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4" r:id="rId1"/>
  </p:sldMasterIdLst>
  <p:sldIdLst>
    <p:sldId id="277" r:id="rId2"/>
    <p:sldId id="279" r:id="rId3"/>
    <p:sldId id="280" r:id="rId4"/>
    <p:sldId id="283" r:id="rId5"/>
    <p:sldId id="284" r:id="rId6"/>
    <p:sldId id="319" r:id="rId7"/>
    <p:sldId id="320" r:id="rId8"/>
    <p:sldId id="285" r:id="rId9"/>
    <p:sldId id="286" r:id="rId10"/>
    <p:sldId id="289" r:id="rId11"/>
    <p:sldId id="291" r:id="rId12"/>
    <p:sldId id="292" r:id="rId13"/>
    <p:sldId id="293" r:id="rId14"/>
    <p:sldId id="295" r:id="rId15"/>
    <p:sldId id="294" r:id="rId16"/>
    <p:sldId id="303" r:id="rId17"/>
    <p:sldId id="296" r:id="rId18"/>
    <p:sldId id="297" r:id="rId19"/>
    <p:sldId id="298" r:id="rId20"/>
    <p:sldId id="299" r:id="rId21"/>
    <p:sldId id="300" r:id="rId22"/>
    <p:sldId id="301" r:id="rId23"/>
    <p:sldId id="305" r:id="rId24"/>
    <p:sldId id="304" r:id="rId25"/>
    <p:sldId id="307" r:id="rId26"/>
    <p:sldId id="306" r:id="rId27"/>
    <p:sldId id="309" r:id="rId28"/>
    <p:sldId id="310" r:id="rId29"/>
    <p:sldId id="312" r:id="rId30"/>
    <p:sldId id="311" r:id="rId31"/>
    <p:sldId id="313" r:id="rId32"/>
    <p:sldId id="314" r:id="rId33"/>
    <p:sldId id="315" r:id="rId34"/>
    <p:sldId id="316" r:id="rId35"/>
    <p:sldId id="317" r:id="rId36"/>
    <p:sldId id="318" r:id="rId3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867" y="39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FD707B-FFF6-400B-B05F-CCED45A407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0EBD8E9-E08A-4431-A3D4-4AB63EF818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  <a:endParaRPr lang="en-GB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7827BF7-CECF-45F8-92A0-ADA45B3411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18A17E7-7339-4BF6-91F9-9902B3BFF6F1}" type="datetimeFigureOut">
              <a:rPr lang="gl-ES" smtClean="0"/>
              <a:pPr>
                <a:defRPr/>
              </a:pPr>
              <a:t>02/03/2021</a:t>
            </a:fld>
            <a:endParaRPr lang="gl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2E7EF44-4EF6-40C7-9D19-DE30FA863E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gl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C83CAC9-82E9-4D28-AEA3-956D059F4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9B8D00-BDB2-4387-8973-87BD5F868C81}" type="slidenum">
              <a:rPr lang="gl-ES" smtClean="0"/>
              <a:pPr>
                <a:defRPr/>
              </a:pPr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36252400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A421EB-5873-4FD6-ABD2-2B2306DB45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7AEEE33-21FD-413C-8487-A90B45B796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46C4294-6931-473D-929E-27BE35D04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7ACDA51-9EEA-4724-9ACE-7AA6A1069040}" type="datetimeFigureOut">
              <a:rPr lang="gl-ES" smtClean="0"/>
              <a:pPr>
                <a:defRPr/>
              </a:pPr>
              <a:t>02/03/2021</a:t>
            </a:fld>
            <a:endParaRPr lang="gl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E7E71B5-BA43-4DF8-8F5E-99601214C4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gl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ACAB2A3-64E8-46F1-8F65-B35F44F91D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97F4BB-CB2C-4AE3-8798-707F62BA47EA}" type="slidenum">
              <a:rPr lang="gl-ES" smtClean="0"/>
              <a:pPr>
                <a:defRPr/>
              </a:pPr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1113605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BBE718E-34AB-4E11-AF30-069E38673F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1D59D58-7B01-4036-A120-4BD47AEC24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7C64369-D311-4757-A597-69F3783375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D87333-7185-4D4C-A0CE-9C16CB2DC213}" type="datetimeFigureOut">
              <a:rPr lang="gl-ES" smtClean="0"/>
              <a:pPr>
                <a:defRPr/>
              </a:pPr>
              <a:t>02/03/2021</a:t>
            </a:fld>
            <a:endParaRPr lang="gl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55713C1-9B60-42F7-AF72-954A56B81A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gl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770EE68-52FB-4E92-917B-7CF8049DA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3F566B-43A2-4CB2-8B2B-6FF1A932E7D3}" type="slidenum">
              <a:rPr lang="gl-ES" smtClean="0"/>
              <a:pPr>
                <a:defRPr/>
              </a:pPr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7279466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64EDF7-C550-4DE3-B2DA-7A724650F3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DB5DC67-19B6-4230-98C7-AA41301F5C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10D8885-1CD7-4A95-9866-A823DAA72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CF36C2C-1573-4567-B940-F12D407EBEC8}" type="datetimeFigureOut">
              <a:rPr lang="gl-ES" smtClean="0"/>
              <a:pPr>
                <a:defRPr/>
              </a:pPr>
              <a:t>02/03/2021</a:t>
            </a:fld>
            <a:endParaRPr lang="gl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5AE386A-205E-415B-B32B-E5034E4BA2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gl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9E2335E-C4DB-44EE-92EA-7545A4D2B7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CA56E6-A105-4979-A249-D840BCE77025}" type="slidenum">
              <a:rPr lang="gl-ES" smtClean="0"/>
              <a:pPr>
                <a:defRPr/>
              </a:pPr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803375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781CFF-B98D-4E9B-996C-AE2759328B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2F9BE75-2D17-484A-9DBE-F5B9E3CA2D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A922DD9-E2AF-405A-BB6E-3EA9F6177B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C02D081-0868-4812-B248-498A98C466AA}" type="datetimeFigureOut">
              <a:rPr lang="gl-ES" smtClean="0"/>
              <a:pPr>
                <a:defRPr/>
              </a:pPr>
              <a:t>02/03/2021</a:t>
            </a:fld>
            <a:endParaRPr lang="gl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8C88849-5469-4FCD-BB30-15E5FEE542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gl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2A74DC7-9145-4081-89B6-2B6C046CD8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B41E62-B494-4C0C-8094-5D9FDB44C7E0}" type="slidenum">
              <a:rPr lang="gl-ES" smtClean="0"/>
              <a:pPr>
                <a:defRPr/>
              </a:pPr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38320389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393D1B-308A-4E79-9240-45DA08E8D2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536439B-2DD2-4603-9D86-C1C7C32B1E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B103840-DD47-41A1-8AD5-A0A1F0CFF9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922229F-16C6-44F3-BF60-AF920B07F2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DBEBEB-B9B5-4A72-BE23-E2FAF41F7C0B}" type="datetimeFigureOut">
              <a:rPr lang="gl-ES" smtClean="0"/>
              <a:pPr>
                <a:defRPr/>
              </a:pPr>
              <a:t>02/03/2021</a:t>
            </a:fld>
            <a:endParaRPr lang="gl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9EF9FBB-D205-42B1-B0AE-7DA05163AC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gl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63058F1-2631-447B-A95B-45372D93F5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3193F0-AAD4-485A-863A-5FB9704B95C3}" type="slidenum">
              <a:rPr lang="gl-ES" smtClean="0"/>
              <a:pPr>
                <a:defRPr/>
              </a:pPr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1274053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AD3BA5-AAE0-4AD7-BF77-02A8F4A7C1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477E75C-603D-4757-B16B-C5D4A9D2AD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A01BEB0-1C51-453F-ABD2-B70907F963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E2654BA-C2C6-48D2-AB22-516E2C4C1E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684EB134-7BF4-42FE-B659-68E2C0EB87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ECD51E67-21C2-4C84-BE26-BA26B41862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F81BE0E-D24C-44E0-B7CC-5009C76C4536}" type="datetimeFigureOut">
              <a:rPr lang="gl-ES" smtClean="0"/>
              <a:pPr>
                <a:defRPr/>
              </a:pPr>
              <a:t>02/03/2021</a:t>
            </a:fld>
            <a:endParaRPr lang="gl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02268475-B828-430C-88D9-C3F570D4FE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gl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3F2949D8-2AAF-4258-8DA1-A707A8636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46DCCE-00EC-4649-AAB2-121123C9F8D7}" type="slidenum">
              <a:rPr lang="gl-ES" smtClean="0"/>
              <a:pPr>
                <a:defRPr/>
              </a:pPr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3086180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9D7AAA-E621-4D25-B7C8-2D0E8E4A74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0343CAE-A548-41D2-A955-153E957FE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6B9D1BC-3744-4C72-A72F-C02DF4AB971C}" type="datetimeFigureOut">
              <a:rPr lang="gl-ES" smtClean="0"/>
              <a:pPr>
                <a:defRPr/>
              </a:pPr>
              <a:t>02/03/2021</a:t>
            </a:fld>
            <a:endParaRPr lang="gl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CE84523-E0AD-4209-8F2C-AE3F262F5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gl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E3E00C64-2DBE-4343-8BD2-2756218F5B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2FC6D6-68A1-461E-AAA7-8D02E4D29052}" type="slidenum">
              <a:rPr lang="gl-ES" smtClean="0"/>
              <a:pPr>
                <a:defRPr/>
              </a:pPr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2395111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2D191D5F-FCBB-488A-8A44-964D6D37C4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E524CE1-63AC-472F-A24D-2607985C7969}" type="datetimeFigureOut">
              <a:rPr lang="gl-ES" smtClean="0"/>
              <a:pPr>
                <a:defRPr/>
              </a:pPr>
              <a:t>02/03/2021</a:t>
            </a:fld>
            <a:endParaRPr lang="gl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F1EC5281-F7E1-487B-9ABD-4B52018C2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gl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2203D16-6EC5-4257-86E0-84B038E33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3BB018-F0F5-4DB2-BB1C-9D312501E398}" type="slidenum">
              <a:rPr lang="gl-ES" smtClean="0"/>
              <a:pPr>
                <a:defRPr/>
              </a:pPr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1002115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810C92-4077-4756-A571-37F044E037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1917F75-7B03-46FF-9015-65E81C86FC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DE5B92B-FB56-4D10-87C4-10F21ECA84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ADD7A8F-CD92-443E-9E4A-BD3C30F78E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46D60FD-CF6B-4124-86D1-4296D48D570D}" type="datetimeFigureOut">
              <a:rPr lang="gl-ES" smtClean="0"/>
              <a:pPr>
                <a:defRPr/>
              </a:pPr>
              <a:t>02/03/2021</a:t>
            </a:fld>
            <a:endParaRPr lang="gl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735948D-0FFF-4FE5-8763-0FA59BBE2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gl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84B1A3A-A311-4A09-A0D5-DB6B3C9E22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38AD6A-C2D5-4BC9-B0D0-2B94ECA89C92}" type="slidenum">
              <a:rPr lang="gl-ES" smtClean="0"/>
              <a:pPr>
                <a:defRPr/>
              </a:pPr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858493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30C1C8-8FB1-40CF-8B0E-9D3DFC86D7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7B195E61-0ACE-4BBD-AA5A-F8B67B936F6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GB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54EBFDF-2772-430C-9142-433F2B6BC6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5B19945-81B1-40DD-AE26-7BC9B45BAB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E14118F-8F28-4D09-B400-C490EFDFE57F}" type="datetimeFigureOut">
              <a:rPr lang="gl-ES" smtClean="0"/>
              <a:pPr>
                <a:defRPr/>
              </a:pPr>
              <a:t>02/03/2021</a:t>
            </a:fld>
            <a:endParaRPr lang="gl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41BC9DC-B55F-484B-AF0A-F74431E733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gl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93430D1-B93C-40FB-A320-E811185C2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130D1D-A134-4168-B194-02A13B6360ED}" type="slidenum">
              <a:rPr lang="gl-ES" smtClean="0"/>
              <a:pPr>
                <a:defRPr/>
              </a:pPr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1740016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BECB7A75-D7ED-4777-A035-26CFB99EA8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B12B1E2-2FA3-4016-9018-99D35D4BD2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3846019-45B9-477D-BAF7-B8187C8165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6B9D1BC-3744-4C72-A72F-C02DF4AB971C}" type="datetimeFigureOut">
              <a:rPr lang="gl-ES" smtClean="0"/>
              <a:pPr>
                <a:defRPr/>
              </a:pPr>
              <a:t>02/03/2021</a:t>
            </a:fld>
            <a:endParaRPr lang="gl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FF1A678-2856-4215-BBD6-4CEF359996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gl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654C29E-0A5B-4236-B96A-2CA2BCB262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02FC6D6-68A1-461E-AAA7-8D02E4D29052}" type="slidenum">
              <a:rPr lang="gl-ES" smtClean="0"/>
              <a:pPr>
                <a:defRPr/>
              </a:pPr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4063563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56" r:id="rId2"/>
    <p:sldLayoutId id="2147483757" r:id="rId3"/>
    <p:sldLayoutId id="2147483758" r:id="rId4"/>
    <p:sldLayoutId id="2147483759" r:id="rId5"/>
    <p:sldLayoutId id="2147483760" r:id="rId6"/>
    <p:sldLayoutId id="2147483761" r:id="rId7"/>
    <p:sldLayoutId id="2147483762" r:id="rId8"/>
    <p:sldLayoutId id="2147483763" r:id="rId9"/>
    <p:sldLayoutId id="2147483764" r:id="rId10"/>
    <p:sldLayoutId id="214748376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56158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5" name="Picture 74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050" name="1 Título"/>
          <p:cNvSpPr>
            <a:spLocks noGrp="1"/>
          </p:cNvSpPr>
          <p:nvPr>
            <p:ph type="title"/>
          </p:nvPr>
        </p:nvSpPr>
        <p:spPr>
          <a:xfrm>
            <a:off x="480059" y="2053641"/>
            <a:ext cx="2751871" cy="276009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/>
            <a:r>
              <a:rPr lang="gl-ES" sz="4400" kern="1200" cap="small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O </a:t>
            </a:r>
            <a:r>
              <a:rPr lang="gl-ES" sz="4400" cap="small" dirty="0">
                <a:solidFill>
                  <a:srgbClr val="FFFFFF"/>
                </a:solidFill>
              </a:rPr>
              <a:t>pronome persoal</a:t>
            </a:r>
            <a:endParaRPr lang="gl-ES" sz="4400" kern="1200" cap="small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3" name="1 Título">
            <a:extLst>
              <a:ext uri="{FF2B5EF4-FFF2-40B4-BE49-F238E27FC236}">
                <a16:creationId xmlns:a16="http://schemas.microsoft.com/office/drawing/2014/main" id="{6B30D0AC-33C9-4403-90B0-52566F72FB32}"/>
              </a:ext>
            </a:extLst>
          </p:cNvPr>
          <p:cNvSpPr txBox="1">
            <a:spLocks/>
          </p:cNvSpPr>
          <p:nvPr/>
        </p:nvSpPr>
        <p:spPr>
          <a:xfrm>
            <a:off x="4567931" y="801866"/>
            <a:ext cx="2524350" cy="52306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gl-ES" sz="2100" cap="small" dirty="0">
                <a:solidFill>
                  <a:srgbClr val="000000"/>
                </a:solidFill>
                <a:latin typeface="+mn-lt"/>
                <a:ea typeface="+mn-ea"/>
                <a:cs typeface="+mn-cs"/>
              </a:rPr>
              <a:t>1º </a:t>
            </a:r>
            <a:r>
              <a:rPr lang="gl-ES" sz="2100" cap="small" dirty="0" err="1">
                <a:solidFill>
                  <a:srgbClr val="000000"/>
                </a:solidFill>
                <a:latin typeface="+mn-lt"/>
                <a:ea typeface="+mn-ea"/>
                <a:cs typeface="+mn-cs"/>
              </a:rPr>
              <a:t>bach</a:t>
            </a:r>
            <a:r>
              <a:rPr lang="gl-ES" sz="2100" cap="small" dirty="0">
                <a:solidFill>
                  <a:srgbClr val="000000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gl-ES" sz="2100" cap="small" dirty="0">
                <a:solidFill>
                  <a:srgbClr val="000000"/>
                </a:solidFill>
                <a:latin typeface="+mn-lt"/>
                <a:ea typeface="+mn-ea"/>
                <a:cs typeface="+mn-cs"/>
              </a:rPr>
              <a:t>(curso 2020-2021)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07282" y="1022350"/>
            <a:ext cx="532209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07282" y="837744"/>
            <a:ext cx="302419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83495" y="640894"/>
            <a:ext cx="126206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417402" y="635716"/>
            <a:ext cx="246459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83041" y="635715"/>
            <a:ext cx="8180897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75C02EAE-B2DD-4463-A021-9757377104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879" y="800392"/>
            <a:ext cx="7698523" cy="1212102"/>
          </a:xfrm>
        </p:spPr>
        <p:txBody>
          <a:bodyPr>
            <a:normAutofit/>
          </a:bodyPr>
          <a:lstStyle/>
          <a:p>
            <a:r>
              <a:rPr lang="gl-ES" sz="3500" dirty="0">
                <a:solidFill>
                  <a:srgbClr val="FFFFFF"/>
                </a:solidFill>
              </a:rPr>
              <a:t>Alomorfos das formas de CD (3ª persoa)</a:t>
            </a:r>
          </a:p>
        </p:txBody>
      </p:sp>
      <p:sp>
        <p:nvSpPr>
          <p:cNvPr id="13" name="2 Rectángulo">
            <a:extLst>
              <a:ext uri="{FF2B5EF4-FFF2-40B4-BE49-F238E27FC236}">
                <a16:creationId xmlns:a16="http://schemas.microsoft.com/office/drawing/2014/main" id="{79AE974F-DF05-48C8-BFA7-6DD69A604113}"/>
              </a:ext>
            </a:extLst>
          </p:cNvPr>
          <p:cNvSpPr/>
          <p:nvPr/>
        </p:nvSpPr>
        <p:spPr>
          <a:xfrm>
            <a:off x="914361" y="2324889"/>
            <a:ext cx="7198380" cy="863600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gl-ES" b="1" dirty="0">
                <a:solidFill>
                  <a:srgbClr val="002060"/>
                </a:solidFill>
              </a:rPr>
              <a:t>Substitúe o complemento directo en cada un dos seguintes realizando as transformacións oportunas:</a:t>
            </a:r>
          </a:p>
          <a:p>
            <a:pPr algn="ctr">
              <a:defRPr/>
            </a:pPr>
            <a:r>
              <a:rPr lang="gl-ES" dirty="0"/>
              <a:t> </a:t>
            </a:r>
            <a:r>
              <a:rPr lang="gl-ES" i="1" dirty="0"/>
              <a:t>Colles o pan? Cólle</a:t>
            </a:r>
            <a:r>
              <a:rPr lang="gl-ES" b="1" i="1" dirty="0"/>
              <a:t>lo?</a:t>
            </a:r>
          </a:p>
        </p:txBody>
      </p:sp>
      <p:sp>
        <p:nvSpPr>
          <p:cNvPr id="15" name="5 Rectángulo">
            <a:extLst>
              <a:ext uri="{FF2B5EF4-FFF2-40B4-BE49-F238E27FC236}">
                <a16:creationId xmlns:a16="http://schemas.microsoft.com/office/drawing/2014/main" id="{951F43A4-5A60-4DBA-982E-5DA53B0EA3CC}"/>
              </a:ext>
            </a:extLst>
          </p:cNvPr>
          <p:cNvSpPr/>
          <p:nvPr/>
        </p:nvSpPr>
        <p:spPr>
          <a:xfrm>
            <a:off x="910065" y="3348118"/>
            <a:ext cx="3743325" cy="512930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342900" indent="-342900" algn="just">
              <a:buFontTx/>
              <a:buAutoNum type="arabicPeriod"/>
              <a:defRPr/>
            </a:pPr>
            <a:r>
              <a:rPr lang="gl-ES" b="1" dirty="0">
                <a:solidFill>
                  <a:schemeClr val="tx1"/>
                </a:solidFill>
              </a:rPr>
              <a:t>Recomendo ler banda deseñada.</a:t>
            </a:r>
          </a:p>
        </p:txBody>
      </p:sp>
      <p:sp>
        <p:nvSpPr>
          <p:cNvPr id="17" name="10 Rectángulo">
            <a:extLst>
              <a:ext uri="{FF2B5EF4-FFF2-40B4-BE49-F238E27FC236}">
                <a16:creationId xmlns:a16="http://schemas.microsoft.com/office/drawing/2014/main" id="{481C2D4F-0A16-446A-885C-DAA3FF465C50}"/>
              </a:ext>
            </a:extLst>
          </p:cNvPr>
          <p:cNvSpPr/>
          <p:nvPr/>
        </p:nvSpPr>
        <p:spPr>
          <a:xfrm>
            <a:off x="4795719" y="3348118"/>
            <a:ext cx="3317022" cy="512930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gl-ES" b="1" dirty="0">
                <a:solidFill>
                  <a:schemeClr val="tx1"/>
                </a:solidFill>
              </a:rPr>
              <a:t>Recomendo le</a:t>
            </a:r>
            <a:r>
              <a:rPr lang="gl-ES" b="1" dirty="0">
                <a:solidFill>
                  <a:srgbClr val="FF0000"/>
                </a:solidFill>
              </a:rPr>
              <a:t>la</a:t>
            </a:r>
            <a:r>
              <a:rPr lang="gl-ES" b="1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9" name="6 Rectángulo">
            <a:extLst>
              <a:ext uri="{FF2B5EF4-FFF2-40B4-BE49-F238E27FC236}">
                <a16:creationId xmlns:a16="http://schemas.microsoft.com/office/drawing/2014/main" id="{C3C37B16-F954-4B2B-9627-77DB0403BFF6}"/>
              </a:ext>
            </a:extLst>
          </p:cNvPr>
          <p:cNvSpPr/>
          <p:nvPr/>
        </p:nvSpPr>
        <p:spPr>
          <a:xfrm>
            <a:off x="910064" y="4015360"/>
            <a:ext cx="3743325" cy="792163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es-ES" b="1" dirty="0">
                <a:solidFill>
                  <a:schemeClr val="tx1"/>
                </a:solidFill>
              </a:rPr>
              <a:t>2. </a:t>
            </a:r>
            <a:r>
              <a:rPr lang="gl-ES" b="1" dirty="0">
                <a:solidFill>
                  <a:schemeClr val="tx1"/>
                </a:solidFill>
              </a:rPr>
              <a:t>Déixalles espazo./ Déixovos espazo/ Déixanos espazo.</a:t>
            </a:r>
          </a:p>
        </p:txBody>
      </p:sp>
      <p:sp>
        <p:nvSpPr>
          <p:cNvPr id="20" name="11 Rectángulo">
            <a:extLst>
              <a:ext uri="{FF2B5EF4-FFF2-40B4-BE49-F238E27FC236}">
                <a16:creationId xmlns:a16="http://schemas.microsoft.com/office/drawing/2014/main" id="{80F6B41B-0C5F-4CED-A84F-212861964055}"/>
              </a:ext>
            </a:extLst>
          </p:cNvPr>
          <p:cNvSpPr/>
          <p:nvPr/>
        </p:nvSpPr>
        <p:spPr>
          <a:xfrm>
            <a:off x="4795719" y="4015359"/>
            <a:ext cx="3317022" cy="792163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gl-ES" b="1" dirty="0">
                <a:solidFill>
                  <a:schemeClr val="tx1"/>
                </a:solidFill>
              </a:rPr>
              <a:t>Déixalle</a:t>
            </a:r>
            <a:r>
              <a:rPr lang="gl-ES" b="1" dirty="0">
                <a:solidFill>
                  <a:srgbClr val="FF0000"/>
                </a:solidFill>
              </a:rPr>
              <a:t>lo</a:t>
            </a:r>
            <a:r>
              <a:rPr lang="gl-ES" b="1" dirty="0">
                <a:solidFill>
                  <a:schemeClr val="tx1"/>
                </a:solidFill>
              </a:rPr>
              <a:t>/Déixovo</a:t>
            </a:r>
            <a:r>
              <a:rPr lang="gl-ES" b="1" dirty="0">
                <a:solidFill>
                  <a:srgbClr val="FF0000"/>
                </a:solidFill>
              </a:rPr>
              <a:t>lo</a:t>
            </a:r>
            <a:r>
              <a:rPr lang="gl-ES" b="1" dirty="0">
                <a:solidFill>
                  <a:schemeClr val="tx1"/>
                </a:solidFill>
              </a:rPr>
              <a:t>/ Déixano</a:t>
            </a:r>
            <a:r>
              <a:rPr lang="gl-ES" b="1" dirty="0">
                <a:solidFill>
                  <a:srgbClr val="FF0000"/>
                </a:solidFill>
              </a:rPr>
              <a:t>lo</a:t>
            </a:r>
            <a:r>
              <a:rPr lang="gl-ES" b="1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21" name="7 Rectángulo">
            <a:extLst>
              <a:ext uri="{FF2B5EF4-FFF2-40B4-BE49-F238E27FC236}">
                <a16:creationId xmlns:a16="http://schemas.microsoft.com/office/drawing/2014/main" id="{ABE6AB01-D986-4963-80D7-F3A09EF73BC6}"/>
              </a:ext>
            </a:extLst>
          </p:cNvPr>
          <p:cNvSpPr/>
          <p:nvPr/>
        </p:nvSpPr>
        <p:spPr>
          <a:xfrm>
            <a:off x="910064" y="4950863"/>
            <a:ext cx="1584325" cy="72072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es-ES" b="1" dirty="0">
                <a:solidFill>
                  <a:schemeClr val="tx1"/>
                </a:solidFill>
              </a:rPr>
              <a:t>3. </a:t>
            </a:r>
            <a:r>
              <a:rPr lang="gl-ES" b="1" dirty="0">
                <a:solidFill>
                  <a:schemeClr val="tx1"/>
                </a:solidFill>
              </a:rPr>
              <a:t>U-los lapis?</a:t>
            </a:r>
          </a:p>
        </p:txBody>
      </p:sp>
      <p:sp>
        <p:nvSpPr>
          <p:cNvPr id="22" name="12 Rectángulo">
            <a:extLst>
              <a:ext uri="{FF2B5EF4-FFF2-40B4-BE49-F238E27FC236}">
                <a16:creationId xmlns:a16="http://schemas.microsoft.com/office/drawing/2014/main" id="{4FED9672-9053-4954-BADD-4C990A6EABA0}"/>
              </a:ext>
            </a:extLst>
          </p:cNvPr>
          <p:cNvSpPr/>
          <p:nvPr/>
        </p:nvSpPr>
        <p:spPr>
          <a:xfrm>
            <a:off x="2930813" y="4961835"/>
            <a:ext cx="1582738" cy="72072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es-ES" b="1" dirty="0">
                <a:solidFill>
                  <a:schemeClr val="tx1"/>
                </a:solidFill>
              </a:rPr>
              <a:t>U-</a:t>
            </a:r>
            <a:r>
              <a:rPr lang="es-ES" b="1" dirty="0">
                <a:solidFill>
                  <a:srgbClr val="FF0000"/>
                </a:solidFill>
              </a:rPr>
              <a:t>los</a:t>
            </a:r>
            <a:r>
              <a:rPr lang="es-ES" b="1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23" name="13 Rectángulo">
            <a:extLst>
              <a:ext uri="{FF2B5EF4-FFF2-40B4-BE49-F238E27FC236}">
                <a16:creationId xmlns:a16="http://schemas.microsoft.com/office/drawing/2014/main" id="{50E85760-9B8A-4021-A686-ED914A587923}"/>
              </a:ext>
            </a:extLst>
          </p:cNvPr>
          <p:cNvSpPr/>
          <p:nvPr/>
        </p:nvSpPr>
        <p:spPr>
          <a:xfrm>
            <a:off x="4795719" y="4977605"/>
            <a:ext cx="3868142" cy="171782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lnSpc>
                <a:spcPct val="150000"/>
              </a:lnSpc>
              <a:defRPr/>
            </a:pPr>
            <a:r>
              <a:rPr lang="gl-ES" sz="1600" b="1" dirty="0"/>
              <a:t>-</a:t>
            </a:r>
            <a:r>
              <a:rPr lang="gl-ES" sz="1400" b="1" dirty="0"/>
              <a:t>lo(s), -la(s) </a:t>
            </a:r>
            <a:r>
              <a:rPr lang="gl-ES" sz="1400" dirty="0"/>
              <a:t>utilízanse</a:t>
            </a:r>
            <a:r>
              <a:rPr lang="gl-ES" sz="1400" b="1" dirty="0"/>
              <a:t>...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gl-ES" sz="1400" dirty="0"/>
              <a:t>Tras formas verbais rematadas en &lt;</a:t>
            </a:r>
            <a:r>
              <a:rPr lang="gl-ES" sz="1400" b="1" dirty="0"/>
              <a:t>r</a:t>
            </a:r>
            <a:r>
              <a:rPr lang="gl-ES" sz="1400" dirty="0"/>
              <a:t>&gt; ou &lt;</a:t>
            </a:r>
            <a:r>
              <a:rPr lang="gl-ES" sz="1400" b="1" dirty="0"/>
              <a:t>s</a:t>
            </a:r>
            <a:r>
              <a:rPr lang="gl-ES" sz="1400" dirty="0"/>
              <a:t>&gt;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gl-ES" sz="1400" dirty="0"/>
              <a:t>Unido aso pronomes átonos &lt;nos&gt;, &lt;vos&gt;, &lt;lles&gt;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gl-ES" sz="1400" dirty="0"/>
              <a:t>Tras o adverbio “u”.</a:t>
            </a:r>
          </a:p>
        </p:txBody>
      </p:sp>
    </p:spTree>
    <p:extLst>
      <p:ext uri="{BB962C8B-B14F-4D97-AF65-F5344CB8AC3E}">
        <p14:creationId xmlns:p14="http://schemas.microsoft.com/office/powerpoint/2010/main" val="4063020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7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07282" y="1022350"/>
            <a:ext cx="532209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07282" y="837744"/>
            <a:ext cx="302419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83495" y="640894"/>
            <a:ext cx="126206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417402" y="635716"/>
            <a:ext cx="246459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83041" y="635715"/>
            <a:ext cx="8180897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75C02EAE-B2DD-4463-A021-9757377104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879" y="800392"/>
            <a:ext cx="7698523" cy="1212102"/>
          </a:xfrm>
        </p:spPr>
        <p:txBody>
          <a:bodyPr>
            <a:normAutofit/>
          </a:bodyPr>
          <a:lstStyle/>
          <a:p>
            <a:r>
              <a:rPr lang="gl-ES" sz="3500" dirty="0">
                <a:solidFill>
                  <a:srgbClr val="FFFFFF"/>
                </a:solidFill>
              </a:rPr>
              <a:t>Alomorfos das formas de CD (3ª persoa)</a:t>
            </a:r>
          </a:p>
        </p:txBody>
      </p:sp>
      <p:sp>
        <p:nvSpPr>
          <p:cNvPr id="13" name="8 Rectángulo">
            <a:extLst>
              <a:ext uri="{FF2B5EF4-FFF2-40B4-BE49-F238E27FC236}">
                <a16:creationId xmlns:a16="http://schemas.microsoft.com/office/drawing/2014/main" id="{74D21731-4A40-44AA-A35B-07ACED4DD6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22264" y="2510887"/>
            <a:ext cx="2567384" cy="584398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marL="0" indent="0" algn="just">
              <a:buNone/>
              <a:defRPr/>
            </a:pPr>
            <a:r>
              <a:rPr lang="gl-ES" sz="1800" b="1" dirty="0">
                <a:solidFill>
                  <a:schemeClr val="tx1"/>
                </a:solidFill>
              </a:rPr>
              <a:t>4. Rompeu a xerra</a:t>
            </a:r>
          </a:p>
        </p:txBody>
      </p:sp>
      <p:sp>
        <p:nvSpPr>
          <p:cNvPr id="15" name="11 Rectángulo">
            <a:extLst>
              <a:ext uri="{FF2B5EF4-FFF2-40B4-BE49-F238E27FC236}">
                <a16:creationId xmlns:a16="http://schemas.microsoft.com/office/drawing/2014/main" id="{423A00AF-182D-4B4C-8AE7-9B44A987CD1F}"/>
              </a:ext>
            </a:extLst>
          </p:cNvPr>
          <p:cNvSpPr/>
          <p:nvPr/>
        </p:nvSpPr>
        <p:spPr>
          <a:xfrm>
            <a:off x="5076056" y="2503220"/>
            <a:ext cx="2200275" cy="618020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gl-ES" b="1" dirty="0">
                <a:solidFill>
                  <a:schemeClr val="tx1"/>
                </a:solidFill>
              </a:rPr>
              <a:t>Rompeu</a:t>
            </a:r>
            <a:r>
              <a:rPr lang="gl-ES" b="1" dirty="0">
                <a:solidFill>
                  <a:srgbClr val="FF0000"/>
                </a:solidFill>
              </a:rPr>
              <a:t>na</a:t>
            </a:r>
            <a:endParaRPr lang="gl-ES" b="1" dirty="0">
              <a:solidFill>
                <a:schemeClr val="tx1"/>
              </a:solidFill>
            </a:endParaRPr>
          </a:p>
        </p:txBody>
      </p:sp>
      <p:sp>
        <p:nvSpPr>
          <p:cNvPr id="17" name="9 Rectángulo">
            <a:extLst>
              <a:ext uri="{FF2B5EF4-FFF2-40B4-BE49-F238E27FC236}">
                <a16:creationId xmlns:a16="http://schemas.microsoft.com/office/drawing/2014/main" id="{FD2345B3-304D-49D0-BA85-23BF4FB32520}"/>
              </a:ext>
            </a:extLst>
          </p:cNvPr>
          <p:cNvSpPr/>
          <p:nvPr/>
        </p:nvSpPr>
        <p:spPr>
          <a:xfrm>
            <a:off x="1322264" y="3429000"/>
            <a:ext cx="2567384" cy="792162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gl-ES" b="1" dirty="0">
                <a:solidFill>
                  <a:schemeClr val="tx1"/>
                </a:solidFill>
              </a:rPr>
              <a:t>5. Pediu perdón</a:t>
            </a:r>
          </a:p>
        </p:txBody>
      </p:sp>
      <p:sp>
        <p:nvSpPr>
          <p:cNvPr id="19" name="12 Rectángulo">
            <a:extLst>
              <a:ext uri="{FF2B5EF4-FFF2-40B4-BE49-F238E27FC236}">
                <a16:creationId xmlns:a16="http://schemas.microsoft.com/office/drawing/2014/main" id="{33A5EABA-D299-45C8-89BF-C77E92CB30F0}"/>
              </a:ext>
            </a:extLst>
          </p:cNvPr>
          <p:cNvSpPr/>
          <p:nvPr/>
        </p:nvSpPr>
        <p:spPr>
          <a:xfrm>
            <a:off x="5076056" y="3447288"/>
            <a:ext cx="2232025" cy="792162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gl-ES" b="1" dirty="0">
                <a:solidFill>
                  <a:schemeClr val="tx1"/>
                </a:solidFill>
              </a:rPr>
              <a:t>Pediu</a:t>
            </a:r>
            <a:r>
              <a:rPr lang="gl-ES" b="1" dirty="0">
                <a:solidFill>
                  <a:srgbClr val="FF0000"/>
                </a:solidFill>
              </a:rPr>
              <a:t>no</a:t>
            </a:r>
          </a:p>
        </p:txBody>
      </p:sp>
      <p:sp>
        <p:nvSpPr>
          <p:cNvPr id="21" name="7 Rectángulo">
            <a:extLst>
              <a:ext uri="{FF2B5EF4-FFF2-40B4-BE49-F238E27FC236}">
                <a16:creationId xmlns:a16="http://schemas.microsoft.com/office/drawing/2014/main" id="{A8BD68F4-F383-4D2D-8300-13E1DAABAEF1}"/>
              </a:ext>
            </a:extLst>
          </p:cNvPr>
          <p:cNvSpPr/>
          <p:nvPr/>
        </p:nvSpPr>
        <p:spPr>
          <a:xfrm>
            <a:off x="1331640" y="4562082"/>
            <a:ext cx="6048672" cy="118285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lnSpc>
                <a:spcPct val="150000"/>
              </a:lnSpc>
              <a:defRPr/>
            </a:pPr>
            <a:r>
              <a:rPr lang="gl-ES" b="1" dirty="0"/>
              <a:t>-</a:t>
            </a:r>
            <a:r>
              <a:rPr lang="gl-ES" sz="1600" b="1" dirty="0"/>
              <a:t>no(s), -na(s) </a:t>
            </a:r>
            <a:r>
              <a:rPr lang="gl-ES" sz="1600" dirty="0"/>
              <a:t>úsanse</a:t>
            </a:r>
            <a:r>
              <a:rPr lang="gl-ES" sz="1600" b="1" dirty="0"/>
              <a:t>...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gl-ES" sz="1600" dirty="0"/>
              <a:t>Tras verbos que rematan en </a:t>
            </a:r>
            <a:r>
              <a:rPr lang="gl-ES" sz="1600" b="1" dirty="0"/>
              <a:t>ditongo decrecente </a:t>
            </a:r>
            <a:r>
              <a:rPr lang="gl-ES" sz="1600" dirty="0"/>
              <a:t>ou </a:t>
            </a:r>
            <a:r>
              <a:rPr lang="gl-ES" sz="1600" b="1" dirty="0"/>
              <a:t>homoxéneo</a:t>
            </a:r>
          </a:p>
        </p:txBody>
      </p:sp>
    </p:spTree>
    <p:extLst>
      <p:ext uri="{BB962C8B-B14F-4D97-AF65-F5344CB8AC3E}">
        <p14:creationId xmlns:p14="http://schemas.microsoft.com/office/powerpoint/2010/main" val="1415441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5" grpId="0" animBg="1"/>
      <p:bldP spid="17" grpId="0" animBg="1"/>
      <p:bldP spid="19" grpId="0" animBg="1"/>
      <p:bldP spid="2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07282" y="1022350"/>
            <a:ext cx="532209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07282" y="837744"/>
            <a:ext cx="302419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83495" y="640894"/>
            <a:ext cx="126206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417402" y="635716"/>
            <a:ext cx="246459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83041" y="635715"/>
            <a:ext cx="8180897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75C02EAE-B2DD-4463-A021-9757377104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879" y="800392"/>
            <a:ext cx="7698523" cy="1212102"/>
          </a:xfrm>
        </p:spPr>
        <p:txBody>
          <a:bodyPr>
            <a:normAutofit/>
          </a:bodyPr>
          <a:lstStyle/>
          <a:p>
            <a:r>
              <a:rPr lang="gl-ES" sz="3500" dirty="0">
                <a:solidFill>
                  <a:srgbClr val="FFFFFF"/>
                </a:solidFill>
              </a:rPr>
              <a:t>Alomorfos das formas de CD (3ª persoa)</a:t>
            </a:r>
          </a:p>
        </p:txBody>
      </p:sp>
      <p:sp>
        <p:nvSpPr>
          <p:cNvPr id="10" name="8 Rectángulo">
            <a:extLst>
              <a:ext uri="{FF2B5EF4-FFF2-40B4-BE49-F238E27FC236}">
                <a16:creationId xmlns:a16="http://schemas.microsoft.com/office/drawing/2014/main" id="{81E3BFF2-2EA9-4B88-8640-71E98AF3F9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6773" y="2543175"/>
            <a:ext cx="2580084" cy="618017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marL="0" indent="0" algn="just">
              <a:buNone/>
              <a:defRPr/>
            </a:pPr>
            <a:r>
              <a:rPr lang="gl-ES" sz="1800" b="1" dirty="0">
                <a:solidFill>
                  <a:srgbClr val="002060"/>
                </a:solidFill>
              </a:rPr>
              <a:t>6. Merca o peixe.</a:t>
            </a:r>
          </a:p>
        </p:txBody>
      </p:sp>
      <p:sp>
        <p:nvSpPr>
          <p:cNvPr id="11" name="5 Rectángulo">
            <a:extLst>
              <a:ext uri="{FF2B5EF4-FFF2-40B4-BE49-F238E27FC236}">
                <a16:creationId xmlns:a16="http://schemas.microsoft.com/office/drawing/2014/main" id="{C28E8305-5BE2-455E-84F9-15DF697E422D}"/>
              </a:ext>
            </a:extLst>
          </p:cNvPr>
          <p:cNvSpPr/>
          <p:nvPr/>
        </p:nvSpPr>
        <p:spPr>
          <a:xfrm>
            <a:off x="4716016" y="2538063"/>
            <a:ext cx="2820988" cy="618016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gl-ES" b="1" dirty="0">
                <a:solidFill>
                  <a:srgbClr val="002060"/>
                </a:solidFill>
              </a:rPr>
              <a:t>Mérca</a:t>
            </a:r>
            <a:r>
              <a:rPr lang="gl-ES" b="1" dirty="0">
                <a:solidFill>
                  <a:srgbClr val="FF0000"/>
                </a:solidFill>
              </a:rPr>
              <a:t>o</a:t>
            </a:r>
          </a:p>
        </p:txBody>
      </p:sp>
      <p:sp>
        <p:nvSpPr>
          <p:cNvPr id="12" name="6 Rectángulo">
            <a:extLst>
              <a:ext uri="{FF2B5EF4-FFF2-40B4-BE49-F238E27FC236}">
                <a16:creationId xmlns:a16="http://schemas.microsoft.com/office/drawing/2014/main" id="{865C6234-21E3-4A45-B675-28744B29F38D}"/>
              </a:ext>
            </a:extLst>
          </p:cNvPr>
          <p:cNvSpPr/>
          <p:nvPr/>
        </p:nvSpPr>
        <p:spPr>
          <a:xfrm>
            <a:off x="1763688" y="3406512"/>
            <a:ext cx="5328963" cy="12239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lnSpc>
                <a:spcPct val="150000"/>
              </a:lnSpc>
              <a:defRPr/>
            </a:pPr>
            <a:r>
              <a:rPr lang="es-ES" sz="1600" b="1" dirty="0"/>
              <a:t>-o(s), a(s) </a:t>
            </a:r>
            <a:r>
              <a:rPr lang="es-ES" sz="1600" dirty="0"/>
              <a:t>aparecen</a:t>
            </a:r>
            <a:r>
              <a:rPr lang="es-ES" sz="1600" b="1" dirty="0"/>
              <a:t>...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es-ES" sz="1600" dirty="0"/>
              <a:t>Aparecen no resto de casos.</a:t>
            </a:r>
          </a:p>
        </p:txBody>
      </p:sp>
    </p:spTree>
    <p:extLst>
      <p:ext uri="{BB962C8B-B14F-4D97-AF65-F5344CB8AC3E}">
        <p14:creationId xmlns:p14="http://schemas.microsoft.com/office/powerpoint/2010/main" val="936265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07282" y="1022350"/>
            <a:ext cx="532209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07282" y="837744"/>
            <a:ext cx="302419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83495" y="640894"/>
            <a:ext cx="126206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417402" y="635716"/>
            <a:ext cx="246459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83041" y="635715"/>
            <a:ext cx="8180897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75C02EAE-B2DD-4463-A021-9757377104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879" y="800392"/>
            <a:ext cx="7698523" cy="1212102"/>
          </a:xfrm>
        </p:spPr>
        <p:txBody>
          <a:bodyPr>
            <a:normAutofit/>
          </a:bodyPr>
          <a:lstStyle/>
          <a:p>
            <a:r>
              <a:rPr lang="gl-ES" sz="3500" dirty="0">
                <a:solidFill>
                  <a:srgbClr val="FFFFFF"/>
                </a:solidFill>
              </a:rPr>
              <a:t>Diferenzas entre </a:t>
            </a:r>
            <a:r>
              <a:rPr lang="gl-ES" sz="3500" i="1" dirty="0">
                <a:solidFill>
                  <a:srgbClr val="FFFFFF"/>
                </a:solidFill>
              </a:rPr>
              <a:t>te</a:t>
            </a:r>
            <a:r>
              <a:rPr lang="gl-ES" sz="3500" dirty="0">
                <a:solidFill>
                  <a:srgbClr val="FFFFFF"/>
                </a:solidFill>
              </a:rPr>
              <a:t> e </a:t>
            </a:r>
            <a:r>
              <a:rPr lang="gl-ES" sz="3500" i="1" dirty="0">
                <a:solidFill>
                  <a:srgbClr val="FFFFFF"/>
                </a:solidFill>
              </a:rPr>
              <a:t>che</a:t>
            </a:r>
          </a:p>
        </p:txBody>
      </p:sp>
      <p:sp>
        <p:nvSpPr>
          <p:cNvPr id="14" name="4 CuadroTexto">
            <a:extLst>
              <a:ext uri="{FF2B5EF4-FFF2-40B4-BE49-F238E27FC236}">
                <a16:creationId xmlns:a16="http://schemas.microsoft.com/office/drawing/2014/main" id="{6A1245B4-5D11-4CF9-8FF2-6CC6349C5069}"/>
              </a:ext>
            </a:extLst>
          </p:cNvPr>
          <p:cNvSpPr txBox="1"/>
          <p:nvPr/>
        </p:nvSpPr>
        <p:spPr>
          <a:xfrm>
            <a:off x="964331" y="2483356"/>
            <a:ext cx="7471367" cy="1015663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gl-ES" sz="2000" b="1" dirty="0">
                <a:solidFill>
                  <a:srgbClr val="FF0000"/>
                </a:solidFill>
              </a:rPr>
              <a:t>TE</a:t>
            </a:r>
            <a:r>
              <a:rPr lang="gl-ES" sz="2000" dirty="0"/>
              <a:t>: funciona como complemento directo (</a:t>
            </a:r>
            <a:r>
              <a:rPr lang="gl-ES" sz="2000" b="1" dirty="0"/>
              <a:t>C.D)</a:t>
            </a:r>
            <a:r>
              <a:rPr lang="gl-ES" sz="2000" dirty="0"/>
              <a:t> [que?]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gl-ES" sz="2000" dirty="0"/>
              <a:t>Se o mudamos por un </a:t>
            </a:r>
            <a:r>
              <a:rPr lang="gl-ES" sz="2000" b="1" dirty="0"/>
              <a:t>pronome </a:t>
            </a:r>
            <a:r>
              <a:rPr lang="gl-ES" sz="2000" dirty="0"/>
              <a:t>de </a:t>
            </a:r>
            <a:r>
              <a:rPr lang="gl-ES" sz="2000" b="1" dirty="0"/>
              <a:t>terceira persoa </a:t>
            </a:r>
            <a:r>
              <a:rPr lang="gl-ES" sz="2000" dirty="0"/>
              <a:t>equivalería a </a:t>
            </a:r>
            <a:r>
              <a:rPr lang="gl-ES" sz="2000" b="1" dirty="0"/>
              <a:t>O/A.</a:t>
            </a:r>
          </a:p>
        </p:txBody>
      </p:sp>
      <p:sp>
        <p:nvSpPr>
          <p:cNvPr id="18" name="7 CuadroTexto">
            <a:extLst>
              <a:ext uri="{FF2B5EF4-FFF2-40B4-BE49-F238E27FC236}">
                <a16:creationId xmlns:a16="http://schemas.microsoft.com/office/drawing/2014/main" id="{F53A9FE4-2B34-4D71-AF7F-CB02BADDC538}"/>
              </a:ext>
            </a:extLst>
          </p:cNvPr>
          <p:cNvSpPr txBox="1"/>
          <p:nvPr/>
        </p:nvSpPr>
        <p:spPr>
          <a:xfrm>
            <a:off x="1835696" y="3712953"/>
            <a:ext cx="2663825" cy="4000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gl-ES" sz="2000" dirty="0">
                <a:latin typeface="+mn-lt"/>
                <a:cs typeface="+mn-cs"/>
              </a:rPr>
              <a:t>Lévo</a:t>
            </a:r>
            <a:r>
              <a:rPr lang="gl-ES" sz="2000" b="1" dirty="0">
                <a:solidFill>
                  <a:srgbClr val="FF0000"/>
                </a:solidFill>
                <a:latin typeface="+mn-lt"/>
                <a:cs typeface="+mn-cs"/>
              </a:rPr>
              <a:t>te</a:t>
            </a:r>
            <a:r>
              <a:rPr lang="gl-ES" sz="2000" dirty="0">
                <a:latin typeface="+mn-lt"/>
                <a:cs typeface="+mn-cs"/>
              </a:rPr>
              <a:t> no coche</a:t>
            </a:r>
          </a:p>
        </p:txBody>
      </p:sp>
      <p:sp>
        <p:nvSpPr>
          <p:cNvPr id="20" name="8 CuadroTexto">
            <a:extLst>
              <a:ext uri="{FF2B5EF4-FFF2-40B4-BE49-F238E27FC236}">
                <a16:creationId xmlns:a16="http://schemas.microsoft.com/office/drawing/2014/main" id="{7A7FCBB9-1FF0-44CF-900A-50163754ADF4}"/>
              </a:ext>
            </a:extLst>
          </p:cNvPr>
          <p:cNvSpPr txBox="1"/>
          <p:nvPr/>
        </p:nvSpPr>
        <p:spPr>
          <a:xfrm>
            <a:off x="5386478" y="3712953"/>
            <a:ext cx="2663825" cy="4000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gl-ES" sz="2000" dirty="0">
                <a:latin typeface="+mn-lt"/>
                <a:cs typeface="+mn-cs"/>
              </a:rPr>
              <a:t>Lévo</a:t>
            </a:r>
            <a:r>
              <a:rPr lang="gl-ES" sz="2000" b="1" dirty="0">
                <a:latin typeface="+mn-lt"/>
                <a:cs typeface="+mn-cs"/>
              </a:rPr>
              <a:t>o</a:t>
            </a:r>
            <a:r>
              <a:rPr lang="gl-ES" sz="2000" dirty="0">
                <a:latin typeface="+mn-lt"/>
                <a:cs typeface="+mn-cs"/>
              </a:rPr>
              <a:t> no coche</a:t>
            </a:r>
          </a:p>
        </p:txBody>
      </p:sp>
      <p:sp>
        <p:nvSpPr>
          <p:cNvPr id="22" name="6 CuadroTexto">
            <a:extLst>
              <a:ext uri="{FF2B5EF4-FFF2-40B4-BE49-F238E27FC236}">
                <a16:creationId xmlns:a16="http://schemas.microsoft.com/office/drawing/2014/main" id="{30EDD052-6175-4302-93BA-F58A4C4EFD3E}"/>
              </a:ext>
            </a:extLst>
          </p:cNvPr>
          <p:cNvSpPr txBox="1"/>
          <p:nvPr/>
        </p:nvSpPr>
        <p:spPr>
          <a:xfrm>
            <a:off x="964331" y="4437063"/>
            <a:ext cx="7471367" cy="1292662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gl-ES" sz="2000" b="1" dirty="0">
                <a:solidFill>
                  <a:srgbClr val="FF0000"/>
                </a:solidFill>
              </a:rPr>
              <a:t>CHE</a:t>
            </a:r>
            <a:r>
              <a:rPr lang="gl-ES" sz="2000" dirty="0"/>
              <a:t>: función de complemento indirecto (</a:t>
            </a:r>
            <a:r>
              <a:rPr lang="gl-ES" sz="2000" b="1" dirty="0"/>
              <a:t>C.I) </a:t>
            </a:r>
            <a:r>
              <a:rPr lang="gl-ES" sz="2000" dirty="0"/>
              <a:t>[a quen/ para quen?]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gl-ES" sz="2000" dirty="0"/>
              <a:t>Se o mudamos por un </a:t>
            </a:r>
            <a:r>
              <a:rPr lang="gl-ES" sz="2000" b="1" dirty="0"/>
              <a:t>pronome </a:t>
            </a:r>
            <a:r>
              <a:rPr lang="gl-ES" sz="2000" dirty="0"/>
              <a:t>de </a:t>
            </a:r>
            <a:r>
              <a:rPr lang="gl-ES" sz="2000" b="1" dirty="0"/>
              <a:t>terceira persoa </a:t>
            </a:r>
            <a:r>
              <a:rPr lang="gl-ES" sz="2000" dirty="0"/>
              <a:t>equivalería a </a:t>
            </a:r>
            <a:r>
              <a:rPr lang="gl-ES" sz="2000" b="1" dirty="0"/>
              <a:t>LLE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gl-ES" dirty="0"/>
          </a:p>
        </p:txBody>
      </p:sp>
      <p:sp>
        <p:nvSpPr>
          <p:cNvPr id="23" name="9 CuadroTexto">
            <a:extLst>
              <a:ext uri="{FF2B5EF4-FFF2-40B4-BE49-F238E27FC236}">
                <a16:creationId xmlns:a16="http://schemas.microsoft.com/office/drawing/2014/main" id="{ABE6D9D8-390D-460C-9072-AE002C9874C8}"/>
              </a:ext>
            </a:extLst>
          </p:cNvPr>
          <p:cNvSpPr txBox="1"/>
          <p:nvPr/>
        </p:nvSpPr>
        <p:spPr>
          <a:xfrm>
            <a:off x="1835696" y="5521961"/>
            <a:ext cx="2445757" cy="4000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gl-ES" sz="2000" dirty="0">
                <a:latin typeface="+mn-lt"/>
                <a:cs typeface="+mn-cs"/>
              </a:rPr>
              <a:t>Dou</a:t>
            </a:r>
            <a:r>
              <a:rPr lang="gl-ES" sz="2000" b="1" dirty="0">
                <a:solidFill>
                  <a:srgbClr val="FF0000"/>
                </a:solidFill>
                <a:latin typeface="+mn-lt"/>
                <a:cs typeface="+mn-cs"/>
              </a:rPr>
              <a:t>che</a:t>
            </a:r>
            <a:r>
              <a:rPr lang="gl-ES" sz="2000" dirty="0">
                <a:latin typeface="+mn-lt"/>
                <a:cs typeface="+mn-cs"/>
              </a:rPr>
              <a:t> as grazas.</a:t>
            </a:r>
          </a:p>
        </p:txBody>
      </p:sp>
      <p:sp>
        <p:nvSpPr>
          <p:cNvPr id="24" name="10 CuadroTexto">
            <a:extLst>
              <a:ext uri="{FF2B5EF4-FFF2-40B4-BE49-F238E27FC236}">
                <a16:creationId xmlns:a16="http://schemas.microsoft.com/office/drawing/2014/main" id="{BD627912-DAB1-42A1-A063-1DFC2DDD4E02}"/>
              </a:ext>
            </a:extLst>
          </p:cNvPr>
          <p:cNvSpPr txBox="1"/>
          <p:nvPr/>
        </p:nvSpPr>
        <p:spPr>
          <a:xfrm>
            <a:off x="5386478" y="5521961"/>
            <a:ext cx="2445757" cy="4000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gl-ES" sz="2000" dirty="0">
                <a:latin typeface="+mn-lt"/>
                <a:cs typeface="+mn-cs"/>
              </a:rPr>
              <a:t>Dou</a:t>
            </a:r>
            <a:r>
              <a:rPr lang="gl-ES" sz="2000" b="1" dirty="0">
                <a:latin typeface="+mn-lt"/>
                <a:cs typeface="+mn-cs"/>
              </a:rPr>
              <a:t>lle</a:t>
            </a:r>
            <a:r>
              <a:rPr lang="es-ES" sz="2000" dirty="0">
                <a:latin typeface="+mn-lt"/>
                <a:cs typeface="+mn-cs"/>
              </a:rPr>
              <a:t> as </a:t>
            </a:r>
            <a:r>
              <a:rPr lang="gl-ES" sz="2000" dirty="0">
                <a:latin typeface="+mn-lt"/>
                <a:cs typeface="+mn-cs"/>
              </a:rPr>
              <a:t>grazas</a:t>
            </a:r>
            <a:r>
              <a:rPr lang="es-ES" sz="2000" dirty="0">
                <a:latin typeface="+mn-lt"/>
                <a:cs typeface="+mn-c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97664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8" grpId="0" animBg="1"/>
      <p:bldP spid="20" grpId="0" animBg="1"/>
      <p:bldP spid="22" grpId="0" animBg="1"/>
      <p:bldP spid="23" grpId="0" animBg="1"/>
      <p:bldP spid="2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07282" y="1022350"/>
            <a:ext cx="532209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07282" y="837744"/>
            <a:ext cx="302419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83495" y="640894"/>
            <a:ext cx="126206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417402" y="635716"/>
            <a:ext cx="246459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83041" y="635715"/>
            <a:ext cx="8180897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3B0DA1CF-9985-4BD5-8EEE-394A059EF3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879" y="800392"/>
            <a:ext cx="7698523" cy="1212102"/>
          </a:xfrm>
        </p:spPr>
        <p:txBody>
          <a:bodyPr>
            <a:normAutofit/>
          </a:bodyPr>
          <a:lstStyle/>
          <a:p>
            <a:r>
              <a:rPr lang="gl-ES" sz="3500" dirty="0">
                <a:solidFill>
                  <a:srgbClr val="FFFFFF"/>
                </a:solidFill>
              </a:rPr>
              <a:t>Diferenzas entre </a:t>
            </a:r>
            <a:r>
              <a:rPr lang="gl-ES" sz="3500" i="1" dirty="0">
                <a:solidFill>
                  <a:srgbClr val="FFFFFF"/>
                </a:solidFill>
              </a:rPr>
              <a:t>te</a:t>
            </a:r>
            <a:r>
              <a:rPr lang="gl-ES" sz="3500" dirty="0">
                <a:solidFill>
                  <a:srgbClr val="FFFFFF"/>
                </a:solidFill>
              </a:rPr>
              <a:t> e </a:t>
            </a:r>
            <a:r>
              <a:rPr lang="gl-ES" sz="3500" i="1" dirty="0">
                <a:solidFill>
                  <a:srgbClr val="FFFFFF"/>
                </a:solidFill>
              </a:rPr>
              <a:t>che</a:t>
            </a:r>
          </a:p>
        </p:txBody>
      </p:sp>
      <p:pic>
        <p:nvPicPr>
          <p:cNvPr id="17" name="Picture 2">
            <a:extLst>
              <a:ext uri="{FF2B5EF4-FFF2-40B4-BE49-F238E27FC236}">
                <a16:creationId xmlns:a16="http://schemas.microsoft.com/office/drawing/2014/main" id="{8E78893C-71F7-4419-978C-007C5C4B63D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619672" y="3695221"/>
            <a:ext cx="5505450" cy="1743075"/>
          </a:xfrm>
          <a:ln w="57150">
            <a:solidFill>
              <a:srgbClr val="C00000"/>
            </a:solidFill>
            <a:miter lim="800000"/>
            <a:headEnd/>
            <a:tailEnd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9" name="Picture 3">
            <a:extLst>
              <a:ext uri="{FF2B5EF4-FFF2-40B4-BE49-F238E27FC236}">
                <a16:creationId xmlns:a16="http://schemas.microsoft.com/office/drawing/2014/main" id="{729AD3B6-9FF3-4DC7-8C5F-D046AF05E7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9511" y="2282430"/>
            <a:ext cx="1792932" cy="109644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5 CuadroTexto">
            <a:extLst>
              <a:ext uri="{FF2B5EF4-FFF2-40B4-BE49-F238E27FC236}">
                <a16:creationId xmlns:a16="http://schemas.microsoft.com/office/drawing/2014/main" id="{BA2C2738-15BA-42DA-8CB7-074191DDBC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71800" y="2721988"/>
            <a:ext cx="590465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gl-ES" altLang="gl-ES" sz="1800" b="1" dirty="0"/>
              <a:t>Completa no teu caderno con </a:t>
            </a:r>
            <a:r>
              <a:rPr lang="gl-ES" altLang="gl-ES" sz="1800" b="1" dirty="0">
                <a:solidFill>
                  <a:srgbClr val="FF0000"/>
                </a:solidFill>
              </a:rPr>
              <a:t>TE</a:t>
            </a:r>
            <a:r>
              <a:rPr lang="gl-ES" altLang="gl-ES" sz="1800" b="1" dirty="0"/>
              <a:t> e </a:t>
            </a:r>
            <a:r>
              <a:rPr lang="gl-ES" altLang="gl-ES" sz="1800" b="1" dirty="0">
                <a:solidFill>
                  <a:srgbClr val="FF0000"/>
                </a:solidFill>
              </a:rPr>
              <a:t>CHE </a:t>
            </a:r>
            <a:r>
              <a:rPr lang="gl-ES" altLang="gl-ES" sz="1800" b="1" dirty="0"/>
              <a:t>segundo cumpra</a:t>
            </a:r>
          </a:p>
        </p:txBody>
      </p:sp>
    </p:spTree>
    <p:extLst>
      <p:ext uri="{BB962C8B-B14F-4D97-AF65-F5344CB8AC3E}">
        <p14:creationId xmlns:p14="http://schemas.microsoft.com/office/powerpoint/2010/main" val="38957304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07282" y="1022350"/>
            <a:ext cx="532209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07282" y="837744"/>
            <a:ext cx="302419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83495" y="640894"/>
            <a:ext cx="126206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417402" y="635716"/>
            <a:ext cx="246459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83041" y="635715"/>
            <a:ext cx="8180897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75C02EAE-B2DD-4463-A021-9757377104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879" y="800392"/>
            <a:ext cx="7698523" cy="1212102"/>
          </a:xfrm>
        </p:spPr>
        <p:txBody>
          <a:bodyPr>
            <a:normAutofit/>
          </a:bodyPr>
          <a:lstStyle/>
          <a:p>
            <a:r>
              <a:rPr lang="gl-ES" sz="3500" dirty="0">
                <a:solidFill>
                  <a:srgbClr val="FFFFFF"/>
                </a:solidFill>
              </a:rPr>
              <a:t>Diferenzas entre </a:t>
            </a:r>
            <a:r>
              <a:rPr lang="gl-ES" sz="3500" i="1" dirty="0">
                <a:solidFill>
                  <a:srgbClr val="FFFFFF"/>
                </a:solidFill>
              </a:rPr>
              <a:t>te</a:t>
            </a:r>
            <a:r>
              <a:rPr lang="gl-ES" sz="3500" dirty="0">
                <a:solidFill>
                  <a:srgbClr val="FFFFFF"/>
                </a:solidFill>
              </a:rPr>
              <a:t> e </a:t>
            </a:r>
            <a:r>
              <a:rPr lang="gl-ES" sz="3500" i="1" dirty="0">
                <a:solidFill>
                  <a:srgbClr val="FFFFFF"/>
                </a:solidFill>
              </a:rPr>
              <a:t>che</a:t>
            </a:r>
          </a:p>
        </p:txBody>
      </p:sp>
      <p:pic>
        <p:nvPicPr>
          <p:cNvPr id="12" name="Picture 2">
            <a:extLst>
              <a:ext uri="{FF2B5EF4-FFF2-40B4-BE49-F238E27FC236}">
                <a16:creationId xmlns:a16="http://schemas.microsoft.com/office/drawing/2014/main" id="{D84B69A4-C994-4ABA-BBD7-E8CA48D2E3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8031" y="2276872"/>
            <a:ext cx="4752975" cy="42676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5 CuadroTexto">
            <a:extLst>
              <a:ext uri="{FF2B5EF4-FFF2-40B4-BE49-F238E27FC236}">
                <a16:creationId xmlns:a16="http://schemas.microsoft.com/office/drawing/2014/main" id="{12C94F5D-CF25-4CAE-B48B-643DFE728A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80750" y="6056208"/>
            <a:ext cx="287658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gl-ES" sz="1600" i="1" dirty="0"/>
              <a:t>Mapa dialectal sobre a distribución de te/che</a:t>
            </a:r>
            <a:endParaRPr lang="es-ES" altLang="gl-ES" sz="1600" i="1" dirty="0">
              <a:solidFill>
                <a:srgbClr val="FF0000"/>
              </a:solidFill>
            </a:endParaRPr>
          </a:p>
        </p:txBody>
      </p:sp>
      <p:sp>
        <p:nvSpPr>
          <p:cNvPr id="14" name="5 CuadroTexto">
            <a:extLst>
              <a:ext uri="{FF2B5EF4-FFF2-40B4-BE49-F238E27FC236}">
                <a16:creationId xmlns:a16="http://schemas.microsoft.com/office/drawing/2014/main" id="{4A482E89-5960-4251-8F4E-E04BEBC557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8144" y="2732184"/>
            <a:ext cx="2876585" cy="28315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algn="just" eaLnBrk="1" hangingPunct="1">
              <a:spcBef>
                <a:spcPct val="0"/>
              </a:spcBef>
            </a:pPr>
            <a:r>
              <a:rPr lang="gl-ES" altLang="gl-ES" sz="1600" b="1" i="1" dirty="0">
                <a:solidFill>
                  <a:srgbClr val="FF0000"/>
                </a:solidFill>
              </a:rPr>
              <a:t>Cheísmo: </a:t>
            </a:r>
            <a:r>
              <a:rPr lang="gl-ES" altLang="gl-ES" sz="1600" i="1" dirty="0"/>
              <a:t>fenómeno dialectal que se caracteriza pola ausencia do pronome átono </a:t>
            </a:r>
            <a:r>
              <a:rPr lang="gl-ES" altLang="gl-ES" sz="1600" b="1" i="1" dirty="0"/>
              <a:t>te </a:t>
            </a:r>
            <a:r>
              <a:rPr lang="gl-ES" altLang="gl-ES" sz="1600" i="1" dirty="0"/>
              <a:t>de CD e uso de </a:t>
            </a:r>
            <a:r>
              <a:rPr lang="gl-ES" altLang="gl-ES" sz="1600" b="1" i="1" dirty="0"/>
              <a:t>che </a:t>
            </a:r>
            <a:r>
              <a:rPr lang="gl-ES" altLang="gl-ES" sz="1600" i="1" dirty="0"/>
              <a:t>en función de CD.</a:t>
            </a:r>
          </a:p>
          <a:p>
            <a:pPr marL="285750" indent="-285750" algn="just" eaLnBrk="1" hangingPunct="1">
              <a:spcBef>
                <a:spcPct val="0"/>
              </a:spcBef>
            </a:pPr>
            <a:r>
              <a:rPr lang="gl-ES" altLang="gl-ES" sz="1600" b="1" i="1" dirty="0">
                <a:solidFill>
                  <a:srgbClr val="FF0000"/>
                </a:solidFill>
              </a:rPr>
              <a:t>Teísmo: </a:t>
            </a:r>
            <a:r>
              <a:rPr lang="gl-ES" altLang="gl-ES" sz="1600" i="1" dirty="0"/>
              <a:t>fenómeno dialectal que se caracteriza pola ausencia do pronome átono </a:t>
            </a:r>
            <a:r>
              <a:rPr lang="gl-ES" altLang="gl-ES" sz="1600" b="1" i="1" dirty="0"/>
              <a:t>che </a:t>
            </a:r>
            <a:r>
              <a:rPr lang="gl-ES" altLang="gl-ES" sz="1600" i="1" dirty="0"/>
              <a:t>de CI e uso de </a:t>
            </a:r>
            <a:r>
              <a:rPr lang="gl-ES" altLang="gl-ES" sz="1600" b="1" i="1" dirty="0"/>
              <a:t>te </a:t>
            </a:r>
            <a:r>
              <a:rPr lang="gl-ES" altLang="gl-ES" sz="1600" i="1" dirty="0"/>
              <a:t>en función de CI.</a:t>
            </a:r>
          </a:p>
          <a:p>
            <a:pPr marL="285750" indent="-285750" eaLnBrk="1" hangingPunct="1">
              <a:spcBef>
                <a:spcPct val="0"/>
              </a:spcBef>
            </a:pPr>
            <a:endParaRPr lang="gl-ES" altLang="gl-ES" sz="1800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07622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07282" y="1022350"/>
            <a:ext cx="532209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07282" y="837744"/>
            <a:ext cx="302419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83495" y="640894"/>
            <a:ext cx="126206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417402" y="635716"/>
            <a:ext cx="246459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83041" y="635715"/>
            <a:ext cx="8180897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43D029B-1C96-4A27-8B79-80B5E0C443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879" y="800392"/>
            <a:ext cx="7698523" cy="1212102"/>
          </a:xfrm>
        </p:spPr>
        <p:txBody>
          <a:bodyPr>
            <a:normAutofit/>
          </a:bodyPr>
          <a:lstStyle/>
          <a:p>
            <a:r>
              <a:rPr lang="es-ES" sz="3500" dirty="0">
                <a:solidFill>
                  <a:srgbClr val="FFFFFF"/>
                </a:solidFill>
              </a:rPr>
              <a:t>Dativo de </a:t>
            </a:r>
            <a:r>
              <a:rPr lang="gl-ES" sz="3500" dirty="0">
                <a:solidFill>
                  <a:srgbClr val="FFFFFF"/>
                </a:solidFill>
              </a:rPr>
              <a:t>solidariedade</a:t>
            </a:r>
            <a:r>
              <a:rPr lang="es-ES" sz="3500" dirty="0">
                <a:solidFill>
                  <a:srgbClr val="FFFFFF"/>
                </a:solidFill>
              </a:rPr>
              <a:t> e de interese</a:t>
            </a:r>
            <a:endParaRPr lang="en-GB" sz="3500" dirty="0">
              <a:solidFill>
                <a:srgbClr val="FFFFFF"/>
              </a:solidFill>
            </a:endParaRPr>
          </a:p>
        </p:txBody>
      </p:sp>
      <p:sp>
        <p:nvSpPr>
          <p:cNvPr id="11" name="8 Rectángulo">
            <a:extLst>
              <a:ext uri="{FF2B5EF4-FFF2-40B4-BE49-F238E27FC236}">
                <a16:creationId xmlns:a16="http://schemas.microsoft.com/office/drawing/2014/main" id="{D1C1DFAF-E71B-4F82-88ED-0A500BC663F2}"/>
              </a:ext>
            </a:extLst>
          </p:cNvPr>
          <p:cNvSpPr/>
          <p:nvPr/>
        </p:nvSpPr>
        <p:spPr>
          <a:xfrm>
            <a:off x="839491" y="4827956"/>
            <a:ext cx="3384550" cy="126250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lnSpc>
                <a:spcPct val="150000"/>
              </a:lnSpc>
              <a:defRPr/>
            </a:pPr>
            <a:r>
              <a:rPr lang="es-ES" b="1" dirty="0"/>
              <a:t>B) DATIVO DE INTERESE</a:t>
            </a:r>
          </a:p>
        </p:txBody>
      </p:sp>
      <p:sp>
        <p:nvSpPr>
          <p:cNvPr id="13" name="9 Rectángulo">
            <a:extLst>
              <a:ext uri="{FF2B5EF4-FFF2-40B4-BE49-F238E27FC236}">
                <a16:creationId xmlns:a16="http://schemas.microsoft.com/office/drawing/2014/main" id="{2B701470-1BB3-422B-8C25-6CF7FCE5E904}"/>
              </a:ext>
            </a:extLst>
          </p:cNvPr>
          <p:cNvSpPr/>
          <p:nvPr/>
        </p:nvSpPr>
        <p:spPr>
          <a:xfrm>
            <a:off x="839491" y="2543175"/>
            <a:ext cx="3384550" cy="126424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lnSpc>
                <a:spcPct val="150000"/>
              </a:lnSpc>
              <a:defRPr/>
            </a:pPr>
            <a:r>
              <a:rPr lang="es-ES" b="1" dirty="0"/>
              <a:t>A) DATIVO DE SOLIDARIEDADE</a:t>
            </a:r>
          </a:p>
        </p:txBody>
      </p:sp>
      <p:sp>
        <p:nvSpPr>
          <p:cNvPr id="15" name="5 Rectángulo">
            <a:extLst>
              <a:ext uri="{FF2B5EF4-FFF2-40B4-BE49-F238E27FC236}">
                <a16:creationId xmlns:a16="http://schemas.microsoft.com/office/drawing/2014/main" id="{FDD8604E-958A-4A57-B87E-85D7C043763E}"/>
              </a:ext>
            </a:extLst>
          </p:cNvPr>
          <p:cNvSpPr/>
          <p:nvPr/>
        </p:nvSpPr>
        <p:spPr>
          <a:xfrm>
            <a:off x="4488737" y="2486024"/>
            <a:ext cx="1091376" cy="63212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gl-ES" dirty="0"/>
              <a:t>Che/vos</a:t>
            </a:r>
          </a:p>
          <a:p>
            <a:pPr algn="just">
              <a:defRPr/>
            </a:pPr>
            <a:r>
              <a:rPr lang="gl-ES" dirty="0"/>
              <a:t>Lle/lles</a:t>
            </a:r>
          </a:p>
        </p:txBody>
      </p:sp>
      <p:sp>
        <p:nvSpPr>
          <p:cNvPr id="17" name="6 Rectángulo">
            <a:extLst>
              <a:ext uri="{FF2B5EF4-FFF2-40B4-BE49-F238E27FC236}">
                <a16:creationId xmlns:a16="http://schemas.microsoft.com/office/drawing/2014/main" id="{6FAABE08-CE5C-4ADC-9A13-659A6182ACEC}"/>
              </a:ext>
            </a:extLst>
          </p:cNvPr>
          <p:cNvSpPr/>
          <p:nvPr/>
        </p:nvSpPr>
        <p:spPr>
          <a:xfrm>
            <a:off x="4475627" y="3352837"/>
            <a:ext cx="3959225" cy="63212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lnSpc>
                <a:spcPct val="150000"/>
              </a:lnSpc>
              <a:defRPr/>
            </a:pPr>
            <a:r>
              <a:rPr lang="gl-ES" dirty="0"/>
              <a:t>Implicar ao interlocutor na conversar.</a:t>
            </a:r>
          </a:p>
        </p:txBody>
      </p:sp>
      <p:sp>
        <p:nvSpPr>
          <p:cNvPr id="19" name="7 Rectángulo">
            <a:extLst>
              <a:ext uri="{FF2B5EF4-FFF2-40B4-BE49-F238E27FC236}">
                <a16:creationId xmlns:a16="http://schemas.microsoft.com/office/drawing/2014/main" id="{D38E078B-69E4-4879-8C1C-32179550D17F}"/>
              </a:ext>
            </a:extLst>
          </p:cNvPr>
          <p:cNvSpPr/>
          <p:nvPr/>
        </p:nvSpPr>
        <p:spPr>
          <a:xfrm>
            <a:off x="4477623" y="4511895"/>
            <a:ext cx="4176713" cy="63212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gl-ES" dirty="0"/>
              <a:t>Me, te, lle, nos, vos, lles  </a:t>
            </a:r>
          </a:p>
        </p:txBody>
      </p:sp>
      <p:sp>
        <p:nvSpPr>
          <p:cNvPr id="20" name="10 Rectángulo">
            <a:extLst>
              <a:ext uri="{FF2B5EF4-FFF2-40B4-BE49-F238E27FC236}">
                <a16:creationId xmlns:a16="http://schemas.microsoft.com/office/drawing/2014/main" id="{9E68B0F9-EAFE-4F73-AC16-BFC3988DEB1C}"/>
              </a:ext>
            </a:extLst>
          </p:cNvPr>
          <p:cNvSpPr/>
          <p:nvPr/>
        </p:nvSpPr>
        <p:spPr>
          <a:xfrm>
            <a:off x="4477623" y="5467464"/>
            <a:ext cx="4402138" cy="86359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lnSpc>
                <a:spcPct val="150000"/>
              </a:lnSpc>
              <a:defRPr/>
            </a:pPr>
            <a:r>
              <a:rPr lang="gl-ES" dirty="0"/>
              <a:t>Interese na acción expresada ou nas súas consecuencias.</a:t>
            </a:r>
          </a:p>
        </p:txBody>
      </p:sp>
    </p:spTree>
    <p:extLst>
      <p:ext uri="{BB962C8B-B14F-4D97-AF65-F5344CB8AC3E}">
        <p14:creationId xmlns:p14="http://schemas.microsoft.com/office/powerpoint/2010/main" val="3985199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  <p:bldP spid="15" grpId="0" animBg="1"/>
      <p:bldP spid="17" grpId="0" animBg="1"/>
      <p:bldP spid="19" grpId="0" animBg="1"/>
      <p:bldP spid="2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07282" y="1022350"/>
            <a:ext cx="532209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07282" y="837744"/>
            <a:ext cx="302419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83495" y="640894"/>
            <a:ext cx="126206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417402" y="635716"/>
            <a:ext cx="246459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83041" y="635715"/>
            <a:ext cx="8180897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5C60D1D2-AAE5-4E87-8898-685E0A4952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879" y="800392"/>
            <a:ext cx="7698523" cy="1212102"/>
          </a:xfrm>
        </p:spPr>
        <p:txBody>
          <a:bodyPr>
            <a:normAutofit/>
          </a:bodyPr>
          <a:lstStyle/>
          <a:p>
            <a:r>
              <a:rPr lang="gl-ES" sz="3500" dirty="0">
                <a:solidFill>
                  <a:srgbClr val="FFFFFF"/>
                </a:solidFill>
              </a:rPr>
              <a:t>Dativo de solidariedade</a:t>
            </a:r>
          </a:p>
        </p:txBody>
      </p:sp>
      <p:sp>
        <p:nvSpPr>
          <p:cNvPr id="43" name="8 Rectángulo">
            <a:extLst>
              <a:ext uri="{FF2B5EF4-FFF2-40B4-BE49-F238E27FC236}">
                <a16:creationId xmlns:a16="http://schemas.microsoft.com/office/drawing/2014/main" id="{8C1FBC24-2B1A-42C1-A6D1-5FDABB51ADA3}"/>
              </a:ext>
            </a:extLst>
          </p:cNvPr>
          <p:cNvSpPr/>
          <p:nvPr/>
        </p:nvSpPr>
        <p:spPr>
          <a:xfrm>
            <a:off x="393899" y="2392291"/>
            <a:ext cx="3457575" cy="576262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gl-ES" b="1">
                <a:solidFill>
                  <a:schemeClr val="tx1"/>
                </a:solidFill>
              </a:rPr>
              <a:t>É</a:t>
            </a:r>
            <a:r>
              <a:rPr lang="gl-ES" b="1">
                <a:solidFill>
                  <a:srgbClr val="FF0000"/>
                </a:solidFill>
              </a:rPr>
              <a:t>che</a:t>
            </a:r>
            <a:r>
              <a:rPr lang="gl-ES" b="1">
                <a:solidFill>
                  <a:schemeClr val="tx1"/>
                </a:solidFill>
              </a:rPr>
              <a:t> un coche moi confortable.</a:t>
            </a:r>
          </a:p>
        </p:txBody>
      </p:sp>
      <p:sp>
        <p:nvSpPr>
          <p:cNvPr id="44" name="10 Rectángulo">
            <a:extLst>
              <a:ext uri="{FF2B5EF4-FFF2-40B4-BE49-F238E27FC236}">
                <a16:creationId xmlns:a16="http://schemas.microsoft.com/office/drawing/2014/main" id="{511B1AF1-1AFD-4C9A-8510-D06FBC76B543}"/>
              </a:ext>
            </a:extLst>
          </p:cNvPr>
          <p:cNvSpPr/>
          <p:nvPr/>
        </p:nvSpPr>
        <p:spPr>
          <a:xfrm>
            <a:off x="378348" y="3823268"/>
            <a:ext cx="3580282" cy="577850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gl-ES" b="1">
                <a:solidFill>
                  <a:schemeClr val="tx1"/>
                </a:solidFill>
              </a:rPr>
              <a:t>É</a:t>
            </a:r>
            <a:r>
              <a:rPr lang="gl-ES" b="1">
                <a:solidFill>
                  <a:srgbClr val="FF0000"/>
                </a:solidFill>
              </a:rPr>
              <a:t>lle </a:t>
            </a:r>
            <a:r>
              <a:rPr lang="gl-ES" b="1">
                <a:solidFill>
                  <a:schemeClr val="tx1"/>
                </a:solidFill>
              </a:rPr>
              <a:t>mellor que vostede vaia en taxi.</a:t>
            </a:r>
          </a:p>
        </p:txBody>
      </p:sp>
      <p:sp>
        <p:nvSpPr>
          <p:cNvPr id="45" name="13 Rectángulo">
            <a:extLst>
              <a:ext uri="{FF2B5EF4-FFF2-40B4-BE49-F238E27FC236}">
                <a16:creationId xmlns:a16="http://schemas.microsoft.com/office/drawing/2014/main" id="{163DA5C3-9611-41A2-9A92-1B9510705654}"/>
              </a:ext>
            </a:extLst>
          </p:cNvPr>
          <p:cNvSpPr/>
          <p:nvPr/>
        </p:nvSpPr>
        <p:spPr>
          <a:xfrm>
            <a:off x="4715074" y="2392291"/>
            <a:ext cx="3959225" cy="576262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gl-ES" b="1">
                <a:solidFill>
                  <a:schemeClr val="tx1"/>
                </a:solidFill>
              </a:rPr>
              <a:t>Estiven</a:t>
            </a:r>
            <a:r>
              <a:rPr lang="gl-ES" b="1">
                <a:solidFill>
                  <a:srgbClr val="FF0000"/>
                </a:solidFill>
              </a:rPr>
              <a:t>vos</a:t>
            </a:r>
            <a:r>
              <a:rPr lang="gl-ES" b="1">
                <a:solidFill>
                  <a:schemeClr val="tx1"/>
                </a:solidFill>
              </a:rPr>
              <a:t> nunha praia preciosa.</a:t>
            </a:r>
          </a:p>
        </p:txBody>
      </p:sp>
      <p:sp>
        <p:nvSpPr>
          <p:cNvPr id="46" name="14 Rectángulo">
            <a:extLst>
              <a:ext uri="{FF2B5EF4-FFF2-40B4-BE49-F238E27FC236}">
                <a16:creationId xmlns:a16="http://schemas.microsoft.com/office/drawing/2014/main" id="{C356D7EF-7A0C-4766-88A3-22F86A367CF7}"/>
              </a:ext>
            </a:extLst>
          </p:cNvPr>
          <p:cNvSpPr/>
          <p:nvPr/>
        </p:nvSpPr>
        <p:spPr>
          <a:xfrm>
            <a:off x="4532830" y="3816678"/>
            <a:ext cx="4141469" cy="57467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gl-ES" b="1" dirty="0">
                <a:solidFill>
                  <a:schemeClr val="tx1"/>
                </a:solidFill>
              </a:rPr>
              <a:t>Vostedes fáganme caso, é</a:t>
            </a:r>
            <a:r>
              <a:rPr lang="gl-ES" b="1" dirty="0">
                <a:solidFill>
                  <a:srgbClr val="FF0000"/>
                </a:solidFill>
              </a:rPr>
              <a:t>lles </a:t>
            </a:r>
            <a:r>
              <a:rPr lang="gl-ES" b="1" dirty="0">
                <a:solidFill>
                  <a:schemeClr val="tx1"/>
                </a:solidFill>
              </a:rPr>
              <a:t>unha boa opción. </a:t>
            </a:r>
          </a:p>
        </p:txBody>
      </p:sp>
      <p:sp>
        <p:nvSpPr>
          <p:cNvPr id="47" name="15 Rectángulo">
            <a:extLst>
              <a:ext uri="{FF2B5EF4-FFF2-40B4-BE49-F238E27FC236}">
                <a16:creationId xmlns:a16="http://schemas.microsoft.com/office/drawing/2014/main" id="{7C636B72-B163-42BC-B24F-89390F072B25}"/>
              </a:ext>
            </a:extLst>
          </p:cNvPr>
          <p:cNvSpPr/>
          <p:nvPr/>
        </p:nvSpPr>
        <p:spPr>
          <a:xfrm>
            <a:off x="393899" y="4654293"/>
            <a:ext cx="7921625" cy="92906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lnSpc>
                <a:spcPct val="150000"/>
              </a:lnSpc>
              <a:defRPr/>
            </a:pPr>
            <a:r>
              <a:rPr lang="gl-ES" b="1" dirty="0"/>
              <a:t>DATIVO DE SOLIDARIEDADE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gl-ES" dirty="0"/>
              <a:t>Serve para </a:t>
            </a:r>
            <a:r>
              <a:rPr lang="gl-ES" b="1" dirty="0"/>
              <a:t>implicar</a:t>
            </a:r>
            <a:r>
              <a:rPr lang="gl-ES" dirty="0"/>
              <a:t> </a:t>
            </a:r>
            <a:r>
              <a:rPr lang="gl-ES" b="1" dirty="0"/>
              <a:t>a persoa interlocutora </a:t>
            </a:r>
            <a:r>
              <a:rPr lang="gl-ES" dirty="0"/>
              <a:t>no contido nos feitos expresados.</a:t>
            </a:r>
          </a:p>
        </p:txBody>
      </p:sp>
      <p:sp>
        <p:nvSpPr>
          <p:cNvPr id="48" name="16 Rectángulo">
            <a:extLst>
              <a:ext uri="{FF2B5EF4-FFF2-40B4-BE49-F238E27FC236}">
                <a16:creationId xmlns:a16="http://schemas.microsoft.com/office/drawing/2014/main" id="{26F2BD7F-C2EF-4FC1-B901-7C04F9361853}"/>
              </a:ext>
            </a:extLst>
          </p:cNvPr>
          <p:cNvSpPr/>
          <p:nvPr/>
        </p:nvSpPr>
        <p:spPr>
          <a:xfrm>
            <a:off x="1259458" y="5937560"/>
            <a:ext cx="6769100" cy="50323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285750" indent="-285750" algn="just">
              <a:buFont typeface="Wingdings" panose="05000000000000000000" pitchFamily="2" charset="2"/>
              <a:buChar char="§"/>
              <a:defRPr/>
            </a:pPr>
            <a:r>
              <a:rPr lang="gl-ES" dirty="0">
                <a:solidFill>
                  <a:schemeClr val="tx1"/>
                </a:solidFill>
              </a:rPr>
              <a:t>Non desempeñan unha función sintáctica, só presentan un valor estilístico.</a:t>
            </a:r>
          </a:p>
        </p:txBody>
      </p:sp>
      <p:sp>
        <p:nvSpPr>
          <p:cNvPr id="49" name="1 Elipse">
            <a:extLst>
              <a:ext uri="{FF2B5EF4-FFF2-40B4-BE49-F238E27FC236}">
                <a16:creationId xmlns:a16="http://schemas.microsoft.com/office/drawing/2014/main" id="{D7709E3B-1049-41EC-8572-CE713AFE451E}"/>
              </a:ext>
            </a:extLst>
          </p:cNvPr>
          <p:cNvSpPr/>
          <p:nvPr/>
        </p:nvSpPr>
        <p:spPr>
          <a:xfrm>
            <a:off x="2627512" y="2968553"/>
            <a:ext cx="3671887" cy="79216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gl-ES" b="1" dirty="0"/>
              <a:t>Formas de 2ª persoa, incluídas as de cortesía.</a:t>
            </a:r>
          </a:p>
        </p:txBody>
      </p:sp>
      <p:cxnSp>
        <p:nvCxnSpPr>
          <p:cNvPr id="50" name="5 Conector recto de flecha">
            <a:extLst>
              <a:ext uri="{FF2B5EF4-FFF2-40B4-BE49-F238E27FC236}">
                <a16:creationId xmlns:a16="http://schemas.microsoft.com/office/drawing/2014/main" id="{E8EB7684-4602-4584-A073-E4507826FA09}"/>
              </a:ext>
            </a:extLst>
          </p:cNvPr>
          <p:cNvCxnSpPr/>
          <p:nvPr/>
        </p:nvCxnSpPr>
        <p:spPr>
          <a:xfrm flipH="1" flipV="1">
            <a:off x="754262" y="2824091"/>
            <a:ext cx="2089150" cy="36036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23 Conector recto de flecha">
            <a:extLst>
              <a:ext uri="{FF2B5EF4-FFF2-40B4-BE49-F238E27FC236}">
                <a16:creationId xmlns:a16="http://schemas.microsoft.com/office/drawing/2014/main" id="{3C4659A5-6320-4E1B-91D8-046FB7F2289D}"/>
              </a:ext>
            </a:extLst>
          </p:cNvPr>
          <p:cNvCxnSpPr/>
          <p:nvPr/>
        </p:nvCxnSpPr>
        <p:spPr>
          <a:xfrm flipV="1">
            <a:off x="5362774" y="2801866"/>
            <a:ext cx="215900" cy="2159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26 Conector recto de flecha">
            <a:extLst>
              <a:ext uri="{FF2B5EF4-FFF2-40B4-BE49-F238E27FC236}">
                <a16:creationId xmlns:a16="http://schemas.microsoft.com/office/drawing/2014/main" id="{C8C55DA1-EB39-463D-8647-35CD626B2A88}"/>
              </a:ext>
            </a:extLst>
          </p:cNvPr>
          <p:cNvCxnSpPr/>
          <p:nvPr/>
        </p:nvCxnSpPr>
        <p:spPr>
          <a:xfrm>
            <a:off x="6083499" y="3522591"/>
            <a:ext cx="1584325" cy="28733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30 Conector recto de flecha">
            <a:extLst>
              <a:ext uri="{FF2B5EF4-FFF2-40B4-BE49-F238E27FC236}">
                <a16:creationId xmlns:a16="http://schemas.microsoft.com/office/drawing/2014/main" id="{E93D0B05-C5F0-4968-B7F5-7AB03CF47F56}"/>
              </a:ext>
            </a:extLst>
          </p:cNvPr>
          <p:cNvCxnSpPr/>
          <p:nvPr/>
        </p:nvCxnSpPr>
        <p:spPr>
          <a:xfrm flipH="1">
            <a:off x="754262" y="3414641"/>
            <a:ext cx="1873250" cy="48895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5935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  <p:bldP spid="4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07282" y="1022350"/>
            <a:ext cx="532209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07282" y="837744"/>
            <a:ext cx="302419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83495" y="640894"/>
            <a:ext cx="126206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417402" y="635716"/>
            <a:ext cx="246459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83041" y="635715"/>
            <a:ext cx="8180897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A18AC990-68D5-40B8-B127-8EC74A9176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1595" y="838045"/>
            <a:ext cx="7698523" cy="1212102"/>
          </a:xfrm>
        </p:spPr>
        <p:txBody>
          <a:bodyPr>
            <a:normAutofit/>
          </a:bodyPr>
          <a:lstStyle/>
          <a:p>
            <a:r>
              <a:rPr lang="gl-ES" sz="3500" dirty="0">
                <a:solidFill>
                  <a:srgbClr val="FFFFFF"/>
                </a:solidFill>
              </a:rPr>
              <a:t>Dativo de solidariedade</a:t>
            </a:r>
          </a:p>
        </p:txBody>
      </p:sp>
      <p:graphicFrame>
        <p:nvGraphicFramePr>
          <p:cNvPr id="13" name="2 Tabla">
            <a:extLst>
              <a:ext uri="{FF2B5EF4-FFF2-40B4-BE49-F238E27FC236}">
                <a16:creationId xmlns:a16="http://schemas.microsoft.com/office/drawing/2014/main" id="{F6921312-DC33-477B-8748-FC4E7B27CB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5923733"/>
              </p:ext>
            </p:extLst>
          </p:nvPr>
        </p:nvGraphicFramePr>
        <p:xfrm>
          <a:off x="953695" y="2337148"/>
          <a:ext cx="7247243" cy="1118324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26435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018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018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1512">
                <a:tc>
                  <a:txBody>
                    <a:bodyPr/>
                    <a:lstStyle/>
                    <a:p>
                      <a:pPr algn="ctr"/>
                      <a:r>
                        <a:rPr lang="gl-ES" sz="1600" noProof="0" dirty="0"/>
                        <a:t>FORMAS</a:t>
                      </a:r>
                    </a:p>
                  </a:txBody>
                  <a:tcPr marL="91468" marR="91468" marT="45730" marB="4573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gl-ES" sz="1600" i="1" noProof="0" dirty="0"/>
                        <a:t>Un interlocutor</a:t>
                      </a:r>
                    </a:p>
                  </a:txBody>
                  <a:tcPr marL="91468" marR="91468" marT="45730" marB="4573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gl-ES" sz="1600" i="1" noProof="0" dirty="0"/>
                        <a:t>Varios</a:t>
                      </a:r>
                      <a:r>
                        <a:rPr lang="gl-ES" sz="1600" i="1" baseline="0" noProof="0" dirty="0"/>
                        <a:t> interlocutores</a:t>
                      </a:r>
                      <a:endParaRPr lang="gl-ES" sz="1600" i="1" noProof="0" dirty="0"/>
                    </a:p>
                  </a:txBody>
                  <a:tcPr marL="91468" marR="91468" marT="45730" marB="4573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5715">
                <a:tc>
                  <a:txBody>
                    <a:bodyPr/>
                    <a:lstStyle/>
                    <a:p>
                      <a:pPr algn="ctr"/>
                      <a:r>
                        <a:rPr lang="gl-ES" sz="1600" noProof="0"/>
                        <a:t>Tratamento</a:t>
                      </a:r>
                      <a:r>
                        <a:rPr lang="gl-ES" sz="1600" baseline="0" noProof="0"/>
                        <a:t> de ti</a:t>
                      </a:r>
                      <a:endParaRPr lang="gl-ES" sz="1600" noProof="0"/>
                    </a:p>
                  </a:txBody>
                  <a:tcPr marL="91468" marR="91468" marT="45730" marB="4573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gl-ES" sz="1600" noProof="0" dirty="0">
                          <a:solidFill>
                            <a:srgbClr val="FF0000"/>
                          </a:solidFill>
                        </a:rPr>
                        <a:t>che</a:t>
                      </a:r>
                    </a:p>
                  </a:txBody>
                  <a:tcPr marL="91468" marR="91468" marT="45730" marB="4573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gl-ES" sz="1600" noProof="0" dirty="0">
                          <a:solidFill>
                            <a:srgbClr val="FF0000"/>
                          </a:solidFill>
                        </a:rPr>
                        <a:t>vos</a:t>
                      </a:r>
                    </a:p>
                  </a:txBody>
                  <a:tcPr marL="91468" marR="91468" marT="45730" marB="4573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1512">
                <a:tc>
                  <a:txBody>
                    <a:bodyPr/>
                    <a:lstStyle/>
                    <a:p>
                      <a:pPr algn="ctr"/>
                      <a:r>
                        <a:rPr lang="gl-ES" sz="1600" noProof="0"/>
                        <a:t>Tratamento de cortesía</a:t>
                      </a:r>
                    </a:p>
                  </a:txBody>
                  <a:tcPr marL="91468" marR="91468" marT="45730" marB="4573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gl-ES" sz="1600" noProof="0">
                          <a:solidFill>
                            <a:srgbClr val="FF0000"/>
                          </a:solidFill>
                        </a:rPr>
                        <a:t>lle</a:t>
                      </a:r>
                    </a:p>
                  </a:txBody>
                  <a:tcPr marL="91468" marR="91468" marT="45730" marB="4573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gl-ES" sz="1600" noProof="0" dirty="0">
                          <a:solidFill>
                            <a:srgbClr val="FF0000"/>
                          </a:solidFill>
                        </a:rPr>
                        <a:t>lles</a:t>
                      </a:r>
                    </a:p>
                  </a:txBody>
                  <a:tcPr marL="91468" marR="91468" marT="45730" marB="4573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5" name="18 Rectángulo">
            <a:extLst>
              <a:ext uri="{FF2B5EF4-FFF2-40B4-BE49-F238E27FC236}">
                <a16:creationId xmlns:a16="http://schemas.microsoft.com/office/drawing/2014/main" id="{E267FF94-2C97-4FCF-A85F-0E8D45A54CB7}"/>
              </a:ext>
            </a:extLst>
          </p:cNvPr>
          <p:cNvSpPr/>
          <p:nvPr/>
        </p:nvSpPr>
        <p:spPr>
          <a:xfrm>
            <a:off x="609701" y="3607728"/>
            <a:ext cx="5903913" cy="43338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lnSpc>
                <a:spcPct val="150000"/>
              </a:lnSpc>
              <a:defRPr/>
            </a:pPr>
            <a:r>
              <a:rPr lang="gl-ES" b="1" dirty="0"/>
              <a:t>Como se distingue dun complemento indirecto?</a:t>
            </a:r>
          </a:p>
        </p:txBody>
      </p:sp>
      <p:sp>
        <p:nvSpPr>
          <p:cNvPr id="17" name="19 Rectángulo">
            <a:extLst>
              <a:ext uri="{FF2B5EF4-FFF2-40B4-BE49-F238E27FC236}">
                <a16:creationId xmlns:a16="http://schemas.microsoft.com/office/drawing/2014/main" id="{5AE4C2B7-2992-4DDC-87D3-F04B4C187799}"/>
              </a:ext>
            </a:extLst>
          </p:cNvPr>
          <p:cNvSpPr/>
          <p:nvPr/>
        </p:nvSpPr>
        <p:spPr>
          <a:xfrm>
            <a:off x="609701" y="4188378"/>
            <a:ext cx="3024187" cy="4318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lnSpc>
                <a:spcPct val="150000"/>
              </a:lnSpc>
              <a:defRPr/>
            </a:pPr>
            <a:r>
              <a:rPr lang="es-ES" b="1" dirty="0"/>
              <a:t>Complemento indirecto</a:t>
            </a:r>
          </a:p>
        </p:txBody>
      </p:sp>
      <p:sp>
        <p:nvSpPr>
          <p:cNvPr id="19" name="20 Rectángulo">
            <a:extLst>
              <a:ext uri="{FF2B5EF4-FFF2-40B4-BE49-F238E27FC236}">
                <a16:creationId xmlns:a16="http://schemas.microsoft.com/office/drawing/2014/main" id="{E734AAD0-B2FF-42F6-9BDE-7C9458815D45}"/>
              </a:ext>
            </a:extLst>
          </p:cNvPr>
          <p:cNvSpPr/>
          <p:nvPr/>
        </p:nvSpPr>
        <p:spPr>
          <a:xfrm>
            <a:off x="609701" y="4763053"/>
            <a:ext cx="3024187" cy="433388"/>
          </a:xfrm>
          <a:prstGeom prst="rect">
            <a:avLst/>
          </a:prstGeom>
          <a:ln>
            <a:solidFill>
              <a:schemeClr val="accent1"/>
            </a:solidFill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lnSpc>
                <a:spcPct val="150000"/>
              </a:lnSpc>
              <a:defRPr/>
            </a:pPr>
            <a:r>
              <a:rPr lang="es-ES" dirty="0"/>
              <a:t>Non </a:t>
            </a:r>
            <a:r>
              <a:rPr lang="es-ES" dirty="0">
                <a:solidFill>
                  <a:srgbClr val="FF0000"/>
                </a:solidFill>
              </a:rPr>
              <a:t>che </a:t>
            </a:r>
            <a:r>
              <a:rPr lang="es-ES" dirty="0"/>
              <a:t>gustan os doces.</a:t>
            </a:r>
          </a:p>
        </p:txBody>
      </p:sp>
      <p:sp>
        <p:nvSpPr>
          <p:cNvPr id="20" name="21 Rectángulo">
            <a:extLst>
              <a:ext uri="{FF2B5EF4-FFF2-40B4-BE49-F238E27FC236}">
                <a16:creationId xmlns:a16="http://schemas.microsoft.com/office/drawing/2014/main" id="{EF9E720E-F8A2-4A5C-B089-28150ABEBF93}"/>
              </a:ext>
            </a:extLst>
          </p:cNvPr>
          <p:cNvSpPr/>
          <p:nvPr/>
        </p:nvSpPr>
        <p:spPr>
          <a:xfrm>
            <a:off x="609701" y="5339316"/>
            <a:ext cx="3024187" cy="431800"/>
          </a:xfrm>
          <a:prstGeom prst="rect">
            <a:avLst/>
          </a:prstGeom>
          <a:ln>
            <a:solidFill>
              <a:schemeClr val="accent1"/>
            </a:solidFill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lnSpc>
                <a:spcPct val="150000"/>
              </a:lnSpc>
              <a:defRPr/>
            </a:pPr>
            <a:r>
              <a:rPr lang="es-ES" u="sng" dirty="0"/>
              <a:t>A ti</a:t>
            </a:r>
            <a:r>
              <a:rPr lang="es-ES" dirty="0"/>
              <a:t> non </a:t>
            </a:r>
            <a:r>
              <a:rPr lang="es-ES" dirty="0">
                <a:solidFill>
                  <a:srgbClr val="FF0000"/>
                </a:solidFill>
              </a:rPr>
              <a:t>che </a:t>
            </a:r>
            <a:r>
              <a:rPr lang="es-ES" dirty="0"/>
              <a:t>gustan os doces.</a:t>
            </a:r>
          </a:p>
        </p:txBody>
      </p:sp>
      <p:sp>
        <p:nvSpPr>
          <p:cNvPr id="21" name="22 Rectángulo">
            <a:extLst>
              <a:ext uri="{FF2B5EF4-FFF2-40B4-BE49-F238E27FC236}">
                <a16:creationId xmlns:a16="http://schemas.microsoft.com/office/drawing/2014/main" id="{39A0FBA2-5915-407D-9C56-EEDB30C5F6EF}"/>
              </a:ext>
            </a:extLst>
          </p:cNvPr>
          <p:cNvSpPr/>
          <p:nvPr/>
        </p:nvSpPr>
        <p:spPr>
          <a:xfrm>
            <a:off x="3992663" y="4188378"/>
            <a:ext cx="3024188" cy="4318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lnSpc>
                <a:spcPct val="150000"/>
              </a:lnSpc>
              <a:defRPr/>
            </a:pPr>
            <a:r>
              <a:rPr lang="gl-ES" b="1" dirty="0"/>
              <a:t>Dativo de solidariedade</a:t>
            </a:r>
          </a:p>
        </p:txBody>
      </p:sp>
      <p:sp>
        <p:nvSpPr>
          <p:cNvPr id="22" name="25 Rectángulo">
            <a:extLst>
              <a:ext uri="{FF2B5EF4-FFF2-40B4-BE49-F238E27FC236}">
                <a16:creationId xmlns:a16="http://schemas.microsoft.com/office/drawing/2014/main" id="{7BB1457F-4A6E-4B39-BB95-E1C3DB87F3F7}"/>
              </a:ext>
            </a:extLst>
          </p:cNvPr>
          <p:cNvSpPr/>
          <p:nvPr/>
        </p:nvSpPr>
        <p:spPr>
          <a:xfrm>
            <a:off x="3992663" y="4763053"/>
            <a:ext cx="3024188" cy="433388"/>
          </a:xfrm>
          <a:prstGeom prst="rect">
            <a:avLst/>
          </a:prstGeom>
          <a:ln>
            <a:solidFill>
              <a:schemeClr val="accent1"/>
            </a:solidFill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lnSpc>
                <a:spcPct val="150000"/>
              </a:lnSpc>
              <a:defRPr/>
            </a:pPr>
            <a:r>
              <a:rPr lang="gl-ES" dirty="0"/>
              <a:t>Hai</a:t>
            </a:r>
            <a:r>
              <a:rPr lang="gl-ES" dirty="0">
                <a:solidFill>
                  <a:srgbClr val="FF0000"/>
                </a:solidFill>
              </a:rPr>
              <a:t>che</a:t>
            </a:r>
            <a:r>
              <a:rPr lang="gl-ES" dirty="0"/>
              <a:t> moito que facer.</a:t>
            </a:r>
          </a:p>
        </p:txBody>
      </p:sp>
      <p:sp>
        <p:nvSpPr>
          <p:cNvPr id="23" name="27 Rectángulo">
            <a:extLst>
              <a:ext uri="{FF2B5EF4-FFF2-40B4-BE49-F238E27FC236}">
                <a16:creationId xmlns:a16="http://schemas.microsoft.com/office/drawing/2014/main" id="{5EA8B58F-0BAA-42E1-940F-93EB86175FE8}"/>
              </a:ext>
            </a:extLst>
          </p:cNvPr>
          <p:cNvSpPr/>
          <p:nvPr/>
        </p:nvSpPr>
        <p:spPr>
          <a:xfrm>
            <a:off x="3992663" y="5339316"/>
            <a:ext cx="3024188" cy="431800"/>
          </a:xfrm>
          <a:prstGeom prst="rect">
            <a:avLst/>
          </a:prstGeom>
          <a:ln>
            <a:solidFill>
              <a:schemeClr val="accent1"/>
            </a:solidFill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lnSpc>
                <a:spcPct val="150000"/>
              </a:lnSpc>
              <a:defRPr/>
            </a:pPr>
            <a:r>
              <a:rPr lang="gl-ES" dirty="0"/>
              <a:t>**A ti hai</a:t>
            </a:r>
            <a:r>
              <a:rPr lang="gl-ES" dirty="0">
                <a:solidFill>
                  <a:srgbClr val="FF0000"/>
                </a:solidFill>
              </a:rPr>
              <a:t>che</a:t>
            </a:r>
            <a:r>
              <a:rPr lang="gl-ES" dirty="0"/>
              <a:t> moito que facer.</a:t>
            </a:r>
          </a:p>
        </p:txBody>
      </p:sp>
      <p:sp>
        <p:nvSpPr>
          <p:cNvPr id="24" name="28 Rectángulo">
            <a:extLst>
              <a:ext uri="{FF2B5EF4-FFF2-40B4-BE49-F238E27FC236}">
                <a16:creationId xmlns:a16="http://schemas.microsoft.com/office/drawing/2014/main" id="{9BD64572-507A-4EC0-A304-82337026BD1D}"/>
              </a:ext>
            </a:extLst>
          </p:cNvPr>
          <p:cNvSpPr/>
          <p:nvPr/>
        </p:nvSpPr>
        <p:spPr>
          <a:xfrm>
            <a:off x="3992663" y="6069010"/>
            <a:ext cx="3024188" cy="431800"/>
          </a:xfrm>
          <a:prstGeom prst="rect">
            <a:avLst/>
          </a:prstGeom>
          <a:ln>
            <a:solidFill>
              <a:schemeClr val="accent1"/>
            </a:solidFill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lnSpc>
                <a:spcPct val="150000"/>
              </a:lnSpc>
              <a:defRPr/>
            </a:pPr>
            <a:r>
              <a:rPr lang="gl-ES" dirty="0"/>
              <a:t>Hai</a:t>
            </a:r>
            <a:r>
              <a:rPr lang="gl-ES" b="1" dirty="0">
                <a:solidFill>
                  <a:srgbClr val="FF0000"/>
                </a:solidFill>
                <a:sym typeface="Symbol"/>
              </a:rPr>
              <a:t></a:t>
            </a:r>
            <a:r>
              <a:rPr lang="gl-ES" dirty="0"/>
              <a:t> moito que facer</a:t>
            </a:r>
          </a:p>
        </p:txBody>
      </p:sp>
      <p:sp>
        <p:nvSpPr>
          <p:cNvPr id="25" name="29 Rectángulo">
            <a:extLst>
              <a:ext uri="{FF2B5EF4-FFF2-40B4-BE49-F238E27FC236}">
                <a16:creationId xmlns:a16="http://schemas.microsoft.com/office/drawing/2014/main" id="{5372FC58-6CE5-4D7D-97C6-BF5319C3EAD4}"/>
              </a:ext>
            </a:extLst>
          </p:cNvPr>
          <p:cNvSpPr/>
          <p:nvPr/>
        </p:nvSpPr>
        <p:spPr>
          <a:xfrm>
            <a:off x="628946" y="6079267"/>
            <a:ext cx="3024187" cy="431800"/>
          </a:xfrm>
          <a:prstGeom prst="rect">
            <a:avLst/>
          </a:prstGeom>
          <a:ln>
            <a:solidFill>
              <a:schemeClr val="accent1"/>
            </a:solidFill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lnSpc>
                <a:spcPct val="150000"/>
              </a:lnSpc>
              <a:defRPr/>
            </a:pPr>
            <a:r>
              <a:rPr lang="es-ES" dirty="0"/>
              <a:t>**A ti non </a:t>
            </a:r>
            <a:r>
              <a:rPr lang="es-ES" b="1" dirty="0">
                <a:solidFill>
                  <a:srgbClr val="FF0000"/>
                </a:solidFill>
                <a:sym typeface="Symbol"/>
              </a:rPr>
              <a:t></a:t>
            </a:r>
            <a:r>
              <a:rPr lang="es-ES" dirty="0"/>
              <a:t> gustan os doces.</a:t>
            </a:r>
          </a:p>
        </p:txBody>
      </p:sp>
      <p:sp>
        <p:nvSpPr>
          <p:cNvPr id="26" name="4 Cerrar llave">
            <a:extLst>
              <a:ext uri="{FF2B5EF4-FFF2-40B4-BE49-F238E27FC236}">
                <a16:creationId xmlns:a16="http://schemas.microsoft.com/office/drawing/2014/main" id="{764C7F74-A5BE-49C0-BF22-CF4B00CF51F0}"/>
              </a:ext>
            </a:extLst>
          </p:cNvPr>
          <p:cNvSpPr/>
          <p:nvPr/>
        </p:nvSpPr>
        <p:spPr>
          <a:xfrm>
            <a:off x="7089876" y="4763053"/>
            <a:ext cx="215900" cy="108108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gl-ES"/>
          </a:p>
        </p:txBody>
      </p:sp>
      <p:sp>
        <p:nvSpPr>
          <p:cNvPr id="27" name="31 Cerrar llave">
            <a:extLst>
              <a:ext uri="{FF2B5EF4-FFF2-40B4-BE49-F238E27FC236}">
                <a16:creationId xmlns:a16="http://schemas.microsoft.com/office/drawing/2014/main" id="{268D4F69-9EEE-4CEE-BE4F-7A55E0A11A7E}"/>
              </a:ext>
            </a:extLst>
          </p:cNvPr>
          <p:cNvSpPr/>
          <p:nvPr/>
        </p:nvSpPr>
        <p:spPr>
          <a:xfrm>
            <a:off x="7089876" y="5988603"/>
            <a:ext cx="360362" cy="6477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gl-ES"/>
          </a:p>
        </p:txBody>
      </p:sp>
      <p:sp>
        <p:nvSpPr>
          <p:cNvPr id="28" name="33 CuadroTexto">
            <a:extLst>
              <a:ext uri="{FF2B5EF4-FFF2-40B4-BE49-F238E27FC236}">
                <a16:creationId xmlns:a16="http://schemas.microsoft.com/office/drawing/2014/main" id="{19387969-9737-4CF4-BAE9-A17C4F1E73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50238" y="5915578"/>
            <a:ext cx="1690688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gl-ES" altLang="gl-ES" sz="1400" dirty="0"/>
              <a:t>A súa </a:t>
            </a:r>
            <a:r>
              <a:rPr lang="gl-ES" altLang="gl-ES" sz="1400" b="1" dirty="0"/>
              <a:t>eliminación</a:t>
            </a:r>
            <a:r>
              <a:rPr lang="gl-ES" altLang="gl-ES" sz="1400" dirty="0"/>
              <a:t> </a:t>
            </a:r>
            <a:r>
              <a:rPr lang="gl-ES" altLang="gl-ES" sz="1400" b="1" dirty="0"/>
              <a:t>non</a:t>
            </a:r>
            <a:r>
              <a:rPr lang="gl-ES" altLang="gl-ES" sz="1400" dirty="0"/>
              <a:t> provoca </a:t>
            </a:r>
            <a:r>
              <a:rPr lang="gl-ES" altLang="gl-ES" sz="1400" b="1" dirty="0" err="1"/>
              <a:t>agramaticalidade</a:t>
            </a:r>
            <a:r>
              <a:rPr lang="gl-ES" altLang="gl-ES" sz="1400" dirty="0"/>
              <a:t>.</a:t>
            </a:r>
            <a:endParaRPr lang="gl-ES" altLang="gl-ES" sz="1600" dirty="0"/>
          </a:p>
        </p:txBody>
      </p:sp>
    </p:spTree>
    <p:extLst>
      <p:ext uri="{BB962C8B-B14F-4D97-AF65-F5344CB8AC3E}">
        <p14:creationId xmlns:p14="http://schemas.microsoft.com/office/powerpoint/2010/main" val="11514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2" grpId="0" animBg="1"/>
      <p:bldP spid="23" grpId="0" animBg="1"/>
      <p:bldP spid="24" grpId="0" animBg="1"/>
      <p:bldP spid="25" grpId="0" animBg="1"/>
      <p:bldP spid="2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07282" y="1022350"/>
            <a:ext cx="532209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07282" y="837744"/>
            <a:ext cx="302419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83495" y="640894"/>
            <a:ext cx="126206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417402" y="635716"/>
            <a:ext cx="246459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83041" y="635715"/>
            <a:ext cx="8180897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FC67AD1-4918-495D-97E5-FE4E5C0341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879" y="800392"/>
            <a:ext cx="7698523" cy="1212102"/>
          </a:xfrm>
        </p:spPr>
        <p:txBody>
          <a:bodyPr>
            <a:normAutofit/>
          </a:bodyPr>
          <a:lstStyle/>
          <a:p>
            <a:r>
              <a:rPr lang="gl-ES" sz="3500" dirty="0">
                <a:solidFill>
                  <a:srgbClr val="FFFFFF"/>
                </a:solidFill>
              </a:rPr>
              <a:t>Dativo de solidariedade</a:t>
            </a:r>
          </a:p>
        </p:txBody>
      </p:sp>
      <p:sp>
        <p:nvSpPr>
          <p:cNvPr id="11" name="18 Rectángulo">
            <a:extLst>
              <a:ext uri="{FF2B5EF4-FFF2-40B4-BE49-F238E27FC236}">
                <a16:creationId xmlns:a16="http://schemas.microsoft.com/office/drawing/2014/main" id="{FCBB0AB6-C4F2-4321-97D9-1AEE68AB3C13}"/>
              </a:ext>
            </a:extLst>
          </p:cNvPr>
          <p:cNvSpPr/>
          <p:nvPr/>
        </p:nvSpPr>
        <p:spPr>
          <a:xfrm>
            <a:off x="1835150" y="2384425"/>
            <a:ext cx="6553200" cy="208915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lnSpc>
                <a:spcPct val="150000"/>
              </a:lnSpc>
              <a:defRPr/>
            </a:pPr>
            <a:r>
              <a:rPr lang="gl-ES" b="1" dirty="0"/>
              <a:t>Introduce o dativo de solidariedade nos seguintes enunciados.</a:t>
            </a: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  <a:defRPr/>
            </a:pPr>
            <a:r>
              <a:rPr lang="gl-ES" dirty="0"/>
              <a:t>As luras están a bo prezo.</a:t>
            </a: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  <a:defRPr/>
            </a:pPr>
            <a:r>
              <a:rPr lang="gl-ES" dirty="0"/>
              <a:t>Aquí hai alguén que quere durmir.</a:t>
            </a: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  <a:defRPr/>
            </a:pPr>
            <a:r>
              <a:rPr lang="gl-ES" dirty="0"/>
              <a:t>O ser humano non é tan bo como parece.</a:t>
            </a:r>
          </a:p>
        </p:txBody>
      </p:sp>
      <p:sp>
        <p:nvSpPr>
          <p:cNvPr id="13" name="19 Rectángulo">
            <a:extLst>
              <a:ext uri="{FF2B5EF4-FFF2-40B4-BE49-F238E27FC236}">
                <a16:creationId xmlns:a16="http://schemas.microsoft.com/office/drawing/2014/main" id="{25762810-FD5F-4013-929D-6A4E35DB7D2B}"/>
              </a:ext>
            </a:extLst>
          </p:cNvPr>
          <p:cNvSpPr/>
          <p:nvPr/>
        </p:nvSpPr>
        <p:spPr>
          <a:xfrm>
            <a:off x="2916238" y="4508500"/>
            <a:ext cx="1295400" cy="50482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lnSpc>
                <a:spcPct val="150000"/>
              </a:lnSpc>
              <a:defRPr/>
            </a:pPr>
            <a:endParaRPr lang="es-ES" b="1" dirty="0"/>
          </a:p>
          <a:p>
            <a:pPr algn="just">
              <a:lnSpc>
                <a:spcPct val="150000"/>
              </a:lnSpc>
              <a:defRPr/>
            </a:pPr>
            <a:r>
              <a:rPr lang="es-ES" b="1" dirty="0"/>
              <a:t> SOLUCIÓN</a:t>
            </a:r>
            <a:endParaRPr lang="es-ES" dirty="0"/>
          </a:p>
          <a:p>
            <a:pPr algn="just">
              <a:lnSpc>
                <a:spcPct val="150000"/>
              </a:lnSpc>
              <a:defRPr/>
            </a:pPr>
            <a:endParaRPr lang="es-ES" dirty="0"/>
          </a:p>
        </p:txBody>
      </p:sp>
      <p:pic>
        <p:nvPicPr>
          <p:cNvPr id="15" name="Picture 3">
            <a:extLst>
              <a:ext uri="{FF2B5EF4-FFF2-40B4-BE49-F238E27FC236}">
                <a16:creationId xmlns:a16="http://schemas.microsoft.com/office/drawing/2014/main" id="{45E8E5A2-0FBE-4645-B9C6-2C7D232A41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151" y="2735545"/>
            <a:ext cx="1613420" cy="109644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2 CuadroTexto">
            <a:extLst>
              <a:ext uri="{FF2B5EF4-FFF2-40B4-BE49-F238E27FC236}">
                <a16:creationId xmlns:a16="http://schemas.microsoft.com/office/drawing/2014/main" id="{B7CCF384-2B8A-4819-9D31-A8C121A25D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9164" y="5454650"/>
            <a:ext cx="7488238" cy="46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gl-ES" altLang="gl-ES" sz="1800" dirty="0"/>
              <a:t>2. Aquí hai</a:t>
            </a:r>
            <a:r>
              <a:rPr lang="gl-ES" altLang="gl-ES" sz="1800" b="1" dirty="0">
                <a:solidFill>
                  <a:srgbClr val="FF0000"/>
                </a:solidFill>
              </a:rPr>
              <a:t>che/vos/lle(s)</a:t>
            </a:r>
            <a:r>
              <a:rPr lang="gl-ES" altLang="gl-ES" sz="1800" dirty="0"/>
              <a:t>  alguén que quere durmir.</a:t>
            </a:r>
          </a:p>
        </p:txBody>
      </p:sp>
      <p:sp>
        <p:nvSpPr>
          <p:cNvPr id="19" name="6 CuadroTexto">
            <a:extLst>
              <a:ext uri="{FF2B5EF4-FFF2-40B4-BE49-F238E27FC236}">
                <a16:creationId xmlns:a16="http://schemas.microsoft.com/office/drawing/2014/main" id="{24378723-AA4C-4654-9A15-4A050DCB16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5084763"/>
            <a:ext cx="74168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gl-ES" altLang="gl-ES" sz="1800" dirty="0"/>
              <a:t>1. As luras estan</a:t>
            </a:r>
            <a:r>
              <a:rPr lang="gl-ES" altLang="gl-ES" sz="1800" b="1" dirty="0">
                <a:solidFill>
                  <a:srgbClr val="FF0000"/>
                </a:solidFill>
              </a:rPr>
              <a:t>che/vos/lle(s)</a:t>
            </a:r>
            <a:r>
              <a:rPr lang="gl-ES" altLang="gl-ES" sz="1800" dirty="0"/>
              <a:t> a bo prezo</a:t>
            </a:r>
          </a:p>
        </p:txBody>
      </p:sp>
      <p:sp>
        <p:nvSpPr>
          <p:cNvPr id="20" name="4 CuadroTexto">
            <a:extLst>
              <a:ext uri="{FF2B5EF4-FFF2-40B4-BE49-F238E27FC236}">
                <a16:creationId xmlns:a16="http://schemas.microsoft.com/office/drawing/2014/main" id="{770C72A3-6E98-4D6E-8E83-F78D49B596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0476" y="5989284"/>
            <a:ext cx="7488238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gl-ES" sz="1800" dirty="0"/>
              <a:t>3</a:t>
            </a:r>
            <a:r>
              <a:rPr lang="gl-ES" altLang="gl-ES" sz="1800" dirty="0"/>
              <a:t>. O ser humano non </a:t>
            </a:r>
            <a:r>
              <a:rPr lang="gl-ES" altLang="gl-ES" sz="1800" b="1" dirty="0">
                <a:solidFill>
                  <a:srgbClr val="FF0000"/>
                </a:solidFill>
              </a:rPr>
              <a:t>che/vos/lle(s)</a:t>
            </a:r>
            <a:r>
              <a:rPr lang="gl-ES" altLang="gl-ES" sz="1800" dirty="0"/>
              <a:t> é tan bo como parece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gl-ES" altLang="gl-ES" sz="1800" dirty="0"/>
          </a:p>
        </p:txBody>
      </p:sp>
    </p:spTree>
    <p:extLst>
      <p:ext uri="{BB962C8B-B14F-4D97-AF65-F5344CB8AC3E}">
        <p14:creationId xmlns:p14="http://schemas.microsoft.com/office/powerpoint/2010/main" val="402804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9" grpId="0"/>
      <p:bldP spid="2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07282" y="1022350"/>
            <a:ext cx="532209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07282" y="837744"/>
            <a:ext cx="302419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83495" y="640894"/>
            <a:ext cx="126206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417402" y="635716"/>
            <a:ext cx="246459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83041" y="635715"/>
            <a:ext cx="8180897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A4ABDAA0-F271-427C-948D-56FA5C03A9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879" y="800392"/>
            <a:ext cx="7698523" cy="1212102"/>
          </a:xfrm>
        </p:spPr>
        <p:txBody>
          <a:bodyPr>
            <a:normAutofit/>
          </a:bodyPr>
          <a:lstStyle/>
          <a:p>
            <a:r>
              <a:rPr lang="gl-ES" sz="3500" dirty="0">
                <a:solidFill>
                  <a:srgbClr val="FFFFFF"/>
                </a:solidFill>
              </a:rPr>
              <a:t>O pronome persoal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9AACB53-B949-4371-BF57-4D4A216DA3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7573" y="2351345"/>
            <a:ext cx="7281746" cy="4034908"/>
          </a:xfrm>
        </p:spPr>
        <p:txBody>
          <a:bodyPr anchor="ctr">
            <a:normAutofit/>
          </a:bodyPr>
          <a:lstStyle/>
          <a:p>
            <a:pPr marL="179388" indent="-179388" algn="just">
              <a:buFont typeface="Arial" panose="020B0604020202020204" pitchFamily="34" charset="0"/>
              <a:buChar char="•"/>
            </a:pPr>
            <a:r>
              <a:rPr lang="es-ES" sz="2000" dirty="0"/>
              <a:t> </a:t>
            </a:r>
            <a:r>
              <a:rPr lang="gl-ES" sz="2000" dirty="0"/>
              <a:t>Os </a:t>
            </a:r>
            <a:r>
              <a:rPr lang="gl-ES" sz="2000" b="1" dirty="0"/>
              <a:t>pronomes persoais </a:t>
            </a:r>
            <a:r>
              <a:rPr lang="gl-ES" sz="2000" dirty="0"/>
              <a:t>son palabras que sinalan os participantes do acto comunicativo: emisor, receptor e obxecto do discurso.</a:t>
            </a:r>
          </a:p>
          <a:p>
            <a:pPr marL="179388" indent="-179388" algn="just">
              <a:buFont typeface="Arial" panose="020B0604020202020204" pitchFamily="34" charset="0"/>
              <a:buChar char="•"/>
            </a:pPr>
            <a:r>
              <a:rPr lang="gl-ES" sz="2000" dirty="0"/>
              <a:t>Desde o punto de vista gramatical, os pronomes son </a:t>
            </a:r>
            <a:r>
              <a:rPr lang="gl-ES" sz="2000" b="1" dirty="0"/>
              <a:t>morfemas gramaticais </a:t>
            </a:r>
            <a:r>
              <a:rPr lang="gl-ES" sz="2000" dirty="0"/>
              <a:t>que teñen valor deíctico (sinalan algo situado no espazo ou no tempo). Ademais, os pronomes átonos poden facer referencia </a:t>
            </a:r>
            <a:r>
              <a:rPr lang="gl-ES" sz="2000" b="1" dirty="0"/>
              <a:t>anafórica</a:t>
            </a:r>
            <a:r>
              <a:rPr lang="gl-ES" sz="2000" dirty="0"/>
              <a:t> ou </a:t>
            </a:r>
            <a:r>
              <a:rPr lang="gl-ES" sz="2000" b="1" dirty="0" err="1"/>
              <a:t>catafórica</a:t>
            </a:r>
            <a:r>
              <a:rPr lang="gl-ES" sz="2000" dirty="0"/>
              <a:t> segundo o expresado.</a:t>
            </a:r>
          </a:p>
          <a:p>
            <a:pPr marL="179388" indent="-179388" algn="just">
              <a:buFont typeface="Arial" panose="020B0604020202020204" pitchFamily="34" charset="0"/>
              <a:buChar char="•"/>
            </a:pPr>
            <a:r>
              <a:rPr lang="gl-ES" sz="2000" dirty="0"/>
              <a:t>Desde o punto de vista sintáctico, os pronomes persoais desempeñan as mesmas funcións cós substantivos, isto é, o de ser </a:t>
            </a:r>
            <a:r>
              <a:rPr lang="gl-ES" sz="2000" b="1" dirty="0"/>
              <a:t>núcleo da FN</a:t>
            </a:r>
            <a:r>
              <a:rPr lang="gl-ES" sz="2000" dirty="0"/>
              <a:t>. </a:t>
            </a:r>
            <a:r>
              <a:rPr lang="gl-ES" sz="2000" dirty="0" err="1"/>
              <a:t>Ex</a:t>
            </a:r>
            <a:r>
              <a:rPr lang="gl-ES" sz="2000" dirty="0"/>
              <a:t>: </a:t>
            </a:r>
            <a:r>
              <a:rPr lang="gl-ES" sz="2000" i="1" dirty="0"/>
              <a:t>Eu vin onte a Xoana</a:t>
            </a:r>
            <a:r>
              <a:rPr lang="gl-ES" sz="2000" dirty="0"/>
              <a:t>.</a:t>
            </a:r>
          </a:p>
          <a:p>
            <a:pPr marL="179388" indent="-179388" algn="just">
              <a:buFont typeface="Arial" panose="020B0604020202020204" pitchFamily="34" charset="0"/>
              <a:buChar char="•"/>
            </a:pPr>
            <a:r>
              <a:rPr lang="gl-ES" sz="2000" dirty="0"/>
              <a:t>A respecto do pronome persoal distinguimos dúas series: </a:t>
            </a:r>
            <a:r>
              <a:rPr lang="gl-ES" sz="2000" b="1" dirty="0"/>
              <a:t>serie tónica </a:t>
            </a:r>
            <a:r>
              <a:rPr lang="gl-ES" sz="2000" dirty="0"/>
              <a:t>e </a:t>
            </a:r>
            <a:r>
              <a:rPr lang="gl-ES" sz="2000" b="1" dirty="0"/>
              <a:t>serie átona.</a:t>
            </a:r>
          </a:p>
          <a:p>
            <a:pPr marL="179388" indent="-179388">
              <a:buFont typeface="Arial" panose="020B0604020202020204" pitchFamily="34" charset="0"/>
              <a:buChar char="•"/>
            </a:pPr>
            <a:endParaRPr lang="gl-ES" sz="1600" dirty="0"/>
          </a:p>
        </p:txBody>
      </p:sp>
    </p:spTree>
    <p:extLst>
      <p:ext uri="{BB962C8B-B14F-4D97-AF65-F5344CB8AC3E}">
        <p14:creationId xmlns:p14="http://schemas.microsoft.com/office/powerpoint/2010/main" val="36890565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07282" y="1022350"/>
            <a:ext cx="532209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07282" y="837744"/>
            <a:ext cx="302419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83495" y="640894"/>
            <a:ext cx="126206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417402" y="635716"/>
            <a:ext cx="246459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83041" y="635715"/>
            <a:ext cx="8180897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754E8B62-CC90-412C-9DF0-B2255D92CE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879" y="800392"/>
            <a:ext cx="7698523" cy="1212102"/>
          </a:xfrm>
        </p:spPr>
        <p:txBody>
          <a:bodyPr>
            <a:normAutofit/>
          </a:bodyPr>
          <a:lstStyle/>
          <a:p>
            <a:r>
              <a:rPr lang="es-ES" sz="3500" dirty="0">
                <a:solidFill>
                  <a:srgbClr val="FFFFFF"/>
                </a:solidFill>
              </a:rPr>
              <a:t>Dativo de interese</a:t>
            </a:r>
            <a:endParaRPr lang="en-GB" sz="3500" dirty="0">
              <a:solidFill>
                <a:srgbClr val="FFFFFF"/>
              </a:solidFill>
            </a:endParaRPr>
          </a:p>
        </p:txBody>
      </p:sp>
      <p:sp>
        <p:nvSpPr>
          <p:cNvPr id="11" name="8 Rectángulo">
            <a:extLst>
              <a:ext uri="{FF2B5EF4-FFF2-40B4-BE49-F238E27FC236}">
                <a16:creationId xmlns:a16="http://schemas.microsoft.com/office/drawing/2014/main" id="{E52EC780-E71B-4EC8-8168-DC6DB41EF591}"/>
              </a:ext>
            </a:extLst>
          </p:cNvPr>
          <p:cNvSpPr/>
          <p:nvPr/>
        </p:nvSpPr>
        <p:spPr>
          <a:xfrm>
            <a:off x="839490" y="1773238"/>
            <a:ext cx="4342110" cy="57626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gl-ES" b="1" dirty="0">
                <a:solidFill>
                  <a:schemeClr val="tx1"/>
                </a:solidFill>
              </a:rPr>
              <a:t>Cando </a:t>
            </a:r>
            <a:r>
              <a:rPr lang="gl-ES" b="1" dirty="0">
                <a:solidFill>
                  <a:srgbClr val="FF0000"/>
                </a:solidFill>
              </a:rPr>
              <a:t>lles </a:t>
            </a:r>
            <a:r>
              <a:rPr lang="gl-ES" b="1" dirty="0">
                <a:solidFill>
                  <a:schemeClr val="tx1"/>
                </a:solidFill>
              </a:rPr>
              <a:t>vivían seus pais estaban mellor.</a:t>
            </a:r>
          </a:p>
        </p:txBody>
      </p:sp>
      <p:sp>
        <p:nvSpPr>
          <p:cNvPr id="13" name="13 Rectángulo">
            <a:extLst>
              <a:ext uri="{FF2B5EF4-FFF2-40B4-BE49-F238E27FC236}">
                <a16:creationId xmlns:a16="http://schemas.microsoft.com/office/drawing/2014/main" id="{2E849749-4748-48DB-8AE1-58B8BEE9E33A}"/>
              </a:ext>
            </a:extLst>
          </p:cNvPr>
          <p:cNvSpPr/>
          <p:nvPr/>
        </p:nvSpPr>
        <p:spPr>
          <a:xfrm>
            <a:off x="5724128" y="1773238"/>
            <a:ext cx="2807097" cy="57626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gl-ES" b="1">
                <a:solidFill>
                  <a:schemeClr val="tx1"/>
                </a:solidFill>
              </a:rPr>
              <a:t>Non </a:t>
            </a:r>
            <a:r>
              <a:rPr lang="gl-ES" b="1">
                <a:solidFill>
                  <a:srgbClr val="FF0000"/>
                </a:solidFill>
              </a:rPr>
              <a:t>me</a:t>
            </a:r>
            <a:r>
              <a:rPr lang="gl-ES" b="1">
                <a:solidFill>
                  <a:schemeClr val="tx1"/>
                </a:solidFill>
              </a:rPr>
              <a:t> sexas mentireiro.</a:t>
            </a:r>
          </a:p>
        </p:txBody>
      </p:sp>
      <p:sp>
        <p:nvSpPr>
          <p:cNvPr id="15" name="15 Rectángulo">
            <a:extLst>
              <a:ext uri="{FF2B5EF4-FFF2-40B4-BE49-F238E27FC236}">
                <a16:creationId xmlns:a16="http://schemas.microsoft.com/office/drawing/2014/main" id="{2ECF9E45-2C30-4522-888E-4E00B153AFB1}"/>
              </a:ext>
            </a:extLst>
          </p:cNvPr>
          <p:cNvSpPr/>
          <p:nvPr/>
        </p:nvSpPr>
        <p:spPr>
          <a:xfrm>
            <a:off x="839490" y="2538035"/>
            <a:ext cx="7556992" cy="122396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lnSpc>
                <a:spcPct val="150000"/>
              </a:lnSpc>
              <a:defRPr/>
            </a:pPr>
            <a:r>
              <a:rPr lang="gl-ES" b="1" dirty="0"/>
              <a:t>DATIVO DE INTERESE.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gl-ES" dirty="0"/>
              <a:t>Indica que a persoa á que fai referencia presenta un especial interese na acción expresada ou nas súas consecuencias.</a:t>
            </a:r>
          </a:p>
        </p:txBody>
      </p:sp>
      <p:sp>
        <p:nvSpPr>
          <p:cNvPr id="17" name="16 Rectángulo">
            <a:extLst>
              <a:ext uri="{FF2B5EF4-FFF2-40B4-BE49-F238E27FC236}">
                <a16:creationId xmlns:a16="http://schemas.microsoft.com/office/drawing/2014/main" id="{035C6A6C-022D-4A71-92EF-95DCB02B33B8}"/>
              </a:ext>
            </a:extLst>
          </p:cNvPr>
          <p:cNvSpPr/>
          <p:nvPr/>
        </p:nvSpPr>
        <p:spPr>
          <a:xfrm>
            <a:off x="839490" y="3941620"/>
            <a:ext cx="7550447" cy="50482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285750" indent="-285750" algn="just">
              <a:buFont typeface="Wingdings" panose="05000000000000000000" pitchFamily="2" charset="2"/>
              <a:buChar char="§"/>
              <a:defRPr/>
            </a:pPr>
            <a:r>
              <a:rPr lang="gl-ES" dirty="0">
                <a:solidFill>
                  <a:schemeClr val="tx1"/>
                </a:solidFill>
              </a:rPr>
              <a:t>Non desempeñan unha función sintáctica, só presentan un valor estilístico.</a:t>
            </a:r>
          </a:p>
        </p:txBody>
      </p:sp>
      <p:sp>
        <p:nvSpPr>
          <p:cNvPr id="19" name="17 Rectángulo">
            <a:extLst>
              <a:ext uri="{FF2B5EF4-FFF2-40B4-BE49-F238E27FC236}">
                <a16:creationId xmlns:a16="http://schemas.microsoft.com/office/drawing/2014/main" id="{884F4EFD-0CB0-4B1D-BDD4-A1C9424854FF}"/>
              </a:ext>
            </a:extLst>
          </p:cNvPr>
          <p:cNvSpPr/>
          <p:nvPr/>
        </p:nvSpPr>
        <p:spPr>
          <a:xfrm>
            <a:off x="2627784" y="5159375"/>
            <a:ext cx="1368425" cy="53975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285750" indent="-285750" algn="just">
              <a:buFont typeface="Wingdings" panose="05000000000000000000" pitchFamily="2" charset="2"/>
              <a:buChar char="§"/>
              <a:defRPr/>
            </a:pPr>
            <a:r>
              <a:rPr lang="es-ES" dirty="0">
                <a:solidFill>
                  <a:schemeClr val="tx1"/>
                </a:solidFill>
              </a:rPr>
              <a:t>Formas</a:t>
            </a:r>
          </a:p>
        </p:txBody>
      </p:sp>
      <p:pic>
        <p:nvPicPr>
          <p:cNvPr id="20" name="Picture 3">
            <a:extLst>
              <a:ext uri="{FF2B5EF4-FFF2-40B4-BE49-F238E27FC236}">
                <a16:creationId xmlns:a16="http://schemas.microsoft.com/office/drawing/2014/main" id="{0A13C143-4FD8-4520-AAF9-EC8BCCAB82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4554373"/>
            <a:ext cx="4585717" cy="2299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1" name="6 Conector recto de flecha">
            <a:extLst>
              <a:ext uri="{FF2B5EF4-FFF2-40B4-BE49-F238E27FC236}">
                <a16:creationId xmlns:a16="http://schemas.microsoft.com/office/drawing/2014/main" id="{84D3C914-36C5-42C7-83E6-8A7266AC45BA}"/>
              </a:ext>
            </a:extLst>
          </p:cNvPr>
          <p:cNvCxnSpPr/>
          <p:nvPr/>
        </p:nvCxnSpPr>
        <p:spPr>
          <a:xfrm>
            <a:off x="6733356" y="5099051"/>
            <a:ext cx="431800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Conector recto de flecha">
            <a:extLst>
              <a:ext uri="{FF2B5EF4-FFF2-40B4-BE49-F238E27FC236}">
                <a16:creationId xmlns:a16="http://schemas.microsoft.com/office/drawing/2014/main" id="{10DC71BD-8F8D-4B76-BBC4-313AFAD7E2C6}"/>
              </a:ext>
            </a:extLst>
          </p:cNvPr>
          <p:cNvCxnSpPr/>
          <p:nvPr/>
        </p:nvCxnSpPr>
        <p:spPr>
          <a:xfrm>
            <a:off x="7452494" y="5386388"/>
            <a:ext cx="431800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Conector recto de flecha">
            <a:extLst>
              <a:ext uri="{FF2B5EF4-FFF2-40B4-BE49-F238E27FC236}">
                <a16:creationId xmlns:a16="http://schemas.microsoft.com/office/drawing/2014/main" id="{4BC702E1-3ACD-4068-B6FE-024D858F287C}"/>
              </a:ext>
            </a:extLst>
          </p:cNvPr>
          <p:cNvCxnSpPr/>
          <p:nvPr/>
        </p:nvCxnSpPr>
        <p:spPr>
          <a:xfrm>
            <a:off x="7381056" y="5673726"/>
            <a:ext cx="431800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24 Conector recto de flecha">
            <a:extLst>
              <a:ext uri="{FF2B5EF4-FFF2-40B4-BE49-F238E27FC236}">
                <a16:creationId xmlns:a16="http://schemas.microsoft.com/office/drawing/2014/main" id="{0FCFD0F3-6E2C-45CD-951E-BFB00E015476}"/>
              </a:ext>
            </a:extLst>
          </p:cNvPr>
          <p:cNvCxnSpPr/>
          <p:nvPr/>
        </p:nvCxnSpPr>
        <p:spPr>
          <a:xfrm>
            <a:off x="6660331" y="6034088"/>
            <a:ext cx="431800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25 Conector recto de flecha">
            <a:extLst>
              <a:ext uri="{FF2B5EF4-FFF2-40B4-BE49-F238E27FC236}">
                <a16:creationId xmlns:a16="http://schemas.microsoft.com/office/drawing/2014/main" id="{8EA78CE3-2859-4F50-AD1C-0E7CAE3A390D}"/>
              </a:ext>
            </a:extLst>
          </p:cNvPr>
          <p:cNvCxnSpPr/>
          <p:nvPr/>
        </p:nvCxnSpPr>
        <p:spPr>
          <a:xfrm>
            <a:off x="6733356" y="6323013"/>
            <a:ext cx="431800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7 Conector recto de flecha">
            <a:extLst>
              <a:ext uri="{FF2B5EF4-FFF2-40B4-BE49-F238E27FC236}">
                <a16:creationId xmlns:a16="http://schemas.microsoft.com/office/drawing/2014/main" id="{E7161980-1D80-4613-A2FD-CAD334FF1F60}"/>
              </a:ext>
            </a:extLst>
          </p:cNvPr>
          <p:cNvCxnSpPr/>
          <p:nvPr/>
        </p:nvCxnSpPr>
        <p:spPr>
          <a:xfrm>
            <a:off x="7381056" y="6610351"/>
            <a:ext cx="431800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0874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7" grpId="0" animBg="1"/>
      <p:bldP spid="19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07282" y="1022350"/>
            <a:ext cx="532209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07282" y="837744"/>
            <a:ext cx="302419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83495" y="640894"/>
            <a:ext cx="126206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417402" y="635716"/>
            <a:ext cx="246459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83041" y="635715"/>
            <a:ext cx="8180897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F0686C9-F81C-4A25-9444-1A169D9DD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879" y="800392"/>
            <a:ext cx="7698523" cy="1212102"/>
          </a:xfrm>
        </p:spPr>
        <p:txBody>
          <a:bodyPr>
            <a:normAutofit/>
          </a:bodyPr>
          <a:lstStyle/>
          <a:p>
            <a:r>
              <a:rPr lang="es-ES" sz="3500" dirty="0">
                <a:solidFill>
                  <a:srgbClr val="FFFFFF"/>
                </a:solidFill>
              </a:rPr>
              <a:t>Dativo de interese</a:t>
            </a:r>
            <a:endParaRPr lang="en-GB" sz="3500" dirty="0">
              <a:solidFill>
                <a:srgbClr val="FFFFFF"/>
              </a:solidFill>
            </a:endParaRPr>
          </a:p>
        </p:txBody>
      </p:sp>
      <p:sp>
        <p:nvSpPr>
          <p:cNvPr id="13" name="1 CuadroTexto">
            <a:extLst>
              <a:ext uri="{FF2B5EF4-FFF2-40B4-BE49-F238E27FC236}">
                <a16:creationId xmlns:a16="http://schemas.microsoft.com/office/drawing/2014/main" id="{12F7563E-DCEA-44B7-8EF3-90E1159F3F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2695" y="2431516"/>
            <a:ext cx="56165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es-ES" altLang="gl-ES" sz="2000"/>
              <a:t>Pode aparecer xunto co </a:t>
            </a:r>
            <a:r>
              <a:rPr lang="es-ES" altLang="gl-ES" sz="2000" b="1"/>
              <a:t>dativo de solidariedade</a:t>
            </a:r>
            <a:r>
              <a:rPr lang="es-ES" altLang="gl-ES" sz="2000"/>
              <a:t>.</a:t>
            </a:r>
            <a:endParaRPr lang="gl-ES" altLang="gl-ES" sz="2000"/>
          </a:p>
        </p:txBody>
      </p:sp>
      <p:sp>
        <p:nvSpPr>
          <p:cNvPr id="15" name="18 CuadroTexto">
            <a:extLst>
              <a:ext uri="{FF2B5EF4-FFF2-40B4-BE49-F238E27FC236}">
                <a16:creationId xmlns:a16="http://schemas.microsoft.com/office/drawing/2014/main" id="{3FF41B2F-75F6-4B99-8C93-C5068C67BE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9895" y="2895066"/>
            <a:ext cx="56165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gl-ES" sz="2000" i="1"/>
              <a:t>O rapaz saíuche</a:t>
            </a:r>
            <a:r>
              <a:rPr lang="es-ES" altLang="gl-ES" sz="2000" b="1" i="1">
                <a:solidFill>
                  <a:srgbClr val="FF0000"/>
                </a:solidFill>
              </a:rPr>
              <a:t>me</a:t>
            </a:r>
            <a:r>
              <a:rPr lang="es-ES" altLang="gl-ES" sz="2000" i="1"/>
              <a:t> ben traballador.</a:t>
            </a:r>
            <a:endParaRPr lang="gl-ES" altLang="gl-ES" sz="2000" i="1"/>
          </a:p>
        </p:txBody>
      </p:sp>
      <p:cxnSp>
        <p:nvCxnSpPr>
          <p:cNvPr id="17" name="4 Conector angular">
            <a:extLst>
              <a:ext uri="{FF2B5EF4-FFF2-40B4-BE49-F238E27FC236}">
                <a16:creationId xmlns:a16="http://schemas.microsoft.com/office/drawing/2014/main" id="{16D1624A-B1C5-4E7E-AF1A-3EFCB9C14A36}"/>
              </a:ext>
            </a:extLst>
          </p:cNvPr>
          <p:cNvCxnSpPr/>
          <p:nvPr/>
        </p:nvCxnSpPr>
        <p:spPr>
          <a:xfrm rot="16200000" flipH="1">
            <a:off x="4696632" y="3331629"/>
            <a:ext cx="503237" cy="287338"/>
          </a:xfrm>
          <a:prstGeom prst="bentConnector3">
            <a:avLst>
              <a:gd name="adj1" fmla="val 75196"/>
            </a:avLst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23 Conector angular">
            <a:extLst>
              <a:ext uri="{FF2B5EF4-FFF2-40B4-BE49-F238E27FC236}">
                <a16:creationId xmlns:a16="http://schemas.microsoft.com/office/drawing/2014/main" id="{CFF3C752-9A3C-41A4-9E5E-90F1E6CAB005}"/>
              </a:ext>
            </a:extLst>
          </p:cNvPr>
          <p:cNvCxnSpPr/>
          <p:nvPr/>
        </p:nvCxnSpPr>
        <p:spPr>
          <a:xfrm rot="5400000">
            <a:off x="4012420" y="3295116"/>
            <a:ext cx="431800" cy="431800"/>
          </a:xfrm>
          <a:prstGeom prst="bentConnector3">
            <a:avLst>
              <a:gd name="adj1" fmla="val 50000"/>
            </a:avLst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26 CuadroTexto">
            <a:extLst>
              <a:ext uri="{FF2B5EF4-FFF2-40B4-BE49-F238E27FC236}">
                <a16:creationId xmlns:a16="http://schemas.microsoft.com/office/drawing/2014/main" id="{45661460-E4F1-4A6E-86FA-49572286FFBE}"/>
              </a:ext>
            </a:extLst>
          </p:cNvPr>
          <p:cNvSpPr txBox="1"/>
          <p:nvPr/>
        </p:nvSpPr>
        <p:spPr>
          <a:xfrm>
            <a:off x="5020482" y="3799941"/>
            <a:ext cx="2016125" cy="3683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s-ES" b="1" dirty="0"/>
              <a:t>Dativo de interese</a:t>
            </a:r>
            <a:endParaRPr lang="gl-ES" b="1" dirty="0"/>
          </a:p>
        </p:txBody>
      </p:sp>
      <p:sp>
        <p:nvSpPr>
          <p:cNvPr id="21" name="28 CuadroTexto">
            <a:extLst>
              <a:ext uri="{FF2B5EF4-FFF2-40B4-BE49-F238E27FC236}">
                <a16:creationId xmlns:a16="http://schemas.microsoft.com/office/drawing/2014/main" id="{B104158E-F34D-4C35-BC2C-11290609057A}"/>
              </a:ext>
            </a:extLst>
          </p:cNvPr>
          <p:cNvSpPr txBox="1"/>
          <p:nvPr/>
        </p:nvSpPr>
        <p:spPr>
          <a:xfrm>
            <a:off x="2788457" y="3726916"/>
            <a:ext cx="1800225" cy="58578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gl-ES" sz="1600" b="1" dirty="0"/>
              <a:t>Dativo de solidariedade</a:t>
            </a:r>
          </a:p>
        </p:txBody>
      </p:sp>
      <p:sp>
        <p:nvSpPr>
          <p:cNvPr id="22" name="29 CuadroTexto">
            <a:extLst>
              <a:ext uri="{FF2B5EF4-FFF2-40B4-BE49-F238E27FC236}">
                <a16:creationId xmlns:a16="http://schemas.microsoft.com/office/drawing/2014/main" id="{2FFC4F34-241F-4867-BBAB-3B56F5BCB3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8232" y="4519079"/>
            <a:ext cx="73453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es-ES" altLang="gl-ES" sz="2000"/>
              <a:t>Tamén pode combinarse cun </a:t>
            </a:r>
            <a:r>
              <a:rPr lang="es-ES" altLang="gl-ES" sz="2000" b="1"/>
              <a:t>complemento indirecto</a:t>
            </a:r>
            <a:r>
              <a:rPr lang="es-ES" altLang="gl-ES" sz="2000"/>
              <a:t>.</a:t>
            </a:r>
            <a:endParaRPr lang="gl-ES" altLang="gl-ES" sz="2000"/>
          </a:p>
        </p:txBody>
      </p:sp>
      <p:sp>
        <p:nvSpPr>
          <p:cNvPr id="23" name="30 CuadroTexto">
            <a:extLst>
              <a:ext uri="{FF2B5EF4-FFF2-40B4-BE49-F238E27FC236}">
                <a16:creationId xmlns:a16="http://schemas.microsoft.com/office/drawing/2014/main" id="{A74C240D-21F8-495C-B365-16EB21F98E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2557" y="4950879"/>
            <a:ext cx="56165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gl-ES" sz="2000" i="1"/>
              <a:t>Ao meu fillo non </a:t>
            </a:r>
            <a:r>
              <a:rPr lang="es-ES" altLang="gl-ES" sz="2000" i="1" u="sng"/>
              <a:t>lle</a:t>
            </a:r>
            <a:r>
              <a:rPr lang="es-ES" altLang="gl-ES" sz="2000" i="1"/>
              <a:t> </a:t>
            </a:r>
            <a:r>
              <a:rPr lang="es-ES" altLang="gl-ES" sz="2000" b="1" i="1">
                <a:solidFill>
                  <a:srgbClr val="FF0000"/>
                </a:solidFill>
              </a:rPr>
              <a:t>me</a:t>
            </a:r>
            <a:r>
              <a:rPr lang="es-ES" altLang="gl-ES" sz="2000" i="1">
                <a:solidFill>
                  <a:srgbClr val="FF0000"/>
                </a:solidFill>
              </a:rPr>
              <a:t> </a:t>
            </a:r>
            <a:r>
              <a:rPr lang="es-ES" altLang="gl-ES" sz="2000" i="1"/>
              <a:t>gusta o peixe.</a:t>
            </a:r>
            <a:endParaRPr lang="gl-ES" altLang="gl-ES" sz="2000" i="1"/>
          </a:p>
        </p:txBody>
      </p:sp>
      <p:cxnSp>
        <p:nvCxnSpPr>
          <p:cNvPr id="24" name="31 Conector angular">
            <a:extLst>
              <a:ext uri="{FF2B5EF4-FFF2-40B4-BE49-F238E27FC236}">
                <a16:creationId xmlns:a16="http://schemas.microsoft.com/office/drawing/2014/main" id="{0C93FB55-753C-404A-ACE7-BF194E0FA0ED}"/>
              </a:ext>
            </a:extLst>
          </p:cNvPr>
          <p:cNvCxnSpPr/>
          <p:nvPr/>
        </p:nvCxnSpPr>
        <p:spPr>
          <a:xfrm rot="16200000" flipH="1">
            <a:off x="4768864" y="5346960"/>
            <a:ext cx="503237" cy="288925"/>
          </a:xfrm>
          <a:prstGeom prst="bentConnector3">
            <a:avLst>
              <a:gd name="adj1" fmla="val 75196"/>
            </a:avLst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32 Conector angular">
            <a:extLst>
              <a:ext uri="{FF2B5EF4-FFF2-40B4-BE49-F238E27FC236}">
                <a16:creationId xmlns:a16="http://schemas.microsoft.com/office/drawing/2014/main" id="{3EBED50A-6B31-4F4C-A5BE-D3C37B8FCCDD}"/>
              </a:ext>
            </a:extLst>
          </p:cNvPr>
          <p:cNvCxnSpPr/>
          <p:nvPr/>
        </p:nvCxnSpPr>
        <p:spPr>
          <a:xfrm rot="10800000" flipV="1">
            <a:off x="3364720" y="5311241"/>
            <a:ext cx="1223962" cy="504825"/>
          </a:xfrm>
          <a:prstGeom prst="bentConnector3">
            <a:avLst>
              <a:gd name="adj1" fmla="val 5389"/>
            </a:avLst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33 CuadroTexto">
            <a:extLst>
              <a:ext uri="{FF2B5EF4-FFF2-40B4-BE49-F238E27FC236}">
                <a16:creationId xmlns:a16="http://schemas.microsoft.com/office/drawing/2014/main" id="{489E4D48-DA42-4E26-934A-81C813EA6D49}"/>
              </a:ext>
            </a:extLst>
          </p:cNvPr>
          <p:cNvSpPr txBox="1"/>
          <p:nvPr/>
        </p:nvSpPr>
        <p:spPr>
          <a:xfrm>
            <a:off x="5164945" y="5816066"/>
            <a:ext cx="2016125" cy="3683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s-ES" b="1" dirty="0"/>
              <a:t>Dativo de interese</a:t>
            </a:r>
            <a:endParaRPr lang="gl-ES" b="1" dirty="0"/>
          </a:p>
        </p:txBody>
      </p:sp>
      <p:sp>
        <p:nvSpPr>
          <p:cNvPr id="27" name="34 CuadroTexto">
            <a:extLst>
              <a:ext uri="{FF2B5EF4-FFF2-40B4-BE49-F238E27FC236}">
                <a16:creationId xmlns:a16="http://schemas.microsoft.com/office/drawing/2014/main" id="{81411555-3999-4C26-98BB-3ADB74B512A7}"/>
              </a:ext>
            </a:extLst>
          </p:cNvPr>
          <p:cNvSpPr txBox="1"/>
          <p:nvPr/>
        </p:nvSpPr>
        <p:spPr>
          <a:xfrm>
            <a:off x="1564495" y="5711291"/>
            <a:ext cx="1800225" cy="5842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s-ES" sz="1600" b="1" dirty="0"/>
              <a:t>Complemento indirecto</a:t>
            </a:r>
            <a:endParaRPr lang="gl-ES" sz="1600" b="1" dirty="0"/>
          </a:p>
        </p:txBody>
      </p:sp>
    </p:spTree>
    <p:extLst>
      <p:ext uri="{BB962C8B-B14F-4D97-AF65-F5344CB8AC3E}">
        <p14:creationId xmlns:p14="http://schemas.microsoft.com/office/powerpoint/2010/main" val="2855371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0" grpId="0" animBg="1"/>
      <p:bldP spid="21" grpId="0" animBg="1"/>
      <p:bldP spid="22" grpId="0"/>
      <p:bldP spid="23" grpId="0"/>
      <p:bldP spid="26" grpId="0" animBg="1"/>
      <p:bldP spid="2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07282" y="1022350"/>
            <a:ext cx="532209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07282" y="837744"/>
            <a:ext cx="302419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83495" y="640894"/>
            <a:ext cx="126206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417402" y="635716"/>
            <a:ext cx="246459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83041" y="635715"/>
            <a:ext cx="8180897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A919D31-3C11-4EEE-B2F7-DBF1CEEACC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879" y="800392"/>
            <a:ext cx="7698523" cy="1212102"/>
          </a:xfrm>
        </p:spPr>
        <p:txBody>
          <a:bodyPr>
            <a:normAutofit/>
          </a:bodyPr>
          <a:lstStyle/>
          <a:p>
            <a:r>
              <a:rPr lang="es-ES" sz="3500" dirty="0">
                <a:solidFill>
                  <a:srgbClr val="FFFFFF"/>
                </a:solidFill>
              </a:rPr>
              <a:t>Dativo de interese</a:t>
            </a:r>
            <a:endParaRPr lang="en-GB" sz="3500" dirty="0">
              <a:solidFill>
                <a:srgbClr val="FFFFFF"/>
              </a:solidFill>
            </a:endParaRPr>
          </a:p>
        </p:txBody>
      </p:sp>
      <p:sp>
        <p:nvSpPr>
          <p:cNvPr id="25" name="18 Rectángulo">
            <a:extLst>
              <a:ext uri="{FF2B5EF4-FFF2-40B4-BE49-F238E27FC236}">
                <a16:creationId xmlns:a16="http://schemas.microsoft.com/office/drawing/2014/main" id="{897F807A-AFEA-44F9-BA76-67EE97657B51}"/>
              </a:ext>
            </a:extLst>
          </p:cNvPr>
          <p:cNvSpPr/>
          <p:nvPr/>
        </p:nvSpPr>
        <p:spPr>
          <a:xfrm>
            <a:off x="1835150" y="2384425"/>
            <a:ext cx="6553200" cy="208915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lnSpc>
                <a:spcPct val="150000"/>
              </a:lnSpc>
              <a:defRPr/>
            </a:pPr>
            <a:r>
              <a:rPr lang="gl-ES" b="1" dirty="0"/>
              <a:t>Identifica os dativos de interese que aparecen nos seguintes enunciados:</a:t>
            </a: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  <a:defRPr/>
            </a:pPr>
            <a:r>
              <a:rPr lang="gl-ES" dirty="0"/>
              <a:t>Ao meu fillo morréuchelleme o can.</a:t>
            </a: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  <a:defRPr/>
            </a:pPr>
            <a:r>
              <a:rPr lang="gl-ES" dirty="0"/>
              <a:t>Quería mexillóns, pero que non me estean abertos.</a:t>
            </a: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  <a:defRPr/>
            </a:pPr>
            <a:r>
              <a:rPr lang="gl-ES" dirty="0"/>
              <a:t>É importante que todos vós me esteades atentos.</a:t>
            </a:r>
          </a:p>
        </p:txBody>
      </p:sp>
      <p:sp>
        <p:nvSpPr>
          <p:cNvPr id="26" name="19 Rectángulo">
            <a:extLst>
              <a:ext uri="{FF2B5EF4-FFF2-40B4-BE49-F238E27FC236}">
                <a16:creationId xmlns:a16="http://schemas.microsoft.com/office/drawing/2014/main" id="{7D6C5B7E-411C-420E-B30B-26055C0F8F4C}"/>
              </a:ext>
            </a:extLst>
          </p:cNvPr>
          <p:cNvSpPr/>
          <p:nvPr/>
        </p:nvSpPr>
        <p:spPr>
          <a:xfrm>
            <a:off x="3563888" y="4706144"/>
            <a:ext cx="1295400" cy="50482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lnSpc>
                <a:spcPct val="150000"/>
              </a:lnSpc>
              <a:defRPr/>
            </a:pPr>
            <a:endParaRPr lang="gl-ES" b="1" dirty="0"/>
          </a:p>
          <a:p>
            <a:pPr algn="just">
              <a:lnSpc>
                <a:spcPct val="150000"/>
              </a:lnSpc>
              <a:defRPr/>
            </a:pPr>
            <a:r>
              <a:rPr lang="gl-ES" b="1" dirty="0"/>
              <a:t> SOLUCIÓN</a:t>
            </a:r>
            <a:endParaRPr lang="gl-ES" dirty="0"/>
          </a:p>
          <a:p>
            <a:pPr algn="just">
              <a:lnSpc>
                <a:spcPct val="150000"/>
              </a:lnSpc>
              <a:defRPr/>
            </a:pPr>
            <a:endParaRPr lang="gl-ES" dirty="0"/>
          </a:p>
        </p:txBody>
      </p:sp>
      <p:pic>
        <p:nvPicPr>
          <p:cNvPr id="27" name="Picture 3">
            <a:extLst>
              <a:ext uri="{FF2B5EF4-FFF2-40B4-BE49-F238E27FC236}">
                <a16:creationId xmlns:a16="http://schemas.microsoft.com/office/drawing/2014/main" id="{73A31B98-12DE-4D19-A52F-EA23CA9FCF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18" y="3014988"/>
            <a:ext cx="1792932" cy="109644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2 CuadroTexto">
            <a:extLst>
              <a:ext uri="{FF2B5EF4-FFF2-40B4-BE49-F238E27FC236}">
                <a16:creationId xmlns:a16="http://schemas.microsoft.com/office/drawing/2014/main" id="{F951999E-E03E-4823-B545-22078FD748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5516563"/>
            <a:ext cx="7488238" cy="4648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gl-ES" altLang="gl-ES" sz="1800" dirty="0"/>
              <a:t>2. Quería mexillóns, pero que non </a:t>
            </a:r>
            <a:r>
              <a:rPr lang="gl-ES" altLang="gl-ES" sz="1800" b="1" dirty="0">
                <a:solidFill>
                  <a:srgbClr val="FF0000"/>
                </a:solidFill>
              </a:rPr>
              <a:t>me</a:t>
            </a:r>
            <a:r>
              <a:rPr lang="gl-ES" altLang="gl-ES" sz="1800" dirty="0"/>
              <a:t> estean abertos.</a:t>
            </a:r>
          </a:p>
        </p:txBody>
      </p:sp>
      <p:sp>
        <p:nvSpPr>
          <p:cNvPr id="29" name="6 CuadroTexto">
            <a:extLst>
              <a:ext uri="{FF2B5EF4-FFF2-40B4-BE49-F238E27FC236}">
                <a16:creationId xmlns:a16="http://schemas.microsoft.com/office/drawing/2014/main" id="{67A930B3-BC45-4C21-8E5B-4BE385FC29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5084763"/>
            <a:ext cx="7416800" cy="4648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gl-ES" altLang="gl-ES" sz="1800" dirty="0"/>
              <a:t>1.  Ao meu fillo morréuchelle</a:t>
            </a:r>
            <a:r>
              <a:rPr lang="gl-ES" altLang="gl-ES" sz="1800" b="1" dirty="0">
                <a:solidFill>
                  <a:srgbClr val="FF0000"/>
                </a:solidFill>
              </a:rPr>
              <a:t>me</a:t>
            </a:r>
            <a:r>
              <a:rPr lang="gl-ES" altLang="gl-ES" sz="1800" dirty="0"/>
              <a:t> o can.</a:t>
            </a:r>
          </a:p>
        </p:txBody>
      </p:sp>
      <p:sp>
        <p:nvSpPr>
          <p:cNvPr id="30" name="2 CuadroTexto">
            <a:extLst>
              <a:ext uri="{FF2B5EF4-FFF2-40B4-BE49-F238E27FC236}">
                <a16:creationId xmlns:a16="http://schemas.microsoft.com/office/drawing/2014/main" id="{581647A0-1AD0-4AF3-89A8-60A26DE229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5928386"/>
            <a:ext cx="7488238" cy="4648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gl-ES" altLang="gl-ES" sz="1800" dirty="0"/>
              <a:t>3. </a:t>
            </a:r>
            <a:r>
              <a:rPr lang="es-ES" altLang="gl-ES" sz="1800" dirty="0"/>
              <a:t>É importante que todos </a:t>
            </a:r>
            <a:r>
              <a:rPr lang="es-ES" altLang="gl-ES" sz="1800" dirty="0" err="1"/>
              <a:t>vós</a:t>
            </a:r>
            <a:r>
              <a:rPr lang="es-ES" altLang="gl-ES" sz="1800" dirty="0"/>
              <a:t> </a:t>
            </a:r>
            <a:r>
              <a:rPr lang="es-ES" altLang="gl-ES" sz="1800" b="1" dirty="0">
                <a:solidFill>
                  <a:srgbClr val="FF0000"/>
                </a:solidFill>
              </a:rPr>
              <a:t>me</a:t>
            </a:r>
            <a:r>
              <a:rPr lang="es-ES" altLang="gl-ES" sz="1800" dirty="0"/>
              <a:t> </a:t>
            </a:r>
            <a:r>
              <a:rPr lang="es-ES" altLang="gl-ES" sz="1800" dirty="0" err="1"/>
              <a:t>esteades</a:t>
            </a:r>
            <a:r>
              <a:rPr lang="es-ES" altLang="gl-ES" sz="1800" dirty="0"/>
              <a:t> atentos. </a:t>
            </a:r>
            <a:endParaRPr lang="gl-ES" altLang="gl-ES" sz="1800" dirty="0"/>
          </a:p>
        </p:txBody>
      </p:sp>
    </p:spTree>
    <p:extLst>
      <p:ext uri="{BB962C8B-B14F-4D97-AF65-F5344CB8AC3E}">
        <p14:creationId xmlns:p14="http://schemas.microsoft.com/office/powerpoint/2010/main" val="4081386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9" grpId="0"/>
      <p:bldP spid="30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07282" y="1022350"/>
            <a:ext cx="532209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07282" y="837744"/>
            <a:ext cx="302419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83495" y="640894"/>
            <a:ext cx="126206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417402" y="635716"/>
            <a:ext cx="246459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83041" y="635715"/>
            <a:ext cx="8180897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A080E87E-237E-4A45-B7A2-A9355F718A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879" y="800392"/>
            <a:ext cx="7698523" cy="1212102"/>
          </a:xfrm>
        </p:spPr>
        <p:txBody>
          <a:bodyPr>
            <a:normAutofit/>
          </a:bodyPr>
          <a:lstStyle/>
          <a:p>
            <a:r>
              <a:rPr lang="es-ES" sz="3500" dirty="0">
                <a:solidFill>
                  <a:srgbClr val="FFFFFF"/>
                </a:solidFill>
              </a:rPr>
              <a:t>Valores do se</a:t>
            </a:r>
            <a:endParaRPr lang="en-GB" sz="3500" dirty="0">
              <a:solidFill>
                <a:srgbClr val="FFFFFF"/>
              </a:solidFill>
            </a:endParaRPr>
          </a:p>
        </p:txBody>
      </p:sp>
      <p:pic>
        <p:nvPicPr>
          <p:cNvPr id="13" name="Picture 2">
            <a:extLst>
              <a:ext uri="{FF2B5EF4-FFF2-40B4-BE49-F238E27FC236}">
                <a16:creationId xmlns:a16="http://schemas.microsoft.com/office/drawing/2014/main" id="{27F477E6-B0DE-44AA-98F2-734C89A6B9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2037" y="2510368"/>
            <a:ext cx="7019925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5" name="11 Conector recto de flecha">
            <a:extLst>
              <a:ext uri="{FF2B5EF4-FFF2-40B4-BE49-F238E27FC236}">
                <a16:creationId xmlns:a16="http://schemas.microsoft.com/office/drawing/2014/main" id="{E7EE1092-616B-4499-82E2-5E03056D8CBA}"/>
              </a:ext>
            </a:extLst>
          </p:cNvPr>
          <p:cNvCxnSpPr/>
          <p:nvPr/>
        </p:nvCxnSpPr>
        <p:spPr>
          <a:xfrm>
            <a:off x="5076824" y="5779031"/>
            <a:ext cx="431800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2 Conector recto de flecha">
            <a:extLst>
              <a:ext uri="{FF2B5EF4-FFF2-40B4-BE49-F238E27FC236}">
                <a16:creationId xmlns:a16="http://schemas.microsoft.com/office/drawing/2014/main" id="{DA440DAC-F4E4-4348-8A40-1318EE7C0A54}"/>
              </a:ext>
            </a:extLst>
          </p:cNvPr>
          <p:cNvCxnSpPr/>
          <p:nvPr/>
        </p:nvCxnSpPr>
        <p:spPr>
          <a:xfrm>
            <a:off x="5076824" y="4339168"/>
            <a:ext cx="431800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3 Conector recto de flecha">
            <a:extLst>
              <a:ext uri="{FF2B5EF4-FFF2-40B4-BE49-F238E27FC236}">
                <a16:creationId xmlns:a16="http://schemas.microsoft.com/office/drawing/2014/main" id="{D58CEE32-155A-4596-9866-94F1395F2BFB}"/>
              </a:ext>
            </a:extLst>
          </p:cNvPr>
          <p:cNvCxnSpPr/>
          <p:nvPr/>
        </p:nvCxnSpPr>
        <p:spPr>
          <a:xfrm>
            <a:off x="6588124" y="5779031"/>
            <a:ext cx="431800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649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07282" y="1022350"/>
            <a:ext cx="532209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07282" y="837744"/>
            <a:ext cx="302419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83495" y="640894"/>
            <a:ext cx="126206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417402" y="635716"/>
            <a:ext cx="246459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83041" y="635715"/>
            <a:ext cx="8180897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94438FDB-EE93-4941-B979-9C48F2BD0F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879" y="800392"/>
            <a:ext cx="7698523" cy="1212102"/>
          </a:xfrm>
        </p:spPr>
        <p:txBody>
          <a:bodyPr>
            <a:normAutofit/>
          </a:bodyPr>
          <a:lstStyle/>
          <a:p>
            <a:r>
              <a:rPr lang="es-ES" sz="3500" dirty="0">
                <a:solidFill>
                  <a:srgbClr val="FFFFFF"/>
                </a:solidFill>
              </a:rPr>
              <a:t>Valores do se</a:t>
            </a:r>
            <a:endParaRPr lang="en-GB" sz="3500" dirty="0">
              <a:solidFill>
                <a:srgbClr val="FFFFFF"/>
              </a:solidFill>
            </a:endParaRPr>
          </a:p>
        </p:txBody>
      </p:sp>
      <p:sp>
        <p:nvSpPr>
          <p:cNvPr id="41" name="7 CuadroTexto">
            <a:extLst>
              <a:ext uri="{FF2B5EF4-FFF2-40B4-BE49-F238E27FC236}">
                <a16:creationId xmlns:a16="http://schemas.microsoft.com/office/drawing/2014/main" id="{E41A448F-F57B-4E2B-ADDF-DF7F91C3EA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5090" y="3011608"/>
            <a:ext cx="2881313" cy="5062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gl-ES" altLang="gl-ES" sz="2000" dirty="0"/>
              <a:t>1. Cortou</a:t>
            </a:r>
            <a:r>
              <a:rPr lang="gl-ES" altLang="gl-ES" sz="2000" b="1" dirty="0">
                <a:solidFill>
                  <a:srgbClr val="FF0000"/>
                </a:solidFill>
              </a:rPr>
              <a:t>se</a:t>
            </a:r>
            <a:r>
              <a:rPr lang="gl-ES" altLang="gl-ES" sz="2000" dirty="0"/>
              <a:t> nun dedo.</a:t>
            </a:r>
          </a:p>
        </p:txBody>
      </p:sp>
      <p:sp>
        <p:nvSpPr>
          <p:cNvPr id="42" name="9 CuadroTexto">
            <a:extLst>
              <a:ext uri="{FF2B5EF4-FFF2-40B4-BE49-F238E27FC236}">
                <a16:creationId xmlns:a16="http://schemas.microsoft.com/office/drawing/2014/main" id="{4AFF55FC-E728-4EB8-90F0-3C86829AC001}"/>
              </a:ext>
            </a:extLst>
          </p:cNvPr>
          <p:cNvSpPr txBox="1"/>
          <p:nvPr/>
        </p:nvSpPr>
        <p:spPr>
          <a:xfrm>
            <a:off x="4021800" y="2613595"/>
            <a:ext cx="1295400" cy="14763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endParaRPr lang="gl-ES" sz="2000" dirty="0"/>
          </a:p>
          <a:p>
            <a:pPr algn="ctr">
              <a:lnSpc>
                <a:spcPct val="150000"/>
              </a:lnSpc>
              <a:defRPr/>
            </a:pPr>
            <a:r>
              <a:rPr lang="gl-ES" sz="2000" dirty="0"/>
              <a:t>Reflexivo</a:t>
            </a:r>
          </a:p>
          <a:p>
            <a:pPr algn="just">
              <a:lnSpc>
                <a:spcPct val="150000"/>
              </a:lnSpc>
              <a:defRPr/>
            </a:pPr>
            <a:endParaRPr lang="gl-ES" sz="2000" dirty="0"/>
          </a:p>
        </p:txBody>
      </p:sp>
      <p:sp>
        <p:nvSpPr>
          <p:cNvPr id="43" name="10 CuadroTexto">
            <a:extLst>
              <a:ext uri="{FF2B5EF4-FFF2-40B4-BE49-F238E27FC236}">
                <a16:creationId xmlns:a16="http://schemas.microsoft.com/office/drawing/2014/main" id="{8F35A2E7-C04A-49EB-9034-B3A42D0D9C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30503" y="2355038"/>
            <a:ext cx="3455988" cy="881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0"/>
              </a:spcBef>
            </a:pPr>
            <a:r>
              <a:rPr lang="gl-ES" altLang="gl-ES" sz="1800" dirty="0"/>
              <a:t>O suxeito realiza a acción que recae sobre el mesmo</a:t>
            </a:r>
          </a:p>
        </p:txBody>
      </p:sp>
      <p:sp>
        <p:nvSpPr>
          <p:cNvPr id="44" name="14 CuadroTexto">
            <a:extLst>
              <a:ext uri="{FF2B5EF4-FFF2-40B4-BE49-F238E27FC236}">
                <a16:creationId xmlns:a16="http://schemas.microsoft.com/office/drawing/2014/main" id="{74C44EDF-469B-4EFC-B6C2-2AB60D003F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627" y="3236100"/>
            <a:ext cx="3455988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0"/>
              </a:spcBef>
            </a:pPr>
            <a:r>
              <a:rPr lang="gl-ES" altLang="gl-ES" sz="1800" dirty="0"/>
              <a:t>Funciona como complemento directo</a:t>
            </a:r>
          </a:p>
        </p:txBody>
      </p:sp>
      <p:sp>
        <p:nvSpPr>
          <p:cNvPr id="45" name="22 CuadroTexto">
            <a:extLst>
              <a:ext uri="{FF2B5EF4-FFF2-40B4-BE49-F238E27FC236}">
                <a16:creationId xmlns:a16="http://schemas.microsoft.com/office/drawing/2014/main" id="{677C6212-907E-425B-9E00-57D0FF975E47}"/>
              </a:ext>
            </a:extLst>
          </p:cNvPr>
          <p:cNvSpPr txBox="1"/>
          <p:nvPr/>
        </p:nvSpPr>
        <p:spPr>
          <a:xfrm>
            <a:off x="933577" y="4638675"/>
            <a:ext cx="1152525" cy="46355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gl-ES" b="1" dirty="0">
                <a:solidFill>
                  <a:srgbClr val="FF0000"/>
                </a:solidFill>
              </a:rPr>
              <a:t>OLLO!!</a:t>
            </a:r>
          </a:p>
        </p:txBody>
      </p:sp>
      <p:sp>
        <p:nvSpPr>
          <p:cNvPr id="46" name="23 CuadroTexto">
            <a:extLst>
              <a:ext uri="{FF2B5EF4-FFF2-40B4-BE49-F238E27FC236}">
                <a16:creationId xmlns:a16="http://schemas.microsoft.com/office/drawing/2014/main" id="{3858C0C0-B897-4F16-AB21-438463EFCE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02002" y="4349750"/>
            <a:ext cx="3024188" cy="11227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200000"/>
              </a:lnSpc>
              <a:spcBef>
                <a:spcPct val="0"/>
              </a:spcBef>
              <a:buFontTx/>
              <a:buNone/>
            </a:pPr>
            <a:r>
              <a:rPr lang="gl-ES" altLang="gl-ES" sz="1800" i="1" dirty="0"/>
              <a:t>Lavouse os dentes.</a:t>
            </a:r>
          </a:p>
          <a:p>
            <a:pPr algn="just" eaLnBrk="1" hangingPunct="1">
              <a:lnSpc>
                <a:spcPct val="200000"/>
              </a:lnSpc>
              <a:spcBef>
                <a:spcPct val="0"/>
              </a:spcBef>
              <a:buFontTx/>
              <a:buNone/>
            </a:pPr>
            <a:r>
              <a:rPr lang="gl-ES" altLang="gl-ES" sz="1800" i="1" dirty="0"/>
              <a:t>Peiteouse os cabelos</a:t>
            </a:r>
          </a:p>
        </p:txBody>
      </p:sp>
      <p:pic>
        <p:nvPicPr>
          <p:cNvPr id="47" name="24 Imagen">
            <a:extLst>
              <a:ext uri="{FF2B5EF4-FFF2-40B4-BE49-F238E27FC236}">
                <a16:creationId xmlns:a16="http://schemas.microsoft.com/office/drawing/2014/main" id="{DC98FC77-D4CC-470A-9CF1-1DAC320750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5102" y="4565650"/>
            <a:ext cx="622300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" name="Picture 2">
            <a:extLst>
              <a:ext uri="{FF2B5EF4-FFF2-40B4-BE49-F238E27FC236}">
                <a16:creationId xmlns:a16="http://schemas.microsoft.com/office/drawing/2014/main" id="{A8DAF1B6-68FE-4704-BA4A-9AFD4A90AD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5190" y="4494213"/>
            <a:ext cx="720725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" name="26 CuadroTexto">
            <a:extLst>
              <a:ext uri="{FF2B5EF4-FFF2-40B4-BE49-F238E27FC236}">
                <a16:creationId xmlns:a16="http://schemas.microsoft.com/office/drawing/2014/main" id="{4335DDD1-8DC7-4441-9108-B9B2E5C25235}"/>
              </a:ext>
            </a:extLst>
          </p:cNvPr>
          <p:cNvSpPr txBox="1"/>
          <p:nvPr/>
        </p:nvSpPr>
        <p:spPr>
          <a:xfrm>
            <a:off x="1725740" y="5934075"/>
            <a:ext cx="6551612" cy="88036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defRPr/>
            </a:pPr>
            <a:r>
              <a:rPr lang="gl-ES" dirty="0">
                <a:cs typeface="Arial" charset="0"/>
              </a:rPr>
              <a:t>En galego é </a:t>
            </a:r>
            <a:r>
              <a:rPr lang="gl-ES" b="1" dirty="0">
                <a:cs typeface="Arial" charset="0"/>
              </a:rPr>
              <a:t>incorrecto </a:t>
            </a:r>
            <a:r>
              <a:rPr lang="gl-ES" dirty="0">
                <a:cs typeface="Arial" charset="0"/>
              </a:rPr>
              <a:t>o uso das </a:t>
            </a:r>
            <a:r>
              <a:rPr lang="gl-ES" b="1" dirty="0">
                <a:cs typeface="Arial" charset="0"/>
              </a:rPr>
              <a:t>formas reflexivas</a:t>
            </a:r>
            <a:r>
              <a:rPr lang="gl-ES" dirty="0">
                <a:cs typeface="Arial" charset="0"/>
              </a:rPr>
              <a:t> na función de </a:t>
            </a:r>
            <a:r>
              <a:rPr lang="gl-ES" b="1" dirty="0">
                <a:cs typeface="Arial" charset="0"/>
              </a:rPr>
              <a:t>CD</a:t>
            </a:r>
            <a:r>
              <a:rPr lang="gl-ES" dirty="0">
                <a:cs typeface="Arial" charset="0"/>
              </a:rPr>
              <a:t> cando na oración </a:t>
            </a:r>
            <a:r>
              <a:rPr lang="gl-ES" b="1" dirty="0">
                <a:cs typeface="Arial" charset="0"/>
              </a:rPr>
              <a:t>xa aparece </a:t>
            </a:r>
            <a:r>
              <a:rPr lang="gl-ES" dirty="0">
                <a:cs typeface="Arial" charset="0"/>
              </a:rPr>
              <a:t>un </a:t>
            </a:r>
            <a:r>
              <a:rPr lang="gl-ES" b="1" dirty="0">
                <a:cs typeface="Arial" charset="0"/>
              </a:rPr>
              <a:t>CD expreso.</a:t>
            </a:r>
          </a:p>
        </p:txBody>
      </p:sp>
      <p:sp>
        <p:nvSpPr>
          <p:cNvPr id="50" name="27 CuadroTexto">
            <a:extLst>
              <a:ext uri="{FF2B5EF4-FFF2-40B4-BE49-F238E27FC236}">
                <a16:creationId xmlns:a16="http://schemas.microsoft.com/office/drawing/2014/main" id="{0D79321D-911B-4C49-AD2D-A7631A5E33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66052" y="4781550"/>
            <a:ext cx="503238" cy="4648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gl-ES" altLang="gl-ES" sz="1800" b="1" dirty="0">
                <a:solidFill>
                  <a:schemeClr val="accent1"/>
                </a:solidFill>
              </a:rPr>
              <a:t>CD</a:t>
            </a:r>
          </a:p>
        </p:txBody>
      </p:sp>
      <p:sp>
        <p:nvSpPr>
          <p:cNvPr id="51" name="28 CuadroTexto">
            <a:extLst>
              <a:ext uri="{FF2B5EF4-FFF2-40B4-BE49-F238E27FC236}">
                <a16:creationId xmlns:a16="http://schemas.microsoft.com/office/drawing/2014/main" id="{E7007F3C-5211-4397-B70F-364CD5A374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37490" y="5357813"/>
            <a:ext cx="504825" cy="4648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gl-ES" altLang="gl-ES" sz="1800" b="1" dirty="0">
                <a:solidFill>
                  <a:schemeClr val="accent1"/>
                </a:solidFill>
              </a:rPr>
              <a:t>CD</a:t>
            </a:r>
          </a:p>
        </p:txBody>
      </p:sp>
      <p:sp>
        <p:nvSpPr>
          <p:cNvPr id="52" name="29 CuadroTexto">
            <a:extLst>
              <a:ext uri="{FF2B5EF4-FFF2-40B4-BE49-F238E27FC236}">
                <a16:creationId xmlns:a16="http://schemas.microsoft.com/office/drawing/2014/main" id="{470BC74A-6892-4969-97C5-235E5D63D1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57990" y="4422775"/>
            <a:ext cx="3024187" cy="11227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200000"/>
              </a:lnSpc>
              <a:spcBef>
                <a:spcPct val="0"/>
              </a:spcBef>
              <a:buFontTx/>
              <a:buNone/>
            </a:pPr>
            <a:r>
              <a:rPr lang="gl-ES" altLang="gl-ES" sz="1800" i="1" dirty="0"/>
              <a:t>Lavou os dentes.</a:t>
            </a:r>
          </a:p>
          <a:p>
            <a:pPr algn="just" eaLnBrk="1" hangingPunct="1">
              <a:lnSpc>
                <a:spcPct val="200000"/>
              </a:lnSpc>
              <a:spcBef>
                <a:spcPct val="0"/>
              </a:spcBef>
              <a:buFontTx/>
              <a:buNone/>
            </a:pPr>
            <a:r>
              <a:rPr lang="gl-ES" altLang="gl-ES" sz="1800" i="1" dirty="0"/>
              <a:t>Peiteou os cabelos.</a:t>
            </a:r>
          </a:p>
        </p:txBody>
      </p:sp>
    </p:spTree>
    <p:extLst>
      <p:ext uri="{BB962C8B-B14F-4D97-AF65-F5344CB8AC3E}">
        <p14:creationId xmlns:p14="http://schemas.microsoft.com/office/powerpoint/2010/main" val="3458965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42" grpId="0" animBg="1"/>
      <p:bldP spid="43" grpId="0"/>
      <p:bldP spid="44" grpId="0"/>
      <p:bldP spid="45" grpId="0" animBg="1"/>
      <p:bldP spid="46" grpId="0"/>
      <p:bldP spid="49" grpId="0" animBg="1"/>
      <p:bldP spid="50" grpId="0"/>
      <p:bldP spid="51" grpId="0"/>
      <p:bldP spid="5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07282" y="1022350"/>
            <a:ext cx="532209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07282" y="837744"/>
            <a:ext cx="302419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83495" y="640894"/>
            <a:ext cx="126206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417402" y="635716"/>
            <a:ext cx="246459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83041" y="635715"/>
            <a:ext cx="8180897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8B453BD3-8D68-4C34-8EE1-3876583986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879" y="800392"/>
            <a:ext cx="7698523" cy="1212102"/>
          </a:xfrm>
        </p:spPr>
        <p:txBody>
          <a:bodyPr>
            <a:normAutofit/>
          </a:bodyPr>
          <a:lstStyle/>
          <a:p>
            <a:r>
              <a:rPr lang="es-ES" sz="3500" dirty="0">
                <a:solidFill>
                  <a:srgbClr val="FFFFFF"/>
                </a:solidFill>
              </a:rPr>
              <a:t>Valores do se</a:t>
            </a:r>
            <a:endParaRPr lang="en-GB" sz="3500" dirty="0">
              <a:solidFill>
                <a:srgbClr val="FFFFFF"/>
              </a:solidFill>
            </a:endParaRPr>
          </a:p>
        </p:txBody>
      </p:sp>
      <p:sp>
        <p:nvSpPr>
          <p:cNvPr id="11" name="3 CuadroTexto">
            <a:extLst>
              <a:ext uri="{FF2B5EF4-FFF2-40B4-BE49-F238E27FC236}">
                <a16:creationId xmlns:a16="http://schemas.microsoft.com/office/drawing/2014/main" id="{13061C92-635B-4CA0-B068-FA96029C58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6844" y="2292618"/>
            <a:ext cx="7494434" cy="5062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s-ES" altLang="gl-ES" sz="2000"/>
              <a:t>2. Sara e Pablo despedíron</a:t>
            </a:r>
            <a:r>
              <a:rPr lang="es-ES" altLang="gl-ES" sz="2000" b="1">
                <a:solidFill>
                  <a:srgbClr val="FF0000"/>
                </a:solidFill>
              </a:rPr>
              <a:t>se</a:t>
            </a:r>
            <a:r>
              <a:rPr lang="es-ES" altLang="gl-ES" sz="2000">
                <a:solidFill>
                  <a:srgbClr val="FF0000"/>
                </a:solidFill>
              </a:rPr>
              <a:t> </a:t>
            </a:r>
            <a:r>
              <a:rPr lang="es-ES" altLang="gl-ES" sz="2000"/>
              <a:t>e prometeron escribir</a:t>
            </a:r>
            <a:r>
              <a:rPr lang="es-ES" altLang="gl-ES" sz="2000" b="1">
                <a:solidFill>
                  <a:srgbClr val="FF0000"/>
                </a:solidFill>
              </a:rPr>
              <a:t>se</a:t>
            </a:r>
            <a:r>
              <a:rPr lang="es-ES" altLang="gl-ES" sz="2000"/>
              <a:t> whatsapps.</a:t>
            </a:r>
          </a:p>
        </p:txBody>
      </p:sp>
      <p:sp>
        <p:nvSpPr>
          <p:cNvPr id="13" name="5 CuadroTexto">
            <a:extLst>
              <a:ext uri="{FF2B5EF4-FFF2-40B4-BE49-F238E27FC236}">
                <a16:creationId xmlns:a16="http://schemas.microsoft.com/office/drawing/2014/main" id="{ED3231EE-8ACF-4948-9C77-33E44657E2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20387" y="3499982"/>
            <a:ext cx="5544616" cy="8803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85750" indent="-285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0"/>
              </a:spcBef>
            </a:pPr>
            <a:r>
              <a:rPr lang="gl-ES" altLang="gl-ES" sz="1800" dirty="0"/>
              <a:t>Indica que hai </a:t>
            </a:r>
            <a:r>
              <a:rPr lang="gl-ES" altLang="gl-ES" sz="1800" b="1" dirty="0"/>
              <a:t>dous</a:t>
            </a:r>
            <a:r>
              <a:rPr lang="gl-ES" altLang="gl-ES" sz="1800" dirty="0"/>
              <a:t> </a:t>
            </a:r>
            <a:r>
              <a:rPr lang="gl-ES" altLang="gl-ES" sz="1800" b="1" dirty="0"/>
              <a:t>suxeitos</a:t>
            </a:r>
            <a:r>
              <a:rPr lang="gl-ES" altLang="gl-ES" sz="1800" dirty="0"/>
              <a:t> executan e reciben alternativamente a acción verbal.</a:t>
            </a:r>
          </a:p>
        </p:txBody>
      </p:sp>
      <p:sp>
        <p:nvSpPr>
          <p:cNvPr id="15" name="6 CuadroTexto">
            <a:extLst>
              <a:ext uri="{FF2B5EF4-FFF2-40B4-BE49-F238E27FC236}">
                <a16:creationId xmlns:a16="http://schemas.microsoft.com/office/drawing/2014/main" id="{B51E73CB-74D7-4FA5-AA2D-CF2492D56B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20387" y="4435020"/>
            <a:ext cx="5544616" cy="8803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85750" indent="-285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0"/>
              </a:spcBef>
            </a:pPr>
            <a:r>
              <a:rPr lang="gl-ES" altLang="gl-ES" sz="1800" dirty="0"/>
              <a:t>Funcionan como </a:t>
            </a:r>
            <a:r>
              <a:rPr lang="gl-ES" altLang="gl-ES" sz="1800" b="1" dirty="0"/>
              <a:t>complemento directo </a:t>
            </a:r>
            <a:r>
              <a:rPr lang="gl-ES" altLang="gl-ES" sz="1800" dirty="0"/>
              <a:t>ou como </a:t>
            </a:r>
            <a:r>
              <a:rPr lang="gl-ES" altLang="gl-ES" sz="1800" b="1" dirty="0"/>
              <a:t>complemento indirecto.</a:t>
            </a:r>
          </a:p>
        </p:txBody>
      </p:sp>
      <p:sp>
        <p:nvSpPr>
          <p:cNvPr id="17" name="7 CuadroTexto">
            <a:extLst>
              <a:ext uri="{FF2B5EF4-FFF2-40B4-BE49-F238E27FC236}">
                <a16:creationId xmlns:a16="http://schemas.microsoft.com/office/drawing/2014/main" id="{162DB55E-3A7F-4287-956F-663FF364AE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33694" y="2652980"/>
            <a:ext cx="455821" cy="4648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s-ES" altLang="gl-ES" sz="1800" b="1">
                <a:solidFill>
                  <a:schemeClr val="accent1"/>
                </a:solidFill>
              </a:rPr>
              <a:t>CD</a:t>
            </a:r>
          </a:p>
        </p:txBody>
      </p:sp>
      <p:sp>
        <p:nvSpPr>
          <p:cNvPr id="19" name="8 CuadroTexto">
            <a:extLst>
              <a:ext uri="{FF2B5EF4-FFF2-40B4-BE49-F238E27FC236}">
                <a16:creationId xmlns:a16="http://schemas.microsoft.com/office/drawing/2014/main" id="{3DD8B8A5-7D0F-441D-9F59-CC73E6DA68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28184" y="2649064"/>
            <a:ext cx="455820" cy="4648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s-ES" altLang="gl-ES" sz="1800" b="1" dirty="0">
                <a:solidFill>
                  <a:schemeClr val="accent1"/>
                </a:solidFill>
              </a:rPr>
              <a:t>CI</a:t>
            </a:r>
          </a:p>
        </p:txBody>
      </p:sp>
      <p:sp>
        <p:nvSpPr>
          <p:cNvPr id="20" name="11 CuadroTexto">
            <a:extLst>
              <a:ext uri="{FF2B5EF4-FFF2-40B4-BE49-F238E27FC236}">
                <a16:creationId xmlns:a16="http://schemas.microsoft.com/office/drawing/2014/main" id="{001ECE76-897E-49BB-A67C-1AC9F1587CD6}"/>
              </a:ext>
            </a:extLst>
          </p:cNvPr>
          <p:cNvSpPr txBox="1"/>
          <p:nvPr/>
        </p:nvSpPr>
        <p:spPr>
          <a:xfrm>
            <a:off x="1217519" y="3467368"/>
            <a:ext cx="1826157" cy="193833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defRPr/>
            </a:pPr>
            <a:endParaRPr lang="es-ES" sz="2000" dirty="0"/>
          </a:p>
          <a:p>
            <a:pPr algn="ctr">
              <a:lnSpc>
                <a:spcPct val="150000"/>
              </a:lnSpc>
              <a:defRPr/>
            </a:pPr>
            <a:r>
              <a:rPr lang="es-ES" sz="2000" b="1" dirty="0"/>
              <a:t>Recíproco</a:t>
            </a:r>
          </a:p>
          <a:p>
            <a:pPr algn="just">
              <a:lnSpc>
                <a:spcPct val="150000"/>
              </a:lnSpc>
              <a:defRPr/>
            </a:pPr>
            <a:endParaRPr lang="es-ES" sz="2000" dirty="0"/>
          </a:p>
          <a:p>
            <a:pPr algn="just">
              <a:lnSpc>
                <a:spcPct val="150000"/>
              </a:lnSpc>
              <a:defRPr/>
            </a:pP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3032514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/>
      <p:bldP spid="15" grpId="0"/>
      <p:bldP spid="17" grpId="0"/>
      <p:bldP spid="19" grpId="0"/>
      <p:bldP spid="20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07282" y="1022350"/>
            <a:ext cx="532209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07282" y="837744"/>
            <a:ext cx="302419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83495" y="640894"/>
            <a:ext cx="126206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417402" y="635716"/>
            <a:ext cx="246459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83041" y="635715"/>
            <a:ext cx="8180897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F5E857F-D21E-4047-B0EB-F36815EA70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879" y="800392"/>
            <a:ext cx="7698523" cy="1212102"/>
          </a:xfrm>
        </p:spPr>
        <p:txBody>
          <a:bodyPr>
            <a:normAutofit/>
          </a:bodyPr>
          <a:lstStyle/>
          <a:p>
            <a:r>
              <a:rPr lang="es-ES" sz="3500" dirty="0">
                <a:solidFill>
                  <a:srgbClr val="FFFFFF"/>
                </a:solidFill>
              </a:rPr>
              <a:t>Valores do se</a:t>
            </a:r>
            <a:endParaRPr lang="en-GB" sz="3500" dirty="0">
              <a:solidFill>
                <a:srgbClr val="FFFFFF"/>
              </a:solidFill>
            </a:endParaRPr>
          </a:p>
        </p:txBody>
      </p:sp>
      <p:sp>
        <p:nvSpPr>
          <p:cNvPr id="11" name="7 CuadroTexto">
            <a:extLst>
              <a:ext uri="{FF2B5EF4-FFF2-40B4-BE49-F238E27FC236}">
                <a16:creationId xmlns:a16="http://schemas.microsoft.com/office/drawing/2014/main" id="{975C3AC4-F718-4968-8EF8-DE7D42039F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9238" y="2709104"/>
            <a:ext cx="2487360" cy="9679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s-ES" altLang="gl-ES" sz="2000" dirty="0"/>
              <a:t>3. </a:t>
            </a:r>
            <a:r>
              <a:rPr lang="gl-ES" altLang="gl-ES" sz="2000" dirty="0"/>
              <a:t>Queixou</a:t>
            </a:r>
            <a:r>
              <a:rPr lang="gl-ES" altLang="gl-ES" sz="2000" b="1" dirty="0">
                <a:solidFill>
                  <a:srgbClr val="FF0000"/>
                </a:solidFill>
              </a:rPr>
              <a:t>se</a:t>
            </a:r>
            <a:r>
              <a:rPr lang="es-ES" altLang="gl-ES" sz="2000" dirty="0"/>
              <a:t> porque </a:t>
            </a:r>
            <a:r>
              <a:rPr lang="gl-ES" altLang="gl-ES" sz="2000" dirty="0"/>
              <a:t>non lle parecía xusto.</a:t>
            </a:r>
          </a:p>
        </p:txBody>
      </p:sp>
      <p:sp>
        <p:nvSpPr>
          <p:cNvPr id="13" name="9 CuadroTexto">
            <a:extLst>
              <a:ext uri="{FF2B5EF4-FFF2-40B4-BE49-F238E27FC236}">
                <a16:creationId xmlns:a16="http://schemas.microsoft.com/office/drawing/2014/main" id="{E0C44615-6135-4E98-8278-E9978B5C1BA5}"/>
              </a:ext>
            </a:extLst>
          </p:cNvPr>
          <p:cNvSpPr txBox="1"/>
          <p:nvPr/>
        </p:nvSpPr>
        <p:spPr>
          <a:xfrm>
            <a:off x="3645247" y="2489156"/>
            <a:ext cx="1511300" cy="142962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>
              <a:lnSpc>
                <a:spcPct val="150000"/>
              </a:lnSpc>
              <a:defRPr/>
            </a:pPr>
            <a:endParaRPr lang="es-ES" sz="2000" dirty="0"/>
          </a:p>
          <a:p>
            <a:pPr algn="just">
              <a:lnSpc>
                <a:spcPct val="150000"/>
              </a:lnSpc>
              <a:defRPr/>
            </a:pPr>
            <a:r>
              <a:rPr lang="es-ES" sz="2000" dirty="0"/>
              <a:t>Pronominal</a:t>
            </a:r>
          </a:p>
          <a:p>
            <a:pPr algn="just">
              <a:lnSpc>
                <a:spcPct val="150000"/>
              </a:lnSpc>
              <a:defRPr/>
            </a:pPr>
            <a:endParaRPr lang="es-ES" sz="2000" dirty="0"/>
          </a:p>
        </p:txBody>
      </p:sp>
      <p:sp>
        <p:nvSpPr>
          <p:cNvPr id="15" name="10 CuadroTexto">
            <a:extLst>
              <a:ext uri="{FF2B5EF4-FFF2-40B4-BE49-F238E27FC236}">
                <a16:creationId xmlns:a16="http://schemas.microsoft.com/office/drawing/2014/main" id="{CFF0F38F-C048-4726-82E6-8B4FE2923D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94717" y="2475034"/>
            <a:ext cx="3455988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</a:pPr>
            <a:r>
              <a:rPr lang="gl-ES" altLang="gl-ES" sz="1800" dirty="0"/>
              <a:t>Acompaña a verbos que </a:t>
            </a:r>
            <a:r>
              <a:rPr lang="gl-ES" altLang="gl-ES" sz="1800" b="1" dirty="0"/>
              <a:t>necesitan</a:t>
            </a:r>
            <a:r>
              <a:rPr lang="gl-ES" altLang="gl-ES" sz="1800" dirty="0"/>
              <a:t> do </a:t>
            </a:r>
            <a:r>
              <a:rPr lang="gl-ES" altLang="gl-ES" sz="1800" b="1" dirty="0"/>
              <a:t>pronome</a:t>
            </a:r>
            <a:r>
              <a:rPr lang="gl-ES" altLang="gl-ES" sz="1800" dirty="0"/>
              <a:t> para manter o seu </a:t>
            </a:r>
            <a:r>
              <a:rPr lang="gl-ES" altLang="gl-ES" sz="1800" b="1" dirty="0"/>
              <a:t>significado</a:t>
            </a:r>
            <a:r>
              <a:rPr lang="gl-ES" altLang="gl-ES" sz="1800" dirty="0"/>
              <a:t>.</a:t>
            </a:r>
          </a:p>
        </p:txBody>
      </p:sp>
      <p:sp>
        <p:nvSpPr>
          <p:cNvPr id="17" name="14 CuadroTexto">
            <a:extLst>
              <a:ext uri="{FF2B5EF4-FFF2-40B4-BE49-F238E27FC236}">
                <a16:creationId xmlns:a16="http://schemas.microsoft.com/office/drawing/2014/main" id="{9C5202F6-35F8-4A6D-8E6F-0120D2C9E3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93059" y="3353627"/>
            <a:ext cx="345598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</a:pPr>
            <a:r>
              <a:rPr lang="gl-ES" altLang="gl-ES" sz="1800" b="1" dirty="0"/>
              <a:t>Non</a:t>
            </a:r>
            <a:r>
              <a:rPr lang="gl-ES" altLang="gl-ES" sz="1800" dirty="0"/>
              <a:t> desempeñan ningunha </a:t>
            </a:r>
            <a:r>
              <a:rPr lang="gl-ES" altLang="gl-ES" sz="1800" b="1" dirty="0"/>
              <a:t>función</a:t>
            </a:r>
            <a:r>
              <a:rPr lang="gl-ES" altLang="gl-ES" sz="1800" dirty="0"/>
              <a:t> </a:t>
            </a:r>
            <a:r>
              <a:rPr lang="gl-ES" altLang="gl-ES" sz="1800" b="1" dirty="0"/>
              <a:t>sintáctica</a:t>
            </a:r>
            <a:r>
              <a:rPr lang="gl-ES" altLang="gl-ES" sz="1800" dirty="0"/>
              <a:t>.</a:t>
            </a:r>
          </a:p>
        </p:txBody>
      </p:sp>
      <p:sp>
        <p:nvSpPr>
          <p:cNvPr id="19" name="28 CuadroTexto">
            <a:extLst>
              <a:ext uri="{FF2B5EF4-FFF2-40B4-BE49-F238E27FC236}">
                <a16:creationId xmlns:a16="http://schemas.microsoft.com/office/drawing/2014/main" id="{24A5A818-EF00-46D2-A723-386123BA64C9}"/>
              </a:ext>
            </a:extLst>
          </p:cNvPr>
          <p:cNvSpPr txBox="1"/>
          <p:nvPr/>
        </p:nvSpPr>
        <p:spPr>
          <a:xfrm>
            <a:off x="943558" y="4320466"/>
            <a:ext cx="1152525" cy="46513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s-ES" b="1" dirty="0">
                <a:solidFill>
                  <a:srgbClr val="FF0000"/>
                </a:solidFill>
              </a:rPr>
              <a:t>OLLO!!</a:t>
            </a:r>
          </a:p>
        </p:txBody>
      </p:sp>
      <p:sp>
        <p:nvSpPr>
          <p:cNvPr id="20" name="29 CuadroTexto">
            <a:extLst>
              <a:ext uri="{FF2B5EF4-FFF2-40B4-BE49-F238E27FC236}">
                <a16:creationId xmlns:a16="http://schemas.microsoft.com/office/drawing/2014/main" id="{515E5D69-FB83-4BBE-A74B-D799971589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40546" y="4177591"/>
            <a:ext cx="2303462" cy="1338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s-ES" altLang="gl-ES" sz="1800" i="1"/>
              <a:t>Marchou moi lonxe</a:t>
            </a: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s-ES" altLang="gl-ES" sz="1800" i="1"/>
              <a:t>Veu de Madrid.</a:t>
            </a: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s-ES" altLang="gl-ES" sz="1800" i="1"/>
              <a:t>Caeu dunha árbore.</a:t>
            </a:r>
          </a:p>
        </p:txBody>
      </p:sp>
      <p:sp>
        <p:nvSpPr>
          <p:cNvPr id="21" name="30 CuadroTexto">
            <a:extLst>
              <a:ext uri="{FF2B5EF4-FFF2-40B4-BE49-F238E27FC236}">
                <a16:creationId xmlns:a16="http://schemas.microsoft.com/office/drawing/2014/main" id="{7B8547C1-432F-4926-8FB2-B89B60E037FE}"/>
              </a:ext>
            </a:extLst>
          </p:cNvPr>
          <p:cNvSpPr txBox="1"/>
          <p:nvPr/>
        </p:nvSpPr>
        <p:spPr>
          <a:xfrm>
            <a:off x="1735721" y="5617454"/>
            <a:ext cx="6553200" cy="88036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defRPr/>
            </a:pPr>
            <a:r>
              <a:rPr lang="gl-ES" dirty="0">
                <a:cs typeface="Arial" charset="0"/>
              </a:rPr>
              <a:t>En galego os verbos </a:t>
            </a:r>
            <a:r>
              <a:rPr lang="gl-ES" b="1" dirty="0">
                <a:cs typeface="Arial" charset="0"/>
              </a:rPr>
              <a:t>intransitivos</a:t>
            </a:r>
            <a:r>
              <a:rPr lang="gl-ES" dirty="0">
                <a:cs typeface="Arial" charset="0"/>
              </a:rPr>
              <a:t> de </a:t>
            </a:r>
            <a:r>
              <a:rPr lang="gl-ES" b="1" dirty="0">
                <a:cs typeface="Arial" charset="0"/>
              </a:rPr>
              <a:t>movemento</a:t>
            </a:r>
            <a:r>
              <a:rPr lang="gl-ES" dirty="0">
                <a:cs typeface="Arial" charset="0"/>
              </a:rPr>
              <a:t> </a:t>
            </a:r>
            <a:r>
              <a:rPr lang="gl-ES" b="1" dirty="0">
                <a:cs typeface="Arial" charset="0"/>
              </a:rPr>
              <a:t>non</a:t>
            </a:r>
            <a:r>
              <a:rPr lang="gl-ES" dirty="0">
                <a:cs typeface="Arial" charset="0"/>
              </a:rPr>
              <a:t> admiten marca </a:t>
            </a:r>
            <a:r>
              <a:rPr lang="gl-ES" b="1" dirty="0">
                <a:cs typeface="Arial" charset="0"/>
              </a:rPr>
              <a:t>pronominal</a:t>
            </a:r>
            <a:r>
              <a:rPr lang="gl-ES" dirty="0">
                <a:cs typeface="Arial" charset="0"/>
              </a:rPr>
              <a:t>.</a:t>
            </a:r>
            <a:endParaRPr lang="gl-ES" b="1" dirty="0">
              <a:cs typeface="Arial" charset="0"/>
            </a:endParaRPr>
          </a:p>
        </p:txBody>
      </p:sp>
      <p:pic>
        <p:nvPicPr>
          <p:cNvPr id="22" name="Picture 2">
            <a:extLst>
              <a:ext uri="{FF2B5EF4-FFF2-40B4-BE49-F238E27FC236}">
                <a16:creationId xmlns:a16="http://schemas.microsoft.com/office/drawing/2014/main" id="{71AE7164-ADD1-4A59-A0DA-1FED1B84D3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5233" y="4464929"/>
            <a:ext cx="719138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34 CuadroTexto">
            <a:extLst>
              <a:ext uri="{FF2B5EF4-FFF2-40B4-BE49-F238E27FC236}">
                <a16:creationId xmlns:a16="http://schemas.microsoft.com/office/drawing/2014/main" id="{8C1608D2-83B9-43B4-AE35-897CEACA90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85458" y="4249029"/>
            <a:ext cx="2303463" cy="1338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s-ES" altLang="gl-ES" sz="1800" i="1"/>
              <a:t>Marchouse moi lonxe</a:t>
            </a: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s-ES" altLang="gl-ES" sz="1800" i="1"/>
              <a:t>Veuse de Madrid.</a:t>
            </a: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s-ES" altLang="gl-ES" sz="1800" i="1"/>
              <a:t>Caeuse dunha árbore.</a:t>
            </a:r>
          </a:p>
        </p:txBody>
      </p:sp>
      <p:pic>
        <p:nvPicPr>
          <p:cNvPr id="24" name="35 Imagen">
            <a:extLst>
              <a:ext uri="{FF2B5EF4-FFF2-40B4-BE49-F238E27FC236}">
                <a16:creationId xmlns:a16="http://schemas.microsoft.com/office/drawing/2014/main" id="{AC1B6AB8-4437-4283-A817-0EEB89BF7A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7483" y="4680829"/>
            <a:ext cx="620713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0099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 animBg="1"/>
      <p:bldP spid="15" grpId="0"/>
      <p:bldP spid="17" grpId="0"/>
      <p:bldP spid="19" grpId="0" animBg="1"/>
      <p:bldP spid="20" grpId="0"/>
      <p:bldP spid="21" grpId="0" animBg="1"/>
      <p:bldP spid="23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07282" y="1022350"/>
            <a:ext cx="532209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07282" y="837744"/>
            <a:ext cx="302419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83495" y="640894"/>
            <a:ext cx="126206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417402" y="635716"/>
            <a:ext cx="246459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83041" y="635715"/>
            <a:ext cx="8180897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9E9B972-B0DB-43F5-93E0-FB1D333E8A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879" y="800392"/>
            <a:ext cx="7698523" cy="1212102"/>
          </a:xfrm>
        </p:spPr>
        <p:txBody>
          <a:bodyPr>
            <a:normAutofit/>
          </a:bodyPr>
          <a:lstStyle/>
          <a:p>
            <a:r>
              <a:rPr lang="es-ES" sz="3500" dirty="0">
                <a:solidFill>
                  <a:srgbClr val="FFFFFF"/>
                </a:solidFill>
              </a:rPr>
              <a:t>Valores do se</a:t>
            </a:r>
            <a:endParaRPr lang="en-GB" sz="3500" dirty="0">
              <a:solidFill>
                <a:srgbClr val="FFFFFF"/>
              </a:solidFill>
            </a:endParaRPr>
          </a:p>
        </p:txBody>
      </p:sp>
      <p:sp>
        <p:nvSpPr>
          <p:cNvPr id="11" name="8 Rectángulo">
            <a:extLst>
              <a:ext uri="{FF2B5EF4-FFF2-40B4-BE49-F238E27FC236}">
                <a16:creationId xmlns:a16="http://schemas.microsoft.com/office/drawing/2014/main" id="{6CA21554-BD00-4FF0-8007-F3DD2372000B}"/>
              </a:ext>
            </a:extLst>
          </p:cNvPr>
          <p:cNvSpPr/>
          <p:nvPr/>
        </p:nvSpPr>
        <p:spPr>
          <a:xfrm>
            <a:off x="839491" y="3429000"/>
            <a:ext cx="2859328" cy="139722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lnSpc>
                <a:spcPct val="150000"/>
              </a:lnSpc>
              <a:defRPr/>
            </a:pPr>
            <a:r>
              <a:rPr lang="es-ES" b="1" dirty="0"/>
              <a:t>Recíproco</a:t>
            </a:r>
          </a:p>
        </p:txBody>
      </p:sp>
      <p:sp>
        <p:nvSpPr>
          <p:cNvPr id="13" name="9 Rectángulo">
            <a:extLst>
              <a:ext uri="{FF2B5EF4-FFF2-40B4-BE49-F238E27FC236}">
                <a16:creationId xmlns:a16="http://schemas.microsoft.com/office/drawing/2014/main" id="{254FB790-7078-4AA6-8295-636973863618}"/>
              </a:ext>
            </a:extLst>
          </p:cNvPr>
          <p:cNvSpPr/>
          <p:nvPr/>
        </p:nvSpPr>
        <p:spPr>
          <a:xfrm>
            <a:off x="846442" y="2408045"/>
            <a:ext cx="2859328" cy="59446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lnSpc>
                <a:spcPct val="150000"/>
              </a:lnSpc>
              <a:defRPr/>
            </a:pPr>
            <a:r>
              <a:rPr lang="es-ES" b="1" dirty="0"/>
              <a:t>Reflexivo</a:t>
            </a:r>
            <a:endParaRPr lang="es-ES" sz="2000" b="1" dirty="0"/>
          </a:p>
        </p:txBody>
      </p:sp>
      <p:sp>
        <p:nvSpPr>
          <p:cNvPr id="15" name="5 Rectángulo">
            <a:extLst>
              <a:ext uri="{FF2B5EF4-FFF2-40B4-BE49-F238E27FC236}">
                <a16:creationId xmlns:a16="http://schemas.microsoft.com/office/drawing/2014/main" id="{EA68EE94-0750-488F-B7A7-210B2D7617D0}"/>
              </a:ext>
            </a:extLst>
          </p:cNvPr>
          <p:cNvSpPr/>
          <p:nvPr/>
        </p:nvSpPr>
        <p:spPr>
          <a:xfrm>
            <a:off x="5940152" y="2534538"/>
            <a:ext cx="1754849" cy="44543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es-ES" dirty="0"/>
              <a:t>Función: CD</a:t>
            </a:r>
          </a:p>
        </p:txBody>
      </p:sp>
      <p:sp>
        <p:nvSpPr>
          <p:cNvPr id="17" name="7 Rectángulo">
            <a:extLst>
              <a:ext uri="{FF2B5EF4-FFF2-40B4-BE49-F238E27FC236}">
                <a16:creationId xmlns:a16="http://schemas.microsoft.com/office/drawing/2014/main" id="{FD355952-00AE-4F2D-AFF4-25BEF61C891C}"/>
              </a:ext>
            </a:extLst>
          </p:cNvPr>
          <p:cNvSpPr/>
          <p:nvPr/>
        </p:nvSpPr>
        <p:spPr>
          <a:xfrm>
            <a:off x="4019961" y="3479238"/>
            <a:ext cx="3768985" cy="5944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gl-ES" dirty="0"/>
              <a:t>Dous suxeitos executan e reciben a acción verbal.</a:t>
            </a:r>
          </a:p>
        </p:txBody>
      </p:sp>
      <p:sp>
        <p:nvSpPr>
          <p:cNvPr id="19" name="11 Rectángulo">
            <a:extLst>
              <a:ext uri="{FF2B5EF4-FFF2-40B4-BE49-F238E27FC236}">
                <a16:creationId xmlns:a16="http://schemas.microsoft.com/office/drawing/2014/main" id="{70EABE9F-CC2A-44DF-9AF1-F2ECBFD31A37}"/>
              </a:ext>
            </a:extLst>
          </p:cNvPr>
          <p:cNvSpPr/>
          <p:nvPr/>
        </p:nvSpPr>
        <p:spPr>
          <a:xfrm>
            <a:off x="4016579" y="2534538"/>
            <a:ext cx="1495561" cy="44543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gl-ES" dirty="0"/>
              <a:t>Suxeito= CD</a:t>
            </a:r>
          </a:p>
        </p:txBody>
      </p:sp>
      <p:sp>
        <p:nvSpPr>
          <p:cNvPr id="20" name="12 Rectángulo">
            <a:extLst>
              <a:ext uri="{FF2B5EF4-FFF2-40B4-BE49-F238E27FC236}">
                <a16:creationId xmlns:a16="http://schemas.microsoft.com/office/drawing/2014/main" id="{AAAC9C5B-EDA6-44BE-94A1-881C32EAFE71}"/>
              </a:ext>
            </a:extLst>
          </p:cNvPr>
          <p:cNvSpPr/>
          <p:nvPr/>
        </p:nvSpPr>
        <p:spPr>
          <a:xfrm>
            <a:off x="4016579" y="4294867"/>
            <a:ext cx="2080011" cy="44543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gl-ES" dirty="0"/>
              <a:t>Función: CD ou CI</a:t>
            </a:r>
          </a:p>
        </p:txBody>
      </p:sp>
      <p:sp>
        <p:nvSpPr>
          <p:cNvPr id="21" name="13 Rectángulo">
            <a:extLst>
              <a:ext uri="{FF2B5EF4-FFF2-40B4-BE49-F238E27FC236}">
                <a16:creationId xmlns:a16="http://schemas.microsoft.com/office/drawing/2014/main" id="{B8BD1860-8542-42E1-8F97-95E3B6A3600E}"/>
              </a:ext>
            </a:extLst>
          </p:cNvPr>
          <p:cNvSpPr/>
          <p:nvPr/>
        </p:nvSpPr>
        <p:spPr>
          <a:xfrm>
            <a:off x="839491" y="5287771"/>
            <a:ext cx="2859328" cy="130958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lnSpc>
                <a:spcPct val="150000"/>
              </a:lnSpc>
              <a:defRPr/>
            </a:pPr>
            <a:r>
              <a:rPr lang="gl-ES" b="1" dirty="0"/>
              <a:t>Compoñente dun verbo pronominal ou </a:t>
            </a:r>
            <a:r>
              <a:rPr lang="gl-ES" b="1" dirty="0" err="1"/>
              <a:t>pronominalizado</a:t>
            </a:r>
            <a:endParaRPr lang="gl-ES" b="1" dirty="0"/>
          </a:p>
        </p:txBody>
      </p:sp>
      <p:sp>
        <p:nvSpPr>
          <p:cNvPr id="22" name="14 Rectángulo">
            <a:extLst>
              <a:ext uri="{FF2B5EF4-FFF2-40B4-BE49-F238E27FC236}">
                <a16:creationId xmlns:a16="http://schemas.microsoft.com/office/drawing/2014/main" id="{6A8CDB90-8B88-48F1-8D3B-F28F9C3366C5}"/>
              </a:ext>
            </a:extLst>
          </p:cNvPr>
          <p:cNvSpPr/>
          <p:nvPr/>
        </p:nvSpPr>
        <p:spPr>
          <a:xfrm>
            <a:off x="4016579" y="5564396"/>
            <a:ext cx="3379336" cy="66815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es-ES" dirty="0"/>
              <a:t>O “se” é preciso para que o verbo teña sentido.</a:t>
            </a:r>
          </a:p>
        </p:txBody>
      </p:sp>
    </p:spTree>
    <p:extLst>
      <p:ext uri="{BB962C8B-B14F-4D97-AF65-F5344CB8AC3E}">
        <p14:creationId xmlns:p14="http://schemas.microsoft.com/office/powerpoint/2010/main" val="3902620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  <p:bldP spid="15" grpId="0" animBg="1"/>
      <p:bldP spid="17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07282" y="1022350"/>
            <a:ext cx="532209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07282" y="837744"/>
            <a:ext cx="302419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83495" y="640894"/>
            <a:ext cx="126206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417402" y="635716"/>
            <a:ext cx="246459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83041" y="635715"/>
            <a:ext cx="8180897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F7ADDBBF-BB0F-4998-9369-3B1CF285A7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879" y="800392"/>
            <a:ext cx="7698523" cy="1212102"/>
          </a:xfrm>
        </p:spPr>
        <p:txBody>
          <a:bodyPr>
            <a:normAutofit/>
          </a:bodyPr>
          <a:lstStyle/>
          <a:p>
            <a:r>
              <a:rPr lang="es-ES" sz="3500" dirty="0">
                <a:solidFill>
                  <a:srgbClr val="FFFFFF"/>
                </a:solidFill>
              </a:rPr>
              <a:t>Valores do se</a:t>
            </a:r>
            <a:endParaRPr lang="en-GB" sz="3500" dirty="0">
              <a:solidFill>
                <a:srgbClr val="FFFFFF"/>
              </a:solidFill>
            </a:endParaRPr>
          </a:p>
        </p:txBody>
      </p:sp>
      <p:pic>
        <p:nvPicPr>
          <p:cNvPr id="24" name="Picture 3">
            <a:extLst>
              <a:ext uri="{FF2B5EF4-FFF2-40B4-BE49-F238E27FC236}">
                <a16:creationId xmlns:a16="http://schemas.microsoft.com/office/drawing/2014/main" id="{E820FB14-DF3C-463A-A968-AAC0D34CA0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386368"/>
            <a:ext cx="1792932" cy="109644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18 Rectángulo">
            <a:extLst>
              <a:ext uri="{FF2B5EF4-FFF2-40B4-BE49-F238E27FC236}">
                <a16:creationId xmlns:a16="http://schemas.microsoft.com/office/drawing/2014/main" id="{AF631E8D-D6B9-4BAF-AEC3-3DB588F421FD}"/>
              </a:ext>
            </a:extLst>
          </p:cNvPr>
          <p:cNvSpPr/>
          <p:nvPr/>
        </p:nvSpPr>
        <p:spPr>
          <a:xfrm>
            <a:off x="2295972" y="2364688"/>
            <a:ext cx="6120606" cy="392405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lnSpc>
                <a:spcPct val="150000"/>
              </a:lnSpc>
              <a:defRPr/>
            </a:pPr>
            <a:endParaRPr lang="gl-ES" b="1" dirty="0"/>
          </a:p>
          <a:p>
            <a:pPr algn="just">
              <a:lnSpc>
                <a:spcPct val="150000"/>
              </a:lnSpc>
              <a:defRPr/>
            </a:pPr>
            <a:r>
              <a:rPr lang="gl-ES" b="1" dirty="0"/>
              <a:t>Sinala os valores do </a:t>
            </a:r>
            <a:r>
              <a:rPr lang="gl-ES" b="1" i="1" dirty="0">
                <a:solidFill>
                  <a:srgbClr val="FF0000"/>
                </a:solidFill>
              </a:rPr>
              <a:t>se</a:t>
            </a:r>
            <a:r>
              <a:rPr lang="gl-ES" b="1" dirty="0"/>
              <a:t> en cada un dos enunciados:</a:t>
            </a:r>
          </a:p>
          <a:p>
            <a:pPr marL="342900" indent="-342900" algn="just">
              <a:lnSpc>
                <a:spcPct val="200000"/>
              </a:lnSpc>
              <a:buFont typeface="+mj-lt"/>
              <a:buAutoNum type="arabicPeriod"/>
              <a:defRPr/>
            </a:pPr>
            <a:r>
              <a:rPr lang="gl-ES" dirty="0"/>
              <a:t>Anoxou</a:t>
            </a:r>
            <a:r>
              <a:rPr lang="gl-ES" b="1" dirty="0">
                <a:solidFill>
                  <a:srgbClr val="FF0000"/>
                </a:solidFill>
              </a:rPr>
              <a:t>se</a:t>
            </a:r>
            <a:r>
              <a:rPr lang="gl-ES" dirty="0"/>
              <a:t> sen motivo.</a:t>
            </a:r>
          </a:p>
          <a:p>
            <a:pPr marL="342900" indent="-342900" algn="just">
              <a:lnSpc>
                <a:spcPct val="200000"/>
              </a:lnSpc>
              <a:buFont typeface="+mj-lt"/>
              <a:buAutoNum type="arabicPeriod"/>
              <a:defRPr/>
            </a:pPr>
            <a:r>
              <a:rPr lang="gl-ES" dirty="0"/>
              <a:t>O can bañou</a:t>
            </a:r>
            <a:r>
              <a:rPr lang="gl-ES" b="1" dirty="0">
                <a:solidFill>
                  <a:srgbClr val="FF0000"/>
                </a:solidFill>
              </a:rPr>
              <a:t>se</a:t>
            </a:r>
            <a:r>
              <a:rPr lang="gl-ES" dirty="0"/>
              <a:t> no río.</a:t>
            </a:r>
          </a:p>
          <a:p>
            <a:pPr marL="342900" indent="-342900" algn="just">
              <a:lnSpc>
                <a:spcPct val="200000"/>
              </a:lnSpc>
              <a:buFont typeface="+mj-lt"/>
              <a:buAutoNum type="arabicPeriod"/>
              <a:defRPr/>
            </a:pPr>
            <a:r>
              <a:rPr lang="gl-ES" dirty="0"/>
              <a:t>Xoán e Helena déron</a:t>
            </a:r>
            <a:r>
              <a:rPr lang="gl-ES" b="1" dirty="0">
                <a:solidFill>
                  <a:srgbClr val="FF0000"/>
                </a:solidFill>
              </a:rPr>
              <a:t>se</a:t>
            </a:r>
            <a:r>
              <a:rPr lang="gl-ES" dirty="0"/>
              <a:t> unha aperta ben grande.</a:t>
            </a:r>
          </a:p>
          <a:p>
            <a:pPr marL="342900" indent="-342900" algn="just">
              <a:lnSpc>
                <a:spcPct val="200000"/>
              </a:lnSpc>
              <a:buFont typeface="+mj-lt"/>
              <a:buAutoNum type="arabicPeriod"/>
              <a:defRPr/>
            </a:pPr>
            <a:r>
              <a:rPr lang="gl-ES" dirty="0"/>
              <a:t>Queimou</a:t>
            </a:r>
            <a:r>
              <a:rPr lang="gl-ES" b="1" dirty="0">
                <a:solidFill>
                  <a:srgbClr val="FF0000"/>
                </a:solidFill>
              </a:rPr>
              <a:t>se</a:t>
            </a:r>
            <a:r>
              <a:rPr lang="gl-ES" dirty="0"/>
              <a:t> e tivo que ir a urxencias.</a:t>
            </a:r>
          </a:p>
          <a:p>
            <a:pPr marL="342900" indent="-342900" algn="just">
              <a:lnSpc>
                <a:spcPct val="200000"/>
              </a:lnSpc>
              <a:buFont typeface="+mj-lt"/>
              <a:buAutoNum type="arabicPeriod"/>
              <a:defRPr/>
            </a:pPr>
            <a:r>
              <a:rPr lang="gl-ES" dirty="0"/>
              <a:t>A nai e o fillo quéren</a:t>
            </a:r>
            <a:r>
              <a:rPr lang="gl-ES" b="1" dirty="0">
                <a:solidFill>
                  <a:srgbClr val="FF0000"/>
                </a:solidFill>
              </a:rPr>
              <a:t>se</a:t>
            </a:r>
            <a:r>
              <a:rPr lang="gl-ES" dirty="0"/>
              <a:t> moito.</a:t>
            </a:r>
          </a:p>
          <a:p>
            <a:pPr marL="342900" indent="-342900" algn="just">
              <a:lnSpc>
                <a:spcPct val="200000"/>
              </a:lnSpc>
              <a:buFont typeface="+mj-lt"/>
              <a:buAutoNum type="arabicPeriod"/>
              <a:defRPr/>
            </a:pPr>
            <a:r>
              <a:rPr lang="gl-ES" dirty="0"/>
              <a:t>Arrepentiu</a:t>
            </a:r>
            <a:r>
              <a:rPr lang="gl-ES" b="1" dirty="0">
                <a:solidFill>
                  <a:srgbClr val="FF0000"/>
                </a:solidFill>
              </a:rPr>
              <a:t>se</a:t>
            </a:r>
            <a:r>
              <a:rPr lang="gl-ES" dirty="0"/>
              <a:t> ao momento.</a:t>
            </a: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  <a:defRPr/>
            </a:pPr>
            <a:endParaRPr lang="gl-ES" dirty="0"/>
          </a:p>
        </p:txBody>
      </p:sp>
      <p:sp>
        <p:nvSpPr>
          <p:cNvPr id="32" name="6 CuadroTexto">
            <a:extLst>
              <a:ext uri="{FF2B5EF4-FFF2-40B4-BE49-F238E27FC236}">
                <a16:creationId xmlns:a16="http://schemas.microsoft.com/office/drawing/2014/main" id="{AC482BFA-852C-46BD-B076-7943542B08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20072" y="3065112"/>
            <a:ext cx="2232025" cy="36988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s-ES" altLang="gl-ES" dirty="0"/>
              <a:t>Morfema verbal </a:t>
            </a:r>
            <a:endParaRPr lang="gl-ES" altLang="gl-ES" dirty="0"/>
          </a:p>
        </p:txBody>
      </p:sp>
      <p:sp>
        <p:nvSpPr>
          <p:cNvPr id="33" name="2 CuadroTexto">
            <a:extLst>
              <a:ext uri="{FF2B5EF4-FFF2-40B4-BE49-F238E27FC236}">
                <a16:creationId xmlns:a16="http://schemas.microsoft.com/office/drawing/2014/main" id="{D3149917-EFD6-44A8-AED7-95C247BF0F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20072" y="3573016"/>
            <a:ext cx="1512888" cy="50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just" eaLnBrk="1" hangingPunct="1">
              <a:lnSpc>
                <a:spcPct val="150000"/>
              </a:lnSpc>
              <a:defRPr/>
            </a:pPr>
            <a:r>
              <a:rPr lang="es-ES" altLang="gl-ES" dirty="0"/>
              <a:t>Reflexivo</a:t>
            </a:r>
          </a:p>
        </p:txBody>
      </p:sp>
      <p:sp>
        <p:nvSpPr>
          <p:cNvPr id="34" name="4 CuadroTexto">
            <a:extLst>
              <a:ext uri="{FF2B5EF4-FFF2-40B4-BE49-F238E27FC236}">
                <a16:creationId xmlns:a16="http://schemas.microsoft.com/office/drawing/2014/main" id="{5FB58322-112A-488F-B885-A60265442B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8304" y="4148743"/>
            <a:ext cx="1573606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s-ES" altLang="gl-ES" dirty="0"/>
              <a:t>Recíproco (C.I)</a:t>
            </a:r>
            <a:endParaRPr lang="gl-ES" altLang="gl-ES" dirty="0"/>
          </a:p>
        </p:txBody>
      </p:sp>
      <p:sp>
        <p:nvSpPr>
          <p:cNvPr id="35" name="10 CuadroTexto">
            <a:extLst>
              <a:ext uri="{FF2B5EF4-FFF2-40B4-BE49-F238E27FC236}">
                <a16:creationId xmlns:a16="http://schemas.microsoft.com/office/drawing/2014/main" id="{FA685610-C64C-4BE6-B4EF-287BFADB4E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72757" y="4705591"/>
            <a:ext cx="1584325" cy="3683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s-ES" altLang="gl-ES" dirty="0"/>
              <a:t> Reflexivo</a:t>
            </a:r>
            <a:endParaRPr lang="gl-ES" altLang="gl-ES" dirty="0"/>
          </a:p>
        </p:txBody>
      </p:sp>
      <p:sp>
        <p:nvSpPr>
          <p:cNvPr id="36" name="12 CuadroTexto">
            <a:extLst>
              <a:ext uri="{FF2B5EF4-FFF2-40B4-BE49-F238E27FC236}">
                <a16:creationId xmlns:a16="http://schemas.microsoft.com/office/drawing/2014/main" id="{B71848BB-A630-431F-AE96-4DE62E825A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98029" y="5245903"/>
            <a:ext cx="1727200" cy="36988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s-ES" altLang="gl-ES" dirty="0"/>
              <a:t>Recíproco (C.D)</a:t>
            </a:r>
            <a:endParaRPr lang="gl-ES" altLang="gl-ES" dirty="0"/>
          </a:p>
        </p:txBody>
      </p:sp>
      <p:sp>
        <p:nvSpPr>
          <p:cNvPr id="37" name="13 CuadroTexto">
            <a:extLst>
              <a:ext uri="{FF2B5EF4-FFF2-40B4-BE49-F238E27FC236}">
                <a16:creationId xmlns:a16="http://schemas.microsoft.com/office/drawing/2014/main" id="{0B8CBFF1-61D3-40EA-8E4D-3C1B9F86BE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92132" y="5787802"/>
            <a:ext cx="1739900" cy="36988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s-ES" altLang="gl-ES"/>
              <a:t>Morfema verbal</a:t>
            </a:r>
            <a:endParaRPr lang="gl-ES" altLang="gl-ES" dirty="0"/>
          </a:p>
        </p:txBody>
      </p:sp>
    </p:spTree>
    <p:extLst>
      <p:ext uri="{BB962C8B-B14F-4D97-AF65-F5344CB8AC3E}">
        <p14:creationId xmlns:p14="http://schemas.microsoft.com/office/powerpoint/2010/main" val="3997689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07282" y="1022350"/>
            <a:ext cx="532209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07282" y="837744"/>
            <a:ext cx="302419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83495" y="640894"/>
            <a:ext cx="126206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417402" y="635716"/>
            <a:ext cx="246459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83041" y="635715"/>
            <a:ext cx="8180897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2F31B03-A112-4753-907F-D3CAD6B024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879" y="800392"/>
            <a:ext cx="7698523" cy="1212102"/>
          </a:xfrm>
        </p:spPr>
        <p:txBody>
          <a:bodyPr>
            <a:normAutofit/>
          </a:bodyPr>
          <a:lstStyle/>
          <a:p>
            <a:r>
              <a:rPr lang="es-ES" sz="3500" dirty="0">
                <a:solidFill>
                  <a:srgbClr val="FFFFFF"/>
                </a:solidFill>
              </a:rPr>
              <a:t>Colocación do </a:t>
            </a:r>
            <a:r>
              <a:rPr lang="es-ES" sz="3500" dirty="0" err="1">
                <a:solidFill>
                  <a:srgbClr val="FFFFFF"/>
                </a:solidFill>
              </a:rPr>
              <a:t>pronome</a:t>
            </a:r>
            <a:r>
              <a:rPr lang="es-ES" sz="3500" dirty="0">
                <a:solidFill>
                  <a:srgbClr val="FFFFFF"/>
                </a:solidFill>
              </a:rPr>
              <a:t> átono</a:t>
            </a:r>
            <a:endParaRPr lang="en-GB" sz="3500" dirty="0">
              <a:solidFill>
                <a:srgbClr val="FFFFFF"/>
              </a:solidFill>
            </a:endParaRPr>
          </a:p>
        </p:txBody>
      </p:sp>
      <p:sp>
        <p:nvSpPr>
          <p:cNvPr id="11" name="5 Rectángulo">
            <a:extLst>
              <a:ext uri="{FF2B5EF4-FFF2-40B4-BE49-F238E27FC236}">
                <a16:creationId xmlns:a16="http://schemas.microsoft.com/office/drawing/2014/main" id="{A9EE0B4B-27C1-40BB-942C-D11C12945A3A}"/>
              </a:ext>
            </a:extLst>
          </p:cNvPr>
          <p:cNvSpPr/>
          <p:nvPr/>
        </p:nvSpPr>
        <p:spPr>
          <a:xfrm>
            <a:off x="947239" y="2321635"/>
            <a:ext cx="7369178" cy="65212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342900" indent="-342900" algn="just">
              <a:buFontTx/>
              <a:buAutoNum type="alphaUcParenR"/>
              <a:defRPr/>
            </a:pPr>
            <a:r>
              <a:rPr lang="gl-ES" sz="2000" b="1" dirty="0">
                <a:solidFill>
                  <a:schemeClr val="tx1"/>
                </a:solidFill>
              </a:rPr>
              <a:t>Enclítica</a:t>
            </a:r>
            <a:r>
              <a:rPr lang="gl-ES" sz="2000" dirty="0">
                <a:solidFill>
                  <a:schemeClr val="tx1"/>
                </a:solidFill>
              </a:rPr>
              <a:t>: </a:t>
            </a:r>
            <a:r>
              <a:rPr lang="gl-ES" sz="2000" b="1" dirty="0">
                <a:solidFill>
                  <a:schemeClr val="tx1"/>
                </a:solidFill>
              </a:rPr>
              <a:t>despois</a:t>
            </a:r>
            <a:r>
              <a:rPr lang="gl-ES" sz="2000" dirty="0">
                <a:solidFill>
                  <a:schemeClr val="tx1"/>
                </a:solidFill>
              </a:rPr>
              <a:t> do verbo. Norma xeral.</a:t>
            </a:r>
          </a:p>
          <a:p>
            <a:pPr algn="just">
              <a:defRPr/>
            </a:pPr>
            <a:endParaRPr lang="gl-ES" b="1" dirty="0">
              <a:solidFill>
                <a:schemeClr val="tx1"/>
              </a:solidFill>
            </a:endParaRPr>
          </a:p>
        </p:txBody>
      </p:sp>
      <p:sp>
        <p:nvSpPr>
          <p:cNvPr id="13" name="1 CuadroTexto">
            <a:extLst>
              <a:ext uri="{FF2B5EF4-FFF2-40B4-BE49-F238E27FC236}">
                <a16:creationId xmlns:a16="http://schemas.microsoft.com/office/drawing/2014/main" id="{3097D5C1-E55D-4E6D-8541-90D316FDC9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3490" y="3283136"/>
            <a:ext cx="5316772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85750" indent="-285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</a:pPr>
            <a:r>
              <a:rPr lang="gl-ES" altLang="gl-ES" sz="2400" i="1" dirty="0"/>
              <a:t>Resolveu</a:t>
            </a:r>
            <a:r>
              <a:rPr lang="gl-ES" altLang="gl-ES" sz="2400" b="1" i="1" dirty="0">
                <a:solidFill>
                  <a:srgbClr val="FF0000"/>
                </a:solidFill>
              </a:rPr>
              <a:t>no</a:t>
            </a:r>
            <a:r>
              <a:rPr lang="gl-ES" altLang="gl-ES" sz="2400" i="1" dirty="0"/>
              <a:t>.</a:t>
            </a:r>
          </a:p>
          <a:p>
            <a:pPr algn="just" eaLnBrk="1" hangingPunct="1">
              <a:spcBef>
                <a:spcPct val="0"/>
              </a:spcBef>
            </a:pPr>
            <a:r>
              <a:rPr lang="gl-ES" altLang="gl-ES" sz="2400" i="1" dirty="0"/>
              <a:t>Respóndo</a:t>
            </a:r>
            <a:r>
              <a:rPr lang="gl-ES" altLang="gl-ES" sz="2400" b="1" i="1" dirty="0">
                <a:solidFill>
                  <a:srgbClr val="FF0000"/>
                </a:solidFill>
              </a:rPr>
              <a:t>che</a:t>
            </a:r>
            <a:r>
              <a:rPr lang="gl-ES" altLang="gl-ES" sz="2400" i="1" dirty="0"/>
              <a:t> agora</a:t>
            </a:r>
            <a:endParaRPr lang="gl-ES" altLang="gl-ES" sz="2400" dirty="0"/>
          </a:p>
        </p:txBody>
      </p:sp>
      <p:sp>
        <p:nvSpPr>
          <p:cNvPr id="15" name="14 CuadroTexto">
            <a:extLst>
              <a:ext uri="{FF2B5EF4-FFF2-40B4-BE49-F238E27FC236}">
                <a16:creationId xmlns:a16="http://schemas.microsoft.com/office/drawing/2014/main" id="{BDC1451D-DF9B-4A80-BED5-77EC8B2D99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1322" y="4500749"/>
            <a:ext cx="6203401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gl-ES" altLang="gl-ES" sz="2400" dirty="0"/>
              <a:t>Un pronome átono </a:t>
            </a:r>
            <a:r>
              <a:rPr lang="gl-ES" altLang="gl-ES" sz="2400" b="1" dirty="0"/>
              <a:t>nunca</a:t>
            </a:r>
            <a:r>
              <a:rPr lang="gl-ES" altLang="gl-ES" sz="2400" dirty="0"/>
              <a:t> pode </a:t>
            </a:r>
            <a:r>
              <a:rPr lang="gl-ES" altLang="gl-ES" sz="2400" b="1" dirty="0"/>
              <a:t>comezar</a:t>
            </a:r>
            <a:r>
              <a:rPr lang="gl-ES" altLang="gl-ES" sz="2400" dirty="0"/>
              <a:t> unha </a:t>
            </a:r>
            <a:r>
              <a:rPr lang="gl-ES" altLang="gl-ES" sz="2400" b="1" dirty="0"/>
              <a:t>oración</a:t>
            </a:r>
            <a:r>
              <a:rPr lang="gl-ES" altLang="gl-ES" sz="2400" dirty="0"/>
              <a:t> ou ir </a:t>
            </a:r>
            <a:r>
              <a:rPr lang="gl-ES" altLang="gl-ES" sz="2400" b="1" dirty="0"/>
              <a:t>despois</a:t>
            </a:r>
            <a:r>
              <a:rPr lang="gl-ES" altLang="gl-ES" sz="2400" dirty="0"/>
              <a:t> dunha </a:t>
            </a:r>
            <a:r>
              <a:rPr lang="gl-ES" altLang="gl-ES" sz="2400" b="1" dirty="0"/>
              <a:t>pausa</a:t>
            </a:r>
            <a:r>
              <a:rPr lang="gl-ES" altLang="gl-ES" sz="2400" dirty="0"/>
              <a:t>.</a:t>
            </a:r>
          </a:p>
        </p:txBody>
      </p:sp>
      <p:sp>
        <p:nvSpPr>
          <p:cNvPr id="17" name="15 CuadroTexto">
            <a:extLst>
              <a:ext uri="{FF2B5EF4-FFF2-40B4-BE49-F238E27FC236}">
                <a16:creationId xmlns:a16="http://schemas.microsoft.com/office/drawing/2014/main" id="{190A0141-535F-43AF-A9DB-5CEDC76C54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9390" y="5508811"/>
            <a:ext cx="531677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gl-ES" altLang="gl-ES" sz="2400" i="1" dirty="0"/>
              <a:t>**Che chegou o paquete?</a:t>
            </a:r>
            <a:endParaRPr lang="gl-ES" altLang="gl-ES" sz="2400" dirty="0"/>
          </a:p>
        </p:txBody>
      </p:sp>
      <p:pic>
        <p:nvPicPr>
          <p:cNvPr id="19" name="16 Imagen">
            <a:extLst>
              <a:ext uri="{FF2B5EF4-FFF2-40B4-BE49-F238E27FC236}">
                <a16:creationId xmlns:a16="http://schemas.microsoft.com/office/drawing/2014/main" id="{FE7392B6-C252-462D-A7B1-86B087CE27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6248" y="5384173"/>
            <a:ext cx="587579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3" descr="C:\Users\Pilar\AppData\Local\Microsoft\Windows\Temporary Internet Files\Content.IE5\ET41AU9Z\attention-160818_960_720[1].png">
            <a:extLst>
              <a:ext uri="{FF2B5EF4-FFF2-40B4-BE49-F238E27FC236}">
                <a16:creationId xmlns:a16="http://schemas.microsoft.com/office/drawing/2014/main" id="{B5A18D6C-C340-4CB1-89E8-CE5F5377F6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6020" y="4356286"/>
            <a:ext cx="1546342" cy="144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1460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/>
      <p:bldP spid="15" grpId="0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07282" y="1022350"/>
            <a:ext cx="532209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07282" y="837744"/>
            <a:ext cx="302419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83495" y="640894"/>
            <a:ext cx="126206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417402" y="635716"/>
            <a:ext cx="246459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83041" y="635715"/>
            <a:ext cx="8180897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EAD4B0AE-B653-4612-B3FE-79F0833C31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879" y="800392"/>
            <a:ext cx="7698523" cy="1212102"/>
          </a:xfrm>
        </p:spPr>
        <p:txBody>
          <a:bodyPr>
            <a:normAutofit/>
          </a:bodyPr>
          <a:lstStyle/>
          <a:p>
            <a:r>
              <a:rPr lang="es-ES" sz="3500" dirty="0">
                <a:solidFill>
                  <a:srgbClr val="FFFFFF"/>
                </a:solidFill>
              </a:rPr>
              <a:t>Serie tónica</a:t>
            </a:r>
            <a:endParaRPr lang="en-GB" sz="3500" dirty="0">
              <a:solidFill>
                <a:srgbClr val="FFFFFF"/>
              </a:solidFill>
            </a:endParaRP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73B97AB9-46B6-41F4-BC14-28A785E0EB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9491" y="2304256"/>
            <a:ext cx="7886700" cy="3140968"/>
          </a:xfrm>
        </p:spPr>
        <p:txBody>
          <a:bodyPr>
            <a:noAutofit/>
          </a:bodyPr>
          <a:lstStyle/>
          <a:p>
            <a:pPr algn="just"/>
            <a:r>
              <a:rPr lang="gl-ES" sz="2000" dirty="0"/>
              <a:t>Os </a:t>
            </a:r>
            <a:r>
              <a:rPr lang="gl-ES" sz="2000" b="1" dirty="0"/>
              <a:t>pronomes persoais tónicos </a:t>
            </a:r>
            <a:r>
              <a:rPr lang="gl-ES" sz="2000" dirty="0"/>
              <a:t>funcionan como suxeito ou como complemento dun verbo.</a:t>
            </a:r>
          </a:p>
          <a:p>
            <a:pPr algn="just"/>
            <a:r>
              <a:rPr lang="gl-ES" sz="2000" dirty="0"/>
              <a:t>Distinguimos entre </a:t>
            </a:r>
            <a:r>
              <a:rPr lang="gl-ES" sz="2000" b="1" dirty="0"/>
              <a:t>pronomes en 1ª, 2ª ou 3ª persoa</a:t>
            </a:r>
            <a:r>
              <a:rPr lang="gl-ES" sz="2000" dirty="0"/>
              <a:t>, que poden funcionar como suxeito ou termos da preposición ou conxunción.</a:t>
            </a:r>
          </a:p>
          <a:p>
            <a:pPr algn="just"/>
            <a:r>
              <a:rPr lang="gl-ES" sz="2000" dirty="0"/>
              <a:t>Distinguimos entre </a:t>
            </a:r>
            <a:r>
              <a:rPr lang="gl-ES" sz="2000" b="1" dirty="0"/>
              <a:t>formas libres </a:t>
            </a:r>
            <a:r>
              <a:rPr lang="gl-ES" sz="2000" dirty="0"/>
              <a:t>e </a:t>
            </a:r>
            <a:r>
              <a:rPr lang="gl-ES" sz="2000" b="1" dirty="0"/>
              <a:t>formas ligadas </a:t>
            </a:r>
            <a:r>
              <a:rPr lang="gl-ES" sz="2000" dirty="0"/>
              <a:t>(coa preposición </a:t>
            </a:r>
            <a:r>
              <a:rPr lang="gl-ES" sz="2000" i="1" dirty="0"/>
              <a:t>con</a:t>
            </a:r>
            <a:r>
              <a:rPr lang="gl-ES" sz="2000" dirty="0"/>
              <a:t>).</a:t>
            </a:r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714E33C0-257B-4BCF-9757-4088FA478B0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9955"/>
          <a:stretch/>
        </p:blipFill>
        <p:spPr>
          <a:xfrm>
            <a:off x="2555776" y="4147858"/>
            <a:ext cx="4856163" cy="25947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0351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07282" y="1022350"/>
            <a:ext cx="532209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07282" y="837744"/>
            <a:ext cx="302419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83495" y="640894"/>
            <a:ext cx="126206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417402" y="635716"/>
            <a:ext cx="246459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83041" y="635715"/>
            <a:ext cx="8180897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D3DB9818-FC99-4A7F-8CE0-5C9FF518D5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879" y="800392"/>
            <a:ext cx="7698523" cy="1212102"/>
          </a:xfrm>
        </p:spPr>
        <p:txBody>
          <a:bodyPr>
            <a:normAutofit/>
          </a:bodyPr>
          <a:lstStyle/>
          <a:p>
            <a:r>
              <a:rPr lang="gl-ES" sz="3500">
                <a:solidFill>
                  <a:srgbClr val="FFFFFF"/>
                </a:solidFill>
              </a:rPr>
              <a:t>Colocación do pronome átono</a:t>
            </a:r>
          </a:p>
        </p:txBody>
      </p:sp>
      <p:sp>
        <p:nvSpPr>
          <p:cNvPr id="11" name="1 CuadroTexto">
            <a:extLst>
              <a:ext uri="{FF2B5EF4-FFF2-40B4-BE49-F238E27FC236}">
                <a16:creationId xmlns:a16="http://schemas.microsoft.com/office/drawing/2014/main" id="{58235ACF-D4D0-43D2-9C1F-7F316388C8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0226" y="2789673"/>
            <a:ext cx="3416692" cy="1295868"/>
          </a:xfrm>
          <a:prstGeom prst="rect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0"/>
              </a:spcBef>
            </a:pPr>
            <a:r>
              <a:rPr lang="gl-ES" altLang="gl-ES" sz="1800" b="1" i="1" dirty="0">
                <a:solidFill>
                  <a:srgbClr val="FF0000"/>
                </a:solidFill>
              </a:rPr>
              <a:t>Non</a:t>
            </a:r>
            <a:r>
              <a:rPr lang="gl-ES" altLang="gl-ES" sz="1800" i="1" dirty="0"/>
              <a:t> nos deu as grazas.</a:t>
            </a: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</a:pPr>
            <a:r>
              <a:rPr lang="gl-ES" altLang="gl-ES" sz="1800" b="1" i="1" dirty="0">
                <a:solidFill>
                  <a:srgbClr val="FF0000"/>
                </a:solidFill>
              </a:rPr>
              <a:t>Ninguén</a:t>
            </a:r>
            <a:r>
              <a:rPr lang="gl-ES" altLang="gl-ES" sz="1800" i="1" dirty="0"/>
              <a:t> cho dixo.</a:t>
            </a: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</a:pPr>
            <a:r>
              <a:rPr lang="es-ES" altLang="gl-ES" sz="1800" b="1" i="1" dirty="0">
                <a:solidFill>
                  <a:srgbClr val="FF0000"/>
                </a:solidFill>
              </a:rPr>
              <a:t>Nin</a:t>
            </a:r>
            <a:r>
              <a:rPr lang="es-ES" altLang="gl-ES" sz="1800" i="1" dirty="0"/>
              <a:t> me </a:t>
            </a:r>
            <a:r>
              <a:rPr lang="gl-ES" altLang="gl-ES" sz="1800" i="1" dirty="0"/>
              <a:t>queres nin </a:t>
            </a:r>
            <a:r>
              <a:rPr lang="es-ES" altLang="gl-ES" sz="1800" i="1" dirty="0"/>
              <a:t>te quero</a:t>
            </a:r>
            <a:r>
              <a:rPr lang="gl-ES" altLang="gl-ES" sz="1800" dirty="0"/>
              <a:t>.</a:t>
            </a:r>
            <a:endParaRPr lang="es-ES" altLang="gl-ES" sz="1800" i="1" dirty="0"/>
          </a:p>
        </p:txBody>
      </p:sp>
      <p:sp>
        <p:nvSpPr>
          <p:cNvPr id="13" name="9 CuadroTexto">
            <a:extLst>
              <a:ext uri="{FF2B5EF4-FFF2-40B4-BE49-F238E27FC236}">
                <a16:creationId xmlns:a16="http://schemas.microsoft.com/office/drawing/2014/main" id="{8B725F50-522A-43CA-91F5-8ABB8B20A41F}"/>
              </a:ext>
            </a:extLst>
          </p:cNvPr>
          <p:cNvSpPr txBox="1"/>
          <p:nvPr/>
        </p:nvSpPr>
        <p:spPr>
          <a:xfrm>
            <a:off x="4716463" y="2885211"/>
            <a:ext cx="4248150" cy="1200329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457200" indent="-457200" algn="just">
              <a:buFontTx/>
              <a:buAutoNum type="arabicPeriod"/>
              <a:defRPr/>
            </a:pPr>
            <a:r>
              <a:rPr lang="gl-ES" i="1" dirty="0"/>
              <a:t>Oracións negativas introducidas por...</a:t>
            </a:r>
          </a:p>
          <a:p>
            <a:pPr algn="just">
              <a:defRPr/>
            </a:pPr>
            <a:r>
              <a:rPr lang="gl-ES" i="1" dirty="0"/>
              <a:t>	- adverbios</a:t>
            </a:r>
          </a:p>
          <a:p>
            <a:pPr algn="just">
              <a:defRPr/>
            </a:pPr>
            <a:r>
              <a:rPr lang="gl-ES" i="1" dirty="0"/>
              <a:t>	- pronomes negativos</a:t>
            </a:r>
          </a:p>
          <a:p>
            <a:pPr algn="just">
              <a:defRPr/>
            </a:pPr>
            <a:r>
              <a:rPr lang="gl-ES" i="1" dirty="0"/>
              <a:t>	- conxuncións valor negativo</a:t>
            </a:r>
          </a:p>
        </p:txBody>
      </p:sp>
      <p:sp>
        <p:nvSpPr>
          <p:cNvPr id="20" name="18 CuadroTexto">
            <a:extLst>
              <a:ext uri="{FF2B5EF4-FFF2-40B4-BE49-F238E27FC236}">
                <a16:creationId xmlns:a16="http://schemas.microsoft.com/office/drawing/2014/main" id="{8EDC267E-A02D-4B3A-83E2-D5EF5C71B5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3581" y="4296012"/>
            <a:ext cx="3440387" cy="880369"/>
          </a:xfrm>
          <a:prstGeom prst="rect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0"/>
              </a:spcBef>
            </a:pPr>
            <a:r>
              <a:rPr lang="gl-ES" altLang="gl-ES" sz="1800" i="1" dirty="0"/>
              <a:t>Quen </a:t>
            </a:r>
            <a:r>
              <a:rPr lang="gl-ES" altLang="gl-ES" sz="1800" b="1" i="1" dirty="0">
                <a:solidFill>
                  <a:srgbClr val="FF0000"/>
                </a:solidFill>
              </a:rPr>
              <a:t>o</a:t>
            </a:r>
            <a:r>
              <a:rPr lang="gl-ES" altLang="gl-ES" sz="1800" i="1" dirty="0"/>
              <a:t> fixo?</a:t>
            </a: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</a:pPr>
            <a:r>
              <a:rPr lang="gl-ES" altLang="gl-ES" sz="1800" i="1" dirty="0"/>
              <a:t>Como </a:t>
            </a:r>
            <a:r>
              <a:rPr lang="gl-ES" altLang="gl-ES" sz="1800" b="1" i="1" dirty="0">
                <a:solidFill>
                  <a:srgbClr val="FF0000"/>
                </a:solidFill>
              </a:rPr>
              <a:t>o</a:t>
            </a:r>
            <a:r>
              <a:rPr lang="gl-ES" altLang="gl-ES" sz="1800" i="1" dirty="0"/>
              <a:t> sinto!</a:t>
            </a:r>
            <a:endParaRPr lang="gl-ES" altLang="gl-ES" sz="1800" dirty="0"/>
          </a:p>
        </p:txBody>
      </p:sp>
      <p:sp>
        <p:nvSpPr>
          <p:cNvPr id="21" name="19 CuadroTexto">
            <a:extLst>
              <a:ext uri="{FF2B5EF4-FFF2-40B4-BE49-F238E27FC236}">
                <a16:creationId xmlns:a16="http://schemas.microsoft.com/office/drawing/2014/main" id="{A10A0045-7F2C-477E-9C69-7186CB344C82}"/>
              </a:ext>
            </a:extLst>
          </p:cNvPr>
          <p:cNvSpPr txBox="1"/>
          <p:nvPr/>
        </p:nvSpPr>
        <p:spPr>
          <a:xfrm>
            <a:off x="4787900" y="4508500"/>
            <a:ext cx="4248150" cy="646331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>
              <a:defRPr/>
            </a:pPr>
            <a:r>
              <a:rPr lang="gl-ES" i="1" dirty="0"/>
              <a:t>2. Con pronomes interrogativos ou exclamativos.</a:t>
            </a:r>
          </a:p>
        </p:txBody>
      </p:sp>
      <p:sp>
        <p:nvSpPr>
          <p:cNvPr id="22" name="20 CuadroTexto">
            <a:extLst>
              <a:ext uri="{FF2B5EF4-FFF2-40B4-BE49-F238E27FC236}">
                <a16:creationId xmlns:a16="http://schemas.microsoft.com/office/drawing/2014/main" id="{49E0138A-BBD0-4982-AE11-63E6A9FD0F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90" y="5516563"/>
            <a:ext cx="3416693" cy="880369"/>
          </a:xfrm>
          <a:prstGeom prst="rect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0"/>
              </a:spcBef>
            </a:pPr>
            <a:r>
              <a:rPr lang="gl-ES" altLang="gl-ES" sz="1800" i="1" dirty="0"/>
              <a:t>Oxalá </a:t>
            </a:r>
            <a:r>
              <a:rPr lang="gl-ES" altLang="gl-ES" sz="1800" b="1" i="1" dirty="0">
                <a:solidFill>
                  <a:srgbClr val="FF0000"/>
                </a:solidFill>
              </a:rPr>
              <a:t>me</a:t>
            </a:r>
            <a:r>
              <a:rPr lang="gl-ES" altLang="gl-ES" sz="1800" i="1" dirty="0">
                <a:solidFill>
                  <a:srgbClr val="FF0000"/>
                </a:solidFill>
              </a:rPr>
              <a:t> </a:t>
            </a:r>
            <a:r>
              <a:rPr lang="gl-ES" altLang="gl-ES" sz="1800" i="1" dirty="0"/>
              <a:t>cambien o exame!</a:t>
            </a: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</a:pPr>
            <a:r>
              <a:rPr lang="gl-ES" altLang="gl-ES" sz="1800" i="1" dirty="0"/>
              <a:t>Deus </a:t>
            </a:r>
            <a:r>
              <a:rPr lang="gl-ES" altLang="gl-ES" sz="1800" b="1" i="1" dirty="0">
                <a:solidFill>
                  <a:srgbClr val="FF0000"/>
                </a:solidFill>
              </a:rPr>
              <a:t>lle</a:t>
            </a:r>
            <a:r>
              <a:rPr lang="gl-ES" altLang="gl-ES" sz="1800" i="1" dirty="0"/>
              <a:t> perdoe</a:t>
            </a:r>
            <a:endParaRPr lang="gl-ES" altLang="gl-ES" sz="1800" dirty="0"/>
          </a:p>
        </p:txBody>
      </p:sp>
      <p:sp>
        <p:nvSpPr>
          <p:cNvPr id="23" name="21 CuadroTexto">
            <a:extLst>
              <a:ext uri="{FF2B5EF4-FFF2-40B4-BE49-F238E27FC236}">
                <a16:creationId xmlns:a16="http://schemas.microsoft.com/office/drawing/2014/main" id="{FDCDECED-0CB1-4BFB-9A1E-F4CA40BE376A}"/>
              </a:ext>
            </a:extLst>
          </p:cNvPr>
          <p:cNvSpPr txBox="1"/>
          <p:nvPr/>
        </p:nvSpPr>
        <p:spPr>
          <a:xfrm>
            <a:off x="4787900" y="5805488"/>
            <a:ext cx="4248150" cy="369332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>
              <a:defRPr/>
            </a:pPr>
            <a:r>
              <a:rPr lang="gl-ES" i="1" dirty="0"/>
              <a:t>3. Oracións desiderativas.</a:t>
            </a:r>
          </a:p>
        </p:txBody>
      </p:sp>
      <p:sp>
        <p:nvSpPr>
          <p:cNvPr id="24" name="13 Rectángulo">
            <a:extLst>
              <a:ext uri="{FF2B5EF4-FFF2-40B4-BE49-F238E27FC236}">
                <a16:creationId xmlns:a16="http://schemas.microsoft.com/office/drawing/2014/main" id="{8222ABBC-B474-4D05-9299-A14468326577}"/>
              </a:ext>
            </a:extLst>
          </p:cNvPr>
          <p:cNvSpPr/>
          <p:nvPr/>
        </p:nvSpPr>
        <p:spPr>
          <a:xfrm>
            <a:off x="839489" y="2070100"/>
            <a:ext cx="4355283" cy="64180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es-ES" sz="2000" b="1" dirty="0">
                <a:solidFill>
                  <a:schemeClr val="tx1"/>
                </a:solidFill>
              </a:rPr>
              <a:t>B) Proclítica</a:t>
            </a:r>
            <a:r>
              <a:rPr lang="es-ES" sz="2000" dirty="0">
                <a:solidFill>
                  <a:schemeClr val="tx1"/>
                </a:solidFill>
              </a:rPr>
              <a:t>: </a:t>
            </a:r>
            <a:r>
              <a:rPr lang="es-ES" sz="2000" b="1" dirty="0">
                <a:solidFill>
                  <a:schemeClr val="tx1"/>
                </a:solidFill>
              </a:rPr>
              <a:t>antes </a:t>
            </a:r>
            <a:r>
              <a:rPr lang="es-ES" sz="2000" dirty="0">
                <a:solidFill>
                  <a:schemeClr val="tx1"/>
                </a:solidFill>
              </a:rPr>
              <a:t>do verbo.</a:t>
            </a:r>
          </a:p>
          <a:p>
            <a:pPr algn="just">
              <a:defRPr/>
            </a:pPr>
            <a:endParaRPr lang="es-ES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8719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  <p:bldP spid="20" grpId="0" animBg="1"/>
      <p:bldP spid="21" grpId="0" animBg="1"/>
      <p:bldP spid="22" grpId="0" animBg="1"/>
      <p:bldP spid="23" grpId="0" animBg="1"/>
      <p:bldP spid="24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07282" y="1022350"/>
            <a:ext cx="532209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07282" y="837744"/>
            <a:ext cx="302419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83495" y="640894"/>
            <a:ext cx="126206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417402" y="635716"/>
            <a:ext cx="246459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83041" y="635715"/>
            <a:ext cx="8180897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3A8FC8D-F778-4610-B1D4-EDD334F592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879" y="800392"/>
            <a:ext cx="7698523" cy="1212102"/>
          </a:xfrm>
        </p:spPr>
        <p:txBody>
          <a:bodyPr>
            <a:normAutofit/>
          </a:bodyPr>
          <a:lstStyle/>
          <a:p>
            <a:r>
              <a:rPr lang="gl-ES" sz="3500" dirty="0">
                <a:solidFill>
                  <a:srgbClr val="FFFFFF"/>
                </a:solidFill>
              </a:rPr>
              <a:t>Colocación do pronome átono</a:t>
            </a:r>
          </a:p>
        </p:txBody>
      </p:sp>
      <p:sp>
        <p:nvSpPr>
          <p:cNvPr id="11" name="1 CuadroTexto">
            <a:extLst>
              <a:ext uri="{FF2B5EF4-FFF2-40B4-BE49-F238E27FC236}">
                <a16:creationId xmlns:a16="http://schemas.microsoft.com/office/drawing/2014/main" id="{4AFBC03B-1A12-4285-95D2-6A207EDE5C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6797" y="2508134"/>
            <a:ext cx="3816350" cy="400110"/>
          </a:xfrm>
          <a:prstGeom prst="rect">
            <a:avLst/>
          </a:prstGeom>
          <a:noFill/>
          <a:ln w="9525">
            <a:solidFill>
              <a:schemeClr val="tx1"/>
            </a:solidFill>
            <a:prstDash val="sys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8890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889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889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889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889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889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889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889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889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gl-ES" altLang="gl-ES" sz="2000" i="1" dirty="0"/>
              <a:t>Dixeron que </a:t>
            </a:r>
            <a:r>
              <a:rPr lang="gl-ES" altLang="gl-ES" sz="2000" b="1" i="1" dirty="0">
                <a:solidFill>
                  <a:srgbClr val="FF0000"/>
                </a:solidFill>
              </a:rPr>
              <a:t>o</a:t>
            </a:r>
            <a:r>
              <a:rPr lang="gl-ES" altLang="gl-ES" sz="2000" i="1" dirty="0"/>
              <a:t> viran de esguello.</a:t>
            </a:r>
            <a:endParaRPr lang="gl-ES" altLang="gl-ES" sz="2000" dirty="0"/>
          </a:p>
        </p:txBody>
      </p:sp>
      <p:sp>
        <p:nvSpPr>
          <p:cNvPr id="13" name="9 CuadroTexto">
            <a:extLst>
              <a:ext uri="{FF2B5EF4-FFF2-40B4-BE49-F238E27FC236}">
                <a16:creationId xmlns:a16="http://schemas.microsoft.com/office/drawing/2014/main" id="{B81AB1F3-A901-433F-A41D-B939F0F29717}"/>
              </a:ext>
            </a:extLst>
          </p:cNvPr>
          <p:cNvSpPr txBox="1"/>
          <p:nvPr/>
        </p:nvSpPr>
        <p:spPr>
          <a:xfrm>
            <a:off x="5248752" y="2526287"/>
            <a:ext cx="3168650" cy="400050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>
              <a:tabLst>
                <a:tab pos="177800" algn="l"/>
              </a:tabLst>
              <a:defRPr/>
            </a:pPr>
            <a:r>
              <a:rPr lang="gl-ES" sz="2000" i="1" dirty="0"/>
              <a:t>4. En oracións </a:t>
            </a:r>
            <a:r>
              <a:rPr lang="gl-ES" sz="2000" b="1" i="1" dirty="0">
                <a:solidFill>
                  <a:srgbClr val="FF0000"/>
                </a:solidFill>
              </a:rPr>
              <a:t>subordinadas</a:t>
            </a:r>
            <a:r>
              <a:rPr lang="gl-ES" sz="2000" i="1" dirty="0"/>
              <a:t>.</a:t>
            </a:r>
          </a:p>
        </p:txBody>
      </p:sp>
      <p:sp>
        <p:nvSpPr>
          <p:cNvPr id="15" name="18 CuadroTexto">
            <a:extLst>
              <a:ext uri="{FF2B5EF4-FFF2-40B4-BE49-F238E27FC236}">
                <a16:creationId xmlns:a16="http://schemas.microsoft.com/office/drawing/2014/main" id="{28B5B031-03B4-462A-AF0A-917DB144DE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8491" y="3265641"/>
            <a:ext cx="4249738" cy="1015663"/>
          </a:xfrm>
          <a:prstGeom prst="rect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457200" indent="-4572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</a:pPr>
            <a:r>
              <a:rPr lang="gl-ES" altLang="gl-ES" sz="2000" i="1" dirty="0"/>
              <a:t>Dixeron que agardando número na peixaría do súper víran</a:t>
            </a:r>
            <a:r>
              <a:rPr lang="gl-ES" altLang="gl-ES" sz="2000" b="1" i="1" dirty="0">
                <a:solidFill>
                  <a:srgbClr val="FF0000"/>
                </a:solidFill>
              </a:rPr>
              <a:t>o/ o </a:t>
            </a:r>
            <a:r>
              <a:rPr lang="gl-ES" altLang="gl-ES" sz="2000" i="1" dirty="0"/>
              <a:t>viran de esguello.</a:t>
            </a:r>
          </a:p>
        </p:txBody>
      </p:sp>
      <p:sp>
        <p:nvSpPr>
          <p:cNvPr id="17" name="13 CuadroTexto">
            <a:extLst>
              <a:ext uri="{FF2B5EF4-FFF2-40B4-BE49-F238E27FC236}">
                <a16:creationId xmlns:a16="http://schemas.microsoft.com/office/drawing/2014/main" id="{0EE17B9F-1A57-4BA1-8096-B55E199CDE24}"/>
              </a:ext>
            </a:extLst>
          </p:cNvPr>
          <p:cNvSpPr txBox="1"/>
          <p:nvPr/>
        </p:nvSpPr>
        <p:spPr>
          <a:xfrm>
            <a:off x="5004048" y="3311807"/>
            <a:ext cx="3960440" cy="92333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tabLst>
                <a:tab pos="177800" algn="l"/>
              </a:tabLst>
              <a:defRPr/>
            </a:pPr>
            <a:r>
              <a:rPr lang="gl-ES" i="1" dirty="0"/>
              <a:t>4.1. Se hai suficiente </a:t>
            </a:r>
            <a:r>
              <a:rPr lang="gl-ES" b="1" i="1" dirty="0"/>
              <a:t>distancia</a:t>
            </a:r>
            <a:r>
              <a:rPr lang="gl-ES" i="1" dirty="0"/>
              <a:t> con respecto ao nexo, son posibles as </a:t>
            </a:r>
            <a:r>
              <a:rPr lang="gl-ES" b="1" i="1" dirty="0"/>
              <a:t>dúas posicións</a:t>
            </a:r>
            <a:r>
              <a:rPr lang="gl-ES" i="1" dirty="0"/>
              <a:t>.</a:t>
            </a:r>
          </a:p>
        </p:txBody>
      </p:sp>
      <p:sp>
        <p:nvSpPr>
          <p:cNvPr id="19" name="14 CuadroTexto">
            <a:extLst>
              <a:ext uri="{FF2B5EF4-FFF2-40B4-BE49-F238E27FC236}">
                <a16:creationId xmlns:a16="http://schemas.microsoft.com/office/drawing/2014/main" id="{1C4ED3CB-A349-4254-8FD1-A316129048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1612" y="5590644"/>
            <a:ext cx="4248150" cy="1015663"/>
          </a:xfrm>
          <a:prstGeom prst="rect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457200" indent="-4572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</a:pPr>
            <a:r>
              <a:rPr lang="gl-ES" altLang="gl-ES" sz="2000" i="1" dirty="0"/>
              <a:t>Collín as túas chaves, </a:t>
            </a:r>
            <a:r>
              <a:rPr lang="gl-ES" altLang="gl-ES" sz="2000" i="1" u="sng" dirty="0"/>
              <a:t>pois</a:t>
            </a:r>
            <a:r>
              <a:rPr lang="gl-ES" altLang="gl-ES" sz="2000" i="1" dirty="0"/>
              <a:t> decatei</a:t>
            </a:r>
            <a:r>
              <a:rPr lang="gl-ES" altLang="gl-ES" sz="2000" b="1" i="1" dirty="0">
                <a:solidFill>
                  <a:srgbClr val="FF0000"/>
                </a:solidFill>
              </a:rPr>
              <a:t>me</a:t>
            </a:r>
            <a:r>
              <a:rPr lang="gl-ES" altLang="gl-ES" sz="2000" i="1" dirty="0"/>
              <a:t> de que extraviara as miñas.</a:t>
            </a:r>
          </a:p>
        </p:txBody>
      </p:sp>
      <p:sp>
        <p:nvSpPr>
          <p:cNvPr id="20" name="15 CuadroTexto">
            <a:extLst>
              <a:ext uri="{FF2B5EF4-FFF2-40B4-BE49-F238E27FC236}">
                <a16:creationId xmlns:a16="http://schemas.microsoft.com/office/drawing/2014/main" id="{6B1D4302-B8A6-4F06-AE67-29150CA7FE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049" y="4725456"/>
            <a:ext cx="4176713" cy="707886"/>
          </a:xfrm>
          <a:prstGeom prst="rect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457200" indent="-4572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</a:pPr>
            <a:r>
              <a:rPr lang="gl-ES" altLang="gl-ES" sz="2000" i="1" dirty="0"/>
              <a:t>Xa sabes que... fíxo</a:t>
            </a:r>
            <a:r>
              <a:rPr lang="gl-ES" altLang="gl-ES" sz="2000" b="1" i="1" dirty="0">
                <a:solidFill>
                  <a:srgbClr val="FF0000"/>
                </a:solidFill>
              </a:rPr>
              <a:t>lle</a:t>
            </a:r>
            <a:r>
              <a:rPr lang="gl-ES" altLang="gl-ES" sz="2000" i="1" dirty="0"/>
              <a:t> sufrir moito</a:t>
            </a:r>
          </a:p>
          <a:p>
            <a:pPr algn="just" eaLnBrk="1" hangingPunct="1">
              <a:spcBef>
                <a:spcPct val="0"/>
              </a:spcBef>
            </a:pPr>
            <a:endParaRPr lang="gl-ES" altLang="gl-ES" sz="2000" i="1" dirty="0"/>
          </a:p>
        </p:txBody>
      </p:sp>
      <p:pic>
        <p:nvPicPr>
          <p:cNvPr id="21" name="Picture 3" descr="C:\Users\Pilar\AppData\Local\Microsoft\Windows\Temporary Internet Files\Content.IE5\ET41AU9Z\attention-160818_960_720[1].png">
            <a:extLst>
              <a:ext uri="{FF2B5EF4-FFF2-40B4-BE49-F238E27FC236}">
                <a16:creationId xmlns:a16="http://schemas.microsoft.com/office/drawing/2014/main" id="{717CB0AD-FCCB-4CFD-BFFD-5463424521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533" y="3256173"/>
            <a:ext cx="577850" cy="50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3" descr="C:\Users\Pilar\AppData\Local\Microsoft\Windows\Temporary Internet Files\Content.IE5\ET41AU9Z\attention-160818_960_720[1].png">
            <a:extLst>
              <a:ext uri="{FF2B5EF4-FFF2-40B4-BE49-F238E27FC236}">
                <a16:creationId xmlns:a16="http://schemas.microsoft.com/office/drawing/2014/main" id="{3D69D6F1-0A11-4271-88D0-1316960AFD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224" y="4654019"/>
            <a:ext cx="577850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3" descr="C:\Users\Pilar\AppData\Local\Microsoft\Windows\Temporary Internet Files\Content.IE5\ET41AU9Z\attention-160818_960_720[1].png">
            <a:extLst>
              <a:ext uri="{FF2B5EF4-FFF2-40B4-BE49-F238E27FC236}">
                <a16:creationId xmlns:a16="http://schemas.microsoft.com/office/drawing/2014/main" id="{E8637EF8-1177-4CD7-9681-61EB8FBF13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799" y="5662081"/>
            <a:ext cx="577850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24 CuadroTexto">
            <a:extLst>
              <a:ext uri="{FF2B5EF4-FFF2-40B4-BE49-F238E27FC236}">
                <a16:creationId xmlns:a16="http://schemas.microsoft.com/office/drawing/2014/main" id="{D135150B-69B1-43F2-870B-0BD9D4D6179E}"/>
              </a:ext>
            </a:extLst>
          </p:cNvPr>
          <p:cNvSpPr txBox="1"/>
          <p:nvPr/>
        </p:nvSpPr>
        <p:spPr>
          <a:xfrm>
            <a:off x="5004048" y="4691135"/>
            <a:ext cx="4032324" cy="95408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tabLst>
                <a:tab pos="177800" algn="l"/>
              </a:tabLst>
              <a:defRPr/>
            </a:pPr>
            <a:r>
              <a:rPr lang="gl-ES" i="1" dirty="0"/>
              <a:t>4.2. Se hai unha </a:t>
            </a:r>
            <a:r>
              <a:rPr lang="gl-ES" b="1" i="1" dirty="0"/>
              <a:t>pausa</a:t>
            </a:r>
            <a:r>
              <a:rPr lang="gl-ES" i="1" dirty="0"/>
              <a:t> despois do nexo que introduce a subordinada o pronome vai </a:t>
            </a:r>
            <a:r>
              <a:rPr lang="gl-ES" b="1" i="1" dirty="0"/>
              <a:t>proclítico</a:t>
            </a:r>
            <a:r>
              <a:rPr lang="gl-ES" i="1" dirty="0"/>
              <a:t>.</a:t>
            </a:r>
          </a:p>
        </p:txBody>
      </p:sp>
      <p:sp>
        <p:nvSpPr>
          <p:cNvPr id="25" name="25 CuadroTexto">
            <a:extLst>
              <a:ext uri="{FF2B5EF4-FFF2-40B4-BE49-F238E27FC236}">
                <a16:creationId xmlns:a16="http://schemas.microsoft.com/office/drawing/2014/main" id="{2C4B34A3-A6A3-43D6-8A0B-BBD9958ED7CB}"/>
              </a:ext>
            </a:extLst>
          </p:cNvPr>
          <p:cNvSpPr txBox="1"/>
          <p:nvPr/>
        </p:nvSpPr>
        <p:spPr>
          <a:xfrm>
            <a:off x="4969123" y="5913809"/>
            <a:ext cx="4067249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tabLst>
                <a:tab pos="177800" algn="l"/>
              </a:tabLst>
              <a:defRPr/>
            </a:pPr>
            <a:r>
              <a:rPr lang="gl-ES" i="1" dirty="0"/>
              <a:t>4.3. O nexo </a:t>
            </a:r>
            <a:r>
              <a:rPr lang="gl-ES" b="1" i="1" dirty="0"/>
              <a:t>pois</a:t>
            </a:r>
            <a:r>
              <a:rPr lang="gl-ES" i="1" dirty="0"/>
              <a:t> provoca a </a:t>
            </a:r>
            <a:r>
              <a:rPr lang="gl-ES" b="1" i="1" dirty="0" err="1"/>
              <a:t>proclise</a:t>
            </a:r>
            <a:r>
              <a:rPr lang="gl-ES" i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58684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  <p:bldP spid="15" grpId="0" animBg="1"/>
      <p:bldP spid="17" grpId="0" animBg="1"/>
      <p:bldP spid="19" grpId="0" animBg="1"/>
      <p:bldP spid="20" grpId="0" animBg="1"/>
      <p:bldP spid="24" grpId="0" animBg="1"/>
      <p:bldP spid="25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07282" y="1022350"/>
            <a:ext cx="532209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07282" y="837744"/>
            <a:ext cx="302419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83495" y="640894"/>
            <a:ext cx="126206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417402" y="635716"/>
            <a:ext cx="246459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83041" y="635715"/>
            <a:ext cx="8180897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03CB3F61-345D-410D-A166-B22EB72CA0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879" y="800392"/>
            <a:ext cx="7698523" cy="1212102"/>
          </a:xfrm>
        </p:spPr>
        <p:txBody>
          <a:bodyPr>
            <a:normAutofit/>
          </a:bodyPr>
          <a:lstStyle/>
          <a:p>
            <a:r>
              <a:rPr lang="gl-ES" sz="3500" dirty="0">
                <a:solidFill>
                  <a:srgbClr val="FFFFFF"/>
                </a:solidFill>
              </a:rPr>
              <a:t>Colocación do pronome átono</a:t>
            </a:r>
          </a:p>
        </p:txBody>
      </p:sp>
      <p:sp>
        <p:nvSpPr>
          <p:cNvPr id="11" name="1 CuadroTexto">
            <a:extLst>
              <a:ext uri="{FF2B5EF4-FFF2-40B4-BE49-F238E27FC236}">
                <a16:creationId xmlns:a16="http://schemas.microsoft.com/office/drawing/2014/main" id="{55B400D8-0E34-462A-837C-53E82CDC2B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1077" y="2723703"/>
            <a:ext cx="3567063" cy="506292"/>
          </a:xfrm>
          <a:prstGeom prst="rect">
            <a:avLst/>
          </a:prstGeom>
          <a:noFill/>
          <a:ln w="9525">
            <a:solidFill>
              <a:schemeClr val="accent1"/>
            </a:solidFill>
            <a:prstDash val="sys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8890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889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889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889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889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889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889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889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889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0"/>
              </a:spcBef>
            </a:pPr>
            <a:r>
              <a:rPr lang="es-ES" altLang="gl-ES" sz="2000" i="1"/>
              <a:t>Dúas veces </a:t>
            </a:r>
            <a:r>
              <a:rPr lang="es-ES" altLang="gl-ES" sz="2000" b="1" i="1">
                <a:solidFill>
                  <a:srgbClr val="FF0000"/>
                </a:solidFill>
              </a:rPr>
              <a:t>llo</a:t>
            </a:r>
            <a:r>
              <a:rPr lang="es-ES" altLang="gl-ES" sz="2000" i="1">
                <a:solidFill>
                  <a:srgbClr val="FF0000"/>
                </a:solidFill>
              </a:rPr>
              <a:t> </a:t>
            </a:r>
            <a:r>
              <a:rPr lang="es-ES" altLang="gl-ES" sz="2000" i="1"/>
              <a:t>dixo.</a:t>
            </a:r>
            <a:endParaRPr lang="gl-ES" altLang="gl-ES" sz="2000"/>
          </a:p>
        </p:txBody>
      </p:sp>
      <p:sp>
        <p:nvSpPr>
          <p:cNvPr id="13" name="9 CuadroTexto">
            <a:extLst>
              <a:ext uri="{FF2B5EF4-FFF2-40B4-BE49-F238E27FC236}">
                <a16:creationId xmlns:a16="http://schemas.microsoft.com/office/drawing/2014/main" id="{E6F27BFF-C862-47AF-A14F-04FB85609068}"/>
              </a:ext>
            </a:extLst>
          </p:cNvPr>
          <p:cNvSpPr txBox="1"/>
          <p:nvPr/>
        </p:nvSpPr>
        <p:spPr>
          <a:xfrm>
            <a:off x="4984078" y="2542752"/>
            <a:ext cx="3628380" cy="1015663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tabLst>
                <a:tab pos="177800" algn="l"/>
              </a:tabLst>
              <a:defRPr/>
            </a:pPr>
            <a:r>
              <a:rPr lang="gl-ES" sz="2000" i="1" dirty="0"/>
              <a:t>7. Cando se </a:t>
            </a:r>
            <a:r>
              <a:rPr lang="gl-ES" sz="2000" i="1" dirty="0" err="1"/>
              <a:t>tematiza</a:t>
            </a:r>
            <a:r>
              <a:rPr lang="gl-ES" sz="2000" i="1" dirty="0"/>
              <a:t> unha unidade que normalmente non introduce a oración.</a:t>
            </a:r>
          </a:p>
        </p:txBody>
      </p:sp>
      <p:sp>
        <p:nvSpPr>
          <p:cNvPr id="15" name="18 CuadroTexto">
            <a:extLst>
              <a:ext uri="{FF2B5EF4-FFF2-40B4-BE49-F238E27FC236}">
                <a16:creationId xmlns:a16="http://schemas.microsoft.com/office/drawing/2014/main" id="{53321607-BB43-45C8-B31A-6964664B3E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1077" y="3747094"/>
            <a:ext cx="3567063" cy="506412"/>
          </a:xfrm>
          <a:prstGeom prst="rect">
            <a:avLst/>
          </a:prstGeom>
          <a:noFill/>
          <a:ln w="9525">
            <a:solidFill>
              <a:schemeClr val="accent1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0"/>
              </a:spcBef>
            </a:pPr>
            <a:r>
              <a:rPr lang="es-ES" altLang="gl-ES" sz="2000" i="1"/>
              <a:t>El </a:t>
            </a:r>
            <a:r>
              <a:rPr lang="es-ES" altLang="gl-ES" sz="2000" b="1" i="1">
                <a:solidFill>
                  <a:srgbClr val="FF0000"/>
                </a:solidFill>
              </a:rPr>
              <a:t>o </a:t>
            </a:r>
            <a:r>
              <a:rPr lang="es-ES" altLang="gl-ES" sz="2000" i="1"/>
              <a:t>quixo así.</a:t>
            </a:r>
          </a:p>
        </p:txBody>
      </p:sp>
      <p:sp>
        <p:nvSpPr>
          <p:cNvPr id="17" name="11 CuadroTexto">
            <a:extLst>
              <a:ext uri="{FF2B5EF4-FFF2-40B4-BE49-F238E27FC236}">
                <a16:creationId xmlns:a16="http://schemas.microsoft.com/office/drawing/2014/main" id="{72F09F10-EDD3-4ECF-99C4-3956DC135CDC}"/>
              </a:ext>
            </a:extLst>
          </p:cNvPr>
          <p:cNvSpPr txBox="1"/>
          <p:nvPr/>
        </p:nvSpPr>
        <p:spPr>
          <a:xfrm>
            <a:off x="5014736" y="4721394"/>
            <a:ext cx="3567063" cy="1016000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defRPr/>
            </a:pPr>
            <a:r>
              <a:rPr lang="es-ES" sz="2000" i="1" dirty="0"/>
              <a:t>9. Cando o infinitivo depende </a:t>
            </a:r>
            <a:r>
              <a:rPr lang="gl-ES" sz="2000" i="1" dirty="0"/>
              <a:t>dunha</a:t>
            </a:r>
            <a:r>
              <a:rPr lang="es-ES" sz="2000" i="1" dirty="0"/>
              <a:t> preposición.</a:t>
            </a:r>
            <a:endParaRPr lang="gl-ES" sz="2000" dirty="0"/>
          </a:p>
          <a:p>
            <a:pPr algn="just">
              <a:defRPr/>
            </a:pPr>
            <a:endParaRPr lang="es-ES" sz="2000" i="1" dirty="0"/>
          </a:p>
        </p:txBody>
      </p:sp>
      <p:sp>
        <p:nvSpPr>
          <p:cNvPr id="19" name="12 CuadroTexto">
            <a:extLst>
              <a:ext uri="{FF2B5EF4-FFF2-40B4-BE49-F238E27FC236}">
                <a16:creationId xmlns:a16="http://schemas.microsoft.com/office/drawing/2014/main" id="{D35E0F2A-DA52-472C-98D1-929DFC9441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1077" y="4770606"/>
            <a:ext cx="3628380" cy="966788"/>
          </a:xfrm>
          <a:prstGeom prst="rect">
            <a:avLst/>
          </a:prstGeom>
          <a:noFill/>
          <a:ln w="9525">
            <a:solidFill>
              <a:schemeClr val="accent1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0"/>
              </a:spcBef>
            </a:pPr>
            <a:r>
              <a:rPr lang="es-ES" altLang="gl-ES" sz="2000" i="1"/>
              <a:t>Antes de </a:t>
            </a:r>
            <a:r>
              <a:rPr lang="es-ES" altLang="gl-ES" sz="2000" b="1" i="1">
                <a:solidFill>
                  <a:srgbClr val="FF0000"/>
                </a:solidFill>
              </a:rPr>
              <a:t>o</a:t>
            </a:r>
            <a:r>
              <a:rPr lang="es-ES" altLang="gl-ES" sz="2000" i="1"/>
              <a:t> coller.</a:t>
            </a: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</a:pPr>
            <a:r>
              <a:rPr lang="es-ES" altLang="gl-ES" sz="2000" i="1"/>
              <a:t>Antes de colle</a:t>
            </a:r>
            <a:r>
              <a:rPr lang="es-ES" altLang="gl-ES" sz="2000" b="1" i="1">
                <a:solidFill>
                  <a:srgbClr val="FF0000"/>
                </a:solidFill>
              </a:rPr>
              <a:t>lo</a:t>
            </a:r>
            <a:r>
              <a:rPr lang="es-ES" altLang="gl-ES" sz="2000" i="1"/>
              <a:t>.</a:t>
            </a:r>
            <a:endParaRPr lang="gl-ES" altLang="gl-ES" sz="2000" i="1"/>
          </a:p>
        </p:txBody>
      </p:sp>
    </p:spTree>
    <p:extLst>
      <p:ext uri="{BB962C8B-B14F-4D97-AF65-F5344CB8AC3E}">
        <p14:creationId xmlns:p14="http://schemas.microsoft.com/office/powerpoint/2010/main" val="2116755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  <p:bldP spid="15" grpId="0" animBg="1"/>
      <p:bldP spid="17" grpId="0" animBg="1"/>
      <p:bldP spid="19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07282" y="1022350"/>
            <a:ext cx="532209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07282" y="837744"/>
            <a:ext cx="302419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83495" y="640894"/>
            <a:ext cx="126206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417402" y="635716"/>
            <a:ext cx="246459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83041" y="635715"/>
            <a:ext cx="8180897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D7E3D3E-AB05-448D-B91F-EEA6CF8610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879" y="800392"/>
            <a:ext cx="7698523" cy="1212102"/>
          </a:xfrm>
        </p:spPr>
        <p:txBody>
          <a:bodyPr>
            <a:normAutofit/>
          </a:bodyPr>
          <a:lstStyle/>
          <a:p>
            <a:r>
              <a:rPr lang="gl-ES" sz="3500" dirty="0">
                <a:solidFill>
                  <a:srgbClr val="FFFFFF"/>
                </a:solidFill>
              </a:rPr>
              <a:t>Colocación do pronome átono</a:t>
            </a:r>
          </a:p>
        </p:txBody>
      </p:sp>
      <p:sp>
        <p:nvSpPr>
          <p:cNvPr id="11" name="1 CuadroTexto">
            <a:extLst>
              <a:ext uri="{FF2B5EF4-FFF2-40B4-BE49-F238E27FC236}">
                <a16:creationId xmlns:a16="http://schemas.microsoft.com/office/drawing/2014/main" id="{966707AE-67C6-415F-BC9A-215D344017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6687" y="2481767"/>
            <a:ext cx="3351039" cy="506412"/>
          </a:xfrm>
          <a:prstGeom prst="rect">
            <a:avLst/>
          </a:prstGeom>
          <a:noFill/>
          <a:ln w="9525">
            <a:solidFill>
              <a:schemeClr val="tx1"/>
            </a:solidFill>
            <a:prstDash val="sys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8890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889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889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889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889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889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889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889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889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s-ES" altLang="gl-ES" sz="2000" i="1"/>
              <a:t>Ninguén </a:t>
            </a:r>
            <a:r>
              <a:rPr lang="es-ES" altLang="gl-ES" sz="2000">
                <a:solidFill>
                  <a:srgbClr val="FF0000"/>
                </a:solidFill>
              </a:rPr>
              <a:t>o</a:t>
            </a:r>
            <a:r>
              <a:rPr lang="es-ES" altLang="gl-ES" sz="2000" i="1"/>
              <a:t> viu</a:t>
            </a:r>
            <a:endParaRPr lang="gl-ES" altLang="gl-ES" sz="2000"/>
          </a:p>
        </p:txBody>
      </p:sp>
      <p:sp>
        <p:nvSpPr>
          <p:cNvPr id="13" name="9 CuadroTexto">
            <a:extLst>
              <a:ext uri="{FF2B5EF4-FFF2-40B4-BE49-F238E27FC236}">
                <a16:creationId xmlns:a16="http://schemas.microsoft.com/office/drawing/2014/main" id="{F22E07C9-61BA-4F1E-9550-F1B4019A4112}"/>
              </a:ext>
            </a:extLst>
          </p:cNvPr>
          <p:cNvSpPr txBox="1"/>
          <p:nvPr/>
        </p:nvSpPr>
        <p:spPr>
          <a:xfrm>
            <a:off x="4683125" y="2534948"/>
            <a:ext cx="4321175" cy="400050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>
              <a:tabLst>
                <a:tab pos="177800" algn="l"/>
              </a:tabLst>
              <a:defRPr/>
            </a:pPr>
            <a:r>
              <a:rPr lang="gl-ES" sz="2000" i="1" dirty="0"/>
              <a:t>10. Con algúns pronomes indefinidos</a:t>
            </a:r>
          </a:p>
        </p:txBody>
      </p:sp>
      <p:sp>
        <p:nvSpPr>
          <p:cNvPr id="15" name="10 CuadroTexto">
            <a:extLst>
              <a:ext uri="{FF2B5EF4-FFF2-40B4-BE49-F238E27FC236}">
                <a16:creationId xmlns:a16="http://schemas.microsoft.com/office/drawing/2014/main" id="{817EF595-ED47-4A5B-912F-27E2917631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3568" y="3429000"/>
            <a:ext cx="3888432" cy="506292"/>
          </a:xfrm>
          <a:prstGeom prst="rect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50000"/>
              </a:lnSpc>
              <a:spcBef>
                <a:spcPct val="0"/>
              </a:spcBef>
            </a:pPr>
            <a:r>
              <a:rPr lang="es-ES" altLang="gl-ES" sz="2000" i="1"/>
              <a:t>Algúns </a:t>
            </a:r>
            <a:r>
              <a:rPr lang="es-ES" altLang="gl-ES" sz="2000" b="1" i="1">
                <a:solidFill>
                  <a:srgbClr val="FF0000"/>
                </a:solidFill>
              </a:rPr>
              <a:t>o</a:t>
            </a:r>
            <a:r>
              <a:rPr lang="es-ES" altLang="gl-ES" sz="2000" i="1"/>
              <a:t> viron// Algúns víron</a:t>
            </a:r>
            <a:r>
              <a:rPr lang="es-ES" altLang="gl-ES" sz="2000" b="1" i="1">
                <a:solidFill>
                  <a:srgbClr val="FF0000"/>
                </a:solidFill>
              </a:rPr>
              <a:t>o</a:t>
            </a:r>
          </a:p>
        </p:txBody>
      </p:sp>
      <p:sp>
        <p:nvSpPr>
          <p:cNvPr id="17" name="14 CuadroTexto">
            <a:extLst>
              <a:ext uri="{FF2B5EF4-FFF2-40B4-BE49-F238E27FC236}">
                <a16:creationId xmlns:a16="http://schemas.microsoft.com/office/drawing/2014/main" id="{9F8FE0E0-260A-4EAB-8470-02C4B755D506}"/>
              </a:ext>
            </a:extLst>
          </p:cNvPr>
          <p:cNvSpPr txBox="1"/>
          <p:nvPr/>
        </p:nvSpPr>
        <p:spPr>
          <a:xfrm>
            <a:off x="4790586" y="3384668"/>
            <a:ext cx="414020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tabLst>
                <a:tab pos="177800" algn="l"/>
              </a:tabLst>
              <a:defRPr/>
            </a:pPr>
            <a:r>
              <a:rPr lang="gl-ES" i="1" dirty="0"/>
              <a:t>10.1. A </a:t>
            </a:r>
            <a:r>
              <a:rPr lang="gl-ES" b="1" i="1" dirty="0"/>
              <a:t>entoación</a:t>
            </a:r>
            <a:r>
              <a:rPr lang="gl-ES" i="1" dirty="0"/>
              <a:t> e a </a:t>
            </a:r>
            <a:r>
              <a:rPr lang="gl-ES" b="1" i="1" dirty="0"/>
              <a:t>énfase</a:t>
            </a:r>
            <a:r>
              <a:rPr lang="gl-ES" i="1" dirty="0"/>
              <a:t> que se faga no pronome </a:t>
            </a:r>
            <a:r>
              <a:rPr lang="gl-ES" b="1" i="1" dirty="0"/>
              <a:t>varían</a:t>
            </a:r>
            <a:r>
              <a:rPr lang="gl-ES" i="1" dirty="0"/>
              <a:t> </a:t>
            </a:r>
            <a:r>
              <a:rPr lang="gl-ES" b="1" i="1" dirty="0"/>
              <a:t>a súa colocación</a:t>
            </a:r>
            <a:r>
              <a:rPr lang="gl-ES" i="1" dirty="0"/>
              <a:t>.</a:t>
            </a:r>
          </a:p>
        </p:txBody>
      </p:sp>
      <p:sp>
        <p:nvSpPr>
          <p:cNvPr id="19" name="15 CuadroTexto">
            <a:extLst>
              <a:ext uri="{FF2B5EF4-FFF2-40B4-BE49-F238E27FC236}">
                <a16:creationId xmlns:a16="http://schemas.microsoft.com/office/drawing/2014/main" id="{843D5FC4-2518-4F2A-BA06-505983A19E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6850" y="4250420"/>
            <a:ext cx="3960372" cy="1938338"/>
          </a:xfrm>
          <a:prstGeom prst="rect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0"/>
              </a:spcBef>
            </a:pPr>
            <a:r>
              <a:rPr lang="es-ES" altLang="gl-ES" sz="2000" i="1"/>
              <a:t>Cada día recólle</a:t>
            </a:r>
            <a:r>
              <a:rPr lang="es-ES" altLang="gl-ES" sz="2000" b="1" i="1">
                <a:solidFill>
                  <a:srgbClr val="FF0000"/>
                </a:solidFill>
              </a:rPr>
              <a:t>as</a:t>
            </a:r>
            <a:r>
              <a:rPr lang="es-ES" altLang="gl-ES" sz="2000" i="1"/>
              <a:t> na praza.</a:t>
            </a: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</a:pPr>
            <a:r>
              <a:rPr lang="es-ES" altLang="gl-ES" sz="2000" i="1"/>
              <a:t>Varios víron</a:t>
            </a:r>
            <a:r>
              <a:rPr lang="es-ES" altLang="gl-ES" sz="2000" b="1" i="1">
                <a:solidFill>
                  <a:srgbClr val="FF0000"/>
                </a:solidFill>
              </a:rPr>
              <a:t>as</a:t>
            </a:r>
            <a:r>
              <a:rPr lang="es-ES" altLang="gl-ES" sz="2000" i="1"/>
              <a:t> paseando xuntas.</a:t>
            </a: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</a:pPr>
            <a:r>
              <a:rPr lang="es-ES" altLang="gl-ES" sz="2000" i="1"/>
              <a:t>Onte certo veciño chiscou</a:t>
            </a:r>
            <a:r>
              <a:rPr lang="es-ES" altLang="gl-ES" sz="2000" b="1" i="1">
                <a:solidFill>
                  <a:srgbClr val="FF0000"/>
                </a:solidFill>
              </a:rPr>
              <a:t>lle</a:t>
            </a:r>
            <a:r>
              <a:rPr lang="es-ES" altLang="gl-ES" sz="2000" i="1"/>
              <a:t> o ollo.</a:t>
            </a:r>
          </a:p>
        </p:txBody>
      </p:sp>
      <p:pic>
        <p:nvPicPr>
          <p:cNvPr id="20" name="Picture 3" descr="C:\Users\Pilar\AppData\Local\Microsoft\Windows\Temporary Internet Files\Content.IE5\ET41AU9Z\attention-160818_960_720[1].png">
            <a:extLst>
              <a:ext uri="{FF2B5EF4-FFF2-40B4-BE49-F238E27FC236}">
                <a16:creationId xmlns:a16="http://schemas.microsoft.com/office/drawing/2014/main" id="{145114A7-8CDC-4CAE-8CDC-C0322024C0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937" y="3429000"/>
            <a:ext cx="577850" cy="50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19 CuadroTexto">
            <a:extLst>
              <a:ext uri="{FF2B5EF4-FFF2-40B4-BE49-F238E27FC236}">
                <a16:creationId xmlns:a16="http://schemas.microsoft.com/office/drawing/2014/main" id="{41EDF58B-9957-40AE-B80D-A9C877EF0C49}"/>
              </a:ext>
            </a:extLst>
          </p:cNvPr>
          <p:cNvSpPr txBox="1"/>
          <p:nvPr/>
        </p:nvSpPr>
        <p:spPr>
          <a:xfrm>
            <a:off x="4756150" y="4624344"/>
            <a:ext cx="4248150" cy="92333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>
              <a:tabLst>
                <a:tab pos="177800" algn="l"/>
              </a:tabLst>
              <a:defRPr/>
            </a:pPr>
            <a:r>
              <a:rPr lang="gl-ES" i="1" dirty="0"/>
              <a:t>10.2. “</a:t>
            </a:r>
            <a:r>
              <a:rPr lang="gl-ES" b="1" i="1" dirty="0"/>
              <a:t>Cada</a:t>
            </a:r>
            <a:r>
              <a:rPr lang="gl-ES" i="1" dirty="0"/>
              <a:t>”  “</a:t>
            </a:r>
            <a:r>
              <a:rPr lang="gl-ES" b="1" i="1" dirty="0"/>
              <a:t>varios/as</a:t>
            </a:r>
            <a:r>
              <a:rPr lang="gl-ES" i="1" dirty="0"/>
              <a:t>” e “</a:t>
            </a:r>
            <a:r>
              <a:rPr lang="gl-ES" b="1" i="1" dirty="0"/>
              <a:t>certo</a:t>
            </a:r>
            <a:r>
              <a:rPr lang="gl-ES" i="1" dirty="0"/>
              <a:t>” </a:t>
            </a:r>
            <a:r>
              <a:rPr lang="gl-ES" b="1" i="1" dirty="0"/>
              <a:t>antepoñen</a:t>
            </a:r>
            <a:r>
              <a:rPr lang="gl-ES" i="1" dirty="0"/>
              <a:t> o pronome.</a:t>
            </a:r>
          </a:p>
          <a:p>
            <a:pPr algn="just">
              <a:tabLst>
                <a:tab pos="177800" algn="l"/>
              </a:tabLst>
              <a:defRPr/>
            </a:pPr>
            <a:endParaRPr lang="es-ES" i="1" dirty="0"/>
          </a:p>
        </p:txBody>
      </p:sp>
      <p:cxnSp>
        <p:nvCxnSpPr>
          <p:cNvPr id="22" name="12 Conector recto">
            <a:extLst>
              <a:ext uri="{FF2B5EF4-FFF2-40B4-BE49-F238E27FC236}">
                <a16:creationId xmlns:a16="http://schemas.microsoft.com/office/drawing/2014/main" id="{3B02EDAB-9601-4F96-B230-19737EB80212}"/>
              </a:ext>
            </a:extLst>
          </p:cNvPr>
          <p:cNvCxnSpPr>
            <a:cxnSpLocks/>
          </p:cNvCxnSpPr>
          <p:nvPr/>
        </p:nvCxnSpPr>
        <p:spPr>
          <a:xfrm>
            <a:off x="1229070" y="4725144"/>
            <a:ext cx="441367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13 Conector recto">
            <a:extLst>
              <a:ext uri="{FF2B5EF4-FFF2-40B4-BE49-F238E27FC236}">
                <a16:creationId xmlns:a16="http://schemas.microsoft.com/office/drawing/2014/main" id="{244C769C-5588-4858-B3D3-7C2CF50235D1}"/>
              </a:ext>
            </a:extLst>
          </p:cNvPr>
          <p:cNvCxnSpPr/>
          <p:nvPr/>
        </p:nvCxnSpPr>
        <p:spPr>
          <a:xfrm>
            <a:off x="1207219" y="5157192"/>
            <a:ext cx="57626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18 Conector recto">
            <a:extLst>
              <a:ext uri="{FF2B5EF4-FFF2-40B4-BE49-F238E27FC236}">
                <a16:creationId xmlns:a16="http://schemas.microsoft.com/office/drawing/2014/main" id="{3CAA99A9-D3DB-4B0C-B021-1259D3183E2A}"/>
              </a:ext>
            </a:extLst>
          </p:cNvPr>
          <p:cNvCxnSpPr>
            <a:cxnSpLocks/>
          </p:cNvCxnSpPr>
          <p:nvPr/>
        </p:nvCxnSpPr>
        <p:spPr>
          <a:xfrm>
            <a:off x="1783481" y="5618299"/>
            <a:ext cx="50405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5630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  <p:bldP spid="15" grpId="0" animBg="1"/>
      <p:bldP spid="17" grpId="0" animBg="1"/>
      <p:bldP spid="19" grpId="0" animBg="1"/>
      <p:bldP spid="21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07282" y="1022350"/>
            <a:ext cx="532209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07282" y="837744"/>
            <a:ext cx="302419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83495" y="640894"/>
            <a:ext cx="126206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417402" y="635716"/>
            <a:ext cx="246459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83041" y="635715"/>
            <a:ext cx="8180897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67BD410-50B9-4581-AC8E-4FB6B1548D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879" y="800392"/>
            <a:ext cx="7698523" cy="1212102"/>
          </a:xfrm>
        </p:spPr>
        <p:txBody>
          <a:bodyPr>
            <a:normAutofit/>
          </a:bodyPr>
          <a:lstStyle/>
          <a:p>
            <a:r>
              <a:rPr lang="gl-ES" sz="3500" dirty="0">
                <a:solidFill>
                  <a:srgbClr val="FFFFFF"/>
                </a:solidFill>
              </a:rPr>
              <a:t>Colocación do pronome átono</a:t>
            </a:r>
          </a:p>
        </p:txBody>
      </p:sp>
      <p:sp>
        <p:nvSpPr>
          <p:cNvPr id="11" name="1 CuadroTexto">
            <a:extLst>
              <a:ext uri="{FF2B5EF4-FFF2-40B4-BE49-F238E27FC236}">
                <a16:creationId xmlns:a16="http://schemas.microsoft.com/office/drawing/2014/main" id="{4731141D-CC67-4180-9EC0-89FFFADB86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3859" y="2457232"/>
            <a:ext cx="3673475" cy="506412"/>
          </a:xfrm>
          <a:prstGeom prst="rect">
            <a:avLst/>
          </a:prstGeom>
          <a:noFill/>
          <a:ln w="9525">
            <a:solidFill>
              <a:schemeClr val="tx1"/>
            </a:solidFill>
            <a:prstDash val="sys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8890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889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889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889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889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889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889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889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889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s-ES" altLang="gl-ES" sz="2000" i="1"/>
              <a:t>Cada tarde báixa</a:t>
            </a:r>
            <a:r>
              <a:rPr lang="es-ES" altLang="gl-ES" sz="2000" b="1" i="1">
                <a:solidFill>
                  <a:srgbClr val="FF0000"/>
                </a:solidFill>
              </a:rPr>
              <a:t>o</a:t>
            </a:r>
            <a:r>
              <a:rPr lang="es-ES" altLang="gl-ES" sz="2000" i="1"/>
              <a:t> ao parque</a:t>
            </a:r>
            <a:endParaRPr lang="gl-ES" altLang="gl-ES" sz="2000" i="1"/>
          </a:p>
        </p:txBody>
      </p:sp>
      <p:sp>
        <p:nvSpPr>
          <p:cNvPr id="13" name="18 CuadroTexto">
            <a:extLst>
              <a:ext uri="{FF2B5EF4-FFF2-40B4-BE49-F238E27FC236}">
                <a16:creationId xmlns:a16="http://schemas.microsoft.com/office/drawing/2014/main" id="{33230FBC-1B06-43EA-80FF-C758127311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8625" y="3248219"/>
            <a:ext cx="4968875" cy="1016000"/>
          </a:xfrm>
          <a:prstGeom prst="rect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s-ES" altLang="gl-ES" sz="2000" i="1"/>
              <a:t>Todas as mañás atópo</a:t>
            </a:r>
            <a:r>
              <a:rPr lang="es-ES" altLang="gl-ES" sz="2000" b="1" i="1">
                <a:solidFill>
                  <a:srgbClr val="FF0000"/>
                </a:solidFill>
              </a:rPr>
              <a:t>vos</a:t>
            </a:r>
            <a:r>
              <a:rPr lang="es-ES" altLang="gl-ES" sz="2000" i="1"/>
              <a:t> nesta mesma rúa</a:t>
            </a: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s-ES" altLang="gl-ES" sz="2000" i="1"/>
              <a:t>Todas as mañás </a:t>
            </a:r>
            <a:r>
              <a:rPr lang="es-ES" altLang="gl-ES" sz="2000" b="1" i="1">
                <a:solidFill>
                  <a:srgbClr val="FF0000"/>
                </a:solidFill>
              </a:rPr>
              <a:t>vos</a:t>
            </a:r>
            <a:r>
              <a:rPr lang="es-ES" altLang="gl-ES" sz="2000" i="1">
                <a:solidFill>
                  <a:srgbClr val="FF0000"/>
                </a:solidFill>
              </a:rPr>
              <a:t> </a:t>
            </a:r>
            <a:r>
              <a:rPr lang="es-ES" altLang="gl-ES" sz="2000" i="1"/>
              <a:t>atopo nesta mesma rúa.</a:t>
            </a:r>
          </a:p>
        </p:txBody>
      </p:sp>
      <p:sp>
        <p:nvSpPr>
          <p:cNvPr id="15" name="14 CuadroTexto">
            <a:extLst>
              <a:ext uri="{FF2B5EF4-FFF2-40B4-BE49-F238E27FC236}">
                <a16:creationId xmlns:a16="http://schemas.microsoft.com/office/drawing/2014/main" id="{AE1F408E-894C-46A5-BC6A-B96128BFA8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1937" y="4529672"/>
            <a:ext cx="3924300" cy="554037"/>
          </a:xfrm>
          <a:prstGeom prst="rect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s-ES" altLang="gl-ES" sz="2000" i="1"/>
              <a:t>Tantos meniños cansáron</a:t>
            </a:r>
            <a:r>
              <a:rPr lang="es-ES" altLang="gl-ES" sz="2000" b="1" i="1">
                <a:solidFill>
                  <a:srgbClr val="FF0000"/>
                </a:solidFill>
              </a:rPr>
              <a:t>te</a:t>
            </a:r>
            <a:r>
              <a:rPr lang="es-ES" altLang="gl-ES" sz="2000" i="1"/>
              <a:t> axiña.</a:t>
            </a:r>
          </a:p>
        </p:txBody>
      </p:sp>
      <p:sp>
        <p:nvSpPr>
          <p:cNvPr id="17" name="20 CuadroTexto">
            <a:extLst>
              <a:ext uri="{FF2B5EF4-FFF2-40B4-BE49-F238E27FC236}">
                <a16:creationId xmlns:a16="http://schemas.microsoft.com/office/drawing/2014/main" id="{41391FEF-52FF-4892-933B-63FCCE0DF515}"/>
              </a:ext>
            </a:extLst>
          </p:cNvPr>
          <p:cNvSpPr txBox="1"/>
          <p:nvPr/>
        </p:nvSpPr>
        <p:spPr>
          <a:xfrm>
            <a:off x="5492621" y="3248219"/>
            <a:ext cx="3533972" cy="120032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tabLst>
                <a:tab pos="177800" algn="l"/>
              </a:tabLst>
              <a:defRPr/>
            </a:pPr>
            <a:r>
              <a:rPr lang="gl-ES" i="1" dirty="0"/>
              <a:t>Algúns indefinidos, como </a:t>
            </a:r>
            <a:r>
              <a:rPr lang="gl-ES" b="1" i="1" dirty="0"/>
              <a:t>todo</a:t>
            </a:r>
            <a:r>
              <a:rPr lang="gl-ES" i="1" dirty="0"/>
              <a:t>, o pronome pode ir enclítico ou proclítico, dependendo da énfase que se faga no pronome.</a:t>
            </a:r>
          </a:p>
        </p:txBody>
      </p:sp>
      <p:sp>
        <p:nvSpPr>
          <p:cNvPr id="19" name="11 CuadroTexto">
            <a:extLst>
              <a:ext uri="{FF2B5EF4-FFF2-40B4-BE49-F238E27FC236}">
                <a16:creationId xmlns:a16="http://schemas.microsoft.com/office/drawing/2014/main" id="{A060B0D7-5458-47FA-90E5-10D6FCA6A4A9}"/>
              </a:ext>
            </a:extLst>
          </p:cNvPr>
          <p:cNvSpPr txBox="1"/>
          <p:nvPr/>
        </p:nvSpPr>
        <p:spPr>
          <a:xfrm>
            <a:off x="4733030" y="2450030"/>
            <a:ext cx="4103688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>
              <a:tabLst>
                <a:tab pos="177800" algn="l"/>
              </a:tabLst>
              <a:defRPr/>
            </a:pPr>
            <a:r>
              <a:rPr lang="es-ES" i="1" dirty="0"/>
              <a:t>O indefinido </a:t>
            </a:r>
            <a:r>
              <a:rPr lang="es-ES" b="1" i="1" dirty="0"/>
              <a:t>cada</a:t>
            </a:r>
            <a:r>
              <a:rPr lang="es-ES" i="1" dirty="0"/>
              <a:t> provoca a </a:t>
            </a:r>
            <a:r>
              <a:rPr lang="es-ES" i="1" dirty="0" err="1"/>
              <a:t>énclise</a:t>
            </a:r>
            <a:r>
              <a:rPr lang="es-ES" i="1" dirty="0"/>
              <a:t>.</a:t>
            </a:r>
          </a:p>
        </p:txBody>
      </p:sp>
      <p:pic>
        <p:nvPicPr>
          <p:cNvPr id="20" name="Picture 3" descr="C:\Users\Pilar\AppData\Local\Microsoft\Windows\Temporary Internet Files\Content.IE5\ET41AU9Z\attention-160818_960_720[1].png">
            <a:extLst>
              <a:ext uri="{FF2B5EF4-FFF2-40B4-BE49-F238E27FC236}">
                <a16:creationId xmlns:a16="http://schemas.microsoft.com/office/drawing/2014/main" id="{40DD27F6-FC3C-49A9-A21A-2D1C8A6A27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2826676"/>
            <a:ext cx="577850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13 CuadroTexto">
            <a:extLst>
              <a:ext uri="{FF2B5EF4-FFF2-40B4-BE49-F238E27FC236}">
                <a16:creationId xmlns:a16="http://schemas.microsoft.com/office/drawing/2014/main" id="{AABBCA0D-2355-4478-B899-0AA2873DC4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317" y="5349162"/>
            <a:ext cx="8066088" cy="506292"/>
          </a:xfrm>
          <a:prstGeom prst="rect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gl-ES" altLang="gl-ES" sz="2000" i="1" dirty="0"/>
              <a:t>Ao final explicáronche todo o que </a:t>
            </a:r>
            <a:r>
              <a:rPr lang="gl-ES" altLang="gl-ES" sz="2000" b="1" i="1" dirty="0">
                <a:solidFill>
                  <a:srgbClr val="FF0000"/>
                </a:solidFill>
              </a:rPr>
              <a:t>lles</a:t>
            </a:r>
            <a:r>
              <a:rPr lang="gl-ES" altLang="gl-ES" sz="2000" i="1" dirty="0">
                <a:solidFill>
                  <a:srgbClr val="FF0000"/>
                </a:solidFill>
              </a:rPr>
              <a:t> </a:t>
            </a:r>
            <a:r>
              <a:rPr lang="gl-ES" altLang="gl-ES" sz="2000" i="1" dirty="0"/>
              <a:t>pasara</a:t>
            </a:r>
          </a:p>
        </p:txBody>
      </p:sp>
      <p:sp>
        <p:nvSpPr>
          <p:cNvPr id="22" name="16 CuadroTexto">
            <a:extLst>
              <a:ext uri="{FF2B5EF4-FFF2-40B4-BE49-F238E27FC236}">
                <a16:creationId xmlns:a16="http://schemas.microsoft.com/office/drawing/2014/main" id="{BF1AA699-DDB3-4880-BAE4-0CB76BBE9BB7}"/>
              </a:ext>
            </a:extLst>
          </p:cNvPr>
          <p:cNvSpPr txBox="1"/>
          <p:nvPr/>
        </p:nvSpPr>
        <p:spPr>
          <a:xfrm>
            <a:off x="3307637" y="6319428"/>
            <a:ext cx="2446833" cy="40005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tabLst>
                <a:tab pos="177800" algn="l"/>
              </a:tabLst>
              <a:defRPr/>
            </a:pPr>
            <a:r>
              <a:rPr lang="es-ES" sz="2000" i="1" dirty="0"/>
              <a:t>Oración subordinada</a:t>
            </a:r>
          </a:p>
        </p:txBody>
      </p:sp>
      <p:sp>
        <p:nvSpPr>
          <p:cNvPr id="23" name="17 Abrir llave">
            <a:extLst>
              <a:ext uri="{FF2B5EF4-FFF2-40B4-BE49-F238E27FC236}">
                <a16:creationId xmlns:a16="http://schemas.microsoft.com/office/drawing/2014/main" id="{00CEFE99-92D0-4FE6-813C-DF5212FC4477}"/>
              </a:ext>
            </a:extLst>
          </p:cNvPr>
          <p:cNvSpPr/>
          <p:nvPr/>
        </p:nvSpPr>
        <p:spPr>
          <a:xfrm rot="16200000">
            <a:off x="4028052" y="5134565"/>
            <a:ext cx="431800" cy="1727770"/>
          </a:xfrm>
          <a:prstGeom prst="lef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gl-ES"/>
          </a:p>
        </p:txBody>
      </p:sp>
      <p:pic>
        <p:nvPicPr>
          <p:cNvPr id="24" name="Picture 3" descr="C:\Users\Pilar\AppData\Local\Microsoft\Windows\Temporary Internet Files\Content.IE5\ET41AU9Z\attention-160818_960_720[1].png">
            <a:extLst>
              <a:ext uri="{FF2B5EF4-FFF2-40B4-BE49-F238E27FC236}">
                <a16:creationId xmlns:a16="http://schemas.microsoft.com/office/drawing/2014/main" id="{7180CB6A-E3E2-4E6E-B51C-433DCC619F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9590" y="2034356"/>
            <a:ext cx="577850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18682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  <p:bldP spid="15" grpId="0" animBg="1"/>
      <p:bldP spid="17" grpId="0" animBg="1"/>
      <p:bldP spid="19" grpId="0" animBg="1"/>
      <p:bldP spid="21" grpId="0" animBg="1"/>
      <p:bldP spid="22" grpId="0" animBg="1"/>
      <p:bldP spid="23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07282" y="1022350"/>
            <a:ext cx="532209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07282" y="837744"/>
            <a:ext cx="302419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83495" y="640894"/>
            <a:ext cx="126206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417402" y="635716"/>
            <a:ext cx="246459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83041" y="635715"/>
            <a:ext cx="8180897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0E86493-B114-4FEC-82C7-B118753CDE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879" y="800392"/>
            <a:ext cx="7698523" cy="1212102"/>
          </a:xfrm>
        </p:spPr>
        <p:txBody>
          <a:bodyPr>
            <a:normAutofit/>
          </a:bodyPr>
          <a:lstStyle/>
          <a:p>
            <a:r>
              <a:rPr lang="gl-ES" sz="3500" dirty="0">
                <a:solidFill>
                  <a:srgbClr val="FFFFFF"/>
                </a:solidFill>
              </a:rPr>
              <a:t>Colocación do pronome átono</a:t>
            </a:r>
          </a:p>
        </p:txBody>
      </p:sp>
      <p:sp>
        <p:nvSpPr>
          <p:cNvPr id="11" name="1 CuadroTexto">
            <a:extLst>
              <a:ext uri="{FF2B5EF4-FFF2-40B4-BE49-F238E27FC236}">
                <a16:creationId xmlns:a16="http://schemas.microsoft.com/office/drawing/2014/main" id="{CD4FB900-1783-4F15-8781-B6DB9013C9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9632" y="2394305"/>
            <a:ext cx="3671888" cy="506413"/>
          </a:xfrm>
          <a:prstGeom prst="rect">
            <a:avLst/>
          </a:prstGeom>
          <a:noFill/>
          <a:ln w="9525">
            <a:solidFill>
              <a:schemeClr val="tx1"/>
            </a:solidFill>
            <a:prstDash val="sys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8890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889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889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889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889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889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889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889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889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gl-ES" altLang="gl-ES" sz="2000" dirty="0"/>
              <a:t>Cólle</a:t>
            </a:r>
            <a:r>
              <a:rPr lang="gl-ES" altLang="gl-ES" sz="2000" b="1" dirty="0">
                <a:solidFill>
                  <a:srgbClr val="FF0000"/>
                </a:solidFill>
              </a:rPr>
              <a:t>la</a:t>
            </a:r>
            <a:r>
              <a:rPr lang="gl-ES" altLang="gl-ES" sz="2000" dirty="0"/>
              <a:t>, fás</a:t>
            </a:r>
            <a:r>
              <a:rPr lang="gl-ES" altLang="gl-ES" sz="2000" b="1" dirty="0">
                <a:solidFill>
                  <a:srgbClr val="FF0000"/>
                </a:solidFill>
              </a:rPr>
              <a:t>nola</a:t>
            </a:r>
            <a:r>
              <a:rPr lang="gl-ES" altLang="gl-ES" sz="2000" dirty="0"/>
              <a:t> e envías</a:t>
            </a:r>
            <a:r>
              <a:rPr lang="gl-ES" altLang="gl-ES" sz="2000" b="1" dirty="0">
                <a:solidFill>
                  <a:srgbClr val="FF0000"/>
                </a:solidFill>
              </a:rPr>
              <a:t>nola</a:t>
            </a:r>
          </a:p>
        </p:txBody>
      </p:sp>
      <p:sp>
        <p:nvSpPr>
          <p:cNvPr id="13" name="18 CuadroTexto">
            <a:extLst>
              <a:ext uri="{FF2B5EF4-FFF2-40B4-BE49-F238E27FC236}">
                <a16:creationId xmlns:a16="http://schemas.microsoft.com/office/drawing/2014/main" id="{9630703E-8443-4A6D-8C4C-68F0B3C22A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3695" y="3140402"/>
            <a:ext cx="4970462" cy="967957"/>
          </a:xfrm>
          <a:prstGeom prst="rect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gl-ES" altLang="gl-ES" sz="2000" i="1" dirty="0"/>
              <a:t>Nesta obra certo personaxe descóbre</a:t>
            </a:r>
            <a:r>
              <a:rPr lang="gl-ES" altLang="gl-ES" sz="2000" b="1" i="1" dirty="0">
                <a:solidFill>
                  <a:srgbClr val="FF0000"/>
                </a:solidFill>
              </a:rPr>
              <a:t>nos</a:t>
            </a:r>
            <a:r>
              <a:rPr lang="gl-ES" altLang="gl-ES" sz="2000" i="1" dirty="0"/>
              <a:t> toda a trama.</a:t>
            </a:r>
          </a:p>
        </p:txBody>
      </p:sp>
      <p:sp>
        <p:nvSpPr>
          <p:cNvPr id="15" name="14 CuadroTexto">
            <a:extLst>
              <a:ext uri="{FF2B5EF4-FFF2-40B4-BE49-F238E27FC236}">
                <a16:creationId xmlns:a16="http://schemas.microsoft.com/office/drawing/2014/main" id="{2B3ACA7F-C85C-4C1B-857C-9260FE8C19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" y="4378251"/>
            <a:ext cx="3924300" cy="506413"/>
          </a:xfrm>
          <a:prstGeom prst="rect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gl-ES" altLang="gl-ES" sz="2000" i="1" dirty="0"/>
              <a:t>Alí </a:t>
            </a:r>
            <a:r>
              <a:rPr lang="gl-ES" altLang="gl-ES" sz="2000" b="1" i="1" dirty="0">
                <a:solidFill>
                  <a:srgbClr val="FF0000"/>
                </a:solidFill>
              </a:rPr>
              <a:t>cho</a:t>
            </a:r>
            <a:r>
              <a:rPr lang="gl-ES" altLang="gl-ES" sz="2000" i="1" dirty="0">
                <a:solidFill>
                  <a:srgbClr val="FF0000"/>
                </a:solidFill>
              </a:rPr>
              <a:t> </a:t>
            </a:r>
            <a:r>
              <a:rPr lang="gl-ES" altLang="gl-ES" sz="2000" i="1" dirty="0"/>
              <a:t>deixou de calquera maneira.</a:t>
            </a:r>
          </a:p>
        </p:txBody>
      </p:sp>
      <p:sp>
        <p:nvSpPr>
          <p:cNvPr id="17" name="20 CuadroTexto">
            <a:extLst>
              <a:ext uri="{FF2B5EF4-FFF2-40B4-BE49-F238E27FC236}">
                <a16:creationId xmlns:a16="http://schemas.microsoft.com/office/drawing/2014/main" id="{45870577-1193-4629-8A74-AEF3D0F9E7BC}"/>
              </a:ext>
            </a:extLst>
          </p:cNvPr>
          <p:cNvSpPr txBox="1"/>
          <p:nvPr/>
        </p:nvSpPr>
        <p:spPr>
          <a:xfrm>
            <a:off x="5780029" y="3180323"/>
            <a:ext cx="3256467" cy="70802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tabLst>
                <a:tab pos="177800" algn="l"/>
              </a:tabLst>
              <a:defRPr/>
            </a:pPr>
            <a:r>
              <a:rPr lang="gl-ES" sz="2000" i="1" dirty="0"/>
              <a:t>O indefinido </a:t>
            </a:r>
            <a:r>
              <a:rPr lang="gl-ES" sz="2000" b="1" i="1" dirty="0"/>
              <a:t>certo/a</a:t>
            </a:r>
            <a:r>
              <a:rPr lang="gl-ES" sz="2000" i="1" dirty="0"/>
              <a:t> provoca a énclise do pronome.</a:t>
            </a:r>
          </a:p>
        </p:txBody>
      </p:sp>
      <p:pic>
        <p:nvPicPr>
          <p:cNvPr id="19" name="Picture 3" descr="C:\Users\Pilar\AppData\Local\Microsoft\Windows\Temporary Internet Files\Content.IE5\ET41AU9Z\attention-160818_960_720[1].png">
            <a:extLst>
              <a:ext uri="{FF2B5EF4-FFF2-40B4-BE49-F238E27FC236}">
                <a16:creationId xmlns:a16="http://schemas.microsoft.com/office/drawing/2014/main" id="{074232CE-88B5-4990-9EB5-83D586A9AB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1951" y="2760057"/>
            <a:ext cx="577850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13 CuadroTexto">
            <a:extLst>
              <a:ext uri="{FF2B5EF4-FFF2-40B4-BE49-F238E27FC236}">
                <a16:creationId xmlns:a16="http://schemas.microsoft.com/office/drawing/2014/main" id="{F2FF2DDB-B9E6-48F4-BE9A-536E49562E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239" y="5211779"/>
            <a:ext cx="3527425" cy="967957"/>
          </a:xfrm>
          <a:prstGeom prst="rect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gl-ES" altLang="gl-ES" sz="2000" i="1" dirty="0"/>
              <a:t>A Bieito algúns </a:t>
            </a:r>
            <a:r>
              <a:rPr lang="gl-ES" altLang="gl-ES" sz="2000" b="1" i="1" dirty="0">
                <a:solidFill>
                  <a:srgbClr val="FF0000"/>
                </a:solidFill>
              </a:rPr>
              <a:t>o</a:t>
            </a:r>
            <a:r>
              <a:rPr lang="gl-ES" altLang="gl-ES" sz="2000" i="1" dirty="0"/>
              <a:t> lembraron...</a:t>
            </a: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gl-ES" altLang="gl-ES" sz="2000" i="1" dirty="0"/>
              <a:t>A Bieito algúns lembráro</a:t>
            </a:r>
            <a:r>
              <a:rPr lang="gl-ES" altLang="gl-ES" sz="2000" b="1" i="1" dirty="0">
                <a:solidFill>
                  <a:srgbClr val="FF0000"/>
                </a:solidFill>
              </a:rPr>
              <a:t>no</a:t>
            </a:r>
          </a:p>
        </p:txBody>
      </p:sp>
      <p:sp>
        <p:nvSpPr>
          <p:cNvPr id="21" name="16 CuadroTexto">
            <a:extLst>
              <a:ext uri="{FF2B5EF4-FFF2-40B4-BE49-F238E27FC236}">
                <a16:creationId xmlns:a16="http://schemas.microsoft.com/office/drawing/2014/main" id="{4B0F48E0-9D87-4DA9-801F-4085511C261A}"/>
              </a:ext>
            </a:extLst>
          </p:cNvPr>
          <p:cNvSpPr txBox="1"/>
          <p:nvPr/>
        </p:nvSpPr>
        <p:spPr>
          <a:xfrm>
            <a:off x="4664868" y="5191329"/>
            <a:ext cx="4105275" cy="13239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>
              <a:tabLst>
                <a:tab pos="177800" algn="l"/>
              </a:tabLst>
              <a:defRPr/>
            </a:pPr>
            <a:r>
              <a:rPr lang="gl-ES" sz="2000" i="1" dirty="0"/>
              <a:t>O </a:t>
            </a:r>
            <a:r>
              <a:rPr lang="gl-ES" sz="2000" b="1" i="1" dirty="0"/>
              <a:t>indefinido</a:t>
            </a:r>
            <a:r>
              <a:rPr lang="gl-ES" sz="2000" i="1" dirty="0"/>
              <a:t> permite a posición proclítica ou enclítica do pronome dependendo da énfase que se faga no pronome.</a:t>
            </a:r>
          </a:p>
        </p:txBody>
      </p:sp>
      <p:sp>
        <p:nvSpPr>
          <p:cNvPr id="22" name="17 CuadroTexto">
            <a:extLst>
              <a:ext uri="{FF2B5EF4-FFF2-40B4-BE49-F238E27FC236}">
                <a16:creationId xmlns:a16="http://schemas.microsoft.com/office/drawing/2014/main" id="{F80B5AC5-6F11-43AB-8787-B7CF65FF11B5}"/>
              </a:ext>
            </a:extLst>
          </p:cNvPr>
          <p:cNvSpPr txBox="1"/>
          <p:nvPr/>
        </p:nvSpPr>
        <p:spPr>
          <a:xfrm>
            <a:off x="4824412" y="4449689"/>
            <a:ext cx="3786188" cy="40005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>
              <a:tabLst>
                <a:tab pos="177800" algn="l"/>
              </a:tabLst>
              <a:defRPr/>
            </a:pPr>
            <a:r>
              <a:rPr lang="gl-ES" sz="2000" i="1" dirty="0"/>
              <a:t>Oración introducida por </a:t>
            </a:r>
            <a:r>
              <a:rPr lang="gl-ES" sz="2000" b="1" i="1" dirty="0"/>
              <a:t>adverbio</a:t>
            </a:r>
            <a:r>
              <a:rPr lang="gl-ES" sz="2000" i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85106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  <p:bldP spid="15" grpId="0" animBg="1"/>
      <p:bldP spid="17" grpId="0" animBg="1"/>
      <p:bldP spid="20" grpId="0" animBg="1"/>
      <p:bldP spid="21" grpId="0" animBg="1"/>
      <p:bldP spid="22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07282" y="1022350"/>
            <a:ext cx="532209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07282" y="837744"/>
            <a:ext cx="302419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83495" y="640894"/>
            <a:ext cx="126206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417402" y="635716"/>
            <a:ext cx="246459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83041" y="635715"/>
            <a:ext cx="8180897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0BF8BB4A-276F-4733-B82E-A163E4DCB4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879" y="800392"/>
            <a:ext cx="7698523" cy="1212102"/>
          </a:xfrm>
        </p:spPr>
        <p:txBody>
          <a:bodyPr>
            <a:normAutofit/>
          </a:bodyPr>
          <a:lstStyle/>
          <a:p>
            <a:r>
              <a:rPr lang="gl-ES" sz="3500" dirty="0">
                <a:solidFill>
                  <a:srgbClr val="FFFFFF"/>
                </a:solidFill>
              </a:rPr>
              <a:t>Colocación do pronome átono</a:t>
            </a:r>
          </a:p>
        </p:txBody>
      </p:sp>
      <p:sp>
        <p:nvSpPr>
          <p:cNvPr id="11" name="1 CuadroTexto">
            <a:extLst>
              <a:ext uri="{FF2B5EF4-FFF2-40B4-BE49-F238E27FC236}">
                <a16:creationId xmlns:a16="http://schemas.microsoft.com/office/drawing/2014/main" id="{FABBBDCA-8AB5-4A6C-AA2D-246287F144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7834" y="2361018"/>
            <a:ext cx="3671888" cy="506412"/>
          </a:xfrm>
          <a:prstGeom prst="rect">
            <a:avLst/>
          </a:prstGeom>
          <a:noFill/>
          <a:ln w="9525">
            <a:solidFill>
              <a:schemeClr val="tx1"/>
            </a:solidFill>
            <a:prstDash val="sys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8890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889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889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889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889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889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889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889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889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s-ES" altLang="gl-ES" sz="2000" i="1"/>
              <a:t>O demo </a:t>
            </a:r>
            <a:r>
              <a:rPr lang="es-ES" altLang="gl-ES" sz="2000" b="1" i="1">
                <a:solidFill>
                  <a:srgbClr val="FF0000"/>
                </a:solidFill>
              </a:rPr>
              <a:t>me</a:t>
            </a:r>
            <a:r>
              <a:rPr lang="es-ES" altLang="gl-ES" sz="2000" i="1">
                <a:solidFill>
                  <a:srgbClr val="FF0000"/>
                </a:solidFill>
              </a:rPr>
              <a:t> </a:t>
            </a:r>
            <a:r>
              <a:rPr lang="es-ES" altLang="gl-ES" sz="2000" i="1"/>
              <a:t>leve se contei algo!</a:t>
            </a:r>
            <a:endParaRPr lang="gl-ES" altLang="gl-ES" sz="2000" b="1" i="1">
              <a:solidFill>
                <a:srgbClr val="FF0000"/>
              </a:solidFill>
            </a:endParaRPr>
          </a:p>
        </p:txBody>
      </p:sp>
      <p:sp>
        <p:nvSpPr>
          <p:cNvPr id="13" name="18 CuadroTexto">
            <a:extLst>
              <a:ext uri="{FF2B5EF4-FFF2-40B4-BE49-F238E27FC236}">
                <a16:creationId xmlns:a16="http://schemas.microsoft.com/office/drawing/2014/main" id="{3A9EE0C8-CBC1-487E-8D78-2F39D57DAF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6598" y="3298367"/>
            <a:ext cx="4970462" cy="1016000"/>
          </a:xfrm>
          <a:prstGeom prst="rect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s-ES" altLang="gl-ES" sz="2000" i="1"/>
              <a:t>Nesta obra certo personaxe descóbre</a:t>
            </a:r>
            <a:r>
              <a:rPr lang="es-ES" altLang="gl-ES" sz="2000" b="1" i="1">
                <a:solidFill>
                  <a:srgbClr val="FF0000"/>
                </a:solidFill>
              </a:rPr>
              <a:t>nos</a:t>
            </a:r>
            <a:r>
              <a:rPr lang="es-ES" altLang="gl-ES" sz="2000" i="1"/>
              <a:t> toda a trama.</a:t>
            </a:r>
          </a:p>
        </p:txBody>
      </p:sp>
      <p:sp>
        <p:nvSpPr>
          <p:cNvPr id="15" name="14 CuadroTexto">
            <a:extLst>
              <a:ext uri="{FF2B5EF4-FFF2-40B4-BE49-F238E27FC236}">
                <a16:creationId xmlns:a16="http://schemas.microsoft.com/office/drawing/2014/main" id="{BA3E18BE-F55A-40C8-900C-B8B6C95A86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9220" y="4694511"/>
            <a:ext cx="4752975" cy="554037"/>
          </a:xfrm>
          <a:prstGeom prst="rect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s-ES" altLang="gl-ES" sz="2000" i="1"/>
              <a:t>Talvez </a:t>
            </a:r>
            <a:r>
              <a:rPr lang="es-ES" altLang="gl-ES" sz="2000" b="1" i="1">
                <a:solidFill>
                  <a:srgbClr val="FF0000"/>
                </a:solidFill>
              </a:rPr>
              <a:t>as</a:t>
            </a:r>
            <a:r>
              <a:rPr lang="es-ES" altLang="gl-ES" sz="2000" i="1">
                <a:solidFill>
                  <a:srgbClr val="FF0000"/>
                </a:solidFill>
              </a:rPr>
              <a:t> </a:t>
            </a:r>
            <a:r>
              <a:rPr lang="es-ES" altLang="gl-ES" sz="2000" i="1"/>
              <a:t>atopes no patio se marchas axiña.</a:t>
            </a:r>
          </a:p>
        </p:txBody>
      </p:sp>
      <p:sp>
        <p:nvSpPr>
          <p:cNvPr id="17" name="20 CuadroTexto">
            <a:extLst>
              <a:ext uri="{FF2B5EF4-FFF2-40B4-BE49-F238E27FC236}">
                <a16:creationId xmlns:a16="http://schemas.microsoft.com/office/drawing/2014/main" id="{4256C7E5-1650-4B65-8780-E976292F4534}"/>
              </a:ext>
            </a:extLst>
          </p:cNvPr>
          <p:cNvSpPr txBox="1"/>
          <p:nvPr/>
        </p:nvSpPr>
        <p:spPr>
          <a:xfrm>
            <a:off x="5631745" y="3452354"/>
            <a:ext cx="3332743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tabLst>
                <a:tab pos="177800" algn="l"/>
              </a:tabLst>
              <a:defRPr/>
            </a:pPr>
            <a:r>
              <a:rPr lang="es-ES" i="1" dirty="0"/>
              <a:t>O indefinido </a:t>
            </a:r>
            <a:r>
              <a:rPr lang="es-ES" b="1" i="1" dirty="0" err="1"/>
              <a:t>certo</a:t>
            </a:r>
            <a:r>
              <a:rPr lang="es-ES" b="1" i="1" dirty="0"/>
              <a:t>/a</a:t>
            </a:r>
            <a:r>
              <a:rPr lang="es-ES" i="1" dirty="0"/>
              <a:t> provoca a </a:t>
            </a:r>
            <a:r>
              <a:rPr lang="es-ES" i="1" dirty="0" err="1"/>
              <a:t>énclise</a:t>
            </a:r>
            <a:r>
              <a:rPr lang="es-ES" i="1" dirty="0"/>
              <a:t> do </a:t>
            </a:r>
            <a:r>
              <a:rPr lang="es-ES" i="1" dirty="0" err="1"/>
              <a:t>pronome</a:t>
            </a:r>
            <a:r>
              <a:rPr lang="es-ES" i="1" dirty="0"/>
              <a:t>.</a:t>
            </a:r>
          </a:p>
        </p:txBody>
      </p:sp>
      <p:pic>
        <p:nvPicPr>
          <p:cNvPr id="19" name="Picture 3" descr="C:\Users\Pilar\AppData\Local\Microsoft\Windows\Temporary Internet Files\Content.IE5\ET41AU9Z\attention-160818_960_720[1].png">
            <a:extLst>
              <a:ext uri="{FF2B5EF4-FFF2-40B4-BE49-F238E27FC236}">
                <a16:creationId xmlns:a16="http://schemas.microsoft.com/office/drawing/2014/main" id="{2ADAE6C5-C1B6-4063-8D9A-C86BE92CFF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7317" y="2995862"/>
            <a:ext cx="577850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13 CuadroTexto">
            <a:extLst>
              <a:ext uri="{FF2B5EF4-FFF2-40B4-BE49-F238E27FC236}">
                <a16:creationId xmlns:a16="http://schemas.microsoft.com/office/drawing/2014/main" id="{D91BE4EF-73A6-4B13-9D54-3FD304A77E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4232" y="5623759"/>
            <a:ext cx="3529012" cy="1016000"/>
          </a:xfrm>
          <a:prstGeom prst="rect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s-ES" altLang="gl-ES" sz="2000" i="1"/>
              <a:t>De </a:t>
            </a:r>
            <a:r>
              <a:rPr lang="es-ES" altLang="gl-ES" sz="2000" b="1" i="1">
                <a:solidFill>
                  <a:srgbClr val="FF0000"/>
                </a:solidFill>
              </a:rPr>
              <a:t>me</a:t>
            </a:r>
            <a:r>
              <a:rPr lang="es-ES" altLang="gl-ES" sz="2000" i="1">
                <a:solidFill>
                  <a:srgbClr val="FF0000"/>
                </a:solidFill>
              </a:rPr>
              <a:t> </a:t>
            </a:r>
            <a:r>
              <a:rPr lang="es-ES" altLang="gl-ES" sz="2000" i="1"/>
              <a:t>escribires....</a:t>
            </a: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s-ES" altLang="gl-ES" sz="2000"/>
              <a:t>De escribíres</a:t>
            </a:r>
            <a:r>
              <a:rPr lang="es-ES" altLang="gl-ES" sz="2000" b="1">
                <a:solidFill>
                  <a:srgbClr val="FF0000"/>
                </a:solidFill>
              </a:rPr>
              <a:t>me</a:t>
            </a:r>
            <a:r>
              <a:rPr lang="es-ES" altLang="gl-ES" sz="2000" b="1"/>
              <a:t>,</a:t>
            </a:r>
            <a:r>
              <a:rPr lang="es-ES" altLang="gl-ES" sz="2000" b="1">
                <a:solidFill>
                  <a:srgbClr val="FF0000"/>
                </a:solidFill>
              </a:rPr>
              <a:t> </a:t>
            </a:r>
            <a:r>
              <a:rPr lang="es-ES" altLang="gl-ES" sz="2000"/>
              <a:t>...</a:t>
            </a:r>
          </a:p>
        </p:txBody>
      </p:sp>
      <p:sp>
        <p:nvSpPr>
          <p:cNvPr id="21" name="16 CuadroTexto">
            <a:extLst>
              <a:ext uri="{FF2B5EF4-FFF2-40B4-BE49-F238E27FC236}">
                <a16:creationId xmlns:a16="http://schemas.microsoft.com/office/drawing/2014/main" id="{19EA6B0E-343E-41AE-9AC9-5283E183C337}"/>
              </a:ext>
            </a:extLst>
          </p:cNvPr>
          <p:cNvSpPr txBox="1"/>
          <p:nvPr/>
        </p:nvSpPr>
        <p:spPr>
          <a:xfrm>
            <a:off x="4558595" y="5674268"/>
            <a:ext cx="4103687" cy="92333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>
              <a:defRPr/>
            </a:pPr>
            <a:r>
              <a:rPr lang="gl-ES" i="1" dirty="0"/>
              <a:t>Cando o infinitivo depende dunha preposición admítense as dúas colocacións do pronome.</a:t>
            </a:r>
            <a:endParaRPr lang="gl-ES" dirty="0"/>
          </a:p>
        </p:txBody>
      </p:sp>
      <p:sp>
        <p:nvSpPr>
          <p:cNvPr id="22" name="17 CuadroTexto">
            <a:extLst>
              <a:ext uri="{FF2B5EF4-FFF2-40B4-BE49-F238E27FC236}">
                <a16:creationId xmlns:a16="http://schemas.microsoft.com/office/drawing/2014/main" id="{D0C9B867-0495-49B0-A10F-23DCD2138E53}"/>
              </a:ext>
            </a:extLst>
          </p:cNvPr>
          <p:cNvSpPr txBox="1"/>
          <p:nvPr/>
        </p:nvSpPr>
        <p:spPr>
          <a:xfrm>
            <a:off x="5631745" y="4767536"/>
            <a:ext cx="3332743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tabLst>
                <a:tab pos="177800" algn="l"/>
              </a:tabLst>
              <a:defRPr/>
            </a:pPr>
            <a:r>
              <a:rPr lang="es-ES" i="1" dirty="0"/>
              <a:t>Oración introducida por </a:t>
            </a:r>
            <a:r>
              <a:rPr lang="es-ES" b="1" i="1" dirty="0"/>
              <a:t>adverbio</a:t>
            </a:r>
            <a:r>
              <a:rPr lang="es-ES" i="1" dirty="0"/>
              <a:t>.</a:t>
            </a:r>
          </a:p>
        </p:txBody>
      </p:sp>
      <p:sp>
        <p:nvSpPr>
          <p:cNvPr id="23" name="10 CuadroTexto">
            <a:extLst>
              <a:ext uri="{FF2B5EF4-FFF2-40B4-BE49-F238E27FC236}">
                <a16:creationId xmlns:a16="http://schemas.microsoft.com/office/drawing/2014/main" id="{571FDA79-9F9E-45CD-9E6C-989534668DC2}"/>
              </a:ext>
            </a:extLst>
          </p:cNvPr>
          <p:cNvSpPr txBox="1"/>
          <p:nvPr/>
        </p:nvSpPr>
        <p:spPr>
          <a:xfrm>
            <a:off x="4876095" y="2411082"/>
            <a:ext cx="3786187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>
              <a:tabLst>
                <a:tab pos="177800" algn="l"/>
              </a:tabLst>
              <a:defRPr/>
            </a:pPr>
            <a:r>
              <a:rPr lang="es-ES" i="1" dirty="0" err="1"/>
              <a:t>Énfase</a:t>
            </a:r>
            <a:r>
              <a:rPr lang="es-ES" i="1" dirty="0"/>
              <a:t> do </a:t>
            </a:r>
            <a:r>
              <a:rPr lang="es-ES" b="1" i="1" dirty="0" err="1"/>
              <a:t>suxeito</a:t>
            </a:r>
            <a:r>
              <a:rPr lang="es-ES" i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55900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  <p:bldP spid="15" grpId="0" animBg="1"/>
      <p:bldP spid="17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07282" y="1022350"/>
            <a:ext cx="532209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07282" y="837744"/>
            <a:ext cx="302419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83495" y="640894"/>
            <a:ext cx="126206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417402" y="635716"/>
            <a:ext cx="246459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83041" y="635715"/>
            <a:ext cx="8180897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EAD4B0AE-B653-4612-B3FE-79F0833C31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879" y="800392"/>
            <a:ext cx="7698523" cy="1212102"/>
          </a:xfrm>
        </p:spPr>
        <p:txBody>
          <a:bodyPr>
            <a:normAutofit/>
          </a:bodyPr>
          <a:lstStyle/>
          <a:p>
            <a:r>
              <a:rPr lang="es-ES" sz="3500" dirty="0">
                <a:solidFill>
                  <a:srgbClr val="FFFFFF"/>
                </a:solidFill>
              </a:rPr>
              <a:t>Serie tónica (II)</a:t>
            </a:r>
            <a:endParaRPr lang="en-GB" sz="3500" dirty="0">
              <a:solidFill>
                <a:srgbClr val="FFFFFF"/>
              </a:solidFill>
            </a:endParaRPr>
          </a:p>
        </p:txBody>
      </p:sp>
      <p:sp>
        <p:nvSpPr>
          <p:cNvPr id="12" name="Marcador de contenido 5">
            <a:extLst>
              <a:ext uri="{FF2B5EF4-FFF2-40B4-BE49-F238E27FC236}">
                <a16:creationId xmlns:a16="http://schemas.microsoft.com/office/drawing/2014/main" id="{54E6416B-E952-4B1B-821A-915BEDA3BE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9491" y="2304256"/>
            <a:ext cx="7886700" cy="4351338"/>
          </a:xfrm>
        </p:spPr>
        <p:txBody>
          <a:bodyPr>
            <a:normAutofit lnSpcReduction="10000"/>
          </a:bodyPr>
          <a:lstStyle/>
          <a:p>
            <a:pPr algn="just"/>
            <a:r>
              <a:rPr lang="gl-ES" sz="2000" dirty="0"/>
              <a:t>Ademais, a 2ª persoa acepta </a:t>
            </a:r>
            <a:r>
              <a:rPr lang="gl-ES" sz="2000" b="1" dirty="0"/>
              <a:t>formas de cortesía </a:t>
            </a:r>
            <a:r>
              <a:rPr lang="gl-ES" sz="2000" dirty="0"/>
              <a:t>(vostede/vostedes).</a:t>
            </a:r>
          </a:p>
          <a:p>
            <a:pPr algn="just"/>
            <a:r>
              <a:rPr lang="gl-ES" sz="2000" dirty="0"/>
              <a:t>Aínda que no galego actual adoitamos utilizar como sinónimas as formas </a:t>
            </a:r>
            <a:r>
              <a:rPr lang="gl-ES" sz="2000" b="1" dirty="0"/>
              <a:t>nós/nosoutros </a:t>
            </a:r>
            <a:r>
              <a:rPr lang="gl-ES" sz="2000" dirty="0"/>
              <a:t>e </a:t>
            </a:r>
            <a:r>
              <a:rPr lang="gl-ES" sz="2000" b="1" dirty="0"/>
              <a:t>vós/vosoutros</a:t>
            </a:r>
            <a:r>
              <a:rPr lang="gl-ES" sz="2000" dirty="0"/>
              <a:t>, existe unha diferenza de matiz entre elas:</a:t>
            </a:r>
            <a:endParaRPr lang="gl-ES" sz="2000" b="1" dirty="0"/>
          </a:p>
          <a:p>
            <a:pPr lvl="1" algn="just"/>
            <a:r>
              <a:rPr lang="gl-ES" sz="2000" b="1" dirty="0"/>
              <a:t>Nosoutros/vosoutros: </a:t>
            </a:r>
            <a:r>
              <a:rPr lang="gl-ES" sz="2000" dirty="0"/>
              <a:t>delimitan un grupo concreto. </a:t>
            </a:r>
            <a:r>
              <a:rPr lang="gl-ES" sz="2000" dirty="0" err="1"/>
              <a:t>Ex</a:t>
            </a:r>
            <a:r>
              <a:rPr lang="gl-ES" sz="2000" dirty="0"/>
              <a:t>: </a:t>
            </a:r>
            <a:r>
              <a:rPr lang="gl-ES" sz="2000" i="1" dirty="0"/>
              <a:t>Vosoutros estudades francés</a:t>
            </a:r>
            <a:r>
              <a:rPr lang="gl-ES" sz="2000" dirty="0"/>
              <a:t>.</a:t>
            </a:r>
          </a:p>
          <a:p>
            <a:pPr lvl="1" algn="just"/>
            <a:r>
              <a:rPr lang="gl-ES" sz="2000" b="1" dirty="0"/>
              <a:t>Nós/vós: </a:t>
            </a:r>
            <a:r>
              <a:rPr lang="gl-ES" sz="2000" dirty="0"/>
              <a:t>non existe delimitación. O pronome fai referencia a un grupo máis amplo. </a:t>
            </a:r>
            <a:r>
              <a:rPr lang="gl-ES" sz="2000" dirty="0" err="1"/>
              <a:t>Ex</a:t>
            </a:r>
            <a:r>
              <a:rPr lang="gl-ES" sz="2000" dirty="0"/>
              <a:t>: </a:t>
            </a:r>
            <a:r>
              <a:rPr lang="gl-ES" sz="2000" i="1" dirty="0"/>
              <a:t>Vós estudades idiomas.</a:t>
            </a:r>
          </a:p>
          <a:p>
            <a:pPr algn="just"/>
            <a:r>
              <a:rPr lang="gl-ES" sz="2000" dirty="0"/>
              <a:t>O pronome ligado </a:t>
            </a:r>
            <a:r>
              <a:rPr lang="gl-ES" sz="2000" i="1" dirty="0"/>
              <a:t>connosco</a:t>
            </a:r>
            <a:r>
              <a:rPr lang="gl-ES" sz="2000" dirty="0"/>
              <a:t> gráfase en galego con dobre n.</a:t>
            </a:r>
          </a:p>
          <a:p>
            <a:pPr algn="just"/>
            <a:r>
              <a:rPr lang="gl-ES" sz="2000" dirty="0"/>
              <a:t>Algúns pronomes persoais tónicos </a:t>
            </a:r>
            <a:r>
              <a:rPr lang="gl-ES" sz="2000" b="1" dirty="0"/>
              <a:t>contraen coas preposicións</a:t>
            </a:r>
            <a:r>
              <a:rPr lang="gl-ES" sz="2000" dirty="0"/>
              <a:t>, como é o caso de </a:t>
            </a:r>
            <a:r>
              <a:rPr lang="gl-ES" sz="2000" b="1" dirty="0"/>
              <a:t>el</a:t>
            </a:r>
            <a:r>
              <a:rPr lang="gl-ES" sz="2000" dirty="0"/>
              <a:t> e </a:t>
            </a:r>
            <a:r>
              <a:rPr lang="gl-ES" sz="2000" b="1" dirty="0"/>
              <a:t>ela</a:t>
            </a:r>
            <a:r>
              <a:rPr lang="gl-ES" sz="2000" dirty="0"/>
              <a:t>. </a:t>
            </a:r>
            <a:r>
              <a:rPr lang="gl-ES" sz="2000" dirty="0" err="1"/>
              <a:t>Ex</a:t>
            </a:r>
            <a:r>
              <a:rPr lang="gl-ES" sz="2000" dirty="0"/>
              <a:t>: </a:t>
            </a:r>
            <a:r>
              <a:rPr lang="gl-ES" sz="2000" i="1" dirty="0"/>
              <a:t>del(es), dela(s)</a:t>
            </a:r>
          </a:p>
          <a:p>
            <a:pPr marL="0" indent="0" algn="just">
              <a:buNone/>
            </a:pPr>
            <a:r>
              <a:rPr lang="gl-ES" sz="2000" dirty="0"/>
              <a:t>                                       </a:t>
            </a:r>
            <a:r>
              <a:rPr lang="gl-ES" sz="2000" i="1" dirty="0"/>
              <a:t>nel(es), nela(s)</a:t>
            </a:r>
          </a:p>
          <a:p>
            <a:pPr algn="just"/>
            <a:r>
              <a:rPr lang="gl-ES" sz="2000" dirty="0"/>
              <a:t>Non obstante, se a preposición introduce un verbo non se produce contracción. </a:t>
            </a:r>
            <a:r>
              <a:rPr lang="gl-ES" sz="2000" dirty="0" err="1"/>
              <a:t>Ex</a:t>
            </a:r>
            <a:r>
              <a:rPr lang="gl-ES" sz="2000" dirty="0"/>
              <a:t>: </a:t>
            </a:r>
            <a:r>
              <a:rPr lang="gl-ES" sz="2000" i="1" dirty="0"/>
              <a:t>De eles viren a tempo, non colleremos o autobús</a:t>
            </a:r>
            <a:r>
              <a:rPr lang="gl-ES" sz="2000" dirty="0"/>
              <a:t>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222193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07282" y="1022350"/>
            <a:ext cx="532209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07282" y="837744"/>
            <a:ext cx="302419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83495" y="640894"/>
            <a:ext cx="126206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417402" y="635716"/>
            <a:ext cx="246459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83041" y="635715"/>
            <a:ext cx="8180897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EAD4B0AE-B653-4612-B3FE-79F0833C31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879" y="800392"/>
            <a:ext cx="7698523" cy="1212102"/>
          </a:xfrm>
        </p:spPr>
        <p:txBody>
          <a:bodyPr>
            <a:normAutofit/>
          </a:bodyPr>
          <a:lstStyle/>
          <a:p>
            <a:r>
              <a:rPr lang="gl-ES" sz="3500" dirty="0">
                <a:solidFill>
                  <a:srgbClr val="FFFFFF"/>
                </a:solidFill>
              </a:rPr>
              <a:t>Valores especiais dos pronomes tónicos</a:t>
            </a:r>
          </a:p>
        </p:txBody>
      </p:sp>
      <p:sp>
        <p:nvSpPr>
          <p:cNvPr id="12" name="Marcador de contenido 5">
            <a:extLst>
              <a:ext uri="{FF2B5EF4-FFF2-40B4-BE49-F238E27FC236}">
                <a16:creationId xmlns:a16="http://schemas.microsoft.com/office/drawing/2014/main" id="{54E6416B-E952-4B1B-821A-915BEDA3BE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3110" y="2378076"/>
            <a:ext cx="7281746" cy="4075260"/>
          </a:xfrm>
        </p:spPr>
        <p:txBody>
          <a:bodyPr anchor="ctr">
            <a:normAutofit/>
          </a:bodyPr>
          <a:lstStyle/>
          <a:p>
            <a:pPr algn="just"/>
            <a:r>
              <a:rPr lang="gl-ES" sz="2000" dirty="0"/>
              <a:t>Algunhas formas do pronome persoal tónico adquiren valores especiais (páx. 77):</a:t>
            </a:r>
          </a:p>
          <a:p>
            <a:pPr lvl="1" algn="just"/>
            <a:r>
              <a:rPr lang="gl-ES" b="1" dirty="0"/>
              <a:t>Plural de modestia </a:t>
            </a:r>
            <a:r>
              <a:rPr lang="gl-ES" dirty="0"/>
              <a:t>(</a:t>
            </a:r>
            <a:r>
              <a:rPr lang="gl-ES" i="1" dirty="0"/>
              <a:t>nós</a:t>
            </a:r>
            <a:r>
              <a:rPr lang="gl-ES" dirty="0"/>
              <a:t> por </a:t>
            </a:r>
            <a:r>
              <a:rPr lang="gl-ES" i="1" dirty="0"/>
              <a:t>eu</a:t>
            </a:r>
            <a:r>
              <a:rPr lang="gl-ES" dirty="0"/>
              <a:t>). </a:t>
            </a:r>
            <a:r>
              <a:rPr lang="gl-ES" dirty="0" err="1"/>
              <a:t>Ex</a:t>
            </a:r>
            <a:r>
              <a:rPr lang="gl-ES" dirty="0"/>
              <a:t>: </a:t>
            </a:r>
            <a:r>
              <a:rPr lang="gl-ES" i="1" dirty="0"/>
              <a:t>Como observamos neste traballo / Como observei neste traballo.</a:t>
            </a:r>
            <a:endParaRPr lang="gl-ES" b="1" i="1" dirty="0"/>
          </a:p>
          <a:p>
            <a:pPr lvl="1" algn="just"/>
            <a:r>
              <a:rPr lang="gl-ES" b="1" dirty="0"/>
              <a:t>Plural de maxestade </a:t>
            </a:r>
            <a:r>
              <a:rPr lang="gl-ES" dirty="0"/>
              <a:t>(</a:t>
            </a:r>
            <a:r>
              <a:rPr lang="gl-ES" i="1" dirty="0"/>
              <a:t>nós</a:t>
            </a:r>
            <a:r>
              <a:rPr lang="gl-ES" dirty="0"/>
              <a:t> por </a:t>
            </a:r>
            <a:r>
              <a:rPr lang="gl-ES" i="1" dirty="0"/>
              <a:t>eu</a:t>
            </a:r>
            <a:r>
              <a:rPr lang="gl-ES" dirty="0"/>
              <a:t>). </a:t>
            </a:r>
            <a:r>
              <a:rPr lang="gl-ES" dirty="0" err="1"/>
              <a:t>Ex</a:t>
            </a:r>
            <a:r>
              <a:rPr lang="gl-ES" dirty="0"/>
              <a:t>: </a:t>
            </a:r>
            <a:r>
              <a:rPr lang="gl-ES" i="1" dirty="0"/>
              <a:t>Nós, el Rei de Francia, comparecemos...</a:t>
            </a:r>
            <a:endParaRPr lang="gl-ES" b="1" i="1" dirty="0"/>
          </a:p>
          <a:p>
            <a:pPr lvl="1" algn="just"/>
            <a:r>
              <a:rPr lang="gl-ES" b="1" dirty="0"/>
              <a:t>Nós </a:t>
            </a:r>
            <a:r>
              <a:rPr lang="gl-ES" b="1" dirty="0" err="1"/>
              <a:t>complexivo</a:t>
            </a:r>
            <a:r>
              <a:rPr lang="gl-ES" b="1" dirty="0"/>
              <a:t> </a:t>
            </a:r>
            <a:r>
              <a:rPr lang="gl-ES" dirty="0"/>
              <a:t>(</a:t>
            </a:r>
            <a:r>
              <a:rPr lang="gl-ES" i="1" dirty="0"/>
              <a:t>nós</a:t>
            </a:r>
            <a:r>
              <a:rPr lang="gl-ES" dirty="0"/>
              <a:t> por </a:t>
            </a:r>
            <a:r>
              <a:rPr lang="gl-ES" i="1" dirty="0"/>
              <a:t>ti</a:t>
            </a:r>
            <a:r>
              <a:rPr lang="gl-ES" dirty="0"/>
              <a:t>). </a:t>
            </a:r>
            <a:r>
              <a:rPr lang="gl-ES" dirty="0" err="1"/>
              <a:t>Ex</a:t>
            </a:r>
            <a:r>
              <a:rPr lang="gl-ES" dirty="0"/>
              <a:t>: </a:t>
            </a:r>
            <a:r>
              <a:rPr lang="gl-ES" i="1" dirty="0"/>
              <a:t>Como imos? / Como vas?</a:t>
            </a:r>
          </a:p>
          <a:p>
            <a:pPr lvl="1" algn="just"/>
            <a:r>
              <a:rPr lang="gl-ES" b="1" dirty="0"/>
              <a:t>Plural </a:t>
            </a:r>
            <a:r>
              <a:rPr lang="gl-ES" b="1" dirty="0" err="1"/>
              <a:t>sociativo</a:t>
            </a:r>
            <a:r>
              <a:rPr lang="gl-ES" dirty="0"/>
              <a:t>: (nós por eu). </a:t>
            </a:r>
            <a:r>
              <a:rPr lang="gl-ES" dirty="0" err="1"/>
              <a:t>Ex</a:t>
            </a:r>
            <a:r>
              <a:rPr lang="gl-ES" dirty="0"/>
              <a:t>: </a:t>
            </a:r>
            <a:r>
              <a:rPr lang="gl-ES" i="1" dirty="0"/>
              <a:t>Estamos listos, si. / Estou listo, si.</a:t>
            </a:r>
          </a:p>
          <a:p>
            <a:pPr lvl="1" algn="just"/>
            <a:r>
              <a:rPr lang="gl-ES" b="1" dirty="0"/>
              <a:t>Ti por eu</a:t>
            </a:r>
            <a:r>
              <a:rPr lang="gl-ES" dirty="0"/>
              <a:t>.</a:t>
            </a:r>
            <a:r>
              <a:rPr lang="gl-ES" b="1" dirty="0"/>
              <a:t> </a:t>
            </a:r>
            <a:r>
              <a:rPr lang="gl-ES" i="1" dirty="0" err="1"/>
              <a:t>Ex</a:t>
            </a:r>
            <a:r>
              <a:rPr lang="gl-ES" i="1" dirty="0"/>
              <a:t>: Como non estás ao que tes que estar, marchas. / Como non estou ao que teño que estar, marcho.</a:t>
            </a:r>
          </a:p>
          <a:p>
            <a:pPr lvl="1" algn="just"/>
            <a:r>
              <a:rPr lang="gl-ES" b="1" dirty="0"/>
              <a:t>El/ela por eu</a:t>
            </a:r>
            <a:r>
              <a:rPr lang="gl-ES" dirty="0"/>
              <a:t>. </a:t>
            </a:r>
            <a:r>
              <a:rPr lang="gl-ES" dirty="0" err="1"/>
              <a:t>Ex</a:t>
            </a:r>
            <a:r>
              <a:rPr lang="gl-ES" dirty="0"/>
              <a:t>: </a:t>
            </a:r>
            <a:r>
              <a:rPr lang="gl-ES" i="1" dirty="0"/>
              <a:t>Marta Pérez, como gardadora de feito de Xosefa </a:t>
            </a:r>
            <a:r>
              <a:rPr lang="gl-ES" i="1" dirty="0" err="1"/>
              <a:t>Martínez</a:t>
            </a:r>
            <a:r>
              <a:rPr lang="gl-ES" i="1" dirty="0"/>
              <a:t>, expón: / Marta Pérez, como gardadora de feito de Xosefa </a:t>
            </a:r>
            <a:r>
              <a:rPr lang="gl-ES" i="1" dirty="0" err="1"/>
              <a:t>Martínez</a:t>
            </a:r>
            <a:r>
              <a:rPr lang="gl-ES" i="1" dirty="0"/>
              <a:t>, expoño:</a:t>
            </a:r>
          </a:p>
        </p:txBody>
      </p:sp>
    </p:spTree>
    <p:extLst>
      <p:ext uri="{BB962C8B-B14F-4D97-AF65-F5344CB8AC3E}">
        <p14:creationId xmlns:p14="http://schemas.microsoft.com/office/powerpoint/2010/main" val="36707943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07282" y="1022350"/>
            <a:ext cx="532209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07282" y="837744"/>
            <a:ext cx="302419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83495" y="640894"/>
            <a:ext cx="126206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417402" y="635716"/>
            <a:ext cx="246459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83041" y="635715"/>
            <a:ext cx="8180897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B177F21C-34E7-4F06-8419-04F5453C41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879" y="800392"/>
            <a:ext cx="7698523" cy="1212102"/>
          </a:xfrm>
        </p:spPr>
        <p:txBody>
          <a:bodyPr>
            <a:normAutofit/>
          </a:bodyPr>
          <a:lstStyle/>
          <a:p>
            <a:r>
              <a:rPr lang="es-ES" sz="3500">
                <a:solidFill>
                  <a:srgbClr val="FFFFFF"/>
                </a:solidFill>
              </a:rPr>
              <a:t>Exercicios</a:t>
            </a:r>
            <a:endParaRPr lang="en-GB" sz="3500">
              <a:solidFill>
                <a:srgbClr val="FFFFFF"/>
              </a:solidFill>
            </a:endParaRPr>
          </a:p>
        </p:txBody>
      </p:sp>
      <p:pic>
        <p:nvPicPr>
          <p:cNvPr id="13" name="Picture 3">
            <a:extLst>
              <a:ext uri="{FF2B5EF4-FFF2-40B4-BE49-F238E27FC236}">
                <a16:creationId xmlns:a16="http://schemas.microsoft.com/office/drawing/2014/main" id="{5F4D4698-FBF4-4722-AE4D-2D889B0EF5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9511" y="2282430"/>
            <a:ext cx="1792932" cy="109644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5 CuadroTexto">
            <a:extLst>
              <a:ext uri="{FF2B5EF4-FFF2-40B4-BE49-F238E27FC236}">
                <a16:creationId xmlns:a16="http://schemas.microsoft.com/office/drawing/2014/main" id="{D9EF067C-271F-4EF2-8EE7-55CEEB67CD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3953" y="2455547"/>
            <a:ext cx="5904656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gl-ES" altLang="gl-ES" sz="1800" b="1" dirty="0"/>
              <a:t>Copia no teu caderno os seguintes enunciados e substitúe o que está entre parénteses co </a:t>
            </a:r>
            <a:r>
              <a:rPr lang="gl-ES" altLang="gl-ES" sz="1800" b="1" dirty="0">
                <a:solidFill>
                  <a:srgbClr val="FF0000"/>
                </a:solidFill>
              </a:rPr>
              <a:t>pronome persoal tónico </a:t>
            </a:r>
            <a:r>
              <a:rPr lang="gl-ES" altLang="gl-ES" sz="1800" b="1" dirty="0"/>
              <a:t>correspondente.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5F1611C4-8921-47B1-B899-EA4F1D1179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3807" y="3645024"/>
            <a:ext cx="7416824" cy="2753207"/>
          </a:xfrm>
          <a:ln w="57150">
            <a:solidFill>
              <a:srgbClr val="FF0000"/>
            </a:solidFill>
          </a:ln>
        </p:spPr>
        <p:txBody>
          <a:bodyPr>
            <a:normAutofit fontScale="92500"/>
          </a:bodyPr>
          <a:lstStyle/>
          <a:p>
            <a:r>
              <a:rPr lang="gl-ES" sz="2000" dirty="0"/>
              <a:t>Coido que sería mellor que viñeses con (Xoana e comigo) en autobús.</a:t>
            </a:r>
          </a:p>
          <a:p>
            <a:r>
              <a:rPr lang="gl-ES" sz="2000" dirty="0"/>
              <a:t>(Paulo e eu) estudamos un ciclo formativo e (Sara, Alba, Pedro, Carme e o resto da clase) non sabedes o complicado que é.</a:t>
            </a:r>
          </a:p>
          <a:p>
            <a:r>
              <a:rPr lang="gl-ES" sz="2000" dirty="0"/>
              <a:t>(Román e ti) pensades dunha maneira moi concreta, pero (o resto da familia e mais eu) non o vemos así.</a:t>
            </a:r>
          </a:p>
          <a:p>
            <a:r>
              <a:rPr lang="gl-ES" sz="2000" dirty="0"/>
              <a:t>Pensas que teu irmán é máis intelixente ca (eu)?</a:t>
            </a:r>
          </a:p>
          <a:p>
            <a:r>
              <a:rPr lang="gl-ES" sz="2000" dirty="0"/>
              <a:t>Que ben o pasei (contigo e con teu curmán) no cine o xoves pasado.</a:t>
            </a:r>
          </a:p>
          <a:p>
            <a:r>
              <a:rPr lang="gl-ES" sz="2000" dirty="0"/>
              <a:t>Canto diría (don Antón) que vale este inmoble?</a:t>
            </a:r>
          </a:p>
          <a:p>
            <a:endParaRPr lang="es-ES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90063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07282" y="1022350"/>
            <a:ext cx="532209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07282" y="837744"/>
            <a:ext cx="302419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83495" y="640894"/>
            <a:ext cx="126206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417402" y="635716"/>
            <a:ext cx="246459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83041" y="635715"/>
            <a:ext cx="8180897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DEAC419-371E-483A-A1ED-5B72FBDB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879" y="800392"/>
            <a:ext cx="7698523" cy="1212102"/>
          </a:xfrm>
        </p:spPr>
        <p:txBody>
          <a:bodyPr>
            <a:normAutofit/>
          </a:bodyPr>
          <a:lstStyle/>
          <a:p>
            <a:r>
              <a:rPr lang="gl-ES" sz="3500" dirty="0">
                <a:solidFill>
                  <a:srgbClr val="FFFFFF"/>
                </a:solidFill>
              </a:rPr>
              <a:t>Exercicios</a:t>
            </a:r>
          </a:p>
        </p:txBody>
      </p:sp>
      <p:pic>
        <p:nvPicPr>
          <p:cNvPr id="11" name="Picture 3">
            <a:extLst>
              <a:ext uri="{FF2B5EF4-FFF2-40B4-BE49-F238E27FC236}">
                <a16:creationId xmlns:a16="http://schemas.microsoft.com/office/drawing/2014/main" id="{259C3BF4-FF64-4F8D-9BE1-1A6E8B71EB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9511" y="2282430"/>
            <a:ext cx="1792932" cy="109644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5 CuadroTexto">
            <a:extLst>
              <a:ext uri="{FF2B5EF4-FFF2-40B4-BE49-F238E27FC236}">
                <a16:creationId xmlns:a16="http://schemas.microsoft.com/office/drawing/2014/main" id="{3EC3BB54-91C8-44BA-89BA-7168AF9D86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3953" y="2455547"/>
            <a:ext cx="590465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gl-ES" altLang="gl-ES" sz="1800" b="1" dirty="0"/>
              <a:t>Transforma as seguintes oracións utilizando os </a:t>
            </a:r>
            <a:r>
              <a:rPr lang="gl-ES" altLang="gl-ES" sz="1800" b="1" dirty="0">
                <a:solidFill>
                  <a:srgbClr val="FF0000"/>
                </a:solidFill>
              </a:rPr>
              <a:t>pronomes de cortesía</a:t>
            </a:r>
          </a:p>
        </p:txBody>
      </p:sp>
      <p:sp>
        <p:nvSpPr>
          <p:cNvPr id="15" name="Marcador de contenido 4">
            <a:extLst>
              <a:ext uri="{FF2B5EF4-FFF2-40B4-BE49-F238E27FC236}">
                <a16:creationId xmlns:a16="http://schemas.microsoft.com/office/drawing/2014/main" id="{402C4541-823C-49B7-A725-0CC82B720F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87824" y="3314264"/>
            <a:ext cx="5608433" cy="2753207"/>
          </a:xfrm>
          <a:ln w="57150"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gl-ES" dirty="0"/>
              <a:t>Xa me diredes vós o que teño que facer.</a:t>
            </a:r>
          </a:p>
          <a:p>
            <a:r>
              <a:rPr lang="gl-ES" dirty="0"/>
              <a:t>Non volo quero contar.</a:t>
            </a:r>
          </a:p>
          <a:p>
            <a:r>
              <a:rPr lang="gl-ES" dirty="0"/>
              <a:t>Voucho regalar este ano.</a:t>
            </a:r>
          </a:p>
          <a:p>
            <a:r>
              <a:rPr lang="gl-ES" dirty="0"/>
              <a:t>Púxenchas dentro do armario.</a:t>
            </a:r>
          </a:p>
          <a:p>
            <a:r>
              <a:rPr lang="gl-ES" dirty="0"/>
              <a:t>Sempre che tiven moito respecto.</a:t>
            </a:r>
          </a:p>
          <a:p>
            <a:r>
              <a:rPr lang="gl-ES" dirty="0"/>
              <a:t>Non te van incluír na lista de aspirantes.</a:t>
            </a:r>
          </a:p>
          <a:p>
            <a:r>
              <a:rPr lang="gl-ES" dirty="0"/>
              <a:t>Ponte ao socairo, que está chovendo a cachón.</a:t>
            </a:r>
          </a:p>
        </p:txBody>
      </p:sp>
      <p:sp>
        <p:nvSpPr>
          <p:cNvPr id="17" name="5 CuadroTexto">
            <a:extLst>
              <a:ext uri="{FF2B5EF4-FFF2-40B4-BE49-F238E27FC236}">
                <a16:creationId xmlns:a16="http://schemas.microsoft.com/office/drawing/2014/main" id="{F5A90397-AD90-4380-A09B-B66DEF0549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281" y="3815209"/>
            <a:ext cx="231288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gl-ES" altLang="gl-ES" sz="1800" b="1" dirty="0" err="1"/>
              <a:t>Excs</a:t>
            </a:r>
            <a:r>
              <a:rPr lang="gl-ES" altLang="gl-ES" sz="1800" b="1" dirty="0"/>
              <a:t>. 1-3 páx. 77 (libro de texto)</a:t>
            </a:r>
          </a:p>
        </p:txBody>
      </p:sp>
    </p:spTree>
    <p:extLst>
      <p:ext uri="{BB962C8B-B14F-4D97-AF65-F5344CB8AC3E}">
        <p14:creationId xmlns:p14="http://schemas.microsoft.com/office/powerpoint/2010/main" val="19047435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07282" y="1022350"/>
            <a:ext cx="532209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07282" y="837744"/>
            <a:ext cx="302419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83495" y="640894"/>
            <a:ext cx="126206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417402" y="635716"/>
            <a:ext cx="246459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83041" y="635715"/>
            <a:ext cx="8180897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EAD4B0AE-B653-4612-B3FE-79F0833C31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879" y="800392"/>
            <a:ext cx="7698523" cy="1212102"/>
          </a:xfrm>
        </p:spPr>
        <p:txBody>
          <a:bodyPr>
            <a:normAutofit/>
          </a:bodyPr>
          <a:lstStyle/>
          <a:p>
            <a:r>
              <a:rPr lang="es-ES" sz="3500" dirty="0">
                <a:solidFill>
                  <a:srgbClr val="FFFFFF"/>
                </a:solidFill>
              </a:rPr>
              <a:t>Serie átona</a:t>
            </a:r>
            <a:endParaRPr lang="en-GB" sz="3500" dirty="0">
              <a:solidFill>
                <a:srgbClr val="FFFFFF"/>
              </a:solidFill>
            </a:endParaRPr>
          </a:p>
        </p:txBody>
      </p:sp>
      <p:sp>
        <p:nvSpPr>
          <p:cNvPr id="10" name="Marcador de contenido 5">
            <a:extLst>
              <a:ext uri="{FF2B5EF4-FFF2-40B4-BE49-F238E27FC236}">
                <a16:creationId xmlns:a16="http://schemas.microsoft.com/office/drawing/2014/main" id="{64ADD0A6-85A4-4D76-BE94-1A78383A03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7267" y="2132856"/>
            <a:ext cx="7281746" cy="2952328"/>
          </a:xfrm>
        </p:spPr>
        <p:txBody>
          <a:bodyPr anchor="ctr">
            <a:normAutofit/>
          </a:bodyPr>
          <a:lstStyle/>
          <a:p>
            <a:pPr algn="just"/>
            <a:r>
              <a:rPr lang="gl-ES" sz="2000" dirty="0"/>
              <a:t>Os </a:t>
            </a:r>
            <a:r>
              <a:rPr lang="gl-ES" sz="2000" b="1" dirty="0"/>
              <a:t>pronomes persoais átonos </a:t>
            </a:r>
            <a:r>
              <a:rPr lang="gl-ES" sz="2000" dirty="0"/>
              <a:t>funcionan como complementos do verbo e como parte dos verbos pronominais.</a:t>
            </a:r>
          </a:p>
          <a:p>
            <a:pPr algn="just"/>
            <a:r>
              <a:rPr lang="gl-ES" sz="2000" dirty="0"/>
              <a:t>As formas átonas, segundo se se colocan antes ou despois do verbo, acompañan ao verbo de xeito </a:t>
            </a:r>
            <a:r>
              <a:rPr lang="gl-ES" sz="2000" b="1" dirty="0"/>
              <a:t>proclítico</a:t>
            </a:r>
            <a:r>
              <a:rPr lang="gl-ES" sz="2000" dirty="0"/>
              <a:t> ou </a:t>
            </a:r>
            <a:r>
              <a:rPr lang="gl-ES" sz="2000" b="1" dirty="0"/>
              <a:t>enclítico</a:t>
            </a:r>
            <a:r>
              <a:rPr lang="gl-ES" sz="2000" dirty="0"/>
              <a:t>.</a:t>
            </a:r>
          </a:p>
          <a:p>
            <a:pPr lvl="1" algn="just"/>
            <a:r>
              <a:rPr lang="gl-ES" b="1" dirty="0"/>
              <a:t>Proclítico</a:t>
            </a:r>
            <a:r>
              <a:rPr lang="gl-ES" dirty="0"/>
              <a:t>: antes do verbo. </a:t>
            </a:r>
            <a:r>
              <a:rPr lang="gl-ES" dirty="0" err="1"/>
              <a:t>Ex</a:t>
            </a:r>
            <a:r>
              <a:rPr lang="gl-ES" dirty="0"/>
              <a:t>: </a:t>
            </a:r>
            <a:r>
              <a:rPr lang="gl-ES" i="1" dirty="0"/>
              <a:t>Non </a:t>
            </a:r>
            <a:r>
              <a:rPr lang="gl-ES" i="1" u="sng" dirty="0"/>
              <a:t>o</a:t>
            </a:r>
            <a:r>
              <a:rPr lang="gl-ES" i="1" dirty="0"/>
              <a:t> quero ver</a:t>
            </a:r>
            <a:r>
              <a:rPr lang="gl-ES" dirty="0"/>
              <a:t>.</a:t>
            </a:r>
          </a:p>
          <a:p>
            <a:pPr lvl="1" algn="just"/>
            <a:r>
              <a:rPr lang="gl-ES" b="1" dirty="0"/>
              <a:t>Enclítico</a:t>
            </a:r>
            <a:r>
              <a:rPr lang="gl-ES" dirty="0"/>
              <a:t>: pegado ao verbo. </a:t>
            </a:r>
            <a:r>
              <a:rPr lang="gl-ES" dirty="0" err="1"/>
              <a:t>Ex</a:t>
            </a:r>
            <a:r>
              <a:rPr lang="gl-ES" dirty="0"/>
              <a:t>: </a:t>
            </a:r>
            <a:r>
              <a:rPr lang="gl-ES" i="1" dirty="0"/>
              <a:t>Quéro</a:t>
            </a:r>
            <a:r>
              <a:rPr lang="gl-ES" i="1" u="sng" dirty="0"/>
              <a:t>o</a:t>
            </a:r>
            <a:r>
              <a:rPr lang="gl-ES" i="1" dirty="0"/>
              <a:t> moitísimo</a:t>
            </a:r>
            <a:r>
              <a:rPr lang="gl-ES" dirty="0"/>
              <a:t>.</a:t>
            </a:r>
          </a:p>
          <a:p>
            <a:pPr algn="just"/>
            <a:endParaRPr lang="gl-ES" sz="2000" dirty="0"/>
          </a:p>
          <a:p>
            <a:pPr algn="just"/>
            <a:endParaRPr lang="gl-ES" sz="2000" dirty="0"/>
          </a:p>
        </p:txBody>
      </p:sp>
      <p:pic>
        <p:nvPicPr>
          <p:cNvPr id="11" name="Picture 2">
            <a:extLst>
              <a:ext uri="{FF2B5EF4-FFF2-40B4-BE49-F238E27FC236}">
                <a16:creationId xmlns:a16="http://schemas.microsoft.com/office/drawing/2014/main" id="{95B430D2-5549-45A4-B04D-B80F76F14C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4293096"/>
            <a:ext cx="4187004" cy="21815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596568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07282" y="1022350"/>
            <a:ext cx="532209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07282" y="837744"/>
            <a:ext cx="302419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83495" y="640894"/>
            <a:ext cx="126206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417402" y="635716"/>
            <a:ext cx="246459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83041" y="635715"/>
            <a:ext cx="8180897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EAD4B0AE-B653-4612-B3FE-79F0833C31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879" y="800392"/>
            <a:ext cx="7698523" cy="1212102"/>
          </a:xfrm>
        </p:spPr>
        <p:txBody>
          <a:bodyPr>
            <a:normAutofit/>
          </a:bodyPr>
          <a:lstStyle/>
          <a:p>
            <a:r>
              <a:rPr lang="es-ES" sz="3500" dirty="0">
                <a:solidFill>
                  <a:srgbClr val="FFFFFF"/>
                </a:solidFill>
              </a:rPr>
              <a:t>Serie átona (II)</a:t>
            </a:r>
            <a:endParaRPr lang="en-GB" sz="3500" dirty="0">
              <a:solidFill>
                <a:srgbClr val="FFFFFF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54C8E52-1D40-436D-9074-7DF0285E00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6983" y="2376171"/>
            <a:ext cx="7368576" cy="3634211"/>
          </a:xfrm>
        </p:spPr>
        <p:txBody>
          <a:bodyPr>
            <a:normAutofit/>
          </a:bodyPr>
          <a:lstStyle/>
          <a:p>
            <a:pPr algn="just"/>
            <a:r>
              <a:rPr lang="gl-ES" sz="2000" b="1" i="1" dirty="0"/>
              <a:t>Te</a:t>
            </a:r>
            <a:r>
              <a:rPr lang="gl-ES" sz="2000" dirty="0"/>
              <a:t> funciona como CD, mentres que </a:t>
            </a:r>
            <a:r>
              <a:rPr lang="gl-ES" sz="2000" b="1" i="1" dirty="0"/>
              <a:t>che</a:t>
            </a:r>
            <a:r>
              <a:rPr lang="gl-ES" sz="2000" dirty="0"/>
              <a:t> funciona como CI. </a:t>
            </a:r>
            <a:r>
              <a:rPr lang="gl-ES" sz="2000" dirty="0" err="1"/>
              <a:t>Ex</a:t>
            </a:r>
            <a:r>
              <a:rPr lang="gl-ES" sz="2000" dirty="0"/>
              <a:t>: </a:t>
            </a:r>
            <a:r>
              <a:rPr lang="gl-ES" sz="2000" i="1" dirty="0"/>
              <a:t>Convidei</a:t>
            </a:r>
            <a:r>
              <a:rPr lang="gl-ES" sz="2000" i="1" u="sng" dirty="0"/>
              <a:t>te</a:t>
            </a:r>
            <a:r>
              <a:rPr lang="gl-ES" sz="2000" i="1" dirty="0"/>
              <a:t> ao cine / Fíxen</a:t>
            </a:r>
            <a:r>
              <a:rPr lang="gl-ES" sz="2000" i="1" u="sng" dirty="0"/>
              <a:t>che</a:t>
            </a:r>
            <a:r>
              <a:rPr lang="gl-ES" sz="2000" i="1" dirty="0"/>
              <a:t> moito caso</a:t>
            </a:r>
            <a:r>
              <a:rPr lang="gl-ES" sz="2000" dirty="0"/>
              <a:t>.</a:t>
            </a:r>
          </a:p>
          <a:p>
            <a:pPr algn="just"/>
            <a:r>
              <a:rPr lang="gl-ES" sz="2000" dirty="0"/>
              <a:t>As formas átonas de 3ª persoa (o, a, os, as) presentan dous alomorfos: </a:t>
            </a:r>
            <a:r>
              <a:rPr lang="gl-ES" sz="2000" b="1" i="1" dirty="0"/>
              <a:t>lo/la/los/las </a:t>
            </a:r>
            <a:r>
              <a:rPr lang="gl-ES" sz="2000" dirty="0"/>
              <a:t>ou </a:t>
            </a:r>
            <a:r>
              <a:rPr lang="gl-ES" sz="2000" b="1" i="1" dirty="0"/>
              <a:t>no/na/nos/nas </a:t>
            </a:r>
            <a:r>
              <a:rPr lang="gl-ES" sz="2000" dirty="0"/>
              <a:t>(cadro, páx. 78).</a:t>
            </a:r>
            <a:endParaRPr lang="gl-ES" sz="2000" b="1" i="1" dirty="0"/>
          </a:p>
        </p:txBody>
      </p:sp>
      <p:sp>
        <p:nvSpPr>
          <p:cNvPr id="13" name="13 Rectángulo">
            <a:extLst>
              <a:ext uri="{FF2B5EF4-FFF2-40B4-BE49-F238E27FC236}">
                <a16:creationId xmlns:a16="http://schemas.microsoft.com/office/drawing/2014/main" id="{DE6E251D-026B-4E6A-8A68-0E278B505A72}"/>
              </a:ext>
            </a:extLst>
          </p:cNvPr>
          <p:cNvSpPr/>
          <p:nvPr/>
        </p:nvSpPr>
        <p:spPr>
          <a:xfrm>
            <a:off x="1057139" y="3971741"/>
            <a:ext cx="3511001" cy="226610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lnSpc>
                <a:spcPct val="150000"/>
              </a:lnSpc>
              <a:defRPr/>
            </a:pPr>
            <a:r>
              <a:rPr lang="gl-ES" b="1" dirty="0"/>
              <a:t>-</a:t>
            </a:r>
            <a:r>
              <a:rPr lang="gl-ES" sz="1600" b="1" dirty="0"/>
              <a:t>lo(s), -la(s) </a:t>
            </a:r>
            <a:r>
              <a:rPr lang="gl-ES" sz="1600" dirty="0"/>
              <a:t>utilízanse</a:t>
            </a:r>
            <a:r>
              <a:rPr lang="gl-ES" sz="1600" b="1" dirty="0"/>
              <a:t>...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gl-ES" sz="1600" dirty="0"/>
              <a:t>Tras formas verbais rematadas en &lt;</a:t>
            </a:r>
            <a:r>
              <a:rPr lang="gl-ES" sz="1600" b="1" dirty="0"/>
              <a:t>r</a:t>
            </a:r>
            <a:r>
              <a:rPr lang="gl-ES" sz="1600" dirty="0"/>
              <a:t>&gt; ou &lt;</a:t>
            </a:r>
            <a:r>
              <a:rPr lang="gl-ES" sz="1600" b="1" dirty="0"/>
              <a:t>s</a:t>
            </a:r>
            <a:r>
              <a:rPr lang="gl-ES" sz="1600" dirty="0"/>
              <a:t>&gt;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gl-ES" sz="1600" dirty="0"/>
              <a:t>Unido aso pronomes átonos &lt;nos&gt;, &lt;vos&gt;, &lt;lles&gt;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gl-ES" sz="1600" dirty="0"/>
              <a:t>Tras o adverbio “u”.</a:t>
            </a:r>
          </a:p>
        </p:txBody>
      </p:sp>
      <p:sp>
        <p:nvSpPr>
          <p:cNvPr id="14" name="7 Rectángulo">
            <a:extLst>
              <a:ext uri="{FF2B5EF4-FFF2-40B4-BE49-F238E27FC236}">
                <a16:creationId xmlns:a16="http://schemas.microsoft.com/office/drawing/2014/main" id="{E022A418-779C-4340-9153-0758D1ED6779}"/>
              </a:ext>
            </a:extLst>
          </p:cNvPr>
          <p:cNvSpPr/>
          <p:nvPr/>
        </p:nvSpPr>
        <p:spPr>
          <a:xfrm>
            <a:off x="4932040" y="3966662"/>
            <a:ext cx="3708907" cy="118285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lnSpc>
                <a:spcPct val="150000"/>
              </a:lnSpc>
              <a:defRPr/>
            </a:pPr>
            <a:r>
              <a:rPr lang="gl-ES" b="1" dirty="0"/>
              <a:t>-</a:t>
            </a:r>
            <a:r>
              <a:rPr lang="gl-ES" sz="1600" b="1" dirty="0"/>
              <a:t>no(s), -na(s) </a:t>
            </a:r>
            <a:r>
              <a:rPr lang="gl-ES" sz="1600" dirty="0"/>
              <a:t>úsanse</a:t>
            </a:r>
            <a:r>
              <a:rPr lang="gl-ES" sz="1600" b="1" dirty="0"/>
              <a:t>...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gl-ES" sz="1600" dirty="0"/>
              <a:t>Tras verbos que rematan en </a:t>
            </a:r>
            <a:r>
              <a:rPr lang="gl-ES" sz="1600" b="1" dirty="0"/>
              <a:t>ditongo decrecente </a:t>
            </a:r>
            <a:r>
              <a:rPr lang="gl-ES" sz="1600" dirty="0"/>
              <a:t>ou </a:t>
            </a:r>
            <a:r>
              <a:rPr lang="gl-ES" sz="1600" b="1" dirty="0"/>
              <a:t>homoxéneo</a:t>
            </a:r>
          </a:p>
        </p:txBody>
      </p:sp>
      <p:sp>
        <p:nvSpPr>
          <p:cNvPr id="18" name="6 Rectángulo">
            <a:extLst>
              <a:ext uri="{FF2B5EF4-FFF2-40B4-BE49-F238E27FC236}">
                <a16:creationId xmlns:a16="http://schemas.microsoft.com/office/drawing/2014/main" id="{821B1FCA-0EF8-4C62-958C-289157F307E5}"/>
              </a:ext>
            </a:extLst>
          </p:cNvPr>
          <p:cNvSpPr/>
          <p:nvPr/>
        </p:nvSpPr>
        <p:spPr>
          <a:xfrm>
            <a:off x="5405239" y="5373216"/>
            <a:ext cx="2880320" cy="92590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lnSpc>
                <a:spcPct val="150000"/>
              </a:lnSpc>
              <a:defRPr/>
            </a:pPr>
            <a:r>
              <a:rPr lang="es-ES" sz="1600" b="1" dirty="0"/>
              <a:t>-o(s), a(s) </a:t>
            </a:r>
            <a:r>
              <a:rPr lang="es-ES" sz="1600" dirty="0"/>
              <a:t>aparecen</a:t>
            </a:r>
            <a:r>
              <a:rPr lang="es-ES" sz="1600" b="1" dirty="0"/>
              <a:t>...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es-ES" sz="1600" dirty="0"/>
              <a:t>Aparecen no resto de casos</a:t>
            </a:r>
            <a:r>
              <a:rPr lang="es-E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69309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8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2528</Words>
  <Application>Microsoft Office PowerPoint</Application>
  <PresentationFormat>Presentación en pantalla (4:3)</PresentationFormat>
  <Paragraphs>311</Paragraphs>
  <Slides>36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36</vt:i4>
      </vt:variant>
    </vt:vector>
  </HeadingPairs>
  <TitlesOfParts>
    <vt:vector size="41" baseType="lpstr">
      <vt:lpstr>Arial</vt:lpstr>
      <vt:lpstr>Calibri</vt:lpstr>
      <vt:lpstr>Calibri Light</vt:lpstr>
      <vt:lpstr>Wingdings</vt:lpstr>
      <vt:lpstr>Tema de Office</vt:lpstr>
      <vt:lpstr>O pronome persoal</vt:lpstr>
      <vt:lpstr>O pronome persoal</vt:lpstr>
      <vt:lpstr>Serie tónica</vt:lpstr>
      <vt:lpstr>Serie tónica (II)</vt:lpstr>
      <vt:lpstr>Valores especiais dos pronomes tónicos</vt:lpstr>
      <vt:lpstr>Exercicios</vt:lpstr>
      <vt:lpstr>Exercicios</vt:lpstr>
      <vt:lpstr>Serie átona</vt:lpstr>
      <vt:lpstr>Serie átona (II)</vt:lpstr>
      <vt:lpstr>Alomorfos das formas de CD (3ª persoa)</vt:lpstr>
      <vt:lpstr>Alomorfos das formas de CD (3ª persoa)</vt:lpstr>
      <vt:lpstr>Alomorfos das formas de CD (3ª persoa)</vt:lpstr>
      <vt:lpstr>Diferenzas entre te e che</vt:lpstr>
      <vt:lpstr>Diferenzas entre te e che</vt:lpstr>
      <vt:lpstr>Diferenzas entre te e che</vt:lpstr>
      <vt:lpstr>Dativo de solidariedade e de interese</vt:lpstr>
      <vt:lpstr>Dativo de solidariedade</vt:lpstr>
      <vt:lpstr>Dativo de solidariedade</vt:lpstr>
      <vt:lpstr>Dativo de solidariedade</vt:lpstr>
      <vt:lpstr>Dativo de interese</vt:lpstr>
      <vt:lpstr>Dativo de interese</vt:lpstr>
      <vt:lpstr>Dativo de interese</vt:lpstr>
      <vt:lpstr>Valores do se</vt:lpstr>
      <vt:lpstr>Valores do se</vt:lpstr>
      <vt:lpstr>Valores do se</vt:lpstr>
      <vt:lpstr>Valores do se</vt:lpstr>
      <vt:lpstr>Valores do se</vt:lpstr>
      <vt:lpstr>Valores do se</vt:lpstr>
      <vt:lpstr>Colocación do pronome átono</vt:lpstr>
      <vt:lpstr>Colocación do pronome átono</vt:lpstr>
      <vt:lpstr>Colocación do pronome átono</vt:lpstr>
      <vt:lpstr>Colocación do pronome átono</vt:lpstr>
      <vt:lpstr>Colocación do pronome átono</vt:lpstr>
      <vt:lpstr>Colocación do pronome átono</vt:lpstr>
      <vt:lpstr>Colocación do pronome átono</vt:lpstr>
      <vt:lpstr>Colocación do pronome átono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 pronome persoal</dc:title>
  <dc:creator>lpineiropais@gmail.com</dc:creator>
  <cp:lastModifiedBy>lpineiropais@gmail.com</cp:lastModifiedBy>
  <cp:revision>5</cp:revision>
  <dcterms:created xsi:type="dcterms:W3CDTF">2021-02-10T07:52:15Z</dcterms:created>
  <dcterms:modified xsi:type="dcterms:W3CDTF">2021-03-02T20:26:45Z</dcterms:modified>
</cp:coreProperties>
</file>