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5" r:id="rId3"/>
    <p:sldId id="296" r:id="rId4"/>
    <p:sldId id="263" r:id="rId5"/>
    <p:sldId id="294" r:id="rId6"/>
    <p:sldId id="295" r:id="rId7"/>
    <p:sldId id="299" r:id="rId8"/>
    <p:sldId id="300" r:id="rId9"/>
    <p:sldId id="308" r:id="rId10"/>
    <p:sldId id="309" r:id="rId11"/>
    <p:sldId id="289" r:id="rId12"/>
    <p:sldId id="302" r:id="rId13"/>
    <p:sldId id="297" r:id="rId14"/>
    <p:sldId id="303" r:id="rId15"/>
    <p:sldId id="304" r:id="rId16"/>
    <p:sldId id="298" r:id="rId17"/>
    <p:sldId id="301" r:id="rId18"/>
    <p:sldId id="305" r:id="rId19"/>
    <p:sldId id="306" r:id="rId20"/>
    <p:sldId id="307" r:id="rId21"/>
    <p:sldId id="310" r:id="rId22"/>
    <p:sldId id="311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4828C-B928-8F6E-3F3A-626A9DDB2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A53E23-8791-86E2-B070-A814B3088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D911B4-8743-CDFA-109C-F983CD25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475B06-2326-FA84-E6D7-BB9D8726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DDBFE6-5080-B6A6-2548-BAB7EDB41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85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C3331-8E01-4E50-0D08-58B9E3D8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78E769-E00B-F6B9-E2FE-68E125CA1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40697-8695-767E-EBD6-C1A15ECE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826A8B-1A55-1139-9849-29016EA9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593D41-8B32-3CCE-FF54-2F851F7F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6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54E66F-069B-C28D-C8B1-72BC20C4A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F1E020-BA41-F5FE-4B30-AF4E0BADC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38869-D2B6-5723-5EA1-F146D126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2DFCF-6661-8BC4-39E2-579DFB43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430B00-D0FC-9C76-544F-7180E279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366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34D6D-F55E-0D3C-E064-99227658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46080-14E1-EB6A-0761-75992CA1C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5CB80E-1675-99DD-342E-00853276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E726A9-CF43-EF36-5BCB-9BC63817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A6D64-4EE9-0B04-E3FD-6AD51EAB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46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22444-193E-7CAB-18DC-A95ACB80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4FAC05-688B-294C-D0C3-EA9EE51B6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672845-7CF6-2E75-5E15-D2CE6F95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7AAB9F-C184-98AB-A7D7-AA7AE6A6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452C60-B605-D15B-D140-3DD5D45A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88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B30901-AF64-7BE7-0D07-1A01E0EE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D70567-408D-4068-2F77-2C0C2F6CD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77DC8C-13CA-4DB1-4FE1-D6307DCFA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339BAA-F2C5-8730-542D-09EB3CA1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0FAA13-EDB8-9E1F-105F-4EDE761F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E66D6A-5F56-FD24-9BA5-4E0ECED4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22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6C41B-C979-3EBA-8426-46393E5E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B49310-E606-669B-2067-5257EB60F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69D87A-8CF4-7C67-4786-58C516BF9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3596C18-55FE-B8FF-09FC-201C94086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DC0B01-86A7-4729-4390-1C5354825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3EBC13-F3CA-40B6-0456-E4AF264F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9EB4FC-57E1-0B9B-12C9-D1994796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7C449C-A6EF-0CE0-C600-DDB06931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25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01195-4A18-7AF3-5E30-C3A038A1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92ED56-5ECD-82B5-D39B-FB585C75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786D89-1E90-773C-BD41-E064BA99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AC09FB-9E13-3D84-8718-B2A6D0DA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355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32FC82-455B-9AAF-9C8D-316375EA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A6174AB-621E-9E1F-7DB2-027D7AD7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0F97E8-B528-8945-0D66-0A2CA349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36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676968-AA0C-CC91-8E08-712A38DE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C1D117-A69B-3214-1523-BC84166E5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889978-40A5-616B-D3F9-2C62652C5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CE3135-3C7C-ED40-CB87-2B0A5F4A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C5E81C-1F31-FBBF-8E8B-481A7AD1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0ACECA-DE9C-C723-8D65-0D04FD1D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36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655BB-0EDD-0FFC-45C4-3BC1A44B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E87FE0-545F-46F3-A883-82F082C59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7F6149-D491-E346-BC9D-60FCED21C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E0385D-6943-C828-42FC-07003663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24955C-0F6B-D2B9-6705-297956161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196515-306F-C24E-1E17-6E6C62D0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62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724035-8EF9-312A-C499-31A290DA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775933-CB2B-F7C1-35A8-0713AEDA0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06DCEE-5144-C0CB-904B-1308D6BA4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04557-A4A5-49C7-9D5B-1FFAD21E14A9}" type="datetimeFigureOut">
              <a:rPr lang="es-ES" smtClean="0"/>
              <a:t>20/01/2025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C23165-EAE1-4A12-8B63-B6A492579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87565B-3D89-67EC-2DF4-082AB9A73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9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4FEBCF-71DF-E3F8-1F2F-6485F9CE4BCA}"/>
              </a:ext>
            </a:extLst>
          </p:cNvPr>
          <p:cNvSpPr txBox="1">
            <a:spLocks/>
          </p:cNvSpPr>
          <p:nvPr/>
        </p:nvSpPr>
        <p:spPr>
          <a:xfrm>
            <a:off x="451217" y="182880"/>
            <a:ext cx="10886783" cy="21564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TEMA 3</a:t>
            </a:r>
          </a:p>
          <a:p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INSTALACIÓN E CONFIGURACIÓN DE REDES LOCAIS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92A8AC-8AE8-5CA9-6431-77D29FDD39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56" t="18222" r="9852" b="25334"/>
          <a:stretch/>
        </p:blipFill>
        <p:spPr>
          <a:xfrm>
            <a:off x="1585498" y="2892609"/>
            <a:ext cx="8084820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4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2A0D1-3233-6B9A-4DDA-1BECFCB8A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5BEA0-4FEF-CC17-0FE8-3E5A4E80A90C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REDES INALÁMBRICAS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AA8701-18F2-1D81-8153-EBCFABE0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338"/>
            <a:ext cx="6199451" cy="43976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1BB9D9-985F-6563-507B-FA380CA5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991" y="2598619"/>
            <a:ext cx="6132310" cy="41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8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5B49C-F3B6-20D1-15C7-24D89B150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BBB9B-620E-1FEC-2A3C-BC3565697745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DIRECCIONAMENTO E SUBREDES (PROTOCOLO TCP/IP)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61FBF4C-A301-94E4-C820-69575B9CB324}"/>
              </a:ext>
            </a:extLst>
          </p:cNvPr>
          <p:cNvSpPr txBox="1">
            <a:spLocks/>
          </p:cNvSpPr>
          <p:nvPr/>
        </p:nvSpPr>
        <p:spPr>
          <a:xfrm>
            <a:off x="686238" y="3090684"/>
            <a:ext cx="5176020" cy="676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NUNHA LAN NON PODE HABER 2 IP IGUAIS</a:t>
            </a: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3F7ADCC-D800-6A49-84DF-D28F45AFC296}"/>
              </a:ext>
            </a:extLst>
          </p:cNvPr>
          <p:cNvSpPr txBox="1">
            <a:spLocks/>
          </p:cNvSpPr>
          <p:nvPr/>
        </p:nvSpPr>
        <p:spPr>
          <a:xfrm>
            <a:off x="594641" y="736412"/>
            <a:ext cx="10815724" cy="13336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200000"/>
              </a:lnSpc>
            </a:pPr>
            <a:r>
              <a:rPr lang="es-ES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os equipos dunha rede poidan comunicarse cos de outra rede a través de INTERNET, cada un deles debe ter unha identificación, unha dirección. Chámase IP. Existen 2 versións IPv4 (32 bits en grupos de 8, separados por .) e IPv6 (128 bits en grupos de 16, en hexadecimal e separados por </a:t>
            </a:r>
            <a:r>
              <a:rPr lang="es-ES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endParaRPr lang="es-E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4A1A3E4-09ED-3888-95B8-7B00DF6CFE36}"/>
              </a:ext>
            </a:extLst>
          </p:cNvPr>
          <p:cNvSpPr txBox="1">
            <a:spLocks/>
          </p:cNvSpPr>
          <p:nvPr/>
        </p:nvSpPr>
        <p:spPr>
          <a:xfrm>
            <a:off x="4789510" y="1750692"/>
            <a:ext cx="4110155" cy="1209134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Exemplo de dirección IP:</a:t>
            </a:r>
          </a:p>
          <a:p>
            <a:pPr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IPv4: 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194.153.205.36</a:t>
            </a:r>
          </a:p>
          <a:p>
            <a:pPr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IPv6: 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3B0A::91FE:A1FE::::AAAA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A6B0F96-F1C1-5499-9194-4466D8185C64}"/>
              </a:ext>
            </a:extLst>
          </p:cNvPr>
          <p:cNvSpPr txBox="1">
            <a:spLocks/>
          </p:cNvSpPr>
          <p:nvPr/>
        </p:nvSpPr>
        <p:spPr>
          <a:xfrm>
            <a:off x="686238" y="4672169"/>
            <a:ext cx="2185989" cy="455205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Clases de redes IPv4: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889814E-8DC6-EF24-35F1-BD136E4AAF4A}"/>
              </a:ext>
            </a:extLst>
          </p:cNvPr>
          <p:cNvSpPr txBox="1">
            <a:spLocks/>
          </p:cNvSpPr>
          <p:nvPr/>
        </p:nvSpPr>
        <p:spPr>
          <a:xfrm>
            <a:off x="2950763" y="3922115"/>
            <a:ext cx="4174088" cy="350295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CLASE A: Redes de gran tamaño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8F6C180-BCFC-3D83-2305-98AE3289F6C1}"/>
              </a:ext>
            </a:extLst>
          </p:cNvPr>
          <p:cNvSpPr txBox="1">
            <a:spLocks/>
          </p:cNvSpPr>
          <p:nvPr/>
        </p:nvSpPr>
        <p:spPr>
          <a:xfrm>
            <a:off x="2950763" y="4360599"/>
            <a:ext cx="4173701" cy="337387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2500" lnSpcReduction="10000"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CLASE B: Redes de tamaño medio</a:t>
            </a:r>
            <a:endParaRPr lang="es-ES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820BA1C-184C-4678-42DB-19D7733FE1E9}"/>
              </a:ext>
            </a:extLst>
          </p:cNvPr>
          <p:cNvSpPr txBox="1">
            <a:spLocks/>
          </p:cNvSpPr>
          <p:nvPr/>
        </p:nvSpPr>
        <p:spPr>
          <a:xfrm>
            <a:off x="2950763" y="4771745"/>
            <a:ext cx="4174088" cy="350295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CLASE C: Redes máis pequenas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60F53C6-65BB-AAC7-35C6-767C004858D0}"/>
              </a:ext>
            </a:extLst>
          </p:cNvPr>
          <p:cNvSpPr txBox="1">
            <a:spLocks/>
          </p:cNvSpPr>
          <p:nvPr/>
        </p:nvSpPr>
        <p:spPr>
          <a:xfrm>
            <a:off x="2950762" y="5195799"/>
            <a:ext cx="4173703" cy="337387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2500" lnSpcReduction="10000"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CLASE D: Redes con fins de multidifusión</a:t>
            </a:r>
            <a:endParaRPr lang="es-ES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DB5E120-9456-600D-3E20-F37F29AF8265}"/>
              </a:ext>
            </a:extLst>
          </p:cNvPr>
          <p:cNvSpPr txBox="1">
            <a:spLocks/>
          </p:cNvSpPr>
          <p:nvPr/>
        </p:nvSpPr>
        <p:spPr>
          <a:xfrm>
            <a:off x="2950761" y="5606945"/>
            <a:ext cx="4173703" cy="337387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2500" lnSpcReduction="10000"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CLASE E: Reservadas</a:t>
            </a:r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C1CFFCF-6339-F129-22A3-0D847B636FB9}"/>
              </a:ext>
            </a:extLst>
          </p:cNvPr>
          <p:cNvSpPr/>
          <p:nvPr/>
        </p:nvSpPr>
        <p:spPr>
          <a:xfrm>
            <a:off x="7197390" y="3876618"/>
            <a:ext cx="589031" cy="3502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/>
              <a:t>Rede</a:t>
            </a:r>
            <a:endParaRPr lang="gl-ES" sz="120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5ED88F5-B3E6-7A3D-676B-56A25872DF8E}"/>
              </a:ext>
            </a:extLst>
          </p:cNvPr>
          <p:cNvSpPr/>
          <p:nvPr/>
        </p:nvSpPr>
        <p:spPr>
          <a:xfrm>
            <a:off x="7834097" y="3876619"/>
            <a:ext cx="589031" cy="3502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94AC31C-2BCF-C15F-B26A-183F8BE5F510}"/>
              </a:ext>
            </a:extLst>
          </p:cNvPr>
          <p:cNvSpPr/>
          <p:nvPr/>
        </p:nvSpPr>
        <p:spPr>
          <a:xfrm>
            <a:off x="8466608" y="3876619"/>
            <a:ext cx="589031" cy="3502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CD5263F-6FFB-F61F-6EF6-052AEFDA8859}"/>
              </a:ext>
            </a:extLst>
          </p:cNvPr>
          <p:cNvSpPr/>
          <p:nvPr/>
        </p:nvSpPr>
        <p:spPr>
          <a:xfrm>
            <a:off x="9101923" y="3876619"/>
            <a:ext cx="589031" cy="3502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906978C-9178-455C-91C2-6E8923C1E7A8}"/>
              </a:ext>
            </a:extLst>
          </p:cNvPr>
          <p:cNvSpPr/>
          <p:nvPr/>
        </p:nvSpPr>
        <p:spPr>
          <a:xfrm>
            <a:off x="7197390" y="4311680"/>
            <a:ext cx="589031" cy="3502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/>
              <a:t>Rede</a:t>
            </a:r>
            <a:endParaRPr lang="gl-ES" sz="120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F9CE7FA-B52C-1672-EFB0-2E806FDE0067}"/>
              </a:ext>
            </a:extLst>
          </p:cNvPr>
          <p:cNvSpPr/>
          <p:nvPr/>
        </p:nvSpPr>
        <p:spPr>
          <a:xfrm>
            <a:off x="8466608" y="4311680"/>
            <a:ext cx="589031" cy="3502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4232287-5027-04EE-F13C-DEB6C64E9550}"/>
              </a:ext>
            </a:extLst>
          </p:cNvPr>
          <p:cNvSpPr/>
          <p:nvPr/>
        </p:nvSpPr>
        <p:spPr>
          <a:xfrm>
            <a:off x="9101923" y="4311680"/>
            <a:ext cx="589031" cy="3502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0798DA1-08F1-281C-046F-5339039B420A}"/>
              </a:ext>
            </a:extLst>
          </p:cNvPr>
          <p:cNvSpPr/>
          <p:nvPr/>
        </p:nvSpPr>
        <p:spPr>
          <a:xfrm>
            <a:off x="7831293" y="4311679"/>
            <a:ext cx="589031" cy="3502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/>
              <a:t>Rede</a:t>
            </a:r>
            <a:endParaRPr lang="gl-ES" sz="120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6985370-C0FB-885A-8002-C897FB814205}"/>
              </a:ext>
            </a:extLst>
          </p:cNvPr>
          <p:cNvSpPr txBox="1"/>
          <p:nvPr/>
        </p:nvSpPr>
        <p:spPr>
          <a:xfrm>
            <a:off x="9688150" y="3876618"/>
            <a:ext cx="245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0______._______._______._______</a:t>
            </a:r>
            <a:endParaRPr lang="gl-ES" sz="120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D1CE18A-E5FA-37C6-4A14-79447E2C5C8F}"/>
              </a:ext>
            </a:extLst>
          </p:cNvPr>
          <p:cNvSpPr/>
          <p:nvPr/>
        </p:nvSpPr>
        <p:spPr>
          <a:xfrm>
            <a:off x="7194585" y="4770366"/>
            <a:ext cx="589031" cy="3502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/>
              <a:t>Rede</a:t>
            </a:r>
            <a:endParaRPr lang="gl-ES" sz="120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8CF8DD4-0F1E-E3A6-978B-880851E69992}"/>
              </a:ext>
            </a:extLst>
          </p:cNvPr>
          <p:cNvSpPr/>
          <p:nvPr/>
        </p:nvSpPr>
        <p:spPr>
          <a:xfrm>
            <a:off x="9099118" y="4770366"/>
            <a:ext cx="589031" cy="3502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5114542-4C49-482D-852F-C7F12F2C2E42}"/>
              </a:ext>
            </a:extLst>
          </p:cNvPr>
          <p:cNvSpPr/>
          <p:nvPr/>
        </p:nvSpPr>
        <p:spPr>
          <a:xfrm>
            <a:off x="7828488" y="4770365"/>
            <a:ext cx="589031" cy="3502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/>
              <a:t>Rede</a:t>
            </a:r>
            <a:endParaRPr lang="gl-ES" sz="120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563AE1D8-B456-1BBB-F71A-3655CC1BDFEC}"/>
              </a:ext>
            </a:extLst>
          </p:cNvPr>
          <p:cNvSpPr/>
          <p:nvPr/>
        </p:nvSpPr>
        <p:spPr>
          <a:xfrm>
            <a:off x="8462391" y="4765457"/>
            <a:ext cx="589031" cy="3502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/>
              <a:t>Rede</a:t>
            </a:r>
            <a:endParaRPr lang="gl-ES" sz="1200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BE161ECB-AB4A-866F-0341-2BB859458A5F}"/>
              </a:ext>
            </a:extLst>
          </p:cNvPr>
          <p:cNvSpPr txBox="1">
            <a:spLocks/>
          </p:cNvSpPr>
          <p:nvPr/>
        </p:nvSpPr>
        <p:spPr>
          <a:xfrm>
            <a:off x="44879" y="6066973"/>
            <a:ext cx="12147121" cy="7910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Cantos equipos se poden conectar a unha rede de clase C?  Recorda que a .0 é a dirección da rede e a .255 é a de difusión ou BROADCAST)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83189B7-F4B9-95FE-7C24-EB4B4CF31FCD}"/>
              </a:ext>
            </a:extLst>
          </p:cNvPr>
          <p:cNvSpPr txBox="1"/>
          <p:nvPr/>
        </p:nvSpPr>
        <p:spPr>
          <a:xfrm>
            <a:off x="9688150" y="4348326"/>
            <a:ext cx="245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10_____._______._______._______</a:t>
            </a:r>
            <a:endParaRPr lang="gl-ES" sz="120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C0D7692-BFA8-3536-3F4A-067BFFEB70DA}"/>
              </a:ext>
            </a:extLst>
          </p:cNvPr>
          <p:cNvSpPr txBox="1"/>
          <p:nvPr/>
        </p:nvSpPr>
        <p:spPr>
          <a:xfrm>
            <a:off x="9730197" y="4765457"/>
            <a:ext cx="245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110____._______._______._______</a:t>
            </a:r>
            <a:endParaRPr lang="gl-ES" sz="1200"/>
          </a:p>
        </p:txBody>
      </p:sp>
    </p:spTree>
    <p:extLst>
      <p:ext uri="{BB962C8B-B14F-4D97-AF65-F5344CB8AC3E}">
        <p14:creationId xmlns:p14="http://schemas.microsoft.com/office/powerpoint/2010/main" val="123939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83D66-2F6C-CF61-78EC-FD4738034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6FAB0-2DDE-869D-0E6A-B908463A40D3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DIRECCIONAMENTO E SUBREDES (PROTOCOLO TCP/IP)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5C5F5D8-791B-91D5-A61A-609C0ECD1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05" t="16033" r="7773" b="17873"/>
          <a:stretch/>
        </p:blipFill>
        <p:spPr>
          <a:xfrm>
            <a:off x="699879" y="807814"/>
            <a:ext cx="8731800" cy="4802002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464686A6-D3C0-EA2E-D615-49DB67426297}"/>
              </a:ext>
            </a:extLst>
          </p:cNvPr>
          <p:cNvSpPr txBox="1">
            <a:spLocks/>
          </p:cNvSpPr>
          <p:nvPr/>
        </p:nvSpPr>
        <p:spPr>
          <a:xfrm>
            <a:off x="699878" y="5822664"/>
            <a:ext cx="11192932" cy="914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 se identifica a máscara indicando p ex 199.46.36.0/24</a:t>
            </a:r>
          </a:p>
          <a:p>
            <a:pPr>
              <a:lnSpc>
                <a:spcPct val="150000"/>
              </a:lnSpc>
            </a:pP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nr despois de / indica o nr de “1” da máscara, polo que neste caso a máscara sería a que se indica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8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B7C21-25EC-7B0A-8D92-BD507D2B7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EBCC5-3C3E-D843-325D-A6E27823DEE9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DIRECCIONAMENTO E SUBREDES (PROTOCOLO TCP/IP)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E0182F7-D1B4-0B61-A661-39A68A1416E7}"/>
              </a:ext>
            </a:extLst>
          </p:cNvPr>
          <p:cNvSpPr txBox="1">
            <a:spLocks/>
          </p:cNvSpPr>
          <p:nvPr/>
        </p:nvSpPr>
        <p:spPr>
          <a:xfrm>
            <a:off x="185123" y="692139"/>
            <a:ext cx="5142361" cy="19949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Exercicio:</a:t>
            </a: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 a clase das seguintes direccións de rede: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125.0.0.0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190.0.0.0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192.255.0.0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s-ES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89AB383-C19D-0FA5-AE2F-468D000C3067}"/>
              </a:ext>
            </a:extLst>
          </p:cNvPr>
          <p:cNvSpPr txBox="1">
            <a:spLocks/>
          </p:cNvSpPr>
          <p:nvPr/>
        </p:nvSpPr>
        <p:spPr>
          <a:xfrm>
            <a:off x="185123" y="2732407"/>
            <a:ext cx="11786223" cy="4069493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Se queremos configurar unha rede local de 5 PC´s, temos que darlle unha IP diferente a cada un. Como a rede é pequena, sería de clase C. Por exemplo: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PC1: IP 192.168.1.2.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PC2: IP 192.168.1.3.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PC3: IP 192.168.1.4.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PC4: IP 192.168.1.5.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PC5: IP 192.168.1.6.</a:t>
            </a:r>
          </a:p>
          <a:p>
            <a:pPr>
              <a:lnSpc>
                <a:spcPct val="150000"/>
              </a:lnSpc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Para que todos eles estén na mesma rede, teñen que ter a mesma </a:t>
            </a: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MÁSCARA DE REDE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. A dirección da máscara de rede é 255 nos byte que definen a rede e 0 no byte que define os equipos. Neste caso, por ser tipo C, sería por defecto 255.255.255.0.</a:t>
            </a:r>
          </a:p>
          <a:p>
            <a:pPr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Operando AND bit a bit dentre dirección IP de cada equipo de rede e a máscara, o resultado é a IP da rede -&gt; 192.168.1.0</a:t>
            </a:r>
          </a:p>
          <a:p>
            <a:pPr>
              <a:lnSpc>
                <a:spcPct val="150000"/>
              </a:lnSpc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Se hai 1 router, a IP do router sería normalmente a primeira despois da dirección de rede -&gt; 192.168.1.1</a:t>
            </a:r>
          </a:p>
        </p:txBody>
      </p:sp>
    </p:spTree>
    <p:extLst>
      <p:ext uri="{BB962C8B-B14F-4D97-AF65-F5344CB8AC3E}">
        <p14:creationId xmlns:p14="http://schemas.microsoft.com/office/powerpoint/2010/main" val="1060679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9080B-DCDE-1A3A-935A-3E3B377C1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6A720-B52B-A737-18DE-27A0D6EECA0C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DIRECCIONAMENTO E SUBREDES (PROTOCOLO TCP/IP)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3187B42-8824-CFDA-8F37-E644832968E0}"/>
              </a:ext>
            </a:extLst>
          </p:cNvPr>
          <p:cNvSpPr txBox="1">
            <a:spLocks/>
          </p:cNvSpPr>
          <p:nvPr/>
        </p:nvSpPr>
        <p:spPr>
          <a:xfrm>
            <a:off x="185123" y="692138"/>
            <a:ext cx="11786223" cy="2617653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os 5 equipos (máis o router) do exemplo anterior, unha rede de clase C queda grande, polo que podemos facer unha subrede dentro desa rede. </a:t>
            </a:r>
          </a:p>
          <a:p>
            <a:pPr>
              <a:lnSpc>
                <a:spcPct val="150000"/>
              </a:lnSpc>
            </a:pP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subredes créanse collendo bits dos destinados a hosts. Por ex. para 5 equipos máis o router, máis a dirección de broadcast chegaríanos con 3 bits, non precisamos 8, polo que podemos coller os outros 5 para crear ata 25 subredes.</a:t>
            </a:r>
          </a:p>
          <a:p>
            <a:pPr>
              <a:lnSpc>
                <a:spcPct val="150000"/>
              </a:lnSpc>
            </a:pP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dicir, en lugar de crear unha rede 192.168.1.0/24 con máscara 255.255.255.0, podemos crear unha subrede collendo algún bit dos 8 que restaban. Imos coller só 3 bits, para deixar os outros para futuras ampliación da subrede. Deste xeito a dirección da máscara sería 255.255.255.224, e a dirección da subrede sería igual: 192.168.1.0, pero /27 </a:t>
            </a: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4D04F13-6819-0E62-CE4D-280115BF45A3}"/>
              </a:ext>
            </a:extLst>
          </p:cNvPr>
          <p:cNvSpPr txBox="1">
            <a:spLocks/>
          </p:cNvSpPr>
          <p:nvPr/>
        </p:nvSpPr>
        <p:spPr>
          <a:xfrm>
            <a:off x="185123" y="3429001"/>
            <a:ext cx="11786223" cy="28259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Exercicio:</a:t>
            </a:r>
          </a:p>
          <a:p>
            <a:pPr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Coa dirección de rede 192.168.168.0/24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Cantas subredes podo ter con 3 bits?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Cantos equipos pode ter cada subrede?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Cales son as direccións de subrede?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Cal é a dirección de broadcast da subrede 3?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Cal sería un exemplo de IP que poderías asignar a un host da subrede 1?</a:t>
            </a:r>
          </a:p>
        </p:txBody>
      </p:sp>
    </p:spTree>
    <p:extLst>
      <p:ext uri="{BB962C8B-B14F-4D97-AF65-F5344CB8AC3E}">
        <p14:creationId xmlns:p14="http://schemas.microsoft.com/office/powerpoint/2010/main" val="3844458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5FC134-4BE3-13BE-906E-B4AC6C3F5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88" y="1222689"/>
            <a:ext cx="8642122" cy="550909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7D71F9C-EC2D-00E9-F9A2-9F27B697B77B}"/>
              </a:ext>
            </a:extLst>
          </p:cNvPr>
          <p:cNvSpPr txBox="1">
            <a:spLocks/>
          </p:cNvSpPr>
          <p:nvPr/>
        </p:nvSpPr>
        <p:spPr>
          <a:xfrm>
            <a:off x="1672951" y="272646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DIRECCIONAMENTO E SUBREDES (PROTOCOLO TCP/IP)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001AE3-7A69-41AE-37BC-323D8CC525D4}"/>
              </a:ext>
            </a:extLst>
          </p:cNvPr>
          <p:cNvSpPr txBox="1"/>
          <p:nvPr/>
        </p:nvSpPr>
        <p:spPr>
          <a:xfrm>
            <a:off x="865314" y="687316"/>
            <a:ext cx="609506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subredes:</a:t>
            </a:r>
          </a:p>
        </p:txBody>
      </p:sp>
    </p:spTree>
    <p:extLst>
      <p:ext uri="{BB962C8B-B14F-4D97-AF65-F5344CB8AC3E}">
        <p14:creationId xmlns:p14="http://schemas.microsoft.com/office/powerpoint/2010/main" val="171138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8D53E-C102-3093-FBFA-8DE9240E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22A56-8463-8AB1-11BE-37E5937F06EB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DIRECCIONAMENTO E SUBREDES (PROTOCOLO TCP/IP)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A8F9BC1-ABD2-4D96-B8BC-61766845FEF1}"/>
              </a:ext>
            </a:extLst>
          </p:cNvPr>
          <p:cNvSpPr txBox="1">
            <a:spLocks/>
          </p:cNvSpPr>
          <p:nvPr/>
        </p:nvSpPr>
        <p:spPr>
          <a:xfrm>
            <a:off x="78538" y="753850"/>
            <a:ext cx="11932078" cy="5476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comprobar a IP do noso equipo e a rede, podemos facelo: menú Configuración de Windows ou Símbolo do sistema:</a:t>
            </a: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24C9963-4639-BB0C-7D84-377FEBA79A40}"/>
              </a:ext>
            </a:extLst>
          </p:cNvPr>
          <p:cNvSpPr txBox="1">
            <a:spLocks/>
          </p:cNvSpPr>
          <p:nvPr/>
        </p:nvSpPr>
        <p:spPr>
          <a:xfrm>
            <a:off x="78538" y="1361889"/>
            <a:ext cx="8799961" cy="3317942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Exercicio:</a:t>
            </a: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Comprobar dirección IP do PC da clase, máscara e dirección de rede.</a:t>
            </a: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Facelo de 2 maneiras: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Configuración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Símbolo de sistema -&gt; </a:t>
            </a:r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Ipconfig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endParaRPr lang="es-ES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 vez no sistema (cmd en buscar de windows), probar comando ping dirección IP dun compañeiro para comprobar que se comunican</a:t>
            </a: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428E559-B2DA-8CCE-A754-4676F2F1A642}"/>
              </a:ext>
            </a:extLst>
          </p:cNvPr>
          <p:cNvSpPr txBox="1">
            <a:spLocks/>
          </p:cNvSpPr>
          <p:nvPr/>
        </p:nvSpPr>
        <p:spPr>
          <a:xfrm>
            <a:off x="78538" y="4788243"/>
            <a:ext cx="11932078" cy="922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 comando importante é o </a:t>
            </a:r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ping</a:t>
            </a: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se emprega para comprobar a conexión de rede.</a:t>
            </a: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 no símbolo de sistema ping IP coas IP´s dos equipos de 2 compañeiros de clase.</a:t>
            </a: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9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FABE8-C5CA-59DF-59B9-29622BF0E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B035C-0BAA-80D1-D92B-68181D01BF72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DIRECCIONAMENTO E SUBREDES (PROTOCOLO TCP/IP)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B0A94A-E5CD-A54C-6C13-95DDE6540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53" y="672104"/>
            <a:ext cx="8688155" cy="609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2A03D-1715-6BFC-40D5-C6B98D19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60A51-5745-5668-BD51-7FDB5C8430A5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TÁBOAS DE ENRUTAMENTO ESTÁTICO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7523C5A-F351-08D0-F4AB-BD21D865DC39}"/>
              </a:ext>
            </a:extLst>
          </p:cNvPr>
          <p:cNvSpPr txBox="1">
            <a:spLocks/>
          </p:cNvSpPr>
          <p:nvPr/>
        </p:nvSpPr>
        <p:spPr>
          <a:xfrm>
            <a:off x="78538" y="753850"/>
            <a:ext cx="11932078" cy="5476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conectar un equipo dunha rede cun equipo de outra rede, fai falta un ROUTER</a:t>
            </a: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F5B4C91-791F-BAD9-B328-EDB9F3B813E3}"/>
              </a:ext>
            </a:extLst>
          </p:cNvPr>
          <p:cNvSpPr txBox="1">
            <a:spLocks/>
          </p:cNvSpPr>
          <p:nvPr/>
        </p:nvSpPr>
        <p:spPr>
          <a:xfrm>
            <a:off x="78537" y="1361889"/>
            <a:ext cx="11932078" cy="3973046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caso de un router que conecte só 1 rede con outra rede, ten que ter 2 interfaces (IP´s), unha en cada rede.</a:t>
            </a:r>
          </a:p>
          <a:p>
            <a:pPr>
              <a:lnSpc>
                <a:spcPct val="150000"/>
              </a:lnSpc>
            </a:pPr>
            <a:endParaRPr lang="es-ES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equipo da rede debe ter cofigurada a IP do router como porta de enlace co exterior da súa rede.</a:t>
            </a:r>
          </a:p>
          <a:p>
            <a:pPr>
              <a:lnSpc>
                <a:spcPct val="150000"/>
              </a:lnSpc>
            </a:pPr>
            <a:endParaRPr lang="es-ES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router debe saber que camiño seguir para chegar a todas as redes coas que poida conectarse: TÁBOA DE ENRUTAMENTO.</a:t>
            </a:r>
          </a:p>
          <a:p>
            <a:pPr>
              <a:lnSpc>
                <a:spcPct val="150000"/>
              </a:lnSpc>
            </a:pPr>
            <a:endParaRPr lang="es-ES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Esas táboas poden ser:</a:t>
            </a: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ÉSTÁTICAS: Introdúcese a ruta manualmente</a:t>
            </a: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DINÁMICAS: Introdúcese a ruta automáticamente en función duns algoritmos</a:t>
            </a:r>
            <a:endParaRPr lang="es-E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AC18490-11E5-72E9-3E28-7422FB65E150}"/>
              </a:ext>
            </a:extLst>
          </p:cNvPr>
          <p:cNvSpPr txBox="1">
            <a:spLocks/>
          </p:cNvSpPr>
          <p:nvPr/>
        </p:nvSpPr>
        <p:spPr>
          <a:xfrm>
            <a:off x="78537" y="5438980"/>
            <a:ext cx="11932078" cy="1315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é máis que un montón e redes locais interconectadas con routers, cunha estrutura mallada, é dicir, hai varios camiños para ir dende un dispositivo dunha rede a outro doutra rede distinta. As táboas de enrutamento definen esos camiños.</a:t>
            </a: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664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FE9E-31A7-A342-8FD7-DB5F8779C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DBEC-AB26-187A-F7EA-23471CB6657C}"/>
              </a:ext>
            </a:extLst>
          </p:cNvPr>
          <p:cNvSpPr txBox="1">
            <a:spLocks/>
          </p:cNvSpPr>
          <p:nvPr/>
        </p:nvSpPr>
        <p:spPr>
          <a:xfrm>
            <a:off x="2323689" y="300695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EXERCICIO 1 ENRUTAMENTO ESTÁTICO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AF3184-1E9D-836E-A590-19A6ED0E4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7" y="847294"/>
            <a:ext cx="6391474" cy="56212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ACA3DB-90B6-BCFB-BEF6-39E5ACE1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707" y="1938790"/>
            <a:ext cx="5716576" cy="366601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2FF42C5-74D3-C688-1155-3A931E315A00}"/>
              </a:ext>
            </a:extLst>
          </p:cNvPr>
          <p:cNvSpPr txBox="1"/>
          <p:nvPr/>
        </p:nvSpPr>
        <p:spPr>
          <a:xfrm>
            <a:off x="6609766" y="1489864"/>
            <a:ext cx="1765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>
                <a:latin typeface="Arial" panose="020B0604020202020204" pitchFamily="34" charset="0"/>
                <a:cs typeface="Arial" panose="020B0604020202020204" pitchFamily="34" charset="0"/>
              </a:rPr>
              <a:t>SOLUCIÓN:</a:t>
            </a:r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4339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5425E-1AA6-D830-4BFE-C8B157D20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A2AF2-7B2D-A4BE-AA2F-82D54ADFDF91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QUE É UNHA REDE DE DATOS?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A4245CE-1088-0BAB-284C-9E71488DE4C6}"/>
              </a:ext>
            </a:extLst>
          </p:cNvPr>
          <p:cNvSpPr txBox="1">
            <a:spLocks/>
          </p:cNvSpPr>
          <p:nvPr/>
        </p:nvSpPr>
        <p:spPr>
          <a:xfrm>
            <a:off x="4584316" y="2878470"/>
            <a:ext cx="6647632" cy="435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Permite que o usuario cree novas maneiras de interactuar co sistema, novos códigos: Compiladores, Depuradores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07EAA1E-CA46-CC10-36D2-258C8BCA4DA6}"/>
              </a:ext>
            </a:extLst>
          </p:cNvPr>
          <p:cNvSpPr txBox="1">
            <a:spLocks/>
          </p:cNvSpPr>
          <p:nvPr/>
        </p:nvSpPr>
        <p:spPr>
          <a:xfrm>
            <a:off x="4584316" y="3747559"/>
            <a:ext cx="6647632" cy="4354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Permiten ao usuario realizar tarefas específicas: Follas de cálculo, Programas de deseño..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A352902-88C6-3343-020C-666122769883}"/>
              </a:ext>
            </a:extLst>
          </p:cNvPr>
          <p:cNvSpPr txBox="1">
            <a:spLocks/>
          </p:cNvSpPr>
          <p:nvPr/>
        </p:nvSpPr>
        <p:spPr>
          <a:xfrm>
            <a:off x="746105" y="1294112"/>
            <a:ext cx="9144000" cy="363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Que poden compartir os equipos informáticos en rede: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2501D5A-F8E7-532C-E606-2344143E154E}"/>
              </a:ext>
            </a:extLst>
          </p:cNvPr>
          <p:cNvSpPr txBox="1">
            <a:spLocks/>
          </p:cNvSpPr>
          <p:nvPr/>
        </p:nvSpPr>
        <p:spPr>
          <a:xfrm>
            <a:off x="2283195" y="2126385"/>
            <a:ext cx="8948753" cy="633632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RECURSOS: Por exemplo varios PC conectados a unha rede poden compartir unha única impresora.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D8B8530-7C91-C71D-9FDB-F54EC1AFF55C}"/>
              </a:ext>
            </a:extLst>
          </p:cNvPr>
          <p:cNvSpPr txBox="1">
            <a:spLocks/>
          </p:cNvSpPr>
          <p:nvPr/>
        </p:nvSpPr>
        <p:spPr>
          <a:xfrm>
            <a:off x="2283195" y="2801544"/>
            <a:ext cx="8948753" cy="903413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2500" lnSpcReduction="10000"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SOFTWARE DE PROTECCIÓN: Podemos ter un software instalado en só un equipo dunha rede, que realice copias de seguridade de todos os equipos conectados cada certo tempo, segundo unha planificación previa</a:t>
            </a:r>
            <a:endParaRPr lang="es-E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65C7578-9853-5928-F458-DD6767E886C3}"/>
              </a:ext>
            </a:extLst>
          </p:cNvPr>
          <p:cNvSpPr txBox="1">
            <a:spLocks/>
          </p:cNvSpPr>
          <p:nvPr/>
        </p:nvSpPr>
        <p:spPr>
          <a:xfrm>
            <a:off x="2283195" y="3755614"/>
            <a:ext cx="8983393" cy="703311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BASE DE DATOS COMÚN: Gardada por exemplo nun servidor ao que varios PC´s están conectados en rede</a:t>
            </a:r>
            <a:endParaRPr lang="es-E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8AC0EAF-09A5-AB6B-6A4B-AD71A42AE5D6}"/>
              </a:ext>
            </a:extLst>
          </p:cNvPr>
          <p:cNvSpPr txBox="1">
            <a:spLocks/>
          </p:cNvSpPr>
          <p:nvPr/>
        </p:nvSpPr>
        <p:spPr>
          <a:xfrm>
            <a:off x="297320" y="656627"/>
            <a:ext cx="10934628" cy="63363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informáticos que se comunican entre sí para compartir recursos e/ou información. O tamaño da rede é configurable.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613E6EE-E4FE-40F5-16F0-01C3D3EB27F0}"/>
              </a:ext>
            </a:extLst>
          </p:cNvPr>
          <p:cNvSpPr txBox="1">
            <a:spLocks/>
          </p:cNvSpPr>
          <p:nvPr/>
        </p:nvSpPr>
        <p:spPr>
          <a:xfrm>
            <a:off x="746105" y="4803218"/>
            <a:ext cx="9144000" cy="363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Elementos básicos dunha rede: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88913C1-49C8-87EB-2E08-0873E8B48C38}"/>
              </a:ext>
            </a:extLst>
          </p:cNvPr>
          <p:cNvSpPr txBox="1">
            <a:spLocks/>
          </p:cNvSpPr>
          <p:nvPr/>
        </p:nvSpPr>
        <p:spPr>
          <a:xfrm>
            <a:off x="797530" y="5281252"/>
            <a:ext cx="1423958" cy="46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TRANSMISOR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4D935C7-2D63-0A9A-95E4-DB18E4D17ED8}"/>
              </a:ext>
            </a:extLst>
          </p:cNvPr>
          <p:cNvSpPr txBox="1">
            <a:spLocks/>
          </p:cNvSpPr>
          <p:nvPr/>
        </p:nvSpPr>
        <p:spPr>
          <a:xfrm>
            <a:off x="9723682" y="5281252"/>
            <a:ext cx="1423958" cy="46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4AE97AA-5FDD-6398-642D-56CE206DBB54}"/>
              </a:ext>
            </a:extLst>
          </p:cNvPr>
          <p:cNvSpPr txBox="1">
            <a:spLocks/>
          </p:cNvSpPr>
          <p:nvPr/>
        </p:nvSpPr>
        <p:spPr>
          <a:xfrm>
            <a:off x="5073225" y="5603481"/>
            <a:ext cx="899360" cy="4566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NODOS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F2E3FEB-9C56-4DBD-2F30-E6632EF210AC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2221488" y="5512852"/>
            <a:ext cx="2851737" cy="3189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7F3DB1C-26DF-06C9-880E-F816255E568B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flipH="1">
            <a:off x="5972585" y="5512852"/>
            <a:ext cx="3751097" cy="3189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ítulo 1">
            <a:extLst>
              <a:ext uri="{FF2B5EF4-FFF2-40B4-BE49-F238E27FC236}">
                <a16:creationId xmlns:a16="http://schemas.microsoft.com/office/drawing/2014/main" id="{5793DE3B-1556-DD93-9B1B-F2617E578EA1}"/>
              </a:ext>
            </a:extLst>
          </p:cNvPr>
          <p:cNvSpPr txBox="1">
            <a:spLocks/>
          </p:cNvSpPr>
          <p:nvPr/>
        </p:nvSpPr>
        <p:spPr>
          <a:xfrm>
            <a:off x="8511026" y="5958788"/>
            <a:ext cx="3544468" cy="60052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Guiado (cable) – sinal dixital ou óptica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Non guiado (aire e antenas) - radiofrecuencia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E4208B3F-4219-C332-51A8-B9DE22814C01}"/>
              </a:ext>
            </a:extLst>
          </p:cNvPr>
          <p:cNvSpPr txBox="1">
            <a:spLocks/>
          </p:cNvSpPr>
          <p:nvPr/>
        </p:nvSpPr>
        <p:spPr>
          <a:xfrm>
            <a:off x="7611666" y="5973045"/>
            <a:ext cx="899360" cy="4566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MEDIO: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EA9DB465-1C01-4DE3-4252-9FF775392A0D}"/>
              </a:ext>
            </a:extLst>
          </p:cNvPr>
          <p:cNvSpPr txBox="1">
            <a:spLocks/>
          </p:cNvSpPr>
          <p:nvPr/>
        </p:nvSpPr>
        <p:spPr>
          <a:xfrm>
            <a:off x="4858182" y="6060136"/>
            <a:ext cx="1441641" cy="63576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Transmisor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23F879E3-3A4C-107E-5A27-2C6A611020E1}"/>
              </a:ext>
            </a:extLst>
          </p:cNvPr>
          <p:cNvSpPr txBox="1">
            <a:spLocks/>
          </p:cNvSpPr>
          <p:nvPr/>
        </p:nvSpPr>
        <p:spPr>
          <a:xfrm>
            <a:off x="6299823" y="5074892"/>
            <a:ext cx="2941213" cy="4308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PROTOCOLO DE COMUNICACIÓN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59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7EA63-5DBA-3BF7-0895-D11D6255D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5BA23-BE7F-14B0-50C3-D58FC09B8B1E}"/>
              </a:ext>
            </a:extLst>
          </p:cNvPr>
          <p:cNvSpPr txBox="1">
            <a:spLocks/>
          </p:cNvSpPr>
          <p:nvPr/>
        </p:nvSpPr>
        <p:spPr>
          <a:xfrm>
            <a:off x="966114" y="244596"/>
            <a:ext cx="9041798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SOFTWARE PACKET TRACER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D57FD6-2E83-B73E-79BD-CAC9C845D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778" y="674175"/>
            <a:ext cx="2734348" cy="30520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9108C4-F1D9-2F73-4716-BB41506BE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54" y="674175"/>
            <a:ext cx="3916634" cy="30520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C76640-F6BB-53E2-68A7-C9B37B748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5" y="674175"/>
            <a:ext cx="3956304" cy="30520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F039B0-D344-B94F-A5B0-D07B0CDE2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596" y="3726181"/>
            <a:ext cx="5979964" cy="30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69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A70D-1DB0-BF7B-4728-3B74403A6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3F71E-14DA-490B-1852-19A940A3A688}"/>
              </a:ext>
            </a:extLst>
          </p:cNvPr>
          <p:cNvSpPr txBox="1">
            <a:spLocks/>
          </p:cNvSpPr>
          <p:nvPr/>
        </p:nvSpPr>
        <p:spPr>
          <a:xfrm>
            <a:off x="60960" y="244596"/>
            <a:ext cx="12070080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TIPOS DE PORTOS NUN ROUTER DOMÉSTICO.</a:t>
            </a:r>
          </a:p>
          <a:p>
            <a:pPr algn="ctr"/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OLLO!2 REDES DISTINTAS NO MESMO ROUTER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7232BA-8ED8-245B-A884-7BE79D01C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3" y="964707"/>
            <a:ext cx="5305684" cy="41781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3A9502-5859-5F45-DC0E-EBECBF5D2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5220010"/>
            <a:ext cx="11468100" cy="13325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DC60AE-B0FF-9074-6B13-DAB9F6483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056" y="3436012"/>
            <a:ext cx="6079490" cy="11032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78A5A8-9E54-2185-7A4C-11F6C68492B1}"/>
              </a:ext>
            </a:extLst>
          </p:cNvPr>
          <p:cNvSpPr txBox="1"/>
          <p:nvPr/>
        </p:nvSpPr>
        <p:spPr>
          <a:xfrm>
            <a:off x="5968055" y="2661100"/>
            <a:ext cx="6079489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canto á velocidade de transmisión de datos, os portos dos dispositivos de rede poden ser:</a:t>
            </a:r>
            <a:endParaRPr lang="es-ES" sz="1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49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0638F-BD9F-702B-165E-1D4A4ED8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C590E-B1C3-1316-CC3A-4DDC1A9BF422}"/>
              </a:ext>
            </a:extLst>
          </p:cNvPr>
          <p:cNvSpPr txBox="1">
            <a:spLocks/>
          </p:cNvSpPr>
          <p:nvPr/>
        </p:nvSpPr>
        <p:spPr>
          <a:xfrm>
            <a:off x="60960" y="244596"/>
            <a:ext cx="12070080" cy="64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CONFIGURACIÓN DUNHA REDE DOMÉSTICA CON ACCESO A INTERNET</a:t>
            </a:r>
          </a:p>
          <a:p>
            <a:pPr algn="ctr"/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0E18350-53F9-4A53-38E0-546E47A6FD57}"/>
              </a:ext>
            </a:extLst>
          </p:cNvPr>
          <p:cNvSpPr txBox="1">
            <a:spLocks/>
          </p:cNvSpPr>
          <p:nvPr/>
        </p:nvSpPr>
        <p:spPr>
          <a:xfrm>
            <a:off x="129961" y="784078"/>
            <a:ext cx="11932078" cy="3305478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asignación de IP´s a cada equipo da rede LAN pode ser:</a:t>
            </a: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MANUALMENTE: </a:t>
            </a: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Débese indicar ademáis da IP do equipo, a máscara da rede e a IP do router (default Gateway).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DHCP: </a:t>
            </a: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caso a asignación é automática e xa o fai o propio router cando se conecta o equipo. Normalmente é a configuración que ven por defecto de fábrica.</a:t>
            </a:r>
          </a:p>
          <a:p>
            <a:pPr>
              <a:lnSpc>
                <a:spcPct val="150000"/>
              </a:lnSpc>
            </a:pPr>
            <a:endParaRPr lang="es-E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funcione correctamente internet, débese indicar tamén a IP do </a:t>
            </a:r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SERVIDOR DNS: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 Este servidor encárgase de relacionar as páxinas web que introducimos no ordenador coa IP do servidor web que a proporciona. Este servidor DNS debe ser fiable, xa que pode ser un elemento de fraude informático se nos dirixe a outro servidor que nos mostra unha web similar á que nós esperamos, pero fraudulenta.</a:t>
            </a:r>
          </a:p>
          <a:p>
            <a:pPr>
              <a:lnSpc>
                <a:spcPct val="150000"/>
              </a:lnSpc>
            </a:pPr>
            <a:endParaRPr lang="es-E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EE45202-ACE4-E844-E8E7-E9FE5DDFB0AB}"/>
              </a:ext>
            </a:extLst>
          </p:cNvPr>
          <p:cNvSpPr txBox="1">
            <a:spLocks/>
          </p:cNvSpPr>
          <p:nvPr/>
        </p:nvSpPr>
        <p:spPr>
          <a:xfrm>
            <a:off x="129961" y="4173704"/>
            <a:ext cx="11880654" cy="25805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habilitar a conexión wifi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, (se non viñara xa configurada polo</a:t>
            </a:r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ISP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) é preciso entrar na súa configuración, á que se accede introducindo a súa IP no navegador, co usuario e contrasinal axeitado, segundo o fabricante (en moitos casos: admin, admin).</a:t>
            </a:r>
          </a:p>
          <a:p>
            <a:pPr>
              <a:lnSpc>
                <a:spcPct val="150000"/>
              </a:lnSpc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Na páxina que se abre, habería que introducir o nome da rede wifi (</a:t>
            </a:r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SSID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), e a contrasinal </a:t>
            </a:r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WPA2</a:t>
            </a: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, para dotar á rede dun mínimo de seguridade. </a:t>
            </a:r>
          </a:p>
          <a:p>
            <a:pPr>
              <a:lnSpc>
                <a:spcPct val="150000"/>
              </a:lnSpc>
            </a:pP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wifi pode funcionar a </a:t>
            </a:r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GHz ou a 5 GHz</a:t>
            </a:r>
            <a:r>
              <a:rPr lang="es-E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dependiendo do equipo. Tamén hai equipos que poden funcionar coas 2.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44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03A55-691F-F914-180F-6D409CE0A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9618CD7-BD45-F365-389B-D0F458E5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29" t="12433" r="6465"/>
          <a:stretch/>
        </p:blipFill>
        <p:spPr>
          <a:xfrm>
            <a:off x="1643677" y="129026"/>
            <a:ext cx="9509874" cy="63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8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D5D06-E9F8-50BD-E5D0-B3FC58DABB7E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TIPOS DE REDES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899341-B197-5160-402A-4183CC352D5B}"/>
              </a:ext>
            </a:extLst>
          </p:cNvPr>
          <p:cNvSpPr txBox="1">
            <a:spLocks/>
          </p:cNvSpPr>
          <p:nvPr/>
        </p:nvSpPr>
        <p:spPr>
          <a:xfrm>
            <a:off x="4818415" y="2375967"/>
            <a:ext cx="4515902" cy="363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Ámbito: Edificio ou edificios contíguos. Cableada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2F7F28F-EB28-BE79-5404-AF06E475B316}"/>
              </a:ext>
            </a:extLst>
          </p:cNvPr>
          <p:cNvSpPr txBox="1">
            <a:spLocks/>
          </p:cNvSpPr>
          <p:nvPr/>
        </p:nvSpPr>
        <p:spPr>
          <a:xfrm>
            <a:off x="302931" y="2296660"/>
            <a:ext cx="4515902" cy="633632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LAN (Local Area Network)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ED3AA2F-A1E1-ADF2-B938-A7BF82F1DE6E}"/>
              </a:ext>
            </a:extLst>
          </p:cNvPr>
          <p:cNvSpPr txBox="1">
            <a:spLocks/>
          </p:cNvSpPr>
          <p:nvPr/>
        </p:nvSpPr>
        <p:spPr>
          <a:xfrm>
            <a:off x="302930" y="2971820"/>
            <a:ext cx="4515485" cy="610284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WLAN (Wireless Local Area Network)</a:t>
            </a:r>
            <a:endParaRPr lang="es-ES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C39300A-82E0-4F5D-E592-2362C25C0257}"/>
              </a:ext>
            </a:extLst>
          </p:cNvPr>
          <p:cNvSpPr txBox="1">
            <a:spLocks/>
          </p:cNvSpPr>
          <p:nvPr/>
        </p:nvSpPr>
        <p:spPr>
          <a:xfrm>
            <a:off x="4858618" y="3077776"/>
            <a:ext cx="5687835" cy="4619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Ámbito: Edificio ou edificios contíguos. Inalámbrica -&gt; Radiofrecuencia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19D560E7-9607-BC68-92F8-42F8AE540CA4}"/>
              </a:ext>
            </a:extLst>
          </p:cNvPr>
          <p:cNvSpPr txBox="1">
            <a:spLocks/>
          </p:cNvSpPr>
          <p:nvPr/>
        </p:nvSpPr>
        <p:spPr>
          <a:xfrm>
            <a:off x="4818415" y="3708539"/>
            <a:ext cx="4515902" cy="363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Ámbito: É unha LAN máis grande, p ex unha cidade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CD59712-4E08-B717-2995-7A3861706DE7}"/>
              </a:ext>
            </a:extLst>
          </p:cNvPr>
          <p:cNvSpPr txBox="1">
            <a:spLocks/>
          </p:cNvSpPr>
          <p:nvPr/>
        </p:nvSpPr>
        <p:spPr>
          <a:xfrm>
            <a:off x="302931" y="3629232"/>
            <a:ext cx="4515902" cy="633632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MAN (Metropolitan Area Network)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08D9377-5366-F5B8-5831-2EE1574FB4D0}"/>
              </a:ext>
            </a:extLst>
          </p:cNvPr>
          <p:cNvSpPr txBox="1">
            <a:spLocks/>
          </p:cNvSpPr>
          <p:nvPr/>
        </p:nvSpPr>
        <p:spPr>
          <a:xfrm>
            <a:off x="302930" y="4304392"/>
            <a:ext cx="4515485" cy="610284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WAN (Wide Area Network)</a:t>
            </a:r>
            <a:endParaRPr lang="es-ES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961BF29E-8232-0D74-772F-28046CC62E2E}"/>
              </a:ext>
            </a:extLst>
          </p:cNvPr>
          <p:cNvSpPr txBox="1">
            <a:spLocks/>
          </p:cNvSpPr>
          <p:nvPr/>
        </p:nvSpPr>
        <p:spPr>
          <a:xfrm>
            <a:off x="4858618" y="4410348"/>
            <a:ext cx="7151998" cy="439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Ámbito: Rede extensa. En realidade son varias redes interconecgtadas p ex INTERNET ou LORAWAN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4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2D5DE-9FEF-CCD9-21E2-A7C5F0BBA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FFF87-546E-9332-691C-53890304C200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EQUIPAMENTO DUNHA REDE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69F5063-8C62-B09D-4980-7707FCDB91A7}"/>
              </a:ext>
            </a:extLst>
          </p:cNvPr>
          <p:cNvSpPr txBox="1">
            <a:spLocks/>
          </p:cNvSpPr>
          <p:nvPr/>
        </p:nvSpPr>
        <p:spPr>
          <a:xfrm>
            <a:off x="22955" y="1499246"/>
            <a:ext cx="2899758" cy="803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Equipos de maior potencia e maior capacidade de almacenamento para dar servizo a equipos máis sinxelos conectados na rede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7A6213F-9100-D22E-5F92-41A4EB850B4C}"/>
              </a:ext>
            </a:extLst>
          </p:cNvPr>
          <p:cNvSpPr txBox="1">
            <a:spLocks/>
          </p:cNvSpPr>
          <p:nvPr/>
        </p:nvSpPr>
        <p:spPr>
          <a:xfrm>
            <a:off x="471225" y="932916"/>
            <a:ext cx="1329525" cy="491419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SERVIDOR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0165B92-597E-E472-4A7C-E24AA8C4F52F}"/>
              </a:ext>
            </a:extLst>
          </p:cNvPr>
          <p:cNvSpPr txBox="1">
            <a:spLocks/>
          </p:cNvSpPr>
          <p:nvPr/>
        </p:nvSpPr>
        <p:spPr>
          <a:xfrm>
            <a:off x="7808864" y="3635145"/>
            <a:ext cx="4251566" cy="118897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"/>
              <a:t>EQUIPOS DE USUARIOS DA REDE:</a:t>
            </a:r>
          </a:p>
          <a:p>
            <a:pPr>
              <a:buFontTx/>
              <a:buChar char="-"/>
            </a:pPr>
            <a:r>
              <a:rPr lang="es-ES" sz="1200" b="0"/>
              <a:t>PC (equipos de escritorio)</a:t>
            </a:r>
          </a:p>
          <a:p>
            <a:pPr>
              <a:buFontTx/>
              <a:buChar char="-"/>
            </a:pPr>
            <a:r>
              <a:rPr lang="es-ES" sz="1200" b="0"/>
              <a:t>Estacións de traballo (maiores prestacións)</a:t>
            </a:r>
            <a:endParaRPr lang="es-ES" sz="1200" b="0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8745759-6A46-57D7-FD35-143176713C3E}"/>
              </a:ext>
            </a:extLst>
          </p:cNvPr>
          <p:cNvSpPr txBox="1">
            <a:spLocks/>
          </p:cNvSpPr>
          <p:nvPr/>
        </p:nvSpPr>
        <p:spPr>
          <a:xfrm>
            <a:off x="471225" y="5042905"/>
            <a:ext cx="4796392" cy="993256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TARXETAS DE REDE ou ADAPTADORES DE REDE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 INTEGRADOS NO EQUIPO</a:t>
            </a:r>
            <a:endParaRPr lang="es-ES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 TARXETAS DE EXPANSIÓN</a:t>
            </a:r>
            <a:endParaRPr lang="es-ES" sz="12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AE7B0D-42BE-4CED-2C24-6F6C881A4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829" y="549301"/>
            <a:ext cx="6319827" cy="23579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3F0493-8777-08ED-1591-A4EF2805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6" y="2563756"/>
            <a:ext cx="6742999" cy="24791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3919FE2-93B0-5618-A827-28CC242AF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184" y="5042905"/>
            <a:ext cx="2745680" cy="176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1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199A1-96B4-5A71-68A4-327596AEC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D2107-667F-46DE-25BD-739F3867A416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EQUIPAMENTO DUNHA REDE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CA46D64-95FA-9DD5-8A07-69B7A3A15BD4}"/>
              </a:ext>
            </a:extLst>
          </p:cNvPr>
          <p:cNvSpPr txBox="1">
            <a:spLocks/>
          </p:cNvSpPr>
          <p:nvPr/>
        </p:nvSpPr>
        <p:spPr>
          <a:xfrm>
            <a:off x="22954" y="1499246"/>
            <a:ext cx="3275617" cy="803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Para ampliar equipos na rede.</a:t>
            </a:r>
          </a:p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Son cuellos de botella, porque o que lles chega sae para todos os equipos sen distinguir destinatario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0022C09-A0DA-2D68-382E-8D3912A9D56E}"/>
              </a:ext>
            </a:extLst>
          </p:cNvPr>
          <p:cNvSpPr txBox="1">
            <a:spLocks/>
          </p:cNvSpPr>
          <p:nvPr/>
        </p:nvSpPr>
        <p:spPr>
          <a:xfrm>
            <a:off x="471225" y="932916"/>
            <a:ext cx="2670272" cy="491419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CONCENTRADORES (HUB)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C7977AC-744D-F0AF-8567-D78B4D1F2D89}"/>
              </a:ext>
            </a:extLst>
          </p:cNvPr>
          <p:cNvSpPr txBox="1">
            <a:spLocks/>
          </p:cNvSpPr>
          <p:nvPr/>
        </p:nvSpPr>
        <p:spPr>
          <a:xfrm>
            <a:off x="886353" y="5043155"/>
            <a:ext cx="3275617" cy="522032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REPETIDORES / AMPLIFICADORES</a:t>
            </a:r>
          </a:p>
          <a:p>
            <a:pPr>
              <a:lnSpc>
                <a:spcPct val="150000"/>
              </a:lnSpc>
            </a:pP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7D1109C-D0A3-732F-A8C8-BEF03F98A6AB}"/>
              </a:ext>
            </a:extLst>
          </p:cNvPr>
          <p:cNvSpPr txBox="1">
            <a:spLocks/>
          </p:cNvSpPr>
          <p:nvPr/>
        </p:nvSpPr>
        <p:spPr>
          <a:xfrm>
            <a:off x="4614913" y="1494013"/>
            <a:ext cx="3435173" cy="803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Tamén serven para ampliar equipos na rede.</a:t>
            </a:r>
          </a:p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Neste caso distinguen destinatario, polo que son máis eficientes que os hub na comunicación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09E434C-4781-7706-F375-94EA49D10740}"/>
              </a:ext>
            </a:extLst>
          </p:cNvPr>
          <p:cNvSpPr txBox="1">
            <a:spLocks/>
          </p:cNvSpPr>
          <p:nvPr/>
        </p:nvSpPr>
        <p:spPr>
          <a:xfrm>
            <a:off x="5063184" y="927683"/>
            <a:ext cx="2670272" cy="491419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50A7EA6-9D64-799A-6CF2-A37C6DA88DE7}"/>
              </a:ext>
            </a:extLst>
          </p:cNvPr>
          <p:cNvSpPr txBox="1">
            <a:spLocks/>
          </p:cNvSpPr>
          <p:nvPr/>
        </p:nvSpPr>
        <p:spPr>
          <a:xfrm>
            <a:off x="841988" y="5632243"/>
            <a:ext cx="3275617" cy="803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Amplían a rede na súa extensión física. Amplían zona de cobertura.</a:t>
            </a:r>
          </a:p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Reproducen e amplifican a sinal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884AFCE-75F5-9E4B-5C53-EA90C536D627}"/>
              </a:ext>
            </a:extLst>
          </p:cNvPr>
          <p:cNvSpPr txBox="1">
            <a:spLocks/>
          </p:cNvSpPr>
          <p:nvPr/>
        </p:nvSpPr>
        <p:spPr>
          <a:xfrm>
            <a:off x="7744674" y="4089541"/>
            <a:ext cx="3531054" cy="6003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200">
                <a:latin typeface="Arial" panose="020B0604020202020204" pitchFamily="34" charset="0"/>
                <a:cs typeface="Arial" panose="020B0604020202020204" pitchFamily="34" charset="0"/>
              </a:rPr>
              <a:t>Conectan redes. Permiten que un equipo dunha rede se comunique con outro doutra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5D0B58E-2900-6D6C-F41E-D3279CF7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3" t="34591" r="22117" b="30307"/>
          <a:stretch/>
        </p:blipFill>
        <p:spPr>
          <a:xfrm>
            <a:off x="5001150" y="2272970"/>
            <a:ext cx="4706635" cy="153591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86955B5-D7B4-E1CD-74FD-974A481A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00" t="32271" r="69777" b="26462"/>
          <a:stretch/>
        </p:blipFill>
        <p:spPr>
          <a:xfrm>
            <a:off x="1599055" y="2013929"/>
            <a:ext cx="1761482" cy="283014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1D982B7-D6C3-7FA9-2136-E1AEBAFA56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46" t="27718" r="61270" b="12556"/>
          <a:stretch/>
        </p:blipFill>
        <p:spPr>
          <a:xfrm>
            <a:off x="4614913" y="4291083"/>
            <a:ext cx="1609214" cy="218800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0595009-2A51-9A66-FB27-EBBBB96FA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048" y="4523450"/>
            <a:ext cx="2083601" cy="218800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0113A5F-57ED-BEEB-DE0E-4DFAF35A1B33}"/>
              </a:ext>
            </a:extLst>
          </p:cNvPr>
          <p:cNvSpPr txBox="1">
            <a:spLocks/>
          </p:cNvSpPr>
          <p:nvPr/>
        </p:nvSpPr>
        <p:spPr>
          <a:xfrm>
            <a:off x="7876179" y="3528489"/>
            <a:ext cx="3062959" cy="476791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defPPr>
              <a:defRPr lang="es-ES"/>
            </a:defPPr>
            <a:lvl1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ES"/>
              <a:t>ROUTER / Pasarela / Gateway</a:t>
            </a:r>
          </a:p>
        </p:txBody>
      </p:sp>
    </p:spTree>
    <p:extLst>
      <p:ext uri="{BB962C8B-B14F-4D97-AF65-F5344CB8AC3E}">
        <p14:creationId xmlns:p14="http://schemas.microsoft.com/office/powerpoint/2010/main" val="414448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0BC1B-E536-3FD9-0163-EE1F5787B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0DD23E-4421-1E6F-16C3-C455C7C875F4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EQUIPAMENTO DUNHA REDE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7E87D97-A977-495B-7D30-D742AD4E4A67}"/>
              </a:ext>
            </a:extLst>
          </p:cNvPr>
          <p:cNvSpPr txBox="1">
            <a:spLocks/>
          </p:cNvSpPr>
          <p:nvPr/>
        </p:nvSpPr>
        <p:spPr>
          <a:xfrm>
            <a:off x="544152" y="584876"/>
            <a:ext cx="5752902" cy="359897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TIPOS DE CABLES DE PAR TRENZADO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85E8237-D305-8317-4ECB-B41FBE2F846B}"/>
              </a:ext>
            </a:extLst>
          </p:cNvPr>
          <p:cNvSpPr txBox="1">
            <a:spLocks/>
          </p:cNvSpPr>
          <p:nvPr/>
        </p:nvSpPr>
        <p:spPr>
          <a:xfrm>
            <a:off x="161170" y="4089547"/>
            <a:ext cx="1850510" cy="160361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CATEGORÍAS DE CABLES DE PAR TRENZADO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331788-8ECB-F46C-43AA-6804E075A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7" r="-1"/>
          <a:stretch/>
        </p:blipFill>
        <p:spPr>
          <a:xfrm>
            <a:off x="544152" y="895918"/>
            <a:ext cx="3202690" cy="265547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FA7E9A1-1E1E-0DD6-F502-2D0B6C168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601" y="895918"/>
            <a:ext cx="3602078" cy="25821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1B725DC-19BF-1B95-42F9-ADF11161B1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16" r="-1"/>
          <a:stretch/>
        </p:blipFill>
        <p:spPr>
          <a:xfrm>
            <a:off x="7601405" y="647685"/>
            <a:ext cx="2170894" cy="272473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B7887D0-ED80-9381-3107-B4C9EE574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680" y="3862436"/>
            <a:ext cx="6780745" cy="234598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F3C96A8-15D6-9195-BFEA-F6CEB1F92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425" y="4136767"/>
            <a:ext cx="3317627" cy="245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5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2EB4F-D445-5E4F-3CDF-E327958A3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5270F-C6DE-8824-42D3-172B1C3417FD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DISTINTAS TOPOLOXÍAS DE REDES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93A66F-8E9F-6718-8A58-A9D296F5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27" y="613661"/>
            <a:ext cx="4172524" cy="23763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0AAAA7-0910-EEA1-AB16-75853C5E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38" y="3477257"/>
            <a:ext cx="3831713" cy="27670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7B11CC-0C22-77BF-2212-256216504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788" y="619576"/>
            <a:ext cx="4047172" cy="28576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06F1F5-051F-90A7-684A-D5C490DB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295" y="3640495"/>
            <a:ext cx="4047173" cy="28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17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94E43-4623-82CA-3CCE-7B84B7EB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362A4-C158-2240-F34E-9549F9B9D4F2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>
                <a:latin typeface="Arial" panose="020B0604020202020204" pitchFamily="34" charset="0"/>
                <a:cs typeface="Arial" panose="020B0604020202020204" pitchFamily="34" charset="0"/>
              </a:rPr>
              <a:t>REDES INALÁMBRICAS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FED872F-3976-12AE-870D-42F7AC572A9E}"/>
              </a:ext>
            </a:extLst>
          </p:cNvPr>
          <p:cNvSpPr txBox="1">
            <a:spLocks/>
          </p:cNvSpPr>
          <p:nvPr/>
        </p:nvSpPr>
        <p:spPr>
          <a:xfrm>
            <a:off x="0" y="558133"/>
            <a:ext cx="12147121" cy="7910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>
                <a:latin typeface="Arial" panose="020B0604020202020204" pitchFamily="34" charset="0"/>
                <a:cs typeface="Arial" panose="020B0604020202020204" pitchFamily="34" charset="0"/>
              </a:rPr>
              <a:t>Cando empregamos o móbil para falar ou para a transmisión de datos empregamos a infrastrutura de antenas do proveedor de telefonía móvil/internet (ISP). Outras redes inalámbricas tamén son: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CD0015A-19AC-367E-CF5E-1960E83B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2" y="1450956"/>
            <a:ext cx="6060178" cy="37346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B9E07E-E8F5-5E82-D4F1-D4252469D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559" y="1550670"/>
            <a:ext cx="6082619" cy="40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516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28467</TotalTime>
  <Words>1674</Words>
  <Application>Microsoft Office PowerPoint</Application>
  <PresentationFormat>Panorámica</PresentationFormat>
  <Paragraphs>151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FACTORES DE FORMA PLACA BASE:</dc:title>
  <dc:creator>Cristina Sanchez</dc:creator>
  <cp:lastModifiedBy>Cristina Sanchez</cp:lastModifiedBy>
  <cp:revision>144</cp:revision>
  <dcterms:created xsi:type="dcterms:W3CDTF">2022-09-20T09:35:38Z</dcterms:created>
  <dcterms:modified xsi:type="dcterms:W3CDTF">2025-01-24T18:03:20Z</dcterms:modified>
</cp:coreProperties>
</file>