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8" r:id="rId4"/>
    <p:sldId id="260" r:id="rId5"/>
    <p:sldId id="259" r:id="rId6"/>
    <p:sldId id="262" r:id="rId7"/>
    <p:sldId id="273" r:id="rId8"/>
    <p:sldId id="261" r:id="rId9"/>
    <p:sldId id="263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90E85-9446-4C09-A134-8F12186E6BE1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AA5A1-ABB2-4832-A5A0-E485D35449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26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503AEC31-4AA3-41B6-8A2D-029E74579304}" type="slidenum">
              <a:rPr lang="es-ES">
                <a:ea typeface="DejaVu Sans" charset="0"/>
              </a:rPr>
              <a:pPr>
                <a:buFont typeface="Wingdings" pitchFamily="2" charset="2"/>
                <a:buNone/>
              </a:pPr>
              <a:t>6</a:t>
            </a:fld>
            <a:endParaRPr lang="es-ES">
              <a:ea typeface="DejaVu Sans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68DB67F-05A7-49C1-A32F-8FDDE7EA39E4}" type="slidenum">
              <a:rPr lang="es-ES" sz="12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s-ES" sz="120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5837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ea typeface="Droid Sans Fallback" charset="0"/>
              <a:cs typeface="Droid Sans Fallback" charset="0"/>
            </a:endParaRPr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1F945E8-DD12-45CF-9436-156A1E851E8A}" type="slidenum">
              <a:rPr lang="es-ES" sz="1200">
                <a:solidFill>
                  <a:srgbClr val="000000"/>
                </a:solidFill>
                <a:latin typeface="Calibri" pitchFamily="34" charset="0"/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s-ES" sz="1200">
              <a:solidFill>
                <a:srgbClr val="000000"/>
              </a:solidFill>
              <a:latin typeface="Calibri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20DAF202-850F-4DD2-9A57-0E936CB194AD}" type="slidenum">
              <a:rPr lang="es-ES">
                <a:ea typeface="DejaVu Sans" charset="0"/>
              </a:rPr>
              <a:pPr>
                <a:buFont typeface="Wingdings" pitchFamily="2" charset="2"/>
                <a:buNone/>
              </a:pPr>
              <a:t>9</a:t>
            </a:fld>
            <a:endParaRPr lang="es-ES">
              <a:ea typeface="DejaVu Sans" charset="0"/>
            </a:endParaRPr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D7347ACC-A617-4237-AE33-4F22F2F9ECBE}" type="slidenum">
              <a:rPr lang="es-ES">
                <a:ea typeface="DejaVu Sans" charset="0"/>
              </a:rPr>
              <a:pPr>
                <a:buFont typeface="Wingdings" pitchFamily="2" charset="2"/>
                <a:buNone/>
              </a:pPr>
              <a:t>10</a:t>
            </a:fld>
            <a:endParaRPr lang="es-ES">
              <a:ea typeface="DejaVu Sans" charset="0"/>
            </a:endParaRPr>
          </a:p>
        </p:txBody>
      </p:sp>
      <p:sp>
        <p:nvSpPr>
          <p:cNvPr id="604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04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AAFEFA1C-901E-45D4-8546-468547927BC9}" type="slidenum">
              <a:rPr lang="es-ES">
                <a:ea typeface="DejaVu Sans" charset="0"/>
              </a:rPr>
              <a:pPr>
                <a:buFont typeface="Wingdings" pitchFamily="2" charset="2"/>
                <a:buNone/>
              </a:pPr>
              <a:t>11</a:t>
            </a:fld>
            <a:endParaRPr lang="es-ES">
              <a:ea typeface="DejaVu Sans" charset="0"/>
            </a:endParaRPr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2356689C-DD65-493C-A856-84D6A3A35ED5}" type="slidenum">
              <a:rPr lang="es-ES">
                <a:ea typeface="DejaVu Sans" charset="0"/>
              </a:rPr>
              <a:pPr>
                <a:buFont typeface="Wingdings" pitchFamily="2" charset="2"/>
                <a:buNone/>
              </a:pPr>
              <a:t>13</a:t>
            </a:fld>
            <a:endParaRPr lang="es-ES">
              <a:ea typeface="DejaVu Sans" charset="0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2356689C-DD65-493C-A856-84D6A3A35ED5}" type="slidenum">
              <a:rPr lang="es-ES">
                <a:ea typeface="DejaVu Sans" charset="0"/>
              </a:rPr>
              <a:pPr>
                <a:buFont typeface="Wingdings" pitchFamily="2" charset="2"/>
                <a:buNone/>
              </a:pPr>
              <a:t>16</a:t>
            </a:fld>
            <a:endParaRPr lang="es-ES">
              <a:ea typeface="DejaVu Sans" charset="0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fld id="{0FDA6A8F-1977-4606-8DED-1BBB799C07B4}" type="slidenum">
              <a:rPr lang="es-E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 hangingPunct="1"/>
              <a:t>31</a:t>
            </a:fld>
            <a:endParaRPr lang="es-E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52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53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fld id="{0DFC1132-0934-4788-88DA-63DD659BEED6}" type="slidenum">
              <a:rPr lang="es-E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 hangingPunct="1"/>
              <a:t>32</a:t>
            </a:fld>
            <a:endParaRPr lang="es-E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63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8E7F-29D6-4D5C-B98A-D4CF0535F065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142637-98B9-4663-873B-F52D2ADE697F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8E7F-29D6-4D5C-B98A-D4CF0535F065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2637-98B9-4663-873B-F52D2ADE697F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A142637-98B9-4663-873B-F52D2ADE697F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8E7F-29D6-4D5C-B98A-D4CF0535F065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8E7F-29D6-4D5C-B98A-D4CF0535F065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A142637-98B9-4663-873B-F52D2ADE697F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8E7F-29D6-4D5C-B98A-D4CF0535F065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142637-98B9-4663-873B-F52D2ADE697F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08D8E7F-29D6-4D5C-B98A-D4CF0535F065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2637-98B9-4663-873B-F52D2ADE697F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8E7F-29D6-4D5C-B98A-D4CF0535F065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A142637-98B9-4663-873B-F52D2ADE697F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8E7F-29D6-4D5C-B98A-D4CF0535F065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A142637-98B9-4663-873B-F52D2ADE697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8E7F-29D6-4D5C-B98A-D4CF0535F065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142637-98B9-4663-873B-F52D2ADE697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142637-98B9-4663-873B-F52D2ADE697F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8E7F-29D6-4D5C-B98A-D4CF0535F065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A142637-98B9-4663-873B-F52D2ADE697F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08D8E7F-29D6-4D5C-B98A-D4CF0535F065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08D8E7F-29D6-4D5C-B98A-D4CF0535F065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142637-98B9-4663-873B-F52D2ADE697F}" type="slidenum">
              <a:rPr lang="es-ES" smtClean="0"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xti5WAHOu8" TargetMode="External"/><Relationship Id="rId2" Type="http://schemas.openxmlformats.org/officeDocument/2006/relationships/hyperlink" Target="https://www.youtube.com/watch?v=ANMw0pKAij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R_IE7bVl9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IiypAdStn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iCuHjvehvU" TargetMode="External"/><Relationship Id="rId2" Type="http://schemas.openxmlformats.org/officeDocument/2006/relationships/hyperlink" Target="https://www.youtube.com/watch?v=4zxq7Oj5ts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wRnkp62AXs" TargetMode="External"/><Relationship Id="rId4" Type="http://schemas.openxmlformats.org/officeDocument/2006/relationships/hyperlink" Target="https://www.youtube.com/watch?v=sUqmamlW9cc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Estrutura</a:t>
            </a:r>
            <a:r>
              <a:rPr lang="es-ES" dirty="0" smtClean="0"/>
              <a:t> e dinámica da Terra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UNIDADE DIDÁCTICA 1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23850" y="2276475"/>
            <a:ext cx="309562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>
                <a:srgbClr val="008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b="1">
                <a:solidFill>
                  <a:srgbClr val="008000"/>
                </a:solidFill>
              </a:rPr>
              <a:t> </a:t>
            </a:r>
            <a:r>
              <a:rPr lang="es-ES" sz="2000">
                <a:solidFill>
                  <a:srgbClr val="000000"/>
                </a:solidFill>
              </a:rPr>
              <a:t>Tiene 12 grados.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00113" y="908050"/>
            <a:ext cx="2951162" cy="398463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FF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>
                <a:solidFill>
                  <a:srgbClr val="000000"/>
                </a:solidFill>
                <a:latin typeface="Lucida Sans Unicode" pitchFamily="32" charset="0"/>
              </a:rPr>
              <a:t>Escala de Mercalli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23850" y="2852738"/>
            <a:ext cx="3313113" cy="283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>
                <a:srgbClr val="008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b="1">
                <a:solidFill>
                  <a:srgbClr val="008000"/>
                </a:solidFill>
              </a:rPr>
              <a:t> </a:t>
            </a:r>
            <a:r>
              <a:rPr lang="es-ES" sz="2000">
                <a:solidFill>
                  <a:srgbClr val="000000"/>
                </a:solidFill>
              </a:rPr>
              <a:t>Los niveles bajos de </a:t>
            </a:r>
            <a:br>
              <a:rPr lang="es-ES" sz="20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la escala se basan en </a:t>
            </a:r>
            <a:br>
              <a:rPr lang="es-ES" sz="20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la sensación percibida por las personas, mientras que los niveles más altos se relacionan con el daño estructural observado (derrumbamiento de edificios, carreteras…).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792003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>
                <a:srgbClr val="008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b="1">
                <a:solidFill>
                  <a:srgbClr val="008000"/>
                </a:solidFill>
              </a:rPr>
              <a:t> </a:t>
            </a:r>
            <a:r>
              <a:rPr lang="es-ES" sz="2000">
                <a:solidFill>
                  <a:srgbClr val="000000"/>
                </a:solidFill>
              </a:rPr>
              <a:t>Mide la intensidad de un terremoto.</a:t>
            </a: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420938"/>
            <a:ext cx="5294313" cy="3525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68313" y="3333750"/>
            <a:ext cx="3455987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8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>
                <a:solidFill>
                  <a:srgbClr val="008000"/>
                </a:solidFill>
              </a:rPr>
              <a:t> </a:t>
            </a:r>
            <a:r>
              <a:rPr lang="es-ES">
                <a:solidFill>
                  <a:srgbClr val="000000"/>
                </a:solidFill>
              </a:rPr>
              <a:t>Asigna un número para cuantificar la energía liberada en un terremoto.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27088" y="981075"/>
            <a:ext cx="2951162" cy="398463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FF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>
                <a:solidFill>
                  <a:srgbClr val="000000"/>
                </a:solidFill>
                <a:latin typeface="Lucida Sans Unicode" pitchFamily="32" charset="0"/>
              </a:rPr>
              <a:t>Escala de Richter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68313" y="1557338"/>
            <a:ext cx="51831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8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>
                <a:solidFill>
                  <a:srgbClr val="008000"/>
                </a:solidFill>
              </a:rPr>
              <a:t> </a:t>
            </a:r>
            <a:r>
              <a:rPr lang="es-ES">
                <a:solidFill>
                  <a:srgbClr val="000000"/>
                </a:solidFill>
              </a:rPr>
              <a:t>Mide la magnitud de un seísmo.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765175"/>
            <a:ext cx="3940175" cy="525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68313" y="1890713"/>
            <a:ext cx="4030662" cy="146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8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>
                <a:solidFill>
                  <a:srgbClr val="008000"/>
                </a:solidFill>
              </a:rPr>
              <a:t> </a:t>
            </a:r>
            <a:r>
              <a:rPr lang="es-ES">
                <a:solidFill>
                  <a:srgbClr val="000000"/>
                </a:solidFill>
              </a:rPr>
              <a:t>Es una escala logarítmica </a:t>
            </a:r>
            <a:br>
              <a:rPr lang="es-ES">
                <a:solidFill>
                  <a:srgbClr val="000000"/>
                </a:solidFill>
              </a:rPr>
            </a:br>
            <a:r>
              <a:rPr lang="es-ES">
                <a:solidFill>
                  <a:srgbClr val="000000"/>
                </a:solidFill>
              </a:rPr>
              <a:t>(el aumento de un número entero implica que la energía aumenta su intensidad 32 veces) que no tiene límite superior.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68313" y="4221163"/>
            <a:ext cx="3455987" cy="201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8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>
                <a:solidFill>
                  <a:srgbClr val="008000"/>
                </a:solidFill>
              </a:rPr>
              <a:t> </a:t>
            </a:r>
            <a:r>
              <a:rPr lang="es-ES">
                <a:solidFill>
                  <a:srgbClr val="000000"/>
                </a:solidFill>
              </a:rPr>
              <a:t>Los terremotos más devastadores presentan magnitudes cercanas a 9. Por ejemplo, el terremoto </a:t>
            </a:r>
            <a:br>
              <a:rPr lang="es-ES">
                <a:solidFill>
                  <a:srgbClr val="000000"/>
                </a:solidFill>
              </a:rPr>
            </a:br>
            <a:r>
              <a:rPr lang="es-ES">
                <a:solidFill>
                  <a:srgbClr val="000000"/>
                </a:solidFill>
              </a:rPr>
              <a:t>de Japón (2011) tuvo un valor de 8,8 en la escala </a:t>
            </a:r>
            <a:br>
              <a:rPr lang="es-ES">
                <a:solidFill>
                  <a:srgbClr val="000000"/>
                </a:solidFill>
              </a:rPr>
            </a:br>
            <a:r>
              <a:rPr lang="es-ES">
                <a:solidFill>
                  <a:srgbClr val="000000"/>
                </a:solidFill>
              </a:rPr>
              <a:t>de Richter.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Oscilación edificios terremoto</a:t>
            </a:r>
          </a:p>
          <a:p>
            <a:pPr marL="0" indent="0">
              <a:buNone/>
            </a:pP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www.youtube.com/watch?v=ANMw0pKAijs</a:t>
            </a:r>
            <a:endParaRPr lang="es-ES" dirty="0" smtClean="0"/>
          </a:p>
          <a:p>
            <a:r>
              <a:rPr lang="es-ES" dirty="0" smtClean="0"/>
              <a:t>Destrucción edificio terremoto</a:t>
            </a:r>
          </a:p>
          <a:p>
            <a:pPr marL="0" indent="0">
              <a:buNone/>
            </a:pPr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www.youtube.com/watch?v=jxti5WAHOu8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4413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84313"/>
            <a:ext cx="7564437" cy="466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51125" y="476250"/>
            <a:ext cx="3351213" cy="539750"/>
            <a:chOff x="1670" y="300"/>
            <a:chExt cx="2111" cy="340"/>
          </a:xfrm>
        </p:grpSpPr>
        <p:pic>
          <p:nvPicPr>
            <p:cNvPr id="1331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0" y="300"/>
              <a:ext cx="2111" cy="3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1746" y="346"/>
              <a:ext cx="199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>
                  <a:solidFill>
                    <a:srgbClr val="FFFFFF"/>
                  </a:solidFill>
                  <a:latin typeface="Georgia" pitchFamily="16" charset="0"/>
                </a:rPr>
                <a:t>Estrutura interna da Terra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9: 4</a:t>
            </a:r>
          </a:p>
          <a:p>
            <a:r>
              <a:rPr lang="es-ES" dirty="0" smtClean="0"/>
              <a:t>Realizar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táboa</a:t>
            </a:r>
            <a:r>
              <a:rPr lang="es-ES" dirty="0" smtClean="0"/>
              <a:t> </a:t>
            </a:r>
            <a:r>
              <a:rPr lang="es-ES" dirty="0" err="1" smtClean="0"/>
              <a:t>cos</a:t>
            </a:r>
            <a:r>
              <a:rPr lang="es-ES" dirty="0" smtClean="0"/>
              <a:t> </a:t>
            </a:r>
            <a:r>
              <a:rPr lang="es-ES" dirty="0" err="1" smtClean="0"/>
              <a:t>compoñentes</a:t>
            </a:r>
            <a:r>
              <a:rPr lang="es-ES" dirty="0" smtClean="0"/>
              <a:t> químicos </a:t>
            </a:r>
            <a:r>
              <a:rPr lang="es-ES" dirty="0" err="1" smtClean="0"/>
              <a:t>máis</a:t>
            </a:r>
            <a:r>
              <a:rPr lang="es-ES" dirty="0" smtClean="0"/>
              <a:t> importantes das capas terrestres. </a:t>
            </a:r>
            <a:r>
              <a:rPr lang="es-ES" dirty="0" err="1" smtClean="0"/>
              <a:t>Explicalas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18: 23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Modelo </a:t>
            </a:r>
            <a:r>
              <a:rPr lang="es-ES" dirty="0" err="1" smtClean="0"/>
              <a:t>xeodinámico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Capas da Terra según o estado físico: modelo </a:t>
            </a:r>
            <a:r>
              <a:rPr lang="es-ES" dirty="0" err="1" smtClean="0"/>
              <a:t>xeodinámico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84313"/>
            <a:ext cx="7564437" cy="466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51125" y="476250"/>
            <a:ext cx="3351213" cy="539750"/>
            <a:chOff x="1670" y="300"/>
            <a:chExt cx="2111" cy="340"/>
          </a:xfrm>
        </p:grpSpPr>
        <p:pic>
          <p:nvPicPr>
            <p:cNvPr id="1331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0" y="300"/>
              <a:ext cx="2111" cy="3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1746" y="346"/>
              <a:ext cx="199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>
                  <a:solidFill>
                    <a:srgbClr val="FFFFFF"/>
                  </a:solidFill>
                  <a:latin typeface="Georgia" pitchFamily="16" charset="0"/>
                </a:rPr>
                <a:t>Estrutura interna da Terra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18: 20</a:t>
            </a:r>
            <a:r>
              <a:rPr lang="es-ES" smtClean="0"/>
              <a:t>, 21, 24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 O motor interno da Terra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A que se debe a calor interna da Terra?</a:t>
            </a:r>
          </a:p>
          <a:p>
            <a:r>
              <a:rPr lang="es-ES" dirty="0" smtClean="0"/>
              <a:t>Que é o gradiente </a:t>
            </a:r>
            <a:r>
              <a:rPr lang="es-ES" dirty="0" err="1" smtClean="0"/>
              <a:t>xeotérmico</a:t>
            </a:r>
            <a:r>
              <a:rPr lang="es-ES" dirty="0" smtClean="0"/>
              <a:t>?</a:t>
            </a:r>
          </a:p>
          <a:p>
            <a:r>
              <a:rPr lang="es-ES" dirty="0" smtClean="0"/>
              <a:t>Mecanismos de transporte de calor no interior terrestre:</a:t>
            </a:r>
          </a:p>
          <a:p>
            <a:pPr lvl="1"/>
            <a:r>
              <a:rPr lang="es-ES" dirty="0" smtClean="0"/>
              <a:t>Conducción</a:t>
            </a:r>
          </a:p>
          <a:p>
            <a:pPr lvl="1"/>
            <a:r>
              <a:rPr lang="es-ES" dirty="0" smtClean="0"/>
              <a:t>Convección</a:t>
            </a:r>
          </a:p>
          <a:p>
            <a:pPr marL="274320" lvl="1" indent="0">
              <a:buNone/>
            </a:pP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www.youtube.com/watch?v=UR_IE7bVl90</a:t>
            </a:r>
            <a:endParaRPr lang="es-ES" dirty="0" smtClean="0"/>
          </a:p>
          <a:p>
            <a:pPr marL="274320" lvl="1" indent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725888" cy="555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44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A </a:t>
            </a:r>
            <a:r>
              <a:rPr lang="es-ES" dirty="0" err="1" smtClean="0"/>
              <a:t>orixe</a:t>
            </a:r>
            <a:r>
              <a:rPr lang="es-ES" dirty="0" smtClean="0"/>
              <a:t> do sistema solar e da Terra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Hai</a:t>
            </a:r>
            <a:r>
              <a:rPr lang="es-ES" dirty="0" smtClean="0"/>
              <a:t> canto tempo </a:t>
            </a:r>
            <a:r>
              <a:rPr lang="es-ES" dirty="0" err="1" smtClean="0"/>
              <a:t>comezou</a:t>
            </a:r>
            <a:r>
              <a:rPr lang="es-ES" dirty="0" smtClean="0"/>
              <a:t> a formarse o sistema solar aproximadamente?</a:t>
            </a:r>
          </a:p>
          <a:p>
            <a:r>
              <a:rPr lang="es-ES" dirty="0" smtClean="0"/>
              <a:t>Explicar as fases </a:t>
            </a:r>
            <a:r>
              <a:rPr lang="es-ES" dirty="0" err="1" smtClean="0"/>
              <a:t>máis</a:t>
            </a:r>
            <a:r>
              <a:rPr lang="es-ES" dirty="0" smtClean="0"/>
              <a:t> importantes da teoría da acreción </a:t>
            </a:r>
            <a:r>
              <a:rPr lang="es-ES" dirty="0" err="1" smtClean="0"/>
              <a:t>planetesimal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Compoñentes</a:t>
            </a:r>
            <a:r>
              <a:rPr lang="es-ES" dirty="0" smtClean="0"/>
              <a:t> da Terra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</a:t>
            </a:r>
            <a:r>
              <a:rPr lang="es-ES" dirty="0" err="1" smtClean="0"/>
              <a:t>Movementos</a:t>
            </a:r>
            <a:r>
              <a:rPr lang="es-ES" dirty="0" smtClean="0"/>
              <a:t> </a:t>
            </a:r>
            <a:r>
              <a:rPr lang="es-ES" dirty="0" err="1" smtClean="0"/>
              <a:t>verticais</a:t>
            </a:r>
            <a:r>
              <a:rPr lang="es-ES" dirty="0" smtClean="0"/>
              <a:t> da litosfera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Que é a </a:t>
            </a:r>
            <a:r>
              <a:rPr lang="es-ES" dirty="0" err="1" smtClean="0"/>
              <a:t>isostase</a:t>
            </a:r>
            <a:r>
              <a:rPr lang="es-ES" dirty="0" smtClean="0"/>
              <a:t>?</a:t>
            </a:r>
          </a:p>
          <a:p>
            <a:pPr marL="0" indent="0">
              <a:buNone/>
            </a:pP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www.youtube.com/watch?v=EIiypAdStnY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Que é a subsidencia?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8302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/>
              <a:t> </a:t>
            </a:r>
            <a:r>
              <a:rPr lang="es-ES" dirty="0" smtClean="0"/>
              <a:t>13: 11, 12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8037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 </a:t>
            </a:r>
            <a:r>
              <a:rPr lang="es-ES" dirty="0" err="1" smtClean="0"/>
              <a:t>Movementos</a:t>
            </a:r>
            <a:r>
              <a:rPr lang="es-ES" dirty="0" smtClean="0"/>
              <a:t> </a:t>
            </a:r>
            <a:r>
              <a:rPr lang="es-ES" dirty="0" err="1" smtClean="0"/>
              <a:t>horizontais</a:t>
            </a:r>
            <a:r>
              <a:rPr lang="es-ES" dirty="0" smtClean="0"/>
              <a:t> </a:t>
            </a:r>
            <a:r>
              <a:rPr lang="es-ES" smtClean="0"/>
              <a:t>da litosfera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Teorías </a:t>
            </a:r>
            <a:r>
              <a:rPr lang="es-ES" dirty="0" err="1" smtClean="0"/>
              <a:t>fixistas</a:t>
            </a:r>
            <a:endParaRPr lang="es-ES" dirty="0" smtClean="0"/>
          </a:p>
          <a:p>
            <a:r>
              <a:rPr lang="es-ES" dirty="0" smtClean="0"/>
              <a:t>Teorías </a:t>
            </a:r>
            <a:r>
              <a:rPr lang="es-ES" dirty="0" err="1" smtClean="0"/>
              <a:t>Mobilistas</a:t>
            </a:r>
            <a:r>
              <a:rPr lang="es-ES" dirty="0" smtClean="0"/>
              <a:t>: teoría da deriva continental de </a:t>
            </a:r>
            <a:r>
              <a:rPr lang="es-ES" dirty="0" err="1" smtClean="0"/>
              <a:t>Wegener</a:t>
            </a:r>
            <a:r>
              <a:rPr lang="es-ES" dirty="0" smtClean="0"/>
              <a:t>.</a:t>
            </a:r>
          </a:p>
          <a:p>
            <a:r>
              <a:rPr lang="es-ES" dirty="0" smtClean="0"/>
              <a:t>Probas que </a:t>
            </a:r>
            <a:r>
              <a:rPr lang="es-ES" dirty="0" err="1" smtClean="0"/>
              <a:t>demostran</a:t>
            </a:r>
            <a:r>
              <a:rPr lang="es-ES" dirty="0" smtClean="0"/>
              <a:t> a teoría da deriva continental.</a:t>
            </a:r>
          </a:p>
          <a:p>
            <a:r>
              <a:rPr lang="es-ES" dirty="0" smtClean="0"/>
              <a:t>Teoría da expansión do fondo oceánico de </a:t>
            </a:r>
            <a:r>
              <a:rPr lang="es-ES" dirty="0" err="1" smtClean="0"/>
              <a:t>Hess</a:t>
            </a:r>
            <a:r>
              <a:rPr lang="es-ES" dirty="0" smtClean="0"/>
              <a:t>.</a:t>
            </a:r>
          </a:p>
          <a:p>
            <a:r>
              <a:rPr lang="es-ES" dirty="0" smtClean="0"/>
              <a:t>Probas que </a:t>
            </a:r>
            <a:r>
              <a:rPr lang="es-ES" dirty="0" err="1" smtClean="0"/>
              <a:t>demostran</a:t>
            </a:r>
            <a:r>
              <a:rPr lang="es-ES" dirty="0" smtClean="0"/>
              <a:t> a expansión do fondo oceánico.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0166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6718311" cy="485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922779" cy="294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091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1294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450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7652766" cy="433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4288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748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41382" cy="588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727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014413"/>
            <a:ext cx="7515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380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Páx15: 13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1551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3"/>
            <a:ext cx="8441056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61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u="sng" dirty="0" smtClean="0"/>
              <a:t>REPASO DE 1ºESO:</a:t>
            </a:r>
            <a:r>
              <a:rPr lang="es-ES" dirty="0" smtClean="0"/>
              <a:t>	</a:t>
            </a:r>
          </a:p>
          <a:p>
            <a:pPr>
              <a:buNone/>
            </a:pPr>
            <a:r>
              <a:rPr lang="es-ES" dirty="0" smtClean="0"/>
              <a:t>- Origen del universo: Big </a:t>
            </a:r>
            <a:r>
              <a:rPr lang="es-ES" dirty="0" err="1" smtClean="0"/>
              <a:t>Bang</a:t>
            </a:r>
            <a:endParaRPr lang="es-ES" dirty="0" smtClean="0"/>
          </a:p>
          <a:p>
            <a:pPr>
              <a:buNone/>
            </a:pPr>
            <a:r>
              <a:rPr lang="es-ES" dirty="0" smtClean="0">
                <a:hlinkClick r:id="rId2"/>
              </a:rPr>
              <a:t>https://www.youtube.com/watch?v=4zxq7Oj5tsM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Origen sistema solar: acreción </a:t>
            </a:r>
            <a:r>
              <a:rPr lang="es-ES" dirty="0" err="1" smtClean="0"/>
              <a:t>planetesimal</a:t>
            </a:r>
            <a:endParaRPr lang="es-ES" dirty="0" smtClean="0"/>
          </a:p>
          <a:p>
            <a:pPr>
              <a:buNone/>
            </a:pPr>
            <a:r>
              <a:rPr lang="es-ES" dirty="0" smtClean="0">
                <a:hlinkClick r:id="rId3"/>
              </a:rPr>
              <a:t>https://www.youtube.com/watch?v=4iCuHjvehvU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- Planetas sistema solar</a:t>
            </a:r>
          </a:p>
          <a:p>
            <a:pPr>
              <a:buNone/>
            </a:pPr>
            <a:r>
              <a:rPr lang="es-ES" dirty="0" smtClean="0">
                <a:hlinkClick r:id="rId4"/>
              </a:rPr>
              <a:t>https://www.youtube.com/watch?v=sUqmamlW9cc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- Cómo os veríamos realmente se </a:t>
            </a:r>
            <a:r>
              <a:rPr lang="es-ES" dirty="0" err="1" smtClean="0"/>
              <a:t>estivesen</a:t>
            </a:r>
            <a:r>
              <a:rPr lang="es-ES" dirty="0" smtClean="0"/>
              <a:t> á distancia da lúa?</a:t>
            </a:r>
          </a:p>
          <a:p>
            <a:pPr>
              <a:buNone/>
            </a:pPr>
            <a:r>
              <a:rPr lang="es-ES" dirty="0" smtClean="0">
                <a:hlinkClick r:id="rId5"/>
              </a:rPr>
              <a:t>https://www.youtube.com/watch?v=twRnkp62AXs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 A tectónica de placas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Postulados da teoría da tectónica de placas de Wilson.</a:t>
            </a:r>
          </a:p>
          <a:p>
            <a:r>
              <a:rPr lang="es-ES" dirty="0" smtClean="0"/>
              <a:t>Probas da tectónica de placas</a:t>
            </a:r>
          </a:p>
          <a:p>
            <a:r>
              <a:rPr lang="es-ES" dirty="0" smtClean="0"/>
              <a:t>Identificar as </a:t>
            </a:r>
            <a:r>
              <a:rPr lang="es-ES" dirty="0" err="1" smtClean="0"/>
              <a:t>principais</a:t>
            </a:r>
            <a:r>
              <a:rPr lang="es-ES" dirty="0" smtClean="0"/>
              <a:t> placas e saber </a:t>
            </a:r>
            <a:r>
              <a:rPr lang="es-ES" dirty="0" err="1" smtClean="0"/>
              <a:t>situalas</a:t>
            </a:r>
            <a:r>
              <a:rPr lang="es-ES" dirty="0" smtClean="0"/>
              <a:t>.</a:t>
            </a:r>
          </a:p>
          <a:p>
            <a:r>
              <a:rPr lang="es-ES" dirty="0" smtClean="0"/>
              <a:t>Tipos de bordes </a:t>
            </a:r>
            <a:r>
              <a:rPr lang="es-ES" dirty="0" err="1" smtClean="0"/>
              <a:t>ou</a:t>
            </a:r>
            <a:r>
              <a:rPr lang="es-ES" dirty="0" smtClean="0"/>
              <a:t> límites entre placas, sucesos que se producen e </a:t>
            </a:r>
            <a:r>
              <a:rPr lang="es-ES" dirty="0" err="1" smtClean="0"/>
              <a:t>estruturas</a:t>
            </a:r>
            <a:r>
              <a:rPr lang="es-ES" dirty="0" smtClean="0"/>
              <a:t> </a:t>
            </a:r>
            <a:r>
              <a:rPr lang="es-ES" dirty="0" err="1" smtClean="0"/>
              <a:t>xeolóxicas</a:t>
            </a:r>
            <a:r>
              <a:rPr lang="es-ES" dirty="0" smtClean="0"/>
              <a:t> que </a:t>
            </a:r>
            <a:r>
              <a:rPr lang="es-ES" dirty="0" err="1" smtClean="0"/>
              <a:t>xeran</a:t>
            </a:r>
            <a:r>
              <a:rPr lang="es-ES" dirty="0" smtClean="0"/>
              <a:t>.</a:t>
            </a:r>
          </a:p>
          <a:p>
            <a:r>
              <a:rPr lang="es-ES" dirty="0"/>
              <a:t>Distribución de terremotos e </a:t>
            </a:r>
            <a:r>
              <a:rPr lang="es-ES" dirty="0" err="1"/>
              <a:t>volcáns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5062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8359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348038" y="549275"/>
            <a:ext cx="2087562" cy="368300"/>
          </a:xfrm>
          <a:prstGeom prst="rect">
            <a:avLst/>
          </a:prstGeom>
          <a:solidFill>
            <a:srgbClr val="D16349"/>
          </a:solidFill>
          <a:ln w="20160" cap="sq">
            <a:solidFill>
              <a:srgbClr val="FFFFFF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35036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>
                <a:solidFill>
                  <a:srgbClr val="FFFFFF"/>
                </a:solidFill>
                <a:latin typeface="Georgia" pitchFamily="16" charset="0"/>
                <a:cs typeface="Arial" charset="0"/>
              </a:rPr>
              <a:t>Placas litosféricas</a:t>
            </a:r>
          </a:p>
        </p:txBody>
      </p:sp>
    </p:spTree>
    <p:extLst>
      <p:ext uri="{BB962C8B-B14F-4D97-AF65-F5344CB8AC3E}">
        <p14:creationId xmlns:p14="http://schemas.microsoft.com/office/powerpoint/2010/main" val="142346514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3248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987675" y="549275"/>
            <a:ext cx="2879725" cy="368300"/>
          </a:xfrm>
          <a:prstGeom prst="rect">
            <a:avLst/>
          </a:prstGeom>
          <a:solidFill>
            <a:srgbClr val="D16349"/>
          </a:solidFill>
          <a:ln w="20160" cap="sq">
            <a:solidFill>
              <a:srgbClr val="FFFFFF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35036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>
                <a:solidFill>
                  <a:srgbClr val="FFFFFF"/>
                </a:solidFill>
                <a:latin typeface="Georgia" pitchFamily="16" charset="0"/>
                <a:cs typeface="Arial" charset="0"/>
              </a:rPr>
              <a:t>Tipos de bordes de placas</a:t>
            </a:r>
          </a:p>
        </p:txBody>
      </p:sp>
    </p:spTree>
    <p:extLst>
      <p:ext uri="{BB962C8B-B14F-4D97-AF65-F5344CB8AC3E}">
        <p14:creationId xmlns:p14="http://schemas.microsoft.com/office/powerpoint/2010/main" val="261641490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Movemento</a:t>
            </a:r>
            <a:r>
              <a:rPr lang="es-ES" dirty="0" smtClean="0"/>
              <a:t> de placas</a:t>
            </a:r>
          </a:p>
          <a:p>
            <a:pPr marL="0" indent="0">
              <a:buNone/>
            </a:pPr>
            <a:r>
              <a:rPr lang="es-ES" dirty="0"/>
              <a:t>https://</a:t>
            </a:r>
            <a:r>
              <a:rPr lang="es-ES" dirty="0" smtClean="0"/>
              <a:t>www.youtube.com/watch?v=UR_IE7bVl90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2568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17: 15, 17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18: 18, 25, 28, 30</a:t>
            </a:r>
          </a:p>
          <a:p>
            <a:r>
              <a:rPr lang="es-ES" dirty="0" err="1" smtClean="0"/>
              <a:t>Páx</a:t>
            </a:r>
            <a:r>
              <a:rPr lang="es-ES" smtClean="0"/>
              <a:t> 19: 32, 33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89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3494088"/>
            <a:ext cx="3217862" cy="3009900"/>
          </a:xfrm>
        </p:spPr>
      </p:pic>
      <p:pic>
        <p:nvPicPr>
          <p:cNvPr id="24579" name="4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573463"/>
            <a:ext cx="3863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5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581025"/>
            <a:ext cx="4872038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6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75" y="549275"/>
            <a:ext cx="39116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O </a:t>
            </a:r>
            <a:r>
              <a:rPr lang="es-ES" dirty="0" err="1" smtClean="0"/>
              <a:t>estudo</a:t>
            </a:r>
            <a:r>
              <a:rPr lang="es-ES" dirty="0" smtClean="0"/>
              <a:t> da </a:t>
            </a:r>
            <a:r>
              <a:rPr lang="es-ES" dirty="0" err="1" smtClean="0"/>
              <a:t>estrutura</a:t>
            </a:r>
            <a:r>
              <a:rPr lang="es-ES" dirty="0" smtClean="0"/>
              <a:t> interna da Terra.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Métodos que se </a:t>
            </a:r>
            <a:r>
              <a:rPr lang="es-ES" dirty="0" err="1" smtClean="0"/>
              <a:t>empregan</a:t>
            </a:r>
            <a:r>
              <a:rPr lang="es-ES" dirty="0" smtClean="0"/>
              <a:t> para </a:t>
            </a:r>
            <a:r>
              <a:rPr lang="es-ES" dirty="0" err="1" smtClean="0"/>
              <a:t>coñecer</a:t>
            </a:r>
            <a:r>
              <a:rPr lang="es-ES" dirty="0" smtClean="0"/>
              <a:t> o interior da Terra: ondas sísmicas</a:t>
            </a:r>
          </a:p>
          <a:p>
            <a:r>
              <a:rPr lang="es-ES" dirty="0" smtClean="0"/>
              <a:t>Tipos de ondas sísmicas. Explicar e interpretarlas en gráficos.</a:t>
            </a:r>
          </a:p>
          <a:p>
            <a:r>
              <a:rPr lang="es-ES" dirty="0" smtClean="0"/>
              <a:t>Que é o hipocentro e o epicentro </a:t>
            </a:r>
            <a:r>
              <a:rPr lang="es-ES" dirty="0" err="1" smtClean="0"/>
              <a:t>dun</a:t>
            </a:r>
            <a:r>
              <a:rPr lang="es-ES" dirty="0" smtClean="0"/>
              <a:t> terremoto?</a:t>
            </a:r>
          </a:p>
          <a:p>
            <a:r>
              <a:rPr lang="es-ES" dirty="0" smtClean="0"/>
              <a:t>Capas da </a:t>
            </a:r>
            <a:r>
              <a:rPr lang="es-ES" dirty="0" err="1" smtClean="0"/>
              <a:t>terra</a:t>
            </a:r>
            <a:r>
              <a:rPr lang="es-ES" dirty="0" smtClean="0"/>
              <a:t> según a composición: modelo </a:t>
            </a:r>
            <a:r>
              <a:rPr lang="es-ES" dirty="0" err="1" smtClean="0"/>
              <a:t>xeoquímico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/>
          <p:cNvSpPr>
            <a:spLocks noChangeArrowheads="1"/>
          </p:cNvSpPr>
          <p:nvPr/>
        </p:nvSpPr>
        <p:spPr bwMode="auto">
          <a:xfrm rot="5400000">
            <a:off x="-569912" y="571500"/>
            <a:ext cx="2209800" cy="1066800"/>
          </a:xfrm>
          <a:prstGeom prst="rtTriangle">
            <a:avLst/>
          </a:prstGeom>
          <a:solidFill>
            <a:srgbClr val="008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EEECE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Arial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0" y="0"/>
            <a:ext cx="9144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200" b="1">
                <a:solidFill>
                  <a:srgbClr val="FFFFFF"/>
                </a:solidFill>
                <a:latin typeface="Lucida Sans Unicode" pitchFamily="32" charset="0"/>
              </a:rPr>
              <a:t>UNIDAD</a:t>
            </a:r>
            <a:br>
              <a:rPr lang="es-ES" sz="1200" b="1">
                <a:solidFill>
                  <a:srgbClr val="FFFFFF"/>
                </a:solidFill>
                <a:latin typeface="Lucida Sans Unicode" pitchFamily="32" charset="0"/>
              </a:rPr>
            </a:br>
            <a:r>
              <a:rPr lang="es-ES" sz="4800" b="1">
                <a:solidFill>
                  <a:srgbClr val="FFFFFF"/>
                </a:solidFill>
                <a:latin typeface="Lucida Sans Unicode" pitchFamily="32" charset="0"/>
              </a:rPr>
              <a:t>7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 cstate="print"/>
          <a:srcRect r="4446"/>
          <a:stretch>
            <a:fillRect/>
          </a:stretch>
        </p:blipFill>
        <p:spPr bwMode="auto">
          <a:xfrm>
            <a:off x="7507288" y="6278563"/>
            <a:ext cx="1636712" cy="57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984250" y="90488"/>
            <a:ext cx="68643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800" b="1">
                <a:solidFill>
                  <a:srgbClr val="333399"/>
                </a:solidFill>
                <a:latin typeface="Lucida Sans Unicode" pitchFamily="32" charset="0"/>
              </a:rPr>
              <a:t>Así se produce un terremoto</a:t>
            </a:r>
          </a:p>
        </p:txBody>
      </p:sp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" y="1655763"/>
            <a:ext cx="7451725" cy="3922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40" name="AutoShape 7"/>
          <p:cNvSpPr>
            <a:spLocks noChangeArrowheads="1"/>
          </p:cNvSpPr>
          <p:nvPr/>
        </p:nvSpPr>
        <p:spPr bwMode="auto">
          <a:xfrm>
            <a:off x="971550" y="4464050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5000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41" name="AutoShape 8"/>
          <p:cNvSpPr>
            <a:spLocks noChangeArrowheads="1"/>
          </p:cNvSpPr>
          <p:nvPr/>
        </p:nvSpPr>
        <p:spPr bwMode="auto">
          <a:xfrm rot="10740000">
            <a:off x="2017713" y="4467225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5000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116013" y="908050"/>
            <a:ext cx="2303462" cy="116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>
                <a:solidFill>
                  <a:srgbClr val="000000"/>
                </a:solidFill>
                <a:latin typeface="Lucida Sans Unicode" pitchFamily="32" charset="0"/>
              </a:rPr>
              <a:t>Se producen fuerzas tectónicas debido al desplazamiento de </a:t>
            </a:r>
            <a:br>
              <a:rPr lang="es-ES" sz="1600">
                <a:solidFill>
                  <a:srgbClr val="000000"/>
                </a:solidFill>
                <a:latin typeface="Lucida Sans Unicode" pitchFamily="32" charset="0"/>
              </a:rPr>
            </a:br>
            <a:r>
              <a:rPr lang="es-ES" sz="1600">
                <a:solidFill>
                  <a:srgbClr val="000000"/>
                </a:solidFill>
                <a:latin typeface="Lucida Sans Unicode" pitchFamily="32" charset="0"/>
              </a:rPr>
              <a:t>las placas.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708400" y="765175"/>
            <a:ext cx="2303463" cy="1304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>
                <a:solidFill>
                  <a:srgbClr val="000000"/>
                </a:solidFill>
                <a:latin typeface="Lucida Sans Unicode" pitchFamily="32" charset="0"/>
              </a:rPr>
              <a:t>Se acumula tensión </a:t>
            </a:r>
            <a:br>
              <a:rPr lang="es-ES" sz="1600">
                <a:solidFill>
                  <a:srgbClr val="000000"/>
                </a:solidFill>
                <a:latin typeface="Lucida Sans Unicode" pitchFamily="32" charset="0"/>
              </a:rPr>
            </a:br>
            <a:r>
              <a:rPr lang="es-ES" sz="1600">
                <a:solidFill>
                  <a:srgbClr val="000000"/>
                </a:solidFill>
                <a:latin typeface="Lucida Sans Unicode" pitchFamily="32" charset="0"/>
              </a:rPr>
              <a:t>en las rocas que se resisten a desplazarse o a romperse.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191250" y="692150"/>
            <a:ext cx="2952750" cy="159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>
                <a:solidFill>
                  <a:srgbClr val="000000"/>
                </a:solidFill>
                <a:latin typeface="Lucida Sans Unicode" pitchFamily="32" charset="0"/>
              </a:rPr>
              <a:t>Finalmente, cuando las rocas no soportan más tensión, se rompen o desplazan bruscamente, produciendo un terremoto.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843213" y="5589588"/>
            <a:ext cx="2519362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>
                <a:solidFill>
                  <a:srgbClr val="000000"/>
                </a:solidFill>
                <a:latin typeface="Lucida Sans Unicode" pitchFamily="32" charset="0"/>
              </a:rPr>
              <a:t>El </a:t>
            </a:r>
            <a:r>
              <a:rPr lang="es-ES" sz="1400" b="1">
                <a:solidFill>
                  <a:srgbClr val="000000"/>
                </a:solidFill>
                <a:latin typeface="Lucida Sans Unicode" pitchFamily="32" charset="0"/>
              </a:rPr>
              <a:t>hipocentro </a:t>
            </a:r>
            <a:r>
              <a:rPr lang="es-ES" sz="1400">
                <a:solidFill>
                  <a:srgbClr val="000000"/>
                </a:solidFill>
                <a:latin typeface="Lucida Sans Unicode" pitchFamily="32" charset="0"/>
              </a:rPr>
              <a:t>es el lugar de </a:t>
            </a:r>
            <a:br>
              <a:rPr lang="es-ES" sz="1400">
                <a:solidFill>
                  <a:srgbClr val="000000"/>
                </a:solidFill>
                <a:latin typeface="Lucida Sans Unicode" pitchFamily="32" charset="0"/>
              </a:rPr>
            </a:br>
            <a:r>
              <a:rPr lang="es-ES" sz="1400">
                <a:solidFill>
                  <a:srgbClr val="000000"/>
                </a:solidFill>
                <a:latin typeface="Lucida Sans Unicode" pitchFamily="32" charset="0"/>
              </a:rPr>
              <a:t>la litosfera donde se origina el terremoto</a:t>
            </a:r>
            <a:r>
              <a:rPr lang="es-ES" sz="1600">
                <a:solidFill>
                  <a:srgbClr val="000000"/>
                </a:solidFill>
                <a:latin typeface="Lucida Sans Unicode" pitchFamily="32" charset="0"/>
              </a:rPr>
              <a:t>.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292725" y="5516563"/>
            <a:ext cx="3455988" cy="115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>
                <a:solidFill>
                  <a:srgbClr val="000000"/>
                </a:solidFill>
                <a:latin typeface="Lucida Sans Unicode" pitchFamily="32" charset="0"/>
              </a:rPr>
              <a:t>El </a:t>
            </a:r>
            <a:r>
              <a:rPr lang="es-ES" sz="1400" b="1">
                <a:solidFill>
                  <a:srgbClr val="000000"/>
                </a:solidFill>
                <a:latin typeface="Lucida Sans Unicode" pitchFamily="32" charset="0"/>
              </a:rPr>
              <a:t>epicentro </a:t>
            </a:r>
            <a:r>
              <a:rPr lang="es-ES" sz="1400">
                <a:solidFill>
                  <a:srgbClr val="000000"/>
                </a:solidFill>
                <a:latin typeface="Lucida Sans Unicode" pitchFamily="32" charset="0"/>
              </a:rPr>
              <a:t>es el lugar de </a:t>
            </a:r>
            <a:br>
              <a:rPr lang="es-ES" sz="1400">
                <a:solidFill>
                  <a:srgbClr val="000000"/>
                </a:solidFill>
                <a:latin typeface="Lucida Sans Unicode" pitchFamily="32" charset="0"/>
              </a:rPr>
            </a:br>
            <a:r>
              <a:rPr lang="es-ES" sz="1400">
                <a:solidFill>
                  <a:srgbClr val="000000"/>
                </a:solidFill>
                <a:latin typeface="Lucida Sans Unicode" pitchFamily="32" charset="0"/>
              </a:rPr>
              <a:t>la superficie que cae justo sobre </a:t>
            </a:r>
            <a:br>
              <a:rPr lang="es-ES" sz="1400">
                <a:solidFill>
                  <a:srgbClr val="000000"/>
                </a:solidFill>
                <a:latin typeface="Lucida Sans Unicode" pitchFamily="32" charset="0"/>
              </a:rPr>
            </a:br>
            <a:r>
              <a:rPr lang="es-ES" sz="1400">
                <a:solidFill>
                  <a:srgbClr val="000000"/>
                </a:solidFill>
                <a:latin typeface="Lucida Sans Unicode" pitchFamily="32" charset="0"/>
              </a:rPr>
              <a:t>el hipocentro, y allí donde el terremoto tiene su máxima intensidad.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V="1">
            <a:off x="4932363" y="4514850"/>
            <a:ext cx="1331912" cy="1076325"/>
          </a:xfrm>
          <a:prstGeom prst="line">
            <a:avLst/>
          </a:prstGeom>
          <a:noFill/>
          <a:ln w="18000" cap="sq">
            <a:solidFill>
              <a:srgbClr val="0084D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6261100" y="3656013"/>
            <a:ext cx="328613" cy="1862137"/>
          </a:xfrm>
          <a:prstGeom prst="line">
            <a:avLst/>
          </a:prstGeom>
          <a:noFill/>
          <a:ln w="18000" cap="sq">
            <a:solidFill>
              <a:srgbClr val="0084D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3250" y="908050"/>
            <a:ext cx="511175" cy="534988"/>
            <a:chOff x="380" y="572"/>
            <a:chExt cx="322" cy="337"/>
          </a:xfrm>
        </p:grpSpPr>
        <p:pic>
          <p:nvPicPr>
            <p:cNvPr id="18460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" y="572"/>
              <a:ext cx="322" cy="3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8461" name="Text Box 18"/>
            <p:cNvSpPr txBox="1">
              <a:spLocks noChangeArrowheads="1"/>
            </p:cNvSpPr>
            <p:nvPr/>
          </p:nvSpPr>
          <p:spPr bwMode="auto">
            <a:xfrm>
              <a:off x="431" y="618"/>
              <a:ext cx="22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>
                  <a:solidFill>
                    <a:srgbClr val="FFFFFF"/>
                  </a:solidFill>
                  <a:latin typeface="Georgia" pitchFamily="16" charset="0"/>
                </a:rPr>
                <a:t>1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181350" y="768350"/>
            <a:ext cx="541338" cy="534988"/>
            <a:chOff x="2004" y="484"/>
            <a:chExt cx="341" cy="337"/>
          </a:xfrm>
        </p:grpSpPr>
        <p:pic>
          <p:nvPicPr>
            <p:cNvPr id="18458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04" y="484"/>
              <a:ext cx="341" cy="3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8459" name="Text Box 21"/>
            <p:cNvSpPr txBox="1">
              <a:spLocks noChangeArrowheads="1"/>
            </p:cNvSpPr>
            <p:nvPr/>
          </p:nvSpPr>
          <p:spPr bwMode="auto">
            <a:xfrm>
              <a:off x="2064" y="527"/>
              <a:ext cx="22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>
                  <a:solidFill>
                    <a:srgbClr val="FFFFFF"/>
                  </a:solidFill>
                  <a:latin typeface="Georgia" pitchFamily="16" charset="0"/>
                </a:rPr>
                <a:t>2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705475" y="695325"/>
            <a:ext cx="534988" cy="534988"/>
            <a:chOff x="3594" y="438"/>
            <a:chExt cx="337" cy="337"/>
          </a:xfrm>
        </p:grpSpPr>
        <p:pic>
          <p:nvPicPr>
            <p:cNvPr id="18456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94" y="438"/>
              <a:ext cx="337" cy="3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8457" name="Text Box 24"/>
            <p:cNvSpPr txBox="1">
              <a:spLocks noChangeArrowheads="1"/>
            </p:cNvSpPr>
            <p:nvPr/>
          </p:nvSpPr>
          <p:spPr bwMode="auto">
            <a:xfrm>
              <a:off x="3651" y="482"/>
              <a:ext cx="226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>
                  <a:solidFill>
                    <a:srgbClr val="FFFFFF"/>
                  </a:solidFill>
                  <a:latin typeface="Georgia" pitchFamily="16" charset="0"/>
                </a:rPr>
                <a:t>3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937500" y="3717925"/>
            <a:ext cx="534988" cy="534988"/>
            <a:chOff x="5000" y="2342"/>
            <a:chExt cx="337" cy="337"/>
          </a:xfrm>
        </p:grpSpPr>
        <p:pic>
          <p:nvPicPr>
            <p:cNvPr id="18454" name="Picture 2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00" y="2342"/>
              <a:ext cx="337" cy="3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8455" name="Text Box 27"/>
            <p:cNvSpPr txBox="1">
              <a:spLocks noChangeArrowheads="1"/>
            </p:cNvSpPr>
            <p:nvPr/>
          </p:nvSpPr>
          <p:spPr bwMode="auto">
            <a:xfrm>
              <a:off x="5057" y="2387"/>
              <a:ext cx="226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>
                  <a:solidFill>
                    <a:srgbClr val="FFFFFF"/>
                  </a:solidFill>
                  <a:latin typeface="Georgia" pitchFamily="16" charset="0"/>
                </a:rPr>
                <a:t>4</a:t>
              </a:r>
            </a:p>
          </p:txBody>
        </p:sp>
      </p:grp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7740650" y="4221163"/>
            <a:ext cx="1944688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>
                <a:solidFill>
                  <a:srgbClr val="000000"/>
                </a:solidFill>
                <a:latin typeface="Lucida Sans Unicode" pitchFamily="32" charset="0"/>
              </a:rPr>
              <a:t>El terremoto alcanza la superficie </a:t>
            </a:r>
            <a:br>
              <a:rPr lang="es-ES" sz="1600">
                <a:solidFill>
                  <a:srgbClr val="000000"/>
                </a:solidFill>
                <a:latin typeface="Lucida Sans Unicode" pitchFamily="32" charset="0"/>
              </a:rPr>
            </a:br>
            <a:r>
              <a:rPr lang="es-ES" sz="1600">
                <a:solidFill>
                  <a:srgbClr val="000000"/>
                </a:solidFill>
                <a:latin typeface="Lucida Sans Unicode" pitchFamily="32" charset="0"/>
              </a:rPr>
              <a:t>terrestre.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4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 animBg="1"/>
      <p:bldP spid="286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75" y="155701"/>
            <a:ext cx="7488832" cy="602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42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nt6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29393"/>
            <a:ext cx="7344816" cy="45198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755650" y="836613"/>
            <a:ext cx="7620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>
                <a:solidFill>
                  <a:srgbClr val="008000"/>
                </a:solidFill>
              </a:rPr>
              <a:t>Intensidad y magnitud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00113" y="1484313"/>
            <a:ext cx="69119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>
                <a:srgbClr val="008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b="1">
                <a:solidFill>
                  <a:srgbClr val="008000"/>
                </a:solidFill>
              </a:rPr>
              <a:t> </a:t>
            </a:r>
            <a:r>
              <a:rPr lang="es-ES" sz="2000">
                <a:solidFill>
                  <a:srgbClr val="000000"/>
                </a:solidFill>
              </a:rPr>
              <a:t>La </a:t>
            </a:r>
            <a:r>
              <a:rPr lang="es-ES" sz="2000">
                <a:solidFill>
                  <a:srgbClr val="008000"/>
                </a:solidFill>
              </a:rPr>
              <a:t>intensidad</a:t>
            </a:r>
            <a:r>
              <a:rPr lang="es-ES" sz="2000">
                <a:solidFill>
                  <a:srgbClr val="000000"/>
                </a:solidFill>
              </a:rPr>
              <a:t> de un terremoto mide los efectos que este produce. Es una medida subjetiva y se mide mediante la escala de Mercalli.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00113" y="2636838"/>
            <a:ext cx="69119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>
                <a:srgbClr val="008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b="1">
                <a:solidFill>
                  <a:srgbClr val="008000"/>
                </a:solidFill>
              </a:rPr>
              <a:t> </a:t>
            </a:r>
            <a:r>
              <a:rPr lang="es-ES" sz="2000">
                <a:solidFill>
                  <a:srgbClr val="000000"/>
                </a:solidFill>
              </a:rPr>
              <a:t>La </a:t>
            </a:r>
            <a:r>
              <a:rPr lang="es-ES" sz="2000">
                <a:solidFill>
                  <a:srgbClr val="008000"/>
                </a:solidFill>
              </a:rPr>
              <a:t>magnitud</a:t>
            </a:r>
            <a:r>
              <a:rPr lang="es-ES" sz="2000">
                <a:solidFill>
                  <a:srgbClr val="000000"/>
                </a:solidFill>
              </a:rPr>
              <a:t> de un seísmo mide la energía liberada por </a:t>
            </a:r>
            <a:br>
              <a:rPr lang="es-ES" sz="20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el terremoto. Es una medida objetiva y se mide mediante la escala de Richter.</a:t>
            </a:r>
          </a:p>
        </p:txBody>
      </p:sp>
      <p:sp>
        <p:nvSpPr>
          <p:cNvPr id="2970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71550" y="4076700"/>
            <a:ext cx="2951163" cy="398463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FF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>
                <a:solidFill>
                  <a:srgbClr val="000000"/>
                </a:solidFill>
                <a:latin typeface="Lucida Sans Unicode" pitchFamily="32" charset="0"/>
              </a:rPr>
              <a:t>Escala de Mercalli</a:t>
            </a:r>
          </a:p>
        </p:txBody>
      </p:sp>
      <p:sp>
        <p:nvSpPr>
          <p:cNvPr id="29702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03800" y="4076700"/>
            <a:ext cx="2951163" cy="398463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FF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>
                <a:solidFill>
                  <a:srgbClr val="000000"/>
                </a:solidFill>
                <a:latin typeface="Lucida Sans Unicode" pitchFamily="32" charset="0"/>
              </a:rPr>
              <a:t>Escala de Richter</a:t>
            </a:r>
          </a:p>
        </p:txBody>
      </p:sp>
      <p:sp>
        <p:nvSpPr>
          <p:cNvPr id="29703" name="Text 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203575" y="4868863"/>
            <a:ext cx="2951163" cy="1008062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FF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>
                <a:solidFill>
                  <a:srgbClr val="000000"/>
                </a:solidFill>
              </a:rPr>
              <a:t>Tabla resumen de escalas y daños observados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104</TotalTime>
  <Words>550</Words>
  <Application>Microsoft Office PowerPoint</Application>
  <PresentationFormat>Presentación en pantalla (4:3)</PresentationFormat>
  <Paragraphs>102</Paragraphs>
  <Slides>34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Civil</vt:lpstr>
      <vt:lpstr>UNIDADE DIDÁCTICA 1</vt:lpstr>
      <vt:lpstr>1. A orixe do sistema solar e da Terra</vt:lpstr>
      <vt:lpstr>Presentación de PowerPoint</vt:lpstr>
      <vt:lpstr>Presentación de PowerPoint</vt:lpstr>
      <vt:lpstr>2. O estudo da estrutura interna da Terra.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Modelo xeodinámico</vt:lpstr>
      <vt:lpstr>Presentación de PowerPoint</vt:lpstr>
      <vt:lpstr>Presentación de PowerPoint</vt:lpstr>
      <vt:lpstr>4.  O motor interno da Terra</vt:lpstr>
      <vt:lpstr>Presentación de PowerPoint</vt:lpstr>
      <vt:lpstr>5. Movementos verticais da litosfera</vt:lpstr>
      <vt:lpstr>Presentación de PowerPoint</vt:lpstr>
      <vt:lpstr>6. Movementos horizontais da litosfera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7. A tectónica de placas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DIDÁCTICA 1</dc:title>
  <dc:creator>PC</dc:creator>
  <cp:lastModifiedBy>ADMIN3</cp:lastModifiedBy>
  <cp:revision>16</cp:revision>
  <dcterms:created xsi:type="dcterms:W3CDTF">2017-09-14T15:43:24Z</dcterms:created>
  <dcterms:modified xsi:type="dcterms:W3CDTF">2017-10-04T09:48:29Z</dcterms:modified>
</cp:coreProperties>
</file>