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  <p:sldId id="278" r:id="rId7"/>
    <p:sldId id="264" r:id="rId8"/>
    <p:sldId id="269" r:id="rId9"/>
    <p:sldId id="268" r:id="rId10"/>
    <p:sldId id="265" r:id="rId11"/>
    <p:sldId id="266" r:id="rId12"/>
    <p:sldId id="267" r:id="rId13"/>
    <p:sldId id="277" r:id="rId14"/>
    <p:sldId id="279" r:id="rId15"/>
    <p:sldId id="280" r:id="rId16"/>
    <p:sldId id="281" r:id="rId17"/>
    <p:sldId id="270" r:id="rId18"/>
    <p:sldId id="271" r:id="rId19"/>
    <p:sldId id="273" r:id="rId20"/>
    <p:sldId id="282" r:id="rId21"/>
    <p:sldId id="274" r:id="rId22"/>
    <p:sldId id="272" r:id="rId23"/>
    <p:sldId id="276" r:id="rId24"/>
    <p:sldId id="275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AC542-1454-4916-9F7C-D49FE796A1F0}" type="datetimeFigureOut">
              <a:rPr lang="es-ES" smtClean="0"/>
              <a:t>23/03/2018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00064-3225-48A7-A0CF-343FC56BC58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AC542-1454-4916-9F7C-D49FE796A1F0}" type="datetimeFigureOut">
              <a:rPr lang="es-ES" smtClean="0"/>
              <a:t>23/03/2018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00064-3225-48A7-A0CF-343FC56BC58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AC542-1454-4916-9F7C-D49FE796A1F0}" type="datetimeFigureOut">
              <a:rPr lang="es-ES" smtClean="0"/>
              <a:t>23/03/2018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00064-3225-48A7-A0CF-343FC56BC58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AC542-1454-4916-9F7C-D49FE796A1F0}" type="datetimeFigureOut">
              <a:rPr lang="es-ES" smtClean="0"/>
              <a:t>23/03/2018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00064-3225-48A7-A0CF-343FC56BC58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AC542-1454-4916-9F7C-D49FE796A1F0}" type="datetimeFigureOut">
              <a:rPr lang="es-ES" smtClean="0"/>
              <a:t>23/03/2018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00064-3225-48A7-A0CF-343FC56BC58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AC542-1454-4916-9F7C-D49FE796A1F0}" type="datetimeFigureOut">
              <a:rPr lang="es-ES" smtClean="0"/>
              <a:t>23/03/2018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00064-3225-48A7-A0CF-343FC56BC58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AC542-1454-4916-9F7C-D49FE796A1F0}" type="datetimeFigureOut">
              <a:rPr lang="es-ES" smtClean="0"/>
              <a:t>23/03/2018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00064-3225-48A7-A0CF-343FC56BC58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AC542-1454-4916-9F7C-D49FE796A1F0}" type="datetimeFigureOut">
              <a:rPr lang="es-ES" smtClean="0"/>
              <a:t>23/03/2018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00064-3225-48A7-A0CF-343FC56BC582}" type="slidenum">
              <a:rPr lang="es-ES" smtClean="0"/>
              <a:t>‹Nº›</a:t>
            </a:fld>
            <a:endParaRPr lang="es-E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AC542-1454-4916-9F7C-D49FE796A1F0}" type="datetimeFigureOut">
              <a:rPr lang="es-ES" smtClean="0"/>
              <a:t>23/03/2018</a:t>
            </a:fld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5500064-3225-48A7-A0CF-343FC56BC582}" type="slidenum">
              <a:rPr lang="es-ES" smtClean="0"/>
              <a:t>‹Nº›</a:t>
            </a:fld>
            <a:endParaRPr lang="es-E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AC542-1454-4916-9F7C-D49FE796A1F0}" type="datetimeFigureOut">
              <a:rPr lang="es-ES" smtClean="0"/>
              <a:t>23/03/2018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00064-3225-48A7-A0CF-343FC56BC58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AC542-1454-4916-9F7C-D49FE796A1F0}" type="datetimeFigureOut">
              <a:rPr lang="es-ES" smtClean="0"/>
              <a:t>23/03/2018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00064-3225-48A7-A0CF-343FC56BC58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F5500064-3225-48A7-A0CF-343FC56BC582}" type="slidenum">
              <a:rPr lang="es-ES" smtClean="0"/>
              <a:t>‹Nº›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62CAC542-1454-4916-9F7C-D49FE796A1F0}" type="datetimeFigureOut">
              <a:rPr lang="es-ES" smtClean="0"/>
              <a:t>23/03/2018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distribucion.es/anayaeducacion/8420050/U04/U04_01_EPI_04/Actividad4_4_nb/index.html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distribucion.es/anayaeducacion/8420050/U04/U04_01_EPI_05/video_bosque_conif.html" TargetMode="External"/><Relationship Id="rId2" Type="http://schemas.openxmlformats.org/officeDocument/2006/relationships/hyperlink" Target="La%20clasificaci&#243;n%20de%20las%20hojas.ppt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hyperlink" Target="https://www.youtube.com/watch?v=npNCzchvXTQ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9AkQoP5jZsc" TargetMode="External"/><Relationship Id="rId2" Type="http://schemas.openxmlformats.org/officeDocument/2006/relationships/hyperlink" Target="https://www.youtube.com/watch?v=7DX0usC2QuA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rjKRQYmi1Lk&#231;" TargetMode="External"/><Relationship Id="rId4" Type="http://schemas.openxmlformats.org/officeDocument/2006/relationships/hyperlink" Target="https://www.youtube.com/watch?v=BLTcVNyOhUc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vyUvcRwX0E" TargetMode="External"/><Relationship Id="rId2" Type="http://schemas.openxmlformats.org/officeDocument/2006/relationships/hyperlink" Target="https://www.youtube.com/watch?v=gXpHJDhU48M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distribucion.es/anayaeducacion/8420050/U04/U04_01_EPI_04/Actividad4_3_nb/index.html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 err="1" smtClean="0"/>
              <a:t>Unidade</a:t>
            </a:r>
            <a:r>
              <a:rPr lang="es-ES" dirty="0" smtClean="0"/>
              <a:t> didáctica </a:t>
            </a:r>
            <a:r>
              <a:rPr lang="es-ES" dirty="0" smtClean="0"/>
              <a:t>8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" dirty="0" smtClean="0"/>
              <a:t>Plantas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69412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1. </a:t>
            </a:r>
            <a:r>
              <a:rPr lang="es-ES" dirty="0" smtClean="0"/>
              <a:t>Que é </a:t>
            </a:r>
            <a:r>
              <a:rPr lang="es-ES" dirty="0" err="1" smtClean="0"/>
              <a:t>unha</a:t>
            </a:r>
            <a:r>
              <a:rPr lang="es-ES" dirty="0" smtClean="0"/>
              <a:t> planta?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Características do reino Plantas</a:t>
            </a:r>
          </a:p>
          <a:p>
            <a:r>
              <a:rPr lang="es-ES" dirty="0" smtClean="0"/>
              <a:t>Clasificación das plantas según a presencia </a:t>
            </a:r>
            <a:r>
              <a:rPr lang="es-ES" dirty="0" err="1" smtClean="0"/>
              <a:t>ou</a:t>
            </a:r>
            <a:r>
              <a:rPr lang="es-ES" dirty="0" smtClean="0"/>
              <a:t> ausencia de flores</a:t>
            </a:r>
          </a:p>
          <a:p>
            <a:pPr lvl="2"/>
            <a:r>
              <a:rPr lang="es-ES" dirty="0" err="1" smtClean="0"/>
              <a:t>Sen</a:t>
            </a:r>
            <a:r>
              <a:rPr lang="es-ES" dirty="0" smtClean="0"/>
              <a:t> flores e </a:t>
            </a:r>
            <a:r>
              <a:rPr lang="es-ES" dirty="0" err="1" smtClean="0"/>
              <a:t>sen</a:t>
            </a:r>
            <a:r>
              <a:rPr lang="es-ES" dirty="0" smtClean="0"/>
              <a:t> </a:t>
            </a:r>
            <a:r>
              <a:rPr lang="es-ES" dirty="0" err="1" smtClean="0"/>
              <a:t>sementes</a:t>
            </a:r>
            <a:r>
              <a:rPr lang="es-ES" dirty="0" smtClean="0"/>
              <a:t> </a:t>
            </a:r>
          </a:p>
          <a:p>
            <a:pPr lvl="3"/>
            <a:r>
              <a:rPr lang="es-ES" dirty="0" err="1" smtClean="0"/>
              <a:t>Brións</a:t>
            </a:r>
            <a:r>
              <a:rPr lang="es-ES" dirty="0" smtClean="0"/>
              <a:t> e hepáticas</a:t>
            </a:r>
          </a:p>
          <a:p>
            <a:pPr lvl="3"/>
            <a:r>
              <a:rPr lang="es-ES" dirty="0" err="1" smtClean="0"/>
              <a:t>Fentos</a:t>
            </a:r>
            <a:endParaRPr lang="es-ES" dirty="0"/>
          </a:p>
          <a:p>
            <a:pPr lvl="2"/>
            <a:r>
              <a:rPr lang="es-ES" dirty="0" smtClean="0"/>
              <a:t>Con flores e </a:t>
            </a:r>
            <a:r>
              <a:rPr lang="es-ES" dirty="0" err="1" smtClean="0"/>
              <a:t>sementes</a:t>
            </a:r>
            <a:endParaRPr lang="es-ES" dirty="0" smtClean="0"/>
          </a:p>
          <a:p>
            <a:pPr lvl="3"/>
            <a:r>
              <a:rPr lang="es-ES" dirty="0" err="1" smtClean="0"/>
              <a:t>Ximnospermas</a:t>
            </a:r>
            <a:r>
              <a:rPr lang="es-ES" dirty="0" smtClean="0"/>
              <a:t>: </a:t>
            </a:r>
            <a:r>
              <a:rPr lang="es-ES" dirty="0" err="1" smtClean="0"/>
              <a:t>semente</a:t>
            </a:r>
            <a:r>
              <a:rPr lang="es-ES" dirty="0" smtClean="0"/>
              <a:t> non encerrada </a:t>
            </a:r>
            <a:r>
              <a:rPr lang="es-ES" dirty="0" err="1" smtClean="0"/>
              <a:t>nun</a:t>
            </a:r>
            <a:r>
              <a:rPr lang="es-ES" dirty="0" smtClean="0"/>
              <a:t> </a:t>
            </a:r>
            <a:r>
              <a:rPr lang="es-ES" dirty="0" err="1" smtClean="0"/>
              <a:t>froito</a:t>
            </a:r>
            <a:endParaRPr lang="es-ES" dirty="0" smtClean="0"/>
          </a:p>
          <a:p>
            <a:pPr lvl="3"/>
            <a:r>
              <a:rPr lang="es-ES" dirty="0" err="1" smtClean="0"/>
              <a:t>Anxiospermas</a:t>
            </a:r>
            <a:r>
              <a:rPr lang="es-ES" dirty="0" smtClean="0"/>
              <a:t>: </a:t>
            </a:r>
            <a:r>
              <a:rPr lang="es-ES" dirty="0" err="1" smtClean="0"/>
              <a:t>sementes</a:t>
            </a:r>
            <a:r>
              <a:rPr lang="es-ES" dirty="0" smtClean="0"/>
              <a:t> encerradas en </a:t>
            </a:r>
            <a:r>
              <a:rPr lang="es-ES" dirty="0" err="1" smtClean="0"/>
              <a:t>froito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50804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Vídeo e </a:t>
            </a:r>
            <a:r>
              <a:rPr lang="es-ES" dirty="0" err="1" smtClean="0"/>
              <a:t>actividade</a:t>
            </a:r>
            <a:r>
              <a:rPr lang="es-ES" dirty="0" smtClean="0"/>
              <a:t> interactiva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es-ES" dirty="0" smtClean="0">
                <a:hlinkClick r:id="rId2"/>
              </a:rPr>
              <a:t>A RESPOSTA DA MIMOSA</a:t>
            </a:r>
          </a:p>
          <a:p>
            <a:pPr marL="114300" indent="0">
              <a:buNone/>
            </a:pPr>
            <a:endParaRPr lang="es-ES" dirty="0">
              <a:hlinkClick r:id="rId2"/>
            </a:endParaRPr>
          </a:p>
          <a:p>
            <a:pPr marL="114300" indent="0">
              <a:buNone/>
            </a:pPr>
            <a:r>
              <a:rPr lang="es-ES" dirty="0">
                <a:hlinkClick r:id="rId2"/>
              </a:rPr>
              <a:t>http://</a:t>
            </a:r>
            <a:r>
              <a:rPr lang="es-ES" dirty="0" smtClean="0">
                <a:hlinkClick r:id="rId2"/>
              </a:rPr>
              <a:t>www.edistribucion.es/anayaeducacion/8420050/U04/U04_02_SAD_03/video_mimosa_pudica.html</a:t>
            </a:r>
          </a:p>
          <a:p>
            <a:pPr marL="114300" indent="0">
              <a:buNone/>
            </a:pPr>
            <a:endParaRPr lang="es-ES" dirty="0">
              <a:hlinkClick r:id="rId2"/>
            </a:endParaRPr>
          </a:p>
          <a:p>
            <a:pPr marL="114300" indent="0">
              <a:buNone/>
            </a:pPr>
            <a:endParaRPr lang="es-ES" dirty="0">
              <a:hlinkClick r:id="rId2"/>
            </a:endParaRPr>
          </a:p>
          <a:p>
            <a:pPr marL="114300" indent="0">
              <a:buNone/>
            </a:pPr>
            <a:r>
              <a:rPr lang="es-ES" dirty="0" smtClean="0">
                <a:hlinkClick r:id="rId2"/>
              </a:rPr>
              <a:t>http</a:t>
            </a:r>
            <a:r>
              <a:rPr lang="es-ES" dirty="0">
                <a:hlinkClick r:id="rId2"/>
              </a:rPr>
              <a:t>://</a:t>
            </a:r>
            <a:r>
              <a:rPr lang="es-ES" dirty="0" smtClean="0">
                <a:hlinkClick r:id="rId2"/>
              </a:rPr>
              <a:t>www.edistribucion.es/anayaeducacion/8420050/U04/U04_01_EPI_04/Actividad4_4_nb/index.html</a:t>
            </a:r>
            <a:endParaRPr lang="es-ES" dirty="0" smtClean="0"/>
          </a:p>
          <a:p>
            <a:pPr marL="114300" indent="0">
              <a:buNone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41882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Punto 1: </a:t>
            </a:r>
            <a:r>
              <a:rPr lang="es-ES" dirty="0" smtClean="0"/>
              <a:t>2</a:t>
            </a:r>
          </a:p>
          <a:p>
            <a:r>
              <a:rPr lang="es-ES" dirty="0" smtClean="0"/>
              <a:t>Interactivas:4, 5 e 6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955626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2. As plantas </a:t>
            </a:r>
            <a:r>
              <a:rPr lang="es-ES" dirty="0" err="1" smtClean="0"/>
              <a:t>máis</a:t>
            </a:r>
            <a:r>
              <a:rPr lang="es-ES" dirty="0" smtClean="0"/>
              <a:t> </a:t>
            </a:r>
            <a:r>
              <a:rPr lang="es-ES" dirty="0" err="1" smtClean="0"/>
              <a:t>sinxelas</a:t>
            </a:r>
            <a:r>
              <a:rPr lang="es-ES" dirty="0" smtClean="0"/>
              <a:t>: a </a:t>
            </a:r>
            <a:r>
              <a:rPr lang="es-ES" dirty="0" err="1" smtClean="0"/>
              <a:t>carriza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Características das </a:t>
            </a:r>
            <a:r>
              <a:rPr lang="es-ES" dirty="0" err="1" smtClean="0"/>
              <a:t>carrizas</a:t>
            </a:r>
            <a:r>
              <a:rPr lang="es-ES" dirty="0" smtClean="0"/>
              <a:t>:</a:t>
            </a:r>
            <a:endParaRPr lang="es-ES" dirty="0" smtClean="0"/>
          </a:p>
          <a:p>
            <a:pPr lvl="1"/>
            <a:r>
              <a:rPr lang="es-ES" dirty="0" smtClean="0"/>
              <a:t>Pequeño tamaño</a:t>
            </a:r>
          </a:p>
          <a:p>
            <a:pPr lvl="1"/>
            <a:r>
              <a:rPr lang="es-ES" dirty="0" err="1" smtClean="0"/>
              <a:t>Sobresaen</a:t>
            </a:r>
            <a:r>
              <a:rPr lang="es-ES" dirty="0" smtClean="0"/>
              <a:t> </a:t>
            </a:r>
            <a:r>
              <a:rPr lang="es-ES" dirty="0" err="1" smtClean="0"/>
              <a:t>uns</a:t>
            </a:r>
            <a:r>
              <a:rPr lang="es-ES" dirty="0" smtClean="0"/>
              <a:t> cm do chan</a:t>
            </a:r>
          </a:p>
          <a:p>
            <a:pPr lvl="1"/>
            <a:r>
              <a:rPr lang="es-ES" dirty="0" smtClean="0"/>
              <a:t>Dependen da </a:t>
            </a:r>
            <a:r>
              <a:rPr lang="es-ES" dirty="0" err="1" smtClean="0"/>
              <a:t>auga</a:t>
            </a:r>
            <a:r>
              <a:rPr lang="es-ES" dirty="0" smtClean="0"/>
              <a:t> para a </a:t>
            </a:r>
            <a:r>
              <a:rPr lang="es-ES" dirty="0" err="1" smtClean="0"/>
              <a:t>reprodución</a:t>
            </a:r>
            <a:endParaRPr lang="es-ES" dirty="0" smtClean="0"/>
          </a:p>
          <a:p>
            <a:pPr lvl="1"/>
            <a:r>
              <a:rPr lang="es-ES" dirty="0" smtClean="0"/>
              <a:t>Viven en lugares húmidos e con sombra</a:t>
            </a:r>
          </a:p>
          <a:p>
            <a:pPr lvl="1"/>
            <a:r>
              <a:rPr lang="es-ES" dirty="0" smtClean="0"/>
              <a:t>Non </a:t>
            </a:r>
            <a:r>
              <a:rPr lang="es-ES" dirty="0" err="1" smtClean="0"/>
              <a:t>teñen</a:t>
            </a:r>
            <a:r>
              <a:rPr lang="es-ES" dirty="0" smtClean="0"/>
              <a:t> vasos conductores</a:t>
            </a:r>
          </a:p>
          <a:p>
            <a:pPr lvl="1"/>
            <a:r>
              <a:rPr lang="es-ES" dirty="0" smtClean="0"/>
              <a:t>Carecen de </a:t>
            </a:r>
            <a:r>
              <a:rPr lang="es-ES" dirty="0" smtClean="0"/>
              <a:t>raíz, </a:t>
            </a:r>
            <a:r>
              <a:rPr lang="es-ES" dirty="0" smtClean="0"/>
              <a:t>talo e follas</a:t>
            </a:r>
          </a:p>
          <a:p>
            <a:pPr lvl="1"/>
            <a:r>
              <a:rPr lang="es-ES" dirty="0" err="1" smtClean="0"/>
              <a:t>Reprodución</a:t>
            </a:r>
            <a:r>
              <a:rPr lang="es-ES" dirty="0" smtClean="0"/>
              <a:t> por esporas</a:t>
            </a:r>
          </a:p>
          <a:p>
            <a:pPr marL="114300" indent="0">
              <a:buNone/>
            </a:pPr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052736"/>
            <a:ext cx="2568133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509120"/>
            <a:ext cx="3433564" cy="2002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7748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Punto 2: 1</a:t>
            </a:r>
          </a:p>
          <a:p>
            <a:r>
              <a:rPr lang="es-ES" dirty="0" smtClean="0"/>
              <a:t>Interactivas: 4 e 5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038024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3</a:t>
            </a:r>
            <a:r>
              <a:rPr lang="es-ES" dirty="0" smtClean="0"/>
              <a:t>. </a:t>
            </a:r>
            <a:r>
              <a:rPr lang="es-ES" dirty="0" smtClean="0"/>
              <a:t>As </a:t>
            </a:r>
            <a:r>
              <a:rPr lang="es-ES" dirty="0" smtClean="0"/>
              <a:t>plantas con follas</a:t>
            </a:r>
            <a:r>
              <a:rPr lang="es-ES" dirty="0" smtClean="0"/>
              <a:t>, </a:t>
            </a:r>
            <a:r>
              <a:rPr lang="es-ES" dirty="0" smtClean="0"/>
              <a:t> </a:t>
            </a:r>
            <a:r>
              <a:rPr lang="es-ES" dirty="0" smtClean="0"/>
              <a:t>talo e  </a:t>
            </a:r>
            <a:r>
              <a:rPr lang="es-ES" dirty="0" smtClean="0"/>
              <a:t>raíz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err="1"/>
              <a:t>Funcións</a:t>
            </a:r>
            <a:r>
              <a:rPr lang="pt-BR" dirty="0"/>
              <a:t> da </a:t>
            </a:r>
            <a:r>
              <a:rPr lang="pt-BR" dirty="0" err="1"/>
              <a:t>raíz</a:t>
            </a:r>
            <a:endParaRPr lang="pt-BR" dirty="0"/>
          </a:p>
          <a:p>
            <a:r>
              <a:rPr lang="pt-BR" dirty="0"/>
              <a:t>Estrutura </a:t>
            </a:r>
            <a:r>
              <a:rPr lang="pt-BR" dirty="0" err="1"/>
              <a:t>dunha</a:t>
            </a:r>
            <a:r>
              <a:rPr lang="pt-BR" dirty="0"/>
              <a:t> </a:t>
            </a:r>
            <a:r>
              <a:rPr lang="pt-BR" dirty="0" err="1"/>
              <a:t>raíz</a:t>
            </a:r>
            <a:endParaRPr lang="pt-BR" dirty="0"/>
          </a:p>
          <a:p>
            <a:r>
              <a:rPr lang="pt-BR" dirty="0" err="1"/>
              <a:t>Funcións</a:t>
            </a:r>
            <a:r>
              <a:rPr lang="pt-BR" dirty="0"/>
              <a:t> do talo.</a:t>
            </a:r>
          </a:p>
          <a:p>
            <a:r>
              <a:rPr lang="pt-BR" dirty="0"/>
              <a:t>Estrutura do talo</a:t>
            </a:r>
          </a:p>
          <a:p>
            <a:r>
              <a:rPr lang="es-ES" dirty="0" err="1" smtClean="0"/>
              <a:t>Estrutura</a:t>
            </a:r>
            <a:r>
              <a:rPr lang="es-ES" dirty="0" smtClean="0"/>
              <a:t> </a:t>
            </a:r>
            <a:r>
              <a:rPr lang="es-ES" dirty="0" err="1" smtClean="0"/>
              <a:t>dunha</a:t>
            </a:r>
            <a:r>
              <a:rPr lang="es-ES" dirty="0" smtClean="0"/>
              <a:t> folla</a:t>
            </a:r>
          </a:p>
          <a:p>
            <a:r>
              <a:rPr lang="es-ES" dirty="0" smtClean="0"/>
              <a:t>Que procesos se realizan </a:t>
            </a:r>
            <a:r>
              <a:rPr lang="es-ES" dirty="0" err="1" smtClean="0"/>
              <a:t>nelas</a:t>
            </a:r>
            <a:r>
              <a:rPr lang="es-ES" dirty="0" smtClean="0"/>
              <a:t>?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98213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836712"/>
            <a:ext cx="5184575" cy="5225560"/>
          </a:xfrm>
        </p:spPr>
      </p:pic>
    </p:spTree>
    <p:extLst>
      <p:ext uri="{BB962C8B-B14F-4D97-AF65-F5344CB8AC3E}">
        <p14:creationId xmlns:p14="http://schemas.microsoft.com/office/powerpoint/2010/main" val="4017089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052736"/>
            <a:ext cx="4667076" cy="4555066"/>
          </a:xfrm>
        </p:spPr>
      </p:pic>
    </p:spTree>
    <p:extLst>
      <p:ext uri="{BB962C8B-B14F-4D97-AF65-F5344CB8AC3E}">
        <p14:creationId xmlns:p14="http://schemas.microsoft.com/office/powerpoint/2010/main" val="1264821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764703"/>
            <a:ext cx="6048673" cy="5421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698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10461"/>
            <a:ext cx="7620000" cy="3380077"/>
          </a:xfrm>
        </p:spPr>
      </p:pic>
    </p:spTree>
    <p:extLst>
      <p:ext uri="{BB962C8B-B14F-4D97-AF65-F5344CB8AC3E}">
        <p14:creationId xmlns:p14="http://schemas.microsoft.com/office/powerpoint/2010/main" val="827240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052736"/>
            <a:ext cx="6408712" cy="4336562"/>
          </a:xfrm>
        </p:spPr>
      </p:pic>
    </p:spTree>
    <p:extLst>
      <p:ext uri="{BB962C8B-B14F-4D97-AF65-F5344CB8AC3E}">
        <p14:creationId xmlns:p14="http://schemas.microsoft.com/office/powerpoint/2010/main" val="451920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7620000" cy="5852120"/>
          </a:xfrm>
        </p:spPr>
        <p:txBody>
          <a:bodyPr/>
          <a:lstStyle/>
          <a:p>
            <a:pPr marL="114300" indent="0">
              <a:buNone/>
            </a:pPr>
            <a:r>
              <a:rPr lang="es-ES" sz="2400" b="1" u="sng" dirty="0" err="1"/>
              <a:t>Fentos</a:t>
            </a:r>
            <a:r>
              <a:rPr lang="es-ES" sz="2400" b="1" u="sng" dirty="0"/>
              <a:t>:</a:t>
            </a:r>
          </a:p>
          <a:p>
            <a:r>
              <a:rPr lang="es-ES" dirty="0"/>
              <a:t>Dependen da </a:t>
            </a:r>
            <a:r>
              <a:rPr lang="es-ES" dirty="0" err="1"/>
              <a:t>auga</a:t>
            </a:r>
            <a:r>
              <a:rPr lang="es-ES" dirty="0"/>
              <a:t> para reproducirse</a:t>
            </a:r>
          </a:p>
          <a:p>
            <a:r>
              <a:rPr lang="es-ES" dirty="0"/>
              <a:t>Viven en lugares húmidos e con sombra</a:t>
            </a:r>
          </a:p>
          <a:p>
            <a:r>
              <a:rPr lang="es-ES" dirty="0" err="1"/>
              <a:t>Posúen</a:t>
            </a:r>
            <a:r>
              <a:rPr lang="es-ES" dirty="0"/>
              <a:t> vasos conductores</a:t>
            </a:r>
          </a:p>
          <a:p>
            <a:r>
              <a:rPr lang="es-ES" dirty="0"/>
              <a:t>Presentan raíz (rizoma), talo e follas (frondes).</a:t>
            </a:r>
          </a:p>
          <a:p>
            <a:r>
              <a:rPr lang="es-ES" dirty="0" err="1"/>
              <a:t>Reprodución</a:t>
            </a:r>
            <a:r>
              <a:rPr lang="es-ES" dirty="0"/>
              <a:t> por esporas que se forman nos </a:t>
            </a:r>
            <a:r>
              <a:rPr lang="es-ES" dirty="0" err="1"/>
              <a:t>esporanxios</a:t>
            </a:r>
            <a:r>
              <a:rPr lang="es-ES" dirty="0"/>
              <a:t> que forman grupos denominados </a:t>
            </a:r>
            <a:r>
              <a:rPr lang="es-ES" u="sng" dirty="0"/>
              <a:t>soros</a:t>
            </a:r>
          </a:p>
          <a:p>
            <a:endParaRPr lang="es-E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573016"/>
            <a:ext cx="3217540" cy="2327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7399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7620000" cy="5852120"/>
          </a:xfrm>
        </p:spPr>
        <p:txBody>
          <a:bodyPr>
            <a:normAutofit fontScale="92500" lnSpcReduction="20000"/>
          </a:bodyPr>
          <a:lstStyle/>
          <a:p>
            <a:pPr marL="114300" indent="0">
              <a:buNone/>
            </a:pPr>
            <a:r>
              <a:rPr lang="es-ES" sz="3600" b="1" u="sng" dirty="0" smtClean="0"/>
              <a:t>As plantas con flores</a:t>
            </a:r>
          </a:p>
          <a:p>
            <a:r>
              <a:rPr lang="es-ES" b="1" u="sng" dirty="0" err="1"/>
              <a:t>Anxiospermas</a:t>
            </a:r>
            <a:endParaRPr lang="es-ES" b="1" u="sng" dirty="0"/>
          </a:p>
          <a:p>
            <a:pPr lvl="1"/>
            <a:r>
              <a:rPr lang="es-ES" dirty="0" smtClean="0"/>
              <a:t>Partes da flor</a:t>
            </a:r>
          </a:p>
          <a:p>
            <a:pPr lvl="1"/>
            <a:r>
              <a:rPr lang="es-ES" dirty="0" smtClean="0"/>
              <a:t>Viven </a:t>
            </a:r>
            <a:r>
              <a:rPr lang="es-ES" dirty="0"/>
              <a:t>en todos os ambientes, incluso en fondos </a:t>
            </a:r>
            <a:r>
              <a:rPr lang="es-ES" dirty="0" err="1"/>
              <a:t>mariños</a:t>
            </a:r>
            <a:r>
              <a:rPr lang="es-ES" dirty="0"/>
              <a:t>.</a:t>
            </a:r>
          </a:p>
          <a:p>
            <a:pPr lvl="1"/>
            <a:r>
              <a:rPr lang="es-ES" dirty="0">
                <a:hlinkClick r:id="rId2" action="ppaction://hlinkpres?slideindex=1&amp;slidetitle="/>
              </a:rPr>
              <a:t>Folla</a:t>
            </a:r>
            <a:r>
              <a:rPr lang="es-ES" dirty="0"/>
              <a:t> caduca, con formas e tamaño </a:t>
            </a:r>
            <a:r>
              <a:rPr lang="es-ES" dirty="0" err="1"/>
              <a:t>moi</a:t>
            </a:r>
            <a:r>
              <a:rPr lang="es-ES" dirty="0"/>
              <a:t> variadas.</a:t>
            </a:r>
          </a:p>
          <a:p>
            <a:pPr lvl="1"/>
            <a:r>
              <a:rPr lang="es-ES" dirty="0" err="1"/>
              <a:t>Sementes</a:t>
            </a:r>
            <a:r>
              <a:rPr lang="es-ES" dirty="0"/>
              <a:t> encerradas </a:t>
            </a:r>
            <a:r>
              <a:rPr lang="es-ES" dirty="0" err="1"/>
              <a:t>nun</a:t>
            </a:r>
            <a:r>
              <a:rPr lang="es-ES" dirty="0"/>
              <a:t> </a:t>
            </a:r>
            <a:r>
              <a:rPr lang="es-ES" dirty="0" err="1"/>
              <a:t>froito</a:t>
            </a:r>
            <a:r>
              <a:rPr lang="es-ES" dirty="0"/>
              <a:t>.</a:t>
            </a:r>
          </a:p>
          <a:p>
            <a:pPr lvl="1"/>
            <a:r>
              <a:rPr lang="es-ES" dirty="0"/>
              <a:t>Flores de vivas </a:t>
            </a:r>
            <a:r>
              <a:rPr lang="es-ES" dirty="0" err="1"/>
              <a:t>cores</a:t>
            </a:r>
            <a:r>
              <a:rPr lang="es-ES" dirty="0"/>
              <a:t>, que </a:t>
            </a:r>
            <a:r>
              <a:rPr lang="es-ES" dirty="0" err="1"/>
              <a:t>adoitan</a:t>
            </a:r>
            <a:r>
              <a:rPr lang="es-ES" dirty="0"/>
              <a:t> ser </a:t>
            </a:r>
            <a:r>
              <a:rPr lang="es-ES" dirty="0" smtClean="0"/>
              <a:t>hermafroditas</a:t>
            </a:r>
          </a:p>
          <a:p>
            <a:pPr marL="411480" lvl="1" indent="0">
              <a:buNone/>
            </a:pPr>
            <a:endParaRPr lang="es-ES" b="1" u="sng" dirty="0" smtClean="0"/>
          </a:p>
          <a:p>
            <a:r>
              <a:rPr lang="es-ES" b="1" u="sng" dirty="0" err="1" smtClean="0"/>
              <a:t>Ximnospermas</a:t>
            </a:r>
            <a:endParaRPr lang="es-ES" b="1" u="sng" dirty="0" smtClean="0"/>
          </a:p>
          <a:p>
            <a:pPr lvl="1"/>
            <a:r>
              <a:rPr lang="es-ES" dirty="0" smtClean="0"/>
              <a:t>Son grandes </a:t>
            </a:r>
            <a:r>
              <a:rPr lang="es-ES" dirty="0" err="1" smtClean="0"/>
              <a:t>árbores</a:t>
            </a:r>
            <a:r>
              <a:rPr lang="es-ES" dirty="0" smtClean="0"/>
              <a:t> que forman extensos bosques</a:t>
            </a:r>
          </a:p>
          <a:p>
            <a:pPr lvl="1"/>
            <a:r>
              <a:rPr lang="es-ES" dirty="0" smtClean="0"/>
              <a:t>Folla perenne, duras e </a:t>
            </a:r>
            <a:r>
              <a:rPr lang="es-ES" dirty="0" err="1" smtClean="0"/>
              <a:t>fortes</a:t>
            </a:r>
            <a:r>
              <a:rPr lang="es-ES" dirty="0" smtClean="0"/>
              <a:t>, </a:t>
            </a:r>
            <a:r>
              <a:rPr lang="es-ES" dirty="0" err="1" smtClean="0"/>
              <a:t>xeralmente</a:t>
            </a:r>
            <a:r>
              <a:rPr lang="es-ES" dirty="0" smtClean="0"/>
              <a:t> con folla de </a:t>
            </a:r>
            <a:r>
              <a:rPr lang="es-ES" dirty="0" err="1" smtClean="0"/>
              <a:t>agulla</a:t>
            </a:r>
            <a:endParaRPr lang="es-ES" dirty="0" smtClean="0"/>
          </a:p>
          <a:p>
            <a:pPr lvl="1"/>
            <a:r>
              <a:rPr lang="es-ES" dirty="0" err="1" smtClean="0"/>
              <a:t>Sementes</a:t>
            </a:r>
            <a:r>
              <a:rPr lang="es-ES" dirty="0" smtClean="0"/>
              <a:t> non </a:t>
            </a:r>
            <a:r>
              <a:rPr lang="es-ES" dirty="0" err="1" smtClean="0"/>
              <a:t>protexidas</a:t>
            </a:r>
            <a:r>
              <a:rPr lang="es-ES" dirty="0" smtClean="0"/>
              <a:t> por </a:t>
            </a:r>
            <a:r>
              <a:rPr lang="es-ES" dirty="0" err="1" smtClean="0"/>
              <a:t>froito</a:t>
            </a:r>
            <a:endParaRPr lang="es-ES" dirty="0" smtClean="0"/>
          </a:p>
          <a:p>
            <a:pPr lvl="1"/>
            <a:r>
              <a:rPr lang="es-ES" dirty="0" smtClean="0"/>
              <a:t>Flores </a:t>
            </a:r>
            <a:r>
              <a:rPr lang="es-ES" dirty="0" err="1" smtClean="0"/>
              <a:t>pequenas</a:t>
            </a:r>
            <a:r>
              <a:rPr lang="es-ES" dirty="0" smtClean="0"/>
              <a:t> e </a:t>
            </a:r>
            <a:r>
              <a:rPr lang="es-ES" dirty="0" err="1" smtClean="0"/>
              <a:t>pouco</a:t>
            </a:r>
            <a:r>
              <a:rPr lang="es-ES" dirty="0" smtClean="0"/>
              <a:t> </a:t>
            </a:r>
            <a:r>
              <a:rPr lang="es-ES" dirty="0" err="1" smtClean="0"/>
              <a:t>rechamantes</a:t>
            </a:r>
            <a:r>
              <a:rPr lang="es-ES" dirty="0" smtClean="0"/>
              <a:t> que forman inflorescencias </a:t>
            </a:r>
            <a:r>
              <a:rPr lang="es-ES" dirty="0" err="1" smtClean="0"/>
              <a:t>ou</a:t>
            </a:r>
            <a:r>
              <a:rPr lang="es-ES" dirty="0" smtClean="0"/>
              <a:t> conos (piñas). No interior están as </a:t>
            </a:r>
            <a:r>
              <a:rPr lang="es-ES" dirty="0" err="1" smtClean="0"/>
              <a:t>sementes</a:t>
            </a:r>
            <a:r>
              <a:rPr lang="es-ES" dirty="0"/>
              <a:t> </a:t>
            </a:r>
            <a:r>
              <a:rPr lang="es-ES" dirty="0" smtClean="0"/>
              <a:t>(piñón)</a:t>
            </a:r>
          </a:p>
          <a:p>
            <a:pPr lvl="1"/>
            <a:r>
              <a:rPr lang="es-ES" dirty="0" smtClean="0"/>
              <a:t>Grupo </a:t>
            </a:r>
            <a:r>
              <a:rPr lang="es-ES" dirty="0" err="1" smtClean="0"/>
              <a:t>máis</a:t>
            </a:r>
            <a:r>
              <a:rPr lang="es-ES" dirty="0" smtClean="0"/>
              <a:t> numeroso o das coníferas: </a:t>
            </a:r>
            <a:r>
              <a:rPr lang="es-ES" dirty="0" err="1" smtClean="0"/>
              <a:t>piñeiro</a:t>
            </a:r>
            <a:r>
              <a:rPr lang="es-ES" dirty="0" smtClean="0"/>
              <a:t>, ciprés…</a:t>
            </a:r>
          </a:p>
          <a:p>
            <a:pPr marL="411480" lvl="1" indent="0">
              <a:buNone/>
            </a:pPr>
            <a:r>
              <a:rPr lang="es-ES" dirty="0" smtClean="0">
                <a:solidFill>
                  <a:srgbClr val="FF0000"/>
                </a:solidFill>
              </a:rPr>
              <a:t>El bosque de coníferas</a:t>
            </a:r>
            <a:r>
              <a:rPr lang="es-ES" dirty="0" smtClean="0"/>
              <a:t>:</a:t>
            </a:r>
          </a:p>
          <a:p>
            <a:pPr marL="114300" indent="0">
              <a:buNone/>
            </a:pPr>
            <a:r>
              <a:rPr lang="es-ES" dirty="0">
                <a:hlinkClick r:id="rId3"/>
              </a:rPr>
              <a:t>http://</a:t>
            </a:r>
            <a:r>
              <a:rPr lang="es-ES" dirty="0" smtClean="0">
                <a:hlinkClick r:id="rId3"/>
              </a:rPr>
              <a:t>www.edistribucion.es/anayaeducacion/8420050/U04/U04_01_EPI_05/video_bosque_conif.html</a:t>
            </a:r>
            <a:endParaRPr lang="es-ES" dirty="0" smtClean="0"/>
          </a:p>
          <a:p>
            <a:pPr marL="114300" indent="0">
              <a:buNone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38748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7620000" cy="5996136"/>
          </a:xfrm>
        </p:spPr>
        <p:txBody>
          <a:bodyPr/>
          <a:lstStyle/>
          <a:p>
            <a:endParaRPr lang="es-ES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764704"/>
            <a:ext cx="6238875" cy="501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2976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140968"/>
            <a:ext cx="4466059" cy="3239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6672"/>
            <a:ext cx="4319761" cy="2877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20666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764704"/>
            <a:ext cx="7620000" cy="5636096"/>
          </a:xfrm>
        </p:spPr>
        <p:txBody>
          <a:bodyPr/>
          <a:lstStyle/>
          <a:p>
            <a:r>
              <a:rPr lang="es-ES" dirty="0" smtClean="0"/>
              <a:t>Punto 3: 2, 3, 4, 6</a:t>
            </a:r>
          </a:p>
          <a:p>
            <a:r>
              <a:rPr lang="es-ES" dirty="0" smtClean="0"/>
              <a:t>Interactivas: 8,9,10,11,12.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0467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4</a:t>
            </a:r>
            <a:r>
              <a:rPr lang="es-ES" dirty="0" smtClean="0"/>
              <a:t>. </a:t>
            </a:r>
            <a:r>
              <a:rPr lang="es-ES" sz="4000" dirty="0" smtClean="0"/>
              <a:t>As </a:t>
            </a:r>
            <a:r>
              <a:rPr lang="es-ES" sz="4000" dirty="0" err="1" smtClean="0"/>
              <a:t>funcións</a:t>
            </a:r>
            <a:r>
              <a:rPr lang="es-ES" sz="4000" dirty="0" smtClean="0"/>
              <a:t> </a:t>
            </a:r>
            <a:r>
              <a:rPr lang="es-ES" sz="4000" dirty="0" err="1" smtClean="0"/>
              <a:t>vitais</a:t>
            </a:r>
            <a:r>
              <a:rPr lang="es-ES" sz="4000" dirty="0" smtClean="0"/>
              <a:t> das plantas</a:t>
            </a:r>
            <a:endParaRPr lang="es-ES" sz="40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340768"/>
            <a:ext cx="7620000" cy="5060032"/>
          </a:xfrm>
        </p:spPr>
        <p:txBody>
          <a:bodyPr>
            <a:normAutofit fontScale="85000" lnSpcReduction="20000"/>
          </a:bodyPr>
          <a:lstStyle/>
          <a:p>
            <a:pPr marL="114300" indent="0">
              <a:buNone/>
            </a:pPr>
            <a:r>
              <a:rPr lang="es-ES" b="1" u="sng" dirty="0" smtClean="0"/>
              <a:t>NUTRICIÓN</a:t>
            </a:r>
          </a:p>
          <a:p>
            <a:r>
              <a:rPr lang="es-ES" dirty="0" smtClean="0"/>
              <a:t>Qué </a:t>
            </a:r>
            <a:r>
              <a:rPr lang="es-ES" dirty="0" smtClean="0"/>
              <a:t>nutrición </a:t>
            </a:r>
            <a:r>
              <a:rPr lang="es-ES" dirty="0" err="1" smtClean="0"/>
              <a:t>teñen</a:t>
            </a:r>
            <a:r>
              <a:rPr lang="es-ES" dirty="0" smtClean="0"/>
              <a:t> as plantas?</a:t>
            </a:r>
          </a:p>
          <a:p>
            <a:r>
              <a:rPr lang="es-ES" dirty="0" smtClean="0"/>
              <a:t>Procesos implicados </a:t>
            </a:r>
            <a:r>
              <a:rPr lang="es-ES" dirty="0" err="1" smtClean="0"/>
              <a:t>na</a:t>
            </a:r>
            <a:r>
              <a:rPr lang="es-ES" dirty="0" smtClean="0"/>
              <a:t> nutrición das plantas:</a:t>
            </a:r>
          </a:p>
          <a:p>
            <a:pPr lvl="1"/>
            <a:r>
              <a:rPr lang="es-ES" dirty="0" smtClean="0"/>
              <a:t>Absorción da </a:t>
            </a:r>
            <a:r>
              <a:rPr lang="es-ES" dirty="0" err="1" smtClean="0"/>
              <a:t>auga</a:t>
            </a:r>
            <a:r>
              <a:rPr lang="es-ES" dirty="0" smtClean="0"/>
              <a:t> e sales </a:t>
            </a:r>
            <a:r>
              <a:rPr lang="es-ES" dirty="0" err="1" smtClean="0"/>
              <a:t>minerais</a:t>
            </a:r>
            <a:r>
              <a:rPr lang="es-ES" dirty="0" smtClean="0"/>
              <a:t> (</a:t>
            </a:r>
            <a:r>
              <a:rPr lang="es-ES" dirty="0" err="1" smtClean="0"/>
              <a:t>zume</a:t>
            </a:r>
            <a:r>
              <a:rPr lang="es-ES" dirty="0" smtClean="0"/>
              <a:t> bruto) </a:t>
            </a:r>
            <a:r>
              <a:rPr lang="es-ES" dirty="0" err="1" smtClean="0"/>
              <a:t>pola</a:t>
            </a:r>
            <a:r>
              <a:rPr lang="es-ES" dirty="0" smtClean="0"/>
              <a:t> raíz</a:t>
            </a:r>
            <a:endParaRPr lang="es-ES" dirty="0" smtClean="0"/>
          </a:p>
          <a:p>
            <a:pPr lvl="1"/>
            <a:r>
              <a:rPr lang="es-ES" dirty="0" smtClean="0"/>
              <a:t>Transporte do </a:t>
            </a:r>
            <a:r>
              <a:rPr lang="es-ES" dirty="0" err="1" smtClean="0"/>
              <a:t>zume</a:t>
            </a:r>
            <a:r>
              <a:rPr lang="es-ES" dirty="0" smtClean="0"/>
              <a:t> bruto polo xilema </a:t>
            </a:r>
            <a:r>
              <a:rPr lang="es-ES" dirty="0" err="1" smtClean="0"/>
              <a:t>ás</a:t>
            </a:r>
            <a:r>
              <a:rPr lang="es-ES" dirty="0" smtClean="0"/>
              <a:t> follas</a:t>
            </a:r>
            <a:endParaRPr lang="es-ES" dirty="0" smtClean="0"/>
          </a:p>
          <a:p>
            <a:pPr lvl="1"/>
            <a:r>
              <a:rPr lang="es-ES" dirty="0" smtClean="0"/>
              <a:t>Transpiración: eliminación do exceso da </a:t>
            </a:r>
            <a:r>
              <a:rPr lang="es-ES" dirty="0" err="1" smtClean="0"/>
              <a:t>auga</a:t>
            </a:r>
            <a:r>
              <a:rPr lang="es-ES" dirty="0" smtClean="0"/>
              <a:t> polos estomas</a:t>
            </a:r>
            <a:endParaRPr lang="es-ES" dirty="0" smtClean="0"/>
          </a:p>
          <a:p>
            <a:pPr lvl="1"/>
            <a:r>
              <a:rPr lang="es-ES" dirty="0" err="1" smtClean="0"/>
              <a:t>Fotosíntese</a:t>
            </a:r>
            <a:r>
              <a:rPr lang="es-ES" dirty="0" smtClean="0"/>
              <a:t> a través dos cloroplastos.</a:t>
            </a:r>
          </a:p>
          <a:p>
            <a:pPr marL="411480" lvl="1" indent="0">
              <a:buNone/>
            </a:pPr>
            <a:endParaRPr lang="es-ES" dirty="0" smtClean="0"/>
          </a:p>
          <a:p>
            <a:pPr marL="411480" lvl="1" indent="0">
              <a:buNone/>
            </a:pPr>
            <a:endParaRPr lang="es-ES" dirty="0" smtClean="0"/>
          </a:p>
          <a:p>
            <a:pPr marL="411480" lvl="1" indent="0">
              <a:buNone/>
            </a:pPr>
            <a:endParaRPr lang="es-ES" dirty="0" smtClean="0"/>
          </a:p>
          <a:p>
            <a:pPr lvl="1"/>
            <a:r>
              <a:rPr lang="es-ES" dirty="0" smtClean="0"/>
              <a:t>Transporte do </a:t>
            </a:r>
            <a:r>
              <a:rPr lang="es-ES" dirty="0" err="1" smtClean="0"/>
              <a:t>zume</a:t>
            </a:r>
            <a:r>
              <a:rPr lang="es-ES" dirty="0" smtClean="0"/>
              <a:t> elaborado por toda a planta.</a:t>
            </a:r>
          </a:p>
          <a:p>
            <a:pPr lvl="1"/>
            <a:r>
              <a:rPr lang="es-ES" dirty="0" smtClean="0"/>
              <a:t>Respiración: degradación da materia orgánica para </a:t>
            </a:r>
            <a:r>
              <a:rPr lang="es-ES" dirty="0" err="1" smtClean="0"/>
              <a:t>obter</a:t>
            </a:r>
            <a:r>
              <a:rPr lang="es-ES" dirty="0" smtClean="0"/>
              <a:t> </a:t>
            </a:r>
            <a:r>
              <a:rPr lang="es-ES" dirty="0" err="1" smtClean="0"/>
              <a:t>enerxía</a:t>
            </a:r>
            <a:r>
              <a:rPr lang="es-ES" dirty="0" smtClean="0"/>
              <a:t>. Ten lugar </a:t>
            </a:r>
            <a:r>
              <a:rPr lang="es-ES" dirty="0" err="1" smtClean="0"/>
              <a:t>nas</a:t>
            </a:r>
            <a:r>
              <a:rPr lang="es-ES" dirty="0" smtClean="0"/>
              <a:t> mitocondrias.</a:t>
            </a:r>
          </a:p>
          <a:p>
            <a:pPr marL="411480" lvl="1" indent="0">
              <a:buNone/>
            </a:pPr>
            <a:endParaRPr lang="es-ES" dirty="0" smtClean="0"/>
          </a:p>
          <a:p>
            <a:pPr marL="411480" lvl="1" indent="0">
              <a:buNone/>
            </a:pPr>
            <a:endParaRPr lang="es-ES" dirty="0" smtClean="0"/>
          </a:p>
          <a:p>
            <a:pPr marL="411480" lvl="1" indent="0">
              <a:buNone/>
            </a:pPr>
            <a:endParaRPr lang="es-ES" dirty="0"/>
          </a:p>
          <a:p>
            <a:pPr marL="411480" lvl="1" indent="0">
              <a:buNone/>
            </a:pPr>
            <a:endParaRPr lang="es-ES" dirty="0" smtClean="0"/>
          </a:p>
          <a:p>
            <a:pPr marL="411480" lvl="1" indent="0">
              <a:buNone/>
            </a:pPr>
            <a:r>
              <a:rPr lang="es-ES" dirty="0">
                <a:hlinkClick r:id="rId2"/>
              </a:rPr>
              <a:t>https://</a:t>
            </a:r>
            <a:r>
              <a:rPr lang="es-ES" dirty="0" smtClean="0">
                <a:hlinkClick r:id="rId2"/>
              </a:rPr>
              <a:t>www.youtube.com/watch?v=npNCzchvXTQ</a:t>
            </a:r>
            <a:endParaRPr lang="es-ES" dirty="0" smtClean="0"/>
          </a:p>
          <a:p>
            <a:pPr marL="411480" lvl="1" indent="0">
              <a:buNone/>
            </a:pPr>
            <a:endParaRPr lang="es-E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284984"/>
            <a:ext cx="5426600" cy="566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869160"/>
            <a:ext cx="4427215" cy="937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6021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7620000" cy="5780112"/>
          </a:xfrm>
        </p:spPr>
        <p:txBody>
          <a:bodyPr/>
          <a:lstStyle/>
          <a:p>
            <a:pPr marL="114300" indent="0">
              <a:buNone/>
            </a:pPr>
            <a:r>
              <a:rPr lang="es-ES" b="1" u="sng" dirty="0" smtClean="0"/>
              <a:t>RELACIÓN</a:t>
            </a:r>
          </a:p>
          <a:p>
            <a:r>
              <a:rPr lang="es-ES" dirty="0" smtClean="0"/>
              <a:t>Cómo </a:t>
            </a:r>
            <a:r>
              <a:rPr lang="es-ES" dirty="0" smtClean="0"/>
              <a:t>son as </a:t>
            </a:r>
            <a:r>
              <a:rPr lang="es-ES" dirty="0" err="1" smtClean="0"/>
              <a:t>respostas</a:t>
            </a:r>
            <a:r>
              <a:rPr lang="es-ES" dirty="0" smtClean="0"/>
              <a:t> das plantas? De que tipo poden ser?</a:t>
            </a:r>
          </a:p>
          <a:p>
            <a:r>
              <a:rPr lang="es-ES" dirty="0" smtClean="0"/>
              <a:t>Tropismo:</a:t>
            </a:r>
          </a:p>
          <a:p>
            <a:pPr marL="114300" indent="0">
              <a:buNone/>
            </a:pPr>
            <a:r>
              <a:rPr lang="es-ES" dirty="0">
                <a:hlinkClick r:id="rId2"/>
              </a:rPr>
              <a:t>https://</a:t>
            </a:r>
            <a:r>
              <a:rPr lang="es-ES" dirty="0" smtClean="0">
                <a:hlinkClick r:id="rId2"/>
              </a:rPr>
              <a:t>www.youtube.com/watch?v=7DX0usC2QuA</a:t>
            </a:r>
            <a:endParaRPr lang="es-ES" dirty="0" smtClean="0"/>
          </a:p>
          <a:p>
            <a:pPr marL="114300" indent="0">
              <a:buNone/>
            </a:pPr>
            <a:r>
              <a:rPr lang="es-ES" dirty="0">
                <a:hlinkClick r:id="rId3"/>
              </a:rPr>
              <a:t>https://</a:t>
            </a:r>
            <a:r>
              <a:rPr lang="es-ES" dirty="0" smtClean="0">
                <a:hlinkClick r:id="rId3"/>
              </a:rPr>
              <a:t>www.youtube.com/watch?v=9AkQoP5jZsc</a:t>
            </a:r>
            <a:endParaRPr lang="es-ES" dirty="0" smtClean="0"/>
          </a:p>
          <a:p>
            <a:pPr marL="114300" indent="0">
              <a:buNone/>
            </a:pPr>
            <a:endParaRPr lang="es-ES" dirty="0" smtClean="0"/>
          </a:p>
          <a:p>
            <a:r>
              <a:rPr lang="es-ES" dirty="0" smtClean="0"/>
              <a:t>Nastia.</a:t>
            </a:r>
          </a:p>
          <a:p>
            <a:pPr marL="114300" indent="0">
              <a:buNone/>
            </a:pPr>
            <a:r>
              <a:rPr lang="es-ES" dirty="0">
                <a:hlinkClick r:id="rId4"/>
              </a:rPr>
              <a:t>https://</a:t>
            </a:r>
            <a:r>
              <a:rPr lang="es-ES" dirty="0" smtClean="0">
                <a:hlinkClick r:id="rId4"/>
              </a:rPr>
              <a:t>www.youtube.com/watch?v=BLTcVNyOhUc</a:t>
            </a:r>
            <a:endParaRPr lang="es-ES" dirty="0" smtClean="0"/>
          </a:p>
          <a:p>
            <a:pPr marL="114300" indent="0">
              <a:buNone/>
            </a:pPr>
            <a:r>
              <a:rPr lang="es-ES" dirty="0">
                <a:hlinkClick r:id="rId5"/>
              </a:rPr>
              <a:t>https://</a:t>
            </a:r>
            <a:r>
              <a:rPr lang="es-ES" dirty="0" smtClean="0">
                <a:hlinkClick r:id="rId5"/>
              </a:rPr>
              <a:t>www.youtube.com/watch?v=rjKRQYmi1Lkç</a:t>
            </a:r>
            <a:endParaRPr lang="es-ES" dirty="0" smtClean="0"/>
          </a:p>
          <a:p>
            <a:pPr marL="114300" indent="0">
              <a:buNone/>
            </a:pPr>
            <a:endParaRPr lang="es-ES" dirty="0"/>
          </a:p>
          <a:p>
            <a:pPr marL="114300" indent="0">
              <a:buNone/>
            </a:pPr>
            <a:endParaRPr lang="es-ES" dirty="0" smtClean="0"/>
          </a:p>
          <a:p>
            <a:pPr marL="114300" indent="0">
              <a:buNone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47832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196752"/>
            <a:ext cx="6480719" cy="4617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88992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7620000" cy="5924128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es-ES" b="1" u="sng" dirty="0" smtClean="0"/>
              <a:t>REPRODUCIÓN</a:t>
            </a:r>
            <a:endParaRPr lang="es-ES" b="1" u="sng" dirty="0" smtClean="0"/>
          </a:p>
          <a:p>
            <a:r>
              <a:rPr lang="es-ES" dirty="0" smtClean="0"/>
              <a:t>Formas </a:t>
            </a:r>
            <a:r>
              <a:rPr lang="es-ES" dirty="0" smtClean="0"/>
              <a:t>de </a:t>
            </a:r>
            <a:r>
              <a:rPr lang="es-ES" dirty="0" err="1" smtClean="0"/>
              <a:t>reprodución</a:t>
            </a:r>
            <a:r>
              <a:rPr lang="es-ES" dirty="0" smtClean="0"/>
              <a:t> das plantas</a:t>
            </a:r>
          </a:p>
          <a:p>
            <a:pPr marL="114300" indent="0">
              <a:buNone/>
            </a:pPr>
            <a:r>
              <a:rPr lang="es-ES" dirty="0" smtClean="0"/>
              <a:t>	- Rep. Asexual</a:t>
            </a:r>
          </a:p>
          <a:p>
            <a:pPr marL="114300" indent="0">
              <a:buNone/>
            </a:pPr>
            <a:r>
              <a:rPr lang="es-ES" dirty="0">
                <a:hlinkClick r:id="rId2"/>
              </a:rPr>
              <a:t>https://</a:t>
            </a:r>
            <a:r>
              <a:rPr lang="es-ES" dirty="0" smtClean="0">
                <a:hlinkClick r:id="rId2"/>
              </a:rPr>
              <a:t>www.youtube.com/watch?v=gXpHJDhU48M</a:t>
            </a:r>
            <a:endParaRPr lang="es-ES" dirty="0" smtClean="0"/>
          </a:p>
          <a:p>
            <a:pPr marL="114300" indent="0">
              <a:buNone/>
            </a:pPr>
            <a:r>
              <a:rPr lang="es-ES" dirty="0"/>
              <a:t>	</a:t>
            </a:r>
            <a:r>
              <a:rPr lang="es-ES" dirty="0" smtClean="0"/>
              <a:t>- Rep. sexual</a:t>
            </a:r>
          </a:p>
          <a:p>
            <a:r>
              <a:rPr lang="es-ES" dirty="0" smtClean="0"/>
              <a:t>Etapas </a:t>
            </a:r>
            <a:r>
              <a:rPr lang="es-ES" dirty="0" err="1" smtClean="0"/>
              <a:t>na</a:t>
            </a:r>
            <a:r>
              <a:rPr lang="es-ES" dirty="0" smtClean="0"/>
              <a:t> </a:t>
            </a:r>
            <a:r>
              <a:rPr lang="es-ES" dirty="0" err="1" smtClean="0"/>
              <a:t>reprodución</a:t>
            </a:r>
            <a:r>
              <a:rPr lang="es-ES" dirty="0" smtClean="0"/>
              <a:t> sexual das plantas:</a:t>
            </a:r>
          </a:p>
          <a:p>
            <a:pPr marL="114300" indent="0">
              <a:buNone/>
            </a:pPr>
            <a:r>
              <a:rPr lang="es-ES" dirty="0" smtClean="0"/>
              <a:t>	- </a:t>
            </a:r>
            <a:r>
              <a:rPr lang="es-ES" dirty="0" smtClean="0"/>
              <a:t>Que </a:t>
            </a:r>
            <a:r>
              <a:rPr lang="es-ES" dirty="0" smtClean="0"/>
              <a:t>é a polinización? </a:t>
            </a:r>
            <a:r>
              <a:rPr lang="es-ES" dirty="0" err="1" smtClean="0"/>
              <a:t>Axentes</a:t>
            </a:r>
            <a:r>
              <a:rPr lang="es-ES" dirty="0" smtClean="0"/>
              <a:t> polinizadores</a:t>
            </a:r>
          </a:p>
          <a:p>
            <a:pPr marL="114300" indent="0">
              <a:buNone/>
            </a:pPr>
            <a:r>
              <a:rPr lang="es-ES" dirty="0"/>
              <a:t>	</a:t>
            </a:r>
            <a:r>
              <a:rPr lang="es-ES" dirty="0" smtClean="0"/>
              <a:t>- Fecundación</a:t>
            </a:r>
            <a:endParaRPr lang="es-ES" dirty="0"/>
          </a:p>
          <a:p>
            <a:pPr marL="114300" indent="0">
              <a:buNone/>
            </a:pPr>
            <a:r>
              <a:rPr lang="es-ES" dirty="0" smtClean="0"/>
              <a:t>	- Formación da </a:t>
            </a:r>
            <a:r>
              <a:rPr lang="es-ES" dirty="0" err="1" smtClean="0"/>
              <a:t>semente</a:t>
            </a:r>
            <a:r>
              <a:rPr lang="es-ES" dirty="0" smtClean="0"/>
              <a:t> e do </a:t>
            </a:r>
            <a:r>
              <a:rPr lang="es-ES" dirty="0" err="1" smtClean="0"/>
              <a:t>froito</a:t>
            </a:r>
            <a:endParaRPr lang="es-ES" dirty="0" smtClean="0"/>
          </a:p>
          <a:p>
            <a:pPr marL="114300" indent="0">
              <a:buNone/>
            </a:pPr>
            <a:r>
              <a:rPr lang="es-ES" dirty="0"/>
              <a:t>	</a:t>
            </a:r>
            <a:r>
              <a:rPr lang="es-ES" dirty="0" smtClean="0"/>
              <a:t>- Dispersión</a:t>
            </a:r>
          </a:p>
          <a:p>
            <a:pPr marL="114300" indent="0">
              <a:buNone/>
            </a:pPr>
            <a:r>
              <a:rPr lang="es-ES" dirty="0"/>
              <a:t>	</a:t>
            </a:r>
            <a:r>
              <a:rPr lang="es-ES" dirty="0" smtClean="0"/>
              <a:t>- </a:t>
            </a:r>
            <a:r>
              <a:rPr lang="es-ES" dirty="0" err="1" smtClean="0"/>
              <a:t>Xerminación</a:t>
            </a:r>
            <a:r>
              <a:rPr lang="es-ES" dirty="0" smtClean="0"/>
              <a:t> </a:t>
            </a:r>
          </a:p>
          <a:p>
            <a:pPr marL="114300" indent="0">
              <a:buNone/>
            </a:pPr>
            <a:r>
              <a:rPr lang="es-ES" dirty="0">
                <a:hlinkClick r:id="rId3"/>
              </a:rPr>
              <a:t>https://</a:t>
            </a:r>
            <a:r>
              <a:rPr lang="es-ES" dirty="0" smtClean="0">
                <a:hlinkClick r:id="rId3"/>
              </a:rPr>
              <a:t>www.youtube.com/watch?v=fvyUvcRwX0E</a:t>
            </a:r>
            <a:endParaRPr lang="es-ES" dirty="0" smtClean="0"/>
          </a:p>
          <a:p>
            <a:pPr marL="114300" indent="0">
              <a:buNone/>
            </a:pPr>
            <a:endParaRPr lang="es-ES" dirty="0"/>
          </a:p>
          <a:p>
            <a:pPr marL="114300" indent="0">
              <a:buNone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15452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Punto 4: 1, 4</a:t>
            </a:r>
            <a:endParaRPr lang="es-ES" dirty="0" smtClean="0"/>
          </a:p>
          <a:p>
            <a:r>
              <a:rPr lang="es-ES" dirty="0" smtClean="0"/>
              <a:t>Interactivas: 6,7,8 e 9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69289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 smtClean="0"/>
              <a:t>Actividade</a:t>
            </a:r>
            <a:r>
              <a:rPr lang="es-ES" dirty="0" smtClean="0"/>
              <a:t> interactiva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Partes da flor</a:t>
            </a:r>
          </a:p>
          <a:p>
            <a:pPr marL="114300" indent="0">
              <a:buNone/>
            </a:pPr>
            <a:r>
              <a:rPr lang="es-ES">
                <a:hlinkClick r:id="rId2"/>
              </a:rPr>
              <a:t>http://</a:t>
            </a:r>
            <a:r>
              <a:rPr lang="es-ES" smtClean="0">
                <a:hlinkClick r:id="rId2"/>
              </a:rPr>
              <a:t>www.edistribucion.es/anayaeducacion/8420050/U04/U04_01_EPI_04/Actividad4_3_nb/index.html</a:t>
            </a:r>
            <a:endParaRPr lang="es-ES" smtClean="0"/>
          </a:p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47423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5. As plantas no </a:t>
            </a:r>
            <a:r>
              <a:rPr lang="es-ES" dirty="0" err="1" smtClean="0"/>
              <a:t>seu</a:t>
            </a:r>
            <a:r>
              <a:rPr lang="es-ES" dirty="0" smtClean="0"/>
              <a:t> medio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err="1" smtClean="0"/>
              <a:t>Adaptacións</a:t>
            </a:r>
            <a:r>
              <a:rPr lang="es-ES" dirty="0" smtClean="0"/>
              <a:t> </a:t>
            </a:r>
            <a:r>
              <a:rPr lang="es-ES" dirty="0" err="1" smtClean="0"/>
              <a:t>dalgunhas</a:t>
            </a:r>
            <a:r>
              <a:rPr lang="es-ES" dirty="0" smtClean="0"/>
              <a:t> plantas </a:t>
            </a:r>
            <a:r>
              <a:rPr lang="es-ES" dirty="0" err="1" smtClean="0"/>
              <a:t>ao</a:t>
            </a:r>
            <a:r>
              <a:rPr lang="es-ES" dirty="0" smtClean="0"/>
              <a:t> medio</a:t>
            </a:r>
          </a:p>
          <a:p>
            <a:endParaRPr lang="es-ES" dirty="0"/>
          </a:p>
          <a:p>
            <a:r>
              <a:rPr lang="es-ES" dirty="0" smtClean="0"/>
              <a:t>Punto 5: 1,2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033430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yacencia">
  <a:themeElements>
    <a:clrScheme name="Adyacencia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yacencia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149</TotalTime>
  <Words>479</Words>
  <Application>Microsoft Office PowerPoint</Application>
  <PresentationFormat>Presentación en pantalla (4:3)</PresentationFormat>
  <Paragraphs>111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25" baseType="lpstr">
      <vt:lpstr>Adyacencia</vt:lpstr>
      <vt:lpstr>Unidade didáctica 8</vt:lpstr>
      <vt:lpstr>1. Que é unha planta?</vt:lpstr>
      <vt:lpstr>Vídeo e actividade interactiva</vt:lpstr>
      <vt:lpstr>Presentación de PowerPoint</vt:lpstr>
      <vt:lpstr>2. As plantas máis sinxelas: a carriza</vt:lpstr>
      <vt:lpstr>Presentación de PowerPoint</vt:lpstr>
      <vt:lpstr>3. As plantas con follas,  talo e  raíz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4. As funcións vitais das plantas</vt:lpstr>
      <vt:lpstr>Presentación de PowerPoint</vt:lpstr>
      <vt:lpstr>Presentación de PowerPoint</vt:lpstr>
      <vt:lpstr>Presentación de PowerPoint</vt:lpstr>
      <vt:lpstr>Presentación de PowerPoint</vt:lpstr>
      <vt:lpstr>Actividade interactiva</vt:lpstr>
      <vt:lpstr>5. As plantas no seu medio</vt:lpstr>
    </vt:vector>
  </TitlesOfParts>
  <Company>El_Ranero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Unidade didáctica 8</dc:title>
  <dc:creator>Admin</dc:creator>
  <cp:lastModifiedBy>ADMIN</cp:lastModifiedBy>
  <cp:revision>20</cp:revision>
  <dcterms:created xsi:type="dcterms:W3CDTF">2017-03-06T07:51:50Z</dcterms:created>
  <dcterms:modified xsi:type="dcterms:W3CDTF">2018-03-23T11:52:15Z</dcterms:modified>
</cp:coreProperties>
</file>