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1EAF6-F513-415A-9000-869FBC697B1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78CFE-06C9-47D0-8BA4-4E4A2F49EF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105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A99C255-FBE4-40AF-8203-E2D7C4114222}" type="datetimeFigureOut">
              <a:rPr lang="es-ES" smtClean="0"/>
              <a:t>20/02/2018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AE77575-9112-4A69-AAFB-C8C5BD777E3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../2&#186;%20BAC/Gen&#233;tica/Gen&#233;tica%20mendeliana/3.%20Sistema%20ABO%20y%20Rh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../2&#186;%20BAC/Gen&#233;tica/Gen&#233;tica%20mendeliana/2.%20Determinaci&#243;n%20del%20sexo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../2&#186;%20BAC/Gen&#233;tica/Gen&#233;tica%20mendeliana/1.%20Conceptos%20b&#225;sicos,%20leyes%20Mendel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2&#186;%20BAC/Gen&#233;tica/Gen&#233;tica%20mendeliana/1.%20Conceptos%20b&#225;sicos,%20leyes%20Mendel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Unidade</a:t>
            </a:r>
            <a:r>
              <a:rPr lang="es-ES" dirty="0" smtClean="0"/>
              <a:t> 7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Herdanza</a:t>
            </a:r>
            <a:r>
              <a:rPr lang="es-ES" dirty="0" smtClean="0"/>
              <a:t> e </a:t>
            </a:r>
            <a:r>
              <a:rPr lang="es-ES" smtClean="0"/>
              <a:t>xenética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282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Páx</a:t>
            </a:r>
            <a:r>
              <a:rPr lang="es-ES" dirty="0" smtClean="0"/>
              <a:t> 137: 18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91779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7. </a:t>
            </a:r>
            <a:r>
              <a:rPr lang="es-ES" dirty="0" err="1" smtClean="0"/>
              <a:t>Xenética</a:t>
            </a:r>
            <a:r>
              <a:rPr lang="es-ES" dirty="0" smtClean="0"/>
              <a:t> humana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Que é o </a:t>
            </a:r>
            <a:r>
              <a:rPr lang="es-ES" dirty="0" err="1" smtClean="0"/>
              <a:t>alelismo</a:t>
            </a:r>
            <a:r>
              <a:rPr lang="es-ES" dirty="0" smtClean="0"/>
              <a:t> múltiple? </a:t>
            </a:r>
            <a:r>
              <a:rPr lang="es-ES" dirty="0" err="1" smtClean="0"/>
              <a:t>Exemplos</a:t>
            </a:r>
            <a:r>
              <a:rPr lang="es-ES" dirty="0" smtClean="0"/>
              <a:t> do </a:t>
            </a:r>
            <a:r>
              <a:rPr lang="es-ES" dirty="0" smtClean="0">
                <a:hlinkClick r:id="rId2" action="ppaction://hlinkfile"/>
              </a:rPr>
              <a:t>sistema ABO</a:t>
            </a:r>
            <a:endParaRPr lang="es-ES" dirty="0" smtClean="0"/>
          </a:p>
          <a:p>
            <a:r>
              <a:rPr lang="es-ES" i="1" dirty="0" err="1" smtClean="0"/>
              <a:t>Facer</a:t>
            </a:r>
            <a:r>
              <a:rPr lang="es-ES" i="1" dirty="0" smtClean="0"/>
              <a:t> os </a:t>
            </a:r>
            <a:r>
              <a:rPr lang="es-ES" i="1" dirty="0" err="1" smtClean="0"/>
              <a:t>exercicios</a:t>
            </a:r>
            <a:r>
              <a:rPr lang="es-ES" i="1" dirty="0" smtClean="0"/>
              <a:t> do boletín das </a:t>
            </a:r>
            <a:r>
              <a:rPr lang="es-ES" i="1" dirty="0" err="1" smtClean="0"/>
              <a:t>leis</a:t>
            </a:r>
            <a:r>
              <a:rPr lang="es-ES" i="1" dirty="0" smtClean="0"/>
              <a:t> de Mendel aplicados á </a:t>
            </a:r>
            <a:r>
              <a:rPr lang="es-ES" i="1" dirty="0" err="1" smtClean="0"/>
              <a:t>xenética</a:t>
            </a:r>
            <a:r>
              <a:rPr lang="es-ES" i="1" dirty="0" smtClean="0"/>
              <a:t> humana marcados </a:t>
            </a:r>
            <a:r>
              <a:rPr lang="es-ES" i="1" dirty="0" err="1" smtClean="0"/>
              <a:t>cun</a:t>
            </a:r>
            <a:r>
              <a:rPr lang="es-ES" i="1" dirty="0" smtClean="0"/>
              <a:t> </a:t>
            </a:r>
          </a:p>
          <a:p>
            <a:endParaRPr lang="es-ES" i="1" dirty="0"/>
          </a:p>
        </p:txBody>
      </p:sp>
      <p:sp>
        <p:nvSpPr>
          <p:cNvPr id="4" name="3 Triángulo isósceles"/>
          <p:cNvSpPr/>
          <p:nvPr/>
        </p:nvSpPr>
        <p:spPr>
          <a:xfrm>
            <a:off x="3563888" y="2348880"/>
            <a:ext cx="412632" cy="4103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3481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8. A determinación </a:t>
            </a:r>
            <a:r>
              <a:rPr lang="es-ES" dirty="0" err="1" smtClean="0"/>
              <a:t>xenética</a:t>
            </a:r>
            <a:r>
              <a:rPr lang="es-ES" dirty="0" smtClean="0"/>
              <a:t> do sexo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hlinkClick r:id="rId2" action="ppaction://hlinkfile"/>
              </a:rPr>
              <a:t>Presentación</a:t>
            </a:r>
            <a:endParaRPr lang="es-ES" dirty="0" smtClean="0"/>
          </a:p>
          <a:p>
            <a:r>
              <a:rPr lang="es-ES" dirty="0" err="1" smtClean="0"/>
              <a:t>Páx</a:t>
            </a:r>
            <a:r>
              <a:rPr lang="es-ES" dirty="0" smtClean="0"/>
              <a:t> 139: 21</a:t>
            </a:r>
          </a:p>
          <a:p>
            <a:r>
              <a:rPr lang="es-ES" i="1" dirty="0" err="1" smtClean="0"/>
              <a:t>Facer</a:t>
            </a:r>
            <a:r>
              <a:rPr lang="es-ES" i="1" dirty="0" smtClean="0"/>
              <a:t> os </a:t>
            </a:r>
            <a:r>
              <a:rPr lang="es-ES" i="1" dirty="0" err="1" smtClean="0"/>
              <a:t>exercicios</a:t>
            </a:r>
            <a:r>
              <a:rPr lang="es-ES" i="1" dirty="0" smtClean="0"/>
              <a:t> do boletín sobre a </a:t>
            </a:r>
            <a:r>
              <a:rPr lang="es-ES" i="1" dirty="0" err="1" smtClean="0"/>
              <a:t>herdanza</a:t>
            </a:r>
            <a:r>
              <a:rPr lang="es-ES" i="1" dirty="0" smtClean="0"/>
              <a:t> do sexo e ligada </a:t>
            </a:r>
            <a:r>
              <a:rPr lang="es-ES" i="1" dirty="0" err="1" smtClean="0"/>
              <a:t>ao</a:t>
            </a:r>
            <a:r>
              <a:rPr lang="es-ES" i="1" dirty="0" smtClean="0"/>
              <a:t> sexo: daltonismo, hemofilia…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5680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9. Trastornos de </a:t>
            </a:r>
            <a:r>
              <a:rPr lang="es-ES" dirty="0" err="1" smtClean="0"/>
              <a:t>orixe</a:t>
            </a:r>
            <a:r>
              <a:rPr lang="es-ES" dirty="0" smtClean="0"/>
              <a:t> </a:t>
            </a:r>
            <a:r>
              <a:rPr lang="es-ES" dirty="0" err="1" smtClean="0"/>
              <a:t>xenética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Que é </a:t>
            </a:r>
            <a:r>
              <a:rPr lang="es-ES" dirty="0" err="1" smtClean="0"/>
              <a:t>unha</a:t>
            </a:r>
            <a:r>
              <a:rPr lang="es-ES" dirty="0" smtClean="0"/>
              <a:t> </a:t>
            </a:r>
            <a:r>
              <a:rPr lang="es-ES" dirty="0" err="1" smtClean="0"/>
              <a:t>monosomía</a:t>
            </a:r>
            <a:r>
              <a:rPr lang="es-ES" dirty="0" smtClean="0"/>
              <a:t>? E </a:t>
            </a:r>
            <a:r>
              <a:rPr lang="es-ES" dirty="0" err="1" smtClean="0"/>
              <a:t>unha</a:t>
            </a:r>
            <a:r>
              <a:rPr lang="es-ES" dirty="0" smtClean="0"/>
              <a:t> trisomía?</a:t>
            </a:r>
          </a:p>
          <a:p>
            <a:pPr marL="0" indent="0">
              <a:buNone/>
            </a:pPr>
            <a:r>
              <a:rPr lang="es-ES" dirty="0" smtClean="0">
                <a:hlinkClick r:id="rId2" action="ppaction://hlinksldjump"/>
              </a:rPr>
              <a:t>Alteraciones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08268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10. Prevención e diagnóstico de trastornos </a:t>
            </a:r>
            <a:r>
              <a:rPr lang="es-ES" dirty="0" err="1" smtClean="0"/>
              <a:t>xenéticos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Técnicas de diagnóstico prenatal </a:t>
            </a:r>
            <a:r>
              <a:rPr lang="es-ES" i="1" dirty="0" smtClean="0"/>
              <a:t>(Non entra no </a:t>
            </a:r>
            <a:r>
              <a:rPr lang="es-ES" i="1" dirty="0" err="1" smtClean="0"/>
              <a:t>exame</a:t>
            </a:r>
            <a:r>
              <a:rPr lang="es-ES" i="1" dirty="0" smtClean="0"/>
              <a:t>)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3807283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1. Mendel e o </a:t>
            </a:r>
            <a:r>
              <a:rPr lang="es-ES" dirty="0" err="1" smtClean="0"/>
              <a:t>estudo</a:t>
            </a:r>
            <a:r>
              <a:rPr lang="es-ES" dirty="0" smtClean="0"/>
              <a:t> da </a:t>
            </a:r>
            <a:r>
              <a:rPr lang="es-ES" dirty="0" err="1" smtClean="0"/>
              <a:t>herdanza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Que é a </a:t>
            </a:r>
            <a:r>
              <a:rPr lang="es-ES" dirty="0" err="1" smtClean="0"/>
              <a:t>herdanza</a:t>
            </a:r>
            <a:r>
              <a:rPr lang="es-ES" dirty="0" smtClean="0"/>
              <a:t>?</a:t>
            </a:r>
          </a:p>
          <a:p>
            <a:r>
              <a:rPr lang="es-ES" dirty="0" smtClean="0"/>
              <a:t>Que é un carácter hereditario?</a:t>
            </a:r>
          </a:p>
          <a:p>
            <a:r>
              <a:rPr lang="es-ES" dirty="0" smtClean="0"/>
              <a:t>Experimentos de Mendel.             </a:t>
            </a:r>
            <a:r>
              <a:rPr lang="es-ES" i="1" dirty="0" smtClean="0"/>
              <a:t>Punto 3</a:t>
            </a:r>
          </a:p>
        </p:txBody>
      </p:sp>
      <p:sp>
        <p:nvSpPr>
          <p:cNvPr id="4" name="3 Flecha derecha"/>
          <p:cNvSpPr/>
          <p:nvPr/>
        </p:nvSpPr>
        <p:spPr>
          <a:xfrm>
            <a:off x="5706647" y="149892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6073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2. O </a:t>
            </a:r>
            <a:r>
              <a:rPr lang="es-ES" dirty="0" err="1" smtClean="0"/>
              <a:t>nacemento</a:t>
            </a:r>
            <a:r>
              <a:rPr lang="es-ES" dirty="0" smtClean="0"/>
              <a:t> da </a:t>
            </a:r>
            <a:r>
              <a:rPr lang="es-ES" dirty="0" err="1" smtClean="0"/>
              <a:t>xenética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>
                <a:hlinkClick r:id="rId2" action="ppaction://hlinkfile"/>
              </a:rPr>
              <a:t>Copiar definiciones do PDF </a:t>
            </a:r>
            <a:r>
              <a:rPr lang="es-ES" i="1" dirty="0" err="1" smtClean="0">
                <a:hlinkClick r:id="rId2" action="ppaction://hlinkfile"/>
              </a:rPr>
              <a:t>adxunto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2849461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3. As </a:t>
            </a:r>
            <a:r>
              <a:rPr lang="es-ES" dirty="0" err="1" smtClean="0"/>
              <a:t>leis</a:t>
            </a:r>
            <a:r>
              <a:rPr lang="es-ES" dirty="0" smtClean="0"/>
              <a:t> de Mendel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1ª </a:t>
            </a:r>
            <a:r>
              <a:rPr lang="es-ES" dirty="0" err="1" smtClean="0"/>
              <a:t>lei</a:t>
            </a:r>
            <a:r>
              <a:rPr lang="es-ES" dirty="0" smtClean="0"/>
              <a:t> de Mendel: principio de </a:t>
            </a:r>
            <a:r>
              <a:rPr lang="es-ES" dirty="0" err="1" smtClean="0"/>
              <a:t>uniformidade</a:t>
            </a:r>
            <a:endParaRPr lang="es-ES" dirty="0" smtClean="0"/>
          </a:p>
          <a:p>
            <a:r>
              <a:rPr lang="es-ES" dirty="0" smtClean="0"/>
              <a:t>2ª </a:t>
            </a:r>
            <a:r>
              <a:rPr lang="es-ES" dirty="0" err="1" smtClean="0"/>
              <a:t>lei</a:t>
            </a:r>
            <a:r>
              <a:rPr lang="es-ES" dirty="0" smtClean="0"/>
              <a:t> de Mendel: principio de segregación da segunda </a:t>
            </a:r>
            <a:r>
              <a:rPr lang="es-ES" dirty="0" err="1" smtClean="0"/>
              <a:t>xeración</a:t>
            </a:r>
            <a:r>
              <a:rPr lang="es-ES" dirty="0" smtClean="0"/>
              <a:t>.</a:t>
            </a:r>
          </a:p>
          <a:p>
            <a:r>
              <a:rPr lang="es-ES" dirty="0" smtClean="0"/>
              <a:t>3ª </a:t>
            </a:r>
            <a:r>
              <a:rPr lang="es-ES" dirty="0" err="1" smtClean="0"/>
              <a:t>lei</a:t>
            </a:r>
            <a:r>
              <a:rPr lang="es-ES" dirty="0" smtClean="0"/>
              <a:t> de </a:t>
            </a:r>
            <a:r>
              <a:rPr lang="es-ES" dirty="0" err="1" smtClean="0"/>
              <a:t>Mendel:principio</a:t>
            </a:r>
            <a:r>
              <a:rPr lang="es-ES" dirty="0" smtClean="0"/>
              <a:t> da segregación independiente.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i="1" dirty="0" smtClean="0">
                <a:hlinkClick r:id="rId2" action="ppaction://hlinkfile"/>
              </a:rPr>
              <a:t>Copiar o resumo de cada </a:t>
            </a:r>
            <a:r>
              <a:rPr lang="es-ES" i="1" dirty="0" err="1" smtClean="0">
                <a:hlinkClick r:id="rId2" action="ppaction://hlinkfile"/>
              </a:rPr>
              <a:t>lei</a:t>
            </a:r>
            <a:endParaRPr lang="es-ES" i="1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118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Páx</a:t>
            </a:r>
            <a:r>
              <a:rPr lang="es-ES" dirty="0" smtClean="0"/>
              <a:t> 130: 3,4</a:t>
            </a:r>
          </a:p>
          <a:p>
            <a:r>
              <a:rPr lang="es-ES" dirty="0" err="1" smtClean="0"/>
              <a:t>Páx</a:t>
            </a:r>
            <a:r>
              <a:rPr lang="es-ES" dirty="0" smtClean="0"/>
              <a:t> 131: 6</a:t>
            </a:r>
          </a:p>
          <a:p>
            <a:r>
              <a:rPr lang="es-ES" dirty="0" err="1" smtClean="0"/>
              <a:t>Páx</a:t>
            </a:r>
            <a:r>
              <a:rPr lang="es-ES" dirty="0" smtClean="0"/>
              <a:t> 133: 10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2516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4. Resolución de problemas de </a:t>
            </a:r>
            <a:r>
              <a:rPr lang="es-ES" dirty="0" err="1" smtClean="0"/>
              <a:t>xenética</a:t>
            </a:r>
            <a:r>
              <a:rPr lang="es-ES" dirty="0" smtClean="0"/>
              <a:t>: PRÁCTICA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/>
              <a:t>Leer as dúas follas</a:t>
            </a:r>
          </a:p>
          <a:p>
            <a:r>
              <a:rPr lang="es-ES" dirty="0" err="1" smtClean="0"/>
              <a:t>Facer</a:t>
            </a:r>
            <a:r>
              <a:rPr lang="es-ES" dirty="0" smtClean="0"/>
              <a:t> os </a:t>
            </a:r>
            <a:r>
              <a:rPr lang="es-ES" dirty="0" err="1" smtClean="0"/>
              <a:t>exercicios</a:t>
            </a:r>
            <a:r>
              <a:rPr lang="es-ES" dirty="0" smtClean="0"/>
              <a:t>: 12 da </a:t>
            </a:r>
            <a:r>
              <a:rPr lang="es-ES" dirty="0" err="1" smtClean="0"/>
              <a:t>páxina</a:t>
            </a:r>
            <a:r>
              <a:rPr lang="es-ES" dirty="0" smtClean="0"/>
              <a:t> 135</a:t>
            </a:r>
          </a:p>
          <a:p>
            <a:r>
              <a:rPr lang="es-ES" dirty="0" err="1" smtClean="0"/>
              <a:t>Páx</a:t>
            </a:r>
            <a:r>
              <a:rPr lang="es-ES" dirty="0" smtClean="0"/>
              <a:t> 144: 29, 30, 36, 37, 38, 41</a:t>
            </a:r>
          </a:p>
          <a:p>
            <a:r>
              <a:rPr lang="es-ES" dirty="0" err="1" smtClean="0"/>
              <a:t>Páx</a:t>
            </a:r>
            <a:r>
              <a:rPr lang="es-ES" dirty="0" smtClean="0"/>
              <a:t> 145: 42, 43</a:t>
            </a:r>
          </a:p>
          <a:p>
            <a:r>
              <a:rPr lang="es-ES" dirty="0" smtClean="0"/>
              <a:t>Boletín de </a:t>
            </a:r>
            <a:r>
              <a:rPr lang="es-ES" dirty="0" err="1" smtClean="0"/>
              <a:t>exercicios</a:t>
            </a:r>
            <a:endParaRPr lang="es-ES" dirty="0" smtClean="0"/>
          </a:p>
          <a:p>
            <a:pPr marL="0" indent="0">
              <a:buNone/>
            </a:pPr>
            <a:endParaRPr lang="es-ES" i="1" dirty="0" smtClean="0"/>
          </a:p>
          <a:p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43106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5. Dominancia </a:t>
            </a:r>
            <a:r>
              <a:rPr lang="es-ES" dirty="0" err="1" smtClean="0"/>
              <a:t>incompelta</a:t>
            </a:r>
            <a:r>
              <a:rPr lang="es-ES" dirty="0" smtClean="0"/>
              <a:t> e </a:t>
            </a:r>
            <a:r>
              <a:rPr lang="es-ES" dirty="0" err="1" smtClean="0"/>
              <a:t>codominancia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Que é a dominancia incompleta?</a:t>
            </a:r>
          </a:p>
          <a:p>
            <a:r>
              <a:rPr lang="es-ES" dirty="0" smtClean="0"/>
              <a:t>Que é a </a:t>
            </a:r>
            <a:r>
              <a:rPr lang="es-ES" dirty="0" err="1" smtClean="0"/>
              <a:t>codominancia</a:t>
            </a:r>
            <a:r>
              <a:rPr lang="es-ES" dirty="0" smtClean="0"/>
              <a:t>?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4838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Páx</a:t>
            </a:r>
            <a:r>
              <a:rPr lang="es-ES" dirty="0" smtClean="0"/>
              <a:t> 136: 14, 15, 16, 17</a:t>
            </a:r>
          </a:p>
          <a:p>
            <a:r>
              <a:rPr lang="es-ES" dirty="0" err="1" smtClean="0"/>
              <a:t>Páx</a:t>
            </a:r>
            <a:r>
              <a:rPr lang="es-ES" dirty="0" smtClean="0"/>
              <a:t> 144: 39, 40</a:t>
            </a:r>
          </a:p>
          <a:p>
            <a:r>
              <a:rPr lang="es-ES" i="1" dirty="0" err="1" smtClean="0"/>
              <a:t>Exercicios</a:t>
            </a:r>
            <a:r>
              <a:rPr lang="es-ES" i="1" dirty="0" smtClean="0"/>
              <a:t> * do boletín.</a:t>
            </a:r>
          </a:p>
          <a:p>
            <a:pPr marL="0" indent="0">
              <a:buNone/>
            </a:pPr>
            <a:endParaRPr lang="es-ES" i="1" dirty="0" smtClean="0"/>
          </a:p>
        </p:txBody>
      </p:sp>
    </p:spTree>
    <p:extLst>
      <p:ext uri="{BB962C8B-B14F-4D97-AF65-F5344CB8AC3E}">
        <p14:creationId xmlns:p14="http://schemas.microsoft.com/office/powerpoint/2010/main" val="3684064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6. A teoría cromosómica da </a:t>
            </a:r>
            <a:r>
              <a:rPr lang="es-ES" dirty="0" err="1" smtClean="0"/>
              <a:t>herdanza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Puntos básicos da teoría cromosómica da </a:t>
            </a:r>
            <a:r>
              <a:rPr lang="es-ES" dirty="0" err="1" smtClean="0"/>
              <a:t>herdanza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459038"/>
            <a:ext cx="6572250" cy="194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21956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70</TotalTime>
  <Words>287</Words>
  <Application>Microsoft Office PowerPoint</Application>
  <PresentationFormat>Presentación en pantalla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Aspecto</vt:lpstr>
      <vt:lpstr>Unidade 7</vt:lpstr>
      <vt:lpstr>1. Mendel e o estudo da herdanza</vt:lpstr>
      <vt:lpstr>2. O nacemento da xenética</vt:lpstr>
      <vt:lpstr>3. As leis de Mendel</vt:lpstr>
      <vt:lpstr>Presentación de PowerPoint</vt:lpstr>
      <vt:lpstr>4. Resolución de problemas de xenética: PRÁCTICA</vt:lpstr>
      <vt:lpstr>5. Dominancia incompelta e codominancia</vt:lpstr>
      <vt:lpstr>Presentación de PowerPoint</vt:lpstr>
      <vt:lpstr>6. A teoría cromosómica da herdanza</vt:lpstr>
      <vt:lpstr>Presentación de PowerPoint</vt:lpstr>
      <vt:lpstr>7. Xenética humana</vt:lpstr>
      <vt:lpstr>8. A determinación xenética do sexo</vt:lpstr>
      <vt:lpstr>9. Trastornos de orixe xenética</vt:lpstr>
      <vt:lpstr>10. Prevención e diagnóstico de trastornos xenéticos</vt:lpstr>
    </vt:vector>
  </TitlesOfParts>
  <Company>GP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7</dc:title>
  <dc:creator>ADMIN</dc:creator>
  <cp:lastModifiedBy>ADMIN</cp:lastModifiedBy>
  <cp:revision>8</cp:revision>
  <dcterms:created xsi:type="dcterms:W3CDTF">2018-01-23T12:13:21Z</dcterms:created>
  <dcterms:modified xsi:type="dcterms:W3CDTF">2018-02-20T12:41:14Z</dcterms:modified>
</cp:coreProperties>
</file>