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676" y="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144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Recta Tangente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4688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>
                <a:solidFill>
                  <a:srgbClr val="000000"/>
                </a:solidFill>
              </a:defRPr>
            </a:pPr>
            <a:r>
              <a:rPr lang="es-ES" noProof="0" dirty="0"/>
              <a:t>Conceptos y Aplicaciones</a:t>
            </a:r>
          </a:p>
        </p:txBody>
      </p:sp>
      <p:grpSp>
        <p:nvGrpSpPr>
          <p:cNvPr id="19" name="Grupo 18">
            <a:extLst>
              <a:ext uri="{FF2B5EF4-FFF2-40B4-BE49-F238E27FC236}">
                <a16:creationId xmlns:a16="http://schemas.microsoft.com/office/drawing/2014/main" id="{51BC3B15-1232-8DD9-8ACF-CDA1FF2F2357}"/>
              </a:ext>
            </a:extLst>
          </p:cNvPr>
          <p:cNvGrpSpPr/>
          <p:nvPr/>
        </p:nvGrpSpPr>
        <p:grpSpPr>
          <a:xfrm>
            <a:off x="0" y="5250094"/>
            <a:ext cx="9144000" cy="1607906"/>
            <a:chOff x="0" y="5250094"/>
            <a:chExt cx="9144000" cy="1607906"/>
          </a:xfrm>
        </p:grpSpPr>
        <p:grpSp>
          <p:nvGrpSpPr>
            <p:cNvPr id="15" name="Grupo 14">
              <a:extLst>
                <a:ext uri="{FF2B5EF4-FFF2-40B4-BE49-F238E27FC236}">
                  <a16:creationId xmlns:a16="http://schemas.microsoft.com/office/drawing/2014/main" id="{1DB0C2FA-6F0B-49F9-AB4C-2A9EE5B215E7}"/>
                </a:ext>
              </a:extLst>
            </p:cNvPr>
            <p:cNvGrpSpPr/>
            <p:nvPr/>
          </p:nvGrpSpPr>
          <p:grpSpPr>
            <a:xfrm>
              <a:off x="0" y="5250094"/>
              <a:ext cx="9144000" cy="1607906"/>
              <a:chOff x="0" y="5250094"/>
              <a:chExt cx="9144000" cy="1607906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0" y="5250094"/>
                <a:ext cx="9144000" cy="1607906"/>
              </a:xfrm>
              <a:prstGeom prst="rect">
                <a:avLst/>
              </a:prstGeom>
              <a:solidFill>
                <a:srgbClr val="009646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 noProof="0" dirty="0"/>
              </a:p>
            </p:txBody>
          </p:sp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DDC3D0E4-53FF-96AD-7A75-33AE99BE9B99}"/>
                  </a:ext>
                </a:extLst>
              </p:cNvPr>
              <p:cNvSpPr txBox="1"/>
              <p:nvPr/>
            </p:nvSpPr>
            <p:spPr>
              <a:xfrm>
                <a:off x="914400" y="5761659"/>
                <a:ext cx="454117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3200" b="1" noProof="0" dirty="0">
                    <a:solidFill>
                      <a:schemeClr val="bg1"/>
                    </a:solidFill>
                  </a:rPr>
                  <a:t>Matemáticas Aplicadas II</a:t>
                </a:r>
              </a:p>
            </p:txBody>
          </p:sp>
        </p:grpSp>
        <p:pic>
          <p:nvPicPr>
            <p:cNvPr id="18" name="Imagen 17" descr="Imagen que contiene Icono&#10;&#10;El contenido generado por IA puede ser incorrecto.">
              <a:extLst>
                <a:ext uri="{FF2B5EF4-FFF2-40B4-BE49-F238E27FC236}">
                  <a16:creationId xmlns:a16="http://schemas.microsoft.com/office/drawing/2014/main" id="{1068CB12-E0A8-6FA2-9EA3-D76571649C4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890535" y="5469276"/>
              <a:ext cx="1093769" cy="109376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ECE881-5FB0-EA1F-9A8B-2292F7232E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B1A071F-9942-5F0C-EB6D-9A957DE460F7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Ejercicio 2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E53FB2F-D753-E44D-3B9D-4835A20DCD02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34762F32-E2B9-ECBA-3AD1-7EE1429A71F9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D3A16318-9C38-4348-A79D-9F0FFDD46955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225C634F-9B4B-1C2D-82FA-02588E0A6CF8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5" name="Imagen 14" descr="Icono&#10;&#10;El contenido generado por IA puede ser incorrecto.">
            <a:extLst>
              <a:ext uri="{FF2B5EF4-FFF2-40B4-BE49-F238E27FC236}">
                <a16:creationId xmlns:a16="http://schemas.microsoft.com/office/drawing/2014/main" id="{0933E612-4F12-9CFF-7DB0-6851BAA324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p:pic>
        <p:nvPicPr>
          <p:cNvPr id="5" name="Imagen 4" descr="Interfaz de usuario gráfica, Texto, Aplicación&#10;&#10;El contenido generado por IA puede ser incorrecto.">
            <a:extLst>
              <a:ext uri="{FF2B5EF4-FFF2-40B4-BE49-F238E27FC236}">
                <a16:creationId xmlns:a16="http://schemas.microsoft.com/office/drawing/2014/main" id="{050F054D-40C8-484D-FE9A-7319C8F483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1021" y="1966708"/>
            <a:ext cx="7401958" cy="2924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1242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6EC889-57C5-9395-8A2E-2D275A6E18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34D453-1120-C9E1-43F8-067539EE2C74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Ejercicio 3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1CD3F4D-2A4F-0BF2-0174-F5BCEE81822F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2D2F05FF-EC7E-55A4-4FD6-E9025E341988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C0C584B2-E648-1D36-36CB-C3D68290A283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69D441F6-4B21-B7D0-B357-0AE8C7924A73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5" name="Imagen 14" descr="Icono&#10;&#10;El contenido generado por IA puede ser incorrecto.">
            <a:extLst>
              <a:ext uri="{FF2B5EF4-FFF2-40B4-BE49-F238E27FC236}">
                <a16:creationId xmlns:a16="http://schemas.microsoft.com/office/drawing/2014/main" id="{CBAD4BF6-27D6-6FE1-39A6-7ED639BBA3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p:pic>
        <p:nvPicPr>
          <p:cNvPr id="5" name="Imagen 4" descr="Interfaz de usuario gráfica, Texto, Aplicación, Word&#10;&#10;El contenido generado por IA puede ser incorrecto.">
            <a:extLst>
              <a:ext uri="{FF2B5EF4-FFF2-40B4-BE49-F238E27FC236}">
                <a16:creationId xmlns:a16="http://schemas.microsoft.com/office/drawing/2014/main" id="{EE07C9E2-648F-1FA0-C468-3F3476A186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062" y="2399015"/>
            <a:ext cx="8239876" cy="2059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476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C53322-5418-65C5-4575-1BDDC242E9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29A75E2-54FF-E26A-6541-A1372464240D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Ejercicio 4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4A22783-2804-49DD-000A-33C692C8F8C3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5B665F75-A476-D38B-275B-4DDAF31CA0B5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66FF72B9-70DB-2B34-B6B4-71AEBBEE05B0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B9FD0354-E2B1-2B45-A9E4-5A00A2F5497B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5" name="Imagen 14" descr="Icono&#10;&#10;El contenido generado por IA puede ser incorrecto.">
            <a:extLst>
              <a:ext uri="{FF2B5EF4-FFF2-40B4-BE49-F238E27FC236}">
                <a16:creationId xmlns:a16="http://schemas.microsoft.com/office/drawing/2014/main" id="{AD285976-E6C5-2E86-87A3-1594F12777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p:pic>
        <p:nvPicPr>
          <p:cNvPr id="4" name="Imagen 3" descr="Interfaz de usuario gráfica, Texto, Aplicación&#10;&#10;El contenido generado por IA puede ser incorrecto.">
            <a:extLst>
              <a:ext uri="{FF2B5EF4-FFF2-40B4-BE49-F238E27FC236}">
                <a16:creationId xmlns:a16="http://schemas.microsoft.com/office/drawing/2014/main" id="{066A8093-261B-489C-ECC1-325A1F3315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311" y="1723787"/>
            <a:ext cx="6287377" cy="3410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2070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03637-7728-BBF2-618D-B2EA64DE65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FEBADE0-01F6-F108-C6AA-8DC7B1CE6145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Ejercicio 5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92BB884-D11E-2C8B-5E68-C18C2143A34D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56A8282D-BFAD-F4F7-F78F-5CCB753C6289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199DA24E-EEAF-6390-E7EB-F02E3E896370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430BB00D-E977-4E09-31A4-1FC439DEF24E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5" name="Imagen 14" descr="Icono&#10;&#10;El contenido generado por IA puede ser incorrecto.">
            <a:extLst>
              <a:ext uri="{FF2B5EF4-FFF2-40B4-BE49-F238E27FC236}">
                <a16:creationId xmlns:a16="http://schemas.microsoft.com/office/drawing/2014/main" id="{4A7AD7E6-1AFA-3306-3D3A-CF8A337CD6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p:pic>
        <p:nvPicPr>
          <p:cNvPr id="4" name="Imagen 3" descr="Texto&#10;&#10;El contenido generado por IA puede ser incorrecto.">
            <a:extLst>
              <a:ext uri="{FF2B5EF4-FFF2-40B4-BE49-F238E27FC236}">
                <a16:creationId xmlns:a16="http://schemas.microsoft.com/office/drawing/2014/main" id="{932D3246-E62F-4E2F-6EB8-347F03C620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9706" y="1757129"/>
            <a:ext cx="6544588" cy="3343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004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9C7B4E-9DAE-3DFA-9236-5B09E5ED6C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Gráfico, Gráfico de líneas&#10;&#10;El contenido generado por IA puede ser incorrecto.">
            <a:extLst>
              <a:ext uri="{FF2B5EF4-FFF2-40B4-BE49-F238E27FC236}">
                <a16:creationId xmlns:a16="http://schemas.microsoft.com/office/drawing/2014/main" id="{2FD6E43C-F238-458B-2A9F-4BD940A1A8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8391" y="3002312"/>
            <a:ext cx="2433191" cy="237955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F0CA180-82BA-F030-2093-A06C172C118A}"/>
              </a:ext>
            </a:extLst>
          </p:cNvPr>
          <p:cNvSpPr txBox="1"/>
          <p:nvPr/>
        </p:nvSpPr>
        <p:spPr>
          <a:xfrm>
            <a:off x="864000" y="762298"/>
            <a:ext cx="4398192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Idea intuitiva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F57E51E-541C-F4A2-9F06-95788D8C66F8}"/>
                  </a:ext>
                </a:extLst>
              </p:cNvPr>
              <p:cNvSpPr txBox="1"/>
              <p:nvPr/>
            </p:nvSpPr>
            <p:spPr>
              <a:xfrm>
                <a:off x="864000" y="1842688"/>
                <a:ext cx="7315200" cy="10772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defRPr sz="3200">
                    <a:solidFill>
                      <a:srgbClr val="000000"/>
                    </a:solidFill>
                  </a:defRPr>
                </a:pPr>
                <a:r>
                  <a:rPr lang="es-ES" noProof="0" dirty="0"/>
                  <a:t>Recta tangente a la gráfica de </a:t>
                </a:r>
                <a14:m>
                  <m:oMath xmlns:m="http://schemas.openxmlformats.org/officeDocument/2006/math">
                    <m:r>
                      <a:rPr lang="es-ES" b="0" i="1" noProof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s-ES" b="0" i="1" noProof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s-ES" b="0" i="1" noProof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b="0" i="1" noProof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s-ES" noProof="0" dirty="0"/>
                  <a:t> en un punto</a:t>
                </a: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F57E51E-541C-F4A2-9F06-95788D8C66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000" y="1842688"/>
                <a:ext cx="7315200" cy="1077218"/>
              </a:xfrm>
              <a:prstGeom prst="rect">
                <a:avLst/>
              </a:prstGeom>
              <a:blipFill>
                <a:blip r:embed="rId3"/>
                <a:stretch>
                  <a:fillRect l="-2167" t="-6780" b="-17514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CuadroTexto 7">
            <a:extLst>
              <a:ext uri="{FF2B5EF4-FFF2-40B4-BE49-F238E27FC236}">
                <a16:creationId xmlns:a16="http://schemas.microsoft.com/office/drawing/2014/main" id="{8861E5D0-2BDE-8E95-3E12-04F8482C190A}"/>
              </a:ext>
            </a:extLst>
          </p:cNvPr>
          <p:cNvSpPr txBox="1"/>
          <p:nvPr/>
        </p:nvSpPr>
        <p:spPr>
          <a:xfrm>
            <a:off x="914400" y="3259225"/>
            <a:ext cx="51781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s-ES" sz="2000" noProof="0" dirty="0">
                <a:effectLst/>
                <a:latin typeface="Arial" panose="020B0604020202020204" pitchFamily="34" charset="0"/>
              </a:rPr>
              <a:t>Es una línea recta que </a:t>
            </a:r>
            <a:r>
              <a:rPr lang="es-ES" sz="2000" i="1" noProof="0" dirty="0">
                <a:effectLst/>
                <a:latin typeface="Arial" panose="020B0604020202020204" pitchFamily="34" charset="0"/>
              </a:rPr>
              <a:t>"roza" </a:t>
            </a:r>
            <a:r>
              <a:rPr lang="es-ES" sz="2000" noProof="0" dirty="0">
                <a:effectLst/>
                <a:latin typeface="Arial" panose="020B0604020202020204" pitchFamily="34" charset="0"/>
              </a:rPr>
              <a:t>la curva suavemente en ese punto, teniendo la misma dirección o "inclinación" que la curva, justo en ese instante.</a:t>
            </a:r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E5F29B51-D9D8-F92D-45BD-165B2A00C675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A7BA288-D300-8B31-27D5-FF075E546284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0DD26C07-F721-4A65-F907-D28C20D62202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5" name="Imagen 14" descr="Icono&#10;&#10;El contenido generado por IA puede ser incorrecto.">
            <a:extLst>
              <a:ext uri="{FF2B5EF4-FFF2-40B4-BE49-F238E27FC236}">
                <a16:creationId xmlns:a16="http://schemas.microsoft.com/office/drawing/2014/main" id="{8A20CDF9-1710-CDD2-50FC-22C104A147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811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6FABB6-D655-42DA-57C9-5EB30117B5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Gráfico, Gráfico de líneas&#10;&#10;El contenido generado por IA puede ser incorrecto.">
            <a:extLst>
              <a:ext uri="{FF2B5EF4-FFF2-40B4-BE49-F238E27FC236}">
                <a16:creationId xmlns:a16="http://schemas.microsoft.com/office/drawing/2014/main" id="{16FA19BC-23A6-2248-B598-79D3F96CAD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8391" y="3002312"/>
            <a:ext cx="2433191" cy="237955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71056C9-85FA-35B8-391D-F2DB9451371A}"/>
              </a:ext>
            </a:extLst>
          </p:cNvPr>
          <p:cNvSpPr txBox="1"/>
          <p:nvPr/>
        </p:nvSpPr>
        <p:spPr>
          <a:xfrm>
            <a:off x="925603" y="685909"/>
            <a:ext cx="6019725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Conceptos básicos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7E38BB5F-3268-7D50-3883-8FA48F8A0FC6}"/>
                  </a:ext>
                </a:extLst>
              </p:cNvPr>
              <p:cNvSpPr txBox="1"/>
              <p:nvPr/>
            </p:nvSpPr>
            <p:spPr>
              <a:xfrm>
                <a:off x="1117265" y="1933063"/>
                <a:ext cx="5613991" cy="246990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285750" indent="-285750">
                  <a:buClr>
                    <a:srgbClr val="00B050"/>
                  </a:buClr>
                  <a:buFont typeface="Wingdings" panose="05000000000000000000" pitchFamily="2" charset="2"/>
                  <a:buChar char="§"/>
                </a:pPr>
                <a:r>
                  <a:rPr lang="es-ES" sz="1950" b="1" noProof="0" dirty="0"/>
                  <a:t>Punto en común: </a:t>
                </a:r>
                <a:r>
                  <a:rPr lang="es-ES" sz="1950" noProof="0" dirty="0"/>
                  <a:t>Toca la curva en un solo punto (el punto de tangencia).</a:t>
                </a:r>
              </a:p>
              <a:p>
                <a:pPr marL="285750" indent="-285750">
                  <a:buClr>
                    <a:srgbClr val="00B050"/>
                  </a:buClr>
                  <a:buFont typeface="Wingdings" panose="05000000000000000000" pitchFamily="2" charset="2"/>
                  <a:buChar char="§"/>
                </a:pPr>
                <a:r>
                  <a:rPr lang="es-ES" sz="1950" b="1" noProof="0" dirty="0"/>
                  <a:t>Misma pendiente</a:t>
                </a:r>
                <a:r>
                  <a:rPr lang="es-ES" sz="1950" noProof="0" dirty="0"/>
                  <a:t>: Su pendiente (inclinación) es la misma que la pendiente de la curva en ese punto. </a:t>
                </a:r>
              </a:p>
              <a:p>
                <a:pPr marL="285750" indent="-285750">
                  <a:buClr>
                    <a:srgbClr val="00B050"/>
                  </a:buClr>
                  <a:buFont typeface="Wingdings" panose="05000000000000000000" pitchFamily="2" charset="2"/>
                  <a:buChar char="§"/>
                </a:pPr>
                <a:r>
                  <a:rPr lang="es-ES" sz="1950" noProof="0" dirty="0"/>
                  <a:t>Esta pendiente se calcula con la </a:t>
                </a:r>
                <a:r>
                  <a:rPr lang="es-ES" sz="1950" b="1" noProof="0" dirty="0"/>
                  <a:t>derivada de la función en ese punto </a:t>
                </a:r>
                <a14:m>
                  <m:oMath xmlns:m="http://schemas.openxmlformats.org/officeDocument/2006/math">
                    <m:r>
                      <a:rPr lang="es-ES" sz="1950" b="1" i="1" noProof="0" smtClean="0">
                        <a:latin typeface="Cambria Math" panose="02040503050406030204" pitchFamily="18" charset="0"/>
                      </a:rPr>
                      <m:t>𝒎</m:t>
                    </m:r>
                    <m:r>
                      <a:rPr lang="es-ES" sz="1950" b="1" i="1" noProof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sz="1950" b="1" i="1" noProof="0" smtClean="0">
                        <a:latin typeface="Cambria Math" panose="02040503050406030204" pitchFamily="18" charset="0"/>
                      </a:rPr>
                      <m:t>𝒇</m:t>
                    </m:r>
                    <m:r>
                      <a:rPr lang="es-ES" sz="1950" b="1" i="1" noProof="0" smtClean="0"/>
                      <m:t>’</m:t>
                    </m:r>
                    <m:r>
                      <m:rPr>
                        <m:nor/>
                      </m:rPr>
                      <a:rPr lang="es-ES" sz="1950" b="1" i="0" noProof="0" smtClean="0"/>
                      <m:t>(</m:t>
                    </m:r>
                    <m:r>
                      <m:rPr>
                        <m:nor/>
                      </m:rPr>
                      <a:rPr lang="es-ES" sz="1950" b="1" i="0" noProof="0" smtClean="0"/>
                      <m:t>a</m:t>
                    </m:r>
                    <m:r>
                      <m:rPr>
                        <m:nor/>
                      </m:rPr>
                      <a:rPr lang="es-ES" sz="1950" b="1" i="0" noProof="0" smtClean="0"/>
                      <m:t>)</m:t>
                    </m:r>
                  </m:oMath>
                </a14:m>
                <a:endParaRPr lang="es-ES" sz="1950" b="1" noProof="0" dirty="0"/>
              </a:p>
              <a:p>
                <a:pPr marL="285750" indent="-285750">
                  <a:buClr>
                    <a:srgbClr val="00B050"/>
                  </a:buClr>
                  <a:buFont typeface="Wingdings" panose="05000000000000000000" pitchFamily="2" charset="2"/>
                  <a:buChar char="§"/>
                </a:pPr>
                <a:r>
                  <a:rPr lang="es-ES" sz="1950" b="1" noProof="0" dirty="0"/>
                  <a:t>Su ecuación es:</a:t>
                </a:r>
              </a:p>
              <a:p>
                <a:pPr algn="ctr">
                  <a:buClr>
                    <a:srgbClr val="00B050"/>
                  </a:buClr>
                </a:pPr>
                <a:endParaRPr lang="es-ES" b="1" noProof="0" dirty="0"/>
              </a:p>
            </p:txBody>
          </p:sp>
        </mc:Choice>
        <mc:Fallback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7E38BB5F-3268-7D50-3883-8FA48F8A0F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7265" y="1933063"/>
                <a:ext cx="5613991" cy="2469907"/>
              </a:xfrm>
              <a:prstGeom prst="rect">
                <a:avLst/>
              </a:prstGeom>
              <a:blipFill>
                <a:blip r:embed="rId3"/>
                <a:stretch>
                  <a:fillRect l="-869" t="-1235" r="-326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uadroTexto 5">
            <a:extLst>
              <a:ext uri="{FF2B5EF4-FFF2-40B4-BE49-F238E27FC236}">
                <a16:creationId xmlns:a16="http://schemas.microsoft.com/office/drawing/2014/main" id="{626920DB-0235-C31F-7C4C-27BF0FED7247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0A17C0EC-5700-D491-3C0D-C698707C48BF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22080034-C58E-BB51-BADB-23131200861F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7BF57D0C-DAFD-6124-BF5B-712006F9A504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id="{F36BF4D6-625F-828C-D09F-19808F85FD45}"/>
              </a:ext>
            </a:extLst>
          </p:cNvPr>
          <p:cNvGrpSpPr/>
          <p:nvPr/>
        </p:nvGrpSpPr>
        <p:grpSpPr>
          <a:xfrm>
            <a:off x="1436277" y="3948043"/>
            <a:ext cx="4998376" cy="1118919"/>
            <a:chOff x="1732881" y="4323100"/>
            <a:chExt cx="4998376" cy="1118919"/>
          </a:xfrm>
        </p:grpSpPr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id="{16B2453C-307B-A61E-8AFB-B0D8BB50C842}"/>
                </a:ext>
              </a:extLst>
            </p:cNvPr>
            <p:cNvSpPr/>
            <p:nvPr/>
          </p:nvSpPr>
          <p:spPr>
            <a:xfrm>
              <a:off x="2126751" y="4664467"/>
              <a:ext cx="4017195" cy="777552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" name="CuadroTexto 12">
                  <a:extLst>
                    <a:ext uri="{FF2B5EF4-FFF2-40B4-BE49-F238E27FC236}">
                      <a16:creationId xmlns:a16="http://schemas.microsoft.com/office/drawing/2014/main" id="{EB00C0B9-9AD1-5224-B1F3-B066758453EC}"/>
                    </a:ext>
                  </a:extLst>
                </p:cNvPr>
                <p:cNvSpPr txBox="1"/>
                <p:nvPr/>
              </p:nvSpPr>
              <p:spPr>
                <a:xfrm>
                  <a:off x="1732881" y="4323100"/>
                  <a:ext cx="4998376" cy="954107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lvl="1">
                    <a:buClr>
                      <a:srgbClr val="00B050"/>
                    </a:buClr>
                    <a:buFont typeface="Wingdings" panose="05000000000000000000" pitchFamily="2" charset="2"/>
                    <a:buChar char="§"/>
                    <a:defRPr sz="2800">
                      <a:solidFill>
                        <a:srgbClr val="000000"/>
                      </a:solidFill>
                    </a:defRPr>
                  </a:pPr>
                  <a:endParaRPr lang="es-ES" b="0" i="1" noProof="0" dirty="0">
                    <a:latin typeface="Cambria Math" panose="02040503050406030204" pitchFamily="18" charset="0"/>
                  </a:endParaRPr>
                </a:p>
                <a:p>
                  <a:pPr lvl="1" algn="ctr">
                    <a:buClr>
                      <a:srgbClr val="00B050"/>
                    </a:buClr>
                    <a:defRPr sz="2800">
                      <a:solidFill>
                        <a:srgbClr val="000000"/>
                      </a:solidFill>
                    </a:defRPr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ES" b="0" i="1" noProof="0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s-ES" b="0" i="1" noProof="0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s-ES" b="0" i="1" noProof="0" smtClean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s-ES" b="1" i="1" noProof="0">
                            <a:latin typeface="Cambria Math" panose="02040503050406030204" pitchFamily="18" charset="0"/>
                          </a:rPr>
                          <m:t>’</m:t>
                        </m:r>
                        <m:d>
                          <m:dPr>
                            <m:ctrlPr>
                              <a:rPr lang="es-ES" b="0" i="1" noProof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" b="0" i="1" noProof="0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d>
                        <m:r>
                          <a:rPr lang="es-ES" b="0" i="1" noProof="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s-ES" b="0" i="1" noProof="0" smtClean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s-ES" b="0" i="1" noProof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s-ES" b="0" i="1" noProof="0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s-ES" b="0" i="1" noProof="0" smtClean="0"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a:rPr lang="es-ES" b="0" i="1" noProof="0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ES" b="0" i="1" noProof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s-ES" b="0" i="1" noProof="0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s-ES" b="0" i="1" noProof="0" smtClean="0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s-ES" noProof="0" dirty="0"/>
                </a:p>
              </p:txBody>
            </p:sp>
          </mc:Choice>
          <mc:Fallback>
            <p:sp>
              <p:nvSpPr>
                <p:cNvPr id="13" name="CuadroTexto 12">
                  <a:extLst>
                    <a:ext uri="{FF2B5EF4-FFF2-40B4-BE49-F238E27FC236}">
                      <a16:creationId xmlns:a16="http://schemas.microsoft.com/office/drawing/2014/main" id="{EB00C0B9-9AD1-5224-B1F3-B066758453E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32881" y="4323100"/>
                  <a:ext cx="4998376" cy="954107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ES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17" name="Imagen 16">
            <a:extLst>
              <a:ext uri="{FF2B5EF4-FFF2-40B4-BE49-F238E27FC236}">
                <a16:creationId xmlns:a16="http://schemas.microsoft.com/office/drawing/2014/main" id="{57A3D53D-8A28-D497-5758-A0DFC360D7F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00005" y="540000"/>
            <a:ext cx="1018392" cy="10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539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CB73A5-D799-A123-BB3E-4529FE0A17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n 17">
            <a:extLst>
              <a:ext uri="{FF2B5EF4-FFF2-40B4-BE49-F238E27FC236}">
                <a16:creationId xmlns:a16="http://schemas.microsoft.com/office/drawing/2014/main" id="{61036855-FF10-E923-F2D1-932562DCC5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0459" y="2373736"/>
            <a:ext cx="4263775" cy="247574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D186FE2-563A-4B7A-BC50-C02CB408A6D3}"/>
              </a:ext>
            </a:extLst>
          </p:cNvPr>
          <p:cNvSpPr txBox="1"/>
          <p:nvPr/>
        </p:nvSpPr>
        <p:spPr>
          <a:xfrm>
            <a:off x="914400" y="374465"/>
            <a:ext cx="628560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Interpretación geométrica</a:t>
            </a:r>
            <a:endParaRPr lang="es-ES" noProof="0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5B1D17C-ECF0-A8D6-0EE7-C816D0D81C7E}"/>
              </a:ext>
            </a:extLst>
          </p:cNvPr>
          <p:cNvSpPr txBox="1"/>
          <p:nvPr/>
        </p:nvSpPr>
        <p:spPr>
          <a:xfrm>
            <a:off x="914401" y="2353538"/>
            <a:ext cx="3396058" cy="3754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>
                <a:solidFill>
                  <a:srgbClr val="000000"/>
                </a:solidFill>
              </a:defRPr>
            </a:pPr>
            <a:r>
              <a:rPr lang="es-ES" sz="2000" dirty="0"/>
              <a:t>Misma pendiente que la función.</a:t>
            </a:r>
          </a:p>
          <a:p>
            <a:pPr marL="342900" indent="-342900">
              <a:buClr>
                <a:srgbClr val="00B050"/>
              </a:buClr>
              <a:buFont typeface="Wingdings" panose="05000000000000000000" pitchFamily="2" charset="2"/>
              <a:buChar char="§"/>
              <a:defRPr sz="2800">
                <a:solidFill>
                  <a:srgbClr val="000000"/>
                </a:solidFill>
              </a:defRPr>
            </a:pPr>
            <a:r>
              <a:rPr lang="es-ES" sz="2000" dirty="0"/>
              <a:t>Se pega a la curva localmente.</a:t>
            </a:r>
          </a:p>
          <a:p>
            <a:pPr marL="342900" indent="-342900">
              <a:buClr>
                <a:srgbClr val="00B050"/>
              </a:buClr>
              <a:buFont typeface="Wingdings" panose="05000000000000000000" pitchFamily="2" charset="2"/>
              <a:buChar char="§"/>
              <a:defRPr sz="2800">
                <a:solidFill>
                  <a:srgbClr val="000000"/>
                </a:solidFill>
              </a:defRPr>
            </a:pPr>
            <a:r>
              <a:rPr lang="es-ES" sz="2000" dirty="0"/>
              <a:t>Aproxima la función cerca del punto</a:t>
            </a:r>
          </a:p>
          <a:p>
            <a:pPr marL="342900" indent="-342900">
              <a:buClr>
                <a:srgbClr val="00B050"/>
              </a:buClr>
              <a:buFont typeface="Wingdings" panose="05000000000000000000" pitchFamily="2" charset="2"/>
              <a:buChar char="§"/>
              <a:defRPr sz="2800">
                <a:solidFill>
                  <a:srgbClr val="000000"/>
                </a:solidFill>
              </a:defRPr>
            </a:pPr>
            <a:r>
              <a:rPr lang="es-ES" sz="2000" dirty="0"/>
              <a:t>Representa la tasa instantánea de cambio en ese punto</a:t>
            </a:r>
          </a:p>
          <a:p>
            <a:pPr marL="342900" indent="-342900">
              <a:buClr>
                <a:srgbClr val="00B050"/>
              </a:buClr>
              <a:buFont typeface="Wingdings" panose="05000000000000000000" pitchFamily="2" charset="2"/>
              <a:buChar char="§"/>
              <a:defRPr sz="2800">
                <a:solidFill>
                  <a:srgbClr val="000000"/>
                </a:solidFill>
              </a:defRPr>
            </a:pPr>
            <a:r>
              <a:rPr lang="es-ES" sz="2000" dirty="0"/>
              <a:t>Nos dice en cada momento el crecimiento de la función</a:t>
            </a:r>
          </a:p>
          <a:p>
            <a:pPr algn="ctr">
              <a:buClr>
                <a:srgbClr val="00B050"/>
              </a:buClr>
            </a:pPr>
            <a:endParaRPr lang="es-ES" b="1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6AE546D-F9DA-42A8-6F00-D6E682C0C4E4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9ADE049A-5519-DADE-A80B-C74B147F2CAA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DAA94478-DECB-D957-AB8C-968A3B532A2E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1A343921-D8BC-AC25-6853-E6CA844D975B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20" name="Imagen 19" descr="Icono&#10;&#10;El contenido generado por IA puede ser incorrecto.">
            <a:extLst>
              <a:ext uri="{FF2B5EF4-FFF2-40B4-BE49-F238E27FC236}">
                <a16:creationId xmlns:a16="http://schemas.microsoft.com/office/drawing/2014/main" id="{C927639B-6642-66A6-4AF1-88922D07C0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471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4258A0-1AE8-5B32-9998-09634F129D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EB72480-4F2D-6588-63E1-8BE4A9531260}"/>
              </a:ext>
            </a:extLst>
          </p:cNvPr>
          <p:cNvSpPr txBox="1"/>
          <p:nvPr/>
        </p:nvSpPr>
        <p:spPr>
          <a:xfrm>
            <a:off x="914400" y="374465"/>
            <a:ext cx="78905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Interpretación  Económica y</a:t>
            </a:r>
            <a:r>
              <a:rPr lang="es-ES" dirty="0"/>
              <a:t> </a:t>
            </a:r>
            <a:r>
              <a:rPr lang="es-ES" noProof="0" dirty="0"/>
              <a:t>social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C5A2611-D53E-ED43-25B4-55AA9CAD0592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7E33A4B2-03EB-7FB6-CD53-6C1C8FAE9AA2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60CAD85B-CD60-7736-1D5A-835D8CD46C49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061A02CA-3C67-C453-AA7B-F3D37923A936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sp>
        <p:nvSpPr>
          <p:cNvPr id="3" name="Content Placeholder 2"/>
          <p:cNvSpPr txBox="1">
            <a:spLocks/>
          </p:cNvSpPr>
          <p:nvPr/>
        </p:nvSpPr>
        <p:spPr>
          <a:xfrm>
            <a:off x="1333071" y="2478269"/>
            <a:ext cx="6477857" cy="2963568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dirty="0"/>
              <a:t>Si f representa el coste total → f′(a) es el </a:t>
            </a:r>
            <a:r>
              <a:rPr lang="es-ES" sz="2000" b="1" dirty="0"/>
              <a:t>coste marginal</a:t>
            </a:r>
          </a:p>
          <a:p>
            <a:pPr marL="457200" lvl="1" indent="0">
              <a:buClr>
                <a:srgbClr val="00B050"/>
              </a:buClr>
              <a:buNone/>
            </a:pPr>
            <a:endParaRPr lang="es-ES" sz="2000" b="1" dirty="0"/>
          </a:p>
          <a:p>
            <a:pPr lvl="1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dirty="0"/>
              <a:t>Si f representa el número de usuarios → f′(a) es el </a:t>
            </a:r>
            <a:r>
              <a:rPr lang="es-ES" sz="2000" b="1" dirty="0"/>
              <a:t>ritmo instantáneo de crecimiento</a:t>
            </a:r>
          </a:p>
          <a:p>
            <a:pPr marL="457200" lvl="1" indent="0">
              <a:buClr>
                <a:srgbClr val="00B050"/>
              </a:buClr>
              <a:buNone/>
            </a:pPr>
            <a:endParaRPr lang="es-ES" sz="2000" b="1" dirty="0"/>
          </a:p>
          <a:p>
            <a:pPr lvl="1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dirty="0"/>
              <a:t>Si f representa la demanda → f′(a) es la </a:t>
            </a:r>
            <a:r>
              <a:rPr lang="es-ES" sz="2000" b="1" dirty="0"/>
              <a:t>sensibilidad de la demanda.</a:t>
            </a:r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endParaRPr lang="es-ES" sz="2800" dirty="0"/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endParaRPr lang="es-ES" sz="2800" dirty="0"/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  <a:defRPr sz="2800">
                <a:solidFill>
                  <a:srgbClr val="000000"/>
                </a:solidFill>
              </a:defRPr>
            </a:pPr>
            <a:endParaRPr lang="es-ES" sz="2800" dirty="0">
              <a:solidFill>
                <a:srgbClr val="000000"/>
              </a:solidFill>
            </a:endParaRPr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  <a:defRPr sz="2800">
                <a:solidFill>
                  <a:srgbClr val="000000"/>
                </a:solidFill>
              </a:defRPr>
            </a:pPr>
            <a:endParaRPr lang="es-ES" sz="2800" dirty="0">
              <a:solidFill>
                <a:srgbClr val="000000"/>
              </a:solidFill>
            </a:endParaRPr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  <a:defRPr sz="2800">
                <a:solidFill>
                  <a:srgbClr val="000000"/>
                </a:solidFill>
              </a:defRPr>
            </a:pPr>
            <a:endParaRPr lang="es-ES" sz="2800" dirty="0">
              <a:solidFill>
                <a:srgbClr val="000000"/>
              </a:solidFill>
            </a:endParaRPr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  <a:defRPr sz="2800">
                <a:solidFill>
                  <a:srgbClr val="000000"/>
                </a:solidFill>
              </a:defRPr>
            </a:pPr>
            <a:endParaRPr lang="es-ES" sz="2800" dirty="0">
              <a:solidFill>
                <a:srgbClr val="000000"/>
              </a:solidFill>
            </a:endParaRPr>
          </a:p>
        </p:txBody>
      </p:sp>
      <p:pic>
        <p:nvPicPr>
          <p:cNvPr id="5" name="Imagen 4" descr="Icono&#10;&#10;El contenido generado por IA puede ser incorrecto.">
            <a:extLst>
              <a:ext uri="{FF2B5EF4-FFF2-40B4-BE49-F238E27FC236}">
                <a16:creationId xmlns:a16="http://schemas.microsoft.com/office/drawing/2014/main" id="{9E0077F8-B233-C787-4E05-B45BFF562B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559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05E8C7-0EB3-2B61-6AE8-609753A8C8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714D1E7-940D-0996-C063-700EEC14FDAD}"/>
              </a:ext>
            </a:extLst>
          </p:cNvPr>
          <p:cNvSpPr txBox="1"/>
          <p:nvPr/>
        </p:nvSpPr>
        <p:spPr>
          <a:xfrm>
            <a:off x="914400" y="374465"/>
            <a:ext cx="78905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Interpretación  Económica y</a:t>
            </a:r>
            <a:r>
              <a:rPr lang="es-ES" dirty="0"/>
              <a:t> </a:t>
            </a:r>
            <a:r>
              <a:rPr lang="es-ES" noProof="0" dirty="0"/>
              <a:t>social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B91B835-6846-6D4A-BDEE-3CEFC36C0BA2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2F9CFA57-728F-25FF-8495-16AB4FE77F5F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70B1A00E-11C7-F25E-B824-37FA23CD5294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8F346EA9-02D0-8C81-8993-A9348CEE9CC4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5" name="Imagen 4" descr="Icono&#10;&#10;El contenido generado por IA puede ser incorrecto.">
            <a:extLst>
              <a:ext uri="{FF2B5EF4-FFF2-40B4-BE49-F238E27FC236}">
                <a16:creationId xmlns:a16="http://schemas.microsoft.com/office/drawing/2014/main" id="{A3836728-580C-224E-DE28-F2E1ECCC43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08F4E842-397B-09D9-94DC-D28337CD95B7}"/>
              </a:ext>
            </a:extLst>
          </p:cNvPr>
          <p:cNvSpPr txBox="1"/>
          <p:nvPr/>
        </p:nvSpPr>
        <p:spPr>
          <a:xfrm>
            <a:off x="2550559" y="2616498"/>
            <a:ext cx="461823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dirty="0"/>
              <a:t>La recta tangente permite:</a:t>
            </a:r>
          </a:p>
          <a:p>
            <a:endParaRPr lang="es-ES" sz="2000" dirty="0"/>
          </a:p>
          <a:p>
            <a:pPr marL="342900" indent="-342900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s-ES" sz="2000" dirty="0"/>
              <a:t>hacer predicciones cercanas a un punto</a:t>
            </a:r>
          </a:p>
          <a:p>
            <a:pPr marL="342900" indent="-342900">
              <a:buClr>
                <a:srgbClr val="00B050"/>
              </a:buClr>
              <a:buFont typeface="Wingdings" panose="05000000000000000000" pitchFamily="2" charset="2"/>
              <a:buChar char="ü"/>
            </a:pPr>
            <a:endParaRPr lang="es-ES" sz="2000" dirty="0"/>
          </a:p>
          <a:p>
            <a:pPr marL="342900" indent="-342900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s-ES" sz="2000" dirty="0"/>
              <a:t>estimar variaciones pequeñas de forma lineal.</a:t>
            </a:r>
          </a:p>
        </p:txBody>
      </p:sp>
    </p:spTree>
    <p:extLst>
      <p:ext uri="{BB962C8B-B14F-4D97-AF65-F5344CB8AC3E}">
        <p14:creationId xmlns:p14="http://schemas.microsoft.com/office/powerpoint/2010/main" val="1120367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B458EC-9ADF-5E4E-2F34-21D8A20342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4BE86D1-322A-CA36-06CC-864849CE85E8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Cómo calcularla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FF2B09A-2EAF-05A0-C82D-D76F10D3C551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9B5A20EC-0E7E-F44F-6D48-86E35506228C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4018D9EE-BF65-FA29-837E-C6889CBE8E74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9D5440F4-59BF-CFE8-7C4F-BDDC19773E87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sp>
        <p:nvSpPr>
          <p:cNvPr id="8" name="CuadroTexto 7">
            <a:extLst>
              <a:ext uri="{FF2B5EF4-FFF2-40B4-BE49-F238E27FC236}">
                <a16:creationId xmlns:a16="http://schemas.microsoft.com/office/drawing/2014/main" id="{50E7647D-C7A4-C09A-6B96-420B389B8CB3}"/>
              </a:ext>
            </a:extLst>
          </p:cNvPr>
          <p:cNvSpPr txBox="1"/>
          <p:nvPr/>
        </p:nvSpPr>
        <p:spPr>
          <a:xfrm>
            <a:off x="1451224" y="1684423"/>
            <a:ext cx="461823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dirty="0"/>
              <a:t>Usamos la fórmula:</a:t>
            </a:r>
          </a:p>
          <a:p>
            <a:endParaRPr lang="es-ES" sz="2000" dirty="0"/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75348E61-1363-8FD0-950D-CDBEF18036C0}"/>
              </a:ext>
            </a:extLst>
          </p:cNvPr>
          <p:cNvGrpSpPr/>
          <p:nvPr/>
        </p:nvGrpSpPr>
        <p:grpSpPr>
          <a:xfrm>
            <a:off x="2072812" y="1970351"/>
            <a:ext cx="4998376" cy="1118919"/>
            <a:chOff x="1732881" y="4323100"/>
            <a:chExt cx="4998376" cy="1118919"/>
          </a:xfrm>
        </p:grpSpPr>
        <p:sp>
          <p:nvSpPr>
            <p:cNvPr id="4" name="Rectángulo 3">
              <a:extLst>
                <a:ext uri="{FF2B5EF4-FFF2-40B4-BE49-F238E27FC236}">
                  <a16:creationId xmlns:a16="http://schemas.microsoft.com/office/drawing/2014/main" id="{3723E72E-11B1-241D-0911-A5144F73350A}"/>
                </a:ext>
              </a:extLst>
            </p:cNvPr>
            <p:cNvSpPr/>
            <p:nvPr/>
          </p:nvSpPr>
          <p:spPr>
            <a:xfrm>
              <a:off x="2126751" y="4664467"/>
              <a:ext cx="4017195" cy="777552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0" name="CuadroTexto 9">
                  <a:extLst>
                    <a:ext uri="{FF2B5EF4-FFF2-40B4-BE49-F238E27FC236}">
                      <a16:creationId xmlns:a16="http://schemas.microsoft.com/office/drawing/2014/main" id="{FA940A28-C86D-7A40-53AE-776FC7BD342E}"/>
                    </a:ext>
                  </a:extLst>
                </p:cNvPr>
                <p:cNvSpPr txBox="1"/>
                <p:nvPr/>
              </p:nvSpPr>
              <p:spPr>
                <a:xfrm>
                  <a:off x="1732881" y="4323100"/>
                  <a:ext cx="4998376" cy="954107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lvl="1">
                    <a:buClr>
                      <a:srgbClr val="00B050"/>
                    </a:buClr>
                    <a:buFont typeface="Wingdings" panose="05000000000000000000" pitchFamily="2" charset="2"/>
                    <a:buChar char="§"/>
                    <a:defRPr sz="2800">
                      <a:solidFill>
                        <a:srgbClr val="000000"/>
                      </a:solidFill>
                    </a:defRPr>
                  </a:pPr>
                  <a:endParaRPr lang="es-ES" b="0" i="1" noProof="0" dirty="0">
                    <a:latin typeface="Cambria Math" panose="02040503050406030204" pitchFamily="18" charset="0"/>
                  </a:endParaRPr>
                </a:p>
                <a:p>
                  <a:pPr lvl="1" algn="ctr">
                    <a:buClr>
                      <a:srgbClr val="00B050"/>
                    </a:buClr>
                    <a:defRPr sz="2800">
                      <a:solidFill>
                        <a:srgbClr val="000000"/>
                      </a:solidFill>
                    </a:defRPr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ES" b="0" i="1" noProof="0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s-ES" b="0" i="1" noProof="0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s-ES" b="0" i="1" noProof="0" smtClean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s-ES" b="1" i="1" noProof="0">
                            <a:latin typeface="Cambria Math" panose="02040503050406030204" pitchFamily="18" charset="0"/>
                          </a:rPr>
                          <m:t>’</m:t>
                        </m:r>
                        <m:d>
                          <m:dPr>
                            <m:ctrlPr>
                              <a:rPr lang="es-ES" b="0" i="1" noProof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" b="0" i="1" noProof="0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d>
                        <m:r>
                          <a:rPr lang="es-ES" b="0" i="1" noProof="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s-ES" b="0" i="1" noProof="0" smtClean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s-ES" b="0" i="1" noProof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s-ES" b="0" i="1" noProof="0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s-ES" b="0" i="1" noProof="0" smtClean="0"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a:rPr lang="es-ES" b="0" i="1" noProof="0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ES" b="0" i="1" noProof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s-ES" b="0" i="1" noProof="0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s-ES" b="0" i="1" noProof="0" smtClean="0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s-ES" noProof="0" dirty="0"/>
                </a:p>
              </p:txBody>
            </p:sp>
          </mc:Choice>
          <mc:Fallback>
            <p:sp>
              <p:nvSpPr>
                <p:cNvPr id="10" name="CuadroTexto 9">
                  <a:extLst>
                    <a:ext uri="{FF2B5EF4-FFF2-40B4-BE49-F238E27FC236}">
                      <a16:creationId xmlns:a16="http://schemas.microsoft.com/office/drawing/2014/main" id="{FA940A28-C86D-7A40-53AE-776FC7BD342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32881" y="4323100"/>
                  <a:ext cx="4998376" cy="954107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E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CuadroTexto 12">
                <a:extLst>
                  <a:ext uri="{FF2B5EF4-FFF2-40B4-BE49-F238E27FC236}">
                    <a16:creationId xmlns:a16="http://schemas.microsoft.com/office/drawing/2014/main" id="{1E6FD136-9C7A-D102-A2A9-EB2A5772132A}"/>
                  </a:ext>
                </a:extLst>
              </p:cNvPr>
              <p:cNvSpPr txBox="1"/>
              <p:nvPr/>
            </p:nvSpPr>
            <p:spPr>
              <a:xfrm>
                <a:off x="1451224" y="3382127"/>
                <a:ext cx="4618234" cy="193899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s-ES" sz="2000" dirty="0"/>
                  <a:t>Para ello se necesitan:</a:t>
                </a:r>
              </a:p>
              <a:p>
                <a:endParaRPr lang="es-ES" sz="2000" dirty="0"/>
              </a:p>
              <a:p>
                <a:pPr marL="914400" lvl="1" indent="-457200">
                  <a:buFont typeface="+mj-lt"/>
                  <a:buAutoNum type="arabicPeriod"/>
                </a:pPr>
                <a:r>
                  <a:rPr lang="es-ES" sz="2000" dirty="0"/>
                  <a:t>El punto </a:t>
                </a:r>
                <a14:m>
                  <m:oMath xmlns:m="http://schemas.openxmlformats.org/officeDocument/2006/math">
                    <m:r>
                      <a:rPr lang="es-ES" sz="20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s-ES" sz="20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s-ES" sz="20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s-ES" sz="20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s-E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sz="20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es-ES" sz="20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s-ES" sz="2000" dirty="0"/>
              </a:p>
              <a:p>
                <a:pPr marL="914400" lvl="1" indent="-457200">
                  <a:buFont typeface="+mj-lt"/>
                  <a:buAutoNum type="arabicPeriod"/>
                </a:pPr>
                <a:r>
                  <a:rPr lang="es-ES" sz="2000" dirty="0"/>
                  <a:t>La pendiente </a:t>
                </a:r>
                <a14:m>
                  <m:oMath xmlns:m="http://schemas.openxmlformats.org/officeDocument/2006/math">
                    <m:r>
                      <a:rPr lang="es-ES" sz="2000" b="0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es-ES" sz="2000" b="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sz="2000" b="0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s-ES" sz="2000" b="0" i="1">
                        <a:latin typeface="Cambria Math" panose="02040503050406030204" pitchFamily="18" charset="0"/>
                      </a:rPr>
                      <m:t>’(</m:t>
                    </m:r>
                    <m:r>
                      <a:rPr lang="es-ES" sz="20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s-ES" sz="20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s-ES" sz="2000" dirty="0"/>
              </a:p>
              <a:p>
                <a:endParaRPr lang="es-ES" sz="2000" dirty="0"/>
              </a:p>
              <a:p>
                <a:r>
                  <a:rPr lang="es-ES" sz="2000" dirty="0"/>
                  <a:t>Si </a:t>
                </a:r>
                <a14:m>
                  <m:oMath xmlns:m="http://schemas.openxmlformats.org/officeDocument/2006/math">
                    <m:r>
                      <a:rPr lang="es-ES" sz="2000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s-ES" sz="2000" i="1">
                        <a:latin typeface="Cambria Math" panose="02040503050406030204" pitchFamily="18" charset="0"/>
                      </a:rPr>
                      <m:t>’(</m:t>
                    </m:r>
                    <m:r>
                      <a:rPr lang="es-ES" sz="2000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es-ES" sz="20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s-ES" sz="2000" dirty="0"/>
                  <a:t> no existe, no hay recta tangente.</a:t>
                </a:r>
              </a:p>
            </p:txBody>
          </p:sp>
        </mc:Choice>
        <mc:Fallback>
          <p:sp>
            <p:nvSpPr>
              <p:cNvPr id="13" name="CuadroTexto 12">
                <a:extLst>
                  <a:ext uri="{FF2B5EF4-FFF2-40B4-BE49-F238E27FC236}">
                    <a16:creationId xmlns:a16="http://schemas.microsoft.com/office/drawing/2014/main" id="{1E6FD136-9C7A-D102-A2A9-EB2A577213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1224" y="3382127"/>
                <a:ext cx="4618234" cy="1938992"/>
              </a:xfrm>
              <a:prstGeom prst="rect">
                <a:avLst/>
              </a:prstGeom>
              <a:blipFill>
                <a:blip r:embed="rId3"/>
                <a:stretch>
                  <a:fillRect l="-1319" t="-1887" b="-4717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5" name="Imagen 14" descr="Icono&#10;&#10;El contenido generado por IA puede ser incorrecto.">
            <a:extLst>
              <a:ext uri="{FF2B5EF4-FFF2-40B4-BE49-F238E27FC236}">
                <a16:creationId xmlns:a16="http://schemas.microsoft.com/office/drawing/2014/main" id="{15198006-68A6-71D6-DBF6-DD1E5D5113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07334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E0A8BE-D782-1172-9368-4F965A0573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 descr="Gráfico, Gráfico de líneas&#10;&#10;El contenido generado por IA puede ser incorrecto.">
            <a:extLst>
              <a:ext uri="{FF2B5EF4-FFF2-40B4-BE49-F238E27FC236}">
                <a16:creationId xmlns:a16="http://schemas.microsoft.com/office/drawing/2014/main" id="{8869E9AA-DB6E-351D-BAB2-2D9988D5F5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9676" y="2876063"/>
            <a:ext cx="3609018" cy="236911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49D25F1-C031-079D-3695-AAE78287AACA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Ejemplo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ABBAFAC-31C8-91E1-F74F-EC0349E82100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ADBE9F15-4F20-6158-6199-1AB4AA4AD1F5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90989D39-538D-9F06-6D39-963F2C97ED57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30A92DDC-7437-F8DF-514B-34436EBBBFAF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A2A12732-D280-A46A-F9D6-2F361D8A41B1}"/>
                  </a:ext>
                </a:extLst>
              </p:cNvPr>
              <p:cNvSpPr txBox="1"/>
              <p:nvPr/>
            </p:nvSpPr>
            <p:spPr>
              <a:xfrm>
                <a:off x="1451224" y="1684423"/>
                <a:ext cx="4618234" cy="286232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s-ES" sz="2000" dirty="0"/>
                  <a:t>Considera la función: </a:t>
                </a:r>
                <a14:m>
                  <m:oMath xmlns:m="http://schemas.openxmlformats.org/officeDocument/2006/math">
                    <m:r>
                      <a:rPr lang="es-ES" sz="20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s-E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s-ES" sz="20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s-E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s-E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s-ES" sz="2000" dirty="0"/>
                  <a:t>, calcula su recta tangente en el punto de abscisa 1</a:t>
                </a:r>
              </a:p>
              <a:p>
                <a:pPr lvl="1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s-E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s-ES" sz="2000" b="0" i="1" dirty="0">
                  <a:latin typeface="Cambria Math" panose="02040503050406030204" pitchFamily="18" charset="0"/>
                </a:endParaRPr>
              </a:p>
              <a:p>
                <a:pPr lvl="1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E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)=2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s-ES" sz="2000" b="0" i="1" dirty="0">
                  <a:latin typeface="Cambria Math" panose="02040503050406030204" pitchFamily="18" charset="0"/>
                </a:endParaRPr>
              </a:p>
              <a:p>
                <a:pPr lvl="1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′</m:t>
                      </m:r>
                      <m:d>
                        <m:dPr>
                          <m:ctrlPr>
                            <a:rPr lang="es-E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es-ES" sz="2000" dirty="0"/>
              </a:p>
              <a:p>
                <a:endParaRPr lang="es-ES" sz="2000" dirty="0"/>
              </a:p>
              <a:p>
                <a:r>
                  <a:rPr lang="es-ES" sz="2000" dirty="0"/>
                  <a:t>Aplicando la fórmula:</a:t>
                </a:r>
              </a:p>
              <a:p>
                <a:pPr lvl="1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=1+2</m:t>
                      </m:r>
                      <m:d>
                        <m:dPr>
                          <m:ctrlPr>
                            <a:rPr lang="es-E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</m:oMath>
                  </m:oMathPara>
                </a14:m>
                <a:endParaRPr lang="es-ES" sz="2000" b="0" dirty="0"/>
              </a:p>
              <a:p>
                <a:pPr lvl="1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s-ES" sz="2000" b="0" dirty="0"/>
              </a:p>
            </p:txBody>
          </p:sp>
        </mc:Choice>
        <mc:Fallback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A2A12732-D280-A46A-F9D6-2F361D8A41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1224" y="1684423"/>
                <a:ext cx="4618234" cy="2862322"/>
              </a:xfrm>
              <a:prstGeom prst="rect">
                <a:avLst/>
              </a:prstGeom>
              <a:blipFill>
                <a:blip r:embed="rId3"/>
                <a:stretch>
                  <a:fillRect l="-1319" t="-1064" b="-213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5" name="Imagen 14" descr="Icono&#10;&#10;El contenido generado por IA puede ser incorrecto.">
            <a:extLst>
              <a:ext uri="{FF2B5EF4-FFF2-40B4-BE49-F238E27FC236}">
                <a16:creationId xmlns:a16="http://schemas.microsoft.com/office/drawing/2014/main" id="{43500E8A-892A-AE17-C51B-B1B3E54E4A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0975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66CE7E-C9D5-E01A-361A-AFCBFB260E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44199E0-0A67-E655-3CA2-9F6F4744086B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Ejercicio 1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9382C11-4E61-345A-C16A-A8AB11F32CB9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67BCA202-A1DB-E75F-940D-0C813F8D1603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15AD39FF-CD07-9A86-9D9B-15DBF816C1FC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EA655CB2-19D0-9B16-3A84-CCD96B1E1806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5" name="Imagen 14" descr="Icono&#10;&#10;El contenido generado por IA puede ser incorrecto.">
            <a:extLst>
              <a:ext uri="{FF2B5EF4-FFF2-40B4-BE49-F238E27FC236}">
                <a16:creationId xmlns:a16="http://schemas.microsoft.com/office/drawing/2014/main" id="{CB570FF3-BAA4-FC3C-D2B9-CCB16F16D8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p:pic>
        <p:nvPicPr>
          <p:cNvPr id="4" name="Imagen 3" descr="Interfaz de usuario gráfica, Texto, Aplicación&#10;&#10;El contenido generado por IA puede ser incorrecto.">
            <a:extLst>
              <a:ext uri="{FF2B5EF4-FFF2-40B4-BE49-F238E27FC236}">
                <a16:creationId xmlns:a16="http://schemas.microsoft.com/office/drawing/2014/main" id="{135D08E3-4AEC-6619-98AC-30A199F6BC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399" y="1784812"/>
            <a:ext cx="7613897" cy="2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154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431</Words>
  <Application>Microsoft Office PowerPoint</Application>
  <PresentationFormat>Presentación en pantalla (4:3)</PresentationFormat>
  <Paragraphs>82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8" baseType="lpstr">
      <vt:lpstr>Arial</vt:lpstr>
      <vt:lpstr>Calibri</vt:lpstr>
      <vt:lpstr>Cambria Math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Daniel Estévez Fernández</dc:creator>
  <cp:keywords/>
  <dc:description>generated using python-pptx</dc:description>
  <cp:lastModifiedBy>Daniel Estévez Fernández</cp:lastModifiedBy>
  <cp:revision>14</cp:revision>
  <dcterms:created xsi:type="dcterms:W3CDTF">2013-01-27T09:14:16Z</dcterms:created>
  <dcterms:modified xsi:type="dcterms:W3CDTF">2026-01-13T00:13:57Z</dcterms:modified>
  <cp:category/>
</cp:coreProperties>
</file>