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6" r:id="rId4"/>
    <p:sldId id="265" r:id="rId5"/>
    <p:sldId id="276" r:id="rId6"/>
    <p:sldId id="277" r:id="rId7"/>
    <p:sldId id="270" r:id="rId8"/>
    <p:sldId id="267" r:id="rId9"/>
    <p:sldId id="278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67136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6000" dirty="0"/>
              <a:t>Crecimiento y Decrecimiento</a:t>
            </a:r>
            <a:endParaRPr lang="es-E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907757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Conceptos y Aplicaciones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CE881-5FB0-EA1F-9A8B-2292F7232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071F-9942-5F0C-EB6D-9A957DE460F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53FB2F-D753-E44D-3B9D-4835A20DCD0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4762F32-E2B9-ECBA-3AD1-7EE1429A71F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A16318-9C38-4348-A79D-9F0FFDD4695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25C634F-9B4B-1C2D-82FA-02588E0A6CF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96A7E6D0-40F1-FACC-54D0-7D7F63221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10" name="Imagen 9" descr="Texto&#10;&#10;El contenido generado por IA puede ser incorrecto.">
            <a:extLst>
              <a:ext uri="{FF2B5EF4-FFF2-40B4-BE49-F238E27FC236}">
                <a16:creationId xmlns:a16="http://schemas.microsoft.com/office/drawing/2014/main" id="{D0B9B371-F4E4-3D36-B167-149B2C21E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99" y="2681183"/>
            <a:ext cx="8973802" cy="149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12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EC889-57C5-9395-8A2E-2D275A6E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34D453-1120-C9E1-43F8-067539EE2C74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D3F4D-2A4F-0BF2-0174-F5BCEE81822F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D2F05FF-EC7E-55A4-4FD6-E9025E34198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C0C584B2-E648-1D36-36CB-C3D68290A28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9D441F6-4B21-B7D0-B357-0AE8C7924A73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891FEA4-4B73-4D77-0E69-6CEBBE7F1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13" name="Imagen 12" descr="Texto&#10;&#10;El contenido generado por IA puede ser incorrecto.">
            <a:extLst>
              <a:ext uri="{FF2B5EF4-FFF2-40B4-BE49-F238E27FC236}">
                <a16:creationId xmlns:a16="http://schemas.microsoft.com/office/drawing/2014/main" id="{F69D445D-656F-53CF-1AB3-D2C77B149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88" y="2319182"/>
            <a:ext cx="8764223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53322-5418-65C5-4575-1BDDC242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9A75E2-54FF-E26A-6541-A1372464240D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4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A22783-2804-49DD-000A-33C692C8F8C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B665F75-A476-D38B-275B-4DDAF31CA0B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6FF72B9-70DB-2B34-B6B4-71AEBBEE05B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9FD0354-E2B1-2B45-A9E4-5A00A2F5497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7E61500-3DB7-DF42-BDF9-E8A33E568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10" name="Imagen 9" descr="Texto, Carta&#10;&#10;El contenido generado por IA puede ser incorrecto.">
            <a:extLst>
              <a:ext uri="{FF2B5EF4-FFF2-40B4-BE49-F238E27FC236}">
                <a16:creationId xmlns:a16="http://schemas.microsoft.com/office/drawing/2014/main" id="{01EFA2B5-892B-26AB-B205-0623C231E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62" y="1852392"/>
            <a:ext cx="8421275" cy="315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207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03637-7728-BBF2-618D-B2EA64DE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EBADE0-01F6-F108-C6AA-8DC7B1CE6145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92BB884-D11E-2C8B-5E68-C18C2143A34D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6A8282D-BFAD-F4F7-F78F-5CCB753C628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99DA24E-EEAF-6390-E7EB-F02E3E89637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30BB00D-E977-4E09-31A4-1FC439DEF24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F375CEAE-9F55-2CE3-0309-309B94CA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10" name="Imagen 9" descr="Texto&#10;&#10;El contenido generado por IA puede ser incorrecto.">
            <a:extLst>
              <a:ext uri="{FF2B5EF4-FFF2-40B4-BE49-F238E27FC236}">
                <a16:creationId xmlns:a16="http://schemas.microsoft.com/office/drawing/2014/main" id="{CD14951D-3F55-5B63-913A-3F77904B74B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98" t="6128" r="4305"/>
          <a:stretch>
            <a:fillRect/>
          </a:stretch>
        </p:blipFill>
        <p:spPr>
          <a:xfrm>
            <a:off x="443199" y="1784812"/>
            <a:ext cx="8361754" cy="1412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0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Análisis de Funciones">
            <a:extLst>
              <a:ext uri="{FF2B5EF4-FFF2-40B4-BE49-F238E27FC236}">
                <a16:creationId xmlns:a16="http://schemas.microsoft.com/office/drawing/2014/main" id="{1DE94680-440E-4314-C98B-81124D44F0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43"/>
          <a:stretch>
            <a:fillRect/>
          </a:stretch>
        </p:blipFill>
        <p:spPr bwMode="auto">
          <a:xfrm>
            <a:off x="4321353" y="3226085"/>
            <a:ext cx="4731986" cy="221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4398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intuitiva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861E5D0-2BDE-8E95-3E12-04F8482C190A}"/>
              </a:ext>
            </a:extLst>
          </p:cNvPr>
          <p:cNvSpPr txBox="1"/>
          <p:nvPr/>
        </p:nvSpPr>
        <p:spPr>
          <a:xfrm>
            <a:off x="864000" y="1777961"/>
            <a:ext cx="51781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000" dirty="0">
                <a:latin typeface="Arial" panose="020B0604020202020204" pitchFamily="34" charset="0"/>
              </a:rPr>
              <a:t>Intuitivamente,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una función crece si su gráfica </a:t>
            </a:r>
            <a:r>
              <a:rPr lang="es-ES" sz="2000" i="1" dirty="0">
                <a:latin typeface="Arial" panose="020B0604020202020204" pitchFamily="34" charset="0"/>
              </a:rPr>
              <a:t>"sube"</a:t>
            </a:r>
            <a:r>
              <a:rPr lang="es-ES" sz="2000" dirty="0">
                <a:latin typeface="Arial" panose="020B0604020202020204" pitchFamily="34" charset="0"/>
              </a:rPr>
              <a:t>, como una cuesta arriba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Una función decrece si </a:t>
            </a:r>
            <a:r>
              <a:rPr lang="es-ES" sz="2000" i="1" dirty="0">
                <a:latin typeface="Arial" panose="020B0604020202020204" pitchFamily="34" charset="0"/>
              </a:rPr>
              <a:t>"baja"</a:t>
            </a:r>
            <a:r>
              <a:rPr lang="es-ES" sz="2000" dirty="0">
                <a:latin typeface="Arial" panose="020B0604020202020204" pitchFamily="34" charset="0"/>
              </a:rPr>
              <a:t>, como una cuesta abajo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Según el </a:t>
            </a:r>
            <a:r>
              <a:rPr lang="es-ES" sz="2000" b="1" dirty="0">
                <a:latin typeface="Arial" panose="020B0604020202020204" pitchFamily="34" charset="0"/>
              </a:rPr>
              <a:t>signo de la derivada</a:t>
            </a:r>
            <a:r>
              <a:rPr lang="es-ES" sz="2000" dirty="0">
                <a:latin typeface="Arial" panose="020B0604020202020204" pitchFamily="34" charset="0"/>
              </a:rPr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positiva → crece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negativa→ decrece</a:t>
            </a:r>
            <a:endParaRPr lang="es-ES" sz="2000" noProof="0" dirty="0">
              <a:effectLst/>
              <a:latin typeface="Arial" panose="020B0604020202020204" pitchFamily="34" charset="0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8A20CDF9-1710-CDD2-50FC-22C104A14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73A5-D799-A123-BB3E-4529FE0A1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61036855-FF10-E923-F2D1-932562DCC5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1523"/>
          <a:stretch>
            <a:fillRect/>
          </a:stretch>
        </p:blipFill>
        <p:spPr>
          <a:xfrm>
            <a:off x="2285311" y="3654857"/>
            <a:ext cx="4263775" cy="16953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186FE2-563A-4B7A-BC50-C02CB408A6D3}"/>
              </a:ext>
            </a:extLst>
          </p:cNvPr>
          <p:cNvSpPr txBox="1"/>
          <p:nvPr/>
        </p:nvSpPr>
        <p:spPr>
          <a:xfrm>
            <a:off x="914400" y="374465"/>
            <a:ext cx="62856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Interpretación geométrica</a:t>
            </a:r>
            <a:endParaRPr lang="es-ES" noProof="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5B1D17C-ECF0-A8D6-0EE7-C816D0D81C7E}"/>
              </a:ext>
            </a:extLst>
          </p:cNvPr>
          <p:cNvSpPr txBox="1"/>
          <p:nvPr/>
        </p:nvSpPr>
        <p:spPr>
          <a:xfrm>
            <a:off x="914400" y="2353538"/>
            <a:ext cx="7005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>
                <a:solidFill>
                  <a:srgbClr val="000000"/>
                </a:solidFill>
              </a:defRPr>
            </a:pPr>
            <a:r>
              <a:rPr lang="es-ES" sz="2000" dirty="0"/>
              <a:t>representa la pendiente de la recta tangente a la gráfica de una función en un punto determinado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AE546D-F9DA-42A8-6F00-D6E682C0C4E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9ADE049A-5519-DADE-A80B-C74B147F2CA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AA94478-DECB-D957-AB8C-968A3B532A2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A343921-D8BC-AC25-6853-E6CA844D975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20" name="Imagen 19" descr="Icono&#10;&#10;El contenido generado por IA puede ser incorrecto.">
            <a:extLst>
              <a:ext uri="{FF2B5EF4-FFF2-40B4-BE49-F238E27FC236}">
                <a16:creationId xmlns:a16="http://schemas.microsoft.com/office/drawing/2014/main" id="{C927639B-6642-66A6-4AF1-88922D07C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47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585750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Idea fundamental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E38BB5F-3268-7D50-3883-8FA48F8A0FC6}"/>
              </a:ext>
            </a:extLst>
          </p:cNvPr>
          <p:cNvSpPr txBox="1"/>
          <p:nvPr/>
        </p:nvSpPr>
        <p:spPr>
          <a:xfrm>
            <a:off x="1117265" y="1933063"/>
            <a:ext cx="56139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b="1" dirty="0"/>
              <a:t>La derivada informa sobre cómo cambia una función en cada punto: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6B2453C-307B-A61E-8AFB-B0D8BB50C842}"/>
              </a:ext>
            </a:extLst>
          </p:cNvPr>
          <p:cNvSpPr/>
          <p:nvPr/>
        </p:nvSpPr>
        <p:spPr>
          <a:xfrm>
            <a:off x="2311227" y="2857051"/>
            <a:ext cx="4471877" cy="145042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45CF248-E87B-8FAF-5047-1F07C9EEA723}"/>
              </a:ext>
            </a:extLst>
          </p:cNvPr>
          <p:cNvSpPr txBox="1"/>
          <p:nvPr/>
        </p:nvSpPr>
        <p:spPr>
          <a:xfrm>
            <a:off x="1282492" y="4748299"/>
            <a:ext cx="528353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Esta idea permite analizar el comportamiento de una función sin necesidad de dibujarla</a:t>
            </a:r>
          </a:p>
        </p:txBody>
      </p:sp>
      <p:pic>
        <p:nvPicPr>
          <p:cNvPr id="12" name="Imagen 11" descr="Texto&#10;&#10;El contenido generado por IA puede ser incorrecto.">
            <a:extLst>
              <a:ext uri="{FF2B5EF4-FFF2-40B4-BE49-F238E27FC236}">
                <a16:creationId xmlns:a16="http://schemas.microsoft.com/office/drawing/2014/main" id="{3EBE7B57-9075-258B-96B2-9F366B591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507" y="2936710"/>
            <a:ext cx="4107315" cy="129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A7515-BB32-4733-F68B-84B7C6D83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untos de inflexión - Universo Formulas">
            <a:extLst>
              <a:ext uri="{FF2B5EF4-FFF2-40B4-BE49-F238E27FC236}">
                <a16:creationId xmlns:a16="http://schemas.microsoft.com/office/drawing/2014/main" id="{2CAC9094-AB70-44FB-9365-6CD163B6D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872" y="3935513"/>
            <a:ext cx="1152844" cy="161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áximo, mínimo y puntos de inflexión en funciones">
            <a:extLst>
              <a:ext uri="{FF2B5EF4-FFF2-40B4-BE49-F238E27FC236}">
                <a16:creationId xmlns:a16="http://schemas.microsoft.com/office/drawing/2014/main" id="{C3874378-F776-9DF3-7534-E3E113FAD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99" y="4072950"/>
            <a:ext cx="2036097" cy="146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81C5BF9-938F-D508-009D-CDC35DBC2BF4}"/>
              </a:ext>
            </a:extLst>
          </p:cNvPr>
          <p:cNvSpPr txBox="1"/>
          <p:nvPr/>
        </p:nvSpPr>
        <p:spPr>
          <a:xfrm>
            <a:off x="925603" y="685909"/>
            <a:ext cx="503458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Puntos críticos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08D56EA-5172-F0F4-2ACB-1E33F0D60373}"/>
              </a:ext>
            </a:extLst>
          </p:cNvPr>
          <p:cNvSpPr txBox="1"/>
          <p:nvPr/>
        </p:nvSpPr>
        <p:spPr>
          <a:xfrm>
            <a:off x="1165386" y="1736855"/>
            <a:ext cx="56139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00B050"/>
              </a:buClr>
            </a:pPr>
            <a:r>
              <a:rPr lang="es-ES" sz="2000" b="1" dirty="0"/>
              <a:t>Un punto x = a es crítico si: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7EB31B-8CBE-9D7D-9911-EA6CB3718A6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58F99EF-2029-EA66-F078-C26801E9CCA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3F418F6-DB34-4F25-BC55-96AC3F8310F2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D35FEB3-9C6B-7F6C-5E83-A0C16FE1835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1B16785-DB97-F634-779A-53132962462A}"/>
              </a:ext>
            </a:extLst>
          </p:cNvPr>
          <p:cNvSpPr/>
          <p:nvPr/>
        </p:nvSpPr>
        <p:spPr>
          <a:xfrm>
            <a:off x="4245294" y="1585754"/>
            <a:ext cx="4151694" cy="58110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5AD65F62-3D9D-2BCD-9308-E67AE8C068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3E4EB16-EE90-443F-F2C2-F27313C4F68A}"/>
              </a:ext>
            </a:extLst>
          </p:cNvPr>
          <p:cNvSpPr txBox="1"/>
          <p:nvPr/>
        </p:nvSpPr>
        <p:spPr>
          <a:xfrm>
            <a:off x="1165386" y="2304297"/>
            <a:ext cx="615981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/>
              <a:t>En estos puntos puede haber: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máximo local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mínimo local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punto de inflexión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/>
              <a:t>Punto singular, punto “silla”, casos particulares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EED0B1C-F659-F90E-1D3A-D7A8604F6E1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1946" b="17395"/>
          <a:stretch>
            <a:fillRect/>
          </a:stretch>
        </p:blipFill>
        <p:spPr>
          <a:xfrm>
            <a:off x="4400055" y="1723191"/>
            <a:ext cx="3842171" cy="330624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1D6F1731-3411-6BDD-D9AF-7150CCE4C7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48788" y="4051488"/>
            <a:ext cx="1861178" cy="177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892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58967-215F-B7CC-042A-61249B0AE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B455A5-1624-B9CC-9F44-D0704D394A6E}"/>
              </a:ext>
            </a:extLst>
          </p:cNvPr>
          <p:cNvSpPr txBox="1"/>
          <p:nvPr/>
        </p:nvSpPr>
        <p:spPr>
          <a:xfrm>
            <a:off x="925603" y="685909"/>
            <a:ext cx="63565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se calcula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7AFF98-C31C-7663-3458-E7E448166A07}"/>
              </a:ext>
            </a:extLst>
          </p:cNvPr>
          <p:cNvSpPr txBox="1"/>
          <p:nvPr/>
        </p:nvSpPr>
        <p:spPr>
          <a:xfrm>
            <a:off x="1062644" y="2219050"/>
            <a:ext cx="561399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00B050"/>
              </a:buClr>
            </a:pPr>
            <a:r>
              <a:rPr lang="es-ES" sz="2000" dirty="0"/>
              <a:t>Para estudiar el crecimiento:</a:t>
            </a:r>
          </a:p>
          <a:p>
            <a:pPr marL="914400" lvl="1" indent="-457200"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Se calcula f′(x).</a:t>
            </a:r>
          </a:p>
          <a:p>
            <a:pPr marL="914400" lvl="1" indent="-457200"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Se iguala a cero para hallar los puntos críticos.</a:t>
            </a:r>
          </a:p>
          <a:p>
            <a:pPr marL="914400" lvl="1" indent="-457200"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Se analiza el signo de f′(x) para averiguar los intervalos de crecimiento y decrecimiento</a:t>
            </a:r>
          </a:p>
          <a:p>
            <a:pPr marL="914400" lvl="1" indent="-457200">
              <a:buClr>
                <a:srgbClr val="00B050"/>
              </a:buClr>
              <a:buFont typeface="+mj-lt"/>
              <a:buAutoNum type="arabicPeriod"/>
            </a:pPr>
            <a:r>
              <a:rPr lang="es-ES" sz="2000" dirty="0"/>
              <a:t>Se indican, si existen, los máximos y mínimos relativos o locales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3769684-AB55-73F7-C01D-3C9C5F73303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33F9FF4-6EFF-0C70-DA0F-C09E9AB1502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010514D4-6BB6-1019-2F06-6D24DEF46B18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EDB1B50-15B6-2F70-6A46-6E8ABB5FF83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9AE22E35-BCC1-F187-EDB0-925378575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9A80254-9C2C-F053-9F5E-A3BC037FC42D}"/>
              </a:ext>
            </a:extLst>
          </p:cNvPr>
          <p:cNvSpPr txBox="1"/>
          <p:nvPr/>
        </p:nvSpPr>
        <p:spPr>
          <a:xfrm>
            <a:off x="925603" y="1573996"/>
            <a:ext cx="63565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3200" noProof="0" dirty="0">
                <a:solidFill>
                  <a:srgbClr val="002060"/>
                </a:solidFill>
              </a:rPr>
              <a:t>Criterio de la primera derivada</a:t>
            </a:r>
          </a:p>
        </p:txBody>
      </p:sp>
    </p:spTree>
    <p:extLst>
      <p:ext uri="{BB962C8B-B14F-4D97-AF65-F5344CB8AC3E}">
        <p14:creationId xmlns:p14="http://schemas.microsoft.com/office/powerpoint/2010/main" val="15177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0A8BE-D782-1172-9368-4F965A057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ED0D61BB-2558-4135-0994-024FC61267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043" t="18465" r="2773" b="11530"/>
          <a:stretch>
            <a:fillRect/>
          </a:stretch>
        </p:blipFill>
        <p:spPr>
          <a:xfrm>
            <a:off x="5178339" y="2643174"/>
            <a:ext cx="3402418" cy="15200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49D25F1-C031-079D-3695-AAE78287AAC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BAFAC-31C8-91E1-F74F-EC0349E8210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DBE9F15-4F20-6158-6199-1AB4AA4AD1F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0989D39-538D-9F06-6D39-963F2C97ED5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A92DDC-7437-F8DF-514B-34436EBBBFA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A2A12732-D280-A46A-F9D6-2F361D8A41B1}"/>
                  </a:ext>
                </a:extLst>
              </p:cNvPr>
              <p:cNvSpPr txBox="1"/>
              <p:nvPr/>
            </p:nvSpPr>
            <p:spPr>
              <a:xfrm>
                <a:off x="938076" y="1389589"/>
                <a:ext cx="4618234" cy="6481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E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E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A2A12732-D280-A46A-F9D6-2F361D8A4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076" y="1389589"/>
                <a:ext cx="4618234" cy="6481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B227D248-FEFF-FAC7-8CEF-BEE8A8E2A4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10" name="Imagen 9" descr="Texto&#10;&#10;El contenido generado por IA puede ser incorrecto.">
            <a:extLst>
              <a:ext uri="{FF2B5EF4-FFF2-40B4-BE49-F238E27FC236}">
                <a16:creationId xmlns:a16="http://schemas.microsoft.com/office/drawing/2014/main" id="{08694B52-98B2-1D28-5CF4-11C15BD0C5C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6975" t="33726" r="6659" b="30284"/>
          <a:stretch>
            <a:fillRect/>
          </a:stretch>
        </p:blipFill>
        <p:spPr>
          <a:xfrm>
            <a:off x="914400" y="3512930"/>
            <a:ext cx="3402419" cy="61040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FEC093C8-9163-511A-2D35-23BF6761BF5E}"/>
                  </a:ext>
                </a:extLst>
              </p:cNvPr>
              <p:cNvSpPr txBox="1"/>
              <p:nvPr/>
            </p:nvSpPr>
            <p:spPr>
              <a:xfrm>
                <a:off x="938076" y="1963837"/>
                <a:ext cx="38208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+3=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es-ES" dirty="0"/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FEC093C8-9163-511A-2D35-23BF6761BF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076" y="1963837"/>
                <a:ext cx="3820853" cy="276999"/>
              </a:xfrm>
              <a:prstGeom prst="rect">
                <a:avLst/>
              </a:prstGeom>
              <a:blipFill>
                <a:blip r:embed="rId6"/>
                <a:stretch>
                  <a:fillRect l="-1754" t="-2174" b="-3260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DF5B6F02-740F-EF1F-22C3-3840F5C7BE10}"/>
                  </a:ext>
                </a:extLst>
              </p:cNvPr>
              <p:cNvSpPr txBox="1"/>
              <p:nvPr/>
            </p:nvSpPr>
            <p:spPr>
              <a:xfrm>
                <a:off x="914400" y="4155192"/>
                <a:ext cx="4618234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s-ES" dirty="0"/>
                  <a:t>La función crece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∞,1</m:t>
                        </m:r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2, +∞</m:t>
                        </m:r>
                      </m:e>
                    </m:d>
                    <m:r>
                      <a:rPr lang="es-E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>
                    <a:latin typeface="+mj-lt"/>
                  </a:rPr>
                  <a:t>y decrece en</a:t>
                </a:r>
                <a:r>
                  <a:rPr lang="es-E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(1, 3)</m:t>
                    </m:r>
                  </m:oMath>
                </a14:m>
                <a:endParaRPr lang="es-ES" dirty="0">
                  <a:latin typeface="Cambria Math" panose="02040503050406030204" pitchFamily="18" charset="0"/>
                </a:endParaRPr>
              </a:p>
              <a:p>
                <a:pPr/>
                <a:endParaRPr lang="es-ES" dirty="0">
                  <a:latin typeface="Cambria Math" panose="02040503050406030204" pitchFamily="18" charset="0"/>
                </a:endParaRPr>
              </a:p>
              <a:p>
                <a:pPr/>
                <a:r>
                  <a:rPr lang="es-ES" dirty="0">
                    <a:latin typeface="+mj-lt"/>
                  </a:rPr>
                  <a:t>La función 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s-ES" dirty="0">
                    <a:latin typeface="Cambria Math" panose="02040503050406030204" pitchFamily="18" charset="0"/>
                  </a:rPr>
                  <a:t> </a:t>
                </a:r>
                <a:r>
                  <a:rPr lang="es-ES" dirty="0">
                    <a:latin typeface="+mj-lt"/>
                  </a:rPr>
                  <a:t>tiene 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 1.4</m:t>
                        </m:r>
                      </m:e>
                    </m:d>
                  </m:oMath>
                </a14:m>
                <a:r>
                  <a:rPr lang="es-ES" dirty="0">
                    <a:latin typeface="Cambria Math" panose="02040503050406030204" pitchFamily="18" charset="0"/>
                  </a:rPr>
                  <a:t> </a:t>
                </a:r>
                <a:r>
                  <a:rPr lang="es-ES" dirty="0">
                    <a:latin typeface="+mj-lt"/>
                  </a:rPr>
                  <a:t>un máximo relativo y en</a:t>
                </a:r>
                <a:r>
                  <a:rPr lang="es-E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3,0</m:t>
                        </m:r>
                      </m:e>
                    </m:d>
                  </m:oMath>
                </a14:m>
                <a:r>
                  <a:rPr lang="es-ES" dirty="0">
                    <a:latin typeface="Cambria Math" panose="02040503050406030204" pitchFamily="18" charset="0"/>
                  </a:rPr>
                  <a:t> </a:t>
                </a:r>
                <a:r>
                  <a:rPr lang="es-ES" dirty="0">
                    <a:latin typeface="+mj-lt"/>
                  </a:rPr>
                  <a:t>un mínimo relativo</a:t>
                </a:r>
              </a:p>
            </p:txBody>
          </p:sp>
        </mc:Choice>
        <mc:Fallback>
          <p:sp>
            <p:nvSpPr>
              <p:cNvPr id="16" name="CuadroTexto 15">
                <a:extLst>
                  <a:ext uri="{FF2B5EF4-FFF2-40B4-BE49-F238E27FC236}">
                    <a16:creationId xmlns:a16="http://schemas.microsoft.com/office/drawing/2014/main" id="{DF5B6F02-740F-EF1F-22C3-3840F5C7BE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155192"/>
                <a:ext cx="4618234" cy="1477328"/>
              </a:xfrm>
              <a:prstGeom prst="rect">
                <a:avLst/>
              </a:prstGeom>
              <a:blipFill>
                <a:blip r:embed="rId7"/>
                <a:stretch>
                  <a:fillRect l="-1055" t="-2479" b="-5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4047E7AA-8A1E-9235-F12B-3F47508C0FD9}"/>
                  </a:ext>
                </a:extLst>
              </p:cNvPr>
              <p:cNvSpPr txBox="1"/>
              <p:nvPr/>
            </p:nvSpPr>
            <p:spPr>
              <a:xfrm>
                <a:off x="914400" y="2300172"/>
                <a:ext cx="461984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dirty="0">
                    <a:latin typeface="+mj-lt"/>
                  </a:rPr>
                  <a:t>Igualando a cero obtenemos los puntos críticos 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+mj-lt"/>
                      </a:rPr>
                      <m:t>𝑥</m:t>
                    </m:r>
                    <m:r>
                      <a:rPr lang="es-ES" b="0" i="1" smtClean="0">
                        <a:latin typeface="+mj-lt"/>
                      </a:rPr>
                      <m:t>=1</m:t>
                    </m:r>
                  </m:oMath>
                </a14:m>
                <a:r>
                  <a:rPr lang="es-ES" dirty="0">
                    <a:latin typeface="+mj-lt"/>
                  </a:rPr>
                  <a:t> y 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+mj-lt"/>
                      </a:rPr>
                      <m:t>𝑥</m:t>
                    </m:r>
                    <m:r>
                      <a:rPr lang="es-ES" b="0" i="1" smtClean="0">
                        <a:latin typeface="+mj-lt"/>
                      </a:rPr>
                      <m:t>=3</m:t>
                    </m:r>
                  </m:oMath>
                </a14:m>
                <a:endParaRPr lang="es-ES" dirty="0">
                  <a:latin typeface="+mj-lt"/>
                </a:endParaRPr>
              </a:p>
            </p:txBody>
          </p:sp>
        </mc:Choice>
        <mc:Fallback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4047E7AA-8A1E-9235-F12B-3F47508C0F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00172"/>
                <a:ext cx="4619846" cy="646331"/>
              </a:xfrm>
              <a:prstGeom prst="rect">
                <a:avLst/>
              </a:prstGeom>
              <a:blipFill>
                <a:blip r:embed="rId8"/>
                <a:stretch>
                  <a:fillRect l="-1055" t="-4717" r="-792" b="-141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uadroTexto 19">
            <a:extLst>
              <a:ext uri="{FF2B5EF4-FFF2-40B4-BE49-F238E27FC236}">
                <a16:creationId xmlns:a16="http://schemas.microsoft.com/office/drawing/2014/main" id="{33C42852-7848-E80B-A8EE-BBD1D6060B54}"/>
              </a:ext>
            </a:extLst>
          </p:cNvPr>
          <p:cNvSpPr txBox="1"/>
          <p:nvPr/>
        </p:nvSpPr>
        <p:spPr>
          <a:xfrm>
            <a:off x="914400" y="2892416"/>
            <a:ext cx="46198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Estudiamos los cambios de signo de la primera derivada:</a:t>
            </a:r>
          </a:p>
        </p:txBody>
      </p:sp>
    </p:spTree>
    <p:extLst>
      <p:ext uri="{BB962C8B-B14F-4D97-AF65-F5344CB8AC3E}">
        <p14:creationId xmlns:p14="http://schemas.microsoft.com/office/powerpoint/2010/main" val="3531097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258A0-1AE8-5B32-9998-09634F12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B72480-4F2D-6588-63E1-8BE4A9531260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Aplicaciones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C5A2611-D53E-ED43-25B4-55AA9CAD059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E33A4B2-03EB-7FB6-CD53-6C1C8FAE9AA2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0CAD85B-CD60-7736-1D5A-835D8CD46C4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61A02CA-3C67-C453-AA7B-F3D37923A93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Icono&#10;&#10;El contenido generado por IA puede ser incorrecto.">
            <a:extLst>
              <a:ext uri="{FF2B5EF4-FFF2-40B4-BE49-F238E27FC236}">
                <a16:creationId xmlns:a16="http://schemas.microsoft.com/office/drawing/2014/main" id="{9E0077F8-B233-C787-4E05-B45BFF562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pic>
        <p:nvPicPr>
          <p:cNvPr id="12" name="Imagen 11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1E3ABABA-EC29-56C5-C623-0235E02E3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321" y="1890899"/>
            <a:ext cx="7654057" cy="307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559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5B1F2-86ED-E2AC-6356-BEF8DDA4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D6BD35-2F8D-07DC-686E-277FFB3F23F8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59FE948-4416-8384-243D-05B303F267B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F5D1FB3F-81BB-FC7A-A820-CF17432B5D6E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54942B86-CB85-F78C-0DB7-E6D3AC9C14E0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FC9B1E5-FF09-7B45-B6F8-8FAB456A4A9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AED8FF3A-067A-5002-8004-08768B20E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8" name="Imagen 7" descr="Captura de pantalla de un celular con texto&#10;&#10;El contenido generado por IA puede ser incorrecto.">
            <a:extLst>
              <a:ext uri="{FF2B5EF4-FFF2-40B4-BE49-F238E27FC236}">
                <a16:creationId xmlns:a16="http://schemas.microsoft.com/office/drawing/2014/main" id="{FD0FD0D0-1A4A-175B-A4C4-6EF9CA70C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14" y="2066735"/>
            <a:ext cx="8926171" cy="272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96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esion_2_recta_Tangente" id="{5AA66E1E-12CE-4AF0-BD2F-FBD54A5C838B}" vid="{CD137D6E-8DD2-4432-A56D-3F81AD737B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Sesion_2_recta_Tangente</Template>
  <TotalTime>185</TotalTime>
  <Words>340</Words>
  <Application>Microsoft Office PowerPoint</Application>
  <PresentationFormat>Presentación en pantalla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 Math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10</cp:revision>
  <dcterms:created xsi:type="dcterms:W3CDTF">2026-01-13T09:26:57Z</dcterms:created>
  <dcterms:modified xsi:type="dcterms:W3CDTF">2026-01-13T17:09:42Z</dcterms:modified>
  <cp:category/>
</cp:coreProperties>
</file>