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9" r:id="rId3"/>
    <p:sldId id="280" r:id="rId4"/>
    <p:sldId id="277" r:id="rId5"/>
    <p:sldId id="273" r:id="rId6"/>
    <p:sldId id="281" r:id="rId7"/>
    <p:sldId id="278" r:id="rId8"/>
    <p:sldId id="272" r:id="rId9"/>
    <p:sldId id="274" r:id="rId10"/>
    <p:sldId id="275" r:id="rId11"/>
    <p:sldId id="282" r:id="rId12"/>
    <p:sldId id="28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24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671362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sz="6000" dirty="0"/>
              <a:t>Curvatura: concavidad y convexidad</a:t>
            </a:r>
            <a:endParaRPr lang="es-ES" noProof="0" dirty="0"/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51BC3B15-1232-8DD9-8ACF-CDA1FF2F2357}"/>
              </a:ext>
            </a:extLst>
          </p:cNvPr>
          <p:cNvGrpSpPr/>
          <p:nvPr/>
        </p:nvGrpSpPr>
        <p:grpSpPr>
          <a:xfrm>
            <a:off x="0" y="5250094"/>
            <a:ext cx="9144000" cy="1607906"/>
            <a:chOff x="0" y="5250094"/>
            <a:chExt cx="9144000" cy="1607906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1DB0C2FA-6F0B-49F9-AB4C-2A9EE5B215E7}"/>
                </a:ext>
              </a:extLst>
            </p:cNvPr>
            <p:cNvGrpSpPr/>
            <p:nvPr/>
          </p:nvGrpSpPr>
          <p:grpSpPr>
            <a:xfrm>
              <a:off x="0" y="5250094"/>
              <a:ext cx="9144000" cy="1607906"/>
              <a:chOff x="0" y="5250094"/>
              <a:chExt cx="9144000" cy="160790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0" y="5250094"/>
                <a:ext cx="9144000" cy="1607906"/>
              </a:xfrm>
              <a:prstGeom prst="rect">
                <a:avLst/>
              </a:prstGeom>
              <a:solidFill>
                <a:srgbClr val="009646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 dirty="0"/>
              </a:p>
            </p:txBody>
          </p:sp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DDC3D0E4-53FF-96AD-7A75-33AE99BE9B99}"/>
                  </a:ext>
                </a:extLst>
              </p:cNvPr>
              <p:cNvSpPr txBox="1"/>
              <p:nvPr/>
            </p:nvSpPr>
            <p:spPr>
              <a:xfrm>
                <a:off x="914400" y="5761659"/>
                <a:ext cx="454117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3200" b="1" noProof="0" dirty="0">
                    <a:solidFill>
                      <a:schemeClr val="bg1"/>
                    </a:solidFill>
                  </a:rPr>
                  <a:t>Matemáticas Aplicadas II</a:t>
                </a:r>
              </a:p>
            </p:txBody>
          </p:sp>
        </p:grpSp>
        <p:pic>
          <p:nvPicPr>
            <p:cNvPr id="18" name="Imagen 17" descr="Imagen que contiene Icono&#10;&#10;El contenido generado por IA puede ser incorrecto.">
              <a:extLst>
                <a:ext uri="{FF2B5EF4-FFF2-40B4-BE49-F238E27FC236}">
                  <a16:creationId xmlns:a16="http://schemas.microsoft.com/office/drawing/2014/main" id="{1068CB12-E0A8-6FA2-9EA3-D76571649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90535" y="5469276"/>
              <a:ext cx="1093769" cy="109376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03637-7728-BBF2-618D-B2EA64DE6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EBADE0-01F6-F108-C6AA-8DC7B1CE6145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4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92BB884-D11E-2C8B-5E68-C18C2143A34D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6A8282D-BFAD-F4F7-F78F-5CCB753C628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99DA24E-EEAF-6390-E7EB-F02E3E89637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30BB00D-E977-4E09-31A4-1FC439DEF24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F375CEAE-9F55-2CE3-0309-309B94CAD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90A6140-AD23-4644-B133-2E5B97C027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863" y="2201560"/>
            <a:ext cx="7154273" cy="1648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04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03637-7728-BBF2-618D-B2EA64DE6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EBADE0-01F6-F108-C6AA-8DC7B1CE6145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92BB884-D11E-2C8B-5E68-C18C2143A34D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6A8282D-BFAD-F4F7-F78F-5CCB753C628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99DA24E-EEAF-6390-E7EB-F02E3E89637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30BB00D-E977-4E09-31A4-1FC439DEF24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F375CEAE-9F55-2CE3-0309-309B94CAD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8FB6FD3-2245-4366-B568-C88EC7276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1627" y="1799997"/>
            <a:ext cx="6420746" cy="325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13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03637-7728-BBF2-618D-B2EA64DE6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EBADE0-01F6-F108-C6AA-8DC7B1CE6145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6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92BB884-D11E-2C8B-5E68-C18C2143A34D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6A8282D-BFAD-F4F7-F78F-5CCB753C628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99DA24E-EEAF-6390-E7EB-F02E3E89637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30BB00D-E977-4E09-31A4-1FC439DEF24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F375CEAE-9F55-2CE3-0309-309B94CAD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47FCE80-6A80-4A84-A026-755FA12B70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048" y="1514208"/>
            <a:ext cx="6477904" cy="382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499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FABB6-D655-42DA-57C9-5EB30117B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1056C9-85FA-35B8-391D-F2DB9451371A}"/>
              </a:ext>
            </a:extLst>
          </p:cNvPr>
          <p:cNvSpPr txBox="1"/>
          <p:nvPr/>
        </p:nvSpPr>
        <p:spPr>
          <a:xfrm>
            <a:off x="925603" y="685909"/>
            <a:ext cx="332841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Curvatura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E38BB5F-3268-7D50-3883-8FA48F8A0FC6}"/>
              </a:ext>
            </a:extLst>
          </p:cNvPr>
          <p:cNvSpPr txBox="1"/>
          <p:nvPr/>
        </p:nvSpPr>
        <p:spPr>
          <a:xfrm>
            <a:off x="1117265" y="1933063"/>
            <a:ext cx="56139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b="1" dirty="0"/>
              <a:t>La segunda derivada informa sobre cómo cambia la curvatura de la función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26920DB-0235-C31F-7C4C-27BF0FED724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A17C0EC-5700-D491-3C0D-C698707C48BF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22080034-C58E-BB51-BADB-23131200861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BF57D0C-DAFD-6124-BF5B-712006F9A504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6B2453C-307B-A61E-8AFB-B0D8BB50C842}"/>
              </a:ext>
            </a:extLst>
          </p:cNvPr>
          <p:cNvSpPr/>
          <p:nvPr/>
        </p:nvSpPr>
        <p:spPr>
          <a:xfrm>
            <a:off x="1612813" y="3471265"/>
            <a:ext cx="3144351" cy="98829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Si f’’(x)&gt;0 la función es convexa</a:t>
            </a:r>
          </a:p>
          <a:p>
            <a:pPr algn="ctr"/>
            <a:r>
              <a:rPr lang="es-ES" dirty="0"/>
              <a:t>Si f’’(x)&lt;0 la función es cóncava</a:t>
            </a:r>
          </a:p>
          <a:p>
            <a:pPr algn="ctr"/>
            <a:r>
              <a:rPr lang="es-ES" dirty="0"/>
              <a:t>En los puntos f’’(x)=0</a:t>
            </a: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57A3D53D-8A28-D497-5758-A0DFC360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52D2E9E-3127-4987-9EEE-571F1DD07B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408" y="2172850"/>
            <a:ext cx="2429214" cy="179095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219EBA7E-B9EF-4089-AA89-DA103F8FEA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408" y="4044164"/>
            <a:ext cx="2410161" cy="185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620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FABB6-D655-42DA-57C9-5EB30117B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1056C9-85FA-35B8-391D-F2DB9451371A}"/>
              </a:ext>
            </a:extLst>
          </p:cNvPr>
          <p:cNvSpPr txBox="1"/>
          <p:nvPr/>
        </p:nvSpPr>
        <p:spPr>
          <a:xfrm>
            <a:off x="925603" y="685909"/>
            <a:ext cx="632064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Puntos de inflexión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26920DB-0235-C31F-7C4C-27BF0FED724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A17C0EC-5700-D491-3C0D-C698707C48BF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22080034-C58E-BB51-BADB-23131200861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BF57D0C-DAFD-6124-BF5B-712006F9A504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57A3D53D-8A28-D497-5758-A0DFC360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15" name="Rectángulo 14">
            <a:extLst>
              <a:ext uri="{FF2B5EF4-FFF2-40B4-BE49-F238E27FC236}">
                <a16:creationId xmlns:a16="http://schemas.microsoft.com/office/drawing/2014/main" id="{68EBFB14-99E5-4662-AFBA-9C59D2C4B1DE}"/>
              </a:ext>
            </a:extLst>
          </p:cNvPr>
          <p:cNvSpPr/>
          <p:nvPr/>
        </p:nvSpPr>
        <p:spPr>
          <a:xfrm>
            <a:off x="1064605" y="1938256"/>
            <a:ext cx="2710199" cy="106251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x=</a:t>
            </a:r>
            <a:r>
              <a:rPr lang="es-ES" i="1" dirty="0"/>
              <a:t>a</a:t>
            </a:r>
            <a:r>
              <a:rPr lang="es-ES" dirty="0"/>
              <a:t> punto de inflexión si f’’(a)=0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2E5866C-0079-42A7-999B-1BEAF69D00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37840"/>
            <a:ext cx="3686689" cy="2514951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E30BEB88-0F6F-4EF6-99A6-CF6BE24F90BB}"/>
              </a:ext>
            </a:extLst>
          </p:cNvPr>
          <p:cNvSpPr txBox="1"/>
          <p:nvPr/>
        </p:nvSpPr>
        <p:spPr>
          <a:xfrm>
            <a:off x="1064605" y="3502686"/>
            <a:ext cx="29605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en ese punto la función cambia de curvatura 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9370B600-E426-42AC-AB69-3923075DDB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5127" y="2242972"/>
            <a:ext cx="3534268" cy="79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522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58967-215F-B7CC-042A-61249B0AE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B455A5-1624-B9CC-9F44-D0704D394A6E}"/>
              </a:ext>
            </a:extLst>
          </p:cNvPr>
          <p:cNvSpPr txBox="1"/>
          <p:nvPr/>
        </p:nvSpPr>
        <p:spPr>
          <a:xfrm>
            <a:off x="925603" y="685909"/>
            <a:ext cx="635659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Cómo se calcula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A7AFF98-C31C-7663-3458-E7E448166A07}"/>
              </a:ext>
            </a:extLst>
          </p:cNvPr>
          <p:cNvSpPr txBox="1"/>
          <p:nvPr/>
        </p:nvSpPr>
        <p:spPr>
          <a:xfrm>
            <a:off x="1586009" y="2089656"/>
            <a:ext cx="5944344" cy="3083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lnSpc>
                <a:spcPct val="200000"/>
              </a:lnSpc>
              <a:buClr>
                <a:srgbClr val="00B050"/>
              </a:buClr>
              <a:buFont typeface="+mj-lt"/>
              <a:buAutoNum type="arabicPeriod"/>
            </a:pPr>
            <a:r>
              <a:rPr lang="es-ES" sz="2000" dirty="0"/>
              <a:t>Hallar f’’(x)</a:t>
            </a:r>
          </a:p>
          <a:p>
            <a:pPr marL="914400" lvl="1" indent="-457200">
              <a:lnSpc>
                <a:spcPct val="200000"/>
              </a:lnSpc>
              <a:buClr>
                <a:srgbClr val="00B050"/>
              </a:buClr>
              <a:buFont typeface="+mj-lt"/>
              <a:buAutoNum type="arabicPeriod"/>
            </a:pPr>
            <a:r>
              <a:rPr lang="es-ES" sz="2000" dirty="0"/>
              <a:t>Resolver </a:t>
            </a:r>
            <a:r>
              <a:rPr lang="es-ES" sz="2000" dirty="0">
                <a:solidFill>
                  <a:srgbClr val="FF0000"/>
                </a:solidFill>
              </a:rPr>
              <a:t>f’’(x)=0</a:t>
            </a:r>
            <a:endParaRPr lang="es-ES" sz="2000" dirty="0"/>
          </a:p>
          <a:p>
            <a:pPr marL="914400" lvl="1" indent="-457200">
              <a:lnSpc>
                <a:spcPct val="200000"/>
              </a:lnSpc>
              <a:buClr>
                <a:srgbClr val="00B050"/>
              </a:buClr>
              <a:buFont typeface="+mj-lt"/>
              <a:buAutoNum type="arabicPeriod"/>
            </a:pPr>
            <a:r>
              <a:rPr lang="es-ES" sz="2000" dirty="0"/>
              <a:t>Estudiar signos de la segunda derivada</a:t>
            </a:r>
          </a:p>
          <a:p>
            <a:pPr marL="914400" lvl="1" indent="-457200">
              <a:lnSpc>
                <a:spcPct val="200000"/>
              </a:lnSpc>
              <a:buClr>
                <a:srgbClr val="00B050"/>
              </a:buClr>
              <a:buFont typeface="+mj-lt"/>
              <a:buAutoNum type="arabicPeriod"/>
            </a:pPr>
            <a:r>
              <a:rPr lang="es-ES" sz="2000" dirty="0"/>
              <a:t>Concluir intervalos de concavidad y convexidad y puntos de inflexión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3769684-AB55-73F7-C01D-3C9C5F73303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A33F9FF4-6EFF-0C70-DA0F-C09E9AB1502D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010514D4-6BB6-1019-2F06-6D24DEF46B18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1EDB1B50-15B6-2F70-6A46-6E8ABB5FF83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9AE22E35-BCC1-F187-EDB0-9253785751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74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EC889-57C5-9395-8A2E-2D275A6E1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34D453-1120-C9E1-43F8-067539EE2C74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Ejemplo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CD3F4D-2A4F-0BF2-0174-F5BCEE81822F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D2F05FF-EC7E-55A4-4FD6-E9025E341988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C0C584B2-E648-1D36-36CB-C3D68290A283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69D441F6-4B21-B7D0-B357-0AE8C7924A73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5" name="Imagen 4">
            <a:extLst>
              <a:ext uri="{FF2B5EF4-FFF2-40B4-BE49-F238E27FC236}">
                <a16:creationId xmlns:a16="http://schemas.microsoft.com/office/drawing/2014/main" id="{8FBBD4FF-6C02-4A7E-BC80-60D8145D54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564" y="1896846"/>
            <a:ext cx="1305107" cy="428685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39D31AC7-44A5-472F-A82D-411D3CA84F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366" y="2133419"/>
            <a:ext cx="3715268" cy="259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47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58967-215F-B7CC-042A-61249B0AE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B455A5-1624-B9CC-9F44-D0704D394A6E}"/>
              </a:ext>
            </a:extLst>
          </p:cNvPr>
          <p:cNvSpPr txBox="1"/>
          <p:nvPr/>
        </p:nvSpPr>
        <p:spPr>
          <a:xfrm>
            <a:off x="925603" y="685909"/>
            <a:ext cx="635659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Interpretación económica</a:t>
            </a:r>
            <a:endParaRPr lang="es-ES" noProof="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A7AFF98-C31C-7663-3458-E7E448166A07}"/>
              </a:ext>
            </a:extLst>
          </p:cNvPr>
          <p:cNvSpPr txBox="1"/>
          <p:nvPr/>
        </p:nvSpPr>
        <p:spPr>
          <a:xfrm>
            <a:off x="1599828" y="2458979"/>
            <a:ext cx="5944344" cy="2814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lnSpc>
                <a:spcPct val="150000"/>
              </a:lnSpc>
              <a:buClr>
                <a:srgbClr val="00B050"/>
              </a:buClr>
              <a:buFont typeface="+mj-lt"/>
              <a:buAutoNum type="arabicPeriod"/>
            </a:pPr>
            <a:r>
              <a:rPr lang="es-ES" sz="2000" dirty="0"/>
              <a:t>Si el beneficio es cóncavo, el beneficio marginal disminuye.</a:t>
            </a:r>
          </a:p>
          <a:p>
            <a:pPr marL="914400" lvl="1" indent="-457200">
              <a:lnSpc>
                <a:spcPct val="150000"/>
              </a:lnSpc>
              <a:buClr>
                <a:srgbClr val="00B050"/>
              </a:buClr>
              <a:buFont typeface="+mj-lt"/>
              <a:buAutoNum type="arabicPeriod"/>
            </a:pPr>
            <a:r>
              <a:rPr lang="es-ES" sz="2000" dirty="0"/>
              <a:t>Si el coste es convexo, el coste marginal aumenta.</a:t>
            </a:r>
          </a:p>
          <a:p>
            <a:pPr marL="914400" lvl="1" indent="-457200">
              <a:lnSpc>
                <a:spcPct val="150000"/>
              </a:lnSpc>
              <a:buClr>
                <a:srgbClr val="00B050"/>
              </a:buClr>
              <a:buFont typeface="+mj-lt"/>
              <a:buAutoNum type="arabicPeriod"/>
            </a:pPr>
            <a:r>
              <a:rPr lang="es-ES" sz="2000" dirty="0"/>
              <a:t>En ingresos, la inflexión indica cambios de tendencia del mercado.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3769684-AB55-73F7-C01D-3C9C5F73303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A33F9FF4-6EFF-0C70-DA0F-C09E9AB1502D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010514D4-6BB6-1019-2F06-6D24DEF46B18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1EDB1B50-15B6-2F70-6A46-6E8ABB5FF83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50575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5B1F2-86ED-E2AC-6356-BEF8DDA43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D6BD35-2F8D-07DC-686E-277FFB3F23F8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1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59FE948-4416-8384-243D-05B303F267B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F5D1FB3F-81BB-FC7A-A820-CF17432B5D6E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54942B86-CB85-F78C-0DB7-E6D3AC9C14E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DFC9B1E5-FF09-7B45-B6F8-8FAB456A4A9F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5" name="Imagen 4" descr="Logotipo&#10;&#10;El contenido generado por IA puede ser incorrecto.">
            <a:extLst>
              <a:ext uri="{FF2B5EF4-FFF2-40B4-BE49-F238E27FC236}">
                <a16:creationId xmlns:a16="http://schemas.microsoft.com/office/drawing/2014/main" id="{AED8FF3A-067A-5002-8004-08768B20E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23A5ACF2-9C39-4590-8E0A-7339276355D4}"/>
              </a:ext>
            </a:extLst>
          </p:cNvPr>
          <p:cNvSpPr txBox="1"/>
          <p:nvPr/>
        </p:nvSpPr>
        <p:spPr>
          <a:xfrm>
            <a:off x="1362860" y="1965918"/>
            <a:ext cx="660160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Contexto: </a:t>
            </a:r>
          </a:p>
          <a:p>
            <a:pPr algn="just"/>
            <a:r>
              <a:rPr lang="es-ES" sz="1600" dirty="0"/>
              <a:t>Una empresa produce y vende un bien. Su beneficio neto (en cientos de euros) en función del numero de unidades producidas, viene dado por:</a:t>
            </a:r>
          </a:p>
          <a:p>
            <a:endParaRPr lang="es-ES" sz="1600" dirty="0"/>
          </a:p>
          <a:p>
            <a:endParaRPr lang="es-ES" sz="1600" dirty="0"/>
          </a:p>
          <a:p>
            <a:pPr algn="just"/>
            <a:r>
              <a:rPr lang="es-ES" sz="1600" dirty="0"/>
              <a:t>El departamento financiero quiere estudiar la evolución del beneficio marginal para determinar cuando producir mas deja de ser eficiente.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23A6A047-8C9C-4D17-BEAC-B249CF83BC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2682" y="2873859"/>
            <a:ext cx="2038635" cy="23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96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CE881-5FB0-EA1F-9A8B-2292F7232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1A071F-9942-5F0C-EB6D-9A957DE460F7}"/>
              </a:ext>
            </a:extLst>
          </p:cNvPr>
          <p:cNvSpPr txBox="1"/>
          <p:nvPr/>
        </p:nvSpPr>
        <p:spPr>
          <a:xfrm>
            <a:off x="93233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2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E53FB2F-D753-E44D-3B9D-4835A20DCD0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34762F32-E2B9-ECBA-3AD1-7EE1429A71F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3A16318-9C38-4348-A79D-9F0FFDD46955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225C634F-9B4B-1C2D-82FA-02588E0A6CF8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96A7E6D0-40F1-FACC-54D0-7D7F63221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73199C4-C457-4EF9-B7B3-E1F9835295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209" y="1971556"/>
            <a:ext cx="7641581" cy="2125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124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53322-5418-65C5-4575-1BDDC242E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29A75E2-54FF-E26A-6541-A1372464240D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3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4A22783-2804-49DD-000A-33C692C8F8C3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B665F75-A476-D38B-275B-4DDAF31CA0B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6FF72B9-70DB-2B34-B6B4-71AEBBEE05B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B9FD0354-E2B1-2B45-A9E4-5A00A2F5497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D7E61500-3DB7-DF42-BDF9-E8A33E568E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9196406-5DA7-4CC5-98A5-7A45C1240A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2" y="2895525"/>
            <a:ext cx="7278116" cy="106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2070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esion_2_recta_Tangente" id="{5AA66E1E-12CE-4AF0-BD2F-FBD54A5C838B}" vid="{CD137D6E-8DD2-4432-A56D-3F81AD737B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Sesion_2_recta_Tangente</Template>
  <TotalTime>256</TotalTime>
  <Words>268</Words>
  <Application>Microsoft Office PowerPoint</Application>
  <PresentationFormat>Presentación en pantalla (4:3)</PresentationFormat>
  <Paragraphs>53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Daniel Estévez Fernández</dc:creator>
  <cp:keywords/>
  <dc:description>generated using python-pptx</dc:description>
  <cp:lastModifiedBy>Daniel Estévez Fernández</cp:lastModifiedBy>
  <cp:revision>32</cp:revision>
  <dcterms:created xsi:type="dcterms:W3CDTF">2026-01-13T09:26:57Z</dcterms:created>
  <dcterms:modified xsi:type="dcterms:W3CDTF">2026-01-20T10:27:13Z</dcterms:modified>
  <cp:category/>
</cp:coreProperties>
</file>