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76" r:id="rId4"/>
    <p:sldId id="277" r:id="rId5"/>
    <p:sldId id="27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9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50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a%20href=%22https:/www.flaticon.es/iconos-gratis/ejemplo%22%20title=%22ejemplo%20iconos%22%3eEjemplo%20iconos%20creados%20por%20Freepik%20-%20Flaticon%3c/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a%20href=%22https:/www.flaticon.es/iconos-gratis/ejemplo%22%20title=%22ejemplo%20iconos%22%3eEjemplo%20iconos%20creados%20por%20Freepik%20-%20Flaticon%3c/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a%20href=%22https:/www.flaticon.es/iconos-gratis/ejemplo%22%20title=%22ejemplo%20iconos%22%3eEjemplo%20iconos%20creados%20por%20Freepik%20-%20Flaticon%3c/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676174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Derivabilidad de una función</a:t>
            </a:r>
            <a:endParaRPr lang="es-ES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940518"/>
            <a:ext cx="667225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Casos de funciones continuas, pero NO derivables en algún punto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1" y="762298"/>
            <a:ext cx="792912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>
                <a:latin typeface="CMR12"/>
              </a:rPr>
              <a:t>continua pero no derivable</a:t>
            </a:r>
            <a:endParaRPr lang="es-ES" sz="600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id="{80B2A9E9-B76B-70D0-8762-2DC9119F1BE8}"/>
              </a:ext>
            </a:extLst>
          </p:cNvPr>
          <p:cNvSpPr txBox="1"/>
          <p:nvPr/>
        </p:nvSpPr>
        <p:spPr>
          <a:xfrm>
            <a:off x="987291" y="3076451"/>
            <a:ext cx="522536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Clr>
                <a:srgbClr val="00B050"/>
              </a:buClr>
              <a:buFont typeface="+mj-lt"/>
              <a:buAutoNum type="arabicPeriod"/>
            </a:pPr>
            <a:r>
              <a:rPr lang="es-ES" sz="2400" b="0" i="0" u="none" strike="noStrike" baseline="0" dirty="0">
                <a:latin typeface="CMBX12"/>
              </a:rPr>
              <a:t>Cambio </a:t>
            </a:r>
            <a:r>
              <a:rPr lang="es-ES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brusco</a:t>
            </a:r>
            <a:r>
              <a:rPr lang="es-ES" sz="2400" b="0" i="0" u="none" strike="noStrike" baseline="0" dirty="0">
                <a:latin typeface="CMBX12"/>
              </a:rPr>
              <a:t> de pendiente que da lugar a </a:t>
            </a:r>
            <a:r>
              <a:rPr lang="es-ES" sz="2400" b="1" i="0" u="none" strike="noStrike" baseline="0" dirty="0">
                <a:latin typeface="CMBX12"/>
              </a:rPr>
              <a:t>puntos angulosos</a:t>
            </a:r>
            <a:r>
              <a:rPr lang="es-ES" sz="2400" b="0" i="0" u="none" strike="noStrike" baseline="0" dirty="0">
                <a:latin typeface="CMBX12"/>
              </a:rPr>
              <a:t>:</a:t>
            </a:r>
          </a:p>
          <a:p>
            <a:pPr lvl="1"/>
            <a:r>
              <a:rPr lang="es-ES" sz="2400" b="0" i="0" u="none" strike="noStrike" baseline="0" dirty="0">
                <a:latin typeface="CMBX12"/>
              </a:rPr>
              <a:t>ejemplo </a:t>
            </a:r>
            <a:r>
              <a:rPr lang="es-ES" sz="2400" b="0" i="0" u="none" strike="noStrike" baseline="0" dirty="0">
                <a:latin typeface="CMMI12"/>
              </a:rPr>
              <a:t>f</a:t>
            </a:r>
            <a:r>
              <a:rPr lang="es-ES" sz="2400" b="0" i="0" u="none" strike="noStrike" baseline="0" dirty="0">
                <a:latin typeface="CMR12"/>
              </a:rPr>
              <a:t>(</a:t>
            </a:r>
            <a:r>
              <a:rPr lang="es-ES" sz="2400" b="0" i="0" u="none" strike="noStrike" baseline="0" dirty="0">
                <a:latin typeface="CMMI12"/>
              </a:rPr>
              <a:t>x</a:t>
            </a:r>
            <a:r>
              <a:rPr lang="es-ES" sz="2400" b="0" i="0" u="none" strike="noStrike" baseline="0" dirty="0">
                <a:latin typeface="CMR12"/>
              </a:rPr>
              <a:t>) = </a:t>
            </a:r>
            <a:r>
              <a:rPr lang="es-ES" sz="2400" b="0" i="0" u="none" strike="noStrike" baseline="0" dirty="0">
                <a:latin typeface="CMSY10"/>
              </a:rPr>
              <a:t>|</a:t>
            </a:r>
            <a:r>
              <a:rPr lang="es-ES" sz="2400" b="0" i="0" u="none" strike="noStrike" baseline="0" dirty="0">
                <a:latin typeface="CMMI12"/>
              </a:rPr>
              <a:t>x</a:t>
            </a:r>
            <a:r>
              <a:rPr lang="es-ES" sz="2400" b="0" i="0" u="none" strike="noStrike" baseline="0" dirty="0">
                <a:latin typeface="CMSY10"/>
              </a:rPr>
              <a:t>| </a:t>
            </a:r>
            <a:r>
              <a:rPr lang="es-ES" sz="2400" b="0" i="0" u="none" strike="noStrike" baseline="0" dirty="0">
                <a:latin typeface="CMR12"/>
              </a:rPr>
              <a:t>La función es continua, pero no derivable en 0.</a:t>
            </a:r>
            <a:endParaRPr lang="es-ES" sz="2400" dirty="0"/>
          </a:p>
        </p:txBody>
      </p:sp>
      <p:pic>
        <p:nvPicPr>
          <p:cNvPr id="14" name="Imagen 13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41196158-526E-D19E-A27B-6EAC39205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2654" y="3076450"/>
            <a:ext cx="2490246" cy="1569661"/>
          </a:xfrm>
          <a:prstGeom prst="rect">
            <a:avLst/>
          </a:prstGeom>
        </p:spPr>
      </p:pic>
      <p:pic>
        <p:nvPicPr>
          <p:cNvPr id="7" name="Imagen 6">
            <a:hlinkClick r:id="rId3" action="ppaction://hlinkfile"/>
            <a:extLst>
              <a:ext uri="{FF2B5EF4-FFF2-40B4-BE49-F238E27FC236}">
                <a16:creationId xmlns:a16="http://schemas.microsoft.com/office/drawing/2014/main" id="{40721EA9-E24B-CCC6-6ABF-A06A17AF23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3056D-B80C-BBEA-BC9D-0C012209E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C31DD3-7500-E170-93B3-862BBA9E207F}"/>
              </a:ext>
            </a:extLst>
          </p:cNvPr>
          <p:cNvSpPr txBox="1"/>
          <p:nvPr/>
        </p:nvSpPr>
        <p:spPr>
          <a:xfrm>
            <a:off x="864001" y="762298"/>
            <a:ext cx="792912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>
                <a:latin typeface="CMR12"/>
              </a:rPr>
              <a:t>continua pero no derivable</a:t>
            </a:r>
            <a:endParaRPr lang="es-ES" sz="600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3F1C2F01-14DF-2A82-72DE-4A1019B2AFDC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AD465AB-D85F-9952-BAE6-0B17AF48628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D51BC1D-17EA-9970-6095-6A746CFF34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B0162D0C-08DB-AE5A-48A0-1028360BA1B1}"/>
                  </a:ext>
                </a:extLst>
              </p:cNvPr>
              <p:cNvSpPr txBox="1"/>
              <p:nvPr/>
            </p:nvSpPr>
            <p:spPr>
              <a:xfrm>
                <a:off x="1104370" y="2900513"/>
                <a:ext cx="4626142" cy="23147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rgbClr val="00B050"/>
                  </a:buClr>
                  <a:buFont typeface="+mj-lt"/>
                  <a:buAutoNum type="arabicPeriod" startAt="2"/>
                </a:pPr>
                <a:r>
                  <a:rPr lang="es-ES" sz="2400" b="1" dirty="0"/>
                  <a:t>Pendiente infinita: </a:t>
                </a:r>
              </a:p>
              <a:p>
                <a:pPr>
                  <a:buClr>
                    <a:srgbClr val="00B050"/>
                  </a:buClr>
                </a:pPr>
                <a:r>
                  <a:rPr lang="es-ES" sz="2400" dirty="0"/>
                  <a:t>Ejemplo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E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ES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s-E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s-E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s-E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s-ES" sz="2400" dirty="0"/>
              </a:p>
              <a:p>
                <a:r>
                  <a:rPr lang="es-ES" sz="2400" dirty="0"/>
                  <a:t>La función es continua, pero su pendiente “explota” en 0.</a:t>
                </a:r>
              </a:p>
              <a:p>
                <a:r>
                  <a:rPr lang="es-ES" sz="2400" dirty="0"/>
                  <a:t>La derivada no existe como valor finito.</a:t>
                </a:r>
                <a:endParaRPr lang="es-ES" sz="2400" b="0" i="0" u="none" strike="noStrike" baseline="0" dirty="0"/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B0162D0C-08DB-AE5A-48A0-1028360BA1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370" y="2900513"/>
                <a:ext cx="4626142" cy="2314736"/>
              </a:xfrm>
              <a:prstGeom prst="rect">
                <a:avLst/>
              </a:prstGeom>
              <a:blipFill>
                <a:blip r:embed="rId2"/>
                <a:stretch>
                  <a:fillRect l="-2108" t="-2368" b="-5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n 4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37D4C242-CE85-4094-A95A-6DB3A935D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617" y="2734171"/>
            <a:ext cx="3238766" cy="1801020"/>
          </a:xfrm>
          <a:prstGeom prst="rect">
            <a:avLst/>
          </a:prstGeom>
        </p:spPr>
      </p:pic>
      <p:pic>
        <p:nvPicPr>
          <p:cNvPr id="3" name="Imagen 2">
            <a:hlinkClick r:id="rId4" action="ppaction://hlinkfile"/>
            <a:extLst>
              <a:ext uri="{FF2B5EF4-FFF2-40B4-BE49-F238E27FC236}">
                <a16:creationId xmlns:a16="http://schemas.microsoft.com/office/drawing/2014/main" id="{58F07ABF-0D25-60C9-411B-559997C8F0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30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5CB18-2775-0DF3-5176-1A1A8B68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50D9AC-4BBF-932B-BB51-7720F3419782}"/>
              </a:ext>
            </a:extLst>
          </p:cNvPr>
          <p:cNvSpPr txBox="1"/>
          <p:nvPr/>
        </p:nvSpPr>
        <p:spPr>
          <a:xfrm>
            <a:off x="864001" y="762298"/>
            <a:ext cx="792912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>
                <a:latin typeface="CMR12"/>
              </a:rPr>
              <a:t>continua pero no derivable</a:t>
            </a:r>
            <a:endParaRPr lang="es-ES" sz="600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E0166C2-7F35-5724-390F-6A973212052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76B4CCB-B500-0051-2FD3-3A31273C4ED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A9FFD79-D3C1-11A0-1A17-6A3C789CACD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B98D2F2F-C382-9F42-41B6-9CBA32C3711E}"/>
              </a:ext>
            </a:extLst>
          </p:cNvPr>
          <p:cNvSpPr txBox="1"/>
          <p:nvPr/>
        </p:nvSpPr>
        <p:spPr>
          <a:xfrm>
            <a:off x="864001" y="2701290"/>
            <a:ext cx="4626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Clr>
                <a:srgbClr val="00B050"/>
              </a:buClr>
              <a:buFont typeface="+mj-lt"/>
              <a:buAutoNum type="arabicPeriod" startAt="3"/>
            </a:pPr>
            <a:r>
              <a:rPr lang="es-ES" sz="2400" b="0" i="0" u="none" strike="noStrike" baseline="0" dirty="0">
                <a:latin typeface="+mj-lt"/>
              </a:rPr>
              <a:t>Funciones definidas a trozos</a:t>
            </a:r>
            <a:endParaRPr lang="es-ES" sz="2400" dirty="0">
              <a:latin typeface="+mj-lt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A845E9-A59E-420B-15AD-D714AAD1192D}"/>
              </a:ext>
            </a:extLst>
          </p:cNvPr>
          <p:cNvSpPr txBox="1"/>
          <p:nvPr/>
        </p:nvSpPr>
        <p:spPr>
          <a:xfrm>
            <a:off x="1266324" y="3162955"/>
            <a:ext cx="46261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Puede ser continua.</a:t>
            </a:r>
          </a:p>
          <a:p>
            <a:pPr algn="l"/>
            <a:r>
              <a:rPr lang="es-ES" sz="2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Pero las pendientes de izquierda y derecha pueden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 distintas</a:t>
            </a:r>
          </a:p>
        </p:txBody>
      </p:sp>
      <p:pic>
        <p:nvPicPr>
          <p:cNvPr id="10" name="Imagen 9" descr="Gráfico, Gráfico de líneas&#10;&#10;El contenido generado por IA puede ser incorrecto.">
            <a:extLst>
              <a:ext uri="{FF2B5EF4-FFF2-40B4-BE49-F238E27FC236}">
                <a16:creationId xmlns:a16="http://schemas.microsoft.com/office/drawing/2014/main" id="{22E190DA-55BC-828D-F3B7-0C1D20636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717" y="3763119"/>
            <a:ext cx="3149410" cy="1864154"/>
          </a:xfrm>
          <a:prstGeom prst="rect">
            <a:avLst/>
          </a:prstGeom>
        </p:spPr>
      </p:pic>
      <p:pic>
        <p:nvPicPr>
          <p:cNvPr id="16" name="Imagen 15" descr="Imagen que contiene 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CFFEF3CB-EFDF-A150-2121-C65A2FA56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6657" y="2460326"/>
            <a:ext cx="2543530" cy="1114581"/>
          </a:xfrm>
          <a:prstGeom prst="rect">
            <a:avLst/>
          </a:prstGeom>
        </p:spPr>
      </p:pic>
      <p:pic>
        <p:nvPicPr>
          <p:cNvPr id="17" name="Imagen 16">
            <a:hlinkClick r:id="rId4" action="ppaction://hlinkfile"/>
            <a:extLst>
              <a:ext uri="{FF2B5EF4-FFF2-40B4-BE49-F238E27FC236}">
                <a16:creationId xmlns:a16="http://schemas.microsoft.com/office/drawing/2014/main" id="{B936D1D0-BEC7-A78D-DBCC-037196AB71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8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F6B6F-4FFC-F0B1-3C15-32EF9E9C9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2F873B-D7BC-E3C6-B976-90C0FF8ED5E4}"/>
              </a:ext>
            </a:extLst>
          </p:cNvPr>
          <p:cNvSpPr txBox="1"/>
          <p:nvPr/>
        </p:nvSpPr>
        <p:spPr>
          <a:xfrm>
            <a:off x="864001" y="762298"/>
            <a:ext cx="79291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sz="6000" dirty="0">
                <a:latin typeface="CMR12"/>
              </a:rPr>
              <a:t>Ejercicio contexto</a:t>
            </a:r>
            <a:endParaRPr lang="es-ES" sz="6000" dirty="0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275EA508-E9E7-BE92-34C0-5D43D34A449A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61C70F0-2386-4153-01B0-08F0D664FEA1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D8F92F6-6192-670D-73C4-0F2F8FD2F76A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70998D8B-1EF2-4003-9F22-EA234AB48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741" y="910129"/>
            <a:ext cx="720000" cy="720000"/>
          </a:xfrm>
          <a:prstGeom prst="rect">
            <a:avLst/>
          </a:prstGeom>
        </p:spPr>
      </p:pic>
      <p:pic>
        <p:nvPicPr>
          <p:cNvPr id="8" name="Imagen 7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A4A9B8E5-5F7E-9BC1-A017-BE83C3ADD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3895" y="2071004"/>
            <a:ext cx="2960456" cy="73140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6590565-ECE8-2D35-D852-5E0923C50FA0}"/>
              </a:ext>
            </a:extLst>
          </p:cNvPr>
          <p:cNvSpPr txBox="1"/>
          <p:nvPr/>
        </p:nvSpPr>
        <p:spPr>
          <a:xfrm>
            <a:off x="864001" y="1790377"/>
            <a:ext cx="71587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Os gastos financeiros dunha organización, en centos de miles de euros, seguen a función: </a:t>
            </a:r>
            <a:endParaRPr lang="gl-ES" noProof="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65324C6-1D95-DECC-F476-9B77D74FB82E}"/>
              </a:ext>
            </a:extLst>
          </p:cNvPr>
          <p:cNvSpPr txBox="1"/>
          <p:nvPr/>
        </p:nvSpPr>
        <p:spPr>
          <a:xfrm>
            <a:off x="864001" y="2754732"/>
            <a:ext cx="71587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sendo 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mbria Math" panose="02040503050406030204" pitchFamily="18" charset="0"/>
              </a:rPr>
              <a:t>𝑡 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o tempo en anos transcorridos. A organización ten unha subvención anual do goberno para o seu funcionamento de 350.000 euros. </a:t>
            </a:r>
          </a:p>
          <a:p>
            <a:r>
              <a:rPr lang="gl-ES" sz="1800" b="1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Responda estes tres apartados: 3.2.1., 3.2.2. e 3.2.3. </a:t>
            </a:r>
            <a:endParaRPr lang="gl-ES" sz="1800" b="0" i="0" u="none" strike="noStrike" baseline="0" noProof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gl-ES" sz="1800" b="1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3.2.1 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En que momento os gastos son iguais a 400.000 euros? Razoe a resposta. </a:t>
            </a:r>
          </a:p>
          <a:p>
            <a:r>
              <a:rPr lang="gl-ES" sz="1800" b="1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3.2.2 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Cando crece G(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mbria Math" panose="02040503050406030204" pitchFamily="18" charset="0"/>
              </a:rPr>
              <a:t>𝑡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)? Cando decrece G(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mbria Math" panose="02040503050406030204" pitchFamily="18" charset="0"/>
              </a:rPr>
              <a:t>𝑡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)? Cando os gastos alcanzan o seu valor mínimo e canto valen? Que ocorre cos gastos co transcurso do anos? Contextualice os resultados. </a:t>
            </a:r>
          </a:p>
          <a:p>
            <a:r>
              <a:rPr lang="gl-ES" sz="1800" b="1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3.2.3. </a:t>
            </a:r>
            <a:r>
              <a:rPr lang="gl-ES" sz="1800" b="0" i="0" u="none" strike="noStrike" baseline="0" noProof="0" dirty="0">
                <a:solidFill>
                  <a:srgbClr val="000000"/>
                </a:solidFill>
                <a:latin typeface="Calibri" panose="020F0502020204030204" pitchFamily="34" charset="0"/>
              </a:rPr>
              <a:t>Nalgún momento dos primeiros tres anos, a subvención é superior aos gastos financeiros? Razoe a resposta. </a:t>
            </a:r>
            <a:endParaRPr lang="gl-ES" noProof="0" dirty="0"/>
          </a:p>
        </p:txBody>
      </p:sp>
    </p:spTree>
    <p:extLst>
      <p:ext uri="{BB962C8B-B14F-4D97-AF65-F5344CB8AC3E}">
        <p14:creationId xmlns:p14="http://schemas.microsoft.com/office/powerpoint/2010/main" val="20063647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esion_2_recta_Tangente" id="{5AA66E1E-12CE-4AF0-BD2F-FBD54A5C838B}" vid="{CD137D6E-8DD2-4432-A56D-3F81AD737B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Sesion_2_recta_Tangente</Template>
  <TotalTime>82</TotalTime>
  <Words>251</Words>
  <Application>Microsoft Office PowerPoint</Application>
  <PresentationFormat>Presentación en pantalla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 Math</vt:lpstr>
      <vt:lpstr>CMBX12</vt:lpstr>
      <vt:lpstr>CMMI12</vt:lpstr>
      <vt:lpstr>CMR12</vt:lpstr>
      <vt:lpstr>CMSY10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10</cp:revision>
  <cp:lastPrinted>2026-01-20T18:51:35Z</cp:lastPrinted>
  <dcterms:created xsi:type="dcterms:W3CDTF">2026-01-20T10:33:31Z</dcterms:created>
  <dcterms:modified xsi:type="dcterms:W3CDTF">2026-01-20T18:51:50Z</dcterms:modified>
  <cp:category/>
</cp:coreProperties>
</file>