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5" r:id="rId4"/>
    <p:sldId id="276" r:id="rId5"/>
    <p:sldId id="310" r:id="rId6"/>
    <p:sldId id="311" r:id="rId7"/>
    <p:sldId id="355" r:id="rId8"/>
    <p:sldId id="356" r:id="rId9"/>
    <p:sldId id="313" r:id="rId10"/>
    <p:sldId id="312" r:id="rId11"/>
    <p:sldId id="343" r:id="rId12"/>
    <p:sldId id="344" r:id="rId13"/>
    <p:sldId id="314" r:id="rId14"/>
    <p:sldId id="349" r:id="rId15"/>
    <p:sldId id="352" r:id="rId16"/>
    <p:sldId id="353" r:id="rId17"/>
    <p:sldId id="335" r:id="rId18"/>
    <p:sldId id="334" r:id="rId19"/>
    <p:sldId id="338" r:id="rId20"/>
    <p:sldId id="324" r:id="rId21"/>
    <p:sldId id="337" r:id="rId22"/>
    <p:sldId id="342" r:id="rId23"/>
    <p:sldId id="309" r:id="rId24"/>
    <p:sldId id="303" r:id="rId25"/>
    <p:sldId id="304" r:id="rId26"/>
    <p:sldId id="306" r:id="rId27"/>
    <p:sldId id="336" r:id="rId28"/>
    <p:sldId id="315" r:id="rId29"/>
    <p:sldId id="330" r:id="rId30"/>
    <p:sldId id="328" r:id="rId31"/>
    <p:sldId id="320" r:id="rId32"/>
    <p:sldId id="317" r:id="rId33"/>
    <p:sldId id="331" r:id="rId34"/>
    <p:sldId id="332" r:id="rId35"/>
    <p:sldId id="333" r:id="rId36"/>
    <p:sldId id="329" r:id="rId37"/>
    <p:sldId id="318" r:id="rId38"/>
    <p:sldId id="341" r:id="rId39"/>
    <p:sldId id="271" r:id="rId40"/>
    <p:sldId id="298" r:id="rId41"/>
    <p:sldId id="308" r:id="rId42"/>
    <p:sldId id="340" r:id="rId43"/>
    <p:sldId id="325" r:id="rId44"/>
    <p:sldId id="326" r:id="rId45"/>
    <p:sldId id="327" r:id="rId46"/>
    <p:sldId id="275" r:id="rId47"/>
    <p:sldId id="321" r:id="rId48"/>
    <p:sldId id="354" r:id="rId49"/>
    <p:sldId id="323" r:id="rId50"/>
    <p:sldId id="32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8" autoAdjust="0"/>
    <p:restoredTop sz="94660"/>
  </p:normalViewPr>
  <p:slideViewPr>
    <p:cSldViewPr snapToGrid="0" snapToObjects="1">
      <p:cViewPr varScale="1">
        <p:scale>
          <a:sx n="107" d="100"/>
          <a:sy n="107" d="100"/>
        </p:scale>
        <p:origin x="178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BCAD085-E8A6-8845-BD4E-CB4CCA059FC4}"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BCAD085-E8A6-8845-BD4E-CB4CCA059FC4}"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BCAD085-E8A6-8845-BD4E-CB4CCA059FC4}"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a%20href=%22https:/www.flaticon.es/iconos-gratis/idea%22%20title=%22idea%20iconos%22%3eIdea%20iconos%20creados%20por%20Freepik%20-%20Flaticon%3c/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a%20href=%22https:/www.flaticon.es/iconos-gratis/idea%22%20title=%22idea%20iconos%22%3eIdea%20iconos%20creados%20por%20Freepik%20-%20Flaticon%3c/a"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a%20href=%22https:/www.flaticon.es/iconos-gratis/idea%22%20title=%22idea%20iconos%22%3eIdea%20iconos%20creados%20por%20Freepik%20-%20Flaticon%3c/a"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a%20href=%22https:/www.flaticon.es/iconos-gratis/idea%22%20title=%22idea%20iconos%22%3eIdea%20iconos%20creados%20por%20Freepik%20-%20Flaticon%3c/a"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0.png"/></Relationships>
</file>

<file path=ppt/slides/_rels/slide2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2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a%20href=%22https:/www.flaticon.es/iconos-gratis/idea%22%20title=%22idea%20iconos%22%3eIdea%20iconos%20creados%20por%20Freepik%20-%20Flaticon%3c/a"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40.png"/><Relationship Id="rId4" Type="http://schemas.openxmlformats.org/officeDocument/2006/relationships/image" Target="../media/image130.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0.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a%20href=%22https:/www.flaticon.es/iconos-gratis/idea%22%20title=%22idea%20iconos%22%3eIdea%20iconos%20creados%20por%20Freepik%20-%20Flaticon%3c/a"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a%20href=%22https:/www.flaticon.es/iconos-gratis/idea%22%20title=%22idea%20iconos%22%3eIdea%20iconos%20creados%20por%20Freepik%20-%20Flaticon%3c/a" TargetMode="External"/><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a%20href=%22https:/www.flaticon.es/iconos-gratis/idea%22%20title=%22idea%20iconos%22%3eIdea%20iconos%20creados%20por%20Freepik%20-%20Flaticon%3c/a" TargetMode="Externa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png"/><Relationship Id="rId5" Type="http://schemas.openxmlformats.org/officeDocument/2006/relationships/image" Target="../media/image41.png"/><Relationship Id="rId10" Type="http://schemas.openxmlformats.org/officeDocument/2006/relationships/hyperlink" Target="a%20href=%22https:/www.flaticon.es/iconos-gratis/idea%22%20title=%22idea%20iconos%22%3eIdea%20iconos%20creados%20por%20Freepik%20-%20Flaticon%3c/a" TargetMode="External"/><Relationship Id="rId4" Type="http://schemas.openxmlformats.org/officeDocument/2006/relationships/image" Target="../media/image40.png"/><Relationship Id="rId9"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a%20href=%22https:/www.flaticon.es/iconos-gratis/idea%22%20title=%22idea%20iconos%22%3eIdea%20iconos%20creados%20por%20Freepik%20-%20Flaticon%3c/a"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a%20href=%22https:/www.flaticon.es/iconos-gratis/idea%22%20title=%22idea%20iconos%22%3eIdea%20iconos%20creados%20por%20Freepik%20-%20Flaticon%3c/a" TargetMode="External"/><Relationship Id="rId7" Type="http://schemas.openxmlformats.org/officeDocument/2006/relationships/hyperlink" Target="a%20href=%22https:/www.flaticon.es/iconos-gratis/garrapata%22%20title=%22garrapata%20iconos%22%3eGarrapata%20iconos%20creados%20por%20Ian%20Anandara%20-%20Flaticon%3c/a"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a%20href=%22https:/www.flaticon.es/iconos-gratis/negado%22%20title=%22negado%20iconos%22%3eNegado%20iconos%20creados%20por%20Alfredo%20Creates%20-%20Flaticon%3c/a" TargetMode="Externa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hyperlink" Target="a%20href=%22https:/www.flaticon.es/iconos-gratis/negado%22%20title=%22negado%20iconos%22%3eNegado%20iconos%20creados%20por%20Alfredo%20Creates%20-%20Flaticon%3c/a" TargetMode="External"/><Relationship Id="rId1" Type="http://schemas.openxmlformats.org/officeDocument/2006/relationships/slideLayout" Target="../slideLayouts/slideLayout7.xml"/><Relationship Id="rId6" Type="http://schemas.openxmlformats.org/officeDocument/2006/relationships/hyperlink" Target="a%20href=%22https:/www.flaticon.es/iconos-gratis/idea%22%20title=%22idea%20iconos%22%3eIdea%20iconos%20creados%20por%20Freepik%20-%20Flaticon%3c/a" TargetMode="External"/><Relationship Id="rId5" Type="http://schemas.openxmlformats.org/officeDocument/2006/relationships/image" Target="../media/image7.png"/><Relationship Id="rId4" Type="http://schemas.openxmlformats.org/officeDocument/2006/relationships/hyperlink" Target="a%20href=%22https:/www.flaticon.es/iconos-gratis/garrapata%22%20title=%22garrapata%20iconos%22%3eGarrapata%20iconos%20creados%20por%20Ian%20Anandara%20-%20Flaticon%3c/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00"/>
            <a:ext cx="7558288" cy="1938992"/>
          </a:xfrm>
          <a:prstGeom prst="rect">
            <a:avLst/>
          </a:prstGeom>
          <a:noFill/>
        </p:spPr>
        <p:txBody>
          <a:bodyPr wrap="none">
            <a:spAutoFit/>
          </a:bodyPr>
          <a:lstStyle/>
          <a:p>
            <a:pPr>
              <a:defRPr sz="6000" b="1">
                <a:solidFill>
                  <a:srgbClr val="009646"/>
                </a:solidFill>
              </a:defRPr>
            </a:pPr>
            <a:r>
              <a:rPr lang="es-ES" noProof="0" dirty="0"/>
              <a:t>Estimación por </a:t>
            </a:r>
          </a:p>
          <a:p>
            <a:pPr>
              <a:defRPr sz="6000" b="1">
                <a:solidFill>
                  <a:srgbClr val="009646"/>
                </a:solidFill>
              </a:defRPr>
            </a:pPr>
            <a:r>
              <a:rPr lang="es-ES" noProof="0" dirty="0"/>
              <a:t>Intervalos de confianza</a:t>
            </a:r>
          </a:p>
        </p:txBody>
      </p:sp>
      <p:grpSp>
        <p:nvGrpSpPr>
          <p:cNvPr id="19" name="Grupo 18">
            <a:extLst>
              <a:ext uri="{FF2B5EF4-FFF2-40B4-BE49-F238E27FC236}">
                <a16:creationId xmlns:a16="http://schemas.microsoft.com/office/drawing/2014/main" id="{51BC3B15-1232-8DD9-8ACF-CDA1FF2F2357}"/>
              </a:ext>
            </a:extLst>
          </p:cNvPr>
          <p:cNvGrpSpPr/>
          <p:nvPr/>
        </p:nvGrpSpPr>
        <p:grpSpPr>
          <a:xfrm>
            <a:off x="0" y="5250094"/>
            <a:ext cx="9144000" cy="1607906"/>
            <a:chOff x="0" y="5250094"/>
            <a:chExt cx="9144000" cy="1607906"/>
          </a:xfrm>
        </p:grpSpPr>
        <p:grpSp>
          <p:nvGrpSpPr>
            <p:cNvPr id="15" name="Grupo 14">
              <a:extLst>
                <a:ext uri="{FF2B5EF4-FFF2-40B4-BE49-F238E27FC236}">
                  <a16:creationId xmlns:a16="http://schemas.microsoft.com/office/drawing/2014/main" id="{1DB0C2FA-6F0B-49F9-AB4C-2A9EE5B215E7}"/>
                </a:ext>
              </a:extLst>
            </p:cNvPr>
            <p:cNvGrpSpPr/>
            <p:nvPr/>
          </p:nvGrpSpPr>
          <p:grpSpPr>
            <a:xfrm>
              <a:off x="0" y="5250094"/>
              <a:ext cx="9144000" cy="1607906"/>
              <a:chOff x="0" y="5250094"/>
              <a:chExt cx="9144000" cy="1607906"/>
            </a:xfrm>
          </p:grpSpPr>
          <p:sp>
            <p:nvSpPr>
              <p:cNvPr id="4" name="Rectangle 3"/>
              <p:cNvSpPr/>
              <p:nvPr/>
            </p:nvSpPr>
            <p:spPr>
              <a:xfrm>
                <a:off x="0" y="5250094"/>
                <a:ext cx="9144000" cy="1607906"/>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5" name="CuadroTexto 4">
                <a:extLst>
                  <a:ext uri="{FF2B5EF4-FFF2-40B4-BE49-F238E27FC236}">
                    <a16:creationId xmlns:a16="http://schemas.microsoft.com/office/drawing/2014/main" id="{DDC3D0E4-53FF-96AD-7A75-33AE99BE9B99}"/>
                  </a:ext>
                </a:extLst>
              </p:cNvPr>
              <p:cNvSpPr txBox="1"/>
              <p:nvPr/>
            </p:nvSpPr>
            <p:spPr>
              <a:xfrm>
                <a:off x="914400" y="576165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8" name="Imagen 17" descr="Imagen que contiene Icono&#10;&#10;El contenido generado por IA puede ser incorrecto.">
              <a:extLst>
                <a:ext uri="{FF2B5EF4-FFF2-40B4-BE49-F238E27FC236}">
                  <a16:creationId xmlns:a16="http://schemas.microsoft.com/office/drawing/2014/main" id="{1068CB12-E0A8-6FA2-9EA3-D76571649C42}"/>
                </a:ext>
              </a:extLst>
            </p:cNvPr>
            <p:cNvPicPr>
              <a:picLocks noChangeAspect="1"/>
            </p:cNvPicPr>
            <p:nvPr/>
          </p:nvPicPr>
          <p:blipFill>
            <a:blip r:embed="rId2"/>
            <a:stretch>
              <a:fillRect/>
            </a:stretch>
          </p:blipFill>
          <p:spPr>
            <a:xfrm>
              <a:off x="6890535" y="5469276"/>
              <a:ext cx="1093769" cy="1093769"/>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6ECAA-997C-2FA2-0EBE-84541F083C8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C5F4F1-78DE-8628-BF1D-C83EEE669C8A}"/>
              </a:ext>
            </a:extLst>
          </p:cNvPr>
          <p:cNvSpPr txBox="1"/>
          <p:nvPr/>
        </p:nvSpPr>
        <p:spPr>
          <a:xfrm>
            <a:off x="925603" y="685909"/>
            <a:ext cx="5371086" cy="1015663"/>
          </a:xfrm>
          <a:prstGeom prst="rect">
            <a:avLst/>
          </a:prstGeom>
          <a:noFill/>
        </p:spPr>
        <p:txBody>
          <a:bodyPr wrap="none">
            <a:spAutoFit/>
          </a:bodyPr>
          <a:lstStyle/>
          <a:p>
            <a:pPr>
              <a:defRPr sz="6000" b="1">
                <a:solidFill>
                  <a:srgbClr val="009646"/>
                </a:solidFill>
              </a:defRPr>
            </a:pPr>
            <a:r>
              <a:rPr lang="es-ES" noProof="0" dirty="0"/>
              <a:t>Fórmula general</a:t>
            </a:r>
          </a:p>
        </p:txBody>
      </p:sp>
      <p:sp>
        <p:nvSpPr>
          <p:cNvPr id="6" name="CuadroTexto 5">
            <a:extLst>
              <a:ext uri="{FF2B5EF4-FFF2-40B4-BE49-F238E27FC236}">
                <a16:creationId xmlns:a16="http://schemas.microsoft.com/office/drawing/2014/main" id="{C44CAD34-74B0-06BB-1E83-7BA9B30B3D11}"/>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19D7042C-2A16-EF35-B768-8525C6DFB80A}"/>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D1206DE9-B072-859A-01C2-724844845439}"/>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A80BF3F4-D9BD-3EBA-6149-D0C20DF6C7B2}"/>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6E50EBB0-E6AA-9B79-1EA6-83BCCFB8E829}"/>
                  </a:ext>
                </a:extLst>
              </p:cNvPr>
              <p:cNvSpPr txBox="1"/>
              <p:nvPr/>
            </p:nvSpPr>
            <p:spPr>
              <a:xfrm>
                <a:off x="2150907" y="2189553"/>
                <a:ext cx="4618234" cy="461665"/>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r>
                        <a:rPr lang="es-ES" sz="2400" i="1">
                          <a:latin typeface="Cambria Math" panose="02040503050406030204" pitchFamily="18" charset="0"/>
                        </a:rPr>
                        <m:t>𝐼𝐶</m:t>
                      </m:r>
                      <m:r>
                        <a:rPr lang="es-ES" sz="2400" i="0">
                          <a:latin typeface="Cambria Math" panose="02040503050406030204" pitchFamily="18" charset="0"/>
                        </a:rPr>
                        <m:t>=</m:t>
                      </m:r>
                      <m:r>
                        <a:rPr lang="es-ES" sz="2400" i="1">
                          <a:latin typeface="Cambria Math" panose="02040503050406030204" pitchFamily="18" charset="0"/>
                        </a:rPr>
                        <m:t>𝑒𝑠𝑡𝑖𝑚𝑎𝑐𝑖</m:t>
                      </m:r>
                      <m:r>
                        <a:rPr lang="es-ES" sz="2400" b="0" i="1" smtClean="0">
                          <a:latin typeface="Cambria Math" panose="02040503050406030204" pitchFamily="18" charset="0"/>
                        </a:rPr>
                        <m:t>ó</m:t>
                      </m:r>
                      <m:r>
                        <a:rPr lang="ar-AE" sz="2400" i="1">
                          <a:latin typeface="Cambria Math" panose="02040503050406030204" pitchFamily="18" charset="0"/>
                        </a:rPr>
                        <m:t>𝑛</m:t>
                      </m:r>
                      <m:r>
                        <a:rPr lang="ar-AE" sz="2400" i="0">
                          <a:latin typeface="Cambria Math" panose="02040503050406030204" pitchFamily="18" charset="0"/>
                        </a:rPr>
                        <m:t>±</m:t>
                      </m:r>
                      <m:r>
                        <a:rPr lang="ar-AE" sz="2400" i="1">
                          <a:latin typeface="Cambria Math" panose="02040503050406030204" pitchFamily="18" charset="0"/>
                        </a:rPr>
                        <m:t>𝑒𝑟𝑟𝑜𝑟</m:t>
                      </m:r>
                    </m:oMath>
                  </m:oMathPara>
                </a14:m>
                <a:endParaRPr lang="ar-AE" sz="2400" dirty="0"/>
              </a:p>
            </p:txBody>
          </p:sp>
        </mc:Choice>
        <mc:Fallback xmlns="">
          <p:sp>
            <p:nvSpPr>
              <p:cNvPr id="4" name="CuadroTexto 3">
                <a:extLst>
                  <a:ext uri="{FF2B5EF4-FFF2-40B4-BE49-F238E27FC236}">
                    <a16:creationId xmlns:a16="http://schemas.microsoft.com/office/drawing/2014/main" id="{6E50EBB0-E6AA-9B79-1EA6-83BCCFB8E829}"/>
                  </a:ext>
                </a:extLst>
              </p:cNvPr>
              <p:cNvSpPr txBox="1">
                <a:spLocks noRot="1" noChangeAspect="1" noMove="1" noResize="1" noEditPoints="1" noAdjustHandles="1" noChangeArrowheads="1" noChangeShapeType="1" noTextEdit="1"/>
              </p:cNvSpPr>
              <p:nvPr/>
            </p:nvSpPr>
            <p:spPr>
              <a:xfrm>
                <a:off x="2150907" y="2189553"/>
                <a:ext cx="4618234" cy="461665"/>
              </a:xfrm>
              <a:prstGeom prst="rect">
                <a:avLst/>
              </a:prstGeom>
              <a:blipFill>
                <a:blip r:embed="rId2"/>
                <a:stretch>
                  <a:fillRect b="-5263"/>
                </a:stretch>
              </a:blipFill>
            </p:spPr>
            <p:txBody>
              <a:bodyPr/>
              <a:lstStyle/>
              <a:p>
                <a:r>
                  <a:rPr lang="es-ES">
                    <a:noFill/>
                  </a:rPr>
                  <a:t> </a:t>
                </a:r>
              </a:p>
            </p:txBody>
          </p:sp>
        </mc:Fallback>
      </mc:AlternateContent>
      <p:pic>
        <p:nvPicPr>
          <p:cNvPr id="5" name="Imagen 4" descr="Icono&#10;&#10;El contenido generado por IA puede ser incorrecto.">
            <a:extLst>
              <a:ext uri="{FF2B5EF4-FFF2-40B4-BE49-F238E27FC236}">
                <a16:creationId xmlns:a16="http://schemas.microsoft.com/office/drawing/2014/main" id="{523AB06E-7475-08F1-013A-C68F339895F1}"/>
              </a:ext>
            </a:extLst>
          </p:cNvPr>
          <p:cNvPicPr>
            <a:picLocks noChangeAspect="1"/>
          </p:cNvPicPr>
          <p:nvPr/>
        </p:nvPicPr>
        <p:blipFill>
          <a:blip r:embed="rId3"/>
          <a:stretch>
            <a:fillRect/>
          </a:stretch>
        </p:blipFill>
        <p:spPr>
          <a:xfrm>
            <a:off x="7200000" y="540000"/>
            <a:ext cx="720000" cy="720000"/>
          </a:xfrm>
          <a:prstGeom prst="rect">
            <a:avLst/>
          </a:prstGeom>
        </p:spPr>
      </p:pic>
      <p:sp>
        <p:nvSpPr>
          <p:cNvPr id="18" name="CuadroTexto 17">
            <a:extLst>
              <a:ext uri="{FF2B5EF4-FFF2-40B4-BE49-F238E27FC236}">
                <a16:creationId xmlns:a16="http://schemas.microsoft.com/office/drawing/2014/main" id="{AAAA66E3-2504-3970-81D7-39F5F3A831B9}"/>
              </a:ext>
            </a:extLst>
          </p:cNvPr>
          <p:cNvSpPr txBox="1"/>
          <p:nvPr/>
        </p:nvSpPr>
        <p:spPr>
          <a:xfrm>
            <a:off x="1638487" y="2838716"/>
            <a:ext cx="6883685" cy="2352952"/>
          </a:xfrm>
          <a:prstGeom prst="rect">
            <a:avLst/>
          </a:prstGeom>
          <a:noFill/>
        </p:spPr>
        <p:txBody>
          <a:bodyPr wrap="square">
            <a:spAutoFit/>
          </a:bodyPr>
          <a:lstStyle/>
          <a:p>
            <a:pPr>
              <a:lnSpc>
                <a:spcPct val="150000"/>
              </a:lnSpc>
              <a:buNone/>
            </a:pPr>
            <a:r>
              <a:rPr lang="es-ES" sz="2000" b="1" dirty="0"/>
              <a:t>Idea intuitiva</a:t>
            </a:r>
          </a:p>
          <a:p>
            <a:pPr marL="342900" indent="-342900" rtl="0">
              <a:lnSpc>
                <a:spcPct val="150000"/>
              </a:lnSpc>
              <a:buClr>
                <a:srgbClr val="00B050"/>
              </a:buClr>
              <a:buFont typeface="Wingdings" panose="05000000000000000000" pitchFamily="2" charset="2"/>
              <a:buChar char="§"/>
            </a:pPr>
            <a:r>
              <a:rPr lang="es-ES" sz="2000" dirty="0"/>
              <a:t>En el centro del intervalo	→ 	lo que estimamos de la muestra</a:t>
            </a:r>
          </a:p>
          <a:p>
            <a:pPr marL="342900" indent="-342900" rtl="0">
              <a:lnSpc>
                <a:spcPct val="150000"/>
              </a:lnSpc>
              <a:buClr>
                <a:srgbClr val="00B050"/>
              </a:buClr>
              <a:buFont typeface="Wingdings" panose="05000000000000000000" pitchFamily="2" charset="2"/>
              <a:buChar char="§"/>
            </a:pPr>
            <a:r>
              <a:rPr lang="es-ES" sz="2000" dirty="0"/>
              <a:t>Radio del intervalo, margen de error	→	cuánto nos podemos equivocar</a:t>
            </a:r>
          </a:p>
        </p:txBody>
      </p:sp>
      <p:pic>
        <p:nvPicPr>
          <p:cNvPr id="19" name="Imagen 18">
            <a:hlinkClick r:id="rId4" action="ppaction://hlinkfile"/>
            <a:extLst>
              <a:ext uri="{FF2B5EF4-FFF2-40B4-BE49-F238E27FC236}">
                <a16:creationId xmlns:a16="http://schemas.microsoft.com/office/drawing/2014/main" id="{4CF2B852-435B-F318-488A-4BDAA7479674}"/>
              </a:ext>
            </a:extLst>
          </p:cNvPr>
          <p:cNvPicPr>
            <a:picLocks noChangeAspect="1"/>
          </p:cNvPicPr>
          <p:nvPr/>
        </p:nvPicPr>
        <p:blipFill>
          <a:blip r:embed="rId5"/>
          <a:stretch>
            <a:fillRect/>
          </a:stretch>
        </p:blipFill>
        <p:spPr>
          <a:xfrm>
            <a:off x="1053344" y="2838716"/>
            <a:ext cx="585143" cy="585143"/>
          </a:xfrm>
          <a:prstGeom prst="rect">
            <a:avLst/>
          </a:prstGeom>
        </p:spPr>
      </p:pic>
    </p:spTree>
    <p:extLst>
      <p:ext uri="{BB962C8B-B14F-4D97-AF65-F5344CB8AC3E}">
        <p14:creationId xmlns:p14="http://schemas.microsoft.com/office/powerpoint/2010/main" val="109566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69FCD-DDA1-422C-FA98-7716505949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2AD0B1-EFE1-C220-4C98-5D28802C11B4}"/>
              </a:ext>
            </a:extLst>
          </p:cNvPr>
          <p:cNvSpPr txBox="1"/>
          <p:nvPr/>
        </p:nvSpPr>
        <p:spPr>
          <a:xfrm>
            <a:off x="925603" y="685909"/>
            <a:ext cx="3466911" cy="1015663"/>
          </a:xfrm>
          <a:prstGeom prst="rect">
            <a:avLst/>
          </a:prstGeom>
          <a:noFill/>
        </p:spPr>
        <p:txBody>
          <a:bodyPr wrap="none">
            <a:spAutoFit/>
          </a:bodyPr>
          <a:lstStyle/>
          <a:p>
            <a:pPr>
              <a:defRPr sz="6000" b="1">
                <a:solidFill>
                  <a:srgbClr val="009646"/>
                </a:solidFill>
              </a:defRPr>
            </a:pPr>
            <a:r>
              <a:rPr lang="es-ES" noProof="0" dirty="0"/>
              <a:t>Idea Calve</a:t>
            </a:r>
          </a:p>
        </p:txBody>
      </p:sp>
      <p:sp>
        <p:nvSpPr>
          <p:cNvPr id="6" name="CuadroTexto 5">
            <a:extLst>
              <a:ext uri="{FF2B5EF4-FFF2-40B4-BE49-F238E27FC236}">
                <a16:creationId xmlns:a16="http://schemas.microsoft.com/office/drawing/2014/main" id="{D61B1AD4-599F-3BD2-3192-471F0D76777A}"/>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FFD9A4AA-B0B5-EC32-11BD-3DD0EE9339CC}"/>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48ED29A9-7586-9CB0-8028-7202F88F32FE}"/>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D1EEDDE6-4E58-04B4-B291-C2D58FD9D7B0}"/>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0" name="Imagen 9">
            <a:extLst>
              <a:ext uri="{FF2B5EF4-FFF2-40B4-BE49-F238E27FC236}">
                <a16:creationId xmlns:a16="http://schemas.microsoft.com/office/drawing/2014/main" id="{109A526E-5C35-9BD8-8A44-A78D7E363B4F}"/>
              </a:ext>
            </a:extLst>
          </p:cNvPr>
          <p:cNvPicPr>
            <a:picLocks noChangeAspect="1"/>
          </p:cNvPicPr>
          <p:nvPr/>
        </p:nvPicPr>
        <p:blipFill>
          <a:blip r:embed="rId2"/>
          <a:stretch>
            <a:fillRect/>
          </a:stretch>
        </p:blipFill>
        <p:spPr>
          <a:xfrm>
            <a:off x="7084598" y="685909"/>
            <a:ext cx="933580" cy="924054"/>
          </a:xfrm>
          <a:prstGeom prst="rect">
            <a:avLst/>
          </a:prstGeom>
        </p:spPr>
      </p:pic>
      <p:pic>
        <p:nvPicPr>
          <p:cNvPr id="1026" name="Picture 2">
            <a:extLst>
              <a:ext uri="{FF2B5EF4-FFF2-40B4-BE49-F238E27FC236}">
                <a16:creationId xmlns:a16="http://schemas.microsoft.com/office/drawing/2014/main" id="{DDA8572C-3A03-BD01-E9ED-54B27EBCA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465" y="2954859"/>
            <a:ext cx="2807524" cy="271939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07317F8A-D557-A8AA-0B70-F424D7061257}"/>
              </a:ext>
            </a:extLst>
          </p:cNvPr>
          <p:cNvGrpSpPr/>
          <p:nvPr/>
        </p:nvGrpSpPr>
        <p:grpSpPr>
          <a:xfrm>
            <a:off x="1053344" y="1826150"/>
            <a:ext cx="7468828" cy="1429622"/>
            <a:chOff x="1053344" y="1826150"/>
            <a:chExt cx="7468828" cy="1429622"/>
          </a:xfrm>
        </p:grpSpPr>
        <p:sp>
          <p:nvSpPr>
            <p:cNvPr id="18" name="CuadroTexto 17">
              <a:extLst>
                <a:ext uri="{FF2B5EF4-FFF2-40B4-BE49-F238E27FC236}">
                  <a16:creationId xmlns:a16="http://schemas.microsoft.com/office/drawing/2014/main" id="{940D3F36-3EA8-75A4-0408-AAEF5F0306F3}"/>
                </a:ext>
              </a:extLst>
            </p:cNvPr>
            <p:cNvSpPr txBox="1"/>
            <p:nvPr/>
          </p:nvSpPr>
          <p:spPr>
            <a:xfrm>
              <a:off x="1638487" y="1826150"/>
              <a:ext cx="6883685" cy="1429622"/>
            </a:xfrm>
            <a:prstGeom prst="rect">
              <a:avLst/>
            </a:prstGeom>
            <a:noFill/>
          </p:spPr>
          <p:txBody>
            <a:bodyPr wrap="square">
              <a:spAutoFit/>
            </a:bodyPr>
            <a:lstStyle/>
            <a:p>
              <a:pPr marL="342900" indent="-342900">
                <a:lnSpc>
                  <a:spcPct val="150000"/>
                </a:lnSpc>
                <a:buClr>
                  <a:srgbClr val="00B050"/>
                </a:buClr>
                <a:buFont typeface="Wingdings" panose="05000000000000000000" pitchFamily="2" charset="2"/>
                <a:buChar char="§"/>
              </a:pPr>
              <a:r>
                <a:rPr lang="es-ES" sz="2000" dirty="0"/>
                <a:t>Nivel de confianza → área bajo la campana</a:t>
              </a:r>
              <a:br>
                <a:rPr lang="es-ES" sz="2000" dirty="0">
                  <a:latin typeface="Courier New" panose="02070309020205020404" pitchFamily="49" charset="0"/>
                </a:rPr>
              </a:br>
              <a:endParaRPr lang="es-ES" sz="2000" dirty="0"/>
            </a:p>
            <a:p>
              <a:pPr marL="342900" indent="-342900">
                <a:lnSpc>
                  <a:spcPct val="150000"/>
                </a:lnSpc>
                <a:buClr>
                  <a:srgbClr val="00B050"/>
                </a:buClr>
                <a:buFont typeface="Wingdings" panose="05000000000000000000" pitchFamily="2" charset="2"/>
                <a:buChar char="§"/>
              </a:pPr>
              <a:r>
                <a:rPr lang="es-ES" sz="2000" dirty="0">
                  <a:ea typeface="Cambria Math" panose="02040503050406030204" pitchFamily="18" charset="0"/>
                </a:rPr>
                <a:t>Buscamos el valor z que deja esa área en el centro</a:t>
              </a:r>
            </a:p>
          </p:txBody>
        </p:sp>
        <p:grpSp>
          <p:nvGrpSpPr>
            <p:cNvPr id="14" name="Grupo 13">
              <a:extLst>
                <a:ext uri="{FF2B5EF4-FFF2-40B4-BE49-F238E27FC236}">
                  <a16:creationId xmlns:a16="http://schemas.microsoft.com/office/drawing/2014/main" id="{A07532BD-7514-971A-15F0-0BACB19E12F6}"/>
                </a:ext>
              </a:extLst>
            </p:cNvPr>
            <p:cNvGrpSpPr/>
            <p:nvPr/>
          </p:nvGrpSpPr>
          <p:grpSpPr>
            <a:xfrm>
              <a:off x="1053344" y="2289244"/>
              <a:ext cx="3189883" cy="585143"/>
              <a:chOff x="1053344" y="2289244"/>
              <a:chExt cx="3189883" cy="585143"/>
            </a:xfrm>
          </p:grpSpPr>
          <p:pic>
            <p:nvPicPr>
              <p:cNvPr id="19" name="Imagen 18">
                <a:hlinkClick r:id="rId4" action="ppaction://hlinkfile"/>
                <a:extLst>
                  <a:ext uri="{FF2B5EF4-FFF2-40B4-BE49-F238E27FC236}">
                    <a16:creationId xmlns:a16="http://schemas.microsoft.com/office/drawing/2014/main" id="{A07C9E95-EEB9-8716-B571-3F9622964A95}"/>
                  </a:ext>
                </a:extLst>
              </p:cNvPr>
              <p:cNvPicPr>
                <a:picLocks noChangeAspect="1"/>
              </p:cNvPicPr>
              <p:nvPr/>
            </p:nvPicPr>
            <p:blipFill>
              <a:blip r:embed="rId5"/>
              <a:stretch>
                <a:fillRect/>
              </a:stretch>
            </p:blipFill>
            <p:spPr>
              <a:xfrm>
                <a:off x="1053344" y="2289244"/>
                <a:ext cx="585143" cy="585143"/>
              </a:xfrm>
              <a:prstGeom prst="rect">
                <a:avLst/>
              </a:prstGeom>
            </p:spPr>
          </p:pic>
          <p:cxnSp>
            <p:nvCxnSpPr>
              <p:cNvPr id="13" name="Conector recto de flecha 12">
                <a:extLst>
                  <a:ext uri="{FF2B5EF4-FFF2-40B4-BE49-F238E27FC236}">
                    <a16:creationId xmlns:a16="http://schemas.microsoft.com/office/drawing/2014/main" id="{CD41D523-411F-2CF8-A622-8DB442FEC4B1}"/>
                  </a:ext>
                </a:extLst>
              </p:cNvPr>
              <p:cNvCxnSpPr/>
              <p:nvPr/>
            </p:nvCxnSpPr>
            <p:spPr>
              <a:xfrm>
                <a:off x="4243227" y="2289244"/>
                <a:ext cx="0" cy="503433"/>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81000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D6C70-CDF5-412A-C78E-597CCB6E480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68397A5-2BCE-614B-F198-0F60D3D632B1}"/>
              </a:ext>
            </a:extLst>
          </p:cNvPr>
          <p:cNvSpPr txBox="1"/>
          <p:nvPr/>
        </p:nvSpPr>
        <p:spPr>
          <a:xfrm>
            <a:off x="925603" y="685909"/>
            <a:ext cx="6582251" cy="1015663"/>
          </a:xfrm>
          <a:prstGeom prst="rect">
            <a:avLst/>
          </a:prstGeom>
          <a:noFill/>
        </p:spPr>
        <p:txBody>
          <a:bodyPr wrap="none">
            <a:spAutoFit/>
          </a:bodyPr>
          <a:lstStyle/>
          <a:p>
            <a:pPr>
              <a:defRPr sz="6000" b="1">
                <a:solidFill>
                  <a:srgbClr val="009646"/>
                </a:solidFill>
              </a:defRPr>
            </a:pPr>
            <a:r>
              <a:rPr lang="es-ES" noProof="0" dirty="0"/>
              <a:t>Ejemplo NC del 0,95</a:t>
            </a:r>
          </a:p>
        </p:txBody>
      </p:sp>
      <p:sp>
        <p:nvSpPr>
          <p:cNvPr id="6" name="CuadroTexto 5">
            <a:extLst>
              <a:ext uri="{FF2B5EF4-FFF2-40B4-BE49-F238E27FC236}">
                <a16:creationId xmlns:a16="http://schemas.microsoft.com/office/drawing/2014/main" id="{1B8DF6B8-4FEE-64A3-4E2D-827DC814E5A2}"/>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DD6E1CF4-E588-2A9A-B3DB-AF45ED96A511}"/>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4544E31E-97AF-0AB0-3A0B-50A41D667706}"/>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2B675252-5032-EEDC-3335-E3D5AE5DD9CE}"/>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cxnSp>
        <p:nvCxnSpPr>
          <p:cNvPr id="13" name="Conector recto de flecha 12">
            <a:extLst>
              <a:ext uri="{FF2B5EF4-FFF2-40B4-BE49-F238E27FC236}">
                <a16:creationId xmlns:a16="http://schemas.microsoft.com/office/drawing/2014/main" id="{620C3C6B-946D-C326-09A1-F720246CA6F4}"/>
              </a:ext>
            </a:extLst>
          </p:cNvPr>
          <p:cNvCxnSpPr>
            <a:cxnSpLocks/>
          </p:cNvCxnSpPr>
          <p:nvPr/>
        </p:nvCxnSpPr>
        <p:spPr>
          <a:xfrm>
            <a:off x="3528391" y="2123724"/>
            <a:ext cx="411126" cy="0"/>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D78B6121-DECE-1FB2-9110-11486BA5F520}"/>
              </a:ext>
            </a:extLst>
          </p:cNvPr>
          <p:cNvSpPr txBox="1"/>
          <p:nvPr/>
        </p:nvSpPr>
        <p:spPr>
          <a:xfrm>
            <a:off x="974156" y="1662059"/>
            <a:ext cx="6642000" cy="923330"/>
          </a:xfrm>
          <a:prstGeom prst="rect">
            <a:avLst/>
          </a:prstGeom>
          <a:noFill/>
        </p:spPr>
        <p:txBody>
          <a:bodyPr wrap="square">
            <a:spAutoFit/>
          </a:bodyPr>
          <a:lstStyle/>
          <a:p>
            <a:pPr>
              <a:buNone/>
            </a:pPr>
            <a:r>
              <a:rPr lang="es-ES" b="1" dirty="0"/>
              <a:t>¿Qué significa 95%?</a:t>
            </a:r>
          </a:p>
          <a:p>
            <a:pPr>
              <a:buNone/>
            </a:pPr>
            <a:r>
              <a:rPr lang="es-ES" dirty="0"/>
              <a:t> Nivel de confianza = </a:t>
            </a:r>
            <a:r>
              <a:rPr lang="es-ES" b="1" dirty="0"/>
              <a:t>0,95           </a:t>
            </a:r>
            <a:r>
              <a:rPr lang="es-ES" dirty="0"/>
              <a:t>Queremos que el </a:t>
            </a:r>
            <a:r>
              <a:rPr lang="es-ES" b="1" dirty="0"/>
              <a:t>95%</a:t>
            </a:r>
            <a:r>
              <a:rPr lang="es-ES" dirty="0"/>
              <a:t> esté en el centro</a:t>
            </a:r>
          </a:p>
        </p:txBody>
      </p:sp>
      <p:pic>
        <p:nvPicPr>
          <p:cNvPr id="5" name="Imagen 4" descr="Logotipo&#10;&#10;El contenido generado por IA puede ser incorrecto.">
            <a:extLst>
              <a:ext uri="{FF2B5EF4-FFF2-40B4-BE49-F238E27FC236}">
                <a16:creationId xmlns:a16="http://schemas.microsoft.com/office/drawing/2014/main" id="{B1139207-F020-AED8-B5F9-1B43A46E1626}"/>
              </a:ext>
            </a:extLst>
          </p:cNvPr>
          <p:cNvPicPr>
            <a:picLocks noChangeAspect="1"/>
          </p:cNvPicPr>
          <p:nvPr/>
        </p:nvPicPr>
        <p:blipFill>
          <a:blip r:embed="rId2"/>
          <a:stretch>
            <a:fillRect/>
          </a:stretch>
        </p:blipFill>
        <p:spPr>
          <a:xfrm>
            <a:off x="7416568" y="299963"/>
            <a:ext cx="1080000" cy="1080000"/>
          </a:xfrm>
          <a:prstGeom prst="rect">
            <a:avLst/>
          </a:prstGeom>
        </p:spPr>
      </p:pic>
      <p:pic>
        <p:nvPicPr>
          <p:cNvPr id="14" name="Imagen 13">
            <a:extLst>
              <a:ext uri="{FF2B5EF4-FFF2-40B4-BE49-F238E27FC236}">
                <a16:creationId xmlns:a16="http://schemas.microsoft.com/office/drawing/2014/main" id="{86E5D092-DD8F-4D75-864D-D50F22C99EA8}"/>
              </a:ext>
            </a:extLst>
          </p:cNvPr>
          <p:cNvPicPr>
            <a:picLocks noChangeAspect="1"/>
          </p:cNvPicPr>
          <p:nvPr/>
        </p:nvPicPr>
        <p:blipFill>
          <a:blip r:embed="rId3"/>
          <a:stretch>
            <a:fillRect/>
          </a:stretch>
        </p:blipFill>
        <p:spPr>
          <a:xfrm>
            <a:off x="6296690" y="4414100"/>
            <a:ext cx="2199878" cy="1144883"/>
          </a:xfrm>
          <a:prstGeom prst="rect">
            <a:avLst/>
          </a:prstGeom>
        </p:spPr>
      </p:pic>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B4D551E2-DDE2-46B7-8313-9EA37A7D46F7}"/>
                  </a:ext>
                </a:extLst>
              </p:cNvPr>
              <p:cNvSpPr txBox="1"/>
              <p:nvPr/>
            </p:nvSpPr>
            <p:spPr>
              <a:xfrm>
                <a:off x="998307" y="2623227"/>
                <a:ext cx="6436842" cy="1291379"/>
              </a:xfrm>
              <a:prstGeom prst="rect">
                <a:avLst/>
              </a:prstGeom>
              <a:noFill/>
            </p:spPr>
            <p:txBody>
              <a:bodyPr wrap="square">
                <a:spAutoFit/>
              </a:bodyPr>
              <a:lstStyle/>
              <a:p>
                <a:pPr>
                  <a:buNone/>
                </a:pPr>
                <a:r>
                  <a:rPr lang="es-ES" b="1" dirty="0"/>
                  <a:t>¿Qué pasa con el resto?</a:t>
                </a:r>
              </a:p>
              <a:p>
                <a:pPr>
                  <a:buNone/>
                </a:pPr>
                <a:r>
                  <a:rPr lang="es-ES" dirty="0"/>
                  <a:t>La campana completa vale </a:t>
                </a:r>
                <a14:m>
                  <m:oMath xmlns:m="http://schemas.openxmlformats.org/officeDocument/2006/math">
                    <m:r>
                      <a:rPr lang="es-ES" b="0" i="1" smtClean="0">
                        <a:latin typeface="Cambria Math" panose="02040503050406030204" pitchFamily="18" charset="0"/>
                      </a:rPr>
                      <m:t>1</m:t>
                    </m:r>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95</m:t>
                    </m:r>
                    <m:r>
                      <a:rPr lang="es-ES" b="0" i="1" smtClean="0">
                        <a:latin typeface="Cambria Math" panose="02040503050406030204" pitchFamily="18" charset="0"/>
                        <a:ea typeface="Cambria Math" panose="02040503050406030204" pitchFamily="18" charset="0"/>
                      </a:rPr>
                      <m:t>=</m:t>
                    </m:r>
                    <m:r>
                      <a:rPr lang="es-ES" b="1" i="1" smtClean="0">
                        <a:latin typeface="Cambria Math" panose="02040503050406030204" pitchFamily="18" charset="0"/>
                        <a:ea typeface="Cambria Math" panose="02040503050406030204" pitchFamily="18" charset="0"/>
                      </a:rPr>
                      <m:t>𝟎</m:t>
                    </m:r>
                    <m:r>
                      <a:rPr lang="es-ES" b="1" i="1" smtClean="0">
                        <a:latin typeface="Cambria Math" panose="02040503050406030204" pitchFamily="18" charset="0"/>
                        <a:ea typeface="Cambria Math" panose="02040503050406030204" pitchFamily="18" charset="0"/>
                      </a:rPr>
                      <m:t>,</m:t>
                    </m:r>
                    <m:r>
                      <a:rPr lang="es-ES" b="1" i="1" smtClean="0">
                        <a:latin typeface="Cambria Math" panose="02040503050406030204" pitchFamily="18" charset="0"/>
                        <a:ea typeface="Cambria Math" panose="02040503050406030204" pitchFamily="18" charset="0"/>
                      </a:rPr>
                      <m:t>𝟎𝟓</m:t>
                    </m:r>
                    <m:r>
                      <a:rPr lang="es-ES" b="1" i="1" smtClean="0">
                        <a:latin typeface="Cambria Math" panose="02040503050406030204" pitchFamily="18" charset="0"/>
                        <a:ea typeface="Cambria Math" panose="02040503050406030204" pitchFamily="18" charset="0"/>
                      </a:rPr>
                      <m:t>=</m:t>
                    </m:r>
                    <m:r>
                      <a:rPr lang="es-ES" b="1" i="1" smtClean="0">
                        <a:latin typeface="Cambria Math" panose="02040503050406030204" pitchFamily="18" charset="0"/>
                        <a:ea typeface="Cambria Math" panose="02040503050406030204" pitchFamily="18" charset="0"/>
                      </a:rPr>
                      <m:t>𝜶</m:t>
                    </m:r>
                  </m:oMath>
                </a14:m>
                <a:r>
                  <a:rPr lang="es-ES" dirty="0">
                    <a:ea typeface="Cambria Math" panose="02040503050406030204" pitchFamily="18" charset="0"/>
                  </a:rPr>
                  <a:t>, </a:t>
                </a:r>
                <a:r>
                  <a:rPr lang="es-ES" dirty="0"/>
                  <a:t>que es lo que queda </a:t>
                </a:r>
                <a:r>
                  <a:rPr lang="es-ES" b="1" dirty="0"/>
                  <a:t>fuera del intervalo, l</a:t>
                </a:r>
                <a:r>
                  <a:rPr lang="es-ES" dirty="0"/>
                  <a:t>as 2 colas          hay </a:t>
                </a:r>
                <a14:m>
                  <m:oMath xmlns:m="http://schemas.openxmlformats.org/officeDocument/2006/math">
                    <m:f>
                      <m:fPr>
                        <m:ctrlPr>
                          <a:rPr lang="es-ES" b="1" i="1" smtClean="0">
                            <a:latin typeface="Cambria Math" panose="02040503050406030204" pitchFamily="18" charset="0"/>
                          </a:rPr>
                        </m:ctrlPr>
                      </m:fPr>
                      <m:num>
                        <m:r>
                          <a:rPr lang="es-ES" b="1" i="1">
                            <a:latin typeface="Cambria Math" panose="02040503050406030204" pitchFamily="18" charset="0"/>
                            <a:ea typeface="Cambria Math" panose="02040503050406030204" pitchFamily="18" charset="0"/>
                          </a:rPr>
                          <m:t>𝜶</m:t>
                        </m:r>
                      </m:num>
                      <m:den>
                        <m:r>
                          <a:rPr lang="es-ES" b="1" i="1" smtClean="0">
                            <a:latin typeface="Cambria Math" panose="02040503050406030204" pitchFamily="18" charset="0"/>
                          </a:rPr>
                          <m:t>𝟐</m:t>
                        </m:r>
                      </m:den>
                    </m:f>
                    <m:r>
                      <a:rPr lang="es-ES" b="1" i="1" smtClean="0">
                        <a:latin typeface="Cambria Math" panose="02040503050406030204" pitchFamily="18" charset="0"/>
                      </a:rPr>
                      <m:t>=</m:t>
                    </m:r>
                    <m:r>
                      <a:rPr lang="es-ES" b="1" i="1" smtClean="0">
                        <a:latin typeface="Cambria Math" panose="02040503050406030204" pitchFamily="18" charset="0"/>
                      </a:rPr>
                      <m:t>𝟎</m:t>
                    </m:r>
                    <m:r>
                      <a:rPr lang="es-ES" b="1" i="1" smtClean="0">
                        <a:latin typeface="Cambria Math" panose="02040503050406030204" pitchFamily="18" charset="0"/>
                      </a:rPr>
                      <m:t>,</m:t>
                    </m:r>
                    <m:r>
                      <a:rPr lang="es-ES" b="1" i="1" smtClean="0">
                        <a:latin typeface="Cambria Math" panose="02040503050406030204" pitchFamily="18" charset="0"/>
                      </a:rPr>
                      <m:t>𝟎𝟐𝟓</m:t>
                    </m:r>
                  </m:oMath>
                </a14:m>
                <a:r>
                  <a:rPr lang="es-ES" b="0" i="1" dirty="0">
                    <a:ea typeface="Cambria Math" panose="02040503050406030204" pitchFamily="18" charset="0"/>
                  </a:rPr>
                  <a:t> </a:t>
                </a:r>
                <a:r>
                  <a:rPr lang="es-ES" b="0" dirty="0">
                    <a:ea typeface="Calibri" panose="020F0502020204030204" pitchFamily="34" charset="0"/>
                    <a:cs typeface="Calibri" panose="020F0502020204030204" pitchFamily="34" charset="0"/>
                  </a:rPr>
                  <a:t>en cada cola</a:t>
                </a:r>
              </a:p>
            </p:txBody>
          </p:sp>
        </mc:Choice>
        <mc:Fallback>
          <p:sp>
            <p:nvSpPr>
              <p:cNvPr id="15" name="CuadroTexto 14">
                <a:extLst>
                  <a:ext uri="{FF2B5EF4-FFF2-40B4-BE49-F238E27FC236}">
                    <a16:creationId xmlns:a16="http://schemas.microsoft.com/office/drawing/2014/main" id="{B4D551E2-DDE2-46B7-8313-9EA37A7D46F7}"/>
                  </a:ext>
                </a:extLst>
              </p:cNvPr>
              <p:cNvSpPr txBox="1">
                <a:spLocks noRot="1" noChangeAspect="1" noMove="1" noResize="1" noEditPoints="1" noAdjustHandles="1" noChangeArrowheads="1" noChangeShapeType="1" noTextEdit="1"/>
              </p:cNvSpPr>
              <p:nvPr/>
            </p:nvSpPr>
            <p:spPr>
              <a:xfrm>
                <a:off x="998307" y="2623227"/>
                <a:ext cx="6436842" cy="1291379"/>
              </a:xfrm>
              <a:prstGeom prst="rect">
                <a:avLst/>
              </a:prstGeom>
              <a:blipFill>
                <a:blip r:embed="rId4"/>
                <a:stretch>
                  <a:fillRect l="-852" t="-2358" b="-6604"/>
                </a:stretch>
              </a:blipFill>
            </p:spPr>
            <p:txBody>
              <a:bodyPr/>
              <a:lstStyle/>
              <a:p>
                <a:r>
                  <a:rPr lang="es-ES">
                    <a:noFill/>
                  </a:rPr>
                  <a:t> </a:t>
                </a:r>
              </a:p>
            </p:txBody>
          </p:sp>
        </mc:Fallback>
      </mc:AlternateContent>
      <p:sp>
        <p:nvSpPr>
          <p:cNvPr id="17" name="CuadroTexto 16">
            <a:extLst>
              <a:ext uri="{FF2B5EF4-FFF2-40B4-BE49-F238E27FC236}">
                <a16:creationId xmlns:a16="http://schemas.microsoft.com/office/drawing/2014/main" id="{D556CC29-FAF6-42BB-987D-B61AC126EAC2}"/>
              </a:ext>
            </a:extLst>
          </p:cNvPr>
          <p:cNvSpPr txBox="1"/>
          <p:nvPr/>
        </p:nvSpPr>
        <p:spPr>
          <a:xfrm>
            <a:off x="974156" y="3831118"/>
            <a:ext cx="7256124" cy="923330"/>
          </a:xfrm>
          <a:prstGeom prst="rect">
            <a:avLst/>
          </a:prstGeom>
          <a:noFill/>
        </p:spPr>
        <p:txBody>
          <a:bodyPr wrap="square">
            <a:spAutoFit/>
          </a:bodyPr>
          <a:lstStyle/>
          <a:p>
            <a:r>
              <a:rPr lang="es-ES" b="1" dirty="0"/>
              <a:t>¿Qué buscamos en la tabla?</a:t>
            </a:r>
          </a:p>
          <a:p>
            <a:r>
              <a:rPr lang="es-ES" dirty="0"/>
              <a:t>Las tablas dan:  P(Z &lt; z)</a:t>
            </a:r>
          </a:p>
          <a:p>
            <a:r>
              <a:rPr lang="es-ES" dirty="0"/>
              <a:t>Necesitamos el valor acumulado hasta la derecha del intervalo</a:t>
            </a:r>
          </a:p>
        </p:txBody>
      </p:sp>
      <p:grpSp>
        <p:nvGrpSpPr>
          <p:cNvPr id="18" name="Grupo 17">
            <a:extLst>
              <a:ext uri="{FF2B5EF4-FFF2-40B4-BE49-F238E27FC236}">
                <a16:creationId xmlns:a16="http://schemas.microsoft.com/office/drawing/2014/main" id="{872E9E9C-7A88-4AC6-9611-399CC6293632}"/>
              </a:ext>
            </a:extLst>
          </p:cNvPr>
          <p:cNvGrpSpPr/>
          <p:nvPr/>
        </p:nvGrpSpPr>
        <p:grpSpPr>
          <a:xfrm>
            <a:off x="1168744" y="4767974"/>
            <a:ext cx="3692928" cy="458125"/>
            <a:chOff x="1107040" y="2619494"/>
            <a:chExt cx="3692928" cy="458125"/>
          </a:xfrm>
        </p:grpSpPr>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737661A3-7472-4C4C-8179-F645E411E975}"/>
                    </a:ext>
                  </a:extLst>
                </p:cNvPr>
                <p:cNvSpPr txBox="1"/>
                <p:nvPr/>
              </p:nvSpPr>
              <p:spPr>
                <a:xfrm>
                  <a:off x="1980285" y="2662121"/>
                  <a:ext cx="2819683" cy="415498"/>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r>
                          <a:rPr lang="es-ES" b="0" i="1" smtClean="0">
                            <a:latin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025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975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97</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oMath>
                    </m:oMathPara>
                  </a14:m>
                  <a:endParaRPr lang="es-ES" dirty="0"/>
                </a:p>
              </p:txBody>
            </p:sp>
          </mc:Choice>
          <mc:Fallback>
            <p:sp>
              <p:nvSpPr>
                <p:cNvPr id="20" name="CuadroTexto 19">
                  <a:extLst>
                    <a:ext uri="{FF2B5EF4-FFF2-40B4-BE49-F238E27FC236}">
                      <a16:creationId xmlns:a16="http://schemas.microsoft.com/office/drawing/2014/main" id="{737661A3-7472-4C4C-8179-F645E411E975}"/>
                    </a:ext>
                  </a:extLst>
                </p:cNvPr>
                <p:cNvSpPr txBox="1">
                  <a:spLocks noRot="1" noChangeAspect="1" noMove="1" noResize="1" noEditPoints="1" noAdjustHandles="1" noChangeArrowheads="1" noChangeShapeType="1" noTextEdit="1"/>
                </p:cNvSpPr>
                <p:nvPr/>
              </p:nvSpPr>
              <p:spPr>
                <a:xfrm>
                  <a:off x="1980285" y="2662121"/>
                  <a:ext cx="2819683" cy="415498"/>
                </a:xfrm>
                <a:prstGeom prst="rect">
                  <a:avLst/>
                </a:prstGeom>
                <a:blipFill>
                  <a:blip r:embed="rId5"/>
                  <a:stretch>
                    <a:fillRect/>
                  </a:stretch>
                </a:blipFill>
              </p:spPr>
              <p:txBody>
                <a:bodyPr/>
                <a:lstStyle/>
                <a:p>
                  <a:r>
                    <a:rPr lang="es-ES">
                      <a:noFill/>
                    </a:rPr>
                    <a:t> </a:t>
                  </a:r>
                </a:p>
              </p:txBody>
            </p:sp>
          </mc:Fallback>
        </mc:AlternateContent>
        <p:pic>
          <p:nvPicPr>
            <p:cNvPr id="21" name="Imagen 20">
              <a:hlinkClick r:id="rId6" action="ppaction://hlinkfile"/>
              <a:extLst>
                <a:ext uri="{FF2B5EF4-FFF2-40B4-BE49-F238E27FC236}">
                  <a16:creationId xmlns:a16="http://schemas.microsoft.com/office/drawing/2014/main" id="{562DB808-74A3-4A4B-AFB7-F38B51095EA2}"/>
                </a:ext>
              </a:extLst>
            </p:cNvPr>
            <p:cNvPicPr>
              <a:picLocks noChangeAspect="1"/>
            </p:cNvPicPr>
            <p:nvPr/>
          </p:nvPicPr>
          <p:blipFill>
            <a:blip r:embed="rId7"/>
            <a:stretch>
              <a:fillRect/>
            </a:stretch>
          </p:blipFill>
          <p:spPr>
            <a:xfrm>
              <a:off x="1107040" y="2619494"/>
              <a:ext cx="457989" cy="457989"/>
            </a:xfrm>
            <a:prstGeom prst="rect">
              <a:avLst/>
            </a:prstGeom>
          </p:spPr>
        </p:pic>
      </p:grpSp>
      <mc:AlternateContent xmlns:mc="http://schemas.openxmlformats.org/markup-compatibility/2006">
        <mc:Choice xmlns:a14="http://schemas.microsoft.com/office/drawing/2010/main" Requires="a14">
          <p:sp>
            <p:nvSpPr>
              <p:cNvPr id="23" name="CuadroTexto 22">
                <a:extLst>
                  <a:ext uri="{FF2B5EF4-FFF2-40B4-BE49-F238E27FC236}">
                    <a16:creationId xmlns:a16="http://schemas.microsoft.com/office/drawing/2014/main" id="{D75DA7C0-9AC9-4729-B90A-F38F6D8C1622}"/>
                  </a:ext>
                </a:extLst>
              </p:cNvPr>
              <p:cNvSpPr txBox="1"/>
              <p:nvPr/>
            </p:nvSpPr>
            <p:spPr>
              <a:xfrm>
                <a:off x="1050600" y="5253015"/>
                <a:ext cx="6457254" cy="646331"/>
              </a:xfrm>
              <a:prstGeom prst="rect">
                <a:avLst/>
              </a:prstGeom>
              <a:noFill/>
            </p:spPr>
            <p:txBody>
              <a:bodyPr wrap="square">
                <a:spAutoFit/>
              </a:bodyPr>
              <a:lstStyle/>
              <a:p>
                <a:pPr>
                  <a:buNone/>
                </a:pPr>
                <a:r>
                  <a:rPr lang="es-ES" sz="1800" dirty="0"/>
                  <a:t>Buscamos en la tabla (</a:t>
                </a:r>
                <a:r>
                  <a:rPr lang="es-ES" sz="1800" i="1" dirty="0"/>
                  <a:t>consulta de TABLA INVERSA</a:t>
                </a:r>
                <a:r>
                  <a:rPr lang="es-ES" sz="1800" dirty="0"/>
                  <a:t>) P(Z &lt; z) = 0,975, </a:t>
                </a:r>
                <a14:m>
                  <m:oMath xmlns:m="http://schemas.openxmlformats.org/officeDocument/2006/math">
                    <m:r>
                      <a:rPr lang="es-ES" sz="1800" b="1" i="1">
                        <a:latin typeface="Cambria Math" panose="02040503050406030204" pitchFamily="18" charset="0"/>
                      </a:rPr>
                      <m:t>𝒛</m:t>
                    </m:r>
                    <m:r>
                      <a:rPr lang="es-ES" sz="1800" b="1" i="0">
                        <a:latin typeface="Cambria Math" panose="02040503050406030204" pitchFamily="18" charset="0"/>
                      </a:rPr>
                      <m:t>=</m:t>
                    </m:r>
                    <m:r>
                      <a:rPr lang="es-ES" sz="1800" b="1" i="0">
                        <a:latin typeface="Cambria Math" panose="02040503050406030204" pitchFamily="18" charset="0"/>
                      </a:rPr>
                      <m:t>𝟏</m:t>
                    </m:r>
                    <m:r>
                      <a:rPr lang="es-ES" sz="1800" b="1" i="0">
                        <a:latin typeface="Cambria Math" panose="02040503050406030204" pitchFamily="18" charset="0"/>
                      </a:rPr>
                      <m:t>,</m:t>
                    </m:r>
                    <m:r>
                      <a:rPr lang="es-ES" sz="1800" b="1" i="0">
                        <a:latin typeface="Cambria Math" panose="02040503050406030204" pitchFamily="18" charset="0"/>
                      </a:rPr>
                      <m:t>𝟗𝟔</m:t>
                    </m:r>
                  </m:oMath>
                </a14:m>
                <a:endParaRPr lang="es-ES" dirty="0"/>
              </a:p>
            </p:txBody>
          </p:sp>
        </mc:Choice>
        <mc:Fallback>
          <p:sp>
            <p:nvSpPr>
              <p:cNvPr id="23" name="CuadroTexto 22">
                <a:extLst>
                  <a:ext uri="{FF2B5EF4-FFF2-40B4-BE49-F238E27FC236}">
                    <a16:creationId xmlns:a16="http://schemas.microsoft.com/office/drawing/2014/main" id="{D75DA7C0-9AC9-4729-B90A-F38F6D8C1622}"/>
                  </a:ext>
                </a:extLst>
              </p:cNvPr>
              <p:cNvSpPr txBox="1">
                <a:spLocks noRot="1" noChangeAspect="1" noMove="1" noResize="1" noEditPoints="1" noAdjustHandles="1" noChangeArrowheads="1" noChangeShapeType="1" noTextEdit="1"/>
              </p:cNvSpPr>
              <p:nvPr/>
            </p:nvSpPr>
            <p:spPr>
              <a:xfrm>
                <a:off x="1050600" y="5253015"/>
                <a:ext cx="6457254" cy="646331"/>
              </a:xfrm>
              <a:prstGeom prst="rect">
                <a:avLst/>
              </a:prstGeom>
              <a:blipFill>
                <a:blip r:embed="rId8"/>
                <a:stretch>
                  <a:fillRect l="-755" t="-5660" r="-472"/>
                </a:stretch>
              </a:blipFill>
            </p:spPr>
            <p:txBody>
              <a:bodyPr/>
              <a:lstStyle/>
              <a:p>
                <a:r>
                  <a:rPr lang="es-ES">
                    <a:noFill/>
                  </a:rPr>
                  <a:t> </a:t>
                </a:r>
              </a:p>
            </p:txBody>
          </p:sp>
        </mc:Fallback>
      </mc:AlternateContent>
      <p:cxnSp>
        <p:nvCxnSpPr>
          <p:cNvPr id="19" name="Conector recto de flecha 18">
            <a:extLst>
              <a:ext uri="{FF2B5EF4-FFF2-40B4-BE49-F238E27FC236}">
                <a16:creationId xmlns:a16="http://schemas.microsoft.com/office/drawing/2014/main" id="{DBBF1C33-ECCE-4601-A32C-7C99E88C32AC}"/>
              </a:ext>
            </a:extLst>
          </p:cNvPr>
          <p:cNvCxnSpPr>
            <a:cxnSpLocks/>
          </p:cNvCxnSpPr>
          <p:nvPr/>
        </p:nvCxnSpPr>
        <p:spPr>
          <a:xfrm>
            <a:off x="3733954" y="3102612"/>
            <a:ext cx="411126" cy="0"/>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30A7E563-8C0E-4830-8472-8280BD56B3FF}"/>
              </a:ext>
            </a:extLst>
          </p:cNvPr>
          <p:cNvCxnSpPr>
            <a:cxnSpLocks/>
          </p:cNvCxnSpPr>
          <p:nvPr/>
        </p:nvCxnSpPr>
        <p:spPr>
          <a:xfrm>
            <a:off x="4972959" y="3429000"/>
            <a:ext cx="411126" cy="0"/>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29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90759-EA90-9680-A4EE-4745FF0D90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C79593-6B2A-9554-AF5B-203B7CE2EBC9}"/>
              </a:ext>
            </a:extLst>
          </p:cNvPr>
          <p:cNvSpPr txBox="1"/>
          <p:nvPr/>
        </p:nvSpPr>
        <p:spPr>
          <a:xfrm>
            <a:off x="925603" y="685909"/>
            <a:ext cx="4742645" cy="1015663"/>
          </a:xfrm>
          <a:prstGeom prst="rect">
            <a:avLst/>
          </a:prstGeom>
          <a:noFill/>
        </p:spPr>
        <p:txBody>
          <a:bodyPr wrap="none">
            <a:spAutoFit/>
          </a:bodyPr>
          <a:lstStyle/>
          <a:p>
            <a:pPr>
              <a:defRPr sz="6000" b="1">
                <a:solidFill>
                  <a:srgbClr val="009646"/>
                </a:solidFill>
              </a:defRPr>
            </a:pPr>
            <a:r>
              <a:rPr lang="es-ES" noProof="0" dirty="0"/>
              <a:t>Errores típicos</a:t>
            </a:r>
          </a:p>
        </p:txBody>
      </p:sp>
      <p:sp>
        <p:nvSpPr>
          <p:cNvPr id="6" name="CuadroTexto 5">
            <a:extLst>
              <a:ext uri="{FF2B5EF4-FFF2-40B4-BE49-F238E27FC236}">
                <a16:creationId xmlns:a16="http://schemas.microsoft.com/office/drawing/2014/main" id="{6BF4BCE8-9A7E-5B2F-8CDB-69DB3788C816}"/>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B476EB4B-BA39-C43A-1591-2E9ECB26C812}"/>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E8C9BFE3-DFDE-CCA3-3BF9-F56EE146E19A}"/>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2DEBBC76-2D09-6236-6458-4BF62830B8F1}"/>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8" name="Imagen 17">
            <a:extLst>
              <a:ext uri="{FF2B5EF4-FFF2-40B4-BE49-F238E27FC236}">
                <a16:creationId xmlns:a16="http://schemas.microsoft.com/office/drawing/2014/main" id="{B928707E-384E-099C-E284-ACA6451E1948}"/>
              </a:ext>
            </a:extLst>
          </p:cNvPr>
          <p:cNvPicPr>
            <a:picLocks noChangeAspect="1"/>
          </p:cNvPicPr>
          <p:nvPr/>
        </p:nvPicPr>
        <p:blipFill>
          <a:blip r:embed="rId2"/>
          <a:stretch>
            <a:fillRect/>
          </a:stretch>
        </p:blipFill>
        <p:spPr>
          <a:xfrm>
            <a:off x="7106597" y="625190"/>
            <a:ext cx="731429" cy="731429"/>
          </a:xfrm>
          <a:prstGeom prst="rect">
            <a:avLst/>
          </a:prstGeom>
        </p:spPr>
      </p:pic>
      <p:sp>
        <p:nvSpPr>
          <p:cNvPr id="5" name="CuadroTexto 4">
            <a:extLst>
              <a:ext uri="{FF2B5EF4-FFF2-40B4-BE49-F238E27FC236}">
                <a16:creationId xmlns:a16="http://schemas.microsoft.com/office/drawing/2014/main" id="{EA3D63FE-07BE-9FD6-5DB8-A84CBCD4867E}"/>
              </a:ext>
            </a:extLst>
          </p:cNvPr>
          <p:cNvSpPr txBox="1"/>
          <p:nvPr/>
        </p:nvSpPr>
        <p:spPr>
          <a:xfrm>
            <a:off x="925603" y="1671695"/>
            <a:ext cx="7375489" cy="1786964"/>
          </a:xfrm>
          <a:prstGeom prst="rect">
            <a:avLst/>
          </a:prstGeom>
          <a:noFill/>
        </p:spPr>
        <p:txBody>
          <a:bodyPr wrap="square">
            <a:spAutoFit/>
          </a:bodyPr>
          <a:lstStyle/>
          <a:p>
            <a:pPr>
              <a:lnSpc>
                <a:spcPct val="150000"/>
              </a:lnSpc>
            </a:pPr>
            <a:r>
              <a:rPr lang="es-ES" sz="2800" dirty="0"/>
              <a:t>❌ </a:t>
            </a:r>
            <a:r>
              <a:rPr lang="es-ES" sz="2400" dirty="0"/>
              <a:t>No hacer tabla inversa</a:t>
            </a:r>
          </a:p>
          <a:p>
            <a:pPr>
              <a:lnSpc>
                <a:spcPct val="150000"/>
              </a:lnSpc>
            </a:pPr>
            <a:r>
              <a:rPr lang="es-ES" sz="2400" dirty="0"/>
              <a:t>❌ Buscar directamente 0,95 en la tabla</a:t>
            </a:r>
            <a:br>
              <a:rPr lang="es-ES" sz="2400" dirty="0"/>
            </a:br>
            <a:r>
              <a:rPr lang="es-ES" sz="2400" dirty="0"/>
              <a:t>✅ Hay que buscar: (1 + confianza) / 2 = </a:t>
            </a:r>
            <a:r>
              <a:rPr lang="es-ES" sz="2400" b="1" dirty="0"/>
              <a:t>0,975</a:t>
            </a:r>
          </a:p>
        </p:txBody>
      </p:sp>
      <p:sp>
        <p:nvSpPr>
          <p:cNvPr id="10" name="CuadroTexto 9">
            <a:extLst>
              <a:ext uri="{FF2B5EF4-FFF2-40B4-BE49-F238E27FC236}">
                <a16:creationId xmlns:a16="http://schemas.microsoft.com/office/drawing/2014/main" id="{31810B14-7933-47CA-B213-B504FA64188F}"/>
              </a:ext>
            </a:extLst>
          </p:cNvPr>
          <p:cNvSpPr txBox="1"/>
          <p:nvPr/>
        </p:nvSpPr>
        <p:spPr>
          <a:xfrm>
            <a:off x="987807" y="3633322"/>
            <a:ext cx="7555557" cy="1694631"/>
          </a:xfrm>
          <a:prstGeom prst="rect">
            <a:avLst/>
          </a:prstGeom>
          <a:noFill/>
        </p:spPr>
        <p:txBody>
          <a:bodyPr wrap="square">
            <a:spAutoFit/>
          </a:bodyPr>
          <a:lstStyle/>
          <a:p>
            <a:pPr>
              <a:lnSpc>
                <a:spcPct val="150000"/>
              </a:lnSpc>
              <a:buNone/>
            </a:pPr>
            <a:r>
              <a:rPr lang="es-ES" sz="2400" b="1" dirty="0"/>
              <a:t>Interpretar mal:</a:t>
            </a:r>
          </a:p>
          <a:p>
            <a:pPr lvl="1">
              <a:lnSpc>
                <a:spcPct val="150000"/>
              </a:lnSpc>
            </a:pPr>
            <a:r>
              <a:rPr lang="es-ES" sz="2400" dirty="0"/>
              <a:t>❌“probabilidad del 95%”</a:t>
            </a:r>
          </a:p>
          <a:p>
            <a:pPr lvl="1">
              <a:lnSpc>
                <a:spcPct val="150000"/>
              </a:lnSpc>
            </a:pPr>
            <a:r>
              <a:rPr lang="es-ES" sz="2400" dirty="0"/>
              <a:t>✅ “nivel de confianza del 95%”</a:t>
            </a:r>
          </a:p>
        </p:txBody>
      </p:sp>
    </p:spTree>
    <p:extLst>
      <p:ext uri="{BB962C8B-B14F-4D97-AF65-F5344CB8AC3E}">
        <p14:creationId xmlns:p14="http://schemas.microsoft.com/office/powerpoint/2010/main" val="1194438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92436-EC74-63EE-8C6E-A3262D5ADA1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1AB077EA-F8F5-7268-F01A-281AAE34D126}"/>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5CABEA53-7918-B7C7-42CA-97CFFFBC12E1}"/>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0D3D4366-7C8E-AE2D-8850-BCC83E84B1EB}"/>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72FEC14F-713C-F605-F0C9-48F5E8893C34}"/>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3" name="CuadroTexto 2">
            <a:extLst>
              <a:ext uri="{FF2B5EF4-FFF2-40B4-BE49-F238E27FC236}">
                <a16:creationId xmlns:a16="http://schemas.microsoft.com/office/drawing/2014/main" id="{B5887B98-5959-CF41-F303-3F0F371A8EAA}"/>
              </a:ext>
            </a:extLst>
          </p:cNvPr>
          <p:cNvSpPr txBox="1"/>
          <p:nvPr/>
        </p:nvSpPr>
        <p:spPr>
          <a:xfrm>
            <a:off x="2262883" y="1726711"/>
            <a:ext cx="4618234" cy="3785652"/>
          </a:xfrm>
          <a:prstGeom prst="rect">
            <a:avLst/>
          </a:prstGeom>
          <a:noFill/>
        </p:spPr>
        <p:txBody>
          <a:bodyPr wrap="square">
            <a:spAutoFit/>
          </a:bodyPr>
          <a:lstStyle/>
          <a:p>
            <a:pPr algn="ctr"/>
            <a:r>
              <a:rPr lang="es-ES" sz="2400" dirty="0"/>
              <a:t>Confianza = 0,95</a:t>
            </a:r>
            <a:br>
              <a:rPr lang="es-ES" sz="2400" dirty="0"/>
            </a:br>
            <a:r>
              <a:rPr lang="es-ES" sz="2400" dirty="0"/>
              <a:t>↓</a:t>
            </a:r>
            <a:br>
              <a:rPr lang="es-ES" sz="2400" dirty="0"/>
            </a:br>
            <a:r>
              <a:rPr lang="es-ES" sz="2400" dirty="0"/>
              <a:t>Resto = 0,05</a:t>
            </a:r>
            <a:br>
              <a:rPr lang="es-ES" sz="2400" dirty="0"/>
            </a:br>
            <a:r>
              <a:rPr lang="es-ES" sz="2400" dirty="0"/>
              <a:t>↓</a:t>
            </a:r>
            <a:br>
              <a:rPr lang="es-ES" sz="2400" dirty="0"/>
            </a:br>
            <a:r>
              <a:rPr lang="es-ES" sz="2400" dirty="0"/>
              <a:t>Cada cola = 0,025</a:t>
            </a:r>
            <a:br>
              <a:rPr lang="es-ES" sz="2400" dirty="0"/>
            </a:br>
            <a:r>
              <a:rPr lang="es-ES" sz="2400" dirty="0"/>
              <a:t>↓</a:t>
            </a:r>
            <a:br>
              <a:rPr lang="es-ES" sz="2400" dirty="0"/>
            </a:br>
            <a:r>
              <a:rPr lang="es-ES" sz="2400" dirty="0"/>
              <a:t>Buscamos 1-0,025= 0,975</a:t>
            </a:r>
          </a:p>
          <a:p>
            <a:pPr algn="ctr"/>
            <a:r>
              <a:rPr lang="es-ES" sz="2400" dirty="0"/>
              <a:t>en tabla inversa</a:t>
            </a:r>
            <a:br>
              <a:rPr lang="es-ES" sz="2400" dirty="0"/>
            </a:br>
            <a:r>
              <a:rPr lang="es-ES" sz="2400" dirty="0"/>
              <a:t>↓</a:t>
            </a:r>
            <a:br>
              <a:rPr lang="es-ES" sz="2400" dirty="0"/>
            </a:br>
            <a:r>
              <a:rPr lang="es-ES" sz="2400" dirty="0"/>
              <a:t>z = 1,96</a:t>
            </a:r>
          </a:p>
        </p:txBody>
      </p:sp>
      <p:sp>
        <p:nvSpPr>
          <p:cNvPr id="8" name="TextBox 1">
            <a:extLst>
              <a:ext uri="{FF2B5EF4-FFF2-40B4-BE49-F238E27FC236}">
                <a16:creationId xmlns:a16="http://schemas.microsoft.com/office/drawing/2014/main" id="{00992836-9DC2-8C90-BAAA-E4B06D6E7366}"/>
              </a:ext>
            </a:extLst>
          </p:cNvPr>
          <p:cNvSpPr txBox="1"/>
          <p:nvPr/>
        </p:nvSpPr>
        <p:spPr>
          <a:xfrm>
            <a:off x="925603" y="685909"/>
            <a:ext cx="3140540" cy="1015663"/>
          </a:xfrm>
          <a:prstGeom prst="rect">
            <a:avLst/>
          </a:prstGeom>
          <a:noFill/>
        </p:spPr>
        <p:txBody>
          <a:bodyPr wrap="none">
            <a:spAutoFit/>
          </a:bodyPr>
          <a:lstStyle/>
          <a:p>
            <a:pPr>
              <a:defRPr sz="6000" b="1">
                <a:solidFill>
                  <a:srgbClr val="009646"/>
                </a:solidFill>
              </a:defRPr>
            </a:pPr>
            <a:r>
              <a:rPr lang="es-ES" dirty="0"/>
              <a:t>Resumen</a:t>
            </a:r>
            <a:endParaRPr lang="es-ES" noProof="0" dirty="0"/>
          </a:p>
        </p:txBody>
      </p:sp>
      <p:pic>
        <p:nvPicPr>
          <p:cNvPr id="13" name="Imagen 12">
            <a:extLst>
              <a:ext uri="{FF2B5EF4-FFF2-40B4-BE49-F238E27FC236}">
                <a16:creationId xmlns:a16="http://schemas.microsoft.com/office/drawing/2014/main" id="{5393A895-0DCB-6717-88F3-526E8CF7ACC5}"/>
              </a:ext>
            </a:extLst>
          </p:cNvPr>
          <p:cNvPicPr>
            <a:picLocks noChangeAspect="1"/>
          </p:cNvPicPr>
          <p:nvPr/>
        </p:nvPicPr>
        <p:blipFill>
          <a:blip r:embed="rId2"/>
          <a:stretch>
            <a:fillRect/>
          </a:stretch>
        </p:blipFill>
        <p:spPr>
          <a:xfrm>
            <a:off x="6988785" y="685909"/>
            <a:ext cx="714475" cy="714475"/>
          </a:xfrm>
          <a:prstGeom prst="rect">
            <a:avLst/>
          </a:prstGeom>
        </p:spPr>
      </p:pic>
    </p:spTree>
    <p:extLst>
      <p:ext uri="{BB962C8B-B14F-4D97-AF65-F5344CB8AC3E}">
        <p14:creationId xmlns:p14="http://schemas.microsoft.com/office/powerpoint/2010/main" val="372964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BB63C-97C2-1CCD-84E7-4E533C29ED7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A3793F06-DA95-2A4B-DA09-6913E83207CA}"/>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FC37473B-0B85-0771-7DFE-7EEBEA33D285}"/>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648C1CC8-62ED-42F0-76CE-C0C547CA536A}"/>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91D28C36-9961-1FB5-3C55-1E7155F61E97}"/>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8" name="TextBox 1">
            <a:extLst>
              <a:ext uri="{FF2B5EF4-FFF2-40B4-BE49-F238E27FC236}">
                <a16:creationId xmlns:a16="http://schemas.microsoft.com/office/drawing/2014/main" id="{D8DD53A6-26FD-CFD3-0511-19E6665F3BCA}"/>
              </a:ext>
            </a:extLst>
          </p:cNvPr>
          <p:cNvSpPr txBox="1"/>
          <p:nvPr/>
        </p:nvSpPr>
        <p:spPr>
          <a:xfrm>
            <a:off x="925603" y="685909"/>
            <a:ext cx="3140540" cy="1015663"/>
          </a:xfrm>
          <a:prstGeom prst="rect">
            <a:avLst/>
          </a:prstGeom>
          <a:noFill/>
        </p:spPr>
        <p:txBody>
          <a:bodyPr wrap="none">
            <a:spAutoFit/>
          </a:bodyPr>
          <a:lstStyle/>
          <a:p>
            <a:pPr>
              <a:defRPr sz="6000" b="1">
                <a:solidFill>
                  <a:srgbClr val="009646"/>
                </a:solidFill>
              </a:defRPr>
            </a:pPr>
            <a:r>
              <a:rPr lang="es-ES" dirty="0"/>
              <a:t>Resumen</a:t>
            </a:r>
            <a:endParaRPr lang="es-ES" noProof="0" dirty="0"/>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E52B2FFC-777C-45D9-2983-23B4EAFE1C77}"/>
                  </a:ext>
                </a:extLst>
              </p:cNvPr>
              <p:cNvSpPr txBox="1"/>
              <p:nvPr/>
            </p:nvSpPr>
            <p:spPr>
              <a:xfrm>
                <a:off x="914400" y="2250712"/>
                <a:ext cx="7274103" cy="1992469"/>
              </a:xfrm>
              <a:prstGeom prst="rect">
                <a:avLst/>
              </a:prstGeom>
              <a:noFill/>
            </p:spPr>
            <p:txBody>
              <a:bodyPr wrap="square">
                <a:spAutoFit/>
              </a:bodyPr>
              <a:lstStyle/>
              <a:p>
                <a:pPr>
                  <a:lnSpc>
                    <a:spcPct val="150000"/>
                  </a:lnSpc>
                </a:pPr>
                <a:r>
                  <a:rPr lang="es-ES" sz="2400" dirty="0"/>
                  <a:t>El valor crítico </a:t>
                </a:r>
                <a14:m>
                  <m:oMath xmlns:m="http://schemas.openxmlformats.org/officeDocument/2006/math">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𝑧</m:t>
                        </m:r>
                      </m:e>
                      <m:sub>
                        <m:f>
                          <m:fPr>
                            <m:ctrlPr>
                              <a:rPr lang="es-ES" sz="2400" i="1" smtClean="0">
                                <a:latin typeface="Cambria Math" panose="02040503050406030204" pitchFamily="18" charset="0"/>
                              </a:rPr>
                            </m:ctrlPr>
                          </m:fPr>
                          <m:num>
                            <m:r>
                              <a:rPr lang="es-ES" sz="2400" i="1" smtClean="0">
                                <a:latin typeface="Cambria Math" panose="02040503050406030204" pitchFamily="18" charset="0"/>
                                <a:ea typeface="Cambria Math" panose="02040503050406030204" pitchFamily="18" charset="0"/>
                              </a:rPr>
                              <m:t>𝛼</m:t>
                            </m:r>
                          </m:num>
                          <m:den>
                            <m:r>
                              <a:rPr lang="es-ES" sz="2400" b="0" i="1" smtClean="0">
                                <a:latin typeface="Cambria Math" panose="02040503050406030204" pitchFamily="18" charset="0"/>
                              </a:rPr>
                              <m:t>2</m:t>
                            </m:r>
                          </m:den>
                        </m:f>
                      </m:sub>
                    </m:sSub>
                  </m:oMath>
                </a14:m>
                <a:r>
                  <a:rPr lang="es-ES" sz="2400" dirty="0"/>
                  <a:t>  se obtiene dejando en el centro el nivel de confianza y repartiendo el resto en las dos colas de la distribución normal.</a:t>
                </a:r>
              </a:p>
            </p:txBody>
          </p:sp>
        </mc:Choice>
        <mc:Fallback>
          <p:sp>
            <p:nvSpPr>
              <p:cNvPr id="4" name="CuadroTexto 3">
                <a:extLst>
                  <a:ext uri="{FF2B5EF4-FFF2-40B4-BE49-F238E27FC236}">
                    <a16:creationId xmlns:a16="http://schemas.microsoft.com/office/drawing/2014/main" id="{E52B2FFC-777C-45D9-2983-23B4EAFE1C77}"/>
                  </a:ext>
                </a:extLst>
              </p:cNvPr>
              <p:cNvSpPr txBox="1">
                <a:spLocks noRot="1" noChangeAspect="1" noMove="1" noResize="1" noEditPoints="1" noAdjustHandles="1" noChangeArrowheads="1" noChangeShapeType="1" noTextEdit="1"/>
              </p:cNvSpPr>
              <p:nvPr/>
            </p:nvSpPr>
            <p:spPr>
              <a:xfrm>
                <a:off x="914400" y="2250712"/>
                <a:ext cx="7274103" cy="1992469"/>
              </a:xfrm>
              <a:prstGeom prst="rect">
                <a:avLst/>
              </a:prstGeom>
              <a:blipFill>
                <a:blip r:embed="rId2"/>
                <a:stretch>
                  <a:fillRect l="-1257" b="-2446"/>
                </a:stretch>
              </a:blipFill>
            </p:spPr>
            <p:txBody>
              <a:bodyPr/>
              <a:lstStyle/>
              <a:p>
                <a:r>
                  <a:rPr lang="es-ES">
                    <a:noFill/>
                  </a:rPr>
                  <a:t> </a:t>
                </a:r>
              </a:p>
            </p:txBody>
          </p:sp>
        </mc:Fallback>
      </mc:AlternateContent>
      <p:pic>
        <p:nvPicPr>
          <p:cNvPr id="10" name="Imagen 9">
            <a:extLst>
              <a:ext uri="{FF2B5EF4-FFF2-40B4-BE49-F238E27FC236}">
                <a16:creationId xmlns:a16="http://schemas.microsoft.com/office/drawing/2014/main" id="{F9B28C2C-8DD3-B1AE-611A-7933C1A78345}"/>
              </a:ext>
            </a:extLst>
          </p:cNvPr>
          <p:cNvPicPr>
            <a:picLocks noChangeAspect="1"/>
          </p:cNvPicPr>
          <p:nvPr/>
        </p:nvPicPr>
        <p:blipFill>
          <a:blip r:embed="rId3"/>
          <a:stretch>
            <a:fillRect/>
          </a:stretch>
        </p:blipFill>
        <p:spPr>
          <a:xfrm>
            <a:off x="6988785" y="685909"/>
            <a:ext cx="714475" cy="714475"/>
          </a:xfrm>
          <a:prstGeom prst="rect">
            <a:avLst/>
          </a:prstGeom>
        </p:spPr>
      </p:pic>
    </p:spTree>
    <p:extLst>
      <p:ext uri="{BB962C8B-B14F-4D97-AF65-F5344CB8AC3E}">
        <p14:creationId xmlns:p14="http://schemas.microsoft.com/office/powerpoint/2010/main" val="3987163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CF912-7288-0878-7589-F75DC57E9FC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9A8B6B4-6753-ED55-E504-611E4C669069}"/>
              </a:ext>
            </a:extLst>
          </p:cNvPr>
          <p:cNvSpPr txBox="1"/>
          <p:nvPr/>
        </p:nvSpPr>
        <p:spPr>
          <a:xfrm>
            <a:off x="925603" y="685909"/>
            <a:ext cx="6180994" cy="1015663"/>
          </a:xfrm>
          <a:prstGeom prst="rect">
            <a:avLst/>
          </a:prstGeom>
          <a:noFill/>
        </p:spPr>
        <p:txBody>
          <a:bodyPr wrap="square">
            <a:spAutoFit/>
          </a:bodyPr>
          <a:lstStyle/>
          <a:p>
            <a:pPr>
              <a:defRPr sz="6000" b="1">
                <a:solidFill>
                  <a:srgbClr val="009646"/>
                </a:solidFill>
              </a:defRPr>
            </a:pPr>
            <a:r>
              <a:rPr lang="es-ES" dirty="0"/>
              <a:t>Tipos de </a:t>
            </a:r>
            <a:r>
              <a:rPr lang="es-ES" noProof="0" dirty="0"/>
              <a:t>ejercicios</a:t>
            </a:r>
          </a:p>
        </p:txBody>
      </p:sp>
      <p:sp>
        <p:nvSpPr>
          <p:cNvPr id="6" name="CuadroTexto 5">
            <a:extLst>
              <a:ext uri="{FF2B5EF4-FFF2-40B4-BE49-F238E27FC236}">
                <a16:creationId xmlns:a16="http://schemas.microsoft.com/office/drawing/2014/main" id="{88CBAB5D-5362-02BE-91AC-17B50301B4D5}"/>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8B8821C0-A1E9-512D-838D-8BCCD26778F7}"/>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F8D5817D-75B4-7098-1AC4-4C113A13D6DC}"/>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D08DC6A4-BFDB-5DA0-A1FC-6CA0ECA619B8}"/>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3" name="CuadroTexto 2">
            <a:extLst>
              <a:ext uri="{FF2B5EF4-FFF2-40B4-BE49-F238E27FC236}">
                <a16:creationId xmlns:a16="http://schemas.microsoft.com/office/drawing/2014/main" id="{E7E8067A-18C7-3A38-A5B4-61AA6403E302}"/>
              </a:ext>
            </a:extLst>
          </p:cNvPr>
          <p:cNvSpPr txBox="1"/>
          <p:nvPr/>
        </p:nvSpPr>
        <p:spPr>
          <a:xfrm>
            <a:off x="1171254" y="2116476"/>
            <a:ext cx="6180994" cy="2610843"/>
          </a:xfrm>
          <a:prstGeom prst="rect">
            <a:avLst/>
          </a:prstGeom>
          <a:noFill/>
        </p:spPr>
        <p:txBody>
          <a:bodyPr wrap="square" rtlCol="0">
            <a:spAutoFit/>
          </a:bodyPr>
          <a:lstStyle/>
          <a:p>
            <a:pPr>
              <a:lnSpc>
                <a:spcPct val="150000"/>
              </a:lnSpc>
            </a:pPr>
            <a:r>
              <a:rPr lang="es-ES" sz="2800" dirty="0"/>
              <a:t>Dependiendo del parámetro que se desea estimar, son dos:</a:t>
            </a:r>
          </a:p>
          <a:p>
            <a:pPr marL="971550" lvl="1" indent="-514350">
              <a:lnSpc>
                <a:spcPct val="150000"/>
              </a:lnSpc>
              <a:buClr>
                <a:srgbClr val="00B050"/>
              </a:buClr>
              <a:buFont typeface="+mj-lt"/>
              <a:buAutoNum type="romanUcPeriod"/>
            </a:pPr>
            <a:r>
              <a:rPr lang="es-ES" sz="2800" b="1" dirty="0"/>
              <a:t>Media</a:t>
            </a:r>
          </a:p>
          <a:p>
            <a:pPr marL="971550" lvl="1" indent="-514350">
              <a:lnSpc>
                <a:spcPct val="150000"/>
              </a:lnSpc>
              <a:buClr>
                <a:srgbClr val="00B050"/>
              </a:buClr>
              <a:buFont typeface="+mj-lt"/>
              <a:buAutoNum type="romanUcPeriod"/>
            </a:pPr>
            <a:r>
              <a:rPr lang="es-ES" sz="2800" b="1" dirty="0"/>
              <a:t>Proporción</a:t>
            </a:r>
          </a:p>
        </p:txBody>
      </p:sp>
      <p:pic>
        <p:nvPicPr>
          <p:cNvPr id="8" name="Imagen 7">
            <a:extLst>
              <a:ext uri="{FF2B5EF4-FFF2-40B4-BE49-F238E27FC236}">
                <a16:creationId xmlns:a16="http://schemas.microsoft.com/office/drawing/2014/main" id="{3861AE9D-AA94-B335-8D89-98D5FD6C81CA}"/>
              </a:ext>
            </a:extLst>
          </p:cNvPr>
          <p:cNvPicPr>
            <a:picLocks noChangeAspect="1"/>
          </p:cNvPicPr>
          <p:nvPr/>
        </p:nvPicPr>
        <p:blipFill>
          <a:blip r:embed="rId2"/>
          <a:stretch>
            <a:fillRect/>
          </a:stretch>
        </p:blipFill>
        <p:spPr>
          <a:xfrm>
            <a:off x="7092826" y="576001"/>
            <a:ext cx="1125571" cy="1125571"/>
          </a:xfrm>
          <a:prstGeom prst="rect">
            <a:avLst/>
          </a:prstGeom>
        </p:spPr>
      </p:pic>
    </p:spTree>
    <p:extLst>
      <p:ext uri="{BB962C8B-B14F-4D97-AF65-F5344CB8AC3E}">
        <p14:creationId xmlns:p14="http://schemas.microsoft.com/office/powerpoint/2010/main" val="2166094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0EE9A-B3CD-FE41-B80E-1DE02BA861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C1564FE-544A-A843-25E4-771950B589AC}"/>
              </a:ext>
            </a:extLst>
          </p:cNvPr>
          <p:cNvSpPr txBox="1"/>
          <p:nvPr/>
        </p:nvSpPr>
        <p:spPr>
          <a:xfrm>
            <a:off x="914400" y="374465"/>
            <a:ext cx="7890553" cy="4708981"/>
          </a:xfrm>
          <a:prstGeom prst="rect">
            <a:avLst/>
          </a:prstGeom>
          <a:noFill/>
        </p:spPr>
        <p:txBody>
          <a:bodyPr wrap="square">
            <a:spAutoFit/>
          </a:bodyPr>
          <a:lstStyle/>
          <a:p>
            <a:pPr>
              <a:defRPr sz="6000" b="1">
                <a:solidFill>
                  <a:srgbClr val="009646"/>
                </a:solidFill>
              </a:defRPr>
            </a:pPr>
            <a:r>
              <a:rPr lang="es-ES" noProof="0" dirty="0"/>
              <a:t>Intervalo de confianza para la media poblacional </a:t>
            </a:r>
            <a:r>
              <a:rPr lang="es-ES" i="1" dirty="0">
                <a:latin typeface="Cambria Math" panose="02040503050406030204" pitchFamily="18" charset="0"/>
                <a:ea typeface="Cambria Math" panose="02040503050406030204" pitchFamily="18" charset="0"/>
              </a:rPr>
              <a:t>µ</a:t>
            </a:r>
            <a:r>
              <a:rPr lang="es-ES" noProof="0" dirty="0"/>
              <a:t> con desviación típica conocida</a:t>
            </a:r>
          </a:p>
        </p:txBody>
      </p:sp>
      <p:sp>
        <p:nvSpPr>
          <p:cNvPr id="6" name="CuadroTexto 5">
            <a:extLst>
              <a:ext uri="{FF2B5EF4-FFF2-40B4-BE49-F238E27FC236}">
                <a16:creationId xmlns:a16="http://schemas.microsoft.com/office/drawing/2014/main" id="{E2ABC56E-0E2B-7852-6CF4-C395A6B0EEB6}"/>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043E313A-D87F-82D9-CF1C-61D0CFEB1862}"/>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E838DB7B-45C6-0D0B-072B-9E0050320C5E}"/>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112528B7-9B60-F4F5-DF93-02E0E67DCA33}"/>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4" name="Imagen 13">
            <a:extLst>
              <a:ext uri="{FF2B5EF4-FFF2-40B4-BE49-F238E27FC236}">
                <a16:creationId xmlns:a16="http://schemas.microsoft.com/office/drawing/2014/main" id="{FD1E77D1-25CD-CABC-7757-400DB7F4B9FD}"/>
              </a:ext>
            </a:extLst>
          </p:cNvPr>
          <p:cNvPicPr>
            <a:picLocks noChangeAspect="1"/>
          </p:cNvPicPr>
          <p:nvPr/>
        </p:nvPicPr>
        <p:blipFill>
          <a:blip r:embed="rId2"/>
          <a:stretch>
            <a:fillRect/>
          </a:stretch>
        </p:blipFill>
        <p:spPr>
          <a:xfrm>
            <a:off x="6543375" y="3429000"/>
            <a:ext cx="1818573" cy="1818573"/>
          </a:xfrm>
          <a:prstGeom prst="rect">
            <a:avLst/>
          </a:prstGeom>
        </p:spPr>
      </p:pic>
    </p:spTree>
    <p:extLst>
      <p:ext uri="{BB962C8B-B14F-4D97-AF65-F5344CB8AC3E}">
        <p14:creationId xmlns:p14="http://schemas.microsoft.com/office/powerpoint/2010/main" val="251095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CDE63-3FF8-8A2F-9F5F-B973C8D3000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3CB7C8-D1EC-21EF-5410-13C84A43F2C7}"/>
              </a:ext>
            </a:extLst>
          </p:cNvPr>
          <p:cNvSpPr txBox="1"/>
          <p:nvPr/>
        </p:nvSpPr>
        <p:spPr>
          <a:xfrm>
            <a:off x="925603" y="685909"/>
            <a:ext cx="3129639" cy="1015663"/>
          </a:xfrm>
          <a:prstGeom prst="rect">
            <a:avLst/>
          </a:prstGeom>
          <a:noFill/>
        </p:spPr>
        <p:txBody>
          <a:bodyPr wrap="none">
            <a:spAutoFit/>
          </a:bodyPr>
          <a:lstStyle/>
          <a:p>
            <a:pPr>
              <a:defRPr sz="6000" b="1">
                <a:solidFill>
                  <a:srgbClr val="009646"/>
                </a:solidFill>
              </a:defRPr>
            </a:pPr>
            <a:r>
              <a:rPr lang="es-ES" dirty="0"/>
              <a:t>Fórmulas</a:t>
            </a:r>
            <a:endParaRPr lang="es-ES" i="1" dirty="0"/>
          </a:p>
        </p:txBody>
      </p:sp>
      <p:sp>
        <p:nvSpPr>
          <p:cNvPr id="6" name="CuadroTexto 5">
            <a:extLst>
              <a:ext uri="{FF2B5EF4-FFF2-40B4-BE49-F238E27FC236}">
                <a16:creationId xmlns:a16="http://schemas.microsoft.com/office/drawing/2014/main" id="{F93E6669-5455-3DC6-C8FF-699C126F8CF7}"/>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D1A61726-CE0B-AE60-00EB-555D105C460A}"/>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C6CC6D78-ACC6-AB80-9D70-39C8C6C74439}"/>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992D6A92-9D1D-2275-F9A2-438FEF5D20C4}"/>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grpSp>
        <p:nvGrpSpPr>
          <p:cNvPr id="3" name="Grupo 2">
            <a:extLst>
              <a:ext uri="{FF2B5EF4-FFF2-40B4-BE49-F238E27FC236}">
                <a16:creationId xmlns:a16="http://schemas.microsoft.com/office/drawing/2014/main" id="{B3052A7C-22AF-0EEF-B99F-83068DA548EC}"/>
              </a:ext>
            </a:extLst>
          </p:cNvPr>
          <p:cNvGrpSpPr/>
          <p:nvPr/>
        </p:nvGrpSpPr>
        <p:grpSpPr>
          <a:xfrm>
            <a:off x="1034970" y="1696359"/>
            <a:ext cx="7379564" cy="4082428"/>
            <a:chOff x="1034970" y="1696359"/>
            <a:chExt cx="7379564" cy="4082428"/>
          </a:xfrm>
        </p:grpSpPr>
        <p:sp>
          <p:nvSpPr>
            <p:cNvPr id="5" name="CuadroTexto 4">
              <a:extLst>
                <a:ext uri="{FF2B5EF4-FFF2-40B4-BE49-F238E27FC236}">
                  <a16:creationId xmlns:a16="http://schemas.microsoft.com/office/drawing/2014/main" id="{12F23819-7388-77F5-EE33-22ED92274159}"/>
                </a:ext>
              </a:extLst>
            </p:cNvPr>
            <p:cNvSpPr txBox="1"/>
            <p:nvPr/>
          </p:nvSpPr>
          <p:spPr>
            <a:xfrm>
              <a:off x="1056943" y="1696359"/>
              <a:ext cx="7357591" cy="589072"/>
            </a:xfrm>
            <a:prstGeom prst="rect">
              <a:avLst/>
            </a:prstGeom>
            <a:noFill/>
          </p:spPr>
          <p:txBody>
            <a:bodyPr wrap="square" rtlCol="0">
              <a:spAutoFit/>
            </a:bodyPr>
            <a:lstStyle/>
            <a:p>
              <a:pPr>
                <a:lnSpc>
                  <a:spcPct val="150000"/>
                </a:lnSpc>
              </a:pPr>
              <a:r>
                <a:rPr lang="es-ES" sz="2400" b="1" dirty="0"/>
                <a:t>Siempre con desviación típica conocida</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F363CA6-A41D-12DC-8031-0B0D1A90A876}"/>
                    </a:ext>
                  </a:extLst>
                </p:cNvPr>
                <p:cNvSpPr txBox="1"/>
                <p:nvPr/>
              </p:nvSpPr>
              <p:spPr>
                <a:xfrm>
                  <a:off x="1424277" y="2596922"/>
                  <a:ext cx="238680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m:t>
                        </m:r>
                        <m:r>
                          <a:rPr lang="es-ES" sz="2000" b="0" i="1" smtClean="0">
                            <a:latin typeface="Cambria Math" panose="02040503050406030204" pitchFamily="18" charset="0"/>
                          </a:rPr>
                          <m:t>.</m:t>
                        </m:r>
                        <m:r>
                          <a:rPr lang="es-ES" sz="2000" b="0" i="1" smtClean="0">
                            <a:latin typeface="Cambria Math" panose="02040503050406030204" pitchFamily="18" charset="0"/>
                          </a:rPr>
                          <m:t>𝐶</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acc>
                              <m:accPr>
                                <m:chr m:val="̅"/>
                                <m:ctrlPr>
                                  <a:rPr lang="es-ES" sz="2000" b="0" i="1" smtClean="0">
                                    <a:latin typeface="Cambria Math" panose="02040503050406030204" pitchFamily="18" charset="0"/>
                                  </a:rPr>
                                </m:ctrlPr>
                              </m:accPr>
                              <m:e>
                                <m:r>
                                  <a:rPr lang="es-ES" sz="2000" b="0" i="1" smtClean="0">
                                    <a:latin typeface="Cambria Math" panose="02040503050406030204" pitchFamily="18" charset="0"/>
                                  </a:rPr>
                                  <m:t>𝑋</m:t>
                                </m:r>
                              </m:e>
                            </m:acc>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𝐸</m:t>
                            </m:r>
                            <m:r>
                              <a:rPr lang="es-ES" sz="2000" b="0" i="1" smtClean="0">
                                <a:latin typeface="Cambria Math" panose="02040503050406030204" pitchFamily="18" charset="0"/>
                                <a:ea typeface="Cambria Math" panose="02040503050406030204" pitchFamily="18" charset="0"/>
                              </a:rPr>
                              <m:t>,</m:t>
                            </m:r>
                            <m:acc>
                              <m:accPr>
                                <m:chr m:val="̅"/>
                                <m:ctrlPr>
                                  <a:rPr lang="es-ES" sz="2000" b="0" i="1" smtClean="0">
                                    <a:latin typeface="Cambria Math" panose="02040503050406030204" pitchFamily="18" charset="0"/>
                                    <a:ea typeface="Cambria Math" panose="02040503050406030204" pitchFamily="18" charset="0"/>
                                  </a:rPr>
                                </m:ctrlPr>
                              </m:accPr>
                              <m:e>
                                <m:r>
                                  <a:rPr lang="es-ES" sz="2000" b="0" i="1" smtClean="0">
                                    <a:latin typeface="Cambria Math" panose="02040503050406030204" pitchFamily="18" charset="0"/>
                                    <a:ea typeface="Cambria Math" panose="02040503050406030204" pitchFamily="18" charset="0"/>
                                  </a:rPr>
                                  <m:t>𝑋</m:t>
                                </m:r>
                              </m:e>
                            </m:acc>
                            <m:r>
                              <a:rPr lang="es-ES" sz="2000" i="1" smtClean="0">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𝐸</m:t>
                            </m:r>
                          </m:e>
                        </m:d>
                      </m:oMath>
                    </m:oMathPara>
                  </a14:m>
                  <a:endParaRPr lang="es-ES" sz="2000" i="1" dirty="0"/>
                </a:p>
              </p:txBody>
            </p:sp>
          </mc:Choice>
          <mc:Fallback xmlns="">
            <p:sp>
              <p:nvSpPr>
                <p:cNvPr id="10" name="CuadroTexto 9">
                  <a:extLst>
                    <a:ext uri="{FF2B5EF4-FFF2-40B4-BE49-F238E27FC236}">
                      <a16:creationId xmlns:a16="http://schemas.microsoft.com/office/drawing/2014/main" id="{AF363CA6-A41D-12DC-8031-0B0D1A90A876}"/>
                    </a:ext>
                  </a:extLst>
                </p:cNvPr>
                <p:cNvSpPr txBox="1">
                  <a:spLocks noRot="1" noChangeAspect="1" noMove="1" noResize="1" noEditPoints="1" noAdjustHandles="1" noChangeArrowheads="1" noChangeShapeType="1" noTextEdit="1"/>
                </p:cNvSpPr>
                <p:nvPr/>
              </p:nvSpPr>
              <p:spPr>
                <a:xfrm>
                  <a:off x="1424277" y="2596922"/>
                  <a:ext cx="2386807" cy="307777"/>
                </a:xfrm>
                <a:prstGeom prst="rect">
                  <a:avLst/>
                </a:prstGeom>
                <a:blipFill>
                  <a:blip r:embed="rId2"/>
                  <a:stretch>
                    <a:fillRect l="-2046" b="-8000"/>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BE515072-4240-2DC6-67EA-6C595775641A}"/>
                </a:ext>
              </a:extLst>
            </p:cNvPr>
            <p:cNvSpPr txBox="1"/>
            <p:nvPr/>
          </p:nvSpPr>
          <p:spPr>
            <a:xfrm>
              <a:off x="1063839" y="3276982"/>
              <a:ext cx="7016321" cy="735138"/>
            </a:xfrm>
            <a:prstGeom prst="rect">
              <a:avLst/>
            </a:prstGeom>
            <a:noFill/>
          </p:spPr>
          <p:txBody>
            <a:bodyPr wrap="square" rtlCol="0">
              <a:spAutoFit/>
            </a:bodyPr>
            <a:lstStyle/>
            <a:p>
              <a:r>
                <a:rPr lang="es-ES" sz="2000" i="1" dirty="0"/>
                <a:t>µ </a:t>
              </a:r>
              <a:r>
                <a:rPr lang="es-ES" sz="2000" dirty="0"/>
                <a:t>está dentro de este intervalo con un nivel de confianza 1 – </a:t>
              </a:r>
              <a:r>
                <a:rPr lang="el-GR" sz="2000" dirty="0"/>
                <a:t>α</a:t>
              </a:r>
              <a:r>
                <a:rPr lang="es-ES" sz="2000" dirty="0"/>
                <a:t>, o lo que es lo mismo:</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C58CC78F-CC22-BFFF-71D3-ABA33B0C0FFD}"/>
                    </a:ext>
                  </a:extLst>
                </p:cNvPr>
                <p:cNvSpPr txBox="1"/>
                <p:nvPr/>
              </p:nvSpPr>
              <p:spPr>
                <a:xfrm>
                  <a:off x="2851239" y="4227694"/>
                  <a:ext cx="349480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𝑃</m:t>
                        </m:r>
                        <m:d>
                          <m:dPr>
                            <m:ctrlPr>
                              <a:rPr lang="es-ES" sz="2000" b="0" i="1" smtClean="0">
                                <a:latin typeface="Cambria Math" panose="02040503050406030204" pitchFamily="18" charset="0"/>
                              </a:rPr>
                            </m:ctrlPr>
                          </m:dPr>
                          <m:e>
                            <m:acc>
                              <m:accPr>
                                <m:chr m:val="̅"/>
                                <m:ctrlPr>
                                  <a:rPr lang="es-ES" sz="2000" b="0" i="1" smtClean="0">
                                    <a:latin typeface="Cambria Math" panose="02040503050406030204" pitchFamily="18" charset="0"/>
                                  </a:rPr>
                                </m:ctrlPr>
                              </m:accPr>
                              <m:e>
                                <m:r>
                                  <a:rPr lang="es-ES" sz="2000" b="0" i="1" smtClean="0">
                                    <a:latin typeface="Cambria Math" panose="02040503050406030204" pitchFamily="18" charset="0"/>
                                  </a:rPr>
                                  <m:t>𝑋</m:t>
                                </m:r>
                              </m:e>
                            </m:acc>
                            <m:r>
                              <a:rPr lang="es-ES" sz="2000" i="1">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𝐸</m:t>
                            </m:r>
                            <m:r>
                              <a:rPr lang="es-ES" sz="2000" b="0" i="1" smtClean="0">
                                <a:latin typeface="Cambria Math" panose="02040503050406030204" pitchFamily="18" charset="0"/>
                                <a:ea typeface="Cambria Math" panose="02040503050406030204" pitchFamily="18" charset="0"/>
                              </a:rPr>
                              <m:t>&lt;</m:t>
                            </m:r>
                            <m:r>
                              <a:rPr lang="es-ES" sz="2000" b="0" i="1" smtClean="0">
                                <a:latin typeface="Cambria Math" panose="02040503050406030204" pitchFamily="18" charset="0"/>
                                <a:ea typeface="Cambria Math" panose="02040503050406030204" pitchFamily="18" charset="0"/>
                              </a:rPr>
                              <m:t>𝜇</m:t>
                            </m:r>
                            <m:r>
                              <a:rPr lang="es-ES" sz="2000" b="0" i="1" smtClean="0">
                                <a:latin typeface="Cambria Math" panose="02040503050406030204" pitchFamily="18" charset="0"/>
                                <a:ea typeface="Cambria Math" panose="02040503050406030204" pitchFamily="18" charset="0"/>
                              </a:rPr>
                              <m:t>&lt;</m:t>
                            </m:r>
                            <m:acc>
                              <m:accPr>
                                <m:chr m:val="̅"/>
                                <m:ctrlPr>
                                  <a:rPr lang="es-ES" sz="2000" b="0" i="1" smtClean="0">
                                    <a:latin typeface="Cambria Math" panose="02040503050406030204" pitchFamily="18" charset="0"/>
                                    <a:ea typeface="Cambria Math" panose="02040503050406030204" pitchFamily="18" charset="0"/>
                                  </a:rPr>
                                </m:ctrlPr>
                              </m:accPr>
                              <m:e>
                                <m:r>
                                  <a:rPr lang="es-ES" sz="2000" b="0" i="1" smtClean="0">
                                    <a:latin typeface="Cambria Math" panose="02040503050406030204" pitchFamily="18" charset="0"/>
                                    <a:ea typeface="Cambria Math" panose="02040503050406030204" pitchFamily="18" charset="0"/>
                                  </a:rPr>
                                  <m:t>𝑋</m:t>
                                </m:r>
                              </m:e>
                            </m:acc>
                            <m:r>
                              <a:rPr lang="es-ES" sz="2000" i="1" smtClean="0">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𝐸</m:t>
                            </m:r>
                          </m:e>
                        </m:d>
                        <m:r>
                          <a:rPr lang="es-ES" sz="2000" b="0" i="1" smtClean="0">
                            <a:latin typeface="Cambria Math" panose="02040503050406030204" pitchFamily="18" charset="0"/>
                          </a:rPr>
                          <m:t>=</m:t>
                        </m:r>
                        <m:r>
                          <a:rPr lang="es-ES" sz="2000" b="0" i="1" smtClean="0">
                            <a:latin typeface="Cambria Math" panose="02040503050406030204" pitchFamily="18" charset="0"/>
                          </a:rPr>
                          <m:t>1</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𝛼</m:t>
                        </m:r>
                      </m:oMath>
                    </m:oMathPara>
                  </a14:m>
                  <a:endParaRPr lang="es-ES" sz="2000" i="1" dirty="0"/>
                </a:p>
              </p:txBody>
            </p:sp>
          </mc:Choice>
          <mc:Fallback xmlns="">
            <p:sp>
              <p:nvSpPr>
                <p:cNvPr id="13" name="CuadroTexto 12">
                  <a:extLst>
                    <a:ext uri="{FF2B5EF4-FFF2-40B4-BE49-F238E27FC236}">
                      <a16:creationId xmlns:a16="http://schemas.microsoft.com/office/drawing/2014/main" id="{C58CC78F-CC22-BFFF-71D3-ABA33B0C0FFD}"/>
                    </a:ext>
                  </a:extLst>
                </p:cNvPr>
                <p:cNvSpPr txBox="1">
                  <a:spLocks noRot="1" noChangeAspect="1" noMove="1" noResize="1" noEditPoints="1" noAdjustHandles="1" noChangeArrowheads="1" noChangeShapeType="1" noTextEdit="1"/>
                </p:cNvSpPr>
                <p:nvPr/>
              </p:nvSpPr>
              <p:spPr>
                <a:xfrm>
                  <a:off x="2851239" y="4227694"/>
                  <a:ext cx="3494803" cy="307777"/>
                </a:xfrm>
                <a:prstGeom prst="rect">
                  <a:avLst/>
                </a:prstGeom>
                <a:blipFill>
                  <a:blip r:embed="rId3"/>
                  <a:stretch>
                    <a:fillRect l="-1396" t="-2000" r="-349" b="-22000"/>
                  </a:stretch>
                </a:blipFill>
              </p:spPr>
              <p:txBody>
                <a:bodyPr/>
                <a:lstStyle/>
                <a:p>
                  <a:r>
                    <a:rPr lang="es-ES">
                      <a:noFill/>
                    </a:rPr>
                    <a:t> </a:t>
                  </a:r>
                </a:p>
              </p:txBody>
            </p:sp>
          </mc:Fallback>
        </mc:AlternateContent>
        <p:sp>
          <p:nvSpPr>
            <p:cNvPr id="14" name="CuadroTexto 13">
              <a:extLst>
                <a:ext uri="{FF2B5EF4-FFF2-40B4-BE49-F238E27FC236}">
                  <a16:creationId xmlns:a16="http://schemas.microsoft.com/office/drawing/2014/main" id="{162A5A30-6DEA-05F1-F627-845A40521972}"/>
                </a:ext>
              </a:extLst>
            </p:cNvPr>
            <p:cNvSpPr txBox="1"/>
            <p:nvPr/>
          </p:nvSpPr>
          <p:spPr>
            <a:xfrm>
              <a:off x="1034970" y="4810830"/>
              <a:ext cx="7045189" cy="967957"/>
            </a:xfrm>
            <a:prstGeom prst="rect">
              <a:avLst/>
            </a:prstGeom>
            <a:noFill/>
          </p:spPr>
          <p:txBody>
            <a:bodyPr wrap="square">
              <a:spAutoFit/>
            </a:bodyPr>
            <a:lstStyle/>
            <a:p>
              <a:pPr>
                <a:lnSpc>
                  <a:spcPct val="150000"/>
                </a:lnSpc>
              </a:pPr>
              <a:r>
                <a:rPr lang="es-ES" sz="2000" dirty="0"/>
                <a:t>Tamaño mínimo de la muestra </a:t>
              </a:r>
              <a:r>
                <a:rPr lang="es-ES" sz="2000" b="1" i="1" dirty="0"/>
                <a:t>n (entero) </a:t>
              </a:r>
              <a:r>
                <a:rPr lang="es-ES" sz="2000" dirty="0"/>
                <a:t>lo despejamos directamente de la fórmula del error máximo</a:t>
              </a:r>
            </a:p>
          </p:txBody>
        </p:sp>
      </p:grpSp>
      <p:pic>
        <p:nvPicPr>
          <p:cNvPr id="17" name="Imagen 16">
            <a:extLst>
              <a:ext uri="{FF2B5EF4-FFF2-40B4-BE49-F238E27FC236}">
                <a16:creationId xmlns:a16="http://schemas.microsoft.com/office/drawing/2014/main" id="{A820A5AF-C399-22F9-A7B3-2474E0BD32A6}"/>
              </a:ext>
            </a:extLst>
          </p:cNvPr>
          <p:cNvPicPr>
            <a:picLocks noChangeAspect="1"/>
          </p:cNvPicPr>
          <p:nvPr/>
        </p:nvPicPr>
        <p:blipFill>
          <a:blip r:embed="rId4"/>
          <a:stretch>
            <a:fillRect/>
          </a:stretch>
        </p:blipFill>
        <p:spPr>
          <a:xfrm>
            <a:off x="5252414" y="2285431"/>
            <a:ext cx="1743318" cy="1057423"/>
          </a:xfrm>
          <a:prstGeom prst="rect">
            <a:avLst/>
          </a:prstGeom>
        </p:spPr>
      </p:pic>
      <p:pic>
        <p:nvPicPr>
          <p:cNvPr id="4" name="Imagen 3" descr="Icono&#10;&#10;El contenido generado por IA puede ser incorrecto.">
            <a:extLst>
              <a:ext uri="{FF2B5EF4-FFF2-40B4-BE49-F238E27FC236}">
                <a16:creationId xmlns:a16="http://schemas.microsoft.com/office/drawing/2014/main" id="{DF666225-8BC0-1C7F-EC3A-1B929E28A0CB}"/>
              </a:ext>
            </a:extLst>
          </p:cNvPr>
          <p:cNvPicPr>
            <a:picLocks noChangeAspect="1"/>
          </p:cNvPicPr>
          <p:nvPr/>
        </p:nvPicPr>
        <p:blipFill>
          <a:blip r:embed="rId5"/>
          <a:stretch>
            <a:fillRect/>
          </a:stretch>
        </p:blipFill>
        <p:spPr>
          <a:xfrm>
            <a:off x="7581923" y="649416"/>
            <a:ext cx="720000" cy="720000"/>
          </a:xfrm>
          <a:prstGeom prst="rect">
            <a:avLst/>
          </a:prstGeom>
        </p:spPr>
      </p:pic>
    </p:spTree>
    <p:extLst>
      <p:ext uri="{BB962C8B-B14F-4D97-AF65-F5344CB8AC3E}">
        <p14:creationId xmlns:p14="http://schemas.microsoft.com/office/powerpoint/2010/main" val="91936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A6004-6F48-DB58-0FDF-5FB1910829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48E7622-9AF0-4B4C-1DA7-9E2928585EBE}"/>
              </a:ext>
            </a:extLst>
          </p:cNvPr>
          <p:cNvSpPr txBox="1"/>
          <p:nvPr/>
        </p:nvSpPr>
        <p:spPr>
          <a:xfrm>
            <a:off x="925603" y="685909"/>
            <a:ext cx="5968319" cy="1938992"/>
          </a:xfrm>
          <a:prstGeom prst="rect">
            <a:avLst/>
          </a:prstGeom>
          <a:noFill/>
        </p:spPr>
        <p:txBody>
          <a:bodyPr wrap="square">
            <a:spAutoFit/>
          </a:bodyPr>
          <a:lstStyle/>
          <a:p>
            <a:pPr>
              <a:defRPr sz="6000" b="1">
                <a:solidFill>
                  <a:srgbClr val="009646"/>
                </a:solidFill>
              </a:defRPr>
            </a:pPr>
            <a:r>
              <a:rPr lang="es-ES" dirty="0"/>
              <a:t>Qué significa cada cosa</a:t>
            </a:r>
          </a:p>
        </p:txBody>
      </p:sp>
      <p:sp>
        <p:nvSpPr>
          <p:cNvPr id="6" name="CuadroTexto 5">
            <a:extLst>
              <a:ext uri="{FF2B5EF4-FFF2-40B4-BE49-F238E27FC236}">
                <a16:creationId xmlns:a16="http://schemas.microsoft.com/office/drawing/2014/main" id="{4A0C94F8-D94A-60E9-7260-4A5D6997A5FC}"/>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7EC11D18-E257-96A1-C6D4-A07AA7B2B446}"/>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AA5F33E0-C8CC-EE27-7A44-9D93C652DA0C}"/>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B7F668A3-7E93-77B8-C614-0EEFF4156773}"/>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E93277A8-DFC5-ABB2-CBE2-3B0ED1AC5038}"/>
                  </a:ext>
                </a:extLst>
              </p:cNvPr>
              <p:cNvSpPr txBox="1"/>
              <p:nvPr/>
            </p:nvSpPr>
            <p:spPr>
              <a:xfrm>
                <a:off x="2263140" y="2496947"/>
                <a:ext cx="4630782" cy="3359061"/>
              </a:xfrm>
              <a:prstGeom prst="rect">
                <a:avLst/>
              </a:prstGeom>
              <a:noFill/>
            </p:spPr>
            <p:txBody>
              <a:bodyPr wrap="square">
                <a:spAutoFit/>
              </a:bodyPr>
              <a:lstStyle/>
              <a:p>
                <a:pPr>
                  <a:lnSpc>
                    <a:spcPct val="150000"/>
                  </a:lnSpc>
                </a:pPr>
                <a14:m>
                  <m:oMath xmlns:m="http://schemas.openxmlformats.org/officeDocument/2006/math">
                    <m:acc>
                      <m:accPr>
                        <m:chr m:val="̅"/>
                        <m:ctrlPr>
                          <a:rPr lang="ar-AE" sz="2400" b="1" i="1" smtClean="0">
                            <a:latin typeface="Cambria Math" panose="02040503050406030204" pitchFamily="18" charset="0"/>
                          </a:rPr>
                        </m:ctrlPr>
                      </m:accPr>
                      <m:e>
                        <m:r>
                          <a:rPr lang="es-ES" sz="2400" b="1" i="1" smtClean="0">
                            <a:latin typeface="Cambria Math" panose="02040503050406030204" pitchFamily="18" charset="0"/>
                          </a:rPr>
                          <m:t>𝑿</m:t>
                        </m:r>
                      </m:e>
                    </m:acc>
                    <m:r>
                      <a:rPr lang="ar-AE" sz="2400" b="1" i="1" smtClean="0">
                        <a:latin typeface="Cambria Math" panose="02040503050406030204" pitchFamily="18" charset="0"/>
                        <a:ea typeface="Cambria Math" panose="02040503050406030204" pitchFamily="18" charset="0"/>
                      </a:rPr>
                      <m:t>→</m:t>
                    </m:r>
                  </m:oMath>
                </a14:m>
                <a:r>
                  <a:rPr lang="ar-AE" sz="2400" b="1" i="1" dirty="0"/>
                  <a:t> </a:t>
                </a:r>
                <a:r>
                  <a:rPr lang="es-ES" sz="2400" dirty="0"/>
                  <a:t>media muestral </a:t>
                </a:r>
              </a:p>
              <a:p>
                <a:pPr>
                  <a:lnSpc>
                    <a:spcPct val="150000"/>
                  </a:lnSpc>
                </a:pPr>
                <a14:m>
                  <m:oMath xmlns:m="http://schemas.openxmlformats.org/officeDocument/2006/math">
                    <m:r>
                      <a:rPr lang="es-ES" sz="2400" i="1">
                        <a:latin typeface="Cambria Math" panose="02040503050406030204" pitchFamily="18" charset="0"/>
                      </a:rPr>
                      <m:t>𝑧</m:t>
                    </m:r>
                  </m:oMath>
                </a14:m>
                <a:r>
                  <a:rPr lang="es-ES" sz="2400" dirty="0"/>
                  <a:t>→ valor de la tabla, una vez tipificada </a:t>
                </a:r>
              </a:p>
              <a:p>
                <a:pPr>
                  <a:lnSpc>
                    <a:spcPct val="150000"/>
                  </a:lnSpc>
                </a:pPr>
                <a14:m>
                  <m:oMath xmlns:m="http://schemas.openxmlformats.org/officeDocument/2006/math">
                    <m:r>
                      <a:rPr lang="es-ES" sz="2400" i="1">
                        <a:latin typeface="Cambria Math" panose="02040503050406030204" pitchFamily="18" charset="0"/>
                      </a:rPr>
                      <m:t>𝜎</m:t>
                    </m:r>
                  </m:oMath>
                </a14:m>
                <a:r>
                  <a:rPr lang="es-ES" sz="2400" dirty="0"/>
                  <a:t>→ desviación típica </a:t>
                </a:r>
              </a:p>
              <a:p>
                <a:pPr>
                  <a:lnSpc>
                    <a:spcPct val="150000"/>
                  </a:lnSpc>
                </a:pPr>
                <a14:m>
                  <m:oMath xmlns:m="http://schemas.openxmlformats.org/officeDocument/2006/math">
                    <m:r>
                      <a:rPr lang="es-ES" sz="2400" i="1">
                        <a:latin typeface="Cambria Math" panose="02040503050406030204" pitchFamily="18" charset="0"/>
                      </a:rPr>
                      <m:t>𝑛</m:t>
                    </m:r>
                  </m:oMath>
                </a14:m>
                <a:r>
                  <a:rPr lang="es-ES" sz="2400" dirty="0"/>
                  <a:t>→ tamaño muestra</a:t>
                </a:r>
              </a:p>
              <a:p>
                <a:pPr>
                  <a:lnSpc>
                    <a:spcPct val="150000"/>
                  </a:lnSpc>
                </a:pPr>
                <a:r>
                  <a:rPr lang="es-ES" sz="2400" i="1" dirty="0"/>
                  <a:t>E</a:t>
                </a:r>
                <a:r>
                  <a:rPr lang="es-ES" sz="2400" dirty="0"/>
                  <a:t> → Error máximo o radio del I.C.</a:t>
                </a:r>
              </a:p>
            </p:txBody>
          </p:sp>
        </mc:Choice>
        <mc:Fallback>
          <p:sp>
            <p:nvSpPr>
              <p:cNvPr id="15" name="CuadroTexto 14">
                <a:extLst>
                  <a:ext uri="{FF2B5EF4-FFF2-40B4-BE49-F238E27FC236}">
                    <a16:creationId xmlns:a16="http://schemas.microsoft.com/office/drawing/2014/main" id="{E93277A8-DFC5-ABB2-CBE2-3B0ED1AC5038}"/>
                  </a:ext>
                </a:extLst>
              </p:cNvPr>
              <p:cNvSpPr txBox="1">
                <a:spLocks noRot="1" noChangeAspect="1" noMove="1" noResize="1" noEditPoints="1" noAdjustHandles="1" noChangeArrowheads="1" noChangeShapeType="1" noTextEdit="1"/>
              </p:cNvSpPr>
              <p:nvPr/>
            </p:nvSpPr>
            <p:spPr>
              <a:xfrm>
                <a:off x="2263140" y="2496947"/>
                <a:ext cx="4630782" cy="3359061"/>
              </a:xfrm>
              <a:prstGeom prst="rect">
                <a:avLst/>
              </a:prstGeom>
              <a:blipFill>
                <a:blip r:embed="rId2"/>
                <a:stretch>
                  <a:fillRect l="-1974" b="-3267"/>
                </a:stretch>
              </a:blipFill>
            </p:spPr>
            <p:txBody>
              <a:bodyPr/>
              <a:lstStyle/>
              <a:p>
                <a:r>
                  <a:rPr lang="es-ES">
                    <a:noFill/>
                  </a:rPr>
                  <a:t> </a:t>
                </a:r>
              </a:p>
            </p:txBody>
          </p:sp>
        </mc:Fallback>
      </mc:AlternateContent>
      <p:pic>
        <p:nvPicPr>
          <p:cNvPr id="18" name="Imagen 17">
            <a:extLst>
              <a:ext uri="{FF2B5EF4-FFF2-40B4-BE49-F238E27FC236}">
                <a16:creationId xmlns:a16="http://schemas.microsoft.com/office/drawing/2014/main" id="{D8FFA597-FE32-CB5B-09D4-87BB1827939B}"/>
              </a:ext>
            </a:extLst>
          </p:cNvPr>
          <p:cNvPicPr>
            <a:picLocks noChangeAspect="1"/>
          </p:cNvPicPr>
          <p:nvPr/>
        </p:nvPicPr>
        <p:blipFill>
          <a:blip r:embed="rId3"/>
          <a:stretch>
            <a:fillRect/>
          </a:stretch>
        </p:blipFill>
        <p:spPr>
          <a:xfrm>
            <a:off x="7310659" y="940930"/>
            <a:ext cx="914400" cy="914400"/>
          </a:xfrm>
          <a:prstGeom prst="rect">
            <a:avLst/>
          </a:prstGeom>
        </p:spPr>
      </p:pic>
    </p:spTree>
    <p:extLst>
      <p:ext uri="{BB962C8B-B14F-4D97-AF65-F5344CB8AC3E}">
        <p14:creationId xmlns:p14="http://schemas.microsoft.com/office/powerpoint/2010/main" val="307902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C7B4E-9DAE-3DFA-9236-5B09E5ED6C4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0CA180-82BA-F030-2093-A06C172C118A}"/>
              </a:ext>
            </a:extLst>
          </p:cNvPr>
          <p:cNvSpPr txBox="1"/>
          <p:nvPr/>
        </p:nvSpPr>
        <p:spPr>
          <a:xfrm>
            <a:off x="863999" y="762298"/>
            <a:ext cx="6923812" cy="1938992"/>
          </a:xfrm>
          <a:prstGeom prst="rect">
            <a:avLst/>
          </a:prstGeom>
          <a:noFill/>
        </p:spPr>
        <p:txBody>
          <a:bodyPr wrap="square">
            <a:spAutoFit/>
          </a:bodyPr>
          <a:lstStyle/>
          <a:p>
            <a:pPr>
              <a:defRPr sz="6000" b="1">
                <a:solidFill>
                  <a:srgbClr val="009646"/>
                </a:solidFill>
              </a:defRPr>
            </a:pPr>
            <a:r>
              <a:rPr lang="es-ES" noProof="0" dirty="0"/>
              <a:t>¿Qué es estimar por intervalos?</a:t>
            </a:r>
          </a:p>
        </p:txBody>
      </p:sp>
      <p:sp>
        <p:nvSpPr>
          <p:cNvPr id="8" name="CuadroTexto 7">
            <a:extLst>
              <a:ext uri="{FF2B5EF4-FFF2-40B4-BE49-F238E27FC236}">
                <a16:creationId xmlns:a16="http://schemas.microsoft.com/office/drawing/2014/main" id="{8861E5D0-2BDE-8E95-3E12-04F8482C190A}"/>
              </a:ext>
            </a:extLst>
          </p:cNvPr>
          <p:cNvSpPr txBox="1"/>
          <p:nvPr/>
        </p:nvSpPr>
        <p:spPr>
          <a:xfrm>
            <a:off x="842907" y="2677297"/>
            <a:ext cx="7221600" cy="2908489"/>
          </a:xfrm>
          <a:prstGeom prst="rect">
            <a:avLst/>
          </a:prstGeom>
          <a:noFill/>
        </p:spPr>
        <p:txBody>
          <a:bodyPr wrap="square">
            <a:spAutoFit/>
          </a:bodyPr>
          <a:lstStyle/>
          <a:p>
            <a:pPr algn="ctr">
              <a:lnSpc>
                <a:spcPct val="150000"/>
              </a:lnSpc>
            </a:pPr>
            <a:r>
              <a:rPr lang="es-ES" sz="2400" b="1" dirty="0"/>
              <a:t>NO</a:t>
            </a:r>
            <a:r>
              <a:rPr lang="es-ES" sz="2400" dirty="0"/>
              <a:t> buscamos un valor exacto</a:t>
            </a:r>
            <a:br>
              <a:rPr lang="es-ES" sz="2400" dirty="0"/>
            </a:br>
            <a:r>
              <a:rPr lang="es-ES" sz="2400" dirty="0"/>
              <a:t>↓</a:t>
            </a:r>
            <a:br>
              <a:rPr lang="es-ES" sz="2400" dirty="0"/>
            </a:br>
            <a:r>
              <a:rPr lang="es-ES" sz="2400" dirty="0"/>
              <a:t>Buscamos un intervalo donde esté el valor real</a:t>
            </a:r>
          </a:p>
          <a:p>
            <a:pPr algn="ctr"/>
            <a:endParaRPr lang="es-ES" dirty="0"/>
          </a:p>
          <a:p>
            <a:pPr algn="ctr"/>
            <a:endParaRPr lang="es-ES" dirty="0"/>
          </a:p>
          <a:p>
            <a:pPr algn="ctr"/>
            <a:endParaRPr lang="es-ES" dirty="0"/>
          </a:p>
          <a:p>
            <a:r>
              <a:rPr lang="es-ES" sz="2100" b="1" dirty="0"/>
              <a:t>   Estimación por intervalos = dar un rango de valores probables</a:t>
            </a:r>
            <a:endParaRPr lang="es-ES" sz="2100" dirty="0"/>
          </a:p>
        </p:txBody>
      </p:sp>
      <p:grpSp>
        <p:nvGrpSpPr>
          <p:cNvPr id="13" name="Grupo 12">
            <a:extLst>
              <a:ext uri="{FF2B5EF4-FFF2-40B4-BE49-F238E27FC236}">
                <a16:creationId xmlns:a16="http://schemas.microsoft.com/office/drawing/2014/main" id="{E5F29B51-D9D8-F92D-45BD-165B2A00C675}"/>
              </a:ext>
            </a:extLst>
          </p:cNvPr>
          <p:cNvGrpSpPr/>
          <p:nvPr/>
        </p:nvGrpSpPr>
        <p:grpSpPr>
          <a:xfrm>
            <a:off x="0" y="5943600"/>
            <a:ext cx="9144000" cy="914400"/>
            <a:chOff x="0" y="5943600"/>
            <a:chExt cx="9144000" cy="914400"/>
          </a:xfrm>
        </p:grpSpPr>
        <p:sp>
          <p:nvSpPr>
            <p:cNvPr id="4" name="Rectangle 3">
              <a:extLst>
                <a:ext uri="{FF2B5EF4-FFF2-40B4-BE49-F238E27FC236}">
                  <a16:creationId xmlns:a16="http://schemas.microsoft.com/office/drawing/2014/main" id="{DA7BA288-D300-8B31-27D5-FF075E546284}"/>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2" name="CuadroTexto 11">
              <a:extLst>
                <a:ext uri="{FF2B5EF4-FFF2-40B4-BE49-F238E27FC236}">
                  <a16:creationId xmlns:a16="http://schemas.microsoft.com/office/drawing/2014/main" id="{0DD26C07-F721-4A65-F907-D28C20D62202}"/>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5" name="Imagen 14" descr="Icono&#10;&#10;El contenido generado por IA puede ser incorrecto.">
            <a:extLst>
              <a:ext uri="{FF2B5EF4-FFF2-40B4-BE49-F238E27FC236}">
                <a16:creationId xmlns:a16="http://schemas.microsoft.com/office/drawing/2014/main" id="{8A20CDF9-1710-CDD2-50FC-22C104A14766}"/>
              </a:ext>
            </a:extLst>
          </p:cNvPr>
          <p:cNvPicPr>
            <a:picLocks noChangeAspect="1"/>
          </p:cNvPicPr>
          <p:nvPr/>
        </p:nvPicPr>
        <p:blipFill>
          <a:blip r:embed="rId2"/>
          <a:stretch>
            <a:fillRect/>
          </a:stretch>
        </p:blipFill>
        <p:spPr>
          <a:xfrm>
            <a:off x="7668000" y="720000"/>
            <a:ext cx="936000" cy="936000"/>
          </a:xfrm>
          <a:prstGeom prst="rect">
            <a:avLst/>
          </a:prstGeom>
        </p:spPr>
      </p:pic>
      <p:pic>
        <p:nvPicPr>
          <p:cNvPr id="3" name="Imagen 2">
            <a:hlinkClick r:id="rId3" action="ppaction://hlinkfile"/>
            <a:extLst>
              <a:ext uri="{FF2B5EF4-FFF2-40B4-BE49-F238E27FC236}">
                <a16:creationId xmlns:a16="http://schemas.microsoft.com/office/drawing/2014/main" id="{D1D4CA12-02C1-485E-9265-A0D3F9D58EE7}"/>
              </a:ext>
            </a:extLst>
          </p:cNvPr>
          <p:cNvPicPr>
            <a:picLocks noChangeAspect="1"/>
          </p:cNvPicPr>
          <p:nvPr/>
        </p:nvPicPr>
        <p:blipFill>
          <a:blip r:embed="rId4"/>
          <a:stretch>
            <a:fillRect/>
          </a:stretch>
        </p:blipFill>
        <p:spPr>
          <a:xfrm>
            <a:off x="494350" y="5000643"/>
            <a:ext cx="585143" cy="585143"/>
          </a:xfrm>
          <a:prstGeom prst="rect">
            <a:avLst/>
          </a:prstGeom>
        </p:spPr>
      </p:pic>
    </p:spTree>
    <p:extLst>
      <p:ext uri="{BB962C8B-B14F-4D97-AF65-F5344CB8AC3E}">
        <p14:creationId xmlns:p14="http://schemas.microsoft.com/office/powerpoint/2010/main" val="3263811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995C4-14C1-4273-2483-3E52AB2B182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CB393F42-0AAF-07F6-3806-E2B16E5B15A1}"/>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856FF719-3628-6A53-72E1-D365CAEB560A}"/>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23965FA9-FF98-5DA1-32BA-692BFBE116B1}"/>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9B9A4A56-1667-E8E1-CB68-8F7038E5B32D}"/>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3" name="Imagen 2" descr="Logotipo&#10;&#10;El contenido generado por IA puede ser incorrecto.">
            <a:extLst>
              <a:ext uri="{FF2B5EF4-FFF2-40B4-BE49-F238E27FC236}">
                <a16:creationId xmlns:a16="http://schemas.microsoft.com/office/drawing/2014/main" id="{B2F99D6D-10A4-F9FD-F136-E08170410E09}"/>
              </a:ext>
            </a:extLst>
          </p:cNvPr>
          <p:cNvPicPr>
            <a:picLocks noChangeAspect="1"/>
          </p:cNvPicPr>
          <p:nvPr/>
        </p:nvPicPr>
        <p:blipFill>
          <a:blip r:embed="rId2"/>
          <a:stretch>
            <a:fillRect/>
          </a:stretch>
        </p:blipFill>
        <p:spPr>
          <a:xfrm>
            <a:off x="7416568" y="299963"/>
            <a:ext cx="1080000" cy="1080000"/>
          </a:xfrm>
          <a:prstGeom prst="rect">
            <a:avLst/>
          </a:prstGeom>
        </p:spPr>
      </p:pic>
      <p:sp>
        <p:nvSpPr>
          <p:cNvPr id="8" name="CuadroTexto 7">
            <a:extLst>
              <a:ext uri="{FF2B5EF4-FFF2-40B4-BE49-F238E27FC236}">
                <a16:creationId xmlns:a16="http://schemas.microsoft.com/office/drawing/2014/main" id="{0BA51D7D-1837-4E70-1BD4-BF38651BE745}"/>
              </a:ext>
            </a:extLst>
          </p:cNvPr>
          <p:cNvSpPr txBox="1"/>
          <p:nvPr/>
        </p:nvSpPr>
        <p:spPr>
          <a:xfrm>
            <a:off x="842907" y="1544775"/>
            <a:ext cx="7177687" cy="3737946"/>
          </a:xfrm>
          <a:prstGeom prst="rect">
            <a:avLst/>
          </a:prstGeom>
          <a:noFill/>
        </p:spPr>
        <p:txBody>
          <a:bodyPr wrap="square">
            <a:spAutoFit/>
          </a:bodyPr>
          <a:lstStyle/>
          <a:p>
            <a:pPr>
              <a:lnSpc>
                <a:spcPct val="150000"/>
              </a:lnSpc>
            </a:pPr>
            <a:r>
              <a:rPr lang="es-ES" sz="2000" b="0" i="0" u="none" strike="noStrike" baseline="0" dirty="0">
                <a:solidFill>
                  <a:srgbClr val="000000"/>
                </a:solidFill>
              </a:rPr>
              <a:t>En un hospital se ha tomado la temperatura a una muestra de 64 pacientes, para estimar la temperatura media de sus enfermos. </a:t>
            </a:r>
          </a:p>
          <a:p>
            <a:pPr>
              <a:lnSpc>
                <a:spcPct val="150000"/>
              </a:lnSpc>
            </a:pPr>
            <a:endParaRPr lang="es-ES" sz="2000" dirty="0">
              <a:solidFill>
                <a:srgbClr val="000000"/>
              </a:solidFill>
            </a:endParaRPr>
          </a:p>
          <a:p>
            <a:pPr>
              <a:lnSpc>
                <a:spcPct val="150000"/>
              </a:lnSpc>
            </a:pPr>
            <a:r>
              <a:rPr lang="es-ES" sz="2000" b="0" i="0" u="none" strike="noStrike" baseline="0" dirty="0">
                <a:solidFill>
                  <a:srgbClr val="000000"/>
                </a:solidFill>
              </a:rPr>
              <a:t>La media de la muestra ha sido de 37,1°C y la desviación típica de la población de 1,04°C. </a:t>
            </a:r>
          </a:p>
          <a:p>
            <a:pPr>
              <a:lnSpc>
                <a:spcPct val="150000"/>
              </a:lnSpc>
            </a:pPr>
            <a:endParaRPr lang="es-ES" sz="2000" dirty="0">
              <a:solidFill>
                <a:srgbClr val="000000"/>
              </a:solidFill>
            </a:endParaRPr>
          </a:p>
          <a:p>
            <a:pPr>
              <a:lnSpc>
                <a:spcPct val="150000"/>
              </a:lnSpc>
            </a:pPr>
            <a:r>
              <a:rPr lang="es-ES" sz="2000" b="0" i="0" u="none" strike="noStrike" baseline="0" dirty="0">
                <a:solidFill>
                  <a:srgbClr val="000000"/>
                </a:solidFill>
              </a:rPr>
              <a:t>Calcula un intervalo de confianza para la media poblacional con un nivel de confianza del 99% </a:t>
            </a:r>
            <a:endParaRPr lang="es-ES" sz="2000" dirty="0"/>
          </a:p>
        </p:txBody>
      </p:sp>
    </p:spTree>
    <p:extLst>
      <p:ext uri="{BB962C8B-B14F-4D97-AF65-F5344CB8AC3E}">
        <p14:creationId xmlns:p14="http://schemas.microsoft.com/office/powerpoint/2010/main" val="57334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9DD78-36F6-05E6-1D59-AC1C127F662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A7215494-5F70-8DDE-EC62-859CA365F42E}"/>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A6A7AD3A-E267-0A3A-1CC1-FFD70AF9F5A9}"/>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0C32666E-12B3-91B0-0A35-A8C4790BD243}"/>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8EFF416A-8FA4-DAC0-42A3-313EAA1B5088}"/>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3" name="Imagen 2" descr="Logotipo&#10;&#10;El contenido generado por IA puede ser incorrecto.">
            <a:extLst>
              <a:ext uri="{FF2B5EF4-FFF2-40B4-BE49-F238E27FC236}">
                <a16:creationId xmlns:a16="http://schemas.microsoft.com/office/drawing/2014/main" id="{457B32C9-2252-AECB-E5EC-DD26697253C6}"/>
              </a:ext>
            </a:extLst>
          </p:cNvPr>
          <p:cNvPicPr>
            <a:picLocks noChangeAspect="1"/>
          </p:cNvPicPr>
          <p:nvPr/>
        </p:nvPicPr>
        <p:blipFill>
          <a:blip r:embed="rId2"/>
          <a:stretch>
            <a:fillRect/>
          </a:stretch>
        </p:blipFill>
        <p:spPr>
          <a:xfrm>
            <a:off x="7416568" y="299963"/>
            <a:ext cx="1080000" cy="1080000"/>
          </a:xfrm>
          <a:prstGeom prst="rect">
            <a:avLst/>
          </a:prstGeom>
        </p:spPr>
      </p:pic>
      <p:grpSp>
        <p:nvGrpSpPr>
          <p:cNvPr id="22" name="Grupo 21">
            <a:extLst>
              <a:ext uri="{FF2B5EF4-FFF2-40B4-BE49-F238E27FC236}">
                <a16:creationId xmlns:a16="http://schemas.microsoft.com/office/drawing/2014/main" id="{EB78F49A-2643-2B10-1684-D2C2120CA460}"/>
              </a:ext>
            </a:extLst>
          </p:cNvPr>
          <p:cNvGrpSpPr/>
          <p:nvPr/>
        </p:nvGrpSpPr>
        <p:grpSpPr>
          <a:xfrm>
            <a:off x="842907" y="998966"/>
            <a:ext cx="7024402" cy="4147431"/>
            <a:chOff x="842907" y="998966"/>
            <a:chExt cx="7024402" cy="4147431"/>
          </a:xfrm>
        </p:grpSpPr>
        <p:grpSp>
          <p:nvGrpSpPr>
            <p:cNvPr id="19" name="Grupo 18">
              <a:extLst>
                <a:ext uri="{FF2B5EF4-FFF2-40B4-BE49-F238E27FC236}">
                  <a16:creationId xmlns:a16="http://schemas.microsoft.com/office/drawing/2014/main" id="{959FB94C-0402-4F59-C80E-F91E9FC32A5D}"/>
                </a:ext>
              </a:extLst>
            </p:cNvPr>
            <p:cNvGrpSpPr/>
            <p:nvPr/>
          </p:nvGrpSpPr>
          <p:grpSpPr>
            <a:xfrm>
              <a:off x="842907" y="998966"/>
              <a:ext cx="7024402" cy="3350229"/>
              <a:chOff x="914400" y="1118799"/>
              <a:chExt cx="7024402" cy="3350229"/>
            </a:xfrm>
          </p:grpSpPr>
          <p:sp>
            <p:nvSpPr>
              <p:cNvPr id="10" name="CuadroTexto 9">
                <a:extLst>
                  <a:ext uri="{FF2B5EF4-FFF2-40B4-BE49-F238E27FC236}">
                    <a16:creationId xmlns:a16="http://schemas.microsoft.com/office/drawing/2014/main" id="{397D4179-629A-12DD-AD15-7F66E449C216}"/>
                  </a:ext>
                </a:extLst>
              </p:cNvPr>
              <p:cNvSpPr txBox="1"/>
              <p:nvPr/>
            </p:nvSpPr>
            <p:spPr>
              <a:xfrm>
                <a:off x="914400" y="1118799"/>
                <a:ext cx="5870714" cy="2126864"/>
              </a:xfrm>
              <a:prstGeom prst="rect">
                <a:avLst/>
              </a:prstGeom>
              <a:noFill/>
            </p:spPr>
            <p:txBody>
              <a:bodyPr wrap="square">
                <a:spAutoFit/>
              </a:bodyPr>
              <a:lstStyle/>
              <a:p>
                <a:pPr>
                  <a:lnSpc>
                    <a:spcPct val="150000"/>
                  </a:lnSpc>
                  <a:buClr>
                    <a:srgbClr val="00B050"/>
                  </a:buClr>
                </a:pPr>
                <a:r>
                  <a:rPr lang="es-ES" b="1" dirty="0"/>
                  <a:t>Paso 1: </a:t>
                </a:r>
                <a:r>
                  <a:rPr lang="es-ES" dirty="0"/>
                  <a:t>nos fijamos en los datos, piden un IC para la </a:t>
                </a:r>
                <a:r>
                  <a:rPr lang="es-ES" i="1" dirty="0"/>
                  <a:t>media</a:t>
                </a:r>
                <a:endParaRPr lang="es-ES" b="1" dirty="0"/>
              </a:p>
              <a:p>
                <a:pPr marL="285750" indent="-285750">
                  <a:lnSpc>
                    <a:spcPct val="150000"/>
                  </a:lnSpc>
                  <a:buClr>
                    <a:srgbClr val="00B050"/>
                  </a:buClr>
                  <a:buFont typeface="Arial" panose="020B0604020202020204" pitchFamily="34" charset="0"/>
                  <a:buChar char="•"/>
                </a:pPr>
                <a:r>
                  <a:rPr lang="es-ES" b="1" dirty="0"/>
                  <a:t>media</a:t>
                </a:r>
                <a:r>
                  <a:rPr lang="es-ES" dirty="0"/>
                  <a:t> = </a:t>
                </a:r>
                <a:r>
                  <a:rPr lang="es-ES" dirty="0">
                    <a:solidFill>
                      <a:srgbClr val="000000"/>
                    </a:solidFill>
                  </a:rPr>
                  <a:t>37,1°C</a:t>
                </a:r>
                <a:r>
                  <a:rPr lang="es-ES" dirty="0"/>
                  <a:t> </a:t>
                </a:r>
              </a:p>
              <a:p>
                <a:pPr marL="285750" indent="-285750">
                  <a:lnSpc>
                    <a:spcPct val="150000"/>
                  </a:lnSpc>
                  <a:buClr>
                    <a:srgbClr val="00B050"/>
                  </a:buClr>
                  <a:buFont typeface="Arial" panose="020B0604020202020204" pitchFamily="34" charset="0"/>
                  <a:buChar char="•"/>
                </a:pPr>
                <a:r>
                  <a:rPr lang="es-ES" dirty="0"/>
                  <a:t>σ = </a:t>
                </a:r>
                <a:r>
                  <a:rPr lang="es-ES" dirty="0">
                    <a:solidFill>
                      <a:srgbClr val="000000"/>
                    </a:solidFill>
                  </a:rPr>
                  <a:t>1,04°C</a:t>
                </a:r>
                <a:r>
                  <a:rPr lang="es-ES" dirty="0"/>
                  <a:t> </a:t>
                </a:r>
              </a:p>
              <a:p>
                <a:pPr marL="285750" indent="-285750">
                  <a:lnSpc>
                    <a:spcPct val="150000"/>
                  </a:lnSpc>
                  <a:buClr>
                    <a:srgbClr val="00B050"/>
                  </a:buClr>
                  <a:buFont typeface="Arial" panose="020B0604020202020204" pitchFamily="34" charset="0"/>
                  <a:buChar char="•"/>
                </a:pPr>
                <a:r>
                  <a:rPr lang="es-ES" dirty="0"/>
                  <a:t>n = 64 </a:t>
                </a:r>
              </a:p>
              <a:p>
                <a:pPr marL="285750" indent="-285750">
                  <a:lnSpc>
                    <a:spcPct val="150000"/>
                  </a:lnSpc>
                  <a:buClr>
                    <a:srgbClr val="00B050"/>
                  </a:buClr>
                  <a:buFont typeface="Arial" panose="020B0604020202020204" pitchFamily="34" charset="0"/>
                  <a:buChar char="•"/>
                </a:pPr>
                <a:r>
                  <a:rPr lang="es-ES" dirty="0"/>
                  <a:t>confianza = 99%</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0AD4E4F0-9110-C03E-8993-93586904EAE2}"/>
                      </a:ext>
                    </a:extLst>
                  </p:cNvPr>
                  <p:cNvSpPr txBox="1"/>
                  <p:nvPr/>
                </p:nvSpPr>
                <p:spPr>
                  <a:xfrm>
                    <a:off x="914400" y="3350196"/>
                    <a:ext cx="7024402" cy="1118832"/>
                  </a:xfrm>
                  <a:prstGeom prst="rect">
                    <a:avLst/>
                  </a:prstGeom>
                  <a:noFill/>
                </p:spPr>
                <p:txBody>
                  <a:bodyPr wrap="square">
                    <a:spAutoFit/>
                  </a:bodyPr>
                  <a:lstStyle/>
                  <a:p>
                    <a:pPr>
                      <a:buNone/>
                    </a:pPr>
                    <a:endParaRPr lang="es-ES" b="1" dirty="0"/>
                  </a:p>
                  <a:p>
                    <a:pPr>
                      <a:buNone/>
                    </a:pPr>
                    <a:r>
                      <a:rPr lang="es-ES" b="1" dirty="0"/>
                      <a:t>Paso 2: valor de z</a:t>
                    </a:r>
                  </a:p>
                  <a:p>
                    <a:pPr>
                      <a:buNone/>
                    </a:pPr>
                    <a14:m>
                      <m:oMathPara xmlns:m="http://schemas.openxmlformats.org/officeDocument/2006/math">
                        <m:oMathParaPr>
                          <m:jc m:val="left"/>
                        </m:oMathParaPr>
                        <m:oMath xmlns:m="http://schemas.openxmlformats.org/officeDocument/2006/math">
                          <m:r>
                            <a:rPr lang="es-ES" b="0" i="1" smtClean="0">
                              <a:latin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𝛼</m:t>
                          </m:r>
                          <m:r>
                            <a:rPr lang="es-ES" b="0" i="1" smtClean="0">
                              <a:latin typeface="Cambria Math" panose="02040503050406030204" pitchFamily="18" charset="0"/>
                              <a:ea typeface="Cambria Math" panose="02040503050406030204" pitchFamily="18" charset="0"/>
                            </a:rPr>
                            <m:t>=0,99→</m:t>
                          </m:r>
                          <m:r>
                            <a:rPr lang="es-ES" b="0" i="1" smtClean="0">
                              <a:latin typeface="Cambria Math" panose="02040503050406030204" pitchFamily="18" charset="0"/>
                              <a:ea typeface="Cambria Math" panose="02040503050406030204" pitchFamily="18" charset="0"/>
                            </a:rPr>
                            <m:t>𝛼</m:t>
                          </m:r>
                          <m:r>
                            <a:rPr lang="es-ES" b="0" i="1" smtClean="0">
                              <a:latin typeface="Cambria Math" panose="02040503050406030204" pitchFamily="18" charset="0"/>
                              <a:ea typeface="Cambria Math" panose="02040503050406030204" pitchFamily="18" charset="0"/>
                            </a:rPr>
                            <m:t>=0,01→</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𝛼</m:t>
                              </m:r>
                            </m:num>
                            <m:den>
                              <m:r>
                                <a:rPr lang="es-ES" b="0" i="1" smtClean="0">
                                  <a:latin typeface="Cambria Math" panose="02040503050406030204" pitchFamily="18" charset="0"/>
                                  <a:ea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=0,005→1−0,005=0,995</m:t>
                          </m:r>
                        </m:oMath>
                      </m:oMathPara>
                    </a14:m>
                    <a:endParaRPr lang="es-ES" b="0" i="1" dirty="0">
                      <a:latin typeface="Cambria Math" panose="02040503050406030204" pitchFamily="18" charset="0"/>
                      <a:ea typeface="Cambria Math" panose="02040503050406030204" pitchFamily="18" charset="0"/>
                    </a:endParaRPr>
                  </a:p>
                </p:txBody>
              </p:sp>
            </mc:Choice>
            <mc:Fallback xmlns="">
              <p:sp>
                <p:nvSpPr>
                  <p:cNvPr id="13" name="CuadroTexto 12">
                    <a:extLst>
                      <a:ext uri="{FF2B5EF4-FFF2-40B4-BE49-F238E27FC236}">
                        <a16:creationId xmlns:a16="http://schemas.microsoft.com/office/drawing/2014/main" id="{0AD4E4F0-9110-C03E-8993-93586904EAE2}"/>
                      </a:ext>
                    </a:extLst>
                  </p:cNvPr>
                  <p:cNvSpPr txBox="1">
                    <a:spLocks noRot="1" noChangeAspect="1" noMove="1" noResize="1" noEditPoints="1" noAdjustHandles="1" noChangeArrowheads="1" noChangeShapeType="1" noTextEdit="1"/>
                  </p:cNvSpPr>
                  <p:nvPr/>
                </p:nvSpPr>
                <p:spPr>
                  <a:xfrm>
                    <a:off x="914400" y="3350196"/>
                    <a:ext cx="7024402" cy="1118832"/>
                  </a:xfrm>
                  <a:prstGeom prst="rect">
                    <a:avLst/>
                  </a:prstGeom>
                  <a:blipFill>
                    <a:blip r:embed="rId3"/>
                    <a:stretch>
                      <a:fillRect l="-694"/>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E7465023-0512-F2C9-A620-41B07897D910}"/>
                    </a:ext>
                  </a:extLst>
                </p:cNvPr>
                <p:cNvSpPr txBox="1"/>
                <p:nvPr/>
              </p:nvSpPr>
              <p:spPr>
                <a:xfrm>
                  <a:off x="860403" y="4226337"/>
                  <a:ext cx="6688476" cy="920060"/>
                </a:xfrm>
                <a:prstGeom prst="rect">
                  <a:avLst/>
                </a:prstGeom>
                <a:noFill/>
              </p:spPr>
              <p:txBody>
                <a:bodyPr wrap="square" rtlCol="0">
                  <a:spAutoFit/>
                </a:bodyPr>
                <a:lstStyle/>
                <a:p>
                  <a:pPr>
                    <a:lnSpc>
                      <a:spcPct val="150000"/>
                    </a:lnSpc>
                  </a:pPr>
                  <a:r>
                    <a:rPr lang="es-ES" dirty="0"/>
                    <a:t>Hacemos uso de tabla inversa para buscar</a:t>
                  </a:r>
                  <a:r>
                    <a:rPr lang="es-ES" i="1" dirty="0">
                      <a:latin typeface="Cambria Math" panose="02040503050406030204" pitchFamily="18" charset="0"/>
                      <a:ea typeface="Cambria Math" panose="02040503050406030204" pitchFamily="18" charset="0"/>
                    </a:rPr>
                    <a:t> </a:t>
                  </a:r>
                  <a14:m>
                    <m:oMath xmlns:m="http://schemas.openxmlformats.org/officeDocument/2006/math">
                      <m:r>
                        <a:rPr lang="es-ES" b="0" i="1" smtClean="0">
                          <a:latin typeface="Cambria Math" panose="02040503050406030204" pitchFamily="18" charset="0"/>
                          <a:ea typeface="Cambria Math" panose="02040503050406030204" pitchFamily="18" charset="0"/>
                        </a:rPr>
                        <m:t>𝑃</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𝑍</m:t>
                      </m:r>
                      <m:r>
                        <a:rPr lang="es-ES" b="0" i="1" smtClean="0">
                          <a:latin typeface="Cambria Math" panose="02040503050406030204" pitchFamily="18" charset="0"/>
                          <a:ea typeface="Cambria Math" panose="02040503050406030204" pitchFamily="18" charset="0"/>
                        </a:rPr>
                        <m:t>&lt;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𝑧</m:t>
                          </m:r>
                        </m:e>
                        <m:sub>
                          <m:r>
                            <a:rPr lang="es-ES" b="0" i="1" smtClean="0">
                              <a:latin typeface="Cambria Math" panose="02040503050406030204" pitchFamily="18" charset="0"/>
                              <a:ea typeface="Cambria Math" panose="02040503050406030204" pitchFamily="18" charset="0"/>
                            </a:rPr>
                            <m:t>0,005</m:t>
                          </m:r>
                        </m:sub>
                      </m:sSub>
                      <m:r>
                        <a:rPr lang="es-ES" b="0" i="1" smtClean="0">
                          <a:latin typeface="Cambria Math" panose="02040503050406030204" pitchFamily="18" charset="0"/>
                          <a:ea typeface="Cambria Math" panose="02040503050406030204" pitchFamily="18" charset="0"/>
                        </a:rPr>
                        <m:t>)=0,995→</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0,005</m:t>
                          </m:r>
                        </m:sub>
                      </m:sSub>
                      <m:r>
                        <a:rPr lang="es-ES" b="0" i="1" smtClean="0">
                          <a:latin typeface="Cambria Math" panose="02040503050406030204" pitchFamily="18" charset="0"/>
                          <a:ea typeface="Cambria Math" panose="02040503050406030204" pitchFamily="18" charset="0"/>
                        </a:rPr>
                        <m:t>=2,58</m:t>
                      </m:r>
                    </m:oMath>
                  </a14:m>
                  <a:endParaRPr lang="es-ES" i="1" dirty="0">
                    <a:latin typeface="Cambria Math" panose="02040503050406030204" pitchFamily="18" charset="0"/>
                    <a:ea typeface="Cambria Math" panose="02040503050406030204" pitchFamily="18" charset="0"/>
                  </a:endParaRPr>
                </a:p>
              </p:txBody>
            </p:sp>
          </mc:Choice>
          <mc:Fallback xmlns="">
            <p:sp>
              <p:nvSpPr>
                <p:cNvPr id="21" name="CuadroTexto 20">
                  <a:extLst>
                    <a:ext uri="{FF2B5EF4-FFF2-40B4-BE49-F238E27FC236}">
                      <a16:creationId xmlns:a16="http://schemas.microsoft.com/office/drawing/2014/main" id="{E7465023-0512-F2C9-A620-41B07897D910}"/>
                    </a:ext>
                  </a:extLst>
                </p:cNvPr>
                <p:cNvSpPr txBox="1">
                  <a:spLocks noRot="1" noChangeAspect="1" noMove="1" noResize="1" noEditPoints="1" noAdjustHandles="1" noChangeArrowheads="1" noChangeShapeType="1" noTextEdit="1"/>
                </p:cNvSpPr>
                <p:nvPr/>
              </p:nvSpPr>
              <p:spPr>
                <a:xfrm>
                  <a:off x="860403" y="4226337"/>
                  <a:ext cx="6688476" cy="920060"/>
                </a:xfrm>
                <a:prstGeom prst="rect">
                  <a:avLst/>
                </a:prstGeom>
                <a:blipFill>
                  <a:blip r:embed="rId4"/>
                  <a:stretch>
                    <a:fillRect l="-729"/>
                  </a:stretch>
                </a:blipFill>
              </p:spPr>
              <p:txBody>
                <a:bodyPr/>
                <a:lstStyle/>
                <a:p>
                  <a:r>
                    <a:rPr lang="es-ES">
                      <a:noFill/>
                    </a:rPr>
                    <a:t> </a:t>
                  </a:r>
                </a:p>
              </p:txBody>
            </p:sp>
          </mc:Fallback>
        </mc:AlternateContent>
      </p:grpSp>
    </p:spTree>
    <p:extLst>
      <p:ext uri="{BB962C8B-B14F-4D97-AF65-F5344CB8AC3E}">
        <p14:creationId xmlns:p14="http://schemas.microsoft.com/office/powerpoint/2010/main" val="482522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2C753-9A01-5856-06D4-130E4F70F75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47278CD-F711-E513-6700-B47CE9F1ED5F}"/>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6B4B46C9-79BD-F754-7CD3-D331BCCFA7BD}"/>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0C935E44-F185-ED72-C050-FBD5FFE3E9D5}"/>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B4609E10-C3B4-FC8B-617A-1123BD2F2A66}"/>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3" name="Imagen 2" descr="Logotipo&#10;&#10;El contenido generado por IA puede ser incorrecto.">
            <a:extLst>
              <a:ext uri="{FF2B5EF4-FFF2-40B4-BE49-F238E27FC236}">
                <a16:creationId xmlns:a16="http://schemas.microsoft.com/office/drawing/2014/main" id="{9EC369F0-C609-EA09-AAF6-29509928078C}"/>
              </a:ext>
            </a:extLst>
          </p:cNvPr>
          <p:cNvPicPr>
            <a:picLocks noChangeAspect="1"/>
          </p:cNvPicPr>
          <p:nvPr/>
        </p:nvPicPr>
        <p:blipFill>
          <a:blip r:embed="rId2"/>
          <a:stretch>
            <a:fillRect/>
          </a:stretch>
        </p:blipFill>
        <p:spPr>
          <a:xfrm>
            <a:off x="7416568" y="299963"/>
            <a:ext cx="1080000" cy="1080000"/>
          </a:xfrm>
          <a:prstGeom prst="rect">
            <a:avLst/>
          </a:prstGeom>
        </p:spPr>
      </p:pic>
      <p:grpSp>
        <p:nvGrpSpPr>
          <p:cNvPr id="19" name="Grupo 18">
            <a:extLst>
              <a:ext uri="{FF2B5EF4-FFF2-40B4-BE49-F238E27FC236}">
                <a16:creationId xmlns:a16="http://schemas.microsoft.com/office/drawing/2014/main" id="{6DD47F09-166D-637D-1CA9-B034629CC135}"/>
              </a:ext>
            </a:extLst>
          </p:cNvPr>
          <p:cNvGrpSpPr/>
          <p:nvPr/>
        </p:nvGrpSpPr>
        <p:grpSpPr>
          <a:xfrm>
            <a:off x="914400" y="1077866"/>
            <a:ext cx="4626142" cy="1218603"/>
            <a:chOff x="943411" y="4179183"/>
            <a:chExt cx="4626142" cy="1218603"/>
          </a:xfrm>
        </p:grpSpPr>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C3179CB4-50C3-9EDE-DC16-12DE8C455EEE}"/>
                    </a:ext>
                  </a:extLst>
                </p:cNvPr>
                <p:cNvSpPr txBox="1"/>
                <p:nvPr/>
              </p:nvSpPr>
              <p:spPr>
                <a:xfrm>
                  <a:off x="943411" y="4179183"/>
                  <a:ext cx="4626142" cy="1218603"/>
                </a:xfrm>
                <a:prstGeom prst="rect">
                  <a:avLst/>
                </a:prstGeom>
                <a:noFill/>
              </p:spPr>
              <p:txBody>
                <a:bodyPr wrap="square">
                  <a:spAutoFit/>
                </a:bodyPr>
                <a:lstStyle/>
                <a:p>
                  <a:pPr>
                    <a:buNone/>
                  </a:pPr>
                  <a:r>
                    <a:rPr lang="es-ES" b="1" dirty="0"/>
                    <a:t>Paso 3: error</a:t>
                  </a:r>
                </a:p>
                <a:p>
                  <a:pPr>
                    <a:buNone/>
                  </a:pPr>
                  <a:endParaRPr lang="es-ES" i="1" dirty="0">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a:rPr lang="es-ES" i="1">
                            <a:latin typeface="Cambria Math" panose="02040503050406030204" pitchFamily="18" charset="0"/>
                          </a:rPr>
                          <m:t>𝐸</m:t>
                        </m:r>
                        <m:r>
                          <a:rPr lang="es-ES" i="0">
                            <a:latin typeface="Cambria Math" panose="02040503050406030204" pitchFamily="18" charset="0"/>
                          </a:rPr>
                          <m:t>=</m:t>
                        </m:r>
                        <m:r>
                          <a:rPr lang="es-ES" b="0" i="0" smtClean="0">
                            <a:latin typeface="Cambria Math" panose="02040503050406030204" pitchFamily="18" charset="0"/>
                          </a:rPr>
                          <m:t>2</m:t>
                        </m:r>
                        <m:r>
                          <a:rPr lang="es-ES" b="0" i="0" smtClean="0">
                            <a:latin typeface="Cambria Math" panose="02040503050406030204" pitchFamily="18" charset="0"/>
                          </a:rPr>
                          <m:t>,</m:t>
                        </m:r>
                        <m:r>
                          <a:rPr lang="es-ES" b="0" i="0" smtClean="0">
                            <a:latin typeface="Cambria Math" panose="02040503050406030204" pitchFamily="18" charset="0"/>
                          </a:rPr>
                          <m:t>58</m:t>
                        </m:r>
                        <m:r>
                          <a:rPr lang="es-ES" i="0">
                            <a:latin typeface="Cambria Math" panose="02040503050406030204" pitchFamily="18" charset="0"/>
                          </a:rPr>
                          <m:t>⋅</m:t>
                        </m:r>
                        <m:f>
                          <m:fPr>
                            <m:ctrlPr>
                              <a:rPr lang="ar-AE" i="1">
                                <a:latin typeface="Cambria Math" panose="02040503050406030204" pitchFamily="18" charset="0"/>
                              </a:rPr>
                            </m:ctrlPr>
                          </m:fPr>
                          <m:num>
                            <m:r>
                              <a:rPr lang="es-ES" b="0" i="0" smtClean="0">
                                <a:latin typeface="Cambria Math" panose="02040503050406030204" pitchFamily="18" charset="0"/>
                              </a:rPr>
                              <m:t>1</m:t>
                            </m:r>
                            <m:r>
                              <a:rPr lang="es-ES" b="0" i="0" smtClean="0">
                                <a:latin typeface="Cambria Math" panose="02040503050406030204" pitchFamily="18" charset="0"/>
                              </a:rPr>
                              <m:t>,</m:t>
                            </m:r>
                            <m:r>
                              <a:rPr lang="es-ES" b="0" i="0" smtClean="0">
                                <a:latin typeface="Cambria Math" panose="02040503050406030204" pitchFamily="18" charset="0"/>
                              </a:rPr>
                              <m:t>04</m:t>
                            </m:r>
                          </m:num>
                          <m:den>
                            <m:rad>
                              <m:radPr>
                                <m:degHide m:val="on"/>
                                <m:ctrlPr>
                                  <a:rPr lang="ar-AE" i="1" smtClean="0">
                                    <a:latin typeface="Cambria Math" panose="02040503050406030204" pitchFamily="18" charset="0"/>
                                  </a:rPr>
                                </m:ctrlPr>
                              </m:radPr>
                              <m:deg/>
                              <m:e>
                                <m:r>
                                  <a:rPr lang="es-ES" b="0" i="1" smtClean="0">
                                    <a:latin typeface="Cambria Math" panose="02040503050406030204" pitchFamily="18" charset="0"/>
                                  </a:rPr>
                                  <m:t>64</m:t>
                                </m:r>
                              </m:e>
                            </m:rad>
                          </m:den>
                        </m:f>
                        <m:r>
                          <a:rPr lang="ar-AE" i="0">
                            <a:latin typeface="Cambria Math" panose="02040503050406030204" pitchFamily="18" charset="0"/>
                          </a:rPr>
                          <m:t>=</m:t>
                        </m:r>
                        <m:r>
                          <a:rPr lang="es-ES" b="0" i="0" smtClean="0">
                            <a:latin typeface="Cambria Math" panose="02040503050406030204" pitchFamily="18" charset="0"/>
                          </a:rPr>
                          <m:t>0</m:t>
                        </m:r>
                        <m:r>
                          <a:rPr lang="es-ES" b="0" i="0" smtClean="0">
                            <a:latin typeface="Cambria Math" panose="02040503050406030204" pitchFamily="18" charset="0"/>
                          </a:rPr>
                          <m:t>,</m:t>
                        </m:r>
                        <m:r>
                          <a:rPr lang="es-ES" b="0" i="0" smtClean="0">
                            <a:latin typeface="Cambria Math" panose="02040503050406030204" pitchFamily="18" charset="0"/>
                          </a:rPr>
                          <m:t>3354</m:t>
                        </m:r>
                      </m:oMath>
                    </m:oMathPara>
                  </a14:m>
                  <a:endParaRPr lang="ar-AE" dirty="0"/>
                </a:p>
              </p:txBody>
            </p:sp>
          </mc:Choice>
          <mc:Fallback xmlns="">
            <p:sp>
              <p:nvSpPr>
                <p:cNvPr id="15" name="CuadroTexto 14">
                  <a:extLst>
                    <a:ext uri="{FF2B5EF4-FFF2-40B4-BE49-F238E27FC236}">
                      <a16:creationId xmlns:a16="http://schemas.microsoft.com/office/drawing/2014/main" id="{C3179CB4-50C3-9EDE-DC16-12DE8C455EEE}"/>
                    </a:ext>
                  </a:extLst>
                </p:cNvPr>
                <p:cNvSpPr txBox="1">
                  <a:spLocks noRot="1" noChangeAspect="1" noMove="1" noResize="1" noEditPoints="1" noAdjustHandles="1" noChangeArrowheads="1" noChangeShapeType="1" noTextEdit="1"/>
                </p:cNvSpPr>
                <p:nvPr/>
              </p:nvSpPr>
              <p:spPr>
                <a:xfrm>
                  <a:off x="943411" y="4179183"/>
                  <a:ext cx="4626142" cy="1218603"/>
                </a:xfrm>
                <a:prstGeom prst="rect">
                  <a:avLst/>
                </a:prstGeom>
                <a:blipFill>
                  <a:blip r:embed="rId3"/>
                  <a:stretch>
                    <a:fillRect l="-1054" t="-3000"/>
                  </a:stretch>
                </a:blipFill>
              </p:spPr>
              <p:txBody>
                <a:bodyPr/>
                <a:lstStyle/>
                <a:p>
                  <a:r>
                    <a:rPr lang="es-ES">
                      <a:noFill/>
                    </a:rPr>
                    <a:t> </a:t>
                  </a:r>
                </a:p>
              </p:txBody>
            </p:sp>
          </mc:Fallback>
        </mc:AlternateContent>
        <p:pic>
          <p:nvPicPr>
            <p:cNvPr id="16" name="Imagen 15">
              <a:extLst>
                <a:ext uri="{FF2B5EF4-FFF2-40B4-BE49-F238E27FC236}">
                  <a16:creationId xmlns:a16="http://schemas.microsoft.com/office/drawing/2014/main" id="{0EF1C593-E861-0B36-ACD0-DD294B894D99}"/>
                </a:ext>
              </a:extLst>
            </p:cNvPr>
            <p:cNvPicPr>
              <a:picLocks noChangeAspect="1"/>
            </p:cNvPicPr>
            <p:nvPr/>
          </p:nvPicPr>
          <p:blipFill>
            <a:blip r:embed="rId4"/>
            <a:srcRect t="17631" b="4233"/>
            <a:stretch>
              <a:fillRect/>
            </a:stretch>
          </p:blipFill>
          <p:spPr>
            <a:xfrm>
              <a:off x="2847535" y="4191692"/>
              <a:ext cx="1396870" cy="662031"/>
            </a:xfrm>
            <a:prstGeom prst="rect">
              <a:avLst/>
            </a:prstGeom>
          </p:spPr>
        </p:pic>
      </p:gr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C809439D-5D56-B66B-CCAE-065FE570BD38}"/>
                  </a:ext>
                </a:extLst>
              </p:cNvPr>
              <p:cNvSpPr txBox="1"/>
              <p:nvPr/>
            </p:nvSpPr>
            <p:spPr>
              <a:xfrm>
                <a:off x="914400" y="2420690"/>
                <a:ext cx="4626142" cy="784830"/>
              </a:xfrm>
              <a:prstGeom prst="rect">
                <a:avLst/>
              </a:prstGeom>
              <a:noFill/>
            </p:spPr>
            <p:txBody>
              <a:bodyPr wrap="square">
                <a:spAutoFit/>
              </a:bodyPr>
              <a:lstStyle/>
              <a:p>
                <a:pPr>
                  <a:buNone/>
                </a:pPr>
                <a:r>
                  <a:rPr lang="es-ES" b="1" dirty="0"/>
                  <a:t>Paso 4: intervalo</a:t>
                </a:r>
              </a:p>
              <a:p>
                <a:pPr>
                  <a:lnSpc>
                    <a:spcPct val="150000"/>
                  </a:lnSpc>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𝐼𝐶</m:t>
                      </m:r>
                      <m:r>
                        <a:rPr lang="es-ES" i="0">
                          <a:latin typeface="Cambria Math" panose="02040503050406030204" pitchFamily="18" charset="0"/>
                        </a:rPr>
                        <m:t>=</m:t>
                      </m:r>
                      <m:r>
                        <a:rPr lang="es-ES" b="0" i="0" smtClean="0">
                          <a:latin typeface="Cambria Math" panose="02040503050406030204" pitchFamily="18" charset="0"/>
                        </a:rPr>
                        <m:t>37</m:t>
                      </m:r>
                      <m:r>
                        <a:rPr lang="es-ES" b="0" i="0" smtClean="0">
                          <a:latin typeface="Cambria Math" panose="02040503050406030204" pitchFamily="18" charset="0"/>
                        </a:rPr>
                        <m:t>,</m:t>
                      </m:r>
                      <m:r>
                        <a:rPr lang="es-ES" b="0" i="0" smtClean="0">
                          <a:latin typeface="Cambria Math" panose="02040503050406030204" pitchFamily="18" charset="0"/>
                        </a:rPr>
                        <m:t>1</m:t>
                      </m:r>
                      <m:r>
                        <a:rPr lang="es-ES" i="0">
                          <a:latin typeface="Cambria Math" panose="02040503050406030204" pitchFamily="18" charset="0"/>
                        </a:rPr>
                        <m:t>±</m:t>
                      </m:r>
                      <m:r>
                        <a:rPr lang="es-ES" b="0" i="0" smtClean="0">
                          <a:latin typeface="Cambria Math" panose="02040503050406030204" pitchFamily="18" charset="0"/>
                        </a:rPr>
                        <m:t>0</m:t>
                      </m:r>
                      <m:r>
                        <a:rPr lang="es-ES" b="0" i="0" smtClean="0">
                          <a:latin typeface="Cambria Math" panose="02040503050406030204" pitchFamily="18" charset="0"/>
                        </a:rPr>
                        <m:t>,</m:t>
                      </m:r>
                      <m:r>
                        <a:rPr lang="es-ES" b="0" i="0" smtClean="0">
                          <a:latin typeface="Cambria Math" panose="02040503050406030204" pitchFamily="18" charset="0"/>
                        </a:rPr>
                        <m:t>3354</m:t>
                      </m:r>
                      <m:r>
                        <a:rPr lang="es-ES" b="0" i="1" smtClean="0">
                          <a:latin typeface="Cambria Math" panose="02040503050406030204" pitchFamily="18" charset="0"/>
                          <a:ea typeface="Cambria Math" panose="02040503050406030204" pitchFamily="18" charset="0"/>
                        </a:rPr>
                        <m:t>→</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36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76</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37</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44</m:t>
                          </m:r>
                        </m:e>
                      </m:d>
                    </m:oMath>
                  </m:oMathPara>
                </a14:m>
                <a:endParaRPr lang="ar-AE" dirty="0"/>
              </a:p>
            </p:txBody>
          </p:sp>
        </mc:Choice>
        <mc:Fallback xmlns="">
          <p:sp>
            <p:nvSpPr>
              <p:cNvPr id="18" name="CuadroTexto 17">
                <a:extLst>
                  <a:ext uri="{FF2B5EF4-FFF2-40B4-BE49-F238E27FC236}">
                    <a16:creationId xmlns:a16="http://schemas.microsoft.com/office/drawing/2014/main" id="{C809439D-5D56-B66B-CCAE-065FE570BD38}"/>
                  </a:ext>
                </a:extLst>
              </p:cNvPr>
              <p:cNvSpPr txBox="1">
                <a:spLocks noRot="1" noChangeAspect="1" noMove="1" noResize="1" noEditPoints="1" noAdjustHandles="1" noChangeArrowheads="1" noChangeShapeType="1" noTextEdit="1"/>
              </p:cNvSpPr>
              <p:nvPr/>
            </p:nvSpPr>
            <p:spPr>
              <a:xfrm>
                <a:off x="914400" y="2420690"/>
                <a:ext cx="4626142" cy="784830"/>
              </a:xfrm>
              <a:prstGeom prst="rect">
                <a:avLst/>
              </a:prstGeom>
              <a:blipFill>
                <a:blip r:embed="rId5"/>
                <a:stretch>
                  <a:fillRect l="-1054" t="-3876"/>
                </a:stretch>
              </a:blipFill>
            </p:spPr>
            <p:txBody>
              <a:bodyPr/>
              <a:lstStyle/>
              <a:p>
                <a:r>
                  <a:rPr lang="es-ES">
                    <a:noFill/>
                  </a:rPr>
                  <a:t> </a:t>
                </a:r>
              </a:p>
            </p:txBody>
          </p:sp>
        </mc:Fallback>
      </mc:AlternateContent>
    </p:spTree>
    <p:extLst>
      <p:ext uri="{BB962C8B-B14F-4D97-AF65-F5344CB8AC3E}">
        <p14:creationId xmlns:p14="http://schemas.microsoft.com/office/powerpoint/2010/main" val="3393758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3B2A2-1633-CE54-0A13-447FA70521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6684E05-EA72-55D4-BFBE-82726B0F7D2D}"/>
              </a:ext>
            </a:extLst>
          </p:cNvPr>
          <p:cNvSpPr txBox="1"/>
          <p:nvPr/>
        </p:nvSpPr>
        <p:spPr>
          <a:xfrm>
            <a:off x="914400" y="374465"/>
            <a:ext cx="7890553" cy="1015663"/>
          </a:xfrm>
          <a:prstGeom prst="rect">
            <a:avLst/>
          </a:prstGeom>
          <a:noFill/>
        </p:spPr>
        <p:txBody>
          <a:bodyPr wrap="square">
            <a:spAutoFit/>
          </a:bodyPr>
          <a:lstStyle/>
          <a:p>
            <a:pPr>
              <a:defRPr sz="6000" b="1">
                <a:solidFill>
                  <a:srgbClr val="009646"/>
                </a:solidFill>
              </a:defRPr>
            </a:pPr>
            <a:r>
              <a:rPr lang="es-ES" noProof="0" dirty="0"/>
              <a:t>Interpretación</a:t>
            </a:r>
          </a:p>
        </p:txBody>
      </p:sp>
      <p:sp>
        <p:nvSpPr>
          <p:cNvPr id="6" name="CuadroTexto 5">
            <a:extLst>
              <a:ext uri="{FF2B5EF4-FFF2-40B4-BE49-F238E27FC236}">
                <a16:creationId xmlns:a16="http://schemas.microsoft.com/office/drawing/2014/main" id="{CACFCEB1-C0CF-EC99-7CB5-92088303710F}"/>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E496FDE9-A35C-8E04-8FEE-E203B5F74BA9}"/>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9EFF079D-AED9-5636-831C-067DAFB6E05D}"/>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112F331F-67A8-80DB-C928-7B38D929A15E}"/>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3" name="Imagen 2">
            <a:hlinkClick r:id="rId2" action="ppaction://hlinkfile"/>
            <a:extLst>
              <a:ext uri="{FF2B5EF4-FFF2-40B4-BE49-F238E27FC236}">
                <a16:creationId xmlns:a16="http://schemas.microsoft.com/office/drawing/2014/main" id="{E7162482-2D68-CB74-1323-43D8668E43AA}"/>
              </a:ext>
            </a:extLst>
          </p:cNvPr>
          <p:cNvPicPr>
            <a:picLocks noChangeAspect="1"/>
          </p:cNvPicPr>
          <p:nvPr/>
        </p:nvPicPr>
        <p:blipFill>
          <a:blip r:embed="rId3"/>
          <a:stretch>
            <a:fillRect/>
          </a:stretch>
        </p:blipFill>
        <p:spPr>
          <a:xfrm>
            <a:off x="6884681" y="374464"/>
            <a:ext cx="1015663" cy="1015663"/>
          </a:xfrm>
          <a:prstGeom prst="rect">
            <a:avLst/>
          </a:prstGeom>
        </p:spPr>
      </p:pic>
      <p:sp>
        <p:nvSpPr>
          <p:cNvPr id="5" name="CuadroTexto 4">
            <a:extLst>
              <a:ext uri="{FF2B5EF4-FFF2-40B4-BE49-F238E27FC236}">
                <a16:creationId xmlns:a16="http://schemas.microsoft.com/office/drawing/2014/main" id="{B59477D8-BFD2-7CE6-BD0F-2C03B2B52565}"/>
              </a:ext>
            </a:extLst>
          </p:cNvPr>
          <p:cNvSpPr txBox="1"/>
          <p:nvPr/>
        </p:nvSpPr>
        <p:spPr>
          <a:xfrm>
            <a:off x="1353552" y="2857465"/>
            <a:ext cx="6436895" cy="1697068"/>
          </a:xfrm>
          <a:prstGeom prst="rect">
            <a:avLst/>
          </a:prstGeom>
          <a:noFill/>
        </p:spPr>
        <p:txBody>
          <a:bodyPr wrap="square">
            <a:spAutoFit/>
          </a:bodyPr>
          <a:lstStyle/>
          <a:p>
            <a:pPr algn="ctr">
              <a:lnSpc>
                <a:spcPct val="150000"/>
              </a:lnSpc>
            </a:pPr>
            <a:r>
              <a:rPr lang="es-ES" sz="2400" dirty="0"/>
              <a:t>Con un 99% de confianza, la temperatura media, de los pacientes del hospital, está entre 36,76°C y 37,74°C</a:t>
            </a:r>
          </a:p>
        </p:txBody>
      </p:sp>
    </p:spTree>
    <p:extLst>
      <p:ext uri="{BB962C8B-B14F-4D97-AF65-F5344CB8AC3E}">
        <p14:creationId xmlns:p14="http://schemas.microsoft.com/office/powerpoint/2010/main" val="3662242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E17FC-EC02-0F40-1FC0-D5FE89BDC84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FDE09A-77FD-3D2E-1781-F50F854118CD}"/>
              </a:ext>
            </a:extLst>
          </p:cNvPr>
          <p:cNvSpPr txBox="1"/>
          <p:nvPr/>
        </p:nvSpPr>
        <p:spPr>
          <a:xfrm>
            <a:off x="719192" y="374465"/>
            <a:ext cx="7890553" cy="1015663"/>
          </a:xfrm>
          <a:prstGeom prst="rect">
            <a:avLst/>
          </a:prstGeom>
          <a:noFill/>
        </p:spPr>
        <p:txBody>
          <a:bodyPr wrap="square">
            <a:spAutoFit/>
          </a:bodyPr>
          <a:lstStyle/>
          <a:p>
            <a:pPr>
              <a:defRPr sz="6000" b="1">
                <a:solidFill>
                  <a:srgbClr val="009646"/>
                </a:solidFill>
              </a:defRPr>
            </a:pPr>
            <a:r>
              <a:rPr lang="es-ES" noProof="0" dirty="0"/>
              <a:t>Ejercicio competencial</a:t>
            </a:r>
          </a:p>
        </p:txBody>
      </p:sp>
      <p:sp>
        <p:nvSpPr>
          <p:cNvPr id="6" name="CuadroTexto 5">
            <a:extLst>
              <a:ext uri="{FF2B5EF4-FFF2-40B4-BE49-F238E27FC236}">
                <a16:creationId xmlns:a16="http://schemas.microsoft.com/office/drawing/2014/main" id="{D8714904-2A38-3576-A7AA-2D3DA22574FC}"/>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90389A45-BE33-C7DB-26ED-C11D689F901E}"/>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42AC95C6-962F-DAD8-BFE3-F05A54BF0CE7}"/>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2539D18D-1FD6-6961-FFBF-5A928DD16E90}"/>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5" name="Imagen 4" descr="Logotipo&#10;&#10;El contenido generado por IA puede ser incorrecto.">
            <a:extLst>
              <a:ext uri="{FF2B5EF4-FFF2-40B4-BE49-F238E27FC236}">
                <a16:creationId xmlns:a16="http://schemas.microsoft.com/office/drawing/2014/main" id="{46D2CEF6-EE17-06AA-0624-7D161BCCF01B}"/>
              </a:ext>
            </a:extLst>
          </p:cNvPr>
          <p:cNvPicPr>
            <a:picLocks noChangeAspect="1"/>
          </p:cNvPicPr>
          <p:nvPr/>
        </p:nvPicPr>
        <p:blipFill>
          <a:blip r:embed="rId2"/>
          <a:stretch>
            <a:fillRect/>
          </a:stretch>
        </p:blipFill>
        <p:spPr>
          <a:xfrm>
            <a:off x="7847272" y="882296"/>
            <a:ext cx="762472" cy="762472"/>
          </a:xfrm>
          <a:prstGeom prst="rect">
            <a:avLst/>
          </a:prstGeom>
        </p:spPr>
      </p:pic>
      <p:sp>
        <p:nvSpPr>
          <p:cNvPr id="4" name="CuadroTexto 3">
            <a:extLst>
              <a:ext uri="{FF2B5EF4-FFF2-40B4-BE49-F238E27FC236}">
                <a16:creationId xmlns:a16="http://schemas.microsoft.com/office/drawing/2014/main" id="{107BFDCD-FE52-5019-9F80-15B38BCDBCB5}"/>
              </a:ext>
            </a:extLst>
          </p:cNvPr>
          <p:cNvSpPr txBox="1"/>
          <p:nvPr/>
        </p:nvSpPr>
        <p:spPr>
          <a:xfrm>
            <a:off x="719192" y="1583100"/>
            <a:ext cx="7890552" cy="4185761"/>
          </a:xfrm>
          <a:prstGeom prst="rect">
            <a:avLst/>
          </a:prstGeom>
          <a:noFill/>
        </p:spPr>
        <p:txBody>
          <a:bodyPr wrap="square">
            <a:spAutoFit/>
          </a:bodyPr>
          <a:lstStyle/>
          <a:p>
            <a:r>
              <a:rPr lang="es-ES" sz="1400" dirty="0"/>
              <a:t>Una de las principales novedades de las pruebas PAU 2025 fue que el examen de cada materia incluyó un ejercicio obligatorio y de carácter “más competencial”. Aunque las notas se hacen públicas la semana siguiente de realizarse el examen, los miembros del grupo de trabajo de la materia Matemáticas Aplicadas a las Ciencias Sociales II estaban interesados en determinar cuanto antes si se habían producido cambios relevantes en la nota media de la materia que coordinan con relación a las notas de cursos pasados. Con este objetivo contactaron previamente con un grupo de correctores, de los que cada uno de ellos se comprometió a corregir un máximo de 25 exámenes el primer día. Por los datos de otros cursos, las notas de esta materia pueden suponerse que siguen una distribución normal con desviación típica igual a 1,5. </a:t>
            </a:r>
          </a:p>
          <a:p>
            <a:endParaRPr lang="es-ES" sz="1400" dirty="0"/>
          </a:p>
          <a:p>
            <a:r>
              <a:rPr lang="es-ES" sz="1400" dirty="0"/>
              <a:t>1.1. Si se quiere estimar esta nota media con un error máximo de 0,25, empleando un nivel de confianza del 95%, ¿cuál es el número mínimo de correctores que se necesitan?</a:t>
            </a:r>
          </a:p>
          <a:p>
            <a:r>
              <a:rPr lang="es-ES" sz="1400" dirty="0"/>
              <a:t>1.2. Una vez corregidos los 100 primeros exámenes, la nota media resultó ser igual a 7,2. A partir de esta muestra, calcule un intervalo de confianza con nivel de confianza del 95% de la nota media. </a:t>
            </a:r>
          </a:p>
          <a:p>
            <a:endParaRPr lang="es-ES" sz="1400" dirty="0"/>
          </a:p>
          <a:p>
            <a:r>
              <a:rPr lang="es-ES" sz="1400" b="1" dirty="0"/>
              <a:t>Contextualice la respuesta obtenida. </a:t>
            </a:r>
          </a:p>
          <a:p>
            <a:endParaRPr lang="es-ES" sz="1400" b="1" dirty="0"/>
          </a:p>
          <a:p>
            <a:r>
              <a:rPr lang="es-ES" sz="1400" b="1" dirty="0"/>
              <a:t>Nota: </a:t>
            </a:r>
            <a:r>
              <a:rPr lang="es-ES" sz="1400" dirty="0"/>
              <a:t>Para resolver algunos de los apartados anteriores pueden emplearse algunos de los siguientes valores relacionados con las tablas de la normal estándar:  𝑃(|𝑍|&lt;1)=0,6826 ; 𝑃(𝑍&lt;2)=0,9772 ; 𝑃(𝑍&gt;0,5)=0,3085 ; 𝑃(𝑍&gt;1,96)=0,025. </a:t>
            </a:r>
          </a:p>
        </p:txBody>
      </p:sp>
    </p:spTree>
    <p:extLst>
      <p:ext uri="{BB962C8B-B14F-4D97-AF65-F5344CB8AC3E}">
        <p14:creationId xmlns:p14="http://schemas.microsoft.com/office/powerpoint/2010/main" val="407885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4C1B5-CFA3-483B-CDB9-28B418A0631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EF11197-28BC-8FB7-D9B3-A0C903013AE7}"/>
              </a:ext>
            </a:extLst>
          </p:cNvPr>
          <p:cNvSpPr txBox="1"/>
          <p:nvPr/>
        </p:nvSpPr>
        <p:spPr>
          <a:xfrm>
            <a:off x="914400" y="374465"/>
            <a:ext cx="7890553" cy="1015663"/>
          </a:xfrm>
          <a:prstGeom prst="rect">
            <a:avLst/>
          </a:prstGeom>
          <a:noFill/>
        </p:spPr>
        <p:txBody>
          <a:bodyPr wrap="square">
            <a:spAutoFit/>
          </a:bodyPr>
          <a:lstStyle/>
          <a:p>
            <a:pPr>
              <a:defRPr sz="6000" b="1">
                <a:solidFill>
                  <a:srgbClr val="009646"/>
                </a:solidFill>
              </a:defRPr>
            </a:pPr>
            <a:r>
              <a:rPr lang="es-ES" noProof="0" dirty="0"/>
              <a:t>Ejercicio 2</a:t>
            </a:r>
          </a:p>
        </p:txBody>
      </p:sp>
      <p:sp>
        <p:nvSpPr>
          <p:cNvPr id="6" name="CuadroTexto 5">
            <a:extLst>
              <a:ext uri="{FF2B5EF4-FFF2-40B4-BE49-F238E27FC236}">
                <a16:creationId xmlns:a16="http://schemas.microsoft.com/office/drawing/2014/main" id="{470205B7-13E4-674C-6FAB-51216E81ECB7}"/>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8B59870F-FB29-EFA7-3862-914643D9D72A}"/>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F62FCECB-6365-EB99-D6AF-EE6340E7EAC1}"/>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F9320901-6A26-2B76-9156-E66B1D13CD20}"/>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5" name="Imagen 4" descr="Logotipo&#10;&#10;El contenido generado por IA puede ser incorrecto.">
            <a:extLst>
              <a:ext uri="{FF2B5EF4-FFF2-40B4-BE49-F238E27FC236}">
                <a16:creationId xmlns:a16="http://schemas.microsoft.com/office/drawing/2014/main" id="{EA1FAAAB-AC60-841C-9A64-CB2E67451AD2}"/>
              </a:ext>
            </a:extLst>
          </p:cNvPr>
          <p:cNvPicPr>
            <a:picLocks noChangeAspect="1"/>
          </p:cNvPicPr>
          <p:nvPr/>
        </p:nvPicPr>
        <p:blipFill>
          <a:blip r:embed="rId2"/>
          <a:stretch>
            <a:fillRect/>
          </a:stretch>
        </p:blipFill>
        <p:spPr>
          <a:xfrm>
            <a:off x="7200000" y="540000"/>
            <a:ext cx="1080000" cy="1080000"/>
          </a:xfrm>
          <a:prstGeom prst="rect">
            <a:avLst/>
          </a:prstGeom>
        </p:spPr>
      </p:pic>
      <p:sp>
        <p:nvSpPr>
          <p:cNvPr id="13" name="CuadroTexto 12">
            <a:extLst>
              <a:ext uri="{FF2B5EF4-FFF2-40B4-BE49-F238E27FC236}">
                <a16:creationId xmlns:a16="http://schemas.microsoft.com/office/drawing/2014/main" id="{D7EA0EDE-9DFA-83E2-1DCA-908B70C22172}"/>
              </a:ext>
            </a:extLst>
          </p:cNvPr>
          <p:cNvSpPr txBox="1"/>
          <p:nvPr/>
        </p:nvSpPr>
        <p:spPr>
          <a:xfrm>
            <a:off x="760288" y="1487506"/>
            <a:ext cx="7315200" cy="2957861"/>
          </a:xfrm>
          <a:prstGeom prst="rect">
            <a:avLst/>
          </a:prstGeom>
          <a:noFill/>
        </p:spPr>
        <p:txBody>
          <a:bodyPr wrap="square">
            <a:spAutoFit/>
          </a:bodyPr>
          <a:lstStyle/>
          <a:p>
            <a:pPr>
              <a:lnSpc>
                <a:spcPct val="150000"/>
              </a:lnSpc>
            </a:pPr>
            <a:endParaRPr lang="es-ES" sz="1800" b="1" i="0" u="none" strike="noStrike" baseline="0" dirty="0">
              <a:solidFill>
                <a:srgbClr val="000000"/>
              </a:solidFill>
            </a:endParaRPr>
          </a:p>
          <a:p>
            <a:pPr>
              <a:lnSpc>
                <a:spcPct val="150000"/>
              </a:lnSpc>
            </a:pPr>
            <a:r>
              <a:rPr lang="es-ES" sz="1800" b="0" i="0" u="none" strike="noStrike" baseline="0" dirty="0">
                <a:solidFill>
                  <a:srgbClr val="000000"/>
                </a:solidFill>
              </a:rPr>
              <a:t>El salario (en €) de los trabajadores de una empresa se distribuye normalmente con desviación típica σ=300€. Se preguntó a 36 trabajadores elegidos al azar, y se establece que el salario medio de los trabajadores de la empresa oscila entre 1552€ e 1748€ </a:t>
            </a:r>
          </a:p>
          <a:p>
            <a:pPr>
              <a:lnSpc>
                <a:spcPct val="150000"/>
              </a:lnSpc>
            </a:pPr>
            <a:r>
              <a:rPr lang="es-ES" sz="1800" b="0" i="0" u="none" strike="noStrike" baseline="0" dirty="0">
                <a:solidFill>
                  <a:srgbClr val="000000"/>
                </a:solidFill>
              </a:rPr>
              <a:t>¿Cuál ha sido el salario medio de los trabajadores de la muestra? ¿Con qué nivel de confianza se ha establecido el intervalo anterior? </a:t>
            </a:r>
          </a:p>
        </p:txBody>
      </p:sp>
    </p:spTree>
    <p:extLst>
      <p:ext uri="{BB962C8B-B14F-4D97-AF65-F5344CB8AC3E}">
        <p14:creationId xmlns:p14="http://schemas.microsoft.com/office/powerpoint/2010/main" val="3311733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BD026-BB9D-AD59-553C-E01719A418A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38A684-22A8-B2CF-6B74-C21DFBB24865}"/>
              </a:ext>
            </a:extLst>
          </p:cNvPr>
          <p:cNvSpPr txBox="1"/>
          <p:nvPr/>
        </p:nvSpPr>
        <p:spPr>
          <a:xfrm>
            <a:off x="914400" y="374465"/>
            <a:ext cx="7890553" cy="1015663"/>
          </a:xfrm>
          <a:prstGeom prst="rect">
            <a:avLst/>
          </a:prstGeom>
          <a:noFill/>
        </p:spPr>
        <p:txBody>
          <a:bodyPr wrap="square">
            <a:spAutoFit/>
          </a:bodyPr>
          <a:lstStyle/>
          <a:p>
            <a:pPr>
              <a:defRPr sz="6000" b="1">
                <a:solidFill>
                  <a:srgbClr val="009646"/>
                </a:solidFill>
              </a:defRPr>
            </a:pPr>
            <a:r>
              <a:rPr lang="es-ES" noProof="0" dirty="0"/>
              <a:t>Ejercicio 3</a:t>
            </a:r>
          </a:p>
        </p:txBody>
      </p:sp>
      <p:sp>
        <p:nvSpPr>
          <p:cNvPr id="6" name="CuadroTexto 5">
            <a:extLst>
              <a:ext uri="{FF2B5EF4-FFF2-40B4-BE49-F238E27FC236}">
                <a16:creationId xmlns:a16="http://schemas.microsoft.com/office/drawing/2014/main" id="{FD866893-A3DC-1318-0053-F5DED920EE76}"/>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CF702B5B-41E4-DE06-48A5-3DAFAE254FC7}"/>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2ECD858B-FF84-26C8-4FEE-24ED2B625F17}"/>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2FEA1938-7A6A-7676-F258-1CFF494D3E41}"/>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5" name="Imagen 4" descr="Logotipo&#10;&#10;El contenido generado por IA puede ser incorrecto.">
            <a:extLst>
              <a:ext uri="{FF2B5EF4-FFF2-40B4-BE49-F238E27FC236}">
                <a16:creationId xmlns:a16="http://schemas.microsoft.com/office/drawing/2014/main" id="{DEB3406F-7080-A024-44B7-E5D4AFA4DF27}"/>
              </a:ext>
            </a:extLst>
          </p:cNvPr>
          <p:cNvPicPr>
            <a:picLocks noChangeAspect="1"/>
          </p:cNvPicPr>
          <p:nvPr/>
        </p:nvPicPr>
        <p:blipFill>
          <a:blip r:embed="rId2"/>
          <a:stretch>
            <a:fillRect/>
          </a:stretch>
        </p:blipFill>
        <p:spPr>
          <a:xfrm>
            <a:off x="7200000" y="540000"/>
            <a:ext cx="1080000" cy="1080000"/>
          </a:xfrm>
          <a:prstGeom prst="rect">
            <a:avLst/>
          </a:prstGeom>
        </p:spPr>
      </p:pic>
      <p:sp>
        <p:nvSpPr>
          <p:cNvPr id="4" name="CuadroTexto 3">
            <a:extLst>
              <a:ext uri="{FF2B5EF4-FFF2-40B4-BE49-F238E27FC236}">
                <a16:creationId xmlns:a16="http://schemas.microsoft.com/office/drawing/2014/main" id="{BBAB5622-3D97-D6A4-F4CB-B5E921EF1BCC}"/>
              </a:ext>
            </a:extLst>
          </p:cNvPr>
          <p:cNvSpPr txBox="1"/>
          <p:nvPr/>
        </p:nvSpPr>
        <p:spPr>
          <a:xfrm>
            <a:off x="914400" y="1452290"/>
            <a:ext cx="6955604" cy="4247317"/>
          </a:xfrm>
          <a:prstGeom prst="rect">
            <a:avLst/>
          </a:prstGeom>
          <a:noFill/>
        </p:spPr>
        <p:txBody>
          <a:bodyPr wrap="square">
            <a:spAutoFit/>
          </a:bodyPr>
          <a:lstStyle/>
          <a:p>
            <a:pPr>
              <a:lnSpc>
                <a:spcPct val="150000"/>
              </a:lnSpc>
            </a:pPr>
            <a:r>
              <a:rPr lang="es-ES" sz="2000" b="1" i="0" u="none" strike="noStrike" baseline="0" dirty="0">
                <a:solidFill>
                  <a:srgbClr val="000000"/>
                </a:solidFill>
                <a:latin typeface="Calibri" panose="020F0502020204030204" pitchFamily="34" charset="0"/>
              </a:rPr>
              <a:t>2022 Ordinaria</a:t>
            </a:r>
          </a:p>
          <a:p>
            <a:pPr>
              <a:lnSpc>
                <a:spcPct val="150000"/>
              </a:lnSpc>
            </a:pPr>
            <a:r>
              <a:rPr lang="es-ES" sz="2000" b="0" i="0" u="none" strike="noStrike" baseline="0" dirty="0">
                <a:solidFill>
                  <a:srgbClr val="000000"/>
                </a:solidFill>
                <a:latin typeface="Calibri" panose="020F0502020204030204" pitchFamily="34" charset="0"/>
              </a:rPr>
              <a:t>Tomamos una muestra aleatoria de 36 facturas de consumo mensual de luz (en euros) y el intervalo de confianza obtenido al 95% para el consumo mensual medio es [60.1, 69.9]. Según esta información: </a:t>
            </a:r>
          </a:p>
          <a:p>
            <a:pPr marL="457200" indent="-457200">
              <a:lnSpc>
                <a:spcPct val="150000"/>
              </a:lnSpc>
              <a:buAutoNum type="alphaLcParenR"/>
            </a:pPr>
            <a:r>
              <a:rPr lang="es-ES" sz="2000" b="0" i="0" u="none" strike="noStrike" baseline="0" dirty="0">
                <a:solidFill>
                  <a:srgbClr val="000000"/>
                </a:solidFill>
                <a:latin typeface="Calibri" panose="020F0502020204030204" pitchFamily="34" charset="0"/>
              </a:rPr>
              <a:t>¿Cuál fue el consumo medio muestral de luz? </a:t>
            </a:r>
          </a:p>
          <a:p>
            <a:pPr marL="457200" indent="-457200">
              <a:lnSpc>
                <a:spcPct val="150000"/>
              </a:lnSpc>
              <a:buAutoNum type="alphaLcParenR"/>
            </a:pPr>
            <a:r>
              <a:rPr lang="es-ES" sz="2000" b="0" i="0" u="none" strike="noStrike" baseline="0" dirty="0">
                <a:solidFill>
                  <a:srgbClr val="000000"/>
                </a:solidFill>
                <a:latin typeface="Calibri" panose="020F0502020204030204" pitchFamily="34" charset="0"/>
              </a:rPr>
              <a:t>¿Cuál es el error máximo cometido? </a:t>
            </a:r>
          </a:p>
          <a:p>
            <a:pPr marL="457200" indent="-457200">
              <a:buAutoNum type="alphaLcParenR"/>
            </a:pPr>
            <a:r>
              <a:rPr lang="es-ES" sz="2000" i="0" u="none" strike="noStrike" baseline="0" dirty="0">
                <a:solidFill>
                  <a:srgbClr val="000000"/>
                </a:solidFill>
                <a:latin typeface="Calibri" panose="020F0502020204030204" pitchFamily="34" charset="0"/>
              </a:rPr>
              <a:t>Determine un intervalo de confianza al 90% para el consumo medio de luz </a:t>
            </a:r>
            <a:r>
              <a:rPr lang="es-ES" sz="2000" i="1" u="none" strike="noStrike" baseline="0" dirty="0">
                <a:solidFill>
                  <a:srgbClr val="000000"/>
                </a:solidFill>
                <a:latin typeface="Calibri" panose="020F0502020204030204" pitchFamily="34" charset="0"/>
              </a:rPr>
              <a:t>(para resolver este apartado ANTES hay que despejar en el b) el valor de la desviación típica)</a:t>
            </a:r>
            <a:endParaRPr lang="es-ES" sz="2000" dirty="0"/>
          </a:p>
        </p:txBody>
      </p:sp>
    </p:spTree>
    <p:extLst>
      <p:ext uri="{BB962C8B-B14F-4D97-AF65-F5344CB8AC3E}">
        <p14:creationId xmlns:p14="http://schemas.microsoft.com/office/powerpoint/2010/main" val="897141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2D329-8028-9B51-8602-66F339CF440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29C849-8539-2A03-A404-83BD04F7E5E0}"/>
              </a:ext>
            </a:extLst>
          </p:cNvPr>
          <p:cNvSpPr txBox="1"/>
          <p:nvPr/>
        </p:nvSpPr>
        <p:spPr>
          <a:xfrm>
            <a:off x="914400" y="374465"/>
            <a:ext cx="7890553" cy="1938992"/>
          </a:xfrm>
          <a:prstGeom prst="rect">
            <a:avLst/>
          </a:prstGeom>
          <a:noFill/>
        </p:spPr>
        <p:txBody>
          <a:bodyPr wrap="square">
            <a:spAutoFit/>
          </a:bodyPr>
          <a:lstStyle/>
          <a:p>
            <a:pPr>
              <a:defRPr sz="6000" b="1">
                <a:solidFill>
                  <a:srgbClr val="009646"/>
                </a:solidFill>
              </a:defRPr>
            </a:pPr>
            <a:r>
              <a:rPr lang="es-ES" noProof="0" dirty="0"/>
              <a:t>Intervalo de confianza para la proporción </a:t>
            </a:r>
            <a:r>
              <a:rPr lang="es-ES" i="1" noProof="0" dirty="0">
                <a:latin typeface="Cambria Math" panose="02040503050406030204" pitchFamily="18" charset="0"/>
                <a:ea typeface="Cambria Math" panose="02040503050406030204" pitchFamily="18" charset="0"/>
              </a:rPr>
              <a:t>p</a:t>
            </a:r>
            <a:endParaRPr lang="es-ES" noProof="0" dirty="0"/>
          </a:p>
        </p:txBody>
      </p:sp>
      <p:sp>
        <p:nvSpPr>
          <p:cNvPr id="6" name="CuadroTexto 5">
            <a:extLst>
              <a:ext uri="{FF2B5EF4-FFF2-40B4-BE49-F238E27FC236}">
                <a16:creationId xmlns:a16="http://schemas.microsoft.com/office/drawing/2014/main" id="{83F405FB-E909-6980-AAD8-FF5E27577C21}"/>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BD32ADA5-50AC-3AF3-51B2-A3097CAA4D65}"/>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7AD6F514-896D-E701-7BDD-EB3E9F8ECB27}"/>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9856DD62-EC62-8E63-CF52-EEDF3850C865}"/>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4" name="Imagen 3">
            <a:extLst>
              <a:ext uri="{FF2B5EF4-FFF2-40B4-BE49-F238E27FC236}">
                <a16:creationId xmlns:a16="http://schemas.microsoft.com/office/drawing/2014/main" id="{62D6DEE1-61BA-F2E2-ABC5-856B2C6E4EA9}"/>
              </a:ext>
            </a:extLst>
          </p:cNvPr>
          <p:cNvPicPr>
            <a:picLocks noChangeAspect="1"/>
          </p:cNvPicPr>
          <p:nvPr/>
        </p:nvPicPr>
        <p:blipFill>
          <a:blip r:embed="rId2"/>
          <a:stretch>
            <a:fillRect/>
          </a:stretch>
        </p:blipFill>
        <p:spPr>
          <a:xfrm>
            <a:off x="4130211" y="2652323"/>
            <a:ext cx="3126464" cy="3126464"/>
          </a:xfrm>
          <a:prstGeom prst="rect">
            <a:avLst/>
          </a:prstGeom>
        </p:spPr>
      </p:pic>
    </p:spTree>
    <p:extLst>
      <p:ext uri="{BB962C8B-B14F-4D97-AF65-F5344CB8AC3E}">
        <p14:creationId xmlns:p14="http://schemas.microsoft.com/office/powerpoint/2010/main" val="2436166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60212-ECA2-2D51-DD13-F25EDB39EA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47BFAC-422D-8BB7-EC3F-299AD6B00755}"/>
              </a:ext>
            </a:extLst>
          </p:cNvPr>
          <p:cNvSpPr txBox="1"/>
          <p:nvPr/>
        </p:nvSpPr>
        <p:spPr>
          <a:xfrm>
            <a:off x="925603" y="685909"/>
            <a:ext cx="3129639" cy="1015663"/>
          </a:xfrm>
          <a:prstGeom prst="rect">
            <a:avLst/>
          </a:prstGeom>
          <a:noFill/>
        </p:spPr>
        <p:txBody>
          <a:bodyPr wrap="none">
            <a:spAutoFit/>
          </a:bodyPr>
          <a:lstStyle/>
          <a:p>
            <a:pPr>
              <a:defRPr sz="6000" b="1">
                <a:solidFill>
                  <a:srgbClr val="009646"/>
                </a:solidFill>
              </a:defRPr>
            </a:pPr>
            <a:r>
              <a:rPr lang="es-ES" noProof="0" dirty="0"/>
              <a:t>Fórmulas</a:t>
            </a:r>
          </a:p>
        </p:txBody>
      </p:sp>
      <p:sp>
        <p:nvSpPr>
          <p:cNvPr id="6" name="CuadroTexto 5">
            <a:extLst>
              <a:ext uri="{FF2B5EF4-FFF2-40B4-BE49-F238E27FC236}">
                <a16:creationId xmlns:a16="http://schemas.microsoft.com/office/drawing/2014/main" id="{423F430B-9D9B-9254-5339-C6CF886E8D96}"/>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797335A8-4D9E-A268-AF38-4E3956AE1AA8}"/>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5E137DC9-F072-90CA-5F2B-9634FAF509E4}"/>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6F172D3E-B412-9860-5200-EBF4FD51AB2E}"/>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21" name="Imagen 20" descr="Icono&#10;&#10;El contenido generado por IA puede ser incorrecto.">
            <a:extLst>
              <a:ext uri="{FF2B5EF4-FFF2-40B4-BE49-F238E27FC236}">
                <a16:creationId xmlns:a16="http://schemas.microsoft.com/office/drawing/2014/main" id="{2F2D85E8-E2BE-842E-0B8B-31D5EF9D2AD0}"/>
              </a:ext>
            </a:extLst>
          </p:cNvPr>
          <p:cNvPicPr>
            <a:picLocks noChangeAspect="1"/>
          </p:cNvPicPr>
          <p:nvPr/>
        </p:nvPicPr>
        <p:blipFill>
          <a:blip r:embed="rId2"/>
          <a:stretch>
            <a:fillRect/>
          </a:stretch>
        </p:blipFill>
        <p:spPr>
          <a:xfrm>
            <a:off x="7581923" y="649416"/>
            <a:ext cx="720000" cy="720000"/>
          </a:xfrm>
          <a:prstGeom prst="rect">
            <a:avLst/>
          </a:prstGeom>
        </p:spPr>
      </p:pic>
      <p:grpSp>
        <p:nvGrpSpPr>
          <p:cNvPr id="14" name="Grupo 13">
            <a:extLst>
              <a:ext uri="{FF2B5EF4-FFF2-40B4-BE49-F238E27FC236}">
                <a16:creationId xmlns:a16="http://schemas.microsoft.com/office/drawing/2014/main" id="{F953E086-EBE3-D7D3-316E-9F3273FF2E92}"/>
              </a:ext>
            </a:extLst>
          </p:cNvPr>
          <p:cNvGrpSpPr/>
          <p:nvPr/>
        </p:nvGrpSpPr>
        <p:grpSpPr>
          <a:xfrm>
            <a:off x="1034971" y="1696359"/>
            <a:ext cx="7379563" cy="4012776"/>
            <a:chOff x="1034971" y="1696359"/>
            <a:chExt cx="7379563" cy="4012776"/>
          </a:xfrm>
        </p:grpSpPr>
        <p:sp>
          <p:nvSpPr>
            <p:cNvPr id="8" name="CuadroTexto 7">
              <a:extLst>
                <a:ext uri="{FF2B5EF4-FFF2-40B4-BE49-F238E27FC236}">
                  <a16:creationId xmlns:a16="http://schemas.microsoft.com/office/drawing/2014/main" id="{0876677E-CA3D-A49F-3A8F-FADEEBF8EBFA}"/>
                </a:ext>
              </a:extLst>
            </p:cNvPr>
            <p:cNvSpPr txBox="1"/>
            <p:nvPr/>
          </p:nvSpPr>
          <p:spPr>
            <a:xfrm>
              <a:off x="1056943" y="1696359"/>
              <a:ext cx="7357591" cy="589072"/>
            </a:xfrm>
            <a:prstGeom prst="rect">
              <a:avLst/>
            </a:prstGeom>
            <a:noFill/>
          </p:spPr>
          <p:txBody>
            <a:bodyPr wrap="square" rtlCol="0">
              <a:spAutoFit/>
            </a:bodyPr>
            <a:lstStyle/>
            <a:p>
              <a:pPr>
                <a:lnSpc>
                  <a:spcPct val="150000"/>
                </a:lnSpc>
              </a:pPr>
              <a:endParaRPr lang="es-ES" sz="2400" b="1" dirty="0"/>
            </a:p>
          </p:txBody>
        </p:sp>
        <p:pic>
          <p:nvPicPr>
            <p:cNvPr id="15" name="Imagen 14">
              <a:extLst>
                <a:ext uri="{FF2B5EF4-FFF2-40B4-BE49-F238E27FC236}">
                  <a16:creationId xmlns:a16="http://schemas.microsoft.com/office/drawing/2014/main" id="{44DE5211-94B6-7816-6F7C-E4BB7E3F37BF}"/>
                </a:ext>
              </a:extLst>
            </p:cNvPr>
            <p:cNvPicPr>
              <a:picLocks noChangeAspect="1"/>
            </p:cNvPicPr>
            <p:nvPr/>
          </p:nvPicPr>
          <p:blipFill>
            <a:blip r:embed="rId3"/>
            <a:stretch>
              <a:fillRect/>
            </a:stretch>
          </p:blipFill>
          <p:spPr>
            <a:xfrm>
              <a:off x="5188876" y="2327825"/>
              <a:ext cx="1931558" cy="768394"/>
            </a:xfrm>
            <a:prstGeom prst="rect">
              <a:avLst/>
            </a:prstGeom>
          </p:spPr>
        </p:pic>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A63BAD0F-CCD3-2D3A-B8A2-47697FDD1116}"/>
                    </a:ext>
                  </a:extLst>
                </p:cNvPr>
                <p:cNvSpPr txBox="1"/>
                <p:nvPr/>
              </p:nvSpPr>
              <p:spPr>
                <a:xfrm>
                  <a:off x="1424277" y="2596922"/>
                  <a:ext cx="23356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m:t>
                        </m:r>
                        <m:r>
                          <a:rPr lang="es-ES" sz="2000" b="0" i="1" smtClean="0">
                            <a:latin typeface="Cambria Math" panose="02040503050406030204" pitchFamily="18" charset="0"/>
                          </a:rPr>
                          <m:t>.</m:t>
                        </m:r>
                        <m:r>
                          <a:rPr lang="es-ES" sz="2000" b="0" i="1" smtClean="0">
                            <a:latin typeface="Cambria Math" panose="02040503050406030204" pitchFamily="18" charset="0"/>
                          </a:rPr>
                          <m:t>𝐶</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acc>
                              <m:accPr>
                                <m:chr m:val="̂"/>
                                <m:ctrlPr>
                                  <a:rPr lang="es-ES" sz="2000" b="0" i="1" smtClean="0">
                                    <a:latin typeface="Cambria Math" panose="02040503050406030204" pitchFamily="18" charset="0"/>
                                  </a:rPr>
                                </m:ctrlPr>
                              </m:accPr>
                              <m:e>
                                <m:r>
                                  <a:rPr lang="es-ES" sz="2000" b="0" i="1" smtClean="0">
                                    <a:latin typeface="Cambria Math" panose="02040503050406030204" pitchFamily="18" charset="0"/>
                                  </a:rPr>
                                  <m:t>𝑝</m:t>
                                </m:r>
                              </m:e>
                            </m:acc>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𝐸</m:t>
                            </m:r>
                            <m:r>
                              <a:rPr lang="es-ES" sz="2000" b="0" i="1" smtClean="0">
                                <a:latin typeface="Cambria Math" panose="02040503050406030204" pitchFamily="18" charset="0"/>
                                <a:ea typeface="Cambria Math" panose="02040503050406030204" pitchFamily="18" charset="0"/>
                              </a:rPr>
                              <m:t>, </m:t>
                            </m:r>
                            <m:acc>
                              <m:accPr>
                                <m:chr m:val="̂"/>
                                <m:ctrlPr>
                                  <a:rPr lang="es-ES" sz="2000" i="1">
                                    <a:latin typeface="Cambria Math" panose="02040503050406030204" pitchFamily="18" charset="0"/>
                                  </a:rPr>
                                </m:ctrlPr>
                              </m:accPr>
                              <m:e>
                                <m:r>
                                  <a:rPr lang="es-ES" sz="2000" i="1">
                                    <a:latin typeface="Cambria Math" panose="02040503050406030204" pitchFamily="18" charset="0"/>
                                  </a:rPr>
                                  <m:t>𝑝</m:t>
                                </m:r>
                              </m:e>
                            </m:acc>
                            <m:r>
                              <a:rPr lang="es-ES" sz="2000" i="1" smtClean="0">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𝐸</m:t>
                            </m:r>
                          </m:e>
                        </m:d>
                      </m:oMath>
                    </m:oMathPara>
                  </a14:m>
                  <a:endParaRPr lang="es-ES" sz="2000" i="1" dirty="0"/>
                </a:p>
              </p:txBody>
            </p:sp>
          </mc:Choice>
          <mc:Fallback xmlns="">
            <p:sp>
              <p:nvSpPr>
                <p:cNvPr id="3" name="CuadroTexto 2">
                  <a:extLst>
                    <a:ext uri="{FF2B5EF4-FFF2-40B4-BE49-F238E27FC236}">
                      <a16:creationId xmlns:a16="http://schemas.microsoft.com/office/drawing/2014/main" id="{A63BAD0F-CCD3-2D3A-B8A2-47697FDD1116}"/>
                    </a:ext>
                  </a:extLst>
                </p:cNvPr>
                <p:cNvSpPr txBox="1">
                  <a:spLocks noRot="1" noChangeAspect="1" noMove="1" noResize="1" noEditPoints="1" noAdjustHandles="1" noChangeArrowheads="1" noChangeShapeType="1" noTextEdit="1"/>
                </p:cNvSpPr>
                <p:nvPr/>
              </p:nvSpPr>
              <p:spPr>
                <a:xfrm>
                  <a:off x="1424277" y="2596922"/>
                  <a:ext cx="2335639" cy="307777"/>
                </a:xfrm>
                <a:prstGeom prst="rect">
                  <a:avLst/>
                </a:prstGeom>
                <a:blipFill>
                  <a:blip r:embed="rId4"/>
                  <a:stretch>
                    <a:fillRect l="-2089" t="-22000" b="-26000"/>
                  </a:stretch>
                </a:blipFill>
              </p:spPr>
              <p:txBody>
                <a:bodyPr/>
                <a:lstStyle/>
                <a:p>
                  <a:r>
                    <a:rPr lang="es-ES">
                      <a:noFill/>
                    </a:rPr>
                    <a:t> </a:t>
                  </a:r>
                </a:p>
              </p:txBody>
            </p:sp>
          </mc:Fallback>
        </mc:AlternateContent>
        <p:sp>
          <p:nvSpPr>
            <p:cNvPr id="4" name="CuadroTexto 3">
              <a:extLst>
                <a:ext uri="{FF2B5EF4-FFF2-40B4-BE49-F238E27FC236}">
                  <a16:creationId xmlns:a16="http://schemas.microsoft.com/office/drawing/2014/main" id="{F7CFB30B-DCC3-3824-4C6C-1F61BD0FBBF7}"/>
                </a:ext>
              </a:extLst>
            </p:cNvPr>
            <p:cNvSpPr txBox="1"/>
            <p:nvPr/>
          </p:nvSpPr>
          <p:spPr>
            <a:xfrm>
              <a:off x="1063839" y="3276982"/>
              <a:ext cx="7016321" cy="707886"/>
            </a:xfrm>
            <a:prstGeom prst="rect">
              <a:avLst/>
            </a:prstGeom>
            <a:noFill/>
          </p:spPr>
          <p:txBody>
            <a:bodyPr wrap="square" rtlCol="0">
              <a:spAutoFit/>
            </a:bodyPr>
            <a:lstStyle/>
            <a:p>
              <a:r>
                <a:rPr lang="es-ES" sz="2000" i="1" dirty="0"/>
                <a:t>p</a:t>
              </a:r>
              <a:r>
                <a:rPr lang="es-ES" sz="2000" dirty="0"/>
                <a:t> está dentro de este intervalo con un nivel de confianza 1 – </a:t>
              </a:r>
              <a:r>
                <a:rPr lang="el-GR" sz="2000" dirty="0"/>
                <a:t>α</a:t>
              </a:r>
              <a:r>
                <a:rPr lang="es-ES" sz="2000" dirty="0"/>
                <a:t>, o lo que es lo mismo:</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031191C-E97D-5FB6-7307-6E1FF154237C}"/>
                    </a:ext>
                  </a:extLst>
                </p:cNvPr>
                <p:cNvSpPr txBox="1"/>
                <p:nvPr/>
              </p:nvSpPr>
              <p:spPr>
                <a:xfrm>
                  <a:off x="2851239" y="4227694"/>
                  <a:ext cx="344152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𝑃</m:t>
                        </m:r>
                        <m:d>
                          <m:dPr>
                            <m:ctrlPr>
                              <a:rPr lang="es-ES" sz="2000" b="0" i="1" smtClean="0">
                                <a:latin typeface="Cambria Math" panose="02040503050406030204" pitchFamily="18" charset="0"/>
                              </a:rPr>
                            </m:ctrlPr>
                          </m:dPr>
                          <m:e>
                            <m:acc>
                              <m:accPr>
                                <m:chr m:val="̂"/>
                                <m:ctrlPr>
                                  <a:rPr lang="es-ES" sz="2000" i="1">
                                    <a:latin typeface="Cambria Math" panose="02040503050406030204" pitchFamily="18" charset="0"/>
                                  </a:rPr>
                                </m:ctrlPr>
                              </m:accPr>
                              <m:e>
                                <m:r>
                                  <a:rPr lang="es-ES" sz="2000" i="1">
                                    <a:latin typeface="Cambria Math" panose="02040503050406030204" pitchFamily="18" charset="0"/>
                                  </a:rPr>
                                  <m:t>𝑝</m:t>
                                </m:r>
                              </m:e>
                            </m:acc>
                            <m:r>
                              <a:rPr lang="es-ES" sz="2000" i="1">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𝐸</m:t>
                            </m:r>
                            <m:r>
                              <a:rPr lang="es-ES" sz="2000" b="0" i="1" smtClean="0">
                                <a:latin typeface="Cambria Math" panose="02040503050406030204" pitchFamily="18" charset="0"/>
                                <a:ea typeface="Cambria Math" panose="02040503050406030204" pitchFamily="18" charset="0"/>
                              </a:rPr>
                              <m:t>&lt;</m:t>
                            </m:r>
                            <m:r>
                              <a:rPr lang="es-ES" sz="2000" b="0" i="1" smtClean="0">
                                <a:latin typeface="Cambria Math" panose="02040503050406030204" pitchFamily="18" charset="0"/>
                                <a:ea typeface="Cambria Math" panose="02040503050406030204" pitchFamily="18" charset="0"/>
                              </a:rPr>
                              <m:t>𝑝</m:t>
                            </m:r>
                            <m:r>
                              <a:rPr lang="es-ES" sz="2000" b="0" i="1" smtClean="0">
                                <a:latin typeface="Cambria Math" panose="02040503050406030204" pitchFamily="18" charset="0"/>
                                <a:ea typeface="Cambria Math" panose="02040503050406030204" pitchFamily="18" charset="0"/>
                              </a:rPr>
                              <m:t>&lt;</m:t>
                            </m:r>
                            <m:acc>
                              <m:accPr>
                                <m:chr m:val="̂"/>
                                <m:ctrlPr>
                                  <a:rPr lang="es-ES" sz="2000" i="1">
                                    <a:latin typeface="Cambria Math" panose="02040503050406030204" pitchFamily="18" charset="0"/>
                                  </a:rPr>
                                </m:ctrlPr>
                              </m:accPr>
                              <m:e>
                                <m:r>
                                  <a:rPr lang="es-ES" sz="2000" i="1">
                                    <a:latin typeface="Cambria Math" panose="02040503050406030204" pitchFamily="18" charset="0"/>
                                  </a:rPr>
                                  <m:t>𝑝</m:t>
                                </m:r>
                              </m:e>
                            </m:acc>
                            <m:r>
                              <a:rPr lang="es-ES" sz="2000" i="1" smtClean="0">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𝐸</m:t>
                            </m:r>
                          </m:e>
                        </m:d>
                        <m:r>
                          <a:rPr lang="es-ES" sz="2000" b="0" i="1" smtClean="0">
                            <a:latin typeface="Cambria Math" panose="02040503050406030204" pitchFamily="18" charset="0"/>
                          </a:rPr>
                          <m:t>=</m:t>
                        </m:r>
                        <m:r>
                          <a:rPr lang="es-ES" sz="2000" b="0" i="1" smtClean="0">
                            <a:latin typeface="Cambria Math" panose="02040503050406030204" pitchFamily="18" charset="0"/>
                          </a:rPr>
                          <m:t>1</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𝛼</m:t>
                        </m:r>
                      </m:oMath>
                    </m:oMathPara>
                  </a14:m>
                  <a:endParaRPr lang="es-ES" sz="2000" i="1" dirty="0"/>
                </a:p>
              </p:txBody>
            </p:sp>
          </mc:Choice>
          <mc:Fallback xmlns="">
            <p:sp>
              <p:nvSpPr>
                <p:cNvPr id="5" name="CuadroTexto 4">
                  <a:extLst>
                    <a:ext uri="{FF2B5EF4-FFF2-40B4-BE49-F238E27FC236}">
                      <a16:creationId xmlns:a16="http://schemas.microsoft.com/office/drawing/2014/main" id="{F031191C-E97D-5FB6-7307-6E1FF154237C}"/>
                    </a:ext>
                  </a:extLst>
                </p:cNvPr>
                <p:cNvSpPr txBox="1">
                  <a:spLocks noRot="1" noChangeAspect="1" noMove="1" noResize="1" noEditPoints="1" noAdjustHandles="1" noChangeArrowheads="1" noChangeShapeType="1" noTextEdit="1"/>
                </p:cNvSpPr>
                <p:nvPr/>
              </p:nvSpPr>
              <p:spPr>
                <a:xfrm>
                  <a:off x="2851239" y="4227694"/>
                  <a:ext cx="3441520" cy="307777"/>
                </a:xfrm>
                <a:prstGeom prst="rect">
                  <a:avLst/>
                </a:prstGeom>
                <a:blipFill>
                  <a:blip r:embed="rId5"/>
                  <a:stretch>
                    <a:fillRect l="-1418" t="-24000" r="-355" b="-26000"/>
                  </a:stretch>
                </a:blipFill>
              </p:spPr>
              <p:txBody>
                <a:bodyPr/>
                <a:lstStyle/>
                <a:p>
                  <a:r>
                    <a:rPr lang="es-ES">
                      <a:noFill/>
                    </a:rPr>
                    <a:t> </a:t>
                  </a:r>
                </a:p>
              </p:txBody>
            </p:sp>
          </mc:Fallback>
        </mc:AlternateContent>
        <p:sp>
          <p:nvSpPr>
            <p:cNvPr id="10" name="CuadroTexto 9">
              <a:extLst>
                <a:ext uri="{FF2B5EF4-FFF2-40B4-BE49-F238E27FC236}">
                  <a16:creationId xmlns:a16="http://schemas.microsoft.com/office/drawing/2014/main" id="{94CB0270-2005-E501-5373-821E767FFACE}"/>
                </a:ext>
              </a:extLst>
            </p:cNvPr>
            <p:cNvSpPr txBox="1"/>
            <p:nvPr/>
          </p:nvSpPr>
          <p:spPr>
            <a:xfrm>
              <a:off x="1034971" y="5086075"/>
              <a:ext cx="4618234" cy="506292"/>
            </a:xfrm>
            <a:prstGeom prst="rect">
              <a:avLst/>
            </a:prstGeom>
            <a:noFill/>
          </p:spPr>
          <p:txBody>
            <a:bodyPr wrap="square">
              <a:spAutoFit/>
            </a:bodyPr>
            <a:lstStyle/>
            <a:p>
              <a:pPr>
                <a:lnSpc>
                  <a:spcPct val="150000"/>
                </a:lnSpc>
              </a:pPr>
              <a:r>
                <a:rPr lang="es-ES" sz="2000" dirty="0"/>
                <a:t>Tamaño mínimo de la muestra </a:t>
              </a:r>
              <a:r>
                <a:rPr lang="es-ES" sz="2000" b="1" i="1" dirty="0"/>
                <a:t>n (entero)</a:t>
              </a:r>
              <a:endParaRPr lang="es-ES" sz="2000" dirty="0"/>
            </a:p>
          </p:txBody>
        </p:sp>
        <p:pic>
          <p:nvPicPr>
            <p:cNvPr id="12" name="Imagen 11">
              <a:extLst>
                <a:ext uri="{FF2B5EF4-FFF2-40B4-BE49-F238E27FC236}">
                  <a16:creationId xmlns:a16="http://schemas.microsoft.com/office/drawing/2014/main" id="{DF2C3D49-0507-E3FF-76DD-254FA9EAB8E3}"/>
                </a:ext>
              </a:extLst>
            </p:cNvPr>
            <p:cNvPicPr>
              <a:picLocks noChangeAspect="1"/>
            </p:cNvPicPr>
            <p:nvPr/>
          </p:nvPicPr>
          <p:blipFill>
            <a:blip r:embed="rId6"/>
            <a:srcRect l="43400" t="90322" r="28433" b="285"/>
            <a:stretch>
              <a:fillRect/>
            </a:stretch>
          </p:blipFill>
          <p:spPr>
            <a:xfrm>
              <a:off x="5653205" y="4969307"/>
              <a:ext cx="2305475" cy="739828"/>
            </a:xfrm>
            <a:prstGeom prst="rect">
              <a:avLst/>
            </a:prstGeom>
          </p:spPr>
        </p:pic>
      </p:grpSp>
    </p:spTree>
    <p:extLst>
      <p:ext uri="{BB962C8B-B14F-4D97-AF65-F5344CB8AC3E}">
        <p14:creationId xmlns:p14="http://schemas.microsoft.com/office/powerpoint/2010/main" val="4202704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D2AC4-CB73-632A-C6B7-FE24C056EB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B53E62-EC28-FD4F-BDFE-FFC1F55BED30}"/>
              </a:ext>
            </a:extLst>
          </p:cNvPr>
          <p:cNvSpPr txBox="1"/>
          <p:nvPr/>
        </p:nvSpPr>
        <p:spPr>
          <a:xfrm>
            <a:off x="925603" y="685909"/>
            <a:ext cx="3421129" cy="1015663"/>
          </a:xfrm>
          <a:prstGeom prst="rect">
            <a:avLst/>
          </a:prstGeom>
          <a:noFill/>
        </p:spPr>
        <p:txBody>
          <a:bodyPr wrap="none">
            <a:spAutoFit/>
          </a:bodyPr>
          <a:lstStyle/>
          <a:p>
            <a:pPr>
              <a:defRPr sz="6000" b="1">
                <a:solidFill>
                  <a:srgbClr val="009646"/>
                </a:solidFill>
              </a:defRPr>
            </a:pPr>
            <a:r>
              <a:rPr lang="es-ES" noProof="0" dirty="0"/>
              <a:t>Utilidades</a:t>
            </a:r>
          </a:p>
        </p:txBody>
      </p:sp>
      <p:sp>
        <p:nvSpPr>
          <p:cNvPr id="6" name="CuadroTexto 5">
            <a:extLst>
              <a:ext uri="{FF2B5EF4-FFF2-40B4-BE49-F238E27FC236}">
                <a16:creationId xmlns:a16="http://schemas.microsoft.com/office/drawing/2014/main" id="{822AF014-6693-5627-BB40-2718B5C08E68}"/>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7DDE5BC2-B101-4C71-4D62-1A6322B944F2}"/>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ABAE52C9-EB0F-8162-1831-709C169E0014}"/>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0B002B04-C89B-62E6-C7CF-707E8D43430A}"/>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10" name="CuadroTexto 9">
            <a:extLst>
              <a:ext uri="{FF2B5EF4-FFF2-40B4-BE49-F238E27FC236}">
                <a16:creationId xmlns:a16="http://schemas.microsoft.com/office/drawing/2014/main" id="{87C9AD13-4E42-8673-5070-FB661447AEE3}"/>
              </a:ext>
            </a:extLst>
          </p:cNvPr>
          <p:cNvSpPr txBox="1"/>
          <p:nvPr/>
        </p:nvSpPr>
        <p:spPr>
          <a:xfrm>
            <a:off x="2268020" y="2714189"/>
            <a:ext cx="4618234" cy="1697068"/>
          </a:xfrm>
          <a:prstGeom prst="rect">
            <a:avLst/>
          </a:prstGeom>
          <a:noFill/>
        </p:spPr>
        <p:txBody>
          <a:bodyPr wrap="square">
            <a:spAutoFit/>
          </a:bodyPr>
          <a:lstStyle/>
          <a:p>
            <a:pPr marL="342900" indent="-342900">
              <a:lnSpc>
                <a:spcPct val="150000"/>
              </a:lnSpc>
              <a:buClr>
                <a:srgbClr val="00B050"/>
              </a:buClr>
              <a:buFont typeface="Wingdings" panose="05000000000000000000" pitchFamily="2" charset="2"/>
              <a:buChar char="§"/>
            </a:pPr>
            <a:r>
              <a:rPr lang="es-ES" sz="2400" dirty="0"/>
              <a:t>Encuestas</a:t>
            </a:r>
          </a:p>
          <a:p>
            <a:pPr marL="342900" indent="-342900">
              <a:lnSpc>
                <a:spcPct val="150000"/>
              </a:lnSpc>
              <a:buClr>
                <a:srgbClr val="00B050"/>
              </a:buClr>
              <a:buFont typeface="Wingdings" panose="05000000000000000000" pitchFamily="2" charset="2"/>
              <a:buChar char="§"/>
            </a:pPr>
            <a:r>
              <a:rPr lang="es-ES" sz="2400" dirty="0"/>
              <a:t>Estimación de porcentajes</a:t>
            </a:r>
          </a:p>
          <a:p>
            <a:pPr marL="342900" indent="-342900">
              <a:lnSpc>
                <a:spcPct val="150000"/>
              </a:lnSpc>
              <a:buClr>
                <a:srgbClr val="00B050"/>
              </a:buClr>
              <a:buFont typeface="Wingdings" panose="05000000000000000000" pitchFamily="2" charset="2"/>
              <a:buChar char="§"/>
            </a:pPr>
            <a:r>
              <a:rPr lang="es-ES" sz="2400" dirty="0"/>
              <a:t>Estudios sociales</a:t>
            </a:r>
          </a:p>
        </p:txBody>
      </p:sp>
      <p:pic>
        <p:nvPicPr>
          <p:cNvPr id="8" name="Imagen 7">
            <a:extLst>
              <a:ext uri="{FF2B5EF4-FFF2-40B4-BE49-F238E27FC236}">
                <a16:creationId xmlns:a16="http://schemas.microsoft.com/office/drawing/2014/main" id="{999BBBED-E020-5F0D-57EC-84641C9B991D}"/>
              </a:ext>
            </a:extLst>
          </p:cNvPr>
          <p:cNvPicPr>
            <a:picLocks noChangeAspect="1"/>
          </p:cNvPicPr>
          <p:nvPr/>
        </p:nvPicPr>
        <p:blipFill>
          <a:blip r:embed="rId2"/>
          <a:stretch>
            <a:fillRect/>
          </a:stretch>
        </p:blipFill>
        <p:spPr>
          <a:xfrm>
            <a:off x="6886254" y="836502"/>
            <a:ext cx="942593" cy="942593"/>
          </a:xfrm>
          <a:prstGeom prst="rect">
            <a:avLst/>
          </a:prstGeom>
        </p:spPr>
      </p:pic>
    </p:spTree>
    <p:extLst>
      <p:ext uri="{BB962C8B-B14F-4D97-AF65-F5344CB8AC3E}">
        <p14:creationId xmlns:p14="http://schemas.microsoft.com/office/powerpoint/2010/main" val="426154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FABB6-D655-42DA-57C9-5EB30117B5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1056C9-85FA-35B8-391D-F2DB9451371A}"/>
              </a:ext>
            </a:extLst>
          </p:cNvPr>
          <p:cNvSpPr txBox="1"/>
          <p:nvPr/>
        </p:nvSpPr>
        <p:spPr>
          <a:xfrm>
            <a:off x="925603" y="685909"/>
            <a:ext cx="5317802" cy="1015663"/>
          </a:xfrm>
          <a:prstGeom prst="rect">
            <a:avLst/>
          </a:prstGeom>
          <a:noFill/>
        </p:spPr>
        <p:txBody>
          <a:bodyPr wrap="none">
            <a:spAutoFit/>
          </a:bodyPr>
          <a:lstStyle/>
          <a:p>
            <a:pPr>
              <a:defRPr sz="6000" b="1">
                <a:solidFill>
                  <a:srgbClr val="009646"/>
                </a:solidFill>
              </a:defRPr>
            </a:pPr>
            <a:r>
              <a:rPr lang="es-ES" noProof="0" dirty="0"/>
              <a:t>Conceptos clave</a:t>
            </a:r>
          </a:p>
        </p:txBody>
      </p:sp>
      <p:sp>
        <p:nvSpPr>
          <p:cNvPr id="8" name="CuadroTexto 7">
            <a:extLst>
              <a:ext uri="{FF2B5EF4-FFF2-40B4-BE49-F238E27FC236}">
                <a16:creationId xmlns:a16="http://schemas.microsoft.com/office/drawing/2014/main" id="{7E38BB5F-3268-7D50-3883-8FA48F8A0FC6}"/>
              </a:ext>
            </a:extLst>
          </p:cNvPr>
          <p:cNvSpPr txBox="1"/>
          <p:nvPr/>
        </p:nvSpPr>
        <p:spPr>
          <a:xfrm>
            <a:off x="1125821" y="2438768"/>
            <a:ext cx="7052408" cy="2352952"/>
          </a:xfrm>
          <a:prstGeom prst="rect">
            <a:avLst/>
          </a:prstGeom>
          <a:noFill/>
        </p:spPr>
        <p:txBody>
          <a:bodyPr wrap="square">
            <a:spAutoFit/>
          </a:bodyPr>
          <a:lstStyle/>
          <a:p>
            <a:pPr marL="285750" indent="-285750">
              <a:lnSpc>
                <a:spcPct val="150000"/>
              </a:lnSpc>
              <a:buClr>
                <a:srgbClr val="00B050"/>
              </a:buClr>
              <a:buFont typeface="Wingdings" panose="05000000000000000000" pitchFamily="2" charset="2"/>
              <a:buChar char="§"/>
            </a:pPr>
            <a:r>
              <a:rPr lang="es-ES" sz="2000" b="1" noProof="0" dirty="0">
                <a:cs typeface="Arial" panose="020B0604020202020204" pitchFamily="34" charset="0"/>
              </a:rPr>
              <a:t>Parámetro</a:t>
            </a:r>
            <a:r>
              <a:rPr lang="es-ES" sz="2000" noProof="0" dirty="0">
                <a:cs typeface="Arial" panose="020B0604020202020204" pitchFamily="34" charset="0"/>
              </a:rPr>
              <a:t> 				→   valor real </a:t>
            </a:r>
            <a:r>
              <a:rPr lang="es-ES" sz="2000" i="1" noProof="0" dirty="0">
                <a:cs typeface="Arial" panose="020B0604020202020204" pitchFamily="34" charset="0"/>
              </a:rPr>
              <a:t>(desconocido y que 									queremos estimar) </a:t>
            </a:r>
          </a:p>
          <a:p>
            <a:pPr marL="285750" indent="-285750">
              <a:lnSpc>
                <a:spcPct val="150000"/>
              </a:lnSpc>
              <a:buClr>
                <a:srgbClr val="00B050"/>
              </a:buClr>
              <a:buFont typeface="Wingdings" panose="05000000000000000000" pitchFamily="2" charset="2"/>
              <a:buChar char="§"/>
            </a:pPr>
            <a:r>
              <a:rPr lang="es-ES" sz="2000" b="1" noProof="0" dirty="0">
                <a:cs typeface="Arial" panose="020B0604020202020204" pitchFamily="34" charset="0"/>
              </a:rPr>
              <a:t>Estimador o estadístico</a:t>
            </a:r>
            <a:r>
              <a:rPr lang="es-ES" sz="2000" i="1" noProof="0" dirty="0">
                <a:cs typeface="Arial" panose="020B0604020202020204" pitchFamily="34" charset="0"/>
              </a:rPr>
              <a:t> 	→   </a:t>
            </a:r>
            <a:r>
              <a:rPr lang="es-ES" sz="2000" noProof="0" dirty="0">
                <a:cs typeface="Arial" panose="020B0604020202020204" pitchFamily="34" charset="0"/>
              </a:rPr>
              <a:t>valor del parámetro en la 										</a:t>
            </a:r>
            <a:r>
              <a:rPr lang="es-ES" sz="2000" i="1" noProof="0" dirty="0">
                <a:cs typeface="Arial" panose="020B0604020202020204" pitchFamily="34" charset="0"/>
              </a:rPr>
              <a:t>muestra</a:t>
            </a:r>
          </a:p>
          <a:p>
            <a:pPr marL="285750" indent="-285750">
              <a:lnSpc>
                <a:spcPct val="150000"/>
              </a:lnSpc>
              <a:buClr>
                <a:srgbClr val="00B050"/>
              </a:buClr>
              <a:buFont typeface="Wingdings" panose="05000000000000000000" pitchFamily="2" charset="2"/>
              <a:buChar char="§"/>
            </a:pPr>
            <a:r>
              <a:rPr lang="es-ES" sz="2000" b="1" dirty="0">
                <a:ea typeface="Cambria Math" panose="02040503050406030204" pitchFamily="18" charset="0"/>
                <a:cs typeface="Arial" panose="020B0604020202020204" pitchFamily="34" charset="0"/>
              </a:rPr>
              <a:t>Intervalo de confianza (IC) 	</a:t>
            </a:r>
            <a:r>
              <a:rPr lang="es-ES" sz="2000" dirty="0">
                <a:cs typeface="Arial" panose="020B0604020202020204" pitchFamily="34" charset="0"/>
              </a:rPr>
              <a:t>→   </a:t>
            </a:r>
            <a:r>
              <a:rPr lang="es-ES" sz="2000" i="1" dirty="0">
                <a:cs typeface="Arial" panose="020B0604020202020204" pitchFamily="34" charset="0"/>
              </a:rPr>
              <a:t>rango</a:t>
            </a:r>
            <a:r>
              <a:rPr lang="es-ES" sz="2000" dirty="0">
                <a:cs typeface="Arial" panose="020B0604020202020204" pitchFamily="34" charset="0"/>
              </a:rPr>
              <a:t> donde está el parámetro</a:t>
            </a:r>
            <a:endParaRPr lang="es-ES" sz="2000" b="1" noProof="0" dirty="0">
              <a:ea typeface="Cambria Math" panose="02040503050406030204" pitchFamily="18" charset="0"/>
              <a:cs typeface="Arial" panose="020B0604020202020204" pitchFamily="34" charset="0"/>
            </a:endParaRPr>
          </a:p>
        </p:txBody>
      </p:sp>
      <p:sp>
        <p:nvSpPr>
          <p:cNvPr id="6" name="CuadroTexto 5">
            <a:extLst>
              <a:ext uri="{FF2B5EF4-FFF2-40B4-BE49-F238E27FC236}">
                <a16:creationId xmlns:a16="http://schemas.microsoft.com/office/drawing/2014/main" id="{626920DB-0235-C31F-7C4C-27BF0FED7247}"/>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0A17C0EC-5700-D491-3C0D-C698707C48BF}"/>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22080034-C58E-BB51-BADB-23131200861F}"/>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7BF57D0C-DAFD-6124-BF5B-712006F9A504}"/>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0" name="Imagen 9">
            <a:extLst>
              <a:ext uri="{FF2B5EF4-FFF2-40B4-BE49-F238E27FC236}">
                <a16:creationId xmlns:a16="http://schemas.microsoft.com/office/drawing/2014/main" id="{2EFDA652-A0DE-8EE6-B4F3-F3D45CC1C572}"/>
              </a:ext>
            </a:extLst>
          </p:cNvPr>
          <p:cNvPicPr>
            <a:picLocks noChangeAspect="1"/>
          </p:cNvPicPr>
          <p:nvPr/>
        </p:nvPicPr>
        <p:blipFill>
          <a:blip r:embed="rId2"/>
          <a:stretch>
            <a:fillRect/>
          </a:stretch>
        </p:blipFill>
        <p:spPr>
          <a:xfrm>
            <a:off x="7084598" y="685909"/>
            <a:ext cx="933580" cy="924054"/>
          </a:xfrm>
          <a:prstGeom prst="rect">
            <a:avLst/>
          </a:prstGeom>
        </p:spPr>
      </p:pic>
    </p:spTree>
    <p:extLst>
      <p:ext uri="{BB962C8B-B14F-4D97-AF65-F5344CB8AC3E}">
        <p14:creationId xmlns:p14="http://schemas.microsoft.com/office/powerpoint/2010/main" val="3770539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056B1-59E9-2223-BC85-901E1133B0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41D14AF-9697-B162-2FBC-46EF4A49DFAC}"/>
              </a:ext>
            </a:extLst>
          </p:cNvPr>
          <p:cNvSpPr txBox="1"/>
          <p:nvPr/>
        </p:nvSpPr>
        <p:spPr>
          <a:xfrm>
            <a:off x="925603" y="685909"/>
            <a:ext cx="5703797" cy="1938992"/>
          </a:xfrm>
          <a:prstGeom prst="rect">
            <a:avLst/>
          </a:prstGeom>
          <a:noFill/>
        </p:spPr>
        <p:txBody>
          <a:bodyPr wrap="square">
            <a:spAutoFit/>
          </a:bodyPr>
          <a:lstStyle/>
          <a:p>
            <a:pPr>
              <a:defRPr sz="6000" b="1">
                <a:solidFill>
                  <a:srgbClr val="009646"/>
                </a:solidFill>
              </a:defRPr>
            </a:pPr>
            <a:r>
              <a:rPr lang="es-ES" dirty="0"/>
              <a:t>Proceso paso a paso</a:t>
            </a:r>
            <a:endParaRPr lang="es-ES" noProof="0" dirty="0"/>
          </a:p>
        </p:txBody>
      </p:sp>
      <p:sp>
        <p:nvSpPr>
          <p:cNvPr id="6" name="CuadroTexto 5">
            <a:extLst>
              <a:ext uri="{FF2B5EF4-FFF2-40B4-BE49-F238E27FC236}">
                <a16:creationId xmlns:a16="http://schemas.microsoft.com/office/drawing/2014/main" id="{B6583787-E6B6-293F-54F9-4C69FCF919AD}"/>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25AF0ACD-E79D-10E9-10F4-24D8FC25761C}"/>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C89D78D2-BAA5-0FC6-3D1D-F84194C5D0D9}"/>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D2412F52-D47C-4BE2-ECE3-2DDB057E91DA}"/>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4" name="CuadroTexto 3">
            <a:extLst>
              <a:ext uri="{FF2B5EF4-FFF2-40B4-BE49-F238E27FC236}">
                <a16:creationId xmlns:a16="http://schemas.microsoft.com/office/drawing/2014/main" id="{2AF0EF44-F1BD-3129-D24B-BAF8D00EE991}"/>
              </a:ext>
            </a:extLst>
          </p:cNvPr>
          <p:cNvSpPr txBox="1"/>
          <p:nvPr/>
        </p:nvSpPr>
        <p:spPr>
          <a:xfrm>
            <a:off x="1720101" y="2869191"/>
            <a:ext cx="5703797" cy="2805063"/>
          </a:xfrm>
          <a:prstGeom prst="rect">
            <a:avLst/>
          </a:prstGeom>
          <a:noFill/>
        </p:spPr>
        <p:txBody>
          <a:bodyPr wrap="square">
            <a:spAutoFit/>
          </a:bodyPr>
          <a:lstStyle/>
          <a:p>
            <a:pPr marL="342900" indent="-342900">
              <a:lnSpc>
                <a:spcPct val="150000"/>
              </a:lnSpc>
              <a:buClr>
                <a:srgbClr val="00B050"/>
              </a:buClr>
              <a:buFont typeface="+mj-lt"/>
              <a:buAutoNum type="arabicParenR"/>
            </a:pPr>
            <a:r>
              <a:rPr lang="es-ES" sz="2400" dirty="0"/>
              <a:t>  Identificar tipo (media o proporción)</a:t>
            </a:r>
          </a:p>
          <a:p>
            <a:pPr marL="457200" indent="-457200">
              <a:lnSpc>
                <a:spcPct val="150000"/>
              </a:lnSpc>
              <a:buClr>
                <a:srgbClr val="00B050"/>
              </a:buClr>
              <a:buFont typeface="+mj-lt"/>
              <a:buAutoNum type="arabicParenR"/>
            </a:pPr>
            <a:r>
              <a:rPr lang="es-ES" sz="2400" dirty="0"/>
              <a:t>Elegir fórmula</a:t>
            </a:r>
          </a:p>
          <a:p>
            <a:pPr marL="457200" indent="-457200">
              <a:lnSpc>
                <a:spcPct val="150000"/>
              </a:lnSpc>
              <a:buClr>
                <a:srgbClr val="00B050"/>
              </a:buClr>
              <a:buFont typeface="+mj-lt"/>
              <a:buAutoNum type="arabicParenR"/>
            </a:pPr>
            <a:r>
              <a:rPr lang="es-ES" sz="2400" dirty="0"/>
              <a:t>Calcular error</a:t>
            </a:r>
          </a:p>
          <a:p>
            <a:pPr marL="457200" indent="-457200">
              <a:lnSpc>
                <a:spcPct val="150000"/>
              </a:lnSpc>
              <a:buClr>
                <a:srgbClr val="00B050"/>
              </a:buClr>
              <a:buFont typeface="+mj-lt"/>
              <a:buAutoNum type="arabicParenR"/>
            </a:pPr>
            <a:r>
              <a:rPr lang="es-ES" sz="2400" dirty="0"/>
              <a:t>Construir intervalo</a:t>
            </a:r>
          </a:p>
          <a:p>
            <a:pPr marL="457200" indent="-457200">
              <a:lnSpc>
                <a:spcPct val="150000"/>
              </a:lnSpc>
              <a:buClr>
                <a:srgbClr val="00B050"/>
              </a:buClr>
              <a:buFont typeface="+mj-lt"/>
              <a:buAutoNum type="arabicParenR"/>
            </a:pPr>
            <a:r>
              <a:rPr lang="es-ES" sz="2400" dirty="0"/>
              <a:t>Interpretar</a:t>
            </a:r>
          </a:p>
        </p:txBody>
      </p:sp>
      <p:pic>
        <p:nvPicPr>
          <p:cNvPr id="14" name="Imagen 13">
            <a:extLst>
              <a:ext uri="{FF2B5EF4-FFF2-40B4-BE49-F238E27FC236}">
                <a16:creationId xmlns:a16="http://schemas.microsoft.com/office/drawing/2014/main" id="{8A5851D2-BED4-7ED1-ED0A-FF9E8FD92001}"/>
              </a:ext>
            </a:extLst>
          </p:cNvPr>
          <p:cNvPicPr>
            <a:picLocks noChangeAspect="1"/>
          </p:cNvPicPr>
          <p:nvPr/>
        </p:nvPicPr>
        <p:blipFill>
          <a:blip r:embed="rId2"/>
          <a:stretch>
            <a:fillRect/>
          </a:stretch>
        </p:blipFill>
        <p:spPr>
          <a:xfrm>
            <a:off x="6428533" y="849164"/>
            <a:ext cx="1704815" cy="1704815"/>
          </a:xfrm>
          <a:prstGeom prst="rect">
            <a:avLst/>
          </a:prstGeom>
        </p:spPr>
      </p:pic>
    </p:spTree>
    <p:extLst>
      <p:ext uri="{BB962C8B-B14F-4D97-AF65-F5344CB8AC3E}">
        <p14:creationId xmlns:p14="http://schemas.microsoft.com/office/powerpoint/2010/main" val="1963042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A8F25-4F02-6BAB-9DBB-EF5881978B0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34BCC7-8E4D-2D4F-E906-616F9B76D8D0}"/>
              </a:ext>
            </a:extLst>
          </p:cNvPr>
          <p:cNvSpPr txBox="1"/>
          <p:nvPr/>
        </p:nvSpPr>
        <p:spPr>
          <a:xfrm>
            <a:off x="925603" y="685909"/>
            <a:ext cx="6158995" cy="1938992"/>
          </a:xfrm>
          <a:prstGeom prst="rect">
            <a:avLst/>
          </a:prstGeom>
          <a:noFill/>
        </p:spPr>
        <p:txBody>
          <a:bodyPr wrap="square">
            <a:spAutoFit/>
          </a:bodyPr>
          <a:lstStyle/>
          <a:p>
            <a:pPr>
              <a:defRPr sz="6000" b="1">
                <a:solidFill>
                  <a:srgbClr val="009646"/>
                </a:solidFill>
              </a:defRPr>
            </a:pPr>
            <a:r>
              <a:rPr lang="es-ES" noProof="0" dirty="0"/>
              <a:t>Idea Clave para interpretar</a:t>
            </a:r>
          </a:p>
        </p:txBody>
      </p:sp>
      <p:sp>
        <p:nvSpPr>
          <p:cNvPr id="6" name="CuadroTexto 5">
            <a:extLst>
              <a:ext uri="{FF2B5EF4-FFF2-40B4-BE49-F238E27FC236}">
                <a16:creationId xmlns:a16="http://schemas.microsoft.com/office/drawing/2014/main" id="{337DD026-3C6C-F0B3-1A21-2F41586F55E8}"/>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9C1FCA17-BCB5-3BCF-AD91-7683D248D94B}"/>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79583843-4F1E-3C5D-64E6-34ADF0A4EE99}"/>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97B28474-C7F8-5D57-D135-A419A79C6975}"/>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10" name="CuadroTexto 9">
            <a:extLst>
              <a:ext uri="{FF2B5EF4-FFF2-40B4-BE49-F238E27FC236}">
                <a16:creationId xmlns:a16="http://schemas.microsoft.com/office/drawing/2014/main" id="{4A96E025-5953-11A6-8B7D-D06FEBA86F1C}"/>
              </a:ext>
            </a:extLst>
          </p:cNvPr>
          <p:cNvSpPr txBox="1"/>
          <p:nvPr/>
        </p:nvSpPr>
        <p:spPr>
          <a:xfrm>
            <a:off x="1467853" y="2714189"/>
            <a:ext cx="6172200" cy="1697068"/>
          </a:xfrm>
          <a:prstGeom prst="rect">
            <a:avLst/>
          </a:prstGeom>
          <a:noFill/>
        </p:spPr>
        <p:txBody>
          <a:bodyPr wrap="square">
            <a:spAutoFit/>
          </a:bodyPr>
          <a:lstStyle/>
          <a:p>
            <a:pPr marL="342900" indent="-342900">
              <a:lnSpc>
                <a:spcPct val="150000"/>
              </a:lnSpc>
              <a:buClr>
                <a:srgbClr val="00B050"/>
              </a:buClr>
              <a:buFont typeface="Wingdings" panose="05000000000000000000" pitchFamily="2" charset="2"/>
              <a:buChar char="§"/>
            </a:pPr>
            <a:r>
              <a:rPr lang="es-ES" sz="2400" dirty="0"/>
              <a:t>Más confianza 		→ intervalo más grande</a:t>
            </a:r>
          </a:p>
          <a:p>
            <a:pPr marL="342900" indent="-342900">
              <a:lnSpc>
                <a:spcPct val="150000"/>
              </a:lnSpc>
              <a:buClr>
                <a:srgbClr val="00B050"/>
              </a:buClr>
              <a:buFont typeface="Wingdings" panose="05000000000000000000" pitchFamily="2" charset="2"/>
              <a:buChar char="§"/>
            </a:pPr>
            <a:r>
              <a:rPr lang="es-ES" sz="2400" dirty="0"/>
              <a:t>Menos error		→ muestra más grande</a:t>
            </a:r>
          </a:p>
          <a:p>
            <a:pPr marL="342900" indent="-342900">
              <a:lnSpc>
                <a:spcPct val="150000"/>
              </a:lnSpc>
              <a:buClr>
                <a:srgbClr val="00B050"/>
              </a:buClr>
              <a:buFont typeface="Wingdings" panose="05000000000000000000" pitchFamily="2" charset="2"/>
              <a:buChar char="§"/>
            </a:pPr>
            <a:r>
              <a:rPr lang="es-ES" sz="2400" dirty="0"/>
              <a:t>Más muestra		→ más precisión</a:t>
            </a:r>
          </a:p>
        </p:txBody>
      </p:sp>
      <p:pic>
        <p:nvPicPr>
          <p:cNvPr id="12" name="Imagen 11">
            <a:extLst>
              <a:ext uri="{FF2B5EF4-FFF2-40B4-BE49-F238E27FC236}">
                <a16:creationId xmlns:a16="http://schemas.microsoft.com/office/drawing/2014/main" id="{6C77B93C-9BE0-09F6-47F5-D117014A9450}"/>
              </a:ext>
            </a:extLst>
          </p:cNvPr>
          <p:cNvPicPr>
            <a:picLocks noChangeAspect="1"/>
          </p:cNvPicPr>
          <p:nvPr/>
        </p:nvPicPr>
        <p:blipFill>
          <a:blip r:embed="rId2"/>
          <a:stretch>
            <a:fillRect/>
          </a:stretch>
        </p:blipFill>
        <p:spPr>
          <a:xfrm>
            <a:off x="7084598" y="685909"/>
            <a:ext cx="933580" cy="924054"/>
          </a:xfrm>
          <a:prstGeom prst="rect">
            <a:avLst/>
          </a:prstGeom>
        </p:spPr>
      </p:pic>
    </p:spTree>
    <p:extLst>
      <p:ext uri="{BB962C8B-B14F-4D97-AF65-F5344CB8AC3E}">
        <p14:creationId xmlns:p14="http://schemas.microsoft.com/office/powerpoint/2010/main" val="2257625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6D19D-C7A5-8A4E-7B45-1B1D0BC619B1}"/>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DE6F6D3-9CD9-6191-6517-0438FC5B897F}"/>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F2123840-CC7F-1CFA-C686-F20411872D1E}"/>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8DB0604A-C19E-ED28-30FE-95FE60FE7542}"/>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87D71E9C-FC88-A897-BBEE-FC5BED53C5CE}"/>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13" name="CuadroTexto 12">
            <a:extLst>
              <a:ext uri="{FF2B5EF4-FFF2-40B4-BE49-F238E27FC236}">
                <a16:creationId xmlns:a16="http://schemas.microsoft.com/office/drawing/2014/main" id="{EA16034C-E9CD-0E32-FF2E-E3065347B21D}"/>
              </a:ext>
            </a:extLst>
          </p:cNvPr>
          <p:cNvSpPr txBox="1"/>
          <p:nvPr/>
        </p:nvSpPr>
        <p:spPr>
          <a:xfrm>
            <a:off x="925603" y="1680279"/>
            <a:ext cx="7303997" cy="3276282"/>
          </a:xfrm>
          <a:prstGeom prst="rect">
            <a:avLst/>
          </a:prstGeom>
          <a:noFill/>
        </p:spPr>
        <p:txBody>
          <a:bodyPr wrap="square">
            <a:spAutoFit/>
          </a:bodyPr>
          <a:lstStyle/>
          <a:p>
            <a:pPr>
              <a:lnSpc>
                <a:spcPct val="150000"/>
              </a:lnSpc>
            </a:pPr>
            <a:r>
              <a:rPr lang="es-ES" sz="2000" b="0" i="0" u="none" strike="noStrike" baseline="0" dirty="0">
                <a:solidFill>
                  <a:srgbClr val="000000"/>
                </a:solidFill>
              </a:rPr>
              <a:t>El ministerio de comunicación quiere estimar un porcentaje de personas que utilizan las redes sociales, durante su jornada laboral. Para ello realizó una encuesta a 400 personas a la salida del trabajo y 240 de ellas afirmaron haberlas consultado. </a:t>
            </a:r>
          </a:p>
          <a:p>
            <a:pPr>
              <a:lnSpc>
                <a:spcPct val="150000"/>
              </a:lnSpc>
            </a:pPr>
            <a:endParaRPr lang="es-ES" sz="2000" dirty="0">
              <a:solidFill>
                <a:srgbClr val="000000"/>
              </a:solidFill>
            </a:endParaRPr>
          </a:p>
          <a:p>
            <a:pPr>
              <a:lnSpc>
                <a:spcPct val="150000"/>
              </a:lnSpc>
            </a:pPr>
            <a:r>
              <a:rPr lang="es-ES" sz="2000" b="0" i="0" u="none" strike="noStrike" baseline="0" dirty="0">
                <a:solidFill>
                  <a:srgbClr val="000000"/>
                </a:solidFill>
              </a:rPr>
              <a:t>Halla el intervalo de confianza para el porcentaje de usuarios con un nivel de confianza del 95% </a:t>
            </a:r>
            <a:endParaRPr lang="es-ES" sz="2000" dirty="0"/>
          </a:p>
        </p:txBody>
      </p:sp>
      <p:pic>
        <p:nvPicPr>
          <p:cNvPr id="14" name="Imagen 13" descr="Logotipo&#10;&#10;El contenido generado por IA puede ser incorrecto.">
            <a:extLst>
              <a:ext uri="{FF2B5EF4-FFF2-40B4-BE49-F238E27FC236}">
                <a16:creationId xmlns:a16="http://schemas.microsoft.com/office/drawing/2014/main" id="{1AC0BD5E-CBEA-B8BE-C3A0-64C37F207F06}"/>
              </a:ext>
            </a:extLst>
          </p:cNvPr>
          <p:cNvPicPr>
            <a:picLocks noChangeAspect="1"/>
          </p:cNvPicPr>
          <p:nvPr/>
        </p:nvPicPr>
        <p:blipFill>
          <a:blip r:embed="rId2"/>
          <a:stretch>
            <a:fillRect/>
          </a:stretch>
        </p:blipFill>
        <p:spPr>
          <a:xfrm>
            <a:off x="7606919" y="323431"/>
            <a:ext cx="1080000" cy="1080000"/>
          </a:xfrm>
          <a:prstGeom prst="rect">
            <a:avLst/>
          </a:prstGeom>
        </p:spPr>
      </p:pic>
    </p:spTree>
    <p:extLst>
      <p:ext uri="{BB962C8B-B14F-4D97-AF65-F5344CB8AC3E}">
        <p14:creationId xmlns:p14="http://schemas.microsoft.com/office/powerpoint/2010/main" val="823964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15549-9A72-C395-9F8D-57ABD9463818}"/>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27898009-BDC1-831A-F0A7-5399F30E5570}"/>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1F0B783F-B72E-F02E-C5CE-8DF32EE63093}"/>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31270F45-3C02-0E7F-43D1-826584C643BD}"/>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894F9088-BD97-9128-914A-EB46E804B98B}"/>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4" name="Imagen 13" descr="Logotipo&#10;&#10;El contenido generado por IA puede ser incorrecto.">
            <a:extLst>
              <a:ext uri="{FF2B5EF4-FFF2-40B4-BE49-F238E27FC236}">
                <a16:creationId xmlns:a16="http://schemas.microsoft.com/office/drawing/2014/main" id="{B2EED6B1-454D-FCA2-6646-206FB1CFE1D2}"/>
              </a:ext>
            </a:extLst>
          </p:cNvPr>
          <p:cNvPicPr>
            <a:picLocks noChangeAspect="1"/>
          </p:cNvPicPr>
          <p:nvPr/>
        </p:nvPicPr>
        <p:blipFill>
          <a:blip r:embed="rId2"/>
          <a:stretch>
            <a:fillRect/>
          </a:stretch>
        </p:blipFill>
        <p:spPr>
          <a:xfrm>
            <a:off x="7606919" y="323431"/>
            <a:ext cx="1080000" cy="1080000"/>
          </a:xfrm>
          <a:prstGeom prst="rect">
            <a:avLst/>
          </a:prstGeom>
        </p:spPr>
      </p:pic>
      <p:sp>
        <p:nvSpPr>
          <p:cNvPr id="4" name="CuadroTexto 3">
            <a:extLst>
              <a:ext uri="{FF2B5EF4-FFF2-40B4-BE49-F238E27FC236}">
                <a16:creationId xmlns:a16="http://schemas.microsoft.com/office/drawing/2014/main" id="{425A30AD-1C3B-F8A0-61F3-CD4267F31CB6}"/>
              </a:ext>
            </a:extLst>
          </p:cNvPr>
          <p:cNvSpPr txBox="1"/>
          <p:nvPr/>
        </p:nvSpPr>
        <p:spPr>
          <a:xfrm>
            <a:off x="925603" y="1775433"/>
            <a:ext cx="4626142" cy="369332"/>
          </a:xfrm>
          <a:prstGeom prst="rect">
            <a:avLst/>
          </a:prstGeom>
          <a:noFill/>
        </p:spPr>
        <p:txBody>
          <a:bodyPr wrap="square">
            <a:spAutoFit/>
          </a:bodyPr>
          <a:lstStyle/>
          <a:p>
            <a:pPr>
              <a:buNone/>
            </a:pPr>
            <a:r>
              <a:rPr lang="es-ES" dirty="0"/>
              <a:t>Datos: n = 400, 240 usan redes, NC = 0,95</a:t>
            </a:r>
          </a:p>
        </p:txBody>
      </p:sp>
      <p:grpSp>
        <p:nvGrpSpPr>
          <p:cNvPr id="18" name="Grupo 17">
            <a:extLst>
              <a:ext uri="{FF2B5EF4-FFF2-40B4-BE49-F238E27FC236}">
                <a16:creationId xmlns:a16="http://schemas.microsoft.com/office/drawing/2014/main" id="{35AD2253-2BFD-EF00-7005-CCA197FD2B71}"/>
              </a:ext>
            </a:extLst>
          </p:cNvPr>
          <p:cNvGrpSpPr/>
          <p:nvPr/>
        </p:nvGrpSpPr>
        <p:grpSpPr>
          <a:xfrm>
            <a:off x="925603" y="2490245"/>
            <a:ext cx="4626142" cy="2946681"/>
            <a:chOff x="925603" y="2772624"/>
            <a:chExt cx="4626142" cy="2946681"/>
          </a:xfrm>
        </p:grpSpPr>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DD788186-29C7-0B5D-D6E5-6E96A067D5E9}"/>
                    </a:ext>
                  </a:extLst>
                </p:cNvPr>
                <p:cNvSpPr txBox="1"/>
                <p:nvPr/>
              </p:nvSpPr>
              <p:spPr>
                <a:xfrm>
                  <a:off x="925603" y="2772624"/>
                  <a:ext cx="4626142" cy="1477328"/>
                </a:xfrm>
                <a:prstGeom prst="rect">
                  <a:avLst/>
                </a:prstGeom>
                <a:noFill/>
              </p:spPr>
              <p:txBody>
                <a:bodyPr wrap="square">
                  <a:spAutoFit/>
                </a:bodyPr>
                <a:lstStyle/>
                <a:p>
                  <a:r>
                    <a:rPr lang="es-ES" b="1" dirty="0"/>
                    <a:t>Paso 1: proporción </a:t>
                  </a:r>
                  <a14:m>
                    <m:oMath xmlns:m="http://schemas.openxmlformats.org/officeDocument/2006/math">
                      <m:acc>
                        <m:accPr>
                          <m:chr m:val="̂"/>
                          <m:ctrlPr>
                            <a:rPr lang="ar-AE" i="1">
                              <a:latin typeface="Cambria Math" panose="02040503050406030204" pitchFamily="18" charset="0"/>
                            </a:rPr>
                          </m:ctrlPr>
                        </m:accPr>
                        <m:e>
                          <m:r>
                            <a:rPr lang="ar-AE" i="1">
                              <a:latin typeface="Cambria Math" panose="02040503050406030204" pitchFamily="18" charset="0"/>
                            </a:rPr>
                            <m:t>𝑝</m:t>
                          </m:r>
                        </m:e>
                      </m:acc>
                      <m:r>
                        <a:rPr lang="ar-AE">
                          <a:latin typeface="Cambria Math" panose="02040503050406030204" pitchFamily="18" charset="0"/>
                        </a:rPr>
                        <m:t>=</m:t>
                      </m:r>
                      <m:r>
                        <a:rPr lang="ar-AE">
                          <a:latin typeface="Cambria Math" panose="02040503050406030204" pitchFamily="18" charset="0"/>
                        </a:rPr>
                        <m:t>240</m:t>
                      </m:r>
                      <m:r>
                        <a:rPr lang="ar-AE">
                          <a:latin typeface="Cambria Math" panose="02040503050406030204" pitchFamily="18" charset="0"/>
                        </a:rPr>
                        <m:t>/</m:t>
                      </m:r>
                      <m:r>
                        <a:rPr lang="ar-AE">
                          <a:latin typeface="Cambria Math" panose="02040503050406030204" pitchFamily="18" charset="0"/>
                        </a:rPr>
                        <m:t>400</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6</m:t>
                      </m:r>
                    </m:oMath>
                  </a14:m>
                  <a:endParaRPr lang="es-ES" dirty="0"/>
                </a:p>
                <a:p>
                  <a:pPr>
                    <a:buNone/>
                  </a:pPr>
                  <a:endParaRPr lang="es-ES" b="1" dirty="0"/>
                </a:p>
                <a:p>
                  <a:pPr>
                    <a:buNone/>
                  </a:pPr>
                  <a:r>
                    <a:rPr lang="es-ES" b="1" dirty="0"/>
                    <a:t>Paso 2: fórmula</a:t>
                  </a:r>
                </a:p>
                <a:p>
                  <a:pPr>
                    <a:buNone/>
                  </a:pPr>
                  <a:endParaRPr lang="es-ES" dirty="0"/>
                </a:p>
                <a:p>
                  <a:pPr>
                    <a:buNone/>
                  </a:pPr>
                  <a:endParaRPr lang="ar-AE" dirty="0"/>
                </a:p>
              </p:txBody>
            </p:sp>
          </mc:Choice>
          <mc:Fallback xmlns="">
            <p:sp>
              <p:nvSpPr>
                <p:cNvPr id="8" name="CuadroTexto 7">
                  <a:extLst>
                    <a:ext uri="{FF2B5EF4-FFF2-40B4-BE49-F238E27FC236}">
                      <a16:creationId xmlns:a16="http://schemas.microsoft.com/office/drawing/2014/main" id="{DD788186-29C7-0B5D-D6E5-6E96A067D5E9}"/>
                    </a:ext>
                  </a:extLst>
                </p:cNvPr>
                <p:cNvSpPr txBox="1">
                  <a:spLocks noRot="1" noChangeAspect="1" noMove="1" noResize="1" noEditPoints="1" noAdjustHandles="1" noChangeArrowheads="1" noChangeShapeType="1" noTextEdit="1"/>
                </p:cNvSpPr>
                <p:nvPr/>
              </p:nvSpPr>
              <p:spPr>
                <a:xfrm>
                  <a:off x="925603" y="2772624"/>
                  <a:ext cx="4626142" cy="1477328"/>
                </a:xfrm>
                <a:prstGeom prst="rect">
                  <a:avLst/>
                </a:prstGeom>
                <a:blipFill>
                  <a:blip r:embed="rId3"/>
                  <a:stretch>
                    <a:fillRect l="-1186" t="-247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2244BC76-3CE4-A83C-7099-F65B256C8E7A}"/>
                    </a:ext>
                  </a:extLst>
                </p:cNvPr>
                <p:cNvSpPr txBox="1"/>
                <p:nvPr/>
              </p:nvSpPr>
              <p:spPr>
                <a:xfrm>
                  <a:off x="925603" y="4060953"/>
                  <a:ext cx="4626142" cy="1187697"/>
                </a:xfrm>
                <a:prstGeom prst="rect">
                  <a:avLst/>
                </a:prstGeom>
                <a:noFill/>
              </p:spPr>
              <p:txBody>
                <a:bodyPr wrap="square">
                  <a:spAutoFit/>
                </a:bodyPr>
                <a:lstStyle/>
                <a:p>
                  <a:pPr>
                    <a:buNone/>
                  </a:pPr>
                  <a:r>
                    <a:rPr lang="es-ES" b="1" dirty="0"/>
                    <a:t>Paso 3: error</a:t>
                  </a:r>
                </a:p>
                <a:p>
                  <a:pPr>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𝐸</m:t>
                        </m:r>
                        <m:r>
                          <a:rPr lang="es-ES" i="0">
                            <a:latin typeface="Cambria Math" panose="02040503050406030204" pitchFamily="18" charset="0"/>
                          </a:rPr>
                          <m:t>=</m:t>
                        </m:r>
                        <m:r>
                          <a:rPr lang="es-ES" i="0">
                            <a:latin typeface="Cambria Math" panose="02040503050406030204" pitchFamily="18" charset="0"/>
                          </a:rPr>
                          <m:t>1</m:t>
                        </m:r>
                        <m:r>
                          <a:rPr lang="es-ES" i="0">
                            <a:latin typeface="Cambria Math" panose="02040503050406030204" pitchFamily="18" charset="0"/>
                          </a:rPr>
                          <m:t>,</m:t>
                        </m:r>
                        <m:r>
                          <a:rPr lang="es-ES" i="0">
                            <a:latin typeface="Cambria Math" panose="02040503050406030204" pitchFamily="18" charset="0"/>
                          </a:rPr>
                          <m:t>96</m:t>
                        </m:r>
                        <m:rad>
                          <m:radPr>
                            <m:degHide m:val="on"/>
                            <m:ctrlPr>
                              <a:rPr lang="ar-AE" i="1">
                                <a:latin typeface="Cambria Math" panose="02040503050406030204" pitchFamily="18" charset="0"/>
                              </a:rPr>
                            </m:ctrlPr>
                          </m:radPr>
                          <m:deg/>
                          <m:e>
                            <m:f>
                              <m:fPr>
                                <m:ctrlPr>
                                  <a:rPr lang="ar-AE" i="1">
                                    <a:latin typeface="Cambria Math" panose="02040503050406030204" pitchFamily="18" charset="0"/>
                                  </a:rPr>
                                </m:ctrlPr>
                              </m:fPr>
                              <m:num>
                                <m:r>
                                  <a:rPr lang="ar-AE" i="0">
                                    <a:latin typeface="Cambria Math" panose="02040503050406030204" pitchFamily="18" charset="0"/>
                                  </a:rPr>
                                  <m:t>0</m:t>
                                </m:r>
                                <m:r>
                                  <a:rPr lang="ar-AE" i="0">
                                    <a:latin typeface="Cambria Math" panose="02040503050406030204" pitchFamily="18" charset="0"/>
                                  </a:rPr>
                                  <m:t>,</m:t>
                                </m:r>
                                <m:r>
                                  <a:rPr lang="ar-AE" i="0">
                                    <a:latin typeface="Cambria Math" panose="02040503050406030204" pitchFamily="18" charset="0"/>
                                  </a:rPr>
                                  <m:t>6</m:t>
                                </m:r>
                                <m:r>
                                  <a:rPr lang="ar-AE" i="0">
                                    <a:latin typeface="Cambria Math" panose="02040503050406030204" pitchFamily="18" charset="0"/>
                                  </a:rPr>
                                  <m:t>⋅</m:t>
                                </m:r>
                                <m:r>
                                  <a:rPr lang="ar-AE" i="0">
                                    <a:latin typeface="Cambria Math" panose="02040503050406030204" pitchFamily="18" charset="0"/>
                                  </a:rPr>
                                  <m:t>0</m:t>
                                </m:r>
                                <m:r>
                                  <a:rPr lang="ar-AE" i="0">
                                    <a:latin typeface="Cambria Math" panose="02040503050406030204" pitchFamily="18" charset="0"/>
                                  </a:rPr>
                                  <m:t>,</m:t>
                                </m:r>
                                <m:r>
                                  <a:rPr lang="ar-AE" i="0">
                                    <a:latin typeface="Cambria Math" panose="02040503050406030204" pitchFamily="18" charset="0"/>
                                  </a:rPr>
                                  <m:t>4</m:t>
                                </m:r>
                              </m:num>
                              <m:den>
                                <m:r>
                                  <a:rPr lang="ar-AE" i="0">
                                    <a:latin typeface="Cambria Math" panose="02040503050406030204" pitchFamily="18" charset="0"/>
                                  </a:rPr>
                                  <m:t>400</m:t>
                                </m:r>
                              </m:den>
                            </m:f>
                          </m:e>
                        </m:rad>
                        <m:r>
                          <a:rPr lang="ar-AE" i="0">
                            <a:latin typeface="Cambria Math" panose="02040503050406030204" pitchFamily="18" charset="0"/>
                          </a:rPr>
                          <m:t>=</m:t>
                        </m:r>
                        <m:r>
                          <a:rPr lang="ar-AE" i="0">
                            <a:latin typeface="Cambria Math" panose="02040503050406030204" pitchFamily="18" charset="0"/>
                          </a:rPr>
                          <m:t>0</m:t>
                        </m:r>
                        <m:r>
                          <a:rPr lang="ar-AE" i="0">
                            <a:latin typeface="Cambria Math" panose="02040503050406030204" pitchFamily="18" charset="0"/>
                          </a:rPr>
                          <m:t>,</m:t>
                        </m:r>
                        <m:r>
                          <a:rPr lang="ar-AE" i="0">
                            <a:latin typeface="Cambria Math" panose="02040503050406030204" pitchFamily="18" charset="0"/>
                          </a:rPr>
                          <m:t>048</m:t>
                        </m:r>
                      </m:oMath>
                    </m:oMathPara>
                  </a14:m>
                  <a:endParaRPr lang="ar-AE" dirty="0"/>
                </a:p>
              </p:txBody>
            </p:sp>
          </mc:Choice>
          <mc:Fallback xmlns="">
            <p:sp>
              <p:nvSpPr>
                <p:cNvPr id="12" name="CuadroTexto 11">
                  <a:extLst>
                    <a:ext uri="{FF2B5EF4-FFF2-40B4-BE49-F238E27FC236}">
                      <a16:creationId xmlns:a16="http://schemas.microsoft.com/office/drawing/2014/main" id="{2244BC76-3CE4-A83C-7099-F65B256C8E7A}"/>
                    </a:ext>
                  </a:extLst>
                </p:cNvPr>
                <p:cNvSpPr txBox="1">
                  <a:spLocks noRot="1" noChangeAspect="1" noMove="1" noResize="1" noEditPoints="1" noAdjustHandles="1" noChangeArrowheads="1" noChangeShapeType="1" noTextEdit="1"/>
                </p:cNvSpPr>
                <p:nvPr/>
              </p:nvSpPr>
              <p:spPr>
                <a:xfrm>
                  <a:off x="925603" y="4060953"/>
                  <a:ext cx="4626142" cy="1187697"/>
                </a:xfrm>
                <a:prstGeom prst="rect">
                  <a:avLst/>
                </a:prstGeom>
                <a:blipFill>
                  <a:blip r:embed="rId4"/>
                  <a:stretch>
                    <a:fillRect l="-1186" t="-30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4807D49C-399E-5402-67DB-10EBFE1EFAA7}"/>
                    </a:ext>
                  </a:extLst>
                </p:cNvPr>
                <p:cNvSpPr txBox="1"/>
                <p:nvPr/>
              </p:nvSpPr>
              <p:spPr>
                <a:xfrm>
                  <a:off x="925603" y="5072974"/>
                  <a:ext cx="4626142" cy="646331"/>
                </a:xfrm>
                <a:prstGeom prst="rect">
                  <a:avLst/>
                </a:prstGeom>
                <a:noFill/>
              </p:spPr>
              <p:txBody>
                <a:bodyPr wrap="square">
                  <a:spAutoFit/>
                </a:bodyPr>
                <a:lstStyle/>
                <a:p>
                  <a:pPr>
                    <a:buNone/>
                  </a:pPr>
                  <a:r>
                    <a:rPr lang="es-ES" b="1" dirty="0"/>
                    <a:t>Paso 4: intervalo</a:t>
                  </a:r>
                </a:p>
                <a:p>
                  <a:pPr>
                    <a:buNone/>
                  </a:pPr>
                  <a14:m>
                    <m:oMathPara xmlns:m="http://schemas.openxmlformats.org/officeDocument/2006/math">
                      <m:oMathParaPr>
                        <m:jc m:val="centerGroup"/>
                      </m:oMathParaPr>
                      <m:oMath xmlns:m="http://schemas.openxmlformats.org/officeDocument/2006/math">
                        <m:d>
                          <m:dPr>
                            <m:ctrlPr>
                              <a:rPr lang="ar-AE" i="1" smtClean="0">
                                <a:latin typeface="Cambria Math" panose="02040503050406030204" pitchFamily="18" charset="0"/>
                              </a:rPr>
                            </m:ctrlPr>
                          </m:dPr>
                          <m:e>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552</m:t>
                            </m:r>
                            <m:r>
                              <a:rPr lang="es-ES" b="0" i="1" smtClean="0">
                                <a:latin typeface="Cambria Math" panose="02040503050406030204" pitchFamily="18" charset="0"/>
                              </a:rPr>
                              <m:t>; </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648</m:t>
                            </m:r>
                          </m:e>
                        </m:d>
                      </m:oMath>
                    </m:oMathPara>
                  </a14:m>
                  <a:endParaRPr lang="ar-AE" dirty="0"/>
                </a:p>
              </p:txBody>
            </p:sp>
          </mc:Choice>
          <mc:Fallback xmlns="">
            <p:sp>
              <p:nvSpPr>
                <p:cNvPr id="16" name="CuadroTexto 15">
                  <a:extLst>
                    <a:ext uri="{FF2B5EF4-FFF2-40B4-BE49-F238E27FC236}">
                      <a16:creationId xmlns:a16="http://schemas.microsoft.com/office/drawing/2014/main" id="{4807D49C-399E-5402-67DB-10EBFE1EFAA7}"/>
                    </a:ext>
                  </a:extLst>
                </p:cNvPr>
                <p:cNvSpPr txBox="1">
                  <a:spLocks noRot="1" noChangeAspect="1" noMove="1" noResize="1" noEditPoints="1" noAdjustHandles="1" noChangeArrowheads="1" noChangeShapeType="1" noTextEdit="1"/>
                </p:cNvSpPr>
                <p:nvPr/>
              </p:nvSpPr>
              <p:spPr>
                <a:xfrm>
                  <a:off x="925603" y="5072974"/>
                  <a:ext cx="4626142" cy="646331"/>
                </a:xfrm>
                <a:prstGeom prst="rect">
                  <a:avLst/>
                </a:prstGeom>
                <a:blipFill>
                  <a:blip r:embed="rId5"/>
                  <a:stretch>
                    <a:fillRect l="-1186" t="-5660"/>
                  </a:stretch>
                </a:blipFill>
              </p:spPr>
              <p:txBody>
                <a:bodyPr/>
                <a:lstStyle/>
                <a:p>
                  <a:r>
                    <a:rPr lang="es-ES">
                      <a:noFill/>
                    </a:rPr>
                    <a:t> </a:t>
                  </a:r>
                </a:p>
              </p:txBody>
            </p:sp>
          </mc:Fallback>
        </mc:AlternateContent>
        <p:pic>
          <p:nvPicPr>
            <p:cNvPr id="17" name="Imagen 16">
              <a:extLst>
                <a:ext uri="{FF2B5EF4-FFF2-40B4-BE49-F238E27FC236}">
                  <a16:creationId xmlns:a16="http://schemas.microsoft.com/office/drawing/2014/main" id="{997FF0F6-D46A-F836-E933-B320A5E504F0}"/>
                </a:ext>
              </a:extLst>
            </p:cNvPr>
            <p:cNvPicPr>
              <a:picLocks noChangeAspect="1"/>
            </p:cNvPicPr>
            <p:nvPr/>
          </p:nvPicPr>
          <p:blipFill>
            <a:blip r:embed="rId6"/>
            <a:stretch>
              <a:fillRect/>
            </a:stretch>
          </p:blipFill>
          <p:spPr>
            <a:xfrm>
              <a:off x="2885331" y="3127746"/>
              <a:ext cx="1931558" cy="768394"/>
            </a:xfrm>
            <a:prstGeom prst="rect">
              <a:avLst/>
            </a:prstGeom>
          </p:spPr>
        </p:pic>
      </p:grpSp>
    </p:spTree>
    <p:extLst>
      <p:ext uri="{BB962C8B-B14F-4D97-AF65-F5344CB8AC3E}">
        <p14:creationId xmlns:p14="http://schemas.microsoft.com/office/powerpoint/2010/main" val="2782869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A766E-803B-C0BE-F959-277C2BCDA3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1304BA-8B3F-EC7B-9BB0-6FF6651A71D6}"/>
              </a:ext>
            </a:extLst>
          </p:cNvPr>
          <p:cNvSpPr txBox="1"/>
          <p:nvPr/>
        </p:nvSpPr>
        <p:spPr>
          <a:xfrm>
            <a:off x="925603" y="685909"/>
            <a:ext cx="4753802" cy="1015663"/>
          </a:xfrm>
          <a:prstGeom prst="rect">
            <a:avLst/>
          </a:prstGeom>
          <a:noFill/>
        </p:spPr>
        <p:txBody>
          <a:bodyPr wrap="none">
            <a:spAutoFit/>
          </a:bodyPr>
          <a:lstStyle/>
          <a:p>
            <a:pPr>
              <a:defRPr sz="6000" b="1">
                <a:solidFill>
                  <a:srgbClr val="009646"/>
                </a:solidFill>
              </a:defRPr>
            </a:pPr>
            <a:r>
              <a:rPr lang="es-ES" noProof="0" dirty="0"/>
              <a:t>Interpretación</a:t>
            </a:r>
          </a:p>
        </p:txBody>
      </p:sp>
      <p:sp>
        <p:nvSpPr>
          <p:cNvPr id="6" name="CuadroTexto 5">
            <a:extLst>
              <a:ext uri="{FF2B5EF4-FFF2-40B4-BE49-F238E27FC236}">
                <a16:creationId xmlns:a16="http://schemas.microsoft.com/office/drawing/2014/main" id="{91BD82C8-7C75-1F97-6A96-35020D1D0DFA}"/>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8D0BCF1E-1340-B267-7D5E-149AB1C554ED}"/>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72950459-A8C5-10C2-CA44-1B205F67478F}"/>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BF7DECCB-B12D-85CC-D1F2-D15D519F1D8A}"/>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5" name="CuadroTexto 4">
            <a:extLst>
              <a:ext uri="{FF2B5EF4-FFF2-40B4-BE49-F238E27FC236}">
                <a16:creationId xmlns:a16="http://schemas.microsoft.com/office/drawing/2014/main" id="{CE506439-DD20-2C9D-5FF2-52F67939E0FA}"/>
              </a:ext>
            </a:extLst>
          </p:cNvPr>
          <p:cNvSpPr txBox="1"/>
          <p:nvPr/>
        </p:nvSpPr>
        <p:spPr>
          <a:xfrm>
            <a:off x="1120587" y="2875001"/>
            <a:ext cx="6580095" cy="1015663"/>
          </a:xfrm>
          <a:prstGeom prst="rect">
            <a:avLst/>
          </a:prstGeom>
          <a:noFill/>
        </p:spPr>
        <p:txBody>
          <a:bodyPr wrap="square">
            <a:spAutoFit/>
          </a:bodyPr>
          <a:lstStyle/>
          <a:p>
            <a:r>
              <a:rPr lang="es-ES" sz="2000" dirty="0"/>
              <a:t>Con un </a:t>
            </a:r>
            <a:r>
              <a:rPr lang="es-ES" sz="2000" b="1" dirty="0"/>
              <a:t>95% de confianza</a:t>
            </a:r>
            <a:r>
              <a:rPr lang="es-ES" sz="2000" dirty="0"/>
              <a:t>, la proporción de </a:t>
            </a:r>
            <a:r>
              <a:rPr lang="es-ES" sz="2000" b="0" i="0" u="none" strike="noStrike" baseline="0" dirty="0">
                <a:solidFill>
                  <a:srgbClr val="000000"/>
                </a:solidFill>
              </a:rPr>
              <a:t>personas que utilizan las redes sociales durante su jornada laboral,</a:t>
            </a:r>
            <a:r>
              <a:rPr lang="es-ES" sz="2000" dirty="0"/>
              <a:t>  </a:t>
            </a:r>
            <a:r>
              <a:rPr lang="es-ES" sz="2000" b="1" dirty="0"/>
              <a:t>está entre 0,552 y 0,648.</a:t>
            </a:r>
          </a:p>
        </p:txBody>
      </p:sp>
      <p:pic>
        <p:nvPicPr>
          <p:cNvPr id="10" name="Imagen 9">
            <a:hlinkClick r:id="rId2" action="ppaction://hlinkfile"/>
            <a:extLst>
              <a:ext uri="{FF2B5EF4-FFF2-40B4-BE49-F238E27FC236}">
                <a16:creationId xmlns:a16="http://schemas.microsoft.com/office/drawing/2014/main" id="{AD68431E-65E7-769E-7999-8C8808167CD2}"/>
              </a:ext>
            </a:extLst>
          </p:cNvPr>
          <p:cNvPicPr>
            <a:picLocks noChangeAspect="1"/>
          </p:cNvPicPr>
          <p:nvPr/>
        </p:nvPicPr>
        <p:blipFill>
          <a:blip r:embed="rId3"/>
          <a:stretch>
            <a:fillRect/>
          </a:stretch>
        </p:blipFill>
        <p:spPr>
          <a:xfrm>
            <a:off x="7131253" y="515580"/>
            <a:ext cx="995422" cy="995422"/>
          </a:xfrm>
          <a:prstGeom prst="rect">
            <a:avLst/>
          </a:prstGeom>
        </p:spPr>
      </p:pic>
    </p:spTree>
    <p:extLst>
      <p:ext uri="{BB962C8B-B14F-4D97-AF65-F5344CB8AC3E}">
        <p14:creationId xmlns:p14="http://schemas.microsoft.com/office/powerpoint/2010/main" val="2610099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EC174-12ED-31F9-6CBC-9362F4DB5A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8CDBC7-0A63-A538-C54E-5D7E626E46E7}"/>
              </a:ext>
            </a:extLst>
          </p:cNvPr>
          <p:cNvSpPr txBox="1"/>
          <p:nvPr/>
        </p:nvSpPr>
        <p:spPr>
          <a:xfrm>
            <a:off x="925603" y="685909"/>
            <a:ext cx="4742645" cy="1015663"/>
          </a:xfrm>
          <a:prstGeom prst="rect">
            <a:avLst/>
          </a:prstGeom>
          <a:noFill/>
        </p:spPr>
        <p:txBody>
          <a:bodyPr wrap="none">
            <a:spAutoFit/>
          </a:bodyPr>
          <a:lstStyle/>
          <a:p>
            <a:pPr>
              <a:defRPr sz="6000" b="1">
                <a:solidFill>
                  <a:srgbClr val="009646"/>
                </a:solidFill>
              </a:defRPr>
            </a:pPr>
            <a:r>
              <a:rPr lang="es-ES" noProof="0" dirty="0"/>
              <a:t>Errores típicos</a:t>
            </a:r>
          </a:p>
        </p:txBody>
      </p:sp>
      <p:sp>
        <p:nvSpPr>
          <p:cNvPr id="6" name="CuadroTexto 5">
            <a:extLst>
              <a:ext uri="{FF2B5EF4-FFF2-40B4-BE49-F238E27FC236}">
                <a16:creationId xmlns:a16="http://schemas.microsoft.com/office/drawing/2014/main" id="{18DD4427-679C-D249-B9F2-18D8A91C075C}"/>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9EFF47CB-A28F-34DC-88C7-6F7300159EBE}"/>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BCFC5719-D555-E17F-941D-213F2B1A522C}"/>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6813BFD4-CFAD-0C0E-8DCA-83E33196AF10}"/>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0D5D4A7-132D-742B-025E-C91EEB496CB2}"/>
                  </a:ext>
                </a:extLst>
              </p:cNvPr>
              <p:cNvSpPr txBox="1"/>
              <p:nvPr/>
            </p:nvSpPr>
            <p:spPr>
              <a:xfrm>
                <a:off x="2258929" y="2264514"/>
                <a:ext cx="4626142" cy="2328971"/>
              </a:xfrm>
              <a:prstGeom prst="rect">
                <a:avLst/>
              </a:prstGeom>
              <a:noFill/>
            </p:spPr>
            <p:txBody>
              <a:bodyPr wrap="square">
                <a:spAutoFit/>
              </a:bodyPr>
              <a:lstStyle/>
              <a:p>
                <a:pPr marL="342900" indent="-342900">
                  <a:lnSpc>
                    <a:spcPct val="150000"/>
                  </a:lnSpc>
                  <a:buClr>
                    <a:srgbClr val="00B050"/>
                  </a:buClr>
                  <a:buFont typeface="Wingdings" panose="05000000000000000000" pitchFamily="2" charset="2"/>
                  <a:buChar char="§"/>
                </a:pPr>
                <a:r>
                  <a:rPr lang="es-ES" sz="2400" dirty="0"/>
                  <a:t>No dividir entre </a:t>
                </a:r>
                <a14:m>
                  <m:oMath xmlns:m="http://schemas.openxmlformats.org/officeDocument/2006/math">
                    <m:rad>
                      <m:radPr>
                        <m:degHide m:val="on"/>
                        <m:ctrlPr>
                          <a:rPr lang="es-ES" sz="2400" i="1" smtClean="0">
                            <a:latin typeface="Cambria Math" panose="02040503050406030204" pitchFamily="18" charset="0"/>
                          </a:rPr>
                        </m:ctrlPr>
                      </m:radPr>
                      <m:deg/>
                      <m:e>
                        <m:r>
                          <a:rPr lang="es-ES" sz="2400" b="0" i="1" smtClean="0">
                            <a:latin typeface="Cambria Math" panose="02040503050406030204" pitchFamily="18" charset="0"/>
                          </a:rPr>
                          <m:t>400</m:t>
                        </m:r>
                      </m:e>
                    </m:rad>
                  </m:oMath>
                </a14:m>
                <a:endParaRPr lang="es-ES" sz="2400" dirty="0"/>
              </a:p>
              <a:p>
                <a:pPr marL="342900" indent="-342900">
                  <a:lnSpc>
                    <a:spcPct val="150000"/>
                  </a:lnSpc>
                  <a:buClr>
                    <a:srgbClr val="00B050"/>
                  </a:buClr>
                  <a:buFont typeface="Wingdings" panose="05000000000000000000" pitchFamily="2" charset="2"/>
                  <a:buChar char="§"/>
                </a:pPr>
                <a:r>
                  <a:rPr lang="es-ES" sz="2400" dirty="0"/>
                  <a:t>Confundir media y proporción</a:t>
                </a:r>
              </a:p>
              <a:p>
                <a:pPr marL="342900" indent="-342900">
                  <a:lnSpc>
                    <a:spcPct val="150000"/>
                  </a:lnSpc>
                  <a:buClr>
                    <a:srgbClr val="00B050"/>
                  </a:buClr>
                  <a:buFont typeface="Wingdings" panose="05000000000000000000" pitchFamily="2" charset="2"/>
                  <a:buChar char="§"/>
                </a:pPr>
                <a:r>
                  <a:rPr lang="es-ES" sz="2400" dirty="0"/>
                  <a:t>No interpretar</a:t>
                </a:r>
              </a:p>
              <a:p>
                <a:pPr marL="342900" indent="-342900">
                  <a:lnSpc>
                    <a:spcPct val="150000"/>
                  </a:lnSpc>
                  <a:buClr>
                    <a:srgbClr val="00B050"/>
                  </a:buClr>
                  <a:buFont typeface="Wingdings" panose="05000000000000000000" pitchFamily="2" charset="2"/>
                  <a:buChar char="§"/>
                </a:pPr>
                <a:r>
                  <a:rPr lang="es-ES" sz="2400" dirty="0"/>
                  <a:t>Interpretar mal el 95%</a:t>
                </a:r>
              </a:p>
            </p:txBody>
          </p:sp>
        </mc:Choice>
        <mc:Fallback xmlns="">
          <p:sp>
            <p:nvSpPr>
              <p:cNvPr id="4" name="CuadroTexto 3">
                <a:extLst>
                  <a:ext uri="{FF2B5EF4-FFF2-40B4-BE49-F238E27FC236}">
                    <a16:creationId xmlns:a16="http://schemas.microsoft.com/office/drawing/2014/main" id="{20D5D4A7-132D-742B-025E-C91EEB496CB2}"/>
                  </a:ext>
                </a:extLst>
              </p:cNvPr>
              <p:cNvSpPr txBox="1">
                <a:spLocks noRot="1" noChangeAspect="1" noMove="1" noResize="1" noEditPoints="1" noAdjustHandles="1" noChangeArrowheads="1" noChangeShapeType="1" noTextEdit="1"/>
              </p:cNvSpPr>
              <p:nvPr/>
            </p:nvSpPr>
            <p:spPr>
              <a:xfrm>
                <a:off x="2258929" y="2264514"/>
                <a:ext cx="4626142" cy="2328971"/>
              </a:xfrm>
              <a:prstGeom prst="rect">
                <a:avLst/>
              </a:prstGeom>
              <a:blipFill>
                <a:blip r:embed="rId2"/>
                <a:stretch>
                  <a:fillRect l="-1847" b="-3655"/>
                </a:stretch>
              </a:blipFill>
            </p:spPr>
            <p:txBody>
              <a:bodyPr/>
              <a:lstStyle/>
              <a:p>
                <a:r>
                  <a:rPr lang="es-ES">
                    <a:noFill/>
                  </a:rPr>
                  <a:t> </a:t>
                </a:r>
              </a:p>
            </p:txBody>
          </p:sp>
        </mc:Fallback>
      </mc:AlternateContent>
      <p:pic>
        <p:nvPicPr>
          <p:cNvPr id="12" name="Imagen 11">
            <a:extLst>
              <a:ext uri="{FF2B5EF4-FFF2-40B4-BE49-F238E27FC236}">
                <a16:creationId xmlns:a16="http://schemas.microsoft.com/office/drawing/2014/main" id="{A5AC47BE-0B88-F903-4302-654A5D564C1F}"/>
              </a:ext>
            </a:extLst>
          </p:cNvPr>
          <p:cNvPicPr>
            <a:picLocks noChangeAspect="1"/>
          </p:cNvPicPr>
          <p:nvPr/>
        </p:nvPicPr>
        <p:blipFill>
          <a:blip r:embed="rId3"/>
          <a:stretch>
            <a:fillRect/>
          </a:stretch>
        </p:blipFill>
        <p:spPr>
          <a:xfrm>
            <a:off x="6610481" y="533705"/>
            <a:ext cx="1089612" cy="1089612"/>
          </a:xfrm>
          <a:prstGeom prst="rect">
            <a:avLst/>
          </a:prstGeom>
        </p:spPr>
      </p:pic>
    </p:spTree>
    <p:extLst>
      <p:ext uri="{BB962C8B-B14F-4D97-AF65-F5344CB8AC3E}">
        <p14:creationId xmlns:p14="http://schemas.microsoft.com/office/powerpoint/2010/main" val="418210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EFEE2-334A-C73D-9A8C-28B89075CF44}"/>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B4EBF98C-E9FB-B046-E37B-903BF0FEA3B7}"/>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36007D91-CBD4-BEE3-F482-87F5837247F7}"/>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A4AB5A6E-A741-316E-4D51-D06545CCC668}"/>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FE6843A5-25BF-A8AD-AC30-228B2D38D643}"/>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13" name="CuadroTexto 12">
            <a:extLst>
              <a:ext uri="{FF2B5EF4-FFF2-40B4-BE49-F238E27FC236}">
                <a16:creationId xmlns:a16="http://schemas.microsoft.com/office/drawing/2014/main" id="{13558F13-CEB6-0F9E-3EF1-98F30EF5FFD1}"/>
              </a:ext>
            </a:extLst>
          </p:cNvPr>
          <p:cNvSpPr txBox="1"/>
          <p:nvPr/>
        </p:nvSpPr>
        <p:spPr>
          <a:xfrm>
            <a:off x="925603" y="1680279"/>
            <a:ext cx="7303997" cy="2814617"/>
          </a:xfrm>
          <a:prstGeom prst="rect">
            <a:avLst/>
          </a:prstGeom>
          <a:noFill/>
        </p:spPr>
        <p:txBody>
          <a:bodyPr wrap="square">
            <a:spAutoFit/>
          </a:bodyPr>
          <a:lstStyle/>
          <a:p>
            <a:pPr>
              <a:lnSpc>
                <a:spcPct val="150000"/>
              </a:lnSpc>
            </a:pPr>
            <a:r>
              <a:rPr lang="es-ES" sz="2000" b="0" i="0" u="none" strike="noStrike" baseline="0" dirty="0">
                <a:solidFill>
                  <a:srgbClr val="000000"/>
                </a:solidFill>
              </a:rPr>
              <a:t>En las últimas elecciones se ha tomado una muestra de 450 personas a la salida de los colegios electorales y 125 de ellas afirmaron haber votado al partido </a:t>
            </a:r>
            <a:r>
              <a:rPr lang="es-ES" sz="2000" b="0" i="1" u="none" strike="noStrike" baseline="0" dirty="0">
                <a:solidFill>
                  <a:srgbClr val="000000"/>
                </a:solidFill>
              </a:rPr>
              <a:t>A</a:t>
            </a:r>
            <a:r>
              <a:rPr lang="es-ES" sz="2000" b="0" i="0" u="none" strike="noStrike" baseline="0" dirty="0">
                <a:solidFill>
                  <a:srgbClr val="000000"/>
                </a:solidFill>
              </a:rPr>
              <a:t>. </a:t>
            </a:r>
          </a:p>
          <a:p>
            <a:pPr>
              <a:lnSpc>
                <a:spcPct val="150000"/>
              </a:lnSpc>
            </a:pPr>
            <a:endParaRPr lang="es-ES" sz="2000" dirty="0">
              <a:solidFill>
                <a:srgbClr val="000000"/>
              </a:solidFill>
            </a:endParaRPr>
          </a:p>
          <a:p>
            <a:pPr>
              <a:lnSpc>
                <a:spcPct val="150000"/>
              </a:lnSpc>
            </a:pPr>
            <a:r>
              <a:rPr lang="es-ES" sz="2000" b="0" i="0" u="none" strike="noStrike" baseline="0" dirty="0">
                <a:solidFill>
                  <a:srgbClr val="000000"/>
                </a:solidFill>
              </a:rPr>
              <a:t>Halla el intervalo de confianza para el porcentaje de votantes de </a:t>
            </a:r>
            <a:r>
              <a:rPr lang="es-ES" sz="2000" b="0" i="1" u="none" strike="noStrike" baseline="0" dirty="0">
                <a:solidFill>
                  <a:srgbClr val="000000"/>
                </a:solidFill>
              </a:rPr>
              <a:t>A</a:t>
            </a:r>
            <a:r>
              <a:rPr lang="es-ES" sz="2000" b="0" i="0" u="none" strike="noStrike" baseline="0" dirty="0">
                <a:solidFill>
                  <a:srgbClr val="000000"/>
                </a:solidFill>
              </a:rPr>
              <a:t> con un nivel de confianza del 90% </a:t>
            </a:r>
            <a:endParaRPr lang="es-ES" sz="2000" dirty="0"/>
          </a:p>
        </p:txBody>
      </p:sp>
      <p:pic>
        <p:nvPicPr>
          <p:cNvPr id="14" name="Imagen 13" descr="Logotipo&#10;&#10;El contenido generado por IA puede ser incorrecto.">
            <a:extLst>
              <a:ext uri="{FF2B5EF4-FFF2-40B4-BE49-F238E27FC236}">
                <a16:creationId xmlns:a16="http://schemas.microsoft.com/office/drawing/2014/main" id="{8ABEDA55-DAAF-5AFC-20B8-A8A972E36088}"/>
              </a:ext>
            </a:extLst>
          </p:cNvPr>
          <p:cNvPicPr>
            <a:picLocks noChangeAspect="1"/>
          </p:cNvPicPr>
          <p:nvPr/>
        </p:nvPicPr>
        <p:blipFill>
          <a:blip r:embed="rId2"/>
          <a:stretch>
            <a:fillRect/>
          </a:stretch>
        </p:blipFill>
        <p:spPr>
          <a:xfrm>
            <a:off x="7606919" y="323431"/>
            <a:ext cx="1080000" cy="1080000"/>
          </a:xfrm>
          <a:prstGeom prst="rect">
            <a:avLst/>
          </a:prstGeom>
        </p:spPr>
      </p:pic>
    </p:spTree>
    <p:extLst>
      <p:ext uri="{BB962C8B-B14F-4D97-AF65-F5344CB8AC3E}">
        <p14:creationId xmlns:p14="http://schemas.microsoft.com/office/powerpoint/2010/main" val="1249601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27AE0-99A7-26EA-3A3E-5DC5B2C6B5E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93193FDB-BF81-8F69-3F05-8DFA7BDA5A1D}"/>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AF894F88-D22B-952B-0776-6EAF4C3A7CFC}"/>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C06DFBDD-3B7A-17DF-116A-997BA45C5D9F}"/>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59FA036D-7B2E-2C9E-CD35-8E8205096DA9}"/>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4" name="Imagen 13" descr="Logotipo&#10;&#10;El contenido generado por IA puede ser incorrecto.">
            <a:extLst>
              <a:ext uri="{FF2B5EF4-FFF2-40B4-BE49-F238E27FC236}">
                <a16:creationId xmlns:a16="http://schemas.microsoft.com/office/drawing/2014/main" id="{A7E2EBE5-2AD2-A399-A55D-9DF993EC8CC2}"/>
              </a:ext>
            </a:extLst>
          </p:cNvPr>
          <p:cNvPicPr>
            <a:picLocks noChangeAspect="1"/>
          </p:cNvPicPr>
          <p:nvPr/>
        </p:nvPicPr>
        <p:blipFill>
          <a:blip r:embed="rId2"/>
          <a:stretch>
            <a:fillRect/>
          </a:stretch>
        </p:blipFill>
        <p:spPr>
          <a:xfrm>
            <a:off x="7416568" y="299963"/>
            <a:ext cx="1080000" cy="1080000"/>
          </a:xfrm>
          <a:prstGeom prst="rect">
            <a:avLst/>
          </a:prstGeom>
        </p:spPr>
      </p:pic>
      <p:grpSp>
        <p:nvGrpSpPr>
          <p:cNvPr id="52" name="Grupo 51">
            <a:extLst>
              <a:ext uri="{FF2B5EF4-FFF2-40B4-BE49-F238E27FC236}">
                <a16:creationId xmlns:a16="http://schemas.microsoft.com/office/drawing/2014/main" id="{D3649C90-63DA-F373-CED6-551FD5FE1EC9}"/>
              </a:ext>
            </a:extLst>
          </p:cNvPr>
          <p:cNvGrpSpPr/>
          <p:nvPr/>
        </p:nvGrpSpPr>
        <p:grpSpPr>
          <a:xfrm>
            <a:off x="832903" y="714494"/>
            <a:ext cx="8209476" cy="4999191"/>
            <a:chOff x="832903" y="714494"/>
            <a:chExt cx="8209476" cy="4999191"/>
          </a:xfrm>
        </p:grpSpPr>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565BA50-AA10-23B2-54D2-A123BC956AE8}"/>
                    </a:ext>
                  </a:extLst>
                </p:cNvPr>
                <p:cNvSpPr txBox="1"/>
                <p:nvPr/>
              </p:nvSpPr>
              <p:spPr>
                <a:xfrm>
                  <a:off x="914400" y="1461703"/>
                  <a:ext cx="8127979" cy="47250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s-ES" b="0" i="1" smtClean="0">
                            <a:latin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𝛼</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𝛼</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10</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𝛼</m:t>
                            </m:r>
                          </m:num>
                          <m:den>
                            <m:r>
                              <a:rPr lang="es-ES" b="0" i="1" smtClean="0">
                                <a:latin typeface="Cambria Math" panose="02040503050406030204" pitchFamily="18" charset="0"/>
                                <a:ea typeface="Cambria Math" panose="02040503050406030204" pitchFamily="18" charset="0"/>
                              </a:rPr>
                              <m:t>2</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95</m:t>
                        </m:r>
                      </m:oMath>
                    </m:oMathPara>
                  </a14:m>
                  <a:endParaRPr lang="es-ES" b="0" i="1" dirty="0">
                    <a:latin typeface="Cambria Math" panose="02040503050406030204" pitchFamily="18" charset="0"/>
                    <a:ea typeface="Cambria Math" panose="02040503050406030204" pitchFamily="18" charset="0"/>
                  </a:endParaRPr>
                </a:p>
              </p:txBody>
            </p:sp>
          </mc:Choice>
          <mc:Fallback xmlns="">
            <p:sp>
              <p:nvSpPr>
                <p:cNvPr id="10" name="CuadroTexto 9">
                  <a:extLst>
                    <a:ext uri="{FF2B5EF4-FFF2-40B4-BE49-F238E27FC236}">
                      <a16:creationId xmlns:a16="http://schemas.microsoft.com/office/drawing/2014/main" id="{D565BA50-AA10-23B2-54D2-A123BC956AE8}"/>
                    </a:ext>
                  </a:extLst>
                </p:cNvPr>
                <p:cNvSpPr txBox="1">
                  <a:spLocks noRot="1" noChangeAspect="1" noMove="1" noResize="1" noEditPoints="1" noAdjustHandles="1" noChangeArrowheads="1" noChangeShapeType="1" noTextEdit="1"/>
                </p:cNvSpPr>
                <p:nvPr/>
              </p:nvSpPr>
              <p:spPr>
                <a:xfrm>
                  <a:off x="914400" y="1461703"/>
                  <a:ext cx="8127979" cy="472502"/>
                </a:xfrm>
                <a:prstGeom prst="rect">
                  <a:avLst/>
                </a:prstGeom>
                <a:blipFill>
                  <a:blip r:embed="rId3"/>
                  <a:stretch>
                    <a:fillRect/>
                  </a:stretch>
                </a:blipFill>
              </p:spPr>
              <p:txBody>
                <a:bodyPr/>
                <a:lstStyle/>
                <a:p>
                  <a:r>
                    <a:rPr lang="es-ES">
                      <a:noFill/>
                    </a:rPr>
                    <a:t> </a:t>
                  </a:r>
                </a:p>
              </p:txBody>
            </p:sp>
          </mc:Fallback>
        </mc:AlternateContent>
        <p:grpSp>
          <p:nvGrpSpPr>
            <p:cNvPr id="51" name="Grupo 50">
              <a:extLst>
                <a:ext uri="{FF2B5EF4-FFF2-40B4-BE49-F238E27FC236}">
                  <a16:creationId xmlns:a16="http://schemas.microsoft.com/office/drawing/2014/main" id="{C55D9637-AADC-C882-EECA-536B6EAA82F8}"/>
                </a:ext>
              </a:extLst>
            </p:cNvPr>
            <p:cNvGrpSpPr/>
            <p:nvPr/>
          </p:nvGrpSpPr>
          <p:grpSpPr>
            <a:xfrm>
              <a:off x="832903" y="714494"/>
              <a:ext cx="7355491" cy="4999191"/>
              <a:chOff x="832903" y="714494"/>
              <a:chExt cx="7355491" cy="4999191"/>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A0CDD484-F117-8FB7-8BC5-2D3ABCC06C9B}"/>
                      </a:ext>
                    </a:extLst>
                  </p:cNvPr>
                  <p:cNvSpPr txBox="1"/>
                  <p:nvPr/>
                </p:nvSpPr>
                <p:spPr>
                  <a:xfrm>
                    <a:off x="832903" y="714494"/>
                    <a:ext cx="4108304"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125</m:t>
                          </m:r>
                          <m:r>
                            <a:rPr lang="es-ES" b="0" i="1" smtClean="0">
                              <a:latin typeface="Cambria Math" panose="02040503050406030204" pitchFamily="18" charset="0"/>
                            </a:rPr>
                            <m:t> </m:t>
                          </m:r>
                          <m:r>
                            <a:rPr lang="es-ES" b="0" i="1" smtClean="0">
                              <a:latin typeface="Cambria Math" panose="02040503050406030204" pitchFamily="18" charset="0"/>
                            </a:rPr>
                            <m:t>𝑝𝑒𝑟𝑠𝑜𝑛𝑎𝑠</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450</m:t>
                          </m:r>
                          <m:r>
                            <a:rPr lang="es-ES" b="0" i="1" smtClean="0">
                              <a:latin typeface="Cambria Math" panose="02040503050406030204" pitchFamily="18" charset="0"/>
                            </a:rPr>
                            <m:t> →</m:t>
                          </m:r>
                          <m:acc>
                            <m:accPr>
                              <m:chr m:val="̂"/>
                              <m:ctrlPr>
                                <a:rPr lang="es-ES" b="0"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𝑝</m:t>
                              </m:r>
                            </m:e>
                          </m:acc>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125</m:t>
                              </m:r>
                            </m:num>
                            <m:den>
                              <m:r>
                                <a:rPr lang="es-ES" b="0" i="1" smtClean="0">
                                  <a:latin typeface="Cambria Math" panose="02040503050406030204" pitchFamily="18" charset="0"/>
                                </a:rPr>
                                <m:t>450</m:t>
                              </m:r>
                            </m:den>
                          </m:f>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28</m:t>
                          </m:r>
                        </m:oMath>
                      </m:oMathPara>
                    </a14:m>
                    <a:endParaRPr lang="es-ES" i="1" dirty="0"/>
                  </a:p>
                </p:txBody>
              </p:sp>
            </mc:Choice>
            <mc:Fallback xmlns="">
              <p:sp>
                <p:nvSpPr>
                  <p:cNvPr id="3" name="CuadroTexto 2">
                    <a:extLst>
                      <a:ext uri="{FF2B5EF4-FFF2-40B4-BE49-F238E27FC236}">
                        <a16:creationId xmlns:a16="http://schemas.microsoft.com/office/drawing/2014/main" id="{A0CDD484-F117-8FB7-8BC5-2D3ABCC06C9B}"/>
                      </a:ext>
                    </a:extLst>
                  </p:cNvPr>
                  <p:cNvSpPr txBox="1">
                    <a:spLocks noRot="1" noChangeAspect="1" noMove="1" noResize="1" noEditPoints="1" noAdjustHandles="1" noChangeArrowheads="1" noChangeShapeType="1" noTextEdit="1"/>
                  </p:cNvSpPr>
                  <p:nvPr/>
                </p:nvSpPr>
                <p:spPr>
                  <a:xfrm>
                    <a:off x="832903" y="714494"/>
                    <a:ext cx="4108304" cy="526041"/>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00D59D63-47E2-6991-417F-98EA46F1EF44}"/>
                      </a:ext>
                    </a:extLst>
                  </p:cNvPr>
                  <p:cNvSpPr txBox="1"/>
                  <p:nvPr/>
                </p:nvSpPr>
                <p:spPr>
                  <a:xfrm>
                    <a:off x="842907" y="1889921"/>
                    <a:ext cx="7048072" cy="1295868"/>
                  </a:xfrm>
                  <a:prstGeom prst="rect">
                    <a:avLst/>
                  </a:prstGeom>
                  <a:noFill/>
                </p:spPr>
                <p:txBody>
                  <a:bodyPr wrap="square" rtlCol="0">
                    <a:spAutoFit/>
                  </a:bodyPr>
                  <a:lstStyle/>
                  <a:p>
                    <a:pPr>
                      <a:lnSpc>
                        <a:spcPct val="150000"/>
                      </a:lnSpc>
                    </a:pPr>
                    <a:r>
                      <a:rPr lang="es-ES" dirty="0"/>
                      <a:t>Ahora hacemos uso de </a:t>
                    </a:r>
                    <a:r>
                      <a:rPr lang="es-ES" b="1" dirty="0"/>
                      <a:t>tabla inversa</a:t>
                    </a:r>
                    <a:r>
                      <a:rPr lang="es-ES" dirty="0"/>
                      <a:t>, busco un valor </a:t>
                    </a:r>
                    <a14:m>
                      <m:oMath xmlns:m="http://schemas.openxmlformats.org/officeDocument/2006/math">
                        <m:sSub>
                          <m:sSubPr>
                            <m:ctrlPr>
                              <a:rPr lang="es-ES" i="1" smtClean="0">
                                <a:latin typeface="Cambria Math" panose="02040503050406030204" pitchFamily="18" charset="0"/>
                              </a:rPr>
                            </m:ctrlPr>
                          </m:sSubPr>
                          <m:e>
                            <m:r>
                              <m:rPr>
                                <m:sty m:val="p"/>
                              </m:rPr>
                              <a:rPr lang="es-ES" b="0" i="1" smtClean="0">
                                <a:latin typeface="Cambria Math" panose="02040503050406030204" pitchFamily="18" charset="0"/>
                              </a:rPr>
                              <m:t>P</m:t>
                            </m:r>
                            <m:r>
                              <a:rPr lang="es-ES" b="0" i="1" smtClean="0">
                                <a:latin typeface="Cambria Math" panose="02040503050406030204" pitchFamily="18" charset="0"/>
                              </a:rPr>
                              <m:t>(</m:t>
                            </m:r>
                            <m:r>
                              <m:rPr>
                                <m:sty m:val="p"/>
                              </m:rPr>
                              <a:rPr lang="es-ES" b="0" i="1" smtClean="0">
                                <a:latin typeface="Cambria Math" panose="02040503050406030204" pitchFamily="18" charset="0"/>
                              </a:rPr>
                              <m:t>Z</m:t>
                            </m:r>
                            <m:r>
                              <a:rPr lang="es-ES" b="0" i="1" smtClean="0">
                                <a:latin typeface="Cambria Math" panose="02040503050406030204" pitchFamily="18" charset="0"/>
                              </a:rPr>
                              <m:t>&lt;</m:t>
                            </m:r>
                            <m:r>
                              <m:rPr>
                                <m:sty m:val="p"/>
                              </m:rPr>
                              <a:rPr lang="es-ES" b="0" i="1" smtClean="0">
                                <a:latin typeface="Cambria Math" panose="02040503050406030204" pitchFamily="18" charset="0"/>
                              </a:rPr>
                              <m:t>Z</m:t>
                            </m:r>
                          </m:e>
                          <m:sub>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05</m:t>
                            </m:r>
                          </m:sub>
                        </m:sSub>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95</m:t>
                        </m:r>
                      </m:oMath>
                    </a14:m>
                    <a:endParaRPr lang="es-ES" dirty="0"/>
                  </a:p>
                  <a:p>
                    <a:pPr>
                      <a:lnSpc>
                        <a:spcPct val="150000"/>
                      </a:lnSpc>
                    </a:pPr>
                    <a:r>
                      <a:rPr lang="es-ES" dirty="0"/>
                      <a:t>El valor exacto no está en la tabla, así que hago un promedio entre los valores más próximos: 1.64 y 1.65</a:t>
                    </a:r>
                  </a:p>
                </p:txBody>
              </p:sp>
            </mc:Choice>
            <mc:Fallback xmlns="">
              <p:sp>
                <p:nvSpPr>
                  <p:cNvPr id="38" name="CuadroTexto 37">
                    <a:extLst>
                      <a:ext uri="{FF2B5EF4-FFF2-40B4-BE49-F238E27FC236}">
                        <a16:creationId xmlns:a16="http://schemas.microsoft.com/office/drawing/2014/main" id="{00D59D63-47E2-6991-417F-98EA46F1EF44}"/>
                      </a:ext>
                    </a:extLst>
                  </p:cNvPr>
                  <p:cNvSpPr txBox="1">
                    <a:spLocks noRot="1" noChangeAspect="1" noMove="1" noResize="1" noEditPoints="1" noAdjustHandles="1" noChangeArrowheads="1" noChangeShapeType="1" noTextEdit="1"/>
                  </p:cNvSpPr>
                  <p:nvPr/>
                </p:nvSpPr>
                <p:spPr>
                  <a:xfrm>
                    <a:off x="842907" y="1889921"/>
                    <a:ext cx="7048072" cy="1295868"/>
                  </a:xfrm>
                  <a:prstGeom prst="rect">
                    <a:avLst/>
                  </a:prstGeom>
                  <a:blipFill>
                    <a:blip r:embed="rId5"/>
                    <a:stretch>
                      <a:fillRect l="-692" b="-6573"/>
                    </a:stretch>
                  </a:blipFill>
                </p:spPr>
                <p:txBody>
                  <a:bodyPr/>
                  <a:lstStyle/>
                  <a:p>
                    <a:r>
                      <a:rPr lang="es-ES">
                        <a:noFill/>
                      </a:rPr>
                      <a:t> </a:t>
                    </a:r>
                  </a:p>
                </p:txBody>
              </p:sp>
            </mc:Fallback>
          </mc:AlternateContent>
          <p:grpSp>
            <p:nvGrpSpPr>
              <p:cNvPr id="39" name="Grupo 38">
                <a:extLst>
                  <a:ext uri="{FF2B5EF4-FFF2-40B4-BE49-F238E27FC236}">
                    <a16:creationId xmlns:a16="http://schemas.microsoft.com/office/drawing/2014/main" id="{95A94B03-BEE4-100B-1FF6-D2C8C9E2B4E5}"/>
                  </a:ext>
                </a:extLst>
              </p:cNvPr>
              <p:cNvGrpSpPr/>
              <p:nvPr/>
            </p:nvGrpSpPr>
            <p:grpSpPr>
              <a:xfrm>
                <a:off x="4134461" y="2954376"/>
                <a:ext cx="4053933" cy="2759309"/>
                <a:chOff x="728126" y="1533260"/>
                <a:chExt cx="5569932" cy="3835993"/>
              </a:xfrm>
            </p:grpSpPr>
            <p:pic>
              <p:nvPicPr>
                <p:cNvPr id="40" name="Imagen 39">
                  <a:hlinkClick r:id="rId6" action="ppaction://hlinkfile"/>
                  <a:extLst>
                    <a:ext uri="{FF2B5EF4-FFF2-40B4-BE49-F238E27FC236}">
                      <a16:creationId xmlns:a16="http://schemas.microsoft.com/office/drawing/2014/main" id="{2B902391-DFBF-71F4-EF05-CFB13375659D}"/>
                    </a:ext>
                  </a:extLst>
                </p:cNvPr>
                <p:cNvPicPr>
                  <a:picLocks noChangeAspect="1"/>
                </p:cNvPicPr>
                <p:nvPr/>
              </p:nvPicPr>
              <p:blipFill>
                <a:blip r:embed="rId7"/>
                <a:stretch>
                  <a:fillRect/>
                </a:stretch>
              </p:blipFill>
              <p:spPr>
                <a:xfrm>
                  <a:off x="925603" y="4602822"/>
                  <a:ext cx="585143" cy="585143"/>
                </a:xfrm>
                <a:prstGeom prst="rect">
                  <a:avLst/>
                </a:prstGeom>
              </p:spPr>
            </p:pic>
            <p:pic>
              <p:nvPicPr>
                <p:cNvPr id="41" name="Imagen 40">
                  <a:extLst>
                    <a:ext uri="{FF2B5EF4-FFF2-40B4-BE49-F238E27FC236}">
                      <a16:creationId xmlns:a16="http://schemas.microsoft.com/office/drawing/2014/main" id="{14274B42-C3EB-F352-80E8-1B06771B300A}"/>
                    </a:ext>
                  </a:extLst>
                </p:cNvPr>
                <p:cNvPicPr>
                  <a:picLocks noChangeAspect="1"/>
                </p:cNvPicPr>
                <p:nvPr/>
              </p:nvPicPr>
              <p:blipFill>
                <a:blip r:embed="rId8"/>
                <a:srcRect r="27548"/>
                <a:stretch>
                  <a:fillRect/>
                </a:stretch>
              </p:blipFill>
              <p:spPr>
                <a:xfrm>
                  <a:off x="728126" y="1533260"/>
                  <a:ext cx="5569932" cy="3791479"/>
                </a:xfrm>
                <a:prstGeom prst="rect">
                  <a:avLst/>
                </a:prstGeom>
              </p:spPr>
            </p:pic>
            <p:cxnSp>
              <p:nvCxnSpPr>
                <p:cNvPr id="42" name="Conector recto de flecha 41">
                  <a:extLst>
                    <a:ext uri="{FF2B5EF4-FFF2-40B4-BE49-F238E27FC236}">
                      <a16:creationId xmlns:a16="http://schemas.microsoft.com/office/drawing/2014/main" id="{393651A3-9912-7767-5ECE-FB3247602EE2}"/>
                    </a:ext>
                  </a:extLst>
                </p:cNvPr>
                <p:cNvCxnSpPr>
                  <a:cxnSpLocks/>
                </p:cNvCxnSpPr>
                <p:nvPr/>
              </p:nvCxnSpPr>
              <p:spPr>
                <a:xfrm>
                  <a:off x="4572000" y="1872372"/>
                  <a:ext cx="0" cy="319677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Conector recto de flecha 42">
                  <a:extLst>
                    <a:ext uri="{FF2B5EF4-FFF2-40B4-BE49-F238E27FC236}">
                      <a16:creationId xmlns:a16="http://schemas.microsoft.com/office/drawing/2014/main" id="{CA822F65-1C6B-BC11-CBC4-FF6E95859DB7}"/>
                    </a:ext>
                  </a:extLst>
                </p:cNvPr>
                <p:cNvCxnSpPr>
                  <a:cxnSpLocks/>
                </p:cNvCxnSpPr>
                <p:nvPr/>
              </p:nvCxnSpPr>
              <p:spPr>
                <a:xfrm>
                  <a:off x="5208998" y="1872372"/>
                  <a:ext cx="0" cy="319677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4" name="Elipse 43">
                  <a:extLst>
                    <a:ext uri="{FF2B5EF4-FFF2-40B4-BE49-F238E27FC236}">
                      <a16:creationId xmlns:a16="http://schemas.microsoft.com/office/drawing/2014/main" id="{A0FC16F1-D021-569D-F092-AF3373490B8D}"/>
                    </a:ext>
                  </a:extLst>
                </p:cNvPr>
                <p:cNvSpPr/>
                <p:nvPr/>
              </p:nvSpPr>
              <p:spPr>
                <a:xfrm>
                  <a:off x="4889165" y="1654139"/>
                  <a:ext cx="566413" cy="225799"/>
                </a:xfrm>
                <a:prstGeom prst="ellipse">
                  <a:avLst/>
                </a:prstGeom>
                <a:noFill/>
                <a:ln>
                  <a:solidFill>
                    <a:srgbClr val="00B05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5" name="Rectángulo 44">
                  <a:extLst>
                    <a:ext uri="{FF2B5EF4-FFF2-40B4-BE49-F238E27FC236}">
                      <a16:creationId xmlns:a16="http://schemas.microsoft.com/office/drawing/2014/main" id="{8770043F-8FC4-488A-96F6-D20434F4A6B6}"/>
                    </a:ext>
                  </a:extLst>
                </p:cNvPr>
                <p:cNvSpPr/>
                <p:nvPr/>
              </p:nvSpPr>
              <p:spPr>
                <a:xfrm>
                  <a:off x="4215646" y="5069144"/>
                  <a:ext cx="1239932" cy="300109"/>
                </a:xfrm>
                <a:prstGeom prst="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6" name="Elipse 45">
                  <a:extLst>
                    <a:ext uri="{FF2B5EF4-FFF2-40B4-BE49-F238E27FC236}">
                      <a16:creationId xmlns:a16="http://schemas.microsoft.com/office/drawing/2014/main" id="{EB29B343-C8B8-B3A5-C0B6-CA3C07533F6C}"/>
                    </a:ext>
                  </a:extLst>
                </p:cNvPr>
                <p:cNvSpPr/>
                <p:nvPr/>
              </p:nvSpPr>
              <p:spPr>
                <a:xfrm>
                  <a:off x="4215646" y="1638125"/>
                  <a:ext cx="566413" cy="225799"/>
                </a:xfrm>
                <a:prstGeom prst="ellipse">
                  <a:avLst/>
                </a:prstGeom>
                <a:noFill/>
                <a:ln>
                  <a:solidFill>
                    <a:srgbClr val="00B05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7" name="Elipse 46">
                  <a:extLst>
                    <a:ext uri="{FF2B5EF4-FFF2-40B4-BE49-F238E27FC236}">
                      <a16:creationId xmlns:a16="http://schemas.microsoft.com/office/drawing/2014/main" id="{84C0EAE1-8607-61D7-5A36-1248B46C5582}"/>
                    </a:ext>
                  </a:extLst>
                </p:cNvPr>
                <p:cNvSpPr/>
                <p:nvPr/>
              </p:nvSpPr>
              <p:spPr>
                <a:xfrm>
                  <a:off x="812085" y="5084909"/>
                  <a:ext cx="566413" cy="225799"/>
                </a:xfrm>
                <a:prstGeom prst="ellipse">
                  <a:avLst/>
                </a:prstGeom>
                <a:noFill/>
                <a:ln w="12700">
                  <a:solidFill>
                    <a:srgbClr val="00B05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48" name="Conector recto de flecha 47">
                  <a:extLst>
                    <a:ext uri="{FF2B5EF4-FFF2-40B4-BE49-F238E27FC236}">
                      <a16:creationId xmlns:a16="http://schemas.microsoft.com/office/drawing/2014/main" id="{AE31D41C-F301-5926-3DC1-D3C7BEB7B441}"/>
                    </a:ext>
                  </a:extLst>
                </p:cNvPr>
                <p:cNvCxnSpPr>
                  <a:stCxn id="47" idx="6"/>
                </p:cNvCxnSpPr>
                <p:nvPr/>
              </p:nvCxnSpPr>
              <p:spPr>
                <a:xfrm>
                  <a:off x="1378498" y="5197809"/>
                  <a:ext cx="2837148" cy="213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49" name="CuadroTexto 48">
                <a:extLst>
                  <a:ext uri="{FF2B5EF4-FFF2-40B4-BE49-F238E27FC236}">
                    <a16:creationId xmlns:a16="http://schemas.microsoft.com/office/drawing/2014/main" id="{3C8F31C0-C57C-A50B-4E91-0F70D6187A68}"/>
                  </a:ext>
                </a:extLst>
              </p:cNvPr>
              <p:cNvSpPr txBox="1"/>
              <p:nvPr/>
            </p:nvSpPr>
            <p:spPr>
              <a:xfrm>
                <a:off x="893854" y="3429000"/>
                <a:ext cx="2304127" cy="369332"/>
              </a:xfrm>
              <a:prstGeom prst="rect">
                <a:avLst/>
              </a:prstGeom>
              <a:noFill/>
            </p:spPr>
            <p:txBody>
              <a:bodyPr wrap="square" rtlCol="0">
                <a:spAutoFit/>
              </a:bodyPr>
              <a:lstStyle/>
              <a:p>
                <a:r>
                  <a:rPr lang="es-ES" dirty="0"/>
                  <a:t>que es 1.645 por tanto </a:t>
                </a:r>
              </a:p>
            </p:txBody>
          </p:sp>
          <mc:AlternateContent xmlns:mc="http://schemas.openxmlformats.org/markup-compatibility/2006" xmlns:a14="http://schemas.microsoft.com/office/drawing/2010/main">
            <mc:Choice Requires="a14">
              <p:sp>
                <p:nvSpPr>
                  <p:cNvPr id="50" name="CuadroTexto 49">
                    <a:extLst>
                      <a:ext uri="{FF2B5EF4-FFF2-40B4-BE49-F238E27FC236}">
                        <a16:creationId xmlns:a16="http://schemas.microsoft.com/office/drawing/2014/main" id="{2D0239A3-29F8-1185-AA32-49F96DDE11CD}"/>
                      </a:ext>
                    </a:extLst>
                  </p:cNvPr>
                  <p:cNvSpPr txBox="1"/>
                  <p:nvPr/>
                </p:nvSpPr>
                <p:spPr>
                  <a:xfrm>
                    <a:off x="980765" y="3908002"/>
                    <a:ext cx="13769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m:rPr>
                                  <m:sty m:val="p"/>
                                </m:rPr>
                                <a:rPr lang="es-ES" b="0" i="1" smtClean="0">
                                  <a:latin typeface="Cambria Math" panose="02040503050406030204" pitchFamily="18" charset="0"/>
                                </a:rPr>
                                <m:t>Z</m:t>
                              </m:r>
                            </m:e>
                            <m:sub>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05</m:t>
                              </m:r>
                            </m:sub>
                          </m:sSub>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645</m:t>
                          </m:r>
                        </m:oMath>
                      </m:oMathPara>
                    </a14:m>
                    <a:endParaRPr lang="es-ES" dirty="0"/>
                  </a:p>
                </p:txBody>
              </p:sp>
            </mc:Choice>
            <mc:Fallback xmlns="">
              <p:sp>
                <p:nvSpPr>
                  <p:cNvPr id="50" name="CuadroTexto 49">
                    <a:extLst>
                      <a:ext uri="{FF2B5EF4-FFF2-40B4-BE49-F238E27FC236}">
                        <a16:creationId xmlns:a16="http://schemas.microsoft.com/office/drawing/2014/main" id="{2D0239A3-29F8-1185-AA32-49F96DDE11CD}"/>
                      </a:ext>
                    </a:extLst>
                  </p:cNvPr>
                  <p:cNvSpPr txBox="1">
                    <a:spLocks noRot="1" noChangeAspect="1" noMove="1" noResize="1" noEditPoints="1" noAdjustHandles="1" noChangeArrowheads="1" noChangeShapeType="1" noTextEdit="1"/>
                  </p:cNvSpPr>
                  <p:nvPr/>
                </p:nvSpPr>
                <p:spPr>
                  <a:xfrm>
                    <a:off x="980765" y="3908002"/>
                    <a:ext cx="1376915" cy="276999"/>
                  </a:xfrm>
                  <a:prstGeom prst="rect">
                    <a:avLst/>
                  </a:prstGeom>
                  <a:blipFill>
                    <a:blip r:embed="rId9"/>
                    <a:stretch>
                      <a:fillRect l="-3982" r="-3982" b="-15217"/>
                    </a:stretch>
                  </a:blipFill>
                </p:spPr>
                <p:txBody>
                  <a:bodyPr/>
                  <a:lstStyle/>
                  <a:p>
                    <a:r>
                      <a:rPr lang="es-ES">
                        <a:noFill/>
                      </a:rPr>
                      <a:t> </a:t>
                    </a:r>
                  </a:p>
                </p:txBody>
              </p:sp>
            </mc:Fallback>
          </mc:AlternateContent>
        </p:grpSp>
      </p:grpSp>
      <p:sp>
        <p:nvSpPr>
          <p:cNvPr id="53" name="Rectángulo 52">
            <a:extLst>
              <a:ext uri="{FF2B5EF4-FFF2-40B4-BE49-F238E27FC236}">
                <a16:creationId xmlns:a16="http://schemas.microsoft.com/office/drawing/2014/main" id="{2C377BEB-3D60-1C31-8740-4223F49DCB44}"/>
              </a:ext>
            </a:extLst>
          </p:cNvPr>
          <p:cNvSpPr/>
          <p:nvPr/>
        </p:nvSpPr>
        <p:spPr>
          <a:xfrm>
            <a:off x="3287730" y="714494"/>
            <a:ext cx="1653477" cy="58239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54" name="Rectángulo 53">
            <a:extLst>
              <a:ext uri="{FF2B5EF4-FFF2-40B4-BE49-F238E27FC236}">
                <a16:creationId xmlns:a16="http://schemas.microsoft.com/office/drawing/2014/main" id="{D485FBC6-7B7E-BEF3-27D1-CD0CA354589E}"/>
              </a:ext>
            </a:extLst>
          </p:cNvPr>
          <p:cNvSpPr/>
          <p:nvPr/>
        </p:nvSpPr>
        <p:spPr>
          <a:xfrm>
            <a:off x="914400" y="3908002"/>
            <a:ext cx="1602769" cy="3693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142699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88E90-6E07-5602-B459-EDDC17AC2B2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32E75E6D-C6AA-A2F2-A107-CC3D59ADE18C}"/>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AF239F16-4235-EA19-DC3E-33CC2ECBA4DE}"/>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936A2C0C-C26B-205C-49D3-3DB99ABB48CF}"/>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D3F94ED8-F376-4DAD-8AC9-48536B5E619F}"/>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4" name="Imagen 13" descr="Logotipo&#10;&#10;El contenido generado por IA puede ser incorrecto.">
            <a:extLst>
              <a:ext uri="{FF2B5EF4-FFF2-40B4-BE49-F238E27FC236}">
                <a16:creationId xmlns:a16="http://schemas.microsoft.com/office/drawing/2014/main" id="{5A334363-C811-051E-E28A-4970C207B63E}"/>
              </a:ext>
            </a:extLst>
          </p:cNvPr>
          <p:cNvPicPr>
            <a:picLocks noChangeAspect="1"/>
          </p:cNvPicPr>
          <p:nvPr/>
        </p:nvPicPr>
        <p:blipFill>
          <a:blip r:embed="rId2"/>
          <a:stretch>
            <a:fillRect/>
          </a:stretch>
        </p:blipFill>
        <p:spPr>
          <a:xfrm>
            <a:off x="7416568" y="299963"/>
            <a:ext cx="1080000" cy="1080000"/>
          </a:xfrm>
          <a:prstGeom prst="rect">
            <a:avLst/>
          </a:prstGeom>
        </p:spPr>
      </p:pic>
      <p:sp>
        <p:nvSpPr>
          <p:cNvPr id="5" name="CuadroTexto 4">
            <a:extLst>
              <a:ext uri="{FF2B5EF4-FFF2-40B4-BE49-F238E27FC236}">
                <a16:creationId xmlns:a16="http://schemas.microsoft.com/office/drawing/2014/main" id="{6C66A72F-3056-FABC-E144-6C58BEA8A4A4}"/>
              </a:ext>
            </a:extLst>
          </p:cNvPr>
          <p:cNvSpPr txBox="1"/>
          <p:nvPr/>
        </p:nvSpPr>
        <p:spPr>
          <a:xfrm>
            <a:off x="1602769" y="4602822"/>
            <a:ext cx="6615628" cy="707886"/>
          </a:xfrm>
          <a:prstGeom prst="rect">
            <a:avLst/>
          </a:prstGeom>
          <a:noFill/>
        </p:spPr>
        <p:txBody>
          <a:bodyPr wrap="square" rtlCol="0">
            <a:spAutoFit/>
          </a:bodyPr>
          <a:lstStyle/>
          <a:p>
            <a:r>
              <a:rPr lang="es-ES" sz="2000" dirty="0"/>
              <a:t>Con un 90% de confianza, la proporción de votantes del partido A, está entre el 0,26 y 0,301</a:t>
            </a:r>
          </a:p>
        </p:txBody>
      </p:sp>
      <p:sp>
        <p:nvSpPr>
          <p:cNvPr id="2" name="CuadroTexto 1">
            <a:extLst>
              <a:ext uri="{FF2B5EF4-FFF2-40B4-BE49-F238E27FC236}">
                <a16:creationId xmlns:a16="http://schemas.microsoft.com/office/drawing/2014/main" id="{44434C32-6616-36A4-A9DF-64E0C2EB1D81}"/>
              </a:ext>
            </a:extLst>
          </p:cNvPr>
          <p:cNvSpPr txBox="1"/>
          <p:nvPr/>
        </p:nvSpPr>
        <p:spPr>
          <a:xfrm>
            <a:off x="708917" y="1232899"/>
            <a:ext cx="6707651" cy="646331"/>
          </a:xfrm>
          <a:prstGeom prst="rect">
            <a:avLst/>
          </a:prstGeom>
          <a:noFill/>
        </p:spPr>
        <p:txBody>
          <a:bodyPr wrap="square" rtlCol="0">
            <a:spAutoFit/>
          </a:bodyPr>
          <a:lstStyle/>
          <a:p>
            <a:r>
              <a:rPr lang="es-ES" dirty="0"/>
              <a:t>Calculamos el error para el intervalo, la fórmula correcta es:</a:t>
            </a:r>
          </a:p>
          <a:p>
            <a:r>
              <a:rPr lang="es-ES" dirty="0"/>
              <a:t> </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B209FBCC-86E3-0EDE-D4E7-F2CF67C4C4A3}"/>
                  </a:ext>
                </a:extLst>
              </p:cNvPr>
              <p:cNvSpPr txBox="1"/>
              <p:nvPr/>
            </p:nvSpPr>
            <p:spPr>
              <a:xfrm>
                <a:off x="779716" y="2691323"/>
                <a:ext cx="6522876" cy="171322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s-ES" b="0" i="1" smtClean="0">
                          <a:latin typeface="Cambria Math" panose="02040503050406030204" pitchFamily="18" charset="0"/>
                        </a:rPr>
                        <m:t>𝐸</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645</m:t>
                      </m:r>
                      <m:r>
                        <a:rPr lang="es-ES" b="0" i="1" smtClean="0">
                          <a:latin typeface="Cambria Math" panose="02040503050406030204" pitchFamily="18" charset="0"/>
                          <a:ea typeface="Cambria Math" panose="02040503050406030204" pitchFamily="18" charset="0"/>
                        </a:rPr>
                        <m:t>∙</m:t>
                      </m:r>
                      <m:rad>
                        <m:radPr>
                          <m:degHide m:val="on"/>
                          <m:ctrlPr>
                            <a:rPr lang="es-ES" b="0" i="1" smtClean="0">
                              <a:latin typeface="Cambria Math" panose="02040503050406030204" pitchFamily="18" charset="0"/>
                              <a:ea typeface="Cambria Math" panose="02040503050406030204" pitchFamily="18" charset="0"/>
                            </a:rPr>
                          </m:ctrlPr>
                        </m:radPr>
                        <m:deg/>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28</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72</m:t>
                              </m:r>
                            </m:num>
                            <m:den>
                              <m:r>
                                <a:rPr lang="es-ES" b="0" i="1" smtClean="0">
                                  <a:latin typeface="Cambria Math" panose="02040503050406030204" pitchFamily="18" charset="0"/>
                                  <a:ea typeface="Cambria Math" panose="02040503050406030204" pitchFamily="18" charset="0"/>
                                </a:rPr>
                                <m:t>450</m:t>
                              </m:r>
                            </m:den>
                          </m:f>
                        </m:e>
                      </m:rad>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021</m:t>
                      </m:r>
                    </m:oMath>
                  </m:oMathPara>
                </a14:m>
                <a:endParaRPr lang="es-ES" i="1"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𝑒𝑠𝑡𝑖𝑚𝑎𝑐𝑖</m:t>
                      </m:r>
                      <m:r>
                        <a:rPr lang="es-ES" b="0" i="1" smtClean="0">
                          <a:latin typeface="Cambria Math" panose="02040503050406030204" pitchFamily="18" charset="0"/>
                        </a:rPr>
                        <m:t>ó</m:t>
                      </m:r>
                      <m:r>
                        <a:rPr lang="es-ES" b="0" i="1" smtClean="0">
                          <a:latin typeface="Cambria Math" panose="02040503050406030204" pitchFamily="18" charset="0"/>
                        </a:rPr>
                        <m:t>𝑛</m:t>
                      </m:r>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𝑒𝑟𝑟𝑜𝑟</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28</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021</m:t>
                      </m:r>
                      <m:r>
                        <a:rPr lang="es-ES" b="0" i="1" smtClean="0">
                          <a:latin typeface="Cambria Math" panose="02040503050406030204" pitchFamily="18" charset="0"/>
                          <a:ea typeface="Cambria Math" panose="02040503050406030204" pitchFamily="18" charset="0"/>
                        </a:rPr>
                        <m:t>→±</m:t>
                      </m:r>
                      <m:d>
                        <m:dPr>
                          <m:begChr m:val="{"/>
                          <m:endChr m:val=""/>
                          <m:ctrlPr>
                            <a:rPr lang="es-ES" b="0" i="1" smtClean="0">
                              <a:latin typeface="Cambria Math" panose="02040503050406030204" pitchFamily="18" charset="0"/>
                              <a:ea typeface="Cambria Math" panose="02040503050406030204" pitchFamily="18" charset="0"/>
                            </a:rPr>
                          </m:ctrlPr>
                        </m:dPr>
                        <m:e>
                          <m:eqArr>
                            <m:eqArrPr>
                              <m:ctrlPr>
                                <a:rPr lang="es-ES" b="0" i="1" smtClean="0">
                                  <a:latin typeface="Cambria Math" panose="02040503050406030204" pitchFamily="18" charset="0"/>
                                  <a:ea typeface="Cambria Math" panose="02040503050406030204" pitchFamily="18" charset="0"/>
                                </a:rPr>
                              </m:ctrlPr>
                            </m:eqArrPr>
                            <m:e>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28</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021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26</m:t>
                              </m:r>
                            </m:e>
                            <m:e>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28</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021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301</m:t>
                              </m:r>
                            </m:e>
                          </m:eqArr>
                        </m:e>
                      </m:d>
                    </m:oMath>
                  </m:oMathPara>
                </a14:m>
                <a:endParaRPr lang="es-ES" i="1" dirty="0"/>
              </a:p>
              <a:p>
                <a:r>
                  <a:rPr lang="es-ES" i="1" dirty="0"/>
                  <a:t>IC=(0,26; 0,301)</a:t>
                </a:r>
              </a:p>
            </p:txBody>
          </p:sp>
        </mc:Choice>
        <mc:Fallback xmlns="">
          <p:sp>
            <p:nvSpPr>
              <p:cNvPr id="13" name="CuadroTexto 12">
                <a:extLst>
                  <a:ext uri="{FF2B5EF4-FFF2-40B4-BE49-F238E27FC236}">
                    <a16:creationId xmlns:a16="http://schemas.microsoft.com/office/drawing/2014/main" id="{B209FBCC-86E3-0EDE-D4E7-F2CF67C4C4A3}"/>
                  </a:ext>
                </a:extLst>
              </p:cNvPr>
              <p:cNvSpPr txBox="1">
                <a:spLocks noRot="1" noChangeAspect="1" noMove="1" noResize="1" noEditPoints="1" noAdjustHandles="1" noChangeArrowheads="1" noChangeShapeType="1" noTextEdit="1"/>
              </p:cNvSpPr>
              <p:nvPr/>
            </p:nvSpPr>
            <p:spPr>
              <a:xfrm>
                <a:off x="779716" y="2691323"/>
                <a:ext cx="6522876" cy="1713226"/>
              </a:xfrm>
              <a:prstGeom prst="rect">
                <a:avLst/>
              </a:prstGeom>
              <a:blipFill>
                <a:blip r:embed="rId3"/>
                <a:stretch>
                  <a:fillRect l="-2243" b="-7092"/>
                </a:stretch>
              </a:blipFill>
            </p:spPr>
            <p:txBody>
              <a:bodyPr/>
              <a:lstStyle/>
              <a:p>
                <a:r>
                  <a:rPr lang="es-ES">
                    <a:noFill/>
                  </a:rPr>
                  <a:t> </a:t>
                </a:r>
              </a:p>
            </p:txBody>
          </p:sp>
        </mc:Fallback>
      </mc:AlternateContent>
      <p:pic>
        <p:nvPicPr>
          <p:cNvPr id="18" name="Imagen 17">
            <a:extLst>
              <a:ext uri="{FF2B5EF4-FFF2-40B4-BE49-F238E27FC236}">
                <a16:creationId xmlns:a16="http://schemas.microsoft.com/office/drawing/2014/main" id="{C73C366C-F01B-83BD-02E7-D8B267705C24}"/>
              </a:ext>
            </a:extLst>
          </p:cNvPr>
          <p:cNvPicPr>
            <a:picLocks noChangeAspect="1"/>
          </p:cNvPicPr>
          <p:nvPr/>
        </p:nvPicPr>
        <p:blipFill>
          <a:blip r:embed="rId4"/>
          <a:stretch>
            <a:fillRect/>
          </a:stretch>
        </p:blipFill>
        <p:spPr>
          <a:xfrm>
            <a:off x="3091724" y="1738016"/>
            <a:ext cx="1931558" cy="768394"/>
          </a:xfrm>
          <a:prstGeom prst="rect">
            <a:avLst/>
          </a:prstGeom>
        </p:spPr>
      </p:pic>
      <p:pic>
        <p:nvPicPr>
          <p:cNvPr id="19" name="Imagen 18">
            <a:hlinkClick r:id="rId5" action="ppaction://hlinkfile"/>
            <a:extLst>
              <a:ext uri="{FF2B5EF4-FFF2-40B4-BE49-F238E27FC236}">
                <a16:creationId xmlns:a16="http://schemas.microsoft.com/office/drawing/2014/main" id="{2337FC2B-8558-5D02-9A62-36F6B4EADE79}"/>
              </a:ext>
            </a:extLst>
          </p:cNvPr>
          <p:cNvPicPr>
            <a:picLocks noChangeAspect="1"/>
          </p:cNvPicPr>
          <p:nvPr/>
        </p:nvPicPr>
        <p:blipFill>
          <a:blip r:embed="rId6"/>
          <a:stretch>
            <a:fillRect/>
          </a:stretch>
        </p:blipFill>
        <p:spPr>
          <a:xfrm>
            <a:off x="779716" y="4602822"/>
            <a:ext cx="585143" cy="585143"/>
          </a:xfrm>
          <a:prstGeom prst="rect">
            <a:avLst/>
          </a:prstGeom>
        </p:spPr>
      </p:pic>
    </p:spTree>
    <p:extLst>
      <p:ext uri="{BB962C8B-B14F-4D97-AF65-F5344CB8AC3E}">
        <p14:creationId xmlns:p14="http://schemas.microsoft.com/office/powerpoint/2010/main" val="2248782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6CE7E-C9D5-E01A-361A-AFCBFB260E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4199E0-0A67-E655-3CA2-9F6F4744086B}"/>
              </a:ext>
            </a:extLst>
          </p:cNvPr>
          <p:cNvSpPr txBox="1"/>
          <p:nvPr/>
        </p:nvSpPr>
        <p:spPr>
          <a:xfrm>
            <a:off x="914400" y="374465"/>
            <a:ext cx="7890553" cy="1015663"/>
          </a:xfrm>
          <a:prstGeom prst="rect">
            <a:avLst/>
          </a:prstGeom>
          <a:noFill/>
        </p:spPr>
        <p:txBody>
          <a:bodyPr wrap="square">
            <a:spAutoFit/>
          </a:bodyPr>
          <a:lstStyle/>
          <a:p>
            <a:pPr>
              <a:defRPr sz="6000" b="1">
                <a:solidFill>
                  <a:srgbClr val="009646"/>
                </a:solidFill>
              </a:defRPr>
            </a:pPr>
            <a:r>
              <a:rPr lang="es-ES" noProof="0" dirty="0"/>
              <a:t>Ejercicio 1</a:t>
            </a:r>
          </a:p>
        </p:txBody>
      </p:sp>
      <p:sp>
        <p:nvSpPr>
          <p:cNvPr id="6" name="CuadroTexto 5">
            <a:extLst>
              <a:ext uri="{FF2B5EF4-FFF2-40B4-BE49-F238E27FC236}">
                <a16:creationId xmlns:a16="http://schemas.microsoft.com/office/drawing/2014/main" id="{99382C11-4E61-345A-C16A-A8AB11F32CB9}"/>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67BCA202-A1DB-E75F-940D-0C813F8D1603}"/>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15AD39FF-CD07-9A86-9D9B-15DBF816C1FC}"/>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EA655CB2-19D0-9B16-3A84-CCD96B1E1806}"/>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5" name="Imagen 4" descr="Logotipo&#10;&#10;El contenido generado por IA puede ser incorrecto.">
            <a:extLst>
              <a:ext uri="{FF2B5EF4-FFF2-40B4-BE49-F238E27FC236}">
                <a16:creationId xmlns:a16="http://schemas.microsoft.com/office/drawing/2014/main" id="{77B228C2-1C78-D4CD-1289-493F50169E51}"/>
              </a:ext>
            </a:extLst>
          </p:cNvPr>
          <p:cNvPicPr>
            <a:picLocks noChangeAspect="1"/>
          </p:cNvPicPr>
          <p:nvPr/>
        </p:nvPicPr>
        <p:blipFill>
          <a:blip r:embed="rId2"/>
          <a:stretch>
            <a:fillRect/>
          </a:stretch>
        </p:blipFill>
        <p:spPr>
          <a:xfrm>
            <a:off x="7200000" y="540000"/>
            <a:ext cx="1080000" cy="1080000"/>
          </a:xfrm>
          <a:prstGeom prst="rect">
            <a:avLst/>
          </a:prstGeom>
        </p:spPr>
      </p:pic>
      <p:sp>
        <p:nvSpPr>
          <p:cNvPr id="4" name="CuadroTexto 3">
            <a:extLst>
              <a:ext uri="{FF2B5EF4-FFF2-40B4-BE49-F238E27FC236}">
                <a16:creationId xmlns:a16="http://schemas.microsoft.com/office/drawing/2014/main" id="{019362AA-4F1A-ACE5-953A-7EA6C18C4C6A}"/>
              </a:ext>
            </a:extLst>
          </p:cNvPr>
          <p:cNvSpPr txBox="1"/>
          <p:nvPr/>
        </p:nvSpPr>
        <p:spPr>
          <a:xfrm>
            <a:off x="914400" y="1494661"/>
            <a:ext cx="6870032" cy="2814617"/>
          </a:xfrm>
          <a:prstGeom prst="rect">
            <a:avLst/>
          </a:prstGeom>
          <a:noFill/>
        </p:spPr>
        <p:txBody>
          <a:bodyPr wrap="square">
            <a:spAutoFit/>
          </a:bodyPr>
          <a:lstStyle/>
          <a:p>
            <a:pPr>
              <a:lnSpc>
                <a:spcPct val="150000"/>
              </a:lnSpc>
            </a:pPr>
            <a:r>
              <a:rPr lang="es-ES" sz="2000" b="0" i="0" u="none" strike="noStrike" baseline="0" dirty="0">
                <a:solidFill>
                  <a:srgbClr val="000000"/>
                </a:solidFill>
              </a:rPr>
              <a:t>De una muestra de 500 personas, 325 tienen teléfono móvil. Determina un intervalo de confianza para estimar la proporción de usuarios de teléfono móvil de la población con un nivel de confianza: </a:t>
            </a:r>
          </a:p>
          <a:p>
            <a:pPr marL="457200" indent="-457200">
              <a:lnSpc>
                <a:spcPct val="150000"/>
              </a:lnSpc>
              <a:buAutoNum type="alphaLcParenR"/>
            </a:pPr>
            <a:r>
              <a:rPr lang="es-ES" sz="2000" b="0" i="0" u="none" strike="noStrike" baseline="0" dirty="0">
                <a:solidFill>
                  <a:srgbClr val="000000"/>
                </a:solidFill>
              </a:rPr>
              <a:t>Del 95% </a:t>
            </a:r>
          </a:p>
          <a:p>
            <a:pPr marL="457200" indent="-457200">
              <a:lnSpc>
                <a:spcPct val="150000"/>
              </a:lnSpc>
              <a:buAutoNum type="alphaLcParenR"/>
            </a:pPr>
            <a:r>
              <a:rPr lang="es-ES" sz="2000" b="0" i="0" u="none" strike="noStrike" baseline="0" dirty="0">
                <a:solidFill>
                  <a:srgbClr val="000000"/>
                </a:solidFill>
              </a:rPr>
              <a:t>Del 99%. </a:t>
            </a:r>
            <a:endParaRPr lang="es-ES" sz="2000" dirty="0"/>
          </a:p>
        </p:txBody>
      </p:sp>
    </p:spTree>
    <p:extLst>
      <p:ext uri="{BB962C8B-B14F-4D97-AF65-F5344CB8AC3E}">
        <p14:creationId xmlns:p14="http://schemas.microsoft.com/office/powerpoint/2010/main" val="391566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32265-8185-31EF-15DD-7530664A4FD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77CDBC0-60B9-18F1-2193-EC98641FEEF3}"/>
              </a:ext>
            </a:extLst>
          </p:cNvPr>
          <p:cNvSpPr txBox="1"/>
          <p:nvPr/>
        </p:nvSpPr>
        <p:spPr>
          <a:xfrm>
            <a:off x="914400" y="374465"/>
            <a:ext cx="7890553" cy="1015663"/>
          </a:xfrm>
          <a:prstGeom prst="rect">
            <a:avLst/>
          </a:prstGeom>
          <a:noFill/>
        </p:spPr>
        <p:txBody>
          <a:bodyPr wrap="square">
            <a:spAutoFit/>
          </a:bodyPr>
          <a:lstStyle/>
          <a:p>
            <a:pPr>
              <a:defRPr sz="6000" b="1">
                <a:solidFill>
                  <a:srgbClr val="009646"/>
                </a:solidFill>
              </a:defRPr>
            </a:pPr>
            <a:r>
              <a:rPr lang="es-ES" noProof="0" dirty="0"/>
              <a:t>Ejemplo</a:t>
            </a:r>
          </a:p>
        </p:txBody>
      </p:sp>
      <p:sp>
        <p:nvSpPr>
          <p:cNvPr id="6" name="CuadroTexto 5">
            <a:extLst>
              <a:ext uri="{FF2B5EF4-FFF2-40B4-BE49-F238E27FC236}">
                <a16:creationId xmlns:a16="http://schemas.microsoft.com/office/drawing/2014/main" id="{45D584D3-3E86-D72C-154D-3D6A53EFFE67}"/>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EC5CA53A-7F5D-B8C8-EF83-9BD904C85CFF}"/>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EBBF6298-A4C2-8955-AFC2-C8A2DD877E6F}"/>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DDA0E3F4-D013-7D39-1ABF-0ADAE29CDBBA}"/>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8" name="CuadroTexto 7">
            <a:extLst>
              <a:ext uri="{FF2B5EF4-FFF2-40B4-BE49-F238E27FC236}">
                <a16:creationId xmlns:a16="http://schemas.microsoft.com/office/drawing/2014/main" id="{4C806A36-DB58-9CD2-7EEF-72BDD6EFF64C}"/>
              </a:ext>
            </a:extLst>
          </p:cNvPr>
          <p:cNvSpPr txBox="1"/>
          <p:nvPr/>
        </p:nvSpPr>
        <p:spPr>
          <a:xfrm>
            <a:off x="914400" y="1684423"/>
            <a:ext cx="7365600" cy="2814617"/>
          </a:xfrm>
          <a:prstGeom prst="rect">
            <a:avLst/>
          </a:prstGeom>
          <a:noFill/>
        </p:spPr>
        <p:txBody>
          <a:bodyPr wrap="square">
            <a:spAutoFit/>
          </a:bodyPr>
          <a:lstStyle/>
          <a:p>
            <a:pPr>
              <a:lnSpc>
                <a:spcPct val="150000"/>
              </a:lnSpc>
            </a:pPr>
            <a:r>
              <a:rPr lang="es-ES" sz="2000" noProof="0" dirty="0"/>
              <a:t>Queremos saber el gasto medio mensual en ocio de los adolescentes de 17 años de A Coruña. Para ello tomamos una muestra de 50 jóvenes de esa edad elegidos aleatoriamente.</a:t>
            </a:r>
          </a:p>
          <a:p>
            <a:pPr>
              <a:lnSpc>
                <a:spcPct val="150000"/>
              </a:lnSpc>
            </a:pPr>
            <a:endParaRPr lang="es-ES" sz="2000" dirty="0"/>
          </a:p>
          <a:p>
            <a:pPr>
              <a:lnSpc>
                <a:spcPct val="150000"/>
              </a:lnSpc>
            </a:pPr>
            <a:r>
              <a:rPr lang="es-ES" sz="2000" dirty="0"/>
              <a:t>Tras las encuestas, observamos que, con un 95% de confianza, la media del gasto oscila entre 110 y 130€</a:t>
            </a:r>
            <a:endParaRPr lang="es-ES" sz="2000" noProof="0" dirty="0"/>
          </a:p>
        </p:txBody>
      </p:sp>
      <p:pic>
        <p:nvPicPr>
          <p:cNvPr id="14" name="Imagen 13" descr="Logotipo&#10;&#10;El contenido generado por IA puede ser incorrecto.">
            <a:extLst>
              <a:ext uri="{FF2B5EF4-FFF2-40B4-BE49-F238E27FC236}">
                <a16:creationId xmlns:a16="http://schemas.microsoft.com/office/drawing/2014/main" id="{A6817C4D-D39C-4BBE-4EAC-8390286BC01A}"/>
              </a:ext>
            </a:extLst>
          </p:cNvPr>
          <p:cNvPicPr>
            <a:picLocks noChangeAspect="1"/>
          </p:cNvPicPr>
          <p:nvPr/>
        </p:nvPicPr>
        <p:blipFill>
          <a:blip r:embed="rId2"/>
          <a:stretch>
            <a:fillRect/>
          </a:stretch>
        </p:blipFill>
        <p:spPr>
          <a:xfrm>
            <a:off x="7200000" y="540000"/>
            <a:ext cx="1080000" cy="1080000"/>
          </a:xfrm>
          <a:prstGeom prst="rect">
            <a:avLst/>
          </a:prstGeom>
        </p:spPr>
      </p:pic>
    </p:spTree>
    <p:extLst>
      <p:ext uri="{BB962C8B-B14F-4D97-AF65-F5344CB8AC3E}">
        <p14:creationId xmlns:p14="http://schemas.microsoft.com/office/powerpoint/2010/main" val="3567095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E551E-BE64-9E95-F34A-7177358A45B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EB51DB2-0AF8-AC27-FF03-BE46F52FDBC3}"/>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26746A3C-8797-69BF-9744-F72DCED0921F}"/>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D0DD6C9A-BBC2-2594-D570-F6F4C0C750B1}"/>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5EF495EA-23B9-54E9-4343-4C3494AAD437}"/>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5" name="Imagen 4" descr="Logotipo&#10;&#10;El contenido generado por IA puede ser incorrecto.">
            <a:extLst>
              <a:ext uri="{FF2B5EF4-FFF2-40B4-BE49-F238E27FC236}">
                <a16:creationId xmlns:a16="http://schemas.microsoft.com/office/drawing/2014/main" id="{53B11654-1866-C3A7-1614-BC2C48A0BF07}"/>
              </a:ext>
            </a:extLst>
          </p:cNvPr>
          <p:cNvPicPr>
            <a:picLocks noChangeAspect="1"/>
          </p:cNvPicPr>
          <p:nvPr/>
        </p:nvPicPr>
        <p:blipFill>
          <a:blip r:embed="rId2"/>
          <a:stretch>
            <a:fillRect/>
          </a:stretch>
        </p:blipFill>
        <p:spPr>
          <a:xfrm>
            <a:off x="7200000" y="540000"/>
            <a:ext cx="1080000" cy="1080000"/>
          </a:xfrm>
          <a:prstGeom prst="rect">
            <a:avLst/>
          </a:prstGeom>
        </p:spPr>
      </p:pic>
      <p:grpSp>
        <p:nvGrpSpPr>
          <p:cNvPr id="16" name="Grupo 15">
            <a:extLst>
              <a:ext uri="{FF2B5EF4-FFF2-40B4-BE49-F238E27FC236}">
                <a16:creationId xmlns:a16="http://schemas.microsoft.com/office/drawing/2014/main" id="{78D9BA16-4C08-6536-5628-63D79553CACA}"/>
              </a:ext>
            </a:extLst>
          </p:cNvPr>
          <p:cNvGrpSpPr/>
          <p:nvPr/>
        </p:nvGrpSpPr>
        <p:grpSpPr>
          <a:xfrm>
            <a:off x="752017" y="1369427"/>
            <a:ext cx="7471521" cy="3648226"/>
            <a:chOff x="770715" y="1822783"/>
            <a:chExt cx="7471521" cy="3648226"/>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1915061-E26A-0890-E4B4-DD0E196DCD15}"/>
                    </a:ext>
                  </a:extLst>
                </p:cNvPr>
                <p:cNvSpPr txBox="1"/>
                <p:nvPr/>
              </p:nvSpPr>
              <p:spPr>
                <a:xfrm>
                  <a:off x="914400" y="1822783"/>
                  <a:ext cx="6446958" cy="58451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s-ES" sz="2000" b="0" i="1" smtClean="0">
                            <a:latin typeface="Cambria Math" panose="02040503050406030204" pitchFamily="18" charset="0"/>
                          </a:rPr>
                          <m:t>𝑎</m:t>
                        </m:r>
                        <m:r>
                          <a:rPr lang="es-ES" sz="2000" b="0" i="1" smtClean="0">
                            <a:latin typeface="Cambria Math" panose="02040503050406030204" pitchFamily="18" charset="0"/>
                          </a:rPr>
                          <m:t>)    </m:t>
                        </m:r>
                        <m:r>
                          <a:rPr lang="es-ES" sz="2000" b="0" i="1" smtClean="0">
                            <a:latin typeface="Cambria Math" panose="02040503050406030204" pitchFamily="18" charset="0"/>
                          </a:rPr>
                          <m:t>325</m:t>
                        </m:r>
                        <m:r>
                          <a:rPr lang="es-ES" sz="2000" b="0" i="1" smtClean="0">
                            <a:latin typeface="Cambria Math" panose="02040503050406030204" pitchFamily="18" charset="0"/>
                          </a:rPr>
                          <m:t> </m:t>
                        </m:r>
                        <m:r>
                          <a:rPr lang="es-ES" sz="2000" b="0" i="1" smtClean="0">
                            <a:latin typeface="Cambria Math" panose="02040503050406030204" pitchFamily="18" charset="0"/>
                          </a:rPr>
                          <m:t>𝑑𝑒</m:t>
                        </m:r>
                        <m:r>
                          <a:rPr lang="es-ES" sz="2000" b="0" i="1" smtClean="0">
                            <a:latin typeface="Cambria Math" panose="02040503050406030204" pitchFamily="18" charset="0"/>
                          </a:rPr>
                          <m:t> </m:t>
                        </m:r>
                        <m:r>
                          <a:rPr lang="es-ES" sz="2000" b="0" i="1" smtClean="0">
                            <a:latin typeface="Cambria Math" panose="02040503050406030204" pitchFamily="18" charset="0"/>
                          </a:rPr>
                          <m:t>500</m:t>
                        </m:r>
                        <m:r>
                          <a:rPr lang="es-ES" sz="2000" b="0" i="1" smtClean="0">
                            <a:latin typeface="Cambria Math" panose="02040503050406030204" pitchFamily="18" charset="0"/>
                            <a:ea typeface="Cambria Math" panose="02040503050406030204" pitchFamily="18" charset="0"/>
                          </a:rPr>
                          <m:t>→</m:t>
                        </m:r>
                        <m:acc>
                          <m:accPr>
                            <m:chr m:val="̂"/>
                            <m:ctrlPr>
                              <a:rPr lang="es-ES" sz="2000" b="0" i="1" smtClean="0">
                                <a:latin typeface="Cambria Math" panose="02040503050406030204" pitchFamily="18" charset="0"/>
                                <a:ea typeface="Cambria Math" panose="02040503050406030204" pitchFamily="18" charset="0"/>
                              </a:rPr>
                            </m:ctrlPr>
                          </m:accPr>
                          <m:e>
                            <m:r>
                              <a:rPr lang="es-ES" sz="2000" b="0" i="1" smtClean="0">
                                <a:latin typeface="Cambria Math" panose="02040503050406030204" pitchFamily="18" charset="0"/>
                                <a:ea typeface="Cambria Math" panose="02040503050406030204" pitchFamily="18" charset="0"/>
                              </a:rPr>
                              <m:t>𝑝</m:t>
                            </m:r>
                          </m:e>
                        </m:acc>
                        <m:r>
                          <a:rPr lang="es-ES" sz="2000" b="0" i="1" smtClean="0">
                            <a:latin typeface="Cambria Math" panose="02040503050406030204" pitchFamily="18" charset="0"/>
                          </a:rPr>
                          <m:t>=</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325</m:t>
                            </m:r>
                          </m:num>
                          <m:den>
                            <m:r>
                              <a:rPr lang="es-ES" sz="2000" b="0" i="1" smtClean="0">
                                <a:latin typeface="Cambria Math" panose="02040503050406030204" pitchFamily="18" charset="0"/>
                              </a:rPr>
                              <m:t>500</m:t>
                            </m:r>
                          </m:den>
                        </m:f>
                        <m:r>
                          <a:rPr lang="es-ES" sz="2000" b="0" i="1" smtClean="0">
                            <a:latin typeface="Cambria Math" panose="02040503050406030204" pitchFamily="18" charset="0"/>
                          </a:rPr>
                          <m:t>=</m:t>
                        </m:r>
                        <m:r>
                          <a:rPr lang="es-ES" sz="2000" b="0" i="1" smtClean="0">
                            <a:latin typeface="Cambria Math" panose="02040503050406030204" pitchFamily="18" charset="0"/>
                          </a:rPr>
                          <m:t>0</m:t>
                        </m:r>
                        <m:r>
                          <a:rPr lang="es-ES" sz="2000" b="0" i="1" smtClean="0">
                            <a:latin typeface="Cambria Math" panose="02040503050406030204" pitchFamily="18" charset="0"/>
                          </a:rPr>
                          <m:t>,</m:t>
                        </m:r>
                        <m:r>
                          <a:rPr lang="es-ES" sz="2000" b="0" i="1" smtClean="0">
                            <a:latin typeface="Cambria Math" panose="02040503050406030204" pitchFamily="18" charset="0"/>
                          </a:rPr>
                          <m:t>65</m:t>
                        </m:r>
                        <m:r>
                          <a:rPr lang="es-ES" sz="2000" b="0" i="1" smtClean="0">
                            <a:latin typeface="Cambria Math" panose="02040503050406030204" pitchFamily="18" charset="0"/>
                            <a:ea typeface="Cambria Math" panose="02040503050406030204" pitchFamily="18" charset="0"/>
                          </a:rPr>
                          <m:t>→</m:t>
                        </m:r>
                        <m:acc>
                          <m:accPr>
                            <m:chr m:val="̂"/>
                            <m:ctrlPr>
                              <a:rPr lang="es-ES" sz="2000" b="0" i="1" smtClean="0">
                                <a:latin typeface="Cambria Math" panose="02040503050406030204" pitchFamily="18" charset="0"/>
                                <a:ea typeface="Cambria Math" panose="02040503050406030204" pitchFamily="18" charset="0"/>
                              </a:rPr>
                            </m:ctrlPr>
                          </m:accPr>
                          <m:e>
                            <m:r>
                              <a:rPr lang="es-ES" sz="2000" b="0" i="1" smtClean="0">
                                <a:latin typeface="Cambria Math" panose="02040503050406030204" pitchFamily="18" charset="0"/>
                                <a:ea typeface="Cambria Math" panose="02040503050406030204" pitchFamily="18" charset="0"/>
                              </a:rPr>
                              <m:t>𝑞</m:t>
                            </m:r>
                          </m:e>
                        </m:acc>
                        <m:r>
                          <a:rPr lang="es-ES" sz="2000" b="0" i="1" smtClean="0">
                            <a:latin typeface="Cambria Math" panose="02040503050406030204" pitchFamily="18" charset="0"/>
                          </a:rPr>
                          <m:t>=</m:t>
                        </m:r>
                        <m:r>
                          <a:rPr lang="es-ES" sz="2000" b="0" i="1" smtClean="0">
                            <a:latin typeface="Cambria Math" panose="02040503050406030204" pitchFamily="18" charset="0"/>
                          </a:rPr>
                          <m:t>1</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rPr>
                          <m:t>0</m:t>
                        </m:r>
                        <m:r>
                          <a:rPr lang="es-ES" sz="2000" b="0" i="1" smtClean="0">
                            <a:latin typeface="Cambria Math" panose="02040503050406030204" pitchFamily="18" charset="0"/>
                          </a:rPr>
                          <m:t>,</m:t>
                        </m:r>
                        <m:r>
                          <a:rPr lang="es-ES" sz="2000" b="0" i="1" smtClean="0">
                            <a:latin typeface="Cambria Math" panose="02040503050406030204" pitchFamily="18" charset="0"/>
                          </a:rPr>
                          <m:t>65</m:t>
                        </m:r>
                        <m:r>
                          <a:rPr lang="es-ES" sz="2000" b="0" i="1" smtClean="0">
                            <a:latin typeface="Cambria Math" panose="02040503050406030204" pitchFamily="18" charset="0"/>
                          </a:rPr>
                          <m:t>=</m:t>
                        </m:r>
                        <m:r>
                          <a:rPr lang="es-ES" sz="2000" b="0" i="1" smtClean="0">
                            <a:latin typeface="Cambria Math" panose="02040503050406030204" pitchFamily="18" charset="0"/>
                          </a:rPr>
                          <m:t>0</m:t>
                        </m:r>
                        <m:r>
                          <a:rPr lang="es-ES" sz="2000" b="0" i="1" smtClean="0">
                            <a:latin typeface="Cambria Math" panose="02040503050406030204" pitchFamily="18" charset="0"/>
                          </a:rPr>
                          <m:t>,</m:t>
                        </m:r>
                        <m:r>
                          <a:rPr lang="es-ES" sz="2000" b="0" i="1" smtClean="0">
                            <a:latin typeface="Cambria Math" panose="02040503050406030204" pitchFamily="18" charset="0"/>
                          </a:rPr>
                          <m:t>35</m:t>
                        </m:r>
                      </m:oMath>
                    </m:oMathPara>
                  </a14:m>
                  <a:endParaRPr lang="es-ES" sz="2000" b="0" i="1" dirty="0"/>
                </a:p>
              </p:txBody>
            </p:sp>
          </mc:Choice>
          <mc:Fallback xmlns="">
            <p:sp>
              <p:nvSpPr>
                <p:cNvPr id="3" name="CuadroTexto 2">
                  <a:extLst>
                    <a:ext uri="{FF2B5EF4-FFF2-40B4-BE49-F238E27FC236}">
                      <a16:creationId xmlns:a16="http://schemas.microsoft.com/office/drawing/2014/main" id="{51915061-E26A-0890-E4B4-DD0E196DCD15}"/>
                    </a:ext>
                  </a:extLst>
                </p:cNvPr>
                <p:cNvSpPr txBox="1">
                  <a:spLocks noRot="1" noChangeAspect="1" noMove="1" noResize="1" noEditPoints="1" noAdjustHandles="1" noChangeArrowheads="1" noChangeShapeType="1" noTextEdit="1"/>
                </p:cNvSpPr>
                <p:nvPr/>
              </p:nvSpPr>
              <p:spPr>
                <a:xfrm>
                  <a:off x="914400" y="1822783"/>
                  <a:ext cx="6446958" cy="584519"/>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1F5C82E7-D9BB-4C2C-DD92-2BCE45A9247A}"/>
                    </a:ext>
                  </a:extLst>
                </p:cNvPr>
                <p:cNvSpPr txBox="1"/>
                <p:nvPr/>
              </p:nvSpPr>
              <p:spPr>
                <a:xfrm>
                  <a:off x="914400" y="2602192"/>
                  <a:ext cx="6092117" cy="52495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s-ES" sz="2000" b="0" i="0" smtClean="0">
                            <a:latin typeface="Cambria Math" panose="02040503050406030204" pitchFamily="18" charset="0"/>
                          </a:rPr>
                          <m:t>1</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𝛼</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95</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𝛼</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05</m:t>
                        </m:r>
                        <m:r>
                          <a:rPr lang="es-ES" sz="2000" b="0" i="1" smtClean="0">
                            <a:latin typeface="Cambria Math" panose="02040503050406030204" pitchFamily="18" charset="0"/>
                            <a:ea typeface="Cambria Math" panose="02040503050406030204" pitchFamily="18" charset="0"/>
                          </a:rPr>
                          <m:t>→</m:t>
                        </m:r>
                        <m:f>
                          <m:fPr>
                            <m:ctrlPr>
                              <a:rPr lang="es-ES" sz="2000" b="0" i="1" smtClean="0">
                                <a:latin typeface="Cambria Math" panose="02040503050406030204" pitchFamily="18" charset="0"/>
                                <a:ea typeface="Cambria Math" panose="02040503050406030204" pitchFamily="18" charset="0"/>
                              </a:rPr>
                            </m:ctrlPr>
                          </m:fPr>
                          <m:num>
                            <m:r>
                              <a:rPr lang="es-ES" sz="2000" b="0" i="1" smtClean="0">
                                <a:latin typeface="Cambria Math" panose="02040503050406030204" pitchFamily="18" charset="0"/>
                                <a:ea typeface="Cambria Math" panose="02040503050406030204" pitchFamily="18" charset="0"/>
                              </a:rPr>
                              <m:t>𝛼</m:t>
                            </m:r>
                          </m:num>
                          <m:den>
                            <m:r>
                              <a:rPr lang="es-ES" sz="2000" b="0" i="1" smtClean="0">
                                <a:latin typeface="Cambria Math" panose="02040503050406030204" pitchFamily="18" charset="0"/>
                                <a:ea typeface="Cambria Math" panose="02040503050406030204" pitchFamily="18" charset="0"/>
                              </a:rPr>
                              <m:t>2</m:t>
                            </m:r>
                          </m:den>
                        </m:f>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025</m:t>
                        </m:r>
                        <m:r>
                          <a:rPr lang="es-ES" sz="2000" b="0" i="1" smtClean="0">
                            <a:latin typeface="Cambria Math" panose="02040503050406030204" pitchFamily="18" charset="0"/>
                            <a:ea typeface="Cambria Math" panose="02040503050406030204" pitchFamily="18" charset="0"/>
                          </a:rPr>
                          <m:t>→</m:t>
                        </m:r>
                        <m:sSub>
                          <m:sSubPr>
                            <m:ctrlPr>
                              <a:rPr lang="es-ES" sz="2000" b="0" i="1" smtClean="0">
                                <a:latin typeface="Cambria Math" panose="02040503050406030204" pitchFamily="18" charset="0"/>
                                <a:ea typeface="Cambria Math" panose="02040503050406030204" pitchFamily="18" charset="0"/>
                              </a:rPr>
                            </m:ctrlPr>
                          </m:sSubPr>
                          <m:e>
                            <m:r>
                              <m:rPr>
                                <m:sty m:val="p"/>
                              </m:rPr>
                              <a:rPr lang="es-ES" sz="2000" b="0" i="1" smtClean="0">
                                <a:latin typeface="Cambria Math" panose="02040503050406030204" pitchFamily="18" charset="0"/>
                                <a:ea typeface="Cambria Math" panose="02040503050406030204" pitchFamily="18" charset="0"/>
                              </a:rPr>
                              <m:t>Z</m:t>
                            </m:r>
                          </m:e>
                          <m:sub>
                            <m:r>
                              <a:rPr lang="es-ES" sz="2000" b="0" i="1" smtClean="0">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025</m:t>
                            </m:r>
                          </m:sub>
                        </m:sSub>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1</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96</m:t>
                        </m:r>
                      </m:oMath>
                    </m:oMathPara>
                  </a14:m>
                  <a:endParaRPr lang="es-ES" sz="2000" dirty="0"/>
                </a:p>
              </p:txBody>
            </p:sp>
          </mc:Choice>
          <mc:Fallback xmlns="">
            <p:sp>
              <p:nvSpPr>
                <p:cNvPr id="4" name="CuadroTexto 3">
                  <a:extLst>
                    <a:ext uri="{FF2B5EF4-FFF2-40B4-BE49-F238E27FC236}">
                      <a16:creationId xmlns:a16="http://schemas.microsoft.com/office/drawing/2014/main" id="{1F5C82E7-D9BB-4C2C-DD92-2BCE45A9247A}"/>
                    </a:ext>
                  </a:extLst>
                </p:cNvPr>
                <p:cNvSpPr txBox="1">
                  <a:spLocks noRot="1" noChangeAspect="1" noMove="1" noResize="1" noEditPoints="1" noAdjustHandles="1" noChangeArrowheads="1" noChangeShapeType="1" noTextEdit="1"/>
                </p:cNvSpPr>
                <p:nvPr/>
              </p:nvSpPr>
              <p:spPr>
                <a:xfrm>
                  <a:off x="914400" y="2602192"/>
                  <a:ext cx="6092117" cy="52495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DE98FA3-ACB1-3C80-F4F0-62F6F9E5DD30}"/>
                    </a:ext>
                  </a:extLst>
                </p:cNvPr>
                <p:cNvSpPr txBox="1"/>
                <p:nvPr/>
              </p:nvSpPr>
              <p:spPr>
                <a:xfrm>
                  <a:off x="4572000" y="3139995"/>
                  <a:ext cx="3670236"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ea typeface="Cambria Math" panose="02040503050406030204" pitchFamily="18" charset="0"/>
                          </a:rPr>
                          <m:t>𝐸</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1</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96</m:t>
                        </m:r>
                        <m:r>
                          <a:rPr lang="es-ES" sz="2000" b="0" i="1" smtClean="0">
                            <a:latin typeface="Cambria Math" panose="02040503050406030204" pitchFamily="18" charset="0"/>
                            <a:ea typeface="Cambria Math" panose="02040503050406030204" pitchFamily="18" charset="0"/>
                          </a:rPr>
                          <m:t>∙</m:t>
                        </m:r>
                        <m:rad>
                          <m:radPr>
                            <m:degHide m:val="on"/>
                            <m:ctrlPr>
                              <a:rPr lang="es-ES" sz="2000" b="0" i="1" smtClean="0">
                                <a:latin typeface="Cambria Math" panose="02040503050406030204" pitchFamily="18" charset="0"/>
                                <a:ea typeface="Cambria Math" panose="02040503050406030204" pitchFamily="18" charset="0"/>
                              </a:rPr>
                            </m:ctrlPr>
                          </m:radPr>
                          <m:deg/>
                          <m:e>
                            <m:f>
                              <m:fPr>
                                <m:ctrlPr>
                                  <a:rPr lang="es-ES" sz="2000" b="0" i="1" smtClean="0">
                                    <a:latin typeface="Cambria Math" panose="02040503050406030204" pitchFamily="18" charset="0"/>
                                    <a:ea typeface="Cambria Math" panose="02040503050406030204" pitchFamily="18" charset="0"/>
                                  </a:rPr>
                                </m:ctrlPr>
                              </m:fPr>
                              <m:num>
                                <m:r>
                                  <a:rPr lang="es-ES" sz="2000" b="0" i="1" smtClean="0">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65</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35</m:t>
                                </m:r>
                              </m:num>
                              <m:den>
                                <m:r>
                                  <a:rPr lang="es-ES" sz="2000" b="0" i="1" smtClean="0">
                                    <a:latin typeface="Cambria Math" panose="02040503050406030204" pitchFamily="18" charset="0"/>
                                    <a:ea typeface="Cambria Math" panose="02040503050406030204" pitchFamily="18" charset="0"/>
                                  </a:rPr>
                                  <m:t>500</m:t>
                                </m:r>
                              </m:den>
                            </m:f>
                          </m:e>
                        </m:rad>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0418</m:t>
                        </m:r>
                      </m:oMath>
                    </m:oMathPara>
                  </a14:m>
                  <a:endParaRPr lang="es-ES" sz="2000" b="0" i="1" dirty="0">
                    <a:latin typeface="Cambria Math" panose="02040503050406030204" pitchFamily="18" charset="0"/>
                    <a:ea typeface="Cambria Math" panose="02040503050406030204" pitchFamily="18" charset="0"/>
                  </a:endParaRPr>
                </a:p>
              </p:txBody>
            </p:sp>
          </mc:Choice>
          <mc:Fallback xmlns="">
            <p:sp>
              <p:nvSpPr>
                <p:cNvPr id="8" name="CuadroTexto 7">
                  <a:extLst>
                    <a:ext uri="{FF2B5EF4-FFF2-40B4-BE49-F238E27FC236}">
                      <a16:creationId xmlns:a16="http://schemas.microsoft.com/office/drawing/2014/main" id="{ADE98FA3-ACB1-3C80-F4F0-62F6F9E5DD30}"/>
                    </a:ext>
                  </a:extLst>
                </p:cNvPr>
                <p:cNvSpPr txBox="1">
                  <a:spLocks noRot="1" noChangeAspect="1" noMove="1" noResize="1" noEditPoints="1" noAdjustHandles="1" noChangeArrowheads="1" noChangeShapeType="1" noTextEdit="1"/>
                </p:cNvSpPr>
                <p:nvPr/>
              </p:nvSpPr>
              <p:spPr>
                <a:xfrm>
                  <a:off x="4572000" y="3139995"/>
                  <a:ext cx="3670236" cy="909352"/>
                </a:xfrm>
                <a:prstGeom prst="rect">
                  <a:avLst/>
                </a:prstGeom>
                <a:blipFill>
                  <a:blip r:embed="rId5"/>
                  <a:stretch>
                    <a:fillRect/>
                  </a:stretch>
                </a:blipFill>
              </p:spPr>
              <p:txBody>
                <a:bodyPr/>
                <a:lstStyle/>
                <a:p>
                  <a:r>
                    <a:rPr lang="es-ES">
                      <a:noFill/>
                    </a:rPr>
                    <a:t> </a:t>
                  </a:r>
                </a:p>
              </p:txBody>
            </p:sp>
          </mc:Fallback>
        </mc:AlternateContent>
        <p:pic>
          <p:nvPicPr>
            <p:cNvPr id="10" name="Imagen 9">
              <a:extLst>
                <a:ext uri="{FF2B5EF4-FFF2-40B4-BE49-F238E27FC236}">
                  <a16:creationId xmlns:a16="http://schemas.microsoft.com/office/drawing/2014/main" id="{C747171F-EB4B-1DBD-2F04-1B9D8398F380}"/>
                </a:ext>
              </a:extLst>
            </p:cNvPr>
            <p:cNvPicPr>
              <a:picLocks noChangeAspect="1"/>
            </p:cNvPicPr>
            <p:nvPr/>
          </p:nvPicPr>
          <p:blipFill>
            <a:blip r:embed="rId6"/>
            <a:stretch>
              <a:fillRect/>
            </a:stretch>
          </p:blipFill>
          <p:spPr>
            <a:xfrm>
              <a:off x="915099" y="3268101"/>
              <a:ext cx="1931558" cy="768394"/>
            </a:xfrm>
            <a:prstGeom prst="rect">
              <a:avLst/>
            </a:prstGeom>
          </p:spPr>
        </p:pic>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67121D49-872A-37C2-CFF0-96781730B054}"/>
                    </a:ext>
                  </a:extLst>
                </p:cNvPr>
                <p:cNvSpPr txBox="1"/>
                <p:nvPr/>
              </p:nvSpPr>
              <p:spPr>
                <a:xfrm>
                  <a:off x="842907" y="4201308"/>
                  <a:ext cx="5741572" cy="30777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m:rPr>
                            <m:nor/>
                          </m:rPr>
                          <a:rPr lang="es-ES" sz="2000" i="1" dirty="0">
                            <a:latin typeface="Cambria Math" panose="02040503050406030204" pitchFamily="18" charset="0"/>
                            <a:ea typeface="Cambria Math" panose="02040503050406030204" pitchFamily="18" charset="0"/>
                          </a:rPr>
                          <m:t>extremo</m:t>
                        </m:r>
                        <m:r>
                          <m:rPr>
                            <m:nor/>
                          </m:rPr>
                          <a:rPr lang="es-ES" sz="2000" i="1" dirty="0">
                            <a:latin typeface="Cambria Math" panose="02040503050406030204" pitchFamily="18" charset="0"/>
                            <a:ea typeface="Cambria Math" panose="02040503050406030204" pitchFamily="18" charset="0"/>
                          </a:rPr>
                          <m:t> </m:t>
                        </m:r>
                        <m:r>
                          <m:rPr>
                            <m:nor/>
                          </m:rPr>
                          <a:rPr lang="es-ES" sz="2000" i="1" dirty="0">
                            <a:latin typeface="Cambria Math" panose="02040503050406030204" pitchFamily="18" charset="0"/>
                            <a:ea typeface="Cambria Math" panose="02040503050406030204" pitchFamily="18" charset="0"/>
                          </a:rPr>
                          <m:t>inferior</m:t>
                        </m:r>
                        <m:r>
                          <a:rPr lang="es-ES" sz="2000" i="1" dirty="0">
                            <a:latin typeface="Cambria Math" panose="02040503050406030204" pitchFamily="18" charset="0"/>
                            <a:ea typeface="Cambria Math" panose="02040503050406030204" pitchFamily="18" charset="0"/>
                          </a:rPr>
                          <m:t> </m:t>
                        </m:r>
                        <m:r>
                          <a:rPr lang="es-ES" sz="2000" i="1" dirty="0" smtClean="0">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0</m:t>
                        </m:r>
                        <m:r>
                          <a:rPr lang="es-ES" sz="2000" i="1">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65</m:t>
                        </m:r>
                        <m:r>
                          <a:rPr lang="es-ES" sz="2000" i="1">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418</m:t>
                        </m:r>
                        <m:r>
                          <a:rPr lang="es-ES" sz="2000" i="1">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0</m:t>
                        </m:r>
                        <m:r>
                          <a:rPr lang="es-ES" sz="2000" i="1">
                            <a:latin typeface="Cambria Math" panose="02040503050406030204" pitchFamily="18" charset="0"/>
                            <a:ea typeface="Cambria Math" panose="02040503050406030204" pitchFamily="18" charset="0"/>
                          </a:rPr>
                          <m:t>,</m:t>
                        </m:r>
                        <m:r>
                          <a:rPr lang="es-ES" sz="2000" i="1">
                            <a:latin typeface="Cambria Math" panose="02040503050406030204" pitchFamily="18" charset="0"/>
                            <a:ea typeface="Cambria Math" panose="02040503050406030204" pitchFamily="18" charset="0"/>
                          </a:rPr>
                          <m:t>6082</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61</m:t>
                        </m:r>
                      </m:oMath>
                    </m:oMathPara>
                  </a14:m>
                  <a:endParaRPr lang="es-ES" sz="2000" i="1" dirty="0">
                    <a:latin typeface="Cambria Math" panose="02040503050406030204" pitchFamily="18" charset="0"/>
                    <a:ea typeface="Cambria Math" panose="02040503050406030204" pitchFamily="18" charset="0"/>
                  </a:endParaRPr>
                </a:p>
              </p:txBody>
            </p:sp>
          </mc:Choice>
          <mc:Fallback xmlns="">
            <p:sp>
              <p:nvSpPr>
                <p:cNvPr id="12" name="CuadroTexto 11">
                  <a:extLst>
                    <a:ext uri="{FF2B5EF4-FFF2-40B4-BE49-F238E27FC236}">
                      <a16:creationId xmlns:a16="http://schemas.microsoft.com/office/drawing/2014/main" id="{67121D49-872A-37C2-CFF0-96781730B054}"/>
                    </a:ext>
                  </a:extLst>
                </p:cNvPr>
                <p:cNvSpPr txBox="1">
                  <a:spLocks noRot="1" noChangeAspect="1" noMove="1" noResize="1" noEditPoints="1" noAdjustHandles="1" noChangeArrowheads="1" noChangeShapeType="1" noTextEdit="1"/>
                </p:cNvSpPr>
                <p:nvPr/>
              </p:nvSpPr>
              <p:spPr>
                <a:xfrm>
                  <a:off x="842907" y="4201308"/>
                  <a:ext cx="5741572" cy="307777"/>
                </a:xfrm>
                <a:prstGeom prst="rect">
                  <a:avLst/>
                </a:prstGeom>
                <a:blipFill>
                  <a:blip r:embed="rId7"/>
                  <a:stretch>
                    <a:fillRect l="-1380" b="-12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C71ECF4-C8BA-A6FA-B9E8-B67534C4049B}"/>
                    </a:ext>
                  </a:extLst>
                </p:cNvPr>
                <p:cNvSpPr txBox="1"/>
                <p:nvPr/>
              </p:nvSpPr>
              <p:spPr>
                <a:xfrm>
                  <a:off x="770715" y="4553697"/>
                  <a:ext cx="662436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s-ES" sz="2000" i="1" dirty="0" smtClean="0">
                            <a:latin typeface="Cambria Math" panose="02040503050406030204" pitchFamily="18" charset="0"/>
                            <a:ea typeface="Cambria Math" panose="02040503050406030204" pitchFamily="18" charset="0"/>
                          </a:rPr>
                          <m:t>extremo</m:t>
                        </m:r>
                        <m:r>
                          <m:rPr>
                            <m:nor/>
                          </m:rPr>
                          <a:rPr lang="es-ES" sz="2000" i="1" dirty="0" smtClean="0">
                            <a:latin typeface="Cambria Math" panose="02040503050406030204" pitchFamily="18" charset="0"/>
                            <a:ea typeface="Cambria Math" panose="02040503050406030204" pitchFamily="18" charset="0"/>
                          </a:rPr>
                          <m:t> </m:t>
                        </m:r>
                        <m:r>
                          <a:rPr lang="es-ES" sz="2000" b="0" i="1" dirty="0" smtClean="0">
                            <a:latin typeface="Cambria Math" panose="02040503050406030204" pitchFamily="18" charset="0"/>
                            <a:ea typeface="Cambria Math" panose="02040503050406030204" pitchFamily="18" charset="0"/>
                          </a:rPr>
                          <m:t>𝑠𝑢𝑝𝑒𝑟𝑖𝑜𝑟</m:t>
                        </m:r>
                        <m:r>
                          <a:rPr lang="es-ES" sz="2000" i="1" dirty="0" smtClean="0">
                            <a:latin typeface="Cambria Math" panose="02040503050406030204" pitchFamily="18" charset="0"/>
                            <a:ea typeface="Cambria Math" panose="02040503050406030204" pitchFamily="18" charset="0"/>
                          </a:rPr>
                          <m:t>→</m:t>
                        </m:r>
                        <m:r>
                          <a:rPr lang="es-ES" sz="2000" b="0" i="1" dirty="0" smtClean="0">
                            <a:latin typeface="Cambria Math" panose="02040503050406030204" pitchFamily="18" charset="0"/>
                            <a:ea typeface="Cambria Math" panose="02040503050406030204" pitchFamily="18" charset="0"/>
                          </a:rPr>
                          <m:t>0</m:t>
                        </m:r>
                        <m:r>
                          <a:rPr lang="es-ES" sz="2000" b="0" i="1" dirty="0" smtClean="0">
                            <a:latin typeface="Cambria Math" panose="02040503050406030204" pitchFamily="18" charset="0"/>
                            <a:ea typeface="Cambria Math" panose="02040503050406030204" pitchFamily="18" charset="0"/>
                          </a:rPr>
                          <m:t>,</m:t>
                        </m:r>
                        <m:r>
                          <a:rPr lang="es-ES" sz="2000" b="0" i="1" dirty="0" smtClean="0">
                            <a:latin typeface="Cambria Math" panose="02040503050406030204" pitchFamily="18" charset="0"/>
                            <a:ea typeface="Cambria Math" panose="02040503050406030204" pitchFamily="18" charset="0"/>
                          </a:rPr>
                          <m:t>65</m:t>
                        </m:r>
                        <m:r>
                          <a:rPr lang="es-ES" sz="2000" b="0" i="1" dirty="0" smtClean="0">
                            <a:latin typeface="Cambria Math" panose="02040503050406030204" pitchFamily="18" charset="0"/>
                            <a:ea typeface="Cambria Math" panose="02040503050406030204" pitchFamily="18" charset="0"/>
                          </a:rPr>
                          <m:t>+</m:t>
                        </m:r>
                        <m:r>
                          <a:rPr lang="es-ES" sz="2000" b="0" i="1" dirty="0" smtClean="0">
                            <a:latin typeface="Cambria Math" panose="02040503050406030204" pitchFamily="18" charset="0"/>
                            <a:ea typeface="Cambria Math" panose="02040503050406030204" pitchFamily="18" charset="0"/>
                          </a:rPr>
                          <m:t>0</m:t>
                        </m:r>
                        <m:r>
                          <a:rPr lang="es-ES" sz="2000" b="0" i="1" dirty="0" smtClean="0">
                            <a:latin typeface="Cambria Math" panose="02040503050406030204" pitchFamily="18" charset="0"/>
                            <a:ea typeface="Cambria Math" panose="02040503050406030204" pitchFamily="18" charset="0"/>
                          </a:rPr>
                          <m:t>,</m:t>
                        </m:r>
                        <m:r>
                          <a:rPr lang="es-ES" sz="2000" b="0" i="1" dirty="0" smtClean="0">
                            <a:latin typeface="Cambria Math" panose="02040503050406030204" pitchFamily="18" charset="0"/>
                            <a:ea typeface="Cambria Math" panose="02040503050406030204" pitchFamily="18" charset="0"/>
                          </a:rPr>
                          <m:t>0418</m:t>
                        </m:r>
                        <m:r>
                          <a:rPr lang="es-ES" sz="2000" b="0" i="1" dirty="0" smtClean="0">
                            <a:latin typeface="Cambria Math" panose="02040503050406030204" pitchFamily="18" charset="0"/>
                            <a:ea typeface="Cambria Math" panose="02040503050406030204" pitchFamily="18" charset="0"/>
                          </a:rPr>
                          <m:t>=</m:t>
                        </m:r>
                        <m:r>
                          <a:rPr lang="es-ES" sz="2000" b="0" i="1" dirty="0" smtClean="0">
                            <a:latin typeface="Cambria Math" panose="02040503050406030204" pitchFamily="18" charset="0"/>
                            <a:ea typeface="Cambria Math" panose="02040503050406030204" pitchFamily="18" charset="0"/>
                          </a:rPr>
                          <m:t>0</m:t>
                        </m:r>
                        <m:r>
                          <a:rPr lang="es-ES" sz="2000" b="0" i="1" dirty="0" smtClean="0">
                            <a:latin typeface="Cambria Math" panose="02040503050406030204" pitchFamily="18" charset="0"/>
                            <a:ea typeface="Cambria Math" panose="02040503050406030204" pitchFamily="18" charset="0"/>
                          </a:rPr>
                          <m:t>,</m:t>
                        </m:r>
                        <m:r>
                          <a:rPr lang="es-ES" sz="2000" b="0" i="1" dirty="0" smtClean="0">
                            <a:latin typeface="Cambria Math" panose="02040503050406030204" pitchFamily="18" charset="0"/>
                            <a:ea typeface="Cambria Math" panose="02040503050406030204" pitchFamily="18" charset="0"/>
                          </a:rPr>
                          <m:t>6918</m:t>
                        </m:r>
                        <m:r>
                          <a:rPr lang="es-ES" sz="2000" b="0" i="1" dirty="0" smtClean="0">
                            <a:latin typeface="Cambria Math" panose="02040503050406030204" pitchFamily="18" charset="0"/>
                            <a:ea typeface="Cambria Math" panose="02040503050406030204" pitchFamily="18" charset="0"/>
                          </a:rPr>
                          <m:t>≈</m:t>
                        </m:r>
                        <m:r>
                          <a:rPr lang="es-ES" sz="2000" b="0" i="1" dirty="0" smtClean="0">
                            <a:latin typeface="Cambria Math" panose="02040503050406030204" pitchFamily="18" charset="0"/>
                            <a:ea typeface="Cambria Math" panose="02040503050406030204" pitchFamily="18" charset="0"/>
                          </a:rPr>
                          <m:t>0</m:t>
                        </m:r>
                        <m:r>
                          <a:rPr lang="es-ES" sz="2000" b="0" i="1" dirty="0" smtClean="0">
                            <a:latin typeface="Cambria Math" panose="02040503050406030204" pitchFamily="18" charset="0"/>
                            <a:ea typeface="Cambria Math" panose="02040503050406030204" pitchFamily="18" charset="0"/>
                          </a:rPr>
                          <m:t>,</m:t>
                        </m:r>
                        <m:r>
                          <a:rPr lang="es-ES" sz="2000" b="0" i="1" dirty="0" smtClean="0">
                            <a:latin typeface="Cambria Math" panose="02040503050406030204" pitchFamily="18" charset="0"/>
                            <a:ea typeface="Cambria Math" panose="02040503050406030204" pitchFamily="18" charset="0"/>
                          </a:rPr>
                          <m:t>69</m:t>
                        </m:r>
                      </m:oMath>
                    </m:oMathPara>
                  </a14:m>
                  <a:endParaRPr lang="es-ES" sz="2000" i="1" dirty="0"/>
                </a:p>
              </p:txBody>
            </p:sp>
          </mc:Choice>
          <mc:Fallback xmlns="">
            <p:sp>
              <p:nvSpPr>
                <p:cNvPr id="14" name="CuadroTexto 13">
                  <a:extLst>
                    <a:ext uri="{FF2B5EF4-FFF2-40B4-BE49-F238E27FC236}">
                      <a16:creationId xmlns:a16="http://schemas.microsoft.com/office/drawing/2014/main" id="{DC71ECF4-C8BA-A6FA-B9E8-B67534C4049B}"/>
                    </a:ext>
                  </a:extLst>
                </p:cNvPr>
                <p:cNvSpPr txBox="1">
                  <a:spLocks noRot="1" noChangeAspect="1" noMove="1" noResize="1" noEditPoints="1" noAdjustHandles="1" noChangeArrowheads="1" noChangeShapeType="1" noTextEdit="1"/>
                </p:cNvSpPr>
                <p:nvPr/>
              </p:nvSpPr>
              <p:spPr>
                <a:xfrm>
                  <a:off x="770715" y="4553697"/>
                  <a:ext cx="6624368" cy="400110"/>
                </a:xfrm>
                <a:prstGeom prst="rect">
                  <a:avLst/>
                </a:prstGeom>
                <a:blipFill>
                  <a:blip r:embed="rId8"/>
                  <a:stretch>
                    <a:fillRect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95451435-95CC-ED01-373B-9FFBB2B200BB}"/>
                    </a:ext>
                  </a:extLst>
                </p:cNvPr>
                <p:cNvSpPr txBox="1"/>
                <p:nvPr/>
              </p:nvSpPr>
              <p:spPr>
                <a:xfrm>
                  <a:off x="920412" y="5163232"/>
                  <a:ext cx="1881477" cy="30777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s-ES" sz="2000" b="0" i="1" smtClean="0">
                            <a:latin typeface="Cambria Math" panose="02040503050406030204" pitchFamily="18" charset="0"/>
                          </a:rPr>
                          <m:t>𝐼𝐶</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0</m:t>
                            </m:r>
                            <m:r>
                              <a:rPr lang="es-ES" sz="2000" b="0" i="1" smtClean="0">
                                <a:latin typeface="Cambria Math" panose="02040503050406030204" pitchFamily="18" charset="0"/>
                              </a:rPr>
                              <m:t>,</m:t>
                            </m:r>
                            <m:r>
                              <a:rPr lang="es-ES" sz="2000" b="0" i="1" smtClean="0">
                                <a:latin typeface="Cambria Math" panose="02040503050406030204" pitchFamily="18" charset="0"/>
                              </a:rPr>
                              <m:t>61</m:t>
                            </m:r>
                            <m:r>
                              <a:rPr lang="es-ES" sz="2000" b="0" i="1" smtClean="0">
                                <a:latin typeface="Cambria Math" panose="02040503050406030204" pitchFamily="18" charset="0"/>
                              </a:rPr>
                              <m:t>,</m:t>
                            </m:r>
                            <m:r>
                              <a:rPr lang="es-ES" sz="2000" b="0" i="1" smtClean="0">
                                <a:latin typeface="Cambria Math" panose="02040503050406030204" pitchFamily="18" charset="0"/>
                              </a:rPr>
                              <m:t>0</m:t>
                            </m:r>
                            <m:r>
                              <a:rPr lang="es-ES" sz="2000" b="0" i="1" smtClean="0">
                                <a:latin typeface="Cambria Math" panose="02040503050406030204" pitchFamily="18" charset="0"/>
                              </a:rPr>
                              <m:t>,</m:t>
                            </m:r>
                            <m:r>
                              <a:rPr lang="es-ES" sz="2000" b="0" i="1" smtClean="0">
                                <a:latin typeface="Cambria Math" panose="02040503050406030204" pitchFamily="18" charset="0"/>
                              </a:rPr>
                              <m:t>69</m:t>
                            </m:r>
                          </m:e>
                        </m:d>
                      </m:oMath>
                    </m:oMathPara>
                  </a14:m>
                  <a:endParaRPr lang="es-ES" sz="2000" i="1" dirty="0"/>
                </a:p>
              </p:txBody>
            </p:sp>
          </mc:Choice>
          <mc:Fallback xmlns="">
            <p:sp>
              <p:nvSpPr>
                <p:cNvPr id="15" name="CuadroTexto 14">
                  <a:extLst>
                    <a:ext uri="{FF2B5EF4-FFF2-40B4-BE49-F238E27FC236}">
                      <a16:creationId xmlns:a16="http://schemas.microsoft.com/office/drawing/2014/main" id="{95451435-95CC-ED01-373B-9FFBB2B200BB}"/>
                    </a:ext>
                  </a:extLst>
                </p:cNvPr>
                <p:cNvSpPr txBox="1">
                  <a:spLocks noRot="1" noChangeAspect="1" noMove="1" noResize="1" noEditPoints="1" noAdjustHandles="1" noChangeArrowheads="1" noChangeShapeType="1" noTextEdit="1"/>
                </p:cNvSpPr>
                <p:nvPr/>
              </p:nvSpPr>
              <p:spPr>
                <a:xfrm>
                  <a:off x="920412" y="5163232"/>
                  <a:ext cx="1881477" cy="307777"/>
                </a:xfrm>
                <a:prstGeom prst="rect">
                  <a:avLst/>
                </a:prstGeom>
                <a:blipFill>
                  <a:blip r:embed="rId9"/>
                  <a:stretch>
                    <a:fillRect l="-4854" b="-6000"/>
                  </a:stretch>
                </a:blipFill>
              </p:spPr>
              <p:txBody>
                <a:bodyPr/>
                <a:lstStyle/>
                <a:p>
                  <a:r>
                    <a:rPr lang="es-ES">
                      <a:noFill/>
                    </a:rPr>
                    <a:t> </a:t>
                  </a:r>
                </a:p>
              </p:txBody>
            </p:sp>
          </mc:Fallback>
        </mc:AlternateContent>
      </p:grpSp>
      <p:sp>
        <p:nvSpPr>
          <p:cNvPr id="17" name="CuadroTexto 16">
            <a:extLst>
              <a:ext uri="{FF2B5EF4-FFF2-40B4-BE49-F238E27FC236}">
                <a16:creationId xmlns:a16="http://schemas.microsoft.com/office/drawing/2014/main" id="{0CE833A2-8678-0CAB-E437-E9A3E4E28916}"/>
              </a:ext>
            </a:extLst>
          </p:cNvPr>
          <p:cNvSpPr txBox="1"/>
          <p:nvPr/>
        </p:nvSpPr>
        <p:spPr>
          <a:xfrm>
            <a:off x="1264876" y="5086920"/>
            <a:ext cx="7189599" cy="707886"/>
          </a:xfrm>
          <a:prstGeom prst="rect">
            <a:avLst/>
          </a:prstGeom>
          <a:noFill/>
        </p:spPr>
        <p:txBody>
          <a:bodyPr wrap="square" rtlCol="0">
            <a:spAutoFit/>
          </a:bodyPr>
          <a:lstStyle/>
          <a:p>
            <a:r>
              <a:rPr lang="es-ES" sz="2000" dirty="0"/>
              <a:t>Con un 95% de confianza, la proporción de personas que tiene teléfono móvil, está entre el 61% y el 69%</a:t>
            </a:r>
          </a:p>
        </p:txBody>
      </p:sp>
      <p:pic>
        <p:nvPicPr>
          <p:cNvPr id="18" name="Imagen 17">
            <a:hlinkClick r:id="rId10" action="ppaction://hlinkfile"/>
            <a:extLst>
              <a:ext uri="{FF2B5EF4-FFF2-40B4-BE49-F238E27FC236}">
                <a16:creationId xmlns:a16="http://schemas.microsoft.com/office/drawing/2014/main" id="{CBF34669-60C1-3A11-B174-23D0EF3C14C4}"/>
              </a:ext>
            </a:extLst>
          </p:cNvPr>
          <p:cNvPicPr>
            <a:picLocks noChangeAspect="1"/>
          </p:cNvPicPr>
          <p:nvPr/>
        </p:nvPicPr>
        <p:blipFill>
          <a:blip r:embed="rId11"/>
          <a:stretch>
            <a:fillRect/>
          </a:stretch>
        </p:blipFill>
        <p:spPr>
          <a:xfrm>
            <a:off x="603130" y="5148292"/>
            <a:ext cx="585143" cy="585143"/>
          </a:xfrm>
          <a:prstGeom prst="rect">
            <a:avLst/>
          </a:prstGeom>
        </p:spPr>
      </p:pic>
    </p:spTree>
    <p:extLst>
      <p:ext uri="{BB962C8B-B14F-4D97-AF65-F5344CB8AC3E}">
        <p14:creationId xmlns:p14="http://schemas.microsoft.com/office/powerpoint/2010/main" val="1206553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6CA1B-B917-05AF-2496-DC047928F7C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0DA8DFEE-3583-549F-6501-ADD900DF3F79}"/>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F491255F-5F24-D94B-BDFF-BF4D950A7538}"/>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887EF51B-C506-20F0-098A-CD0C69D9204E}"/>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451F9F63-E5B2-0EE4-BDA2-0884CB6F0273}"/>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5" name="Imagen 4" descr="Logotipo&#10;&#10;El contenido generado por IA puede ser incorrecto.">
            <a:extLst>
              <a:ext uri="{FF2B5EF4-FFF2-40B4-BE49-F238E27FC236}">
                <a16:creationId xmlns:a16="http://schemas.microsoft.com/office/drawing/2014/main" id="{58FF3AC2-3435-60F9-0E5E-3BAADEA93468}"/>
              </a:ext>
            </a:extLst>
          </p:cNvPr>
          <p:cNvPicPr>
            <a:picLocks noChangeAspect="1"/>
          </p:cNvPicPr>
          <p:nvPr/>
        </p:nvPicPr>
        <p:blipFill>
          <a:blip r:embed="rId2"/>
          <a:stretch>
            <a:fillRect/>
          </a:stretch>
        </p:blipFill>
        <p:spPr>
          <a:xfrm>
            <a:off x="7200000" y="540000"/>
            <a:ext cx="1080000" cy="1080000"/>
          </a:xfrm>
          <a:prstGeom prst="rect">
            <a:avLst/>
          </a:prstGeom>
        </p:spPr>
      </p:pic>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B1634526-03F2-D60A-C27B-68C820CCCF23}"/>
                  </a:ext>
                </a:extLst>
              </p:cNvPr>
              <p:cNvSpPr txBox="1"/>
              <p:nvPr/>
            </p:nvSpPr>
            <p:spPr>
              <a:xfrm>
                <a:off x="1155032" y="2213811"/>
                <a:ext cx="5835315" cy="707886"/>
              </a:xfrm>
              <a:prstGeom prst="rect">
                <a:avLst/>
              </a:prstGeom>
              <a:noFill/>
            </p:spPr>
            <p:txBody>
              <a:bodyPr wrap="square" rtlCol="0">
                <a:spAutoFit/>
              </a:bodyPr>
              <a:lstStyle/>
              <a:p>
                <a:r>
                  <a:rPr lang="es-ES" sz="2000" dirty="0">
                    <a:ea typeface="Cambria Math" panose="02040503050406030204" pitchFamily="18" charset="0"/>
                  </a:rPr>
                  <a:t>Resuelve tú el apartado b)</a:t>
                </a:r>
              </a:p>
              <a:p>
                <a:r>
                  <a:rPr lang="es-ES" sz="2000" dirty="0">
                    <a:latin typeface="Cambria Math" panose="02040503050406030204" pitchFamily="18" charset="0"/>
                    <a:ea typeface="Cambria Math" panose="02040503050406030204" pitchFamily="18" charset="0"/>
                  </a:rPr>
                  <a:t>solución </a:t>
                </a:r>
                <a14:m>
                  <m:oMath xmlns:m="http://schemas.openxmlformats.org/officeDocument/2006/math">
                    <m:r>
                      <a:rPr lang="es-ES" sz="2000" b="0" i="1" smtClean="0">
                        <a:latin typeface="Cambria Math" panose="02040503050406030204" pitchFamily="18" charset="0"/>
                        <a:ea typeface="Cambria Math" panose="02040503050406030204" pitchFamily="18" charset="0"/>
                      </a:rPr>
                      <m:t>𝐼𝐶</m:t>
                    </m:r>
                    <m:r>
                      <a:rPr lang="es-ES" sz="2000" b="0" i="1" smtClean="0">
                        <a:latin typeface="Cambria Math" panose="02040503050406030204" pitchFamily="18" charset="0"/>
                        <a:ea typeface="Cambria Math" panose="02040503050406030204" pitchFamily="18" charset="0"/>
                      </a:rPr>
                      <m:t>=</m:t>
                    </m:r>
                    <m:d>
                      <m:dPr>
                        <m:ctrlPr>
                          <a:rPr lang="es-ES" sz="2000" i="1" smtClean="0">
                            <a:latin typeface="Cambria Math" panose="02040503050406030204" pitchFamily="18" charset="0"/>
                            <a:ea typeface="Cambria Math" panose="02040503050406030204" pitchFamily="18" charset="0"/>
                          </a:rPr>
                        </m:ctrlPr>
                      </m:dPr>
                      <m:e>
                        <m:r>
                          <a:rPr lang="es-ES" sz="2000" b="0" i="1" smtClean="0">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59</m:t>
                        </m:r>
                        <m:r>
                          <a:rPr lang="es-ES" sz="2000" b="0" i="1" smtClean="0">
                            <a:latin typeface="Cambria Math" panose="02040503050406030204" pitchFamily="18" charset="0"/>
                            <a:ea typeface="Cambria Math" panose="02040503050406030204" pitchFamily="18" charset="0"/>
                          </a:rPr>
                          <m:t>; </m:t>
                        </m:r>
                        <m:r>
                          <a:rPr lang="es-ES" sz="2000" b="0" i="1" smtClean="0">
                            <a:latin typeface="Cambria Math" panose="02040503050406030204" pitchFamily="18" charset="0"/>
                            <a:ea typeface="Cambria Math" panose="02040503050406030204" pitchFamily="18" charset="0"/>
                          </a:rPr>
                          <m:t>0</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71</m:t>
                        </m:r>
                      </m:e>
                    </m:d>
                  </m:oMath>
                </a14:m>
                <a:endParaRPr lang="es-ES" sz="2000" i="1" dirty="0">
                  <a:latin typeface="Cambria Math" panose="02040503050406030204" pitchFamily="18" charset="0"/>
                  <a:ea typeface="Cambria Math" panose="02040503050406030204" pitchFamily="18" charset="0"/>
                </a:endParaRPr>
              </a:p>
            </p:txBody>
          </p:sp>
        </mc:Choice>
        <mc:Fallback xmlns="">
          <p:sp>
            <p:nvSpPr>
              <p:cNvPr id="3" name="CuadroTexto 2">
                <a:extLst>
                  <a:ext uri="{FF2B5EF4-FFF2-40B4-BE49-F238E27FC236}">
                    <a16:creationId xmlns:a16="http://schemas.microsoft.com/office/drawing/2014/main" id="{B1634526-03F2-D60A-C27B-68C820CCCF23}"/>
                  </a:ext>
                </a:extLst>
              </p:cNvPr>
              <p:cNvSpPr txBox="1">
                <a:spLocks noRot="1" noChangeAspect="1" noMove="1" noResize="1" noEditPoints="1" noAdjustHandles="1" noChangeArrowheads="1" noChangeShapeType="1" noTextEdit="1"/>
              </p:cNvSpPr>
              <p:nvPr/>
            </p:nvSpPr>
            <p:spPr>
              <a:xfrm>
                <a:off x="1155032" y="2213811"/>
                <a:ext cx="5835315" cy="707886"/>
              </a:xfrm>
              <a:prstGeom prst="rect">
                <a:avLst/>
              </a:prstGeom>
              <a:blipFill>
                <a:blip r:embed="rId3"/>
                <a:stretch>
                  <a:fillRect l="-1044" t="-4310" b="-14655"/>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AC798903-9E87-DDE1-4111-027A960D8A30}"/>
              </a:ext>
            </a:extLst>
          </p:cNvPr>
          <p:cNvSpPr txBox="1"/>
          <p:nvPr/>
        </p:nvSpPr>
        <p:spPr>
          <a:xfrm>
            <a:off x="1922044" y="4509851"/>
            <a:ext cx="5164555" cy="707886"/>
          </a:xfrm>
          <a:prstGeom prst="rect">
            <a:avLst/>
          </a:prstGeom>
          <a:noFill/>
        </p:spPr>
        <p:txBody>
          <a:bodyPr wrap="square">
            <a:spAutoFit/>
          </a:bodyPr>
          <a:lstStyle/>
          <a:p>
            <a:r>
              <a:rPr lang="es-ES" sz="2000" dirty="0"/>
              <a:t>Interpretación, para estar más seguros → abrimos el intervalo</a:t>
            </a:r>
          </a:p>
        </p:txBody>
      </p:sp>
      <p:pic>
        <p:nvPicPr>
          <p:cNvPr id="10" name="Imagen 9">
            <a:hlinkClick r:id="rId4" action="ppaction://hlinkfile"/>
            <a:extLst>
              <a:ext uri="{FF2B5EF4-FFF2-40B4-BE49-F238E27FC236}">
                <a16:creationId xmlns:a16="http://schemas.microsoft.com/office/drawing/2014/main" id="{A3DC12C2-F65B-B506-38B4-83FA740F476D}"/>
              </a:ext>
            </a:extLst>
          </p:cNvPr>
          <p:cNvPicPr>
            <a:picLocks noChangeAspect="1"/>
          </p:cNvPicPr>
          <p:nvPr/>
        </p:nvPicPr>
        <p:blipFill>
          <a:blip r:embed="rId5"/>
          <a:stretch>
            <a:fillRect/>
          </a:stretch>
        </p:blipFill>
        <p:spPr>
          <a:xfrm>
            <a:off x="1155032" y="4509851"/>
            <a:ext cx="585143" cy="585143"/>
          </a:xfrm>
          <a:prstGeom prst="rect">
            <a:avLst/>
          </a:prstGeom>
        </p:spPr>
      </p:pic>
    </p:spTree>
    <p:extLst>
      <p:ext uri="{BB962C8B-B14F-4D97-AF65-F5344CB8AC3E}">
        <p14:creationId xmlns:p14="http://schemas.microsoft.com/office/powerpoint/2010/main" val="2119294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247C1-EA22-5055-E27C-BF8B0CB7FE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E247B3-8790-3E07-D81F-62A910658D82}"/>
              </a:ext>
            </a:extLst>
          </p:cNvPr>
          <p:cNvSpPr txBox="1"/>
          <p:nvPr/>
        </p:nvSpPr>
        <p:spPr>
          <a:xfrm>
            <a:off x="914400" y="374465"/>
            <a:ext cx="7890553" cy="1015663"/>
          </a:xfrm>
          <a:prstGeom prst="rect">
            <a:avLst/>
          </a:prstGeom>
          <a:noFill/>
        </p:spPr>
        <p:txBody>
          <a:bodyPr wrap="square">
            <a:spAutoFit/>
          </a:bodyPr>
          <a:lstStyle/>
          <a:p>
            <a:pPr>
              <a:defRPr sz="6000" b="1">
                <a:solidFill>
                  <a:srgbClr val="009646"/>
                </a:solidFill>
              </a:defRPr>
            </a:pPr>
            <a:r>
              <a:rPr lang="es-ES" noProof="0" dirty="0"/>
              <a:t>Ejercicio 2</a:t>
            </a:r>
          </a:p>
        </p:txBody>
      </p:sp>
      <p:sp>
        <p:nvSpPr>
          <p:cNvPr id="6" name="CuadroTexto 5">
            <a:extLst>
              <a:ext uri="{FF2B5EF4-FFF2-40B4-BE49-F238E27FC236}">
                <a16:creationId xmlns:a16="http://schemas.microsoft.com/office/drawing/2014/main" id="{C4AD8969-5ED9-8A17-275A-ECF849F7C1FF}"/>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14B73DEB-237C-DC99-0014-77421BE26831}"/>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252D7C10-D0BA-F694-B3FF-2FE288E14EB8}"/>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3C4BFA99-23A9-D3B1-2EC3-6378D25EEA6D}"/>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5" name="Imagen 4" descr="Logotipo&#10;&#10;El contenido generado por IA puede ser incorrecto.">
            <a:extLst>
              <a:ext uri="{FF2B5EF4-FFF2-40B4-BE49-F238E27FC236}">
                <a16:creationId xmlns:a16="http://schemas.microsoft.com/office/drawing/2014/main" id="{08C2F3B5-75B3-E7EF-CD96-721CD1B9E2A7}"/>
              </a:ext>
            </a:extLst>
          </p:cNvPr>
          <p:cNvPicPr>
            <a:picLocks noChangeAspect="1"/>
          </p:cNvPicPr>
          <p:nvPr/>
        </p:nvPicPr>
        <p:blipFill>
          <a:blip r:embed="rId2"/>
          <a:stretch>
            <a:fillRect/>
          </a:stretch>
        </p:blipFill>
        <p:spPr>
          <a:xfrm>
            <a:off x="7200000" y="540000"/>
            <a:ext cx="1080000" cy="1080000"/>
          </a:xfrm>
          <a:prstGeom prst="rect">
            <a:avLst/>
          </a:prstGeom>
        </p:spPr>
      </p:pic>
      <p:sp>
        <p:nvSpPr>
          <p:cNvPr id="4" name="CuadroTexto 3">
            <a:extLst>
              <a:ext uri="{FF2B5EF4-FFF2-40B4-BE49-F238E27FC236}">
                <a16:creationId xmlns:a16="http://schemas.microsoft.com/office/drawing/2014/main" id="{91B0C031-51B3-CCB0-B6F3-30482E43C8FD}"/>
              </a:ext>
            </a:extLst>
          </p:cNvPr>
          <p:cNvSpPr txBox="1"/>
          <p:nvPr/>
        </p:nvSpPr>
        <p:spPr>
          <a:xfrm>
            <a:off x="914400" y="1494661"/>
            <a:ext cx="6870032" cy="2352952"/>
          </a:xfrm>
          <a:prstGeom prst="rect">
            <a:avLst/>
          </a:prstGeom>
          <a:noFill/>
        </p:spPr>
        <p:txBody>
          <a:bodyPr wrap="square">
            <a:spAutoFit/>
          </a:bodyPr>
          <a:lstStyle/>
          <a:p>
            <a:pPr>
              <a:lnSpc>
                <a:spcPct val="150000"/>
              </a:lnSpc>
            </a:pPr>
            <a:r>
              <a:rPr lang="es-ES" sz="2000" dirty="0"/>
              <a:t>De una muestra de 300 bombillas, 24 han resultado ser defectuosas. </a:t>
            </a:r>
          </a:p>
          <a:p>
            <a:pPr>
              <a:lnSpc>
                <a:spcPct val="150000"/>
              </a:lnSpc>
            </a:pPr>
            <a:r>
              <a:rPr lang="es-ES" sz="2000" dirty="0"/>
              <a:t>Al determinar el intervalo de confianza para la proporción de bombillas defectuosas de la población con un nivel de significación de 0,01 , ¿cuál es el error máximo admisible? </a:t>
            </a:r>
          </a:p>
        </p:txBody>
      </p:sp>
    </p:spTree>
    <p:extLst>
      <p:ext uri="{BB962C8B-B14F-4D97-AF65-F5344CB8AC3E}">
        <p14:creationId xmlns:p14="http://schemas.microsoft.com/office/powerpoint/2010/main" val="781500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2232C-6F8D-F5FA-6D52-A91231CCBB2E}"/>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3651D31-B92C-7AE2-7A29-D91E289C7E82}"/>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469654AA-6C2D-9B51-2D15-A3941EBADA7B}"/>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23290B6E-96DE-743F-5764-8C615CA26743}"/>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B119266F-55C8-DB65-C4DE-557AD891195E}"/>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5" name="Imagen 4" descr="Logotipo&#10;&#10;El contenido generado por IA puede ser incorrecto.">
            <a:extLst>
              <a:ext uri="{FF2B5EF4-FFF2-40B4-BE49-F238E27FC236}">
                <a16:creationId xmlns:a16="http://schemas.microsoft.com/office/drawing/2014/main" id="{099A1419-C47A-4285-2AF9-31FFB0E890DD}"/>
              </a:ext>
            </a:extLst>
          </p:cNvPr>
          <p:cNvPicPr>
            <a:picLocks noChangeAspect="1"/>
          </p:cNvPicPr>
          <p:nvPr/>
        </p:nvPicPr>
        <p:blipFill>
          <a:blip r:embed="rId2"/>
          <a:stretch>
            <a:fillRect/>
          </a:stretch>
        </p:blipFill>
        <p:spPr>
          <a:xfrm>
            <a:off x="7200000" y="540000"/>
            <a:ext cx="1080000" cy="1080000"/>
          </a:xfrm>
          <a:prstGeom prst="rect">
            <a:avLst/>
          </a:prstGeom>
        </p:spPr>
      </p:pic>
      <p:pic>
        <p:nvPicPr>
          <p:cNvPr id="10" name="Imagen 9">
            <a:extLst>
              <a:ext uri="{FF2B5EF4-FFF2-40B4-BE49-F238E27FC236}">
                <a16:creationId xmlns:a16="http://schemas.microsoft.com/office/drawing/2014/main" id="{6EB11EE1-2A5C-AA93-3061-DBDC4A51E7DF}"/>
              </a:ext>
            </a:extLst>
          </p:cNvPr>
          <p:cNvPicPr>
            <a:picLocks noChangeAspect="1"/>
          </p:cNvPicPr>
          <p:nvPr/>
        </p:nvPicPr>
        <p:blipFill>
          <a:blip r:embed="rId3"/>
          <a:stretch>
            <a:fillRect/>
          </a:stretch>
        </p:blipFill>
        <p:spPr>
          <a:xfrm>
            <a:off x="914400" y="1658491"/>
            <a:ext cx="5115639" cy="1733792"/>
          </a:xfrm>
          <a:prstGeom prst="rect">
            <a:avLst/>
          </a:prstGeom>
        </p:spPr>
      </p:pic>
    </p:spTree>
    <p:extLst>
      <p:ext uri="{BB962C8B-B14F-4D97-AF65-F5344CB8AC3E}">
        <p14:creationId xmlns:p14="http://schemas.microsoft.com/office/powerpoint/2010/main" val="2343314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FEAF3-131A-9448-88A9-A2F5C9BEB00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7F594E-BF0B-7A6D-AFD9-C145ED737627}"/>
              </a:ext>
            </a:extLst>
          </p:cNvPr>
          <p:cNvSpPr txBox="1"/>
          <p:nvPr/>
        </p:nvSpPr>
        <p:spPr>
          <a:xfrm>
            <a:off x="914400" y="374465"/>
            <a:ext cx="7890553" cy="1015663"/>
          </a:xfrm>
          <a:prstGeom prst="rect">
            <a:avLst/>
          </a:prstGeom>
          <a:noFill/>
        </p:spPr>
        <p:txBody>
          <a:bodyPr wrap="square">
            <a:spAutoFit/>
          </a:bodyPr>
          <a:lstStyle/>
          <a:p>
            <a:pPr>
              <a:defRPr sz="6000" b="1">
                <a:solidFill>
                  <a:srgbClr val="009646"/>
                </a:solidFill>
              </a:defRPr>
            </a:pPr>
            <a:r>
              <a:rPr lang="es-ES" noProof="0" dirty="0"/>
              <a:t>Ejercicio 3</a:t>
            </a:r>
          </a:p>
        </p:txBody>
      </p:sp>
      <p:sp>
        <p:nvSpPr>
          <p:cNvPr id="6" name="CuadroTexto 5">
            <a:extLst>
              <a:ext uri="{FF2B5EF4-FFF2-40B4-BE49-F238E27FC236}">
                <a16:creationId xmlns:a16="http://schemas.microsoft.com/office/drawing/2014/main" id="{B7D5644D-6C61-2523-9376-480DE45A271B}"/>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260B0C8C-7BE7-8881-5AA7-EBDDDA54FACC}"/>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427DE3BE-7A5F-4FA7-4038-B81AF4D37098}"/>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B51D459B-3EA0-0948-B5E6-36B226E0A004}"/>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5" name="Imagen 4" descr="Logotipo&#10;&#10;El contenido generado por IA puede ser incorrecto.">
            <a:extLst>
              <a:ext uri="{FF2B5EF4-FFF2-40B4-BE49-F238E27FC236}">
                <a16:creationId xmlns:a16="http://schemas.microsoft.com/office/drawing/2014/main" id="{994DF66A-46E3-929E-4D18-CC61D443D858}"/>
              </a:ext>
            </a:extLst>
          </p:cNvPr>
          <p:cNvPicPr>
            <a:picLocks noChangeAspect="1"/>
          </p:cNvPicPr>
          <p:nvPr/>
        </p:nvPicPr>
        <p:blipFill>
          <a:blip r:embed="rId2"/>
          <a:stretch>
            <a:fillRect/>
          </a:stretch>
        </p:blipFill>
        <p:spPr>
          <a:xfrm>
            <a:off x="7200000" y="540000"/>
            <a:ext cx="1080000" cy="1080000"/>
          </a:xfrm>
          <a:prstGeom prst="rect">
            <a:avLst/>
          </a:prstGeom>
        </p:spPr>
      </p:pic>
      <p:sp>
        <p:nvSpPr>
          <p:cNvPr id="4" name="CuadroTexto 3">
            <a:extLst>
              <a:ext uri="{FF2B5EF4-FFF2-40B4-BE49-F238E27FC236}">
                <a16:creationId xmlns:a16="http://schemas.microsoft.com/office/drawing/2014/main" id="{845C2F38-8077-DBD4-4E2C-C388C3705916}"/>
              </a:ext>
            </a:extLst>
          </p:cNvPr>
          <p:cNvSpPr txBox="1"/>
          <p:nvPr/>
        </p:nvSpPr>
        <p:spPr>
          <a:xfrm>
            <a:off x="914400" y="1784812"/>
            <a:ext cx="6858000" cy="2384908"/>
          </a:xfrm>
          <a:prstGeom prst="rect">
            <a:avLst/>
          </a:prstGeom>
          <a:noFill/>
        </p:spPr>
        <p:txBody>
          <a:bodyPr wrap="square">
            <a:spAutoFit/>
          </a:bodyPr>
          <a:lstStyle/>
          <a:p>
            <a:pPr>
              <a:lnSpc>
                <a:spcPct val="150000"/>
              </a:lnSpc>
            </a:pPr>
            <a:r>
              <a:rPr lang="es-ES" sz="2000" b="0" i="0" u="none" strike="noStrike" baseline="0" dirty="0">
                <a:solidFill>
                  <a:srgbClr val="000000"/>
                </a:solidFill>
              </a:rPr>
              <a:t>De una muestra de 1.000 habitantes, 650 leen cierto periódico. ¿Cuál debe ser el tamaño mínimo de una muestra, si se pretende que el error máximo admisible cometido, al estimar la proporción poblacional, sea inferior al 5% , para un nivel de confianza del 90%? </a:t>
            </a:r>
            <a:endParaRPr lang="es-ES" sz="2000" dirty="0"/>
          </a:p>
        </p:txBody>
      </p:sp>
    </p:spTree>
    <p:extLst>
      <p:ext uri="{BB962C8B-B14F-4D97-AF65-F5344CB8AC3E}">
        <p14:creationId xmlns:p14="http://schemas.microsoft.com/office/powerpoint/2010/main" val="1566299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82224-71C7-B2D6-4B57-965E6996B19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346EA07D-DBC5-4009-57C3-577B49917187}"/>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675AAF46-4ECB-E5BF-38ED-410995577847}"/>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9AD43346-CC74-2BDB-ECC4-3E694E1BEF34}"/>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A7B1C1D1-CC8B-0D8F-677A-53C1A4616DFE}"/>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5" name="Imagen 4" descr="Logotipo&#10;&#10;El contenido generado por IA puede ser incorrecto.">
            <a:extLst>
              <a:ext uri="{FF2B5EF4-FFF2-40B4-BE49-F238E27FC236}">
                <a16:creationId xmlns:a16="http://schemas.microsoft.com/office/drawing/2014/main" id="{006CA3C8-16C1-DFD8-21F8-3BC0C8195968}"/>
              </a:ext>
            </a:extLst>
          </p:cNvPr>
          <p:cNvPicPr>
            <a:picLocks noChangeAspect="1"/>
          </p:cNvPicPr>
          <p:nvPr/>
        </p:nvPicPr>
        <p:blipFill>
          <a:blip r:embed="rId2"/>
          <a:stretch>
            <a:fillRect/>
          </a:stretch>
        </p:blipFill>
        <p:spPr>
          <a:xfrm>
            <a:off x="7200000" y="540000"/>
            <a:ext cx="1080000" cy="1080000"/>
          </a:xfrm>
          <a:prstGeom prst="rect">
            <a:avLst/>
          </a:prstGeom>
        </p:spPr>
      </p:pic>
      <p:pic>
        <p:nvPicPr>
          <p:cNvPr id="3" name="Imagen 2">
            <a:extLst>
              <a:ext uri="{FF2B5EF4-FFF2-40B4-BE49-F238E27FC236}">
                <a16:creationId xmlns:a16="http://schemas.microsoft.com/office/drawing/2014/main" id="{86A673BB-45B8-5EF7-EAAC-83F125662FEF}"/>
              </a:ext>
            </a:extLst>
          </p:cNvPr>
          <p:cNvPicPr>
            <a:picLocks noChangeAspect="1"/>
          </p:cNvPicPr>
          <p:nvPr/>
        </p:nvPicPr>
        <p:blipFill>
          <a:blip r:embed="rId3"/>
          <a:srcRect l="43400" t="90322" r="28433" b="285"/>
          <a:stretch>
            <a:fillRect/>
          </a:stretch>
        </p:blipFill>
        <p:spPr>
          <a:xfrm>
            <a:off x="1105268" y="1620000"/>
            <a:ext cx="2305475" cy="739828"/>
          </a:xfrm>
          <a:prstGeom prst="rect">
            <a:avLst/>
          </a:prstGeom>
        </p:spPr>
      </p:pic>
      <p:pic>
        <p:nvPicPr>
          <p:cNvPr id="10" name="Imagen 9">
            <a:extLst>
              <a:ext uri="{FF2B5EF4-FFF2-40B4-BE49-F238E27FC236}">
                <a16:creationId xmlns:a16="http://schemas.microsoft.com/office/drawing/2014/main" id="{74A02F26-145E-3271-9ABC-0749E049932D}"/>
              </a:ext>
            </a:extLst>
          </p:cNvPr>
          <p:cNvPicPr>
            <a:picLocks noChangeAspect="1"/>
          </p:cNvPicPr>
          <p:nvPr/>
        </p:nvPicPr>
        <p:blipFill>
          <a:blip r:embed="rId4"/>
          <a:stretch>
            <a:fillRect/>
          </a:stretch>
        </p:blipFill>
        <p:spPr>
          <a:xfrm>
            <a:off x="1105268" y="2530297"/>
            <a:ext cx="5744377" cy="1552792"/>
          </a:xfrm>
          <a:prstGeom prst="rect">
            <a:avLst/>
          </a:prstGeom>
        </p:spPr>
      </p:pic>
      <p:pic>
        <p:nvPicPr>
          <p:cNvPr id="13" name="Imagen 12">
            <a:extLst>
              <a:ext uri="{FF2B5EF4-FFF2-40B4-BE49-F238E27FC236}">
                <a16:creationId xmlns:a16="http://schemas.microsoft.com/office/drawing/2014/main" id="{F21753DF-AF91-0293-287C-78DD92E962AD}"/>
              </a:ext>
            </a:extLst>
          </p:cNvPr>
          <p:cNvPicPr>
            <a:picLocks noChangeAspect="1"/>
          </p:cNvPicPr>
          <p:nvPr/>
        </p:nvPicPr>
        <p:blipFill>
          <a:blip r:embed="rId5"/>
          <a:stretch>
            <a:fillRect/>
          </a:stretch>
        </p:blipFill>
        <p:spPr>
          <a:xfrm>
            <a:off x="1105268" y="4076531"/>
            <a:ext cx="6830378" cy="590632"/>
          </a:xfrm>
          <a:prstGeom prst="rect">
            <a:avLst/>
          </a:prstGeom>
        </p:spPr>
      </p:pic>
    </p:spTree>
    <p:extLst>
      <p:ext uri="{BB962C8B-B14F-4D97-AF65-F5344CB8AC3E}">
        <p14:creationId xmlns:p14="http://schemas.microsoft.com/office/powerpoint/2010/main" val="1047781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3637-7728-BBF2-618D-B2EA64DE65B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EBADE0-01F6-F108-C6AA-8DC7B1CE6145}"/>
              </a:ext>
            </a:extLst>
          </p:cNvPr>
          <p:cNvSpPr txBox="1"/>
          <p:nvPr/>
        </p:nvSpPr>
        <p:spPr>
          <a:xfrm>
            <a:off x="914400" y="374465"/>
            <a:ext cx="7890553" cy="1015663"/>
          </a:xfrm>
          <a:prstGeom prst="rect">
            <a:avLst/>
          </a:prstGeom>
          <a:noFill/>
        </p:spPr>
        <p:txBody>
          <a:bodyPr wrap="square">
            <a:spAutoFit/>
          </a:bodyPr>
          <a:lstStyle/>
          <a:p>
            <a:pPr>
              <a:defRPr sz="6000" b="1">
                <a:solidFill>
                  <a:srgbClr val="009646"/>
                </a:solidFill>
              </a:defRPr>
            </a:pPr>
            <a:r>
              <a:rPr lang="es-ES" dirty="0"/>
              <a:t>Resumen</a:t>
            </a:r>
            <a:endParaRPr lang="es-ES" noProof="0" dirty="0"/>
          </a:p>
        </p:txBody>
      </p:sp>
      <p:sp>
        <p:nvSpPr>
          <p:cNvPr id="6" name="CuadroTexto 5">
            <a:extLst>
              <a:ext uri="{FF2B5EF4-FFF2-40B4-BE49-F238E27FC236}">
                <a16:creationId xmlns:a16="http://schemas.microsoft.com/office/drawing/2014/main" id="{792BB884-D11E-2C8B-5E68-C18C2143A34D}"/>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56A8282D-BFAD-F4F7-F78F-5CCB753C6289}"/>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199DA24E-EEAF-6390-E7EB-F02E3E896370}"/>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430BB00D-E977-4E09-31A4-1FC439DEF24E}"/>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2" name="Imagen 11">
            <a:extLst>
              <a:ext uri="{FF2B5EF4-FFF2-40B4-BE49-F238E27FC236}">
                <a16:creationId xmlns:a16="http://schemas.microsoft.com/office/drawing/2014/main" id="{80EAA1BC-F0EB-FEE2-F082-4D1C687EF339}"/>
              </a:ext>
            </a:extLst>
          </p:cNvPr>
          <p:cNvPicPr>
            <a:picLocks noChangeAspect="1"/>
          </p:cNvPicPr>
          <p:nvPr/>
        </p:nvPicPr>
        <p:blipFill>
          <a:blip r:embed="rId2"/>
          <a:stretch>
            <a:fillRect/>
          </a:stretch>
        </p:blipFill>
        <p:spPr>
          <a:xfrm>
            <a:off x="7465151" y="562332"/>
            <a:ext cx="910222" cy="910222"/>
          </a:xfrm>
          <a:prstGeom prst="rect">
            <a:avLst/>
          </a:prstGeom>
        </p:spPr>
      </p:pic>
      <p:sp>
        <p:nvSpPr>
          <p:cNvPr id="5" name="CuadroTexto 4">
            <a:extLst>
              <a:ext uri="{FF2B5EF4-FFF2-40B4-BE49-F238E27FC236}">
                <a16:creationId xmlns:a16="http://schemas.microsoft.com/office/drawing/2014/main" id="{6BBDE23F-D47E-F64B-0436-AB17DA6E5A8B}"/>
              </a:ext>
            </a:extLst>
          </p:cNvPr>
          <p:cNvSpPr txBox="1"/>
          <p:nvPr/>
        </p:nvSpPr>
        <p:spPr>
          <a:xfrm>
            <a:off x="914400" y="1661154"/>
            <a:ext cx="6906125" cy="3416320"/>
          </a:xfrm>
          <a:prstGeom prst="rect">
            <a:avLst/>
          </a:prstGeom>
          <a:noFill/>
        </p:spPr>
        <p:txBody>
          <a:bodyPr wrap="square">
            <a:spAutoFit/>
          </a:bodyPr>
          <a:lstStyle/>
          <a:p>
            <a:r>
              <a:rPr lang="es-ES" sz="2400" b="1" dirty="0"/>
              <a:t>Estimación puntual → </a:t>
            </a:r>
            <a:r>
              <a:rPr lang="es-ES" sz="2400" dirty="0"/>
              <a:t>un único valor aproximado</a:t>
            </a:r>
          </a:p>
          <a:p>
            <a:endParaRPr lang="es-ES" sz="2400" dirty="0"/>
          </a:p>
          <a:p>
            <a:r>
              <a:rPr lang="es-ES" sz="2400" b="1" dirty="0"/>
              <a:t>Intervalo de Confianza → </a:t>
            </a:r>
            <a:r>
              <a:rPr lang="es-ES" sz="2400" dirty="0"/>
              <a:t>rango con un error máximo, en el que puede estar el parámetro, con un nivel de confianza preestablecido.</a:t>
            </a:r>
          </a:p>
          <a:p>
            <a:endParaRPr lang="es-ES" sz="2400" dirty="0"/>
          </a:p>
          <a:p>
            <a:pPr marL="800100" lvl="1" indent="-342900">
              <a:buClr>
                <a:srgbClr val="00B050"/>
              </a:buClr>
              <a:buFont typeface="Wingdings" panose="05000000000000000000" pitchFamily="2" charset="2"/>
              <a:buChar char="§"/>
            </a:pPr>
            <a:r>
              <a:rPr lang="es-ES" sz="2400" b="1" dirty="0"/>
              <a:t>IC = </a:t>
            </a:r>
            <a:r>
              <a:rPr lang="es-ES" sz="2400" dirty="0"/>
              <a:t>estimación ± error</a:t>
            </a:r>
          </a:p>
          <a:p>
            <a:pPr marL="800100" lvl="1" indent="-342900">
              <a:buClr>
                <a:srgbClr val="00B050"/>
              </a:buClr>
              <a:buFont typeface="Wingdings" panose="05000000000000000000" pitchFamily="2" charset="2"/>
              <a:buChar char="§"/>
            </a:pPr>
            <a:r>
              <a:rPr lang="es-ES" sz="2400" dirty="0"/>
              <a:t>Más muestra → más precisión</a:t>
            </a:r>
          </a:p>
          <a:p>
            <a:pPr marL="800100" lvl="1" indent="-342900">
              <a:buClr>
                <a:srgbClr val="00B050"/>
              </a:buClr>
              <a:buFont typeface="Wingdings" panose="05000000000000000000" pitchFamily="2" charset="2"/>
              <a:buChar char="§"/>
            </a:pPr>
            <a:r>
              <a:rPr lang="es-ES" sz="2400" dirty="0"/>
              <a:t>Más confianza → intervalo mayor</a:t>
            </a:r>
          </a:p>
        </p:txBody>
      </p:sp>
    </p:spTree>
    <p:extLst>
      <p:ext uri="{BB962C8B-B14F-4D97-AF65-F5344CB8AC3E}">
        <p14:creationId xmlns:p14="http://schemas.microsoft.com/office/powerpoint/2010/main" val="1739004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56041-761A-A9AD-740A-BD77FA9619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D70B2CE-48B2-535C-E807-61DA51F61983}"/>
              </a:ext>
            </a:extLst>
          </p:cNvPr>
          <p:cNvSpPr txBox="1"/>
          <p:nvPr/>
        </p:nvSpPr>
        <p:spPr>
          <a:xfrm>
            <a:off x="1027415" y="435676"/>
            <a:ext cx="7890553" cy="1015663"/>
          </a:xfrm>
          <a:prstGeom prst="rect">
            <a:avLst/>
          </a:prstGeom>
          <a:noFill/>
        </p:spPr>
        <p:txBody>
          <a:bodyPr wrap="square">
            <a:spAutoFit/>
          </a:bodyPr>
          <a:lstStyle/>
          <a:p>
            <a:pPr>
              <a:defRPr sz="6000" b="1">
                <a:solidFill>
                  <a:srgbClr val="009646"/>
                </a:solidFill>
              </a:defRPr>
            </a:pPr>
            <a:r>
              <a:rPr lang="es-ES" noProof="0" dirty="0"/>
              <a:t>Esquema mental</a:t>
            </a:r>
          </a:p>
        </p:txBody>
      </p:sp>
      <p:sp>
        <p:nvSpPr>
          <p:cNvPr id="6" name="CuadroTexto 5">
            <a:extLst>
              <a:ext uri="{FF2B5EF4-FFF2-40B4-BE49-F238E27FC236}">
                <a16:creationId xmlns:a16="http://schemas.microsoft.com/office/drawing/2014/main" id="{979F4ABF-EEE0-A5AB-B0FA-F1B3E6FD05BE}"/>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72FCC159-3647-BB73-3AF4-9E515C095D0A}"/>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E3E9B67F-AD0D-664A-ECE5-4B8ED4B2F4D7}"/>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9F0FB88B-5AF5-814B-E17C-95D2CD2CCF74}"/>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4" name="CuadroTexto 3">
            <a:extLst>
              <a:ext uri="{FF2B5EF4-FFF2-40B4-BE49-F238E27FC236}">
                <a16:creationId xmlns:a16="http://schemas.microsoft.com/office/drawing/2014/main" id="{6899B2F4-7E53-4AE6-D0A1-65E49BF857D3}"/>
              </a:ext>
            </a:extLst>
          </p:cNvPr>
          <p:cNvSpPr txBox="1"/>
          <p:nvPr/>
        </p:nvSpPr>
        <p:spPr>
          <a:xfrm>
            <a:off x="2262883" y="1616152"/>
            <a:ext cx="4618234" cy="4247317"/>
          </a:xfrm>
          <a:prstGeom prst="rect">
            <a:avLst/>
          </a:prstGeom>
          <a:noFill/>
        </p:spPr>
        <p:txBody>
          <a:bodyPr wrap="square">
            <a:spAutoFit/>
          </a:bodyPr>
          <a:lstStyle/>
          <a:p>
            <a:pPr algn="ctr">
              <a:spcAft>
                <a:spcPts val="600"/>
              </a:spcAft>
              <a:buNone/>
            </a:pPr>
            <a:r>
              <a:rPr lang="es-ES" sz="2000" dirty="0">
                <a:effectLst/>
                <a:latin typeface="Calibri" panose="020F0502020204030204" pitchFamily="34" charset="0"/>
                <a:ea typeface="Times New Roman" panose="02020603050405020304" pitchFamily="18" charset="0"/>
                <a:cs typeface="Calibri" panose="020F0502020204030204" pitchFamily="34" charset="0"/>
              </a:rPr>
              <a:t>Problema</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600"/>
              </a:spcAft>
              <a:buNone/>
            </a:pPr>
            <a:r>
              <a:rPr lang="es-E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600"/>
              </a:spcAft>
              <a:buNone/>
            </a:pPr>
            <a:r>
              <a:rPr lang="es-ES" sz="2000" dirty="0">
                <a:effectLst/>
                <a:latin typeface="Calibri" panose="020F0502020204030204" pitchFamily="34" charset="0"/>
                <a:ea typeface="Times New Roman" panose="02020603050405020304" pitchFamily="18" charset="0"/>
                <a:cs typeface="Calibri" panose="020F0502020204030204" pitchFamily="34" charset="0"/>
              </a:rPr>
              <a:t>Identificar variable</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600"/>
              </a:spcAft>
              <a:buNone/>
            </a:pPr>
            <a:r>
              <a:rPr lang="es-E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600"/>
              </a:spcAft>
              <a:buNone/>
            </a:pPr>
            <a:r>
              <a:rPr lang="es-ES" sz="2000" dirty="0">
                <a:effectLst/>
                <a:latin typeface="Calibri" panose="020F0502020204030204" pitchFamily="34" charset="0"/>
                <a:ea typeface="Times New Roman" panose="02020603050405020304" pitchFamily="18" charset="0"/>
                <a:cs typeface="Calibri" panose="020F0502020204030204" pitchFamily="34" charset="0"/>
              </a:rPr>
              <a:t>¿Media o proporción?</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600"/>
              </a:spcAft>
              <a:buNone/>
            </a:pPr>
            <a:r>
              <a:rPr lang="es-E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600"/>
              </a:spcAft>
              <a:buNone/>
            </a:pPr>
            <a:r>
              <a:rPr lang="es-ES" sz="2000" dirty="0">
                <a:effectLst/>
                <a:latin typeface="Calibri" panose="020F0502020204030204" pitchFamily="34" charset="0"/>
                <a:ea typeface="Times New Roman" panose="02020603050405020304" pitchFamily="18" charset="0"/>
                <a:cs typeface="Calibri" panose="020F0502020204030204" pitchFamily="34" charset="0"/>
              </a:rPr>
              <a:t>¿Intervalo o probabilidad?</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600"/>
              </a:spcAft>
              <a:buNone/>
            </a:pPr>
            <a:r>
              <a:rPr lang="es-E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600"/>
              </a:spcAft>
              <a:buNone/>
            </a:pPr>
            <a:r>
              <a:rPr lang="es-ES" sz="2000" dirty="0">
                <a:effectLst/>
                <a:latin typeface="Calibri" panose="020F0502020204030204" pitchFamily="34" charset="0"/>
                <a:ea typeface="Times New Roman" panose="02020603050405020304" pitchFamily="18" charset="0"/>
                <a:cs typeface="Calibri" panose="020F0502020204030204" pitchFamily="34" charset="0"/>
              </a:rPr>
              <a:t>Aplicar fórmula</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600"/>
              </a:spcAft>
              <a:buNone/>
            </a:pPr>
            <a:r>
              <a:rPr lang="es-E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buNone/>
            </a:pPr>
            <a:r>
              <a:rPr lang="es-ES" sz="2000" kern="0" dirty="0">
                <a:effectLst/>
                <a:latin typeface="Calibri" panose="020F0502020204030204" pitchFamily="34" charset="0"/>
                <a:ea typeface="Times New Roman" panose="02020603050405020304" pitchFamily="18" charset="0"/>
              </a:rPr>
              <a:t>Interpretar en el contexto</a:t>
            </a:r>
            <a:endParaRPr lang="es-ES" sz="2000" dirty="0"/>
          </a:p>
        </p:txBody>
      </p:sp>
      <p:pic>
        <p:nvPicPr>
          <p:cNvPr id="8" name="Imagen 7">
            <a:extLst>
              <a:ext uri="{FF2B5EF4-FFF2-40B4-BE49-F238E27FC236}">
                <a16:creationId xmlns:a16="http://schemas.microsoft.com/office/drawing/2014/main" id="{FE6A30FB-37FF-98D3-3509-A9B318F5D5E6}"/>
              </a:ext>
            </a:extLst>
          </p:cNvPr>
          <p:cNvPicPr>
            <a:picLocks noChangeAspect="1"/>
          </p:cNvPicPr>
          <p:nvPr/>
        </p:nvPicPr>
        <p:blipFill>
          <a:blip r:embed="rId2"/>
          <a:stretch>
            <a:fillRect/>
          </a:stretch>
        </p:blipFill>
        <p:spPr>
          <a:xfrm>
            <a:off x="7206418" y="685909"/>
            <a:ext cx="1251670" cy="1251670"/>
          </a:xfrm>
          <a:prstGeom prst="rect">
            <a:avLst/>
          </a:prstGeom>
        </p:spPr>
      </p:pic>
    </p:spTree>
    <p:extLst>
      <p:ext uri="{BB962C8B-B14F-4D97-AF65-F5344CB8AC3E}">
        <p14:creationId xmlns:p14="http://schemas.microsoft.com/office/powerpoint/2010/main" val="3929034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304E5-CDF1-C454-184F-61DAFB0D5A7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3D9056D-8306-F818-AE37-582357D3C091}"/>
              </a:ext>
            </a:extLst>
          </p:cNvPr>
          <p:cNvSpPr txBox="1"/>
          <p:nvPr/>
        </p:nvSpPr>
        <p:spPr>
          <a:xfrm>
            <a:off x="1027415" y="435676"/>
            <a:ext cx="7890553" cy="1015663"/>
          </a:xfrm>
          <a:prstGeom prst="rect">
            <a:avLst/>
          </a:prstGeom>
          <a:noFill/>
        </p:spPr>
        <p:txBody>
          <a:bodyPr wrap="square">
            <a:spAutoFit/>
          </a:bodyPr>
          <a:lstStyle/>
          <a:p>
            <a:pPr>
              <a:defRPr sz="6000" b="1">
                <a:solidFill>
                  <a:srgbClr val="009646"/>
                </a:solidFill>
              </a:defRPr>
            </a:pPr>
            <a:r>
              <a:rPr lang="es-ES" dirty="0"/>
              <a:t>Resumen Fórmulas</a:t>
            </a:r>
            <a:endParaRPr lang="es-ES" noProof="0" dirty="0"/>
          </a:p>
        </p:txBody>
      </p:sp>
      <p:sp>
        <p:nvSpPr>
          <p:cNvPr id="6" name="CuadroTexto 5">
            <a:extLst>
              <a:ext uri="{FF2B5EF4-FFF2-40B4-BE49-F238E27FC236}">
                <a16:creationId xmlns:a16="http://schemas.microsoft.com/office/drawing/2014/main" id="{F08D66EE-882C-F138-F3DB-D76F72F128C8}"/>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B5C0AB37-1C80-D5D5-1571-C2EA3C6A7EE2}"/>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035472F1-1896-E48C-5C0F-8859997F52C4}"/>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BA12539A-50CE-841E-1462-46AEF9FBC7A5}"/>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5" name="Imagen 4">
            <a:extLst>
              <a:ext uri="{FF2B5EF4-FFF2-40B4-BE49-F238E27FC236}">
                <a16:creationId xmlns:a16="http://schemas.microsoft.com/office/drawing/2014/main" id="{9824D75F-DA7B-0741-312A-1C521F1CB1BF}"/>
              </a:ext>
            </a:extLst>
          </p:cNvPr>
          <p:cNvPicPr>
            <a:picLocks noChangeAspect="1"/>
          </p:cNvPicPr>
          <p:nvPr/>
        </p:nvPicPr>
        <p:blipFill>
          <a:blip r:embed="rId2"/>
          <a:stretch>
            <a:fillRect/>
          </a:stretch>
        </p:blipFill>
        <p:spPr>
          <a:xfrm>
            <a:off x="7631430" y="224384"/>
            <a:ext cx="885846" cy="885846"/>
          </a:xfrm>
          <a:prstGeom prst="rect">
            <a:avLst/>
          </a:prstGeom>
        </p:spPr>
      </p:pic>
      <p:pic>
        <p:nvPicPr>
          <p:cNvPr id="4" name="Imagen 3">
            <a:extLst>
              <a:ext uri="{FF2B5EF4-FFF2-40B4-BE49-F238E27FC236}">
                <a16:creationId xmlns:a16="http://schemas.microsoft.com/office/drawing/2014/main" id="{0C92D3EE-1534-4DA9-99E9-826B3A1E7AAA}"/>
              </a:ext>
            </a:extLst>
          </p:cNvPr>
          <p:cNvPicPr>
            <a:picLocks noChangeAspect="1"/>
          </p:cNvPicPr>
          <p:nvPr/>
        </p:nvPicPr>
        <p:blipFill>
          <a:blip r:embed="rId3"/>
          <a:stretch>
            <a:fillRect/>
          </a:stretch>
        </p:blipFill>
        <p:spPr>
          <a:xfrm>
            <a:off x="403412" y="1448686"/>
            <a:ext cx="8337176" cy="4384979"/>
          </a:xfrm>
          <a:prstGeom prst="rect">
            <a:avLst/>
          </a:prstGeom>
        </p:spPr>
      </p:pic>
    </p:spTree>
    <p:extLst>
      <p:ext uri="{BB962C8B-B14F-4D97-AF65-F5344CB8AC3E}">
        <p14:creationId xmlns:p14="http://schemas.microsoft.com/office/powerpoint/2010/main" val="80922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4F015-A450-F964-5176-FAE896794BB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E9F978-6E6D-A3DD-8E79-5FBCF9516030}"/>
              </a:ext>
            </a:extLst>
          </p:cNvPr>
          <p:cNvSpPr txBox="1"/>
          <p:nvPr/>
        </p:nvSpPr>
        <p:spPr>
          <a:xfrm>
            <a:off x="914401" y="374465"/>
            <a:ext cx="5917914" cy="2862322"/>
          </a:xfrm>
          <a:prstGeom prst="rect">
            <a:avLst/>
          </a:prstGeom>
          <a:noFill/>
        </p:spPr>
        <p:txBody>
          <a:bodyPr wrap="square">
            <a:spAutoFit/>
          </a:bodyPr>
          <a:lstStyle/>
          <a:p>
            <a:pPr>
              <a:defRPr sz="6000" b="1">
                <a:solidFill>
                  <a:srgbClr val="009646"/>
                </a:solidFill>
              </a:defRPr>
            </a:pPr>
            <a:r>
              <a:rPr lang="es-ES" sz="6000" b="1" dirty="0">
                <a:latin typeface="Calibri" panose="020F0502020204030204" pitchFamily="34" charset="0"/>
                <a:ea typeface="Times New Roman" panose="02020603050405020304" pitchFamily="18" charset="0"/>
                <a:cs typeface="Calibri" panose="020F0502020204030204" pitchFamily="34" charset="0"/>
              </a:rPr>
              <a:t>Enfoque CIUGA (lo que realmente piden)</a:t>
            </a:r>
            <a:endParaRPr lang="es-ES" noProof="0" dirty="0"/>
          </a:p>
        </p:txBody>
      </p:sp>
      <p:sp>
        <p:nvSpPr>
          <p:cNvPr id="6" name="CuadroTexto 5">
            <a:extLst>
              <a:ext uri="{FF2B5EF4-FFF2-40B4-BE49-F238E27FC236}">
                <a16:creationId xmlns:a16="http://schemas.microsoft.com/office/drawing/2014/main" id="{C19691B4-BAC4-8D1A-E724-B0810A480821}"/>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3781D40D-272D-D6CE-B846-2BA93EC04108}"/>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B70C9245-339F-674A-7055-0824E3E26904}"/>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507ED973-87AE-27C6-6DFE-846F1428E7CD}"/>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4" name="CuadroTexto 3">
            <a:extLst>
              <a:ext uri="{FF2B5EF4-FFF2-40B4-BE49-F238E27FC236}">
                <a16:creationId xmlns:a16="http://schemas.microsoft.com/office/drawing/2014/main" id="{BC6088B8-D99C-71C8-BDDC-CB1125180C5B}"/>
              </a:ext>
            </a:extLst>
          </p:cNvPr>
          <p:cNvSpPr txBox="1"/>
          <p:nvPr/>
        </p:nvSpPr>
        <p:spPr>
          <a:xfrm>
            <a:off x="2262883" y="3290024"/>
            <a:ext cx="4618234" cy="2323713"/>
          </a:xfrm>
          <a:prstGeom prst="rect">
            <a:avLst/>
          </a:prstGeom>
          <a:noFill/>
        </p:spPr>
        <p:txBody>
          <a:bodyPr wrap="square">
            <a:spAutoFit/>
          </a:bodyPr>
          <a:lstStyle/>
          <a:p>
            <a:pPr algn="just">
              <a:spcAft>
                <a:spcPts val="600"/>
              </a:spcAft>
              <a:buNone/>
            </a:pPr>
            <a:r>
              <a:rPr lang="es-ES" sz="2000" dirty="0">
                <a:effectLst/>
                <a:ea typeface="Times New Roman" panose="02020603050405020304" pitchFamily="18" charset="0"/>
                <a:cs typeface="Calibri" panose="020F0502020204030204" pitchFamily="34" charset="0"/>
              </a:rPr>
              <a:t>En PAU Galicia se evalúa:</a:t>
            </a:r>
            <a:endParaRPr lang="es-ES" sz="2000" dirty="0">
              <a:effectLst/>
              <a:ea typeface="Times New Roman" panose="02020603050405020304" pitchFamily="18" charset="0"/>
              <a:cs typeface="Times New Roman" panose="02020603050405020304" pitchFamily="18" charset="0"/>
            </a:endParaRPr>
          </a:p>
          <a:p>
            <a:pPr lvl="1">
              <a:spcAft>
                <a:spcPts val="600"/>
              </a:spcAft>
            </a:pPr>
            <a:r>
              <a:rPr lang="es-ES" sz="2000" dirty="0">
                <a:effectLst/>
                <a:ea typeface="Times New Roman" panose="02020603050405020304" pitchFamily="18" charset="0"/>
                <a:cs typeface="Segoe UI Symbol" panose="020B0502040204020203" pitchFamily="34" charset="0"/>
              </a:rPr>
              <a:t>✔</a:t>
            </a:r>
            <a:r>
              <a:rPr lang="es-ES" sz="2000" dirty="0">
                <a:effectLst/>
                <a:ea typeface="Times New Roman" panose="02020603050405020304" pitchFamily="18" charset="0"/>
                <a:cs typeface="Calibri" panose="020F0502020204030204" pitchFamily="34" charset="0"/>
              </a:rPr>
              <a:t> saber </a:t>
            </a:r>
            <a:r>
              <a:rPr lang="es-ES" sz="2000" b="1" dirty="0">
                <a:effectLst/>
                <a:ea typeface="Times New Roman" panose="02020603050405020304" pitchFamily="18" charset="0"/>
                <a:cs typeface="Calibri" panose="020F0502020204030204" pitchFamily="34" charset="0"/>
              </a:rPr>
              <a:t>identificar el modelo</a:t>
            </a:r>
            <a:endParaRPr lang="es-ES" sz="2000" dirty="0">
              <a:effectLst/>
              <a:ea typeface="Times New Roman" panose="02020603050405020304" pitchFamily="18" charset="0"/>
              <a:cs typeface="Times New Roman" panose="02020603050405020304" pitchFamily="18" charset="0"/>
            </a:endParaRPr>
          </a:p>
          <a:p>
            <a:pPr lvl="1">
              <a:spcAft>
                <a:spcPts val="600"/>
              </a:spcAft>
            </a:pPr>
            <a:r>
              <a:rPr lang="es-ES" sz="2000" dirty="0">
                <a:effectLst/>
                <a:ea typeface="Times New Roman" panose="02020603050405020304" pitchFamily="18" charset="0"/>
                <a:cs typeface="Segoe UI Symbol" panose="020B0502040204020203" pitchFamily="34" charset="0"/>
              </a:rPr>
              <a:t>✔</a:t>
            </a:r>
            <a:r>
              <a:rPr lang="es-ES" sz="2000" dirty="0">
                <a:effectLst/>
                <a:ea typeface="Times New Roman" panose="02020603050405020304" pitchFamily="18" charset="0"/>
                <a:cs typeface="Calibri" panose="020F0502020204030204" pitchFamily="34" charset="0"/>
              </a:rPr>
              <a:t> aplicar </a:t>
            </a:r>
            <a:r>
              <a:rPr lang="es-ES" sz="2000" b="1" dirty="0">
                <a:effectLst/>
                <a:ea typeface="Times New Roman" panose="02020603050405020304" pitchFamily="18" charset="0"/>
                <a:cs typeface="Calibri" panose="020F0502020204030204" pitchFamily="34" charset="0"/>
              </a:rPr>
              <a:t>fórmulas correctamente</a:t>
            </a:r>
            <a:endParaRPr lang="es-ES" sz="2000" dirty="0">
              <a:effectLst/>
              <a:ea typeface="Times New Roman" panose="02020603050405020304" pitchFamily="18" charset="0"/>
              <a:cs typeface="Times New Roman" panose="02020603050405020304" pitchFamily="18" charset="0"/>
            </a:endParaRPr>
          </a:p>
          <a:p>
            <a:pPr lvl="1">
              <a:spcAft>
                <a:spcPts val="600"/>
              </a:spcAft>
            </a:pPr>
            <a:r>
              <a:rPr lang="es-ES" sz="2000" dirty="0">
                <a:effectLst/>
                <a:ea typeface="Times New Roman" panose="02020603050405020304" pitchFamily="18" charset="0"/>
                <a:cs typeface="Segoe UI Symbol" panose="020B0502040204020203" pitchFamily="34" charset="0"/>
              </a:rPr>
              <a:t>✔</a:t>
            </a:r>
            <a:r>
              <a:rPr lang="es-ES" sz="2000" dirty="0">
                <a:effectLst/>
                <a:ea typeface="Times New Roman" panose="02020603050405020304" pitchFamily="18" charset="0"/>
                <a:cs typeface="Calibri" panose="020F0502020204030204" pitchFamily="34" charset="0"/>
              </a:rPr>
              <a:t> hacer </a:t>
            </a:r>
            <a:r>
              <a:rPr lang="es-ES" sz="2000" b="1" dirty="0">
                <a:effectLst/>
                <a:ea typeface="Times New Roman" panose="02020603050405020304" pitchFamily="18" charset="0"/>
                <a:cs typeface="Calibri" panose="020F0502020204030204" pitchFamily="34" charset="0"/>
              </a:rPr>
              <a:t>cálculos con normal</a:t>
            </a:r>
            <a:endParaRPr lang="es-ES" sz="2000" dirty="0">
              <a:effectLst/>
              <a:ea typeface="Times New Roman" panose="02020603050405020304" pitchFamily="18" charset="0"/>
              <a:cs typeface="Times New Roman" panose="02020603050405020304" pitchFamily="18" charset="0"/>
            </a:endParaRPr>
          </a:p>
          <a:p>
            <a:pPr lvl="1">
              <a:spcAft>
                <a:spcPts val="600"/>
              </a:spcAft>
            </a:pPr>
            <a:r>
              <a:rPr lang="es-ES" sz="2000" dirty="0">
                <a:effectLst/>
                <a:ea typeface="Times New Roman" panose="02020603050405020304" pitchFamily="18" charset="0"/>
                <a:cs typeface="Segoe UI Symbol" panose="020B0502040204020203" pitchFamily="34" charset="0"/>
              </a:rPr>
              <a:t>✔</a:t>
            </a:r>
            <a:r>
              <a:rPr lang="es-ES" sz="2000" dirty="0">
                <a:effectLst/>
                <a:ea typeface="Times New Roman" panose="02020603050405020304" pitchFamily="18" charset="0"/>
                <a:cs typeface="Calibri" panose="020F0502020204030204" pitchFamily="34" charset="0"/>
              </a:rPr>
              <a:t> interpretar resultados</a:t>
            </a:r>
            <a:endParaRPr lang="es-ES" sz="2000" dirty="0">
              <a:effectLst/>
              <a:ea typeface="Times New Roman" panose="02020603050405020304" pitchFamily="18" charset="0"/>
              <a:cs typeface="Times New Roman" panose="02020603050405020304" pitchFamily="18" charset="0"/>
            </a:endParaRPr>
          </a:p>
          <a:p>
            <a:pPr lvl="1">
              <a:spcAft>
                <a:spcPts val="600"/>
              </a:spcAft>
            </a:pPr>
            <a:r>
              <a:rPr lang="es-ES" sz="2000" dirty="0">
                <a:effectLst/>
                <a:ea typeface="Times New Roman" panose="02020603050405020304" pitchFamily="18" charset="0"/>
                <a:cs typeface="Segoe UI Symbol" panose="020B0502040204020203" pitchFamily="34" charset="0"/>
              </a:rPr>
              <a:t>✔</a:t>
            </a:r>
            <a:r>
              <a:rPr lang="es-ES" sz="2000" dirty="0">
                <a:effectLst/>
                <a:ea typeface="Times New Roman" panose="02020603050405020304" pitchFamily="18" charset="0"/>
                <a:cs typeface="Calibri" panose="020F0502020204030204" pitchFamily="34" charset="0"/>
              </a:rPr>
              <a:t> entender </a:t>
            </a:r>
            <a:r>
              <a:rPr lang="es-ES" sz="2000" b="1" dirty="0">
                <a:effectLst/>
                <a:ea typeface="Times New Roman" panose="02020603050405020304" pitchFamily="18" charset="0"/>
                <a:cs typeface="Calibri" panose="020F0502020204030204" pitchFamily="34" charset="0"/>
              </a:rPr>
              <a:t>error y confianza</a:t>
            </a:r>
            <a:endParaRPr lang="es-ES" sz="2000" dirty="0">
              <a:effectLst/>
              <a:ea typeface="Times New Roman" panose="02020603050405020304" pitchFamily="18" charset="0"/>
              <a:cs typeface="Times New Roman" panose="02020603050405020304" pitchFamily="18" charset="0"/>
            </a:endParaRPr>
          </a:p>
        </p:txBody>
      </p:sp>
      <p:pic>
        <p:nvPicPr>
          <p:cNvPr id="13" name="Imagen 12">
            <a:extLst>
              <a:ext uri="{FF2B5EF4-FFF2-40B4-BE49-F238E27FC236}">
                <a16:creationId xmlns:a16="http://schemas.microsoft.com/office/drawing/2014/main" id="{1747F16C-169F-965B-76CA-45F428B2361B}"/>
              </a:ext>
            </a:extLst>
          </p:cNvPr>
          <p:cNvPicPr>
            <a:picLocks noChangeAspect="1"/>
          </p:cNvPicPr>
          <p:nvPr/>
        </p:nvPicPr>
        <p:blipFill>
          <a:blip r:embed="rId2"/>
          <a:stretch>
            <a:fillRect/>
          </a:stretch>
        </p:blipFill>
        <p:spPr>
          <a:xfrm>
            <a:off x="7054186" y="619995"/>
            <a:ext cx="1300317" cy="1300317"/>
          </a:xfrm>
          <a:prstGeom prst="rect">
            <a:avLst/>
          </a:prstGeom>
        </p:spPr>
      </p:pic>
    </p:spTree>
    <p:extLst>
      <p:ext uri="{BB962C8B-B14F-4D97-AF65-F5344CB8AC3E}">
        <p14:creationId xmlns:p14="http://schemas.microsoft.com/office/powerpoint/2010/main" val="81051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D44DB-9002-3F76-981F-82122E6D1F72}"/>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FE087D05-4A18-86AA-0C4E-19E7C862E58E}"/>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E5CD92A6-8AAF-9F56-CE52-6FC71A1794CE}"/>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33460DBF-59F0-4E45-9E47-70307B364196}"/>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04A2312D-91F3-8040-0A2D-01209079C881}"/>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4" name="Imagen 13" descr="Logotipo&#10;&#10;El contenido generado por IA puede ser incorrecto.">
            <a:extLst>
              <a:ext uri="{FF2B5EF4-FFF2-40B4-BE49-F238E27FC236}">
                <a16:creationId xmlns:a16="http://schemas.microsoft.com/office/drawing/2014/main" id="{57DDD259-E749-5832-BCAD-FEBE36B5F8AD}"/>
              </a:ext>
            </a:extLst>
          </p:cNvPr>
          <p:cNvPicPr>
            <a:picLocks noChangeAspect="1"/>
          </p:cNvPicPr>
          <p:nvPr/>
        </p:nvPicPr>
        <p:blipFill>
          <a:blip r:embed="rId2"/>
          <a:stretch>
            <a:fillRect/>
          </a:stretch>
        </p:blipFill>
        <p:spPr>
          <a:xfrm>
            <a:off x="7200000" y="540000"/>
            <a:ext cx="1080000" cy="1080000"/>
          </a:xfrm>
          <a:prstGeom prst="rect">
            <a:avLst/>
          </a:prstGeom>
        </p:spPr>
      </p:pic>
      <p:pic>
        <p:nvPicPr>
          <p:cNvPr id="4" name="Imagen 3">
            <a:hlinkClick r:id="rId3" action="ppaction://hlinkfile"/>
            <a:extLst>
              <a:ext uri="{FF2B5EF4-FFF2-40B4-BE49-F238E27FC236}">
                <a16:creationId xmlns:a16="http://schemas.microsoft.com/office/drawing/2014/main" id="{E45675F0-F399-6DC4-C598-8A26FEE6A4DC}"/>
              </a:ext>
            </a:extLst>
          </p:cNvPr>
          <p:cNvPicPr>
            <a:picLocks noChangeAspect="1"/>
          </p:cNvPicPr>
          <p:nvPr/>
        </p:nvPicPr>
        <p:blipFill>
          <a:blip r:embed="rId4"/>
          <a:stretch>
            <a:fillRect/>
          </a:stretch>
        </p:blipFill>
        <p:spPr>
          <a:xfrm>
            <a:off x="717239" y="4335827"/>
            <a:ext cx="585143" cy="585143"/>
          </a:xfrm>
          <a:prstGeom prst="rect">
            <a:avLst/>
          </a:prstGeom>
        </p:spPr>
      </p:pic>
      <p:grpSp>
        <p:nvGrpSpPr>
          <p:cNvPr id="12" name="Grupo 11">
            <a:extLst>
              <a:ext uri="{FF2B5EF4-FFF2-40B4-BE49-F238E27FC236}">
                <a16:creationId xmlns:a16="http://schemas.microsoft.com/office/drawing/2014/main" id="{5BA33CB9-4566-F936-DCC0-8C7AF80A62F9}"/>
              </a:ext>
            </a:extLst>
          </p:cNvPr>
          <p:cNvGrpSpPr/>
          <p:nvPr/>
        </p:nvGrpSpPr>
        <p:grpSpPr>
          <a:xfrm>
            <a:off x="1302382" y="1037222"/>
            <a:ext cx="7365600" cy="2352952"/>
            <a:chOff x="1043071" y="1762470"/>
            <a:chExt cx="7365600" cy="2352952"/>
          </a:xfrm>
        </p:grpSpPr>
        <p:sp>
          <p:nvSpPr>
            <p:cNvPr id="8" name="CuadroTexto 7">
              <a:extLst>
                <a:ext uri="{FF2B5EF4-FFF2-40B4-BE49-F238E27FC236}">
                  <a16:creationId xmlns:a16="http://schemas.microsoft.com/office/drawing/2014/main" id="{E5F25AB5-22B7-1579-9C87-C801EC77A71A}"/>
                </a:ext>
              </a:extLst>
            </p:cNvPr>
            <p:cNvSpPr txBox="1"/>
            <p:nvPr/>
          </p:nvSpPr>
          <p:spPr>
            <a:xfrm>
              <a:off x="1043071" y="1762470"/>
              <a:ext cx="7365600" cy="2352952"/>
            </a:xfrm>
            <a:prstGeom prst="rect">
              <a:avLst/>
            </a:prstGeom>
            <a:noFill/>
          </p:spPr>
          <p:txBody>
            <a:bodyPr wrap="square">
              <a:spAutoFit/>
            </a:bodyPr>
            <a:lstStyle/>
            <a:p>
              <a:pPr>
                <a:lnSpc>
                  <a:spcPct val="150000"/>
                </a:lnSpc>
              </a:pPr>
              <a:endParaRPr lang="es-ES" sz="2000" noProof="0" dirty="0"/>
            </a:p>
            <a:p>
              <a:pPr lvl="1">
                <a:lnSpc>
                  <a:spcPct val="150000"/>
                </a:lnSpc>
              </a:pPr>
              <a:r>
                <a:rPr lang="es-ES" sz="2000" noProof="0" dirty="0"/>
                <a:t>       </a:t>
              </a:r>
              <a:r>
                <a:rPr lang="es-ES" sz="2000" dirty="0"/>
                <a:t>No decimos: “la media es 120”</a:t>
              </a:r>
            </a:p>
            <a:p>
              <a:pPr lvl="1">
                <a:lnSpc>
                  <a:spcPct val="150000"/>
                </a:lnSpc>
              </a:pPr>
              <a:endParaRPr lang="es-ES" sz="2000" dirty="0"/>
            </a:p>
            <a:p>
              <a:pPr lvl="1">
                <a:lnSpc>
                  <a:spcPct val="150000"/>
                </a:lnSpc>
              </a:pPr>
              <a:r>
                <a:rPr lang="es-ES" sz="2000" dirty="0"/>
                <a:t>      </a:t>
              </a:r>
              <a:r>
                <a:rPr lang="es-ES" sz="2000" noProof="0" dirty="0"/>
                <a:t> </a:t>
              </a:r>
              <a:r>
                <a:rPr lang="es-ES" sz="2000" dirty="0"/>
                <a:t>Decimos: “la media de gasto en ocio de los adolescentes está entre 110 y 130” con un nivel de confianza del 95%</a:t>
              </a:r>
              <a:endParaRPr lang="es-ES" sz="2000" noProof="0" dirty="0"/>
            </a:p>
          </p:txBody>
        </p:sp>
        <p:pic>
          <p:nvPicPr>
            <p:cNvPr id="10" name="Imagen 9">
              <a:hlinkClick r:id="rId5" action="ppaction://hlinkfile"/>
              <a:extLst>
                <a:ext uri="{FF2B5EF4-FFF2-40B4-BE49-F238E27FC236}">
                  <a16:creationId xmlns:a16="http://schemas.microsoft.com/office/drawing/2014/main" id="{CC16FC25-4924-9C06-B6CD-C082BB7F764B}"/>
                </a:ext>
              </a:extLst>
            </p:cNvPr>
            <p:cNvPicPr>
              <a:picLocks noChangeAspect="1"/>
            </p:cNvPicPr>
            <p:nvPr/>
          </p:nvPicPr>
          <p:blipFill>
            <a:blip r:embed="rId6"/>
            <a:stretch>
              <a:fillRect/>
            </a:stretch>
          </p:blipFill>
          <p:spPr>
            <a:xfrm>
              <a:off x="1621356" y="2339934"/>
              <a:ext cx="292649" cy="292649"/>
            </a:xfrm>
            <a:prstGeom prst="rect">
              <a:avLst/>
            </a:prstGeom>
          </p:spPr>
        </p:pic>
        <p:pic>
          <p:nvPicPr>
            <p:cNvPr id="13" name="Imagen 12">
              <a:hlinkClick r:id="rId7" action="ppaction://hlinkfile"/>
              <a:extLst>
                <a:ext uri="{FF2B5EF4-FFF2-40B4-BE49-F238E27FC236}">
                  <a16:creationId xmlns:a16="http://schemas.microsoft.com/office/drawing/2014/main" id="{E1BB2E37-ED20-C4E4-E57E-A48A7FA1629E}"/>
                </a:ext>
              </a:extLst>
            </p:cNvPr>
            <p:cNvPicPr>
              <a:picLocks noChangeAspect="1"/>
            </p:cNvPicPr>
            <p:nvPr/>
          </p:nvPicPr>
          <p:blipFill>
            <a:blip r:embed="rId8"/>
            <a:stretch>
              <a:fillRect/>
            </a:stretch>
          </p:blipFill>
          <p:spPr>
            <a:xfrm>
              <a:off x="1596968" y="3258408"/>
              <a:ext cx="341424" cy="341424"/>
            </a:xfrm>
            <a:prstGeom prst="rect">
              <a:avLst/>
            </a:prstGeom>
          </p:spPr>
        </p:pic>
      </p:grpSp>
      <p:sp>
        <p:nvSpPr>
          <p:cNvPr id="5" name="CuadroTexto 4">
            <a:extLst>
              <a:ext uri="{FF2B5EF4-FFF2-40B4-BE49-F238E27FC236}">
                <a16:creationId xmlns:a16="http://schemas.microsoft.com/office/drawing/2014/main" id="{5169115B-D0A0-95BA-BF50-02B4BFE89A42}"/>
              </a:ext>
            </a:extLst>
          </p:cNvPr>
          <p:cNvSpPr txBox="1"/>
          <p:nvPr/>
        </p:nvSpPr>
        <p:spPr>
          <a:xfrm>
            <a:off x="1367836" y="3621671"/>
            <a:ext cx="6408327" cy="1862048"/>
          </a:xfrm>
          <a:prstGeom prst="rect">
            <a:avLst/>
          </a:prstGeom>
          <a:noFill/>
        </p:spPr>
        <p:txBody>
          <a:bodyPr wrap="square">
            <a:spAutoFit/>
          </a:bodyPr>
          <a:lstStyle/>
          <a:p>
            <a:pPr algn="just">
              <a:lnSpc>
                <a:spcPct val="150000"/>
              </a:lnSpc>
              <a:spcAft>
                <a:spcPts val="600"/>
              </a:spcAft>
              <a:buNone/>
            </a:pPr>
            <a:r>
              <a:rPr lang="es-ES" sz="2000" b="1" dirty="0">
                <a:effectLst/>
                <a:latin typeface="Calibri" panose="020F0502020204030204" pitchFamily="34" charset="0"/>
                <a:ea typeface="Times New Roman" panose="02020603050405020304" pitchFamily="18" charset="0"/>
                <a:cs typeface="Calibri" panose="020F0502020204030204" pitchFamily="34" charset="0"/>
              </a:rPr>
              <a:t>Idea clave</a:t>
            </a:r>
            <a:r>
              <a:rPr lang="es-ES" sz="2000" b="1" dirty="0">
                <a:latin typeface="Calibri" panose="020F0502020204030204" pitchFamily="34" charset="0"/>
                <a:ea typeface="Times New Roman" panose="02020603050405020304" pitchFamily="18" charset="0"/>
                <a:cs typeface="Times New Roman" panose="02020603050405020304" pitchFamily="18" charset="0"/>
              </a:rPr>
              <a:t>:</a:t>
            </a:r>
          </a:p>
          <a:p>
            <a:pPr algn="just">
              <a:spcAft>
                <a:spcPts val="600"/>
              </a:spcAft>
              <a:buNone/>
            </a:pPr>
            <a:r>
              <a:rPr lang="es-ES" sz="2000" dirty="0">
                <a:effectLst/>
                <a:latin typeface="Calibri" panose="020F0502020204030204" pitchFamily="34" charset="0"/>
                <a:ea typeface="Times New Roman" panose="02020603050405020304" pitchFamily="18" charset="0"/>
                <a:cs typeface="Calibri" panose="020F0502020204030204" pitchFamily="34" charset="0"/>
              </a:rPr>
              <a:t>No damos un valor exacto → </a:t>
            </a:r>
            <a:r>
              <a:rPr lang="es-ES" sz="2000" i="1" dirty="0">
                <a:effectLst/>
                <a:latin typeface="Calibri" panose="020F0502020204030204" pitchFamily="34" charset="0"/>
                <a:ea typeface="Times New Roman" panose="02020603050405020304" pitchFamily="18" charset="0"/>
                <a:cs typeface="Calibri" panose="020F0502020204030204" pitchFamily="34" charset="0"/>
              </a:rPr>
              <a:t>damos un intervalo donde está el parámetro. </a:t>
            </a:r>
            <a:r>
              <a:rPr lang="es-ES" sz="2000" dirty="0">
                <a:latin typeface="Calibri" panose="020F0502020204030204" pitchFamily="34" charset="0"/>
                <a:ea typeface="Times New Roman" panose="02020603050405020304" pitchFamily="18" charset="0"/>
                <a:cs typeface="Calibri" panose="020F0502020204030204" pitchFamily="34" charset="0"/>
              </a:rPr>
              <a:t>Damos una aproximación del valor con un error máximo calculado, y al mismo tiempo, calculamos el nivel de confianza para ese margen de error.</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141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70503-0E3F-71EF-27F9-2F6D26F826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49EFD0C-3375-C182-25F9-E7608CF74430}"/>
              </a:ext>
            </a:extLst>
          </p:cNvPr>
          <p:cNvSpPr txBox="1"/>
          <p:nvPr/>
        </p:nvSpPr>
        <p:spPr>
          <a:xfrm>
            <a:off x="914401" y="374465"/>
            <a:ext cx="5722706" cy="1938992"/>
          </a:xfrm>
          <a:prstGeom prst="rect">
            <a:avLst/>
          </a:prstGeom>
          <a:noFill/>
        </p:spPr>
        <p:txBody>
          <a:bodyPr wrap="square">
            <a:spAutoFit/>
          </a:bodyPr>
          <a:lstStyle/>
          <a:p>
            <a:pPr>
              <a:defRPr sz="6000" b="1">
                <a:solidFill>
                  <a:srgbClr val="009646"/>
                </a:solidFill>
              </a:defRPr>
            </a:pPr>
            <a:r>
              <a:rPr lang="es-ES" dirty="0"/>
              <a:t>Errores típicos de los alumnos</a:t>
            </a:r>
            <a:endParaRPr lang="es-ES" noProof="0" dirty="0"/>
          </a:p>
        </p:txBody>
      </p:sp>
      <p:sp>
        <p:nvSpPr>
          <p:cNvPr id="6" name="CuadroTexto 5">
            <a:extLst>
              <a:ext uri="{FF2B5EF4-FFF2-40B4-BE49-F238E27FC236}">
                <a16:creationId xmlns:a16="http://schemas.microsoft.com/office/drawing/2014/main" id="{5D016992-474D-BE18-1901-2EAFDC2A95CB}"/>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C30F59DC-62C7-7B09-F3D0-AD3222051DFD}"/>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64A31849-0A54-DCBC-2521-689C00929D2F}"/>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A4E95E84-D67F-48EB-E19B-2B9EDC29CA64}"/>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12" name="CuadroTexto 11">
            <a:extLst>
              <a:ext uri="{FF2B5EF4-FFF2-40B4-BE49-F238E27FC236}">
                <a16:creationId xmlns:a16="http://schemas.microsoft.com/office/drawing/2014/main" id="{472A7928-D3E8-FBCE-97F7-6D3108263445}"/>
              </a:ext>
            </a:extLst>
          </p:cNvPr>
          <p:cNvSpPr txBox="1"/>
          <p:nvPr/>
        </p:nvSpPr>
        <p:spPr>
          <a:xfrm>
            <a:off x="1238036" y="2551837"/>
            <a:ext cx="6667928" cy="3237809"/>
          </a:xfrm>
          <a:prstGeom prst="rect">
            <a:avLst/>
          </a:prstGeom>
          <a:noFill/>
        </p:spPr>
        <p:txBody>
          <a:bodyPr wrap="square" rtlCol="0">
            <a:spAutoFit/>
          </a:bodyPr>
          <a:lstStyle/>
          <a:p>
            <a:pPr marL="285750" lvl="0" indent="-285750">
              <a:lnSpc>
                <a:spcPct val="200000"/>
              </a:lnSpc>
              <a:buClr>
                <a:srgbClr val="00B050"/>
              </a:buClr>
              <a:buFont typeface="Wingdings" panose="05000000000000000000" pitchFamily="2" charset="2"/>
              <a:buChar char="Ø"/>
            </a:pPr>
            <a:r>
              <a:rPr lang="es-ES" sz="2000" dirty="0"/>
              <a:t>Confunden:</a:t>
            </a:r>
          </a:p>
          <a:p>
            <a:pPr marL="742950" lvl="1" indent="-285750">
              <a:lnSpc>
                <a:spcPct val="150000"/>
              </a:lnSpc>
              <a:buClr>
                <a:srgbClr val="00B050"/>
              </a:buClr>
              <a:buFont typeface="Wingdings" panose="05000000000000000000" pitchFamily="2" charset="2"/>
              <a:buChar char="§"/>
            </a:pPr>
            <a:r>
              <a:rPr lang="es-ES" sz="2000" dirty="0"/>
              <a:t>parámetro vs estadístico</a:t>
            </a:r>
          </a:p>
          <a:p>
            <a:pPr marL="742950" lvl="1" indent="-285750">
              <a:lnSpc>
                <a:spcPct val="150000"/>
              </a:lnSpc>
              <a:buClr>
                <a:srgbClr val="00B050"/>
              </a:buClr>
              <a:buFont typeface="Wingdings" panose="05000000000000000000" pitchFamily="2" charset="2"/>
              <a:buChar char="§"/>
            </a:pPr>
            <a:r>
              <a:rPr lang="es-ES" sz="2000" dirty="0"/>
              <a:t>media vs proporción</a:t>
            </a:r>
          </a:p>
          <a:p>
            <a:pPr marL="742950" lvl="1" indent="-285750">
              <a:lnSpc>
                <a:spcPct val="150000"/>
              </a:lnSpc>
              <a:buClr>
                <a:srgbClr val="00B050"/>
              </a:buClr>
              <a:buFont typeface="Wingdings" panose="05000000000000000000" pitchFamily="2" charset="2"/>
              <a:buChar char="§"/>
            </a:pPr>
            <a:r>
              <a:rPr lang="es-ES" sz="2000" dirty="0"/>
              <a:t>probabilidad vs intervalo</a:t>
            </a:r>
          </a:p>
          <a:p>
            <a:pPr marL="285750" lvl="0" indent="-285750">
              <a:lnSpc>
                <a:spcPct val="200000"/>
              </a:lnSpc>
              <a:buClr>
                <a:srgbClr val="00B050"/>
              </a:buClr>
              <a:buFont typeface="Wingdings" panose="05000000000000000000" pitchFamily="2" charset="2"/>
              <a:buChar char="Ø"/>
            </a:pPr>
            <a:r>
              <a:rPr lang="es-ES" sz="2000" dirty="0"/>
              <a:t>Olvidan la interpretación final, o hacen interpretación errónea</a:t>
            </a:r>
          </a:p>
        </p:txBody>
      </p:sp>
      <p:pic>
        <p:nvPicPr>
          <p:cNvPr id="16" name="Imagen 15">
            <a:extLst>
              <a:ext uri="{FF2B5EF4-FFF2-40B4-BE49-F238E27FC236}">
                <a16:creationId xmlns:a16="http://schemas.microsoft.com/office/drawing/2014/main" id="{AEC92FCE-EC80-FB86-E8C6-BF97601C055E}"/>
              </a:ext>
            </a:extLst>
          </p:cNvPr>
          <p:cNvPicPr>
            <a:picLocks noChangeAspect="1"/>
          </p:cNvPicPr>
          <p:nvPr/>
        </p:nvPicPr>
        <p:blipFill>
          <a:blip r:embed="rId2"/>
          <a:stretch>
            <a:fillRect/>
          </a:stretch>
        </p:blipFill>
        <p:spPr>
          <a:xfrm>
            <a:off x="7077012" y="854955"/>
            <a:ext cx="828952" cy="828952"/>
          </a:xfrm>
          <a:prstGeom prst="rect">
            <a:avLst/>
          </a:prstGeom>
        </p:spPr>
      </p:pic>
    </p:spTree>
    <p:extLst>
      <p:ext uri="{BB962C8B-B14F-4D97-AF65-F5344CB8AC3E}">
        <p14:creationId xmlns:p14="http://schemas.microsoft.com/office/powerpoint/2010/main" val="110153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05E4D-0758-ABE2-E7C6-4808F562C47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D24DBF-7493-35BB-0478-58DAD8E01A9D}"/>
              </a:ext>
            </a:extLst>
          </p:cNvPr>
          <p:cNvSpPr txBox="1"/>
          <p:nvPr/>
        </p:nvSpPr>
        <p:spPr>
          <a:xfrm>
            <a:off x="914401" y="374465"/>
            <a:ext cx="6164494" cy="1938992"/>
          </a:xfrm>
          <a:prstGeom prst="rect">
            <a:avLst/>
          </a:prstGeom>
          <a:noFill/>
        </p:spPr>
        <p:txBody>
          <a:bodyPr wrap="square">
            <a:spAutoFit/>
          </a:bodyPr>
          <a:lstStyle/>
          <a:p>
            <a:pPr>
              <a:defRPr sz="6000" b="1">
                <a:solidFill>
                  <a:srgbClr val="009646"/>
                </a:solidFill>
              </a:defRPr>
            </a:pPr>
            <a:r>
              <a:rPr lang="es-ES" noProof="0" dirty="0"/>
              <a:t>Interpretación correcta</a:t>
            </a:r>
          </a:p>
        </p:txBody>
      </p:sp>
      <p:sp>
        <p:nvSpPr>
          <p:cNvPr id="6" name="CuadroTexto 5">
            <a:extLst>
              <a:ext uri="{FF2B5EF4-FFF2-40B4-BE49-F238E27FC236}">
                <a16:creationId xmlns:a16="http://schemas.microsoft.com/office/drawing/2014/main" id="{7EF66312-775B-C2FC-F64B-519AD4D03927}"/>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B2E1899D-F4A4-6CB8-7F61-441A032FFEF9}"/>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A17C4AC3-FC83-61D7-F553-645E0D89C699}"/>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95D53A68-CDE3-1A60-F710-43F7598C2040}"/>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grpSp>
        <p:nvGrpSpPr>
          <p:cNvPr id="3" name="Grupo 2">
            <a:extLst>
              <a:ext uri="{FF2B5EF4-FFF2-40B4-BE49-F238E27FC236}">
                <a16:creationId xmlns:a16="http://schemas.microsoft.com/office/drawing/2014/main" id="{ADDA2B09-6AB4-476D-AEBB-875F6966834D}"/>
              </a:ext>
            </a:extLst>
          </p:cNvPr>
          <p:cNvGrpSpPr/>
          <p:nvPr/>
        </p:nvGrpSpPr>
        <p:grpSpPr>
          <a:xfrm>
            <a:off x="1061250" y="2431562"/>
            <a:ext cx="7024512" cy="2326919"/>
            <a:chOff x="1061250" y="2431562"/>
            <a:chExt cx="7024512" cy="2326919"/>
          </a:xfrm>
        </p:grpSpPr>
        <p:pic>
          <p:nvPicPr>
            <p:cNvPr id="10" name="Imagen 9">
              <a:hlinkClick r:id="rId2" action="ppaction://hlinkfile"/>
              <a:extLst>
                <a:ext uri="{FF2B5EF4-FFF2-40B4-BE49-F238E27FC236}">
                  <a16:creationId xmlns:a16="http://schemas.microsoft.com/office/drawing/2014/main" id="{5462B3D9-7C8C-5603-4834-A7747866891D}"/>
                </a:ext>
              </a:extLst>
            </p:cNvPr>
            <p:cNvPicPr>
              <a:picLocks noChangeAspect="1"/>
            </p:cNvPicPr>
            <p:nvPr/>
          </p:nvPicPr>
          <p:blipFill>
            <a:blip r:embed="rId3"/>
            <a:stretch>
              <a:fillRect/>
            </a:stretch>
          </p:blipFill>
          <p:spPr>
            <a:xfrm>
              <a:off x="1110025" y="4004964"/>
              <a:ext cx="292649" cy="292649"/>
            </a:xfrm>
            <a:prstGeom prst="rect">
              <a:avLst/>
            </a:prstGeom>
          </p:spPr>
        </p:pic>
        <p:pic>
          <p:nvPicPr>
            <p:cNvPr id="13" name="Imagen 12">
              <a:hlinkClick r:id="rId4" action="ppaction://hlinkfile"/>
              <a:extLst>
                <a:ext uri="{FF2B5EF4-FFF2-40B4-BE49-F238E27FC236}">
                  <a16:creationId xmlns:a16="http://schemas.microsoft.com/office/drawing/2014/main" id="{11C46279-2978-5B7C-347B-670FE1F554BC}"/>
                </a:ext>
              </a:extLst>
            </p:cNvPr>
            <p:cNvPicPr>
              <a:picLocks noChangeAspect="1"/>
            </p:cNvPicPr>
            <p:nvPr/>
          </p:nvPicPr>
          <p:blipFill>
            <a:blip r:embed="rId5"/>
            <a:stretch>
              <a:fillRect/>
            </a:stretch>
          </p:blipFill>
          <p:spPr>
            <a:xfrm>
              <a:off x="1061250" y="3036206"/>
              <a:ext cx="341424" cy="341424"/>
            </a:xfrm>
            <a:prstGeom prst="rect">
              <a:avLst/>
            </a:prstGeom>
          </p:spPr>
        </p:pic>
        <p:sp>
          <p:nvSpPr>
            <p:cNvPr id="12" name="CuadroTexto 11">
              <a:extLst>
                <a:ext uri="{FF2B5EF4-FFF2-40B4-BE49-F238E27FC236}">
                  <a16:creationId xmlns:a16="http://schemas.microsoft.com/office/drawing/2014/main" id="{798E8117-1EAB-CB12-5FA3-43C670F84D0C}"/>
                </a:ext>
              </a:extLst>
            </p:cNvPr>
            <p:cNvSpPr txBox="1"/>
            <p:nvPr/>
          </p:nvSpPr>
          <p:spPr>
            <a:xfrm>
              <a:off x="1387012" y="2431562"/>
              <a:ext cx="6698750" cy="2326919"/>
            </a:xfrm>
            <a:prstGeom prst="rect">
              <a:avLst/>
            </a:prstGeom>
            <a:noFill/>
          </p:spPr>
          <p:txBody>
            <a:bodyPr wrap="square">
              <a:spAutoFit/>
            </a:bodyPr>
            <a:lstStyle/>
            <a:p>
              <a:pPr algn="just">
                <a:lnSpc>
                  <a:spcPct val="150000"/>
                </a:lnSpc>
                <a:spcAft>
                  <a:spcPts val="600"/>
                </a:spcAft>
                <a:buNone/>
              </a:pPr>
              <a:r>
                <a:rPr lang="es-ES" sz="2000" b="1" dirty="0">
                  <a:effectLst/>
                  <a:latin typeface="Calibri" panose="020F0502020204030204" pitchFamily="34" charset="0"/>
                  <a:ea typeface="Times New Roman" panose="02020603050405020304" pitchFamily="18" charset="0"/>
                  <a:cs typeface="Calibri" panose="020F0502020204030204" pitchFamily="34" charset="0"/>
                </a:rPr>
                <a:t>(muy importante PAU)</a:t>
              </a:r>
              <a:endParaRPr lang="es-E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600"/>
                </a:spcAft>
                <a:buNone/>
              </a:pPr>
              <a:r>
                <a:rPr lang="es-ES" sz="1800" b="1" dirty="0">
                  <a:effectLst/>
                  <a:latin typeface="Calibri" panose="020F0502020204030204" pitchFamily="34" charset="0"/>
                  <a:ea typeface="Times New Roman" panose="02020603050405020304" pitchFamily="18" charset="0"/>
                  <a:cs typeface="Calibri" panose="020F0502020204030204" pitchFamily="34" charset="0"/>
                </a:rPr>
                <a:t>CORRECTO: </a:t>
              </a:r>
              <a:r>
                <a:rPr lang="es-ES" sz="1800" dirty="0">
                  <a:effectLst/>
                  <a:latin typeface="Calibri" panose="020F0502020204030204" pitchFamily="34" charset="0"/>
                  <a:ea typeface="Times New Roman" panose="02020603050405020304" pitchFamily="18" charset="0"/>
                  <a:cs typeface="Calibri" panose="020F0502020204030204" pitchFamily="34" charset="0"/>
                </a:rPr>
                <a:t>“Con un </a:t>
              </a:r>
              <a:r>
                <a:rPr lang="es-ES"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9</a:t>
              </a:r>
              <a:r>
                <a:rPr lang="es-ES"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5</a:t>
              </a:r>
              <a:r>
                <a:rPr lang="es-ES" sz="1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de confianza</a:t>
              </a:r>
              <a:r>
                <a:rPr lang="es-ES" sz="1800" dirty="0">
                  <a:effectLst/>
                  <a:latin typeface="Calibri" panose="020F0502020204030204" pitchFamily="34" charset="0"/>
                  <a:ea typeface="Times New Roman" panose="02020603050405020304" pitchFamily="18" charset="0"/>
                  <a:cs typeface="Calibri" panose="020F0502020204030204" pitchFamily="34" charset="0"/>
                </a:rPr>
                <a:t>, (</a:t>
              </a:r>
              <a:r>
                <a:rPr lang="es-ES" sz="1800" i="1" dirty="0">
                  <a:effectLst/>
                  <a:latin typeface="Calibri" panose="020F0502020204030204" pitchFamily="34" charset="0"/>
                  <a:ea typeface="Times New Roman" panose="02020603050405020304" pitchFamily="18" charset="0"/>
                  <a:cs typeface="Calibri" panose="020F0502020204030204" pitchFamily="34" charset="0"/>
                </a:rPr>
                <a:t>contextualizar) la </a:t>
              </a:r>
              <a:r>
                <a:rPr lang="es-ES" i="1" dirty="0">
                  <a:latin typeface="Calibri" panose="020F0502020204030204" pitchFamily="34" charset="0"/>
                  <a:ea typeface="Times New Roman" panose="02020603050405020304" pitchFamily="18" charset="0"/>
                  <a:cs typeface="Calibri" panose="020F0502020204030204" pitchFamily="34" charset="0"/>
                </a:rPr>
                <a:t>m</a:t>
              </a:r>
              <a:r>
                <a:rPr lang="es-ES" sz="1800" i="1" dirty="0">
                  <a:effectLst/>
                  <a:latin typeface="Calibri" panose="020F0502020204030204" pitchFamily="34" charset="0"/>
                  <a:ea typeface="Times New Roman" panose="02020603050405020304" pitchFamily="18" charset="0"/>
                  <a:cs typeface="Calibri" panose="020F0502020204030204" pitchFamily="34" charset="0"/>
                </a:rPr>
                <a:t>edia de gasto en ocio de los adolescentes,</a:t>
              </a:r>
              <a:r>
                <a:rPr lang="es-ES" sz="1800" dirty="0">
                  <a:effectLst/>
                  <a:latin typeface="Calibri" panose="020F0502020204030204" pitchFamily="34" charset="0"/>
                  <a:ea typeface="Times New Roman" panose="02020603050405020304" pitchFamily="18" charset="0"/>
                  <a:cs typeface="Calibri" panose="020F0502020204030204" pitchFamily="34" charset="0"/>
                </a:rPr>
                <a:t> está </a:t>
              </a:r>
              <a:r>
                <a:rPr lang="es-ES" sz="1800" dirty="0"/>
                <a:t>entre 110 y 130</a:t>
              </a:r>
              <a:r>
                <a:rPr lang="es-ES" sz="1800" dirty="0">
                  <a:effectLst/>
                  <a:latin typeface="Calibri" panose="020F0502020204030204" pitchFamily="34" charset="0"/>
                  <a:ea typeface="Times New Roman" panose="02020603050405020304" pitchFamily="18" charset="0"/>
                  <a:cs typeface="Calibri" panose="020F0502020204030204" pitchFamily="34" charset="0"/>
                </a:rPr>
                <a:t>”</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600"/>
                </a:spcAft>
                <a:buNone/>
              </a:pPr>
              <a:r>
                <a:rPr lang="es-ES" sz="1800" b="1" dirty="0">
                  <a:effectLst/>
                  <a:latin typeface="Calibri" panose="020F0502020204030204" pitchFamily="34" charset="0"/>
                  <a:ea typeface="Times New Roman" panose="02020603050405020304" pitchFamily="18" charset="0"/>
                  <a:cs typeface="Calibri" panose="020F0502020204030204" pitchFamily="34" charset="0"/>
                </a:rPr>
                <a:t>INCORRECTO</a:t>
              </a:r>
              <a:r>
                <a:rPr lang="es-ES" sz="1800" dirty="0">
                  <a:effectLst/>
                  <a:latin typeface="Calibri" panose="020F0502020204030204" pitchFamily="34" charset="0"/>
                  <a:ea typeface="Times New Roman" panose="02020603050405020304" pitchFamily="18" charset="0"/>
                  <a:cs typeface="Calibri" panose="020F0502020204030204" pitchFamily="34" charset="0"/>
                </a:rPr>
                <a:t> “hay una </a:t>
              </a:r>
              <a:r>
                <a:rPr lang="es-E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probabilidad</a:t>
              </a:r>
              <a:r>
                <a:rPr lang="es-ES" sz="1800" dirty="0">
                  <a:effectLst/>
                  <a:latin typeface="Calibri" panose="020F0502020204030204" pitchFamily="34" charset="0"/>
                  <a:ea typeface="Times New Roman" panose="02020603050405020304" pitchFamily="18" charset="0"/>
                  <a:cs typeface="Calibri" panose="020F0502020204030204" pitchFamily="34" charset="0"/>
                </a:rPr>
                <a:t> </a:t>
              </a:r>
              <a:r>
                <a:rPr lang="es-E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del 95% </a:t>
              </a:r>
              <a:r>
                <a:rPr lang="es-ES" sz="1800" dirty="0">
                  <a:effectLst/>
                  <a:latin typeface="Calibri" panose="020F0502020204030204" pitchFamily="34" charset="0"/>
                  <a:ea typeface="Times New Roman" panose="02020603050405020304" pitchFamily="18" charset="0"/>
                  <a:cs typeface="Calibri" panose="020F0502020204030204" pitchFamily="34" charset="0"/>
                </a:rPr>
                <a:t>de que el parámetro esté en este intervalo”</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5" name="Imagen 4">
            <a:hlinkClick r:id="rId6" action="ppaction://hlinkfile"/>
            <a:extLst>
              <a:ext uri="{FF2B5EF4-FFF2-40B4-BE49-F238E27FC236}">
                <a16:creationId xmlns:a16="http://schemas.microsoft.com/office/drawing/2014/main" id="{69C6F7CE-AA24-FC52-9CA6-ECC71355DBA9}"/>
              </a:ext>
            </a:extLst>
          </p:cNvPr>
          <p:cNvPicPr>
            <a:picLocks noChangeAspect="1"/>
          </p:cNvPicPr>
          <p:nvPr/>
        </p:nvPicPr>
        <p:blipFill>
          <a:blip r:embed="rId7"/>
          <a:stretch>
            <a:fillRect/>
          </a:stretch>
        </p:blipFill>
        <p:spPr>
          <a:xfrm>
            <a:off x="6954893" y="477504"/>
            <a:ext cx="1034075" cy="1034075"/>
          </a:xfrm>
          <a:prstGeom prst="rect">
            <a:avLst/>
          </a:prstGeom>
        </p:spPr>
      </p:pic>
    </p:spTree>
    <p:extLst>
      <p:ext uri="{BB962C8B-B14F-4D97-AF65-F5344CB8AC3E}">
        <p14:creationId xmlns:p14="http://schemas.microsoft.com/office/powerpoint/2010/main" val="326871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05E4D-0758-ABE2-E7C6-4808F562C47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D24DBF-7493-35BB-0478-58DAD8E01A9D}"/>
              </a:ext>
            </a:extLst>
          </p:cNvPr>
          <p:cNvSpPr txBox="1"/>
          <p:nvPr/>
        </p:nvSpPr>
        <p:spPr>
          <a:xfrm>
            <a:off x="914401" y="374465"/>
            <a:ext cx="6164494" cy="1938992"/>
          </a:xfrm>
          <a:prstGeom prst="rect">
            <a:avLst/>
          </a:prstGeom>
          <a:noFill/>
        </p:spPr>
        <p:txBody>
          <a:bodyPr wrap="square">
            <a:spAutoFit/>
          </a:bodyPr>
          <a:lstStyle/>
          <a:p>
            <a:pPr>
              <a:defRPr sz="6000" b="1">
                <a:solidFill>
                  <a:srgbClr val="009646"/>
                </a:solidFill>
              </a:defRPr>
            </a:pPr>
            <a:r>
              <a:rPr lang="es-ES" noProof="0" dirty="0"/>
              <a:t>Teorema central del límite</a:t>
            </a:r>
          </a:p>
        </p:txBody>
      </p:sp>
      <p:sp>
        <p:nvSpPr>
          <p:cNvPr id="6" name="CuadroTexto 5">
            <a:extLst>
              <a:ext uri="{FF2B5EF4-FFF2-40B4-BE49-F238E27FC236}">
                <a16:creationId xmlns:a16="http://schemas.microsoft.com/office/drawing/2014/main" id="{7EF66312-775B-C2FC-F64B-519AD4D03927}"/>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B2E1899D-F4A4-6CB8-7F61-441A032FFEF9}"/>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A17C4AC3-FC83-61D7-F553-645E0D89C699}"/>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95D53A68-CDE3-1A60-F710-43F7598C2040}"/>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4" name="CuadroTexto 3">
            <a:extLst>
              <a:ext uri="{FF2B5EF4-FFF2-40B4-BE49-F238E27FC236}">
                <a16:creationId xmlns:a16="http://schemas.microsoft.com/office/drawing/2014/main" id="{6D17357F-7001-4D78-988B-C96648ED5D94}"/>
              </a:ext>
            </a:extLst>
          </p:cNvPr>
          <p:cNvSpPr txBox="1"/>
          <p:nvPr/>
        </p:nvSpPr>
        <p:spPr>
          <a:xfrm>
            <a:off x="1084729" y="2228154"/>
            <a:ext cx="6974541" cy="3693319"/>
          </a:xfrm>
          <a:prstGeom prst="rect">
            <a:avLst/>
          </a:prstGeom>
          <a:noFill/>
        </p:spPr>
        <p:txBody>
          <a:bodyPr wrap="square" rtlCol="0">
            <a:spAutoFit/>
          </a:bodyPr>
          <a:lstStyle/>
          <a:p>
            <a:r>
              <a:rPr lang="es-ES" dirty="0"/>
              <a:t>Es fundamental en Estadística, y dice:</a:t>
            </a:r>
          </a:p>
          <a:p>
            <a:endParaRPr lang="es-ES" dirty="0"/>
          </a:p>
          <a:p>
            <a:pPr marL="285750" indent="-285750">
              <a:buClr>
                <a:schemeClr val="accent3"/>
              </a:buClr>
              <a:buFont typeface="Wingdings" panose="05000000000000000000" pitchFamily="2" charset="2"/>
              <a:buChar char="§"/>
            </a:pPr>
            <a:r>
              <a:rPr lang="es-ES" dirty="0"/>
              <a:t>Si tomas una muestra muy grande (n&gt;30) aunque los datos originales no sean “normales”, y calculas sus medias,</a:t>
            </a:r>
          </a:p>
          <a:p>
            <a:pPr marL="285750" indent="-285750">
              <a:buClr>
                <a:schemeClr val="accent3"/>
              </a:buClr>
              <a:buFont typeface="Wingdings" panose="05000000000000000000" pitchFamily="2" charset="2"/>
              <a:buChar char="§"/>
            </a:pPr>
            <a:r>
              <a:rPr lang="es-ES" dirty="0"/>
              <a:t>esas medias tienden a formar una </a:t>
            </a:r>
            <a:r>
              <a:rPr lang="es-ES" b="1" dirty="0"/>
              <a:t>distribución normal.</a:t>
            </a:r>
          </a:p>
          <a:p>
            <a:pPr>
              <a:buClr>
                <a:schemeClr val="accent3"/>
              </a:buClr>
            </a:pPr>
            <a:endParaRPr lang="es-ES" b="1" dirty="0"/>
          </a:p>
          <a:p>
            <a:pPr>
              <a:buClr>
                <a:schemeClr val="accent3"/>
              </a:buClr>
            </a:pPr>
            <a:r>
              <a:rPr lang="es-ES" dirty="0"/>
              <a:t>En pocas palabras: </a:t>
            </a:r>
            <a:r>
              <a:rPr lang="es-ES" b="1" dirty="0"/>
              <a:t>El promedio de muchos datos aleatorios se comporta de manera predecible y “normal”.</a:t>
            </a:r>
          </a:p>
          <a:p>
            <a:pPr>
              <a:buClr>
                <a:schemeClr val="accent3"/>
              </a:buClr>
            </a:pPr>
            <a:endParaRPr lang="es-ES" dirty="0"/>
          </a:p>
          <a:p>
            <a:r>
              <a:rPr lang="es-ES" dirty="0"/>
              <a:t>💡 Ejemplo:</a:t>
            </a:r>
            <a:br>
              <a:rPr lang="es-ES" dirty="0"/>
            </a:br>
            <a:r>
              <a:rPr lang="es-ES" dirty="0"/>
              <a:t>Aunque las alturas de unas pocas personas puedan variar mucho, si haces promedios de grupos grandes de personas, verás que se agrupan de forma muy ordenada en torno a un valor central.</a:t>
            </a:r>
          </a:p>
        </p:txBody>
      </p:sp>
      <p:pic>
        <p:nvPicPr>
          <p:cNvPr id="14" name="Imagen 13">
            <a:extLst>
              <a:ext uri="{FF2B5EF4-FFF2-40B4-BE49-F238E27FC236}">
                <a16:creationId xmlns:a16="http://schemas.microsoft.com/office/drawing/2014/main" id="{C88B2712-228F-43CF-9888-56177DF26191}"/>
              </a:ext>
            </a:extLst>
          </p:cNvPr>
          <p:cNvPicPr>
            <a:picLocks noChangeAspect="1"/>
          </p:cNvPicPr>
          <p:nvPr/>
        </p:nvPicPr>
        <p:blipFill>
          <a:blip r:embed="rId2"/>
          <a:stretch>
            <a:fillRect/>
          </a:stretch>
        </p:blipFill>
        <p:spPr>
          <a:xfrm>
            <a:off x="7084598" y="685909"/>
            <a:ext cx="933580" cy="924054"/>
          </a:xfrm>
          <a:prstGeom prst="rect">
            <a:avLst/>
          </a:prstGeom>
        </p:spPr>
      </p:pic>
    </p:spTree>
    <p:extLst>
      <p:ext uri="{BB962C8B-B14F-4D97-AF65-F5344CB8AC3E}">
        <p14:creationId xmlns:p14="http://schemas.microsoft.com/office/powerpoint/2010/main" val="351442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05E4D-0758-ABE2-E7C6-4808F562C47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D24DBF-7493-35BB-0478-58DAD8E01A9D}"/>
              </a:ext>
            </a:extLst>
          </p:cNvPr>
          <p:cNvSpPr txBox="1"/>
          <p:nvPr/>
        </p:nvSpPr>
        <p:spPr>
          <a:xfrm>
            <a:off x="914401" y="374465"/>
            <a:ext cx="6164494" cy="1938992"/>
          </a:xfrm>
          <a:prstGeom prst="rect">
            <a:avLst/>
          </a:prstGeom>
          <a:noFill/>
        </p:spPr>
        <p:txBody>
          <a:bodyPr wrap="square">
            <a:spAutoFit/>
          </a:bodyPr>
          <a:lstStyle/>
          <a:p>
            <a:pPr>
              <a:defRPr sz="6000" b="1">
                <a:solidFill>
                  <a:srgbClr val="009646"/>
                </a:solidFill>
              </a:defRPr>
            </a:pPr>
            <a:r>
              <a:rPr lang="es-ES" noProof="0" dirty="0"/>
              <a:t>Teorema central del límite</a:t>
            </a:r>
          </a:p>
        </p:txBody>
      </p:sp>
      <p:sp>
        <p:nvSpPr>
          <p:cNvPr id="6" name="CuadroTexto 5">
            <a:extLst>
              <a:ext uri="{FF2B5EF4-FFF2-40B4-BE49-F238E27FC236}">
                <a16:creationId xmlns:a16="http://schemas.microsoft.com/office/drawing/2014/main" id="{7EF66312-775B-C2FC-F64B-519AD4D03927}"/>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B2E1899D-F4A4-6CB8-7F61-441A032FFEF9}"/>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A17C4AC3-FC83-61D7-F553-645E0D89C699}"/>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95D53A68-CDE3-1A60-F710-43F7598C2040}"/>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sp>
        <p:nvSpPr>
          <p:cNvPr id="4" name="CuadroTexto 3">
            <a:extLst>
              <a:ext uri="{FF2B5EF4-FFF2-40B4-BE49-F238E27FC236}">
                <a16:creationId xmlns:a16="http://schemas.microsoft.com/office/drawing/2014/main" id="{6D17357F-7001-4D78-988B-C96648ED5D94}"/>
              </a:ext>
            </a:extLst>
          </p:cNvPr>
          <p:cNvSpPr txBox="1"/>
          <p:nvPr/>
        </p:nvSpPr>
        <p:spPr>
          <a:xfrm>
            <a:off x="1084729" y="2228154"/>
            <a:ext cx="6974541" cy="3373359"/>
          </a:xfrm>
          <a:prstGeom prst="rect">
            <a:avLst/>
          </a:prstGeom>
          <a:noFill/>
        </p:spPr>
        <p:txBody>
          <a:bodyPr wrap="square" rtlCol="0">
            <a:spAutoFit/>
          </a:bodyPr>
          <a:lstStyle/>
          <a:p>
            <a:pPr marL="285750" indent="-285750">
              <a:lnSpc>
                <a:spcPct val="150000"/>
              </a:lnSpc>
              <a:buClr>
                <a:srgbClr val="00B050"/>
              </a:buClr>
              <a:buFont typeface="Wingdings" panose="05000000000000000000" pitchFamily="2" charset="2"/>
              <a:buChar char="§"/>
            </a:pPr>
            <a:r>
              <a:rPr lang="es-ES" dirty="0"/>
              <a:t>Una consecuencia inmediata del teorema central del límite es que si la muestra es lo bastante grande, la distribución que sigue el estimador o estadístico es normal, con lo que una vez tipificada a una N(0,1) puedo conocer todos sus valores consultando la tabla.</a:t>
            </a:r>
          </a:p>
          <a:p>
            <a:pPr marL="285750" indent="-285750">
              <a:lnSpc>
                <a:spcPct val="150000"/>
              </a:lnSpc>
              <a:buClr>
                <a:srgbClr val="00B050"/>
              </a:buClr>
              <a:buFont typeface="Wingdings" panose="05000000000000000000" pitchFamily="2" charset="2"/>
              <a:buChar char="§"/>
            </a:pPr>
            <a:endParaRPr lang="es-ES" dirty="0"/>
          </a:p>
          <a:p>
            <a:pPr marL="285750" indent="-285750">
              <a:lnSpc>
                <a:spcPct val="150000"/>
              </a:lnSpc>
              <a:buClr>
                <a:srgbClr val="00B050"/>
              </a:buClr>
              <a:buFont typeface="Wingdings" panose="05000000000000000000" pitchFamily="2" charset="2"/>
              <a:buChar char="§"/>
            </a:pPr>
            <a:r>
              <a:rPr lang="es-ES" dirty="0"/>
              <a:t>Así conseguimos trasladarnos desde una distribución de partida cualquiera a una Z: N(0,1) y hacer el estudio con una campana de Gauss</a:t>
            </a:r>
          </a:p>
        </p:txBody>
      </p:sp>
      <p:pic>
        <p:nvPicPr>
          <p:cNvPr id="14" name="Imagen 13">
            <a:extLst>
              <a:ext uri="{FF2B5EF4-FFF2-40B4-BE49-F238E27FC236}">
                <a16:creationId xmlns:a16="http://schemas.microsoft.com/office/drawing/2014/main" id="{C88B2712-228F-43CF-9888-56177DF26191}"/>
              </a:ext>
            </a:extLst>
          </p:cNvPr>
          <p:cNvPicPr>
            <a:picLocks noChangeAspect="1"/>
          </p:cNvPicPr>
          <p:nvPr/>
        </p:nvPicPr>
        <p:blipFill>
          <a:blip r:embed="rId2"/>
          <a:stretch>
            <a:fillRect/>
          </a:stretch>
        </p:blipFill>
        <p:spPr>
          <a:xfrm>
            <a:off x="7084598" y="685909"/>
            <a:ext cx="933580" cy="924054"/>
          </a:xfrm>
          <a:prstGeom prst="rect">
            <a:avLst/>
          </a:prstGeom>
        </p:spPr>
      </p:pic>
    </p:spTree>
    <p:extLst>
      <p:ext uri="{BB962C8B-B14F-4D97-AF65-F5344CB8AC3E}">
        <p14:creationId xmlns:p14="http://schemas.microsoft.com/office/powerpoint/2010/main" val="137981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5C92E-F665-5185-BC9D-220FD43C804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4B3DE7B-2ACF-6CF7-A68F-3D7DB1D1AFF0}"/>
              </a:ext>
            </a:extLst>
          </p:cNvPr>
          <p:cNvSpPr txBox="1"/>
          <p:nvPr/>
        </p:nvSpPr>
        <p:spPr>
          <a:xfrm>
            <a:off x="914400" y="6003879"/>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nvGrpSpPr>
          <p:cNvPr id="7" name="Grupo 6">
            <a:extLst>
              <a:ext uri="{FF2B5EF4-FFF2-40B4-BE49-F238E27FC236}">
                <a16:creationId xmlns:a16="http://schemas.microsoft.com/office/drawing/2014/main" id="{3D28D84B-4764-A530-468C-DAE8A534E712}"/>
              </a:ext>
            </a:extLst>
          </p:cNvPr>
          <p:cNvGrpSpPr/>
          <p:nvPr/>
        </p:nvGrpSpPr>
        <p:grpSpPr>
          <a:xfrm>
            <a:off x="0" y="5943600"/>
            <a:ext cx="9144000" cy="914400"/>
            <a:chOff x="0" y="5943600"/>
            <a:chExt cx="9144000" cy="914400"/>
          </a:xfrm>
        </p:grpSpPr>
        <p:sp>
          <p:nvSpPr>
            <p:cNvPr id="9" name="Rectangle 3">
              <a:extLst>
                <a:ext uri="{FF2B5EF4-FFF2-40B4-BE49-F238E27FC236}">
                  <a16:creationId xmlns:a16="http://schemas.microsoft.com/office/drawing/2014/main" id="{EE4601CE-3E64-3448-D7F6-0709B2AF5536}"/>
                </a:ext>
              </a:extLst>
            </p:cNvPr>
            <p:cNvSpPr/>
            <p:nvPr/>
          </p:nvSpPr>
          <p:spPr>
            <a:xfrm>
              <a:off x="0" y="5943600"/>
              <a:ext cx="9144000" cy="914400"/>
            </a:xfrm>
            <a:prstGeom prst="rect">
              <a:avLst/>
            </a:prstGeom>
            <a:solidFill>
              <a:srgbClr val="0096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noProof="0" dirty="0"/>
            </a:p>
          </p:txBody>
        </p:sp>
        <p:sp>
          <p:nvSpPr>
            <p:cNvPr id="11" name="CuadroTexto 10">
              <a:extLst>
                <a:ext uri="{FF2B5EF4-FFF2-40B4-BE49-F238E27FC236}">
                  <a16:creationId xmlns:a16="http://schemas.microsoft.com/office/drawing/2014/main" id="{D25C1922-B43F-E3EB-DDE9-EC27EFBB18FA}"/>
                </a:ext>
              </a:extLst>
            </p:cNvPr>
            <p:cNvSpPr txBox="1"/>
            <p:nvPr/>
          </p:nvSpPr>
          <p:spPr>
            <a:xfrm>
              <a:off x="842907" y="6108412"/>
              <a:ext cx="4541178" cy="584775"/>
            </a:xfrm>
            <a:prstGeom prst="rect">
              <a:avLst/>
            </a:prstGeom>
            <a:noFill/>
          </p:spPr>
          <p:txBody>
            <a:bodyPr wrap="square" rtlCol="0">
              <a:spAutoFit/>
            </a:bodyPr>
            <a:lstStyle/>
            <a:p>
              <a:r>
                <a:rPr lang="es-ES" sz="3200" b="1" noProof="0" dirty="0">
                  <a:solidFill>
                    <a:schemeClr val="bg1"/>
                  </a:solidFill>
                </a:rPr>
                <a:t>Matemáticas Aplicadas II</a:t>
              </a:r>
            </a:p>
          </p:txBody>
        </p:sp>
      </p:grpSp>
      <p:pic>
        <p:nvPicPr>
          <p:cNvPr id="13" name="Imagen 12">
            <a:extLst>
              <a:ext uri="{FF2B5EF4-FFF2-40B4-BE49-F238E27FC236}">
                <a16:creationId xmlns:a16="http://schemas.microsoft.com/office/drawing/2014/main" id="{6FE49E94-420E-54FE-922E-F90E983E4723}"/>
              </a:ext>
            </a:extLst>
          </p:cNvPr>
          <p:cNvPicPr>
            <a:picLocks noChangeAspect="1"/>
          </p:cNvPicPr>
          <p:nvPr/>
        </p:nvPicPr>
        <p:blipFill>
          <a:blip r:embed="rId2"/>
          <a:srcRect l="7302" t="12697" r="52473" b="19788"/>
          <a:stretch>
            <a:fillRect/>
          </a:stretch>
        </p:blipFill>
        <p:spPr>
          <a:xfrm>
            <a:off x="925603" y="2014172"/>
            <a:ext cx="2997090" cy="2829655"/>
          </a:xfrm>
          <a:prstGeom prst="rect">
            <a:avLst/>
          </a:prstGeom>
        </p:spPr>
      </p:pic>
      <p:sp>
        <p:nvSpPr>
          <p:cNvPr id="14" name="CuadroTexto 13">
            <a:extLst>
              <a:ext uri="{FF2B5EF4-FFF2-40B4-BE49-F238E27FC236}">
                <a16:creationId xmlns:a16="http://schemas.microsoft.com/office/drawing/2014/main" id="{1176B654-C7D7-F1F6-FDD4-CE96FE16AE33}"/>
              </a:ext>
            </a:extLst>
          </p:cNvPr>
          <p:cNvSpPr txBox="1"/>
          <p:nvPr/>
        </p:nvSpPr>
        <p:spPr>
          <a:xfrm>
            <a:off x="4320284" y="1397048"/>
            <a:ext cx="3544584" cy="3877985"/>
          </a:xfrm>
          <a:prstGeom prst="rect">
            <a:avLst/>
          </a:prstGeom>
          <a:noFill/>
        </p:spPr>
        <p:txBody>
          <a:bodyPr wrap="square" rtlCol="0">
            <a:spAutoFit/>
          </a:bodyPr>
          <a:lstStyle/>
          <a:p>
            <a:r>
              <a:rPr lang="es-ES" sz="2400" dirty="0"/>
              <a:t>Intervalo de </a:t>
            </a:r>
          </a:p>
          <a:p>
            <a:r>
              <a:rPr lang="es-ES" sz="2400" dirty="0"/>
              <a:t>Confianza</a:t>
            </a:r>
          </a:p>
          <a:p>
            <a:endParaRPr lang="es-ES" dirty="0"/>
          </a:p>
          <a:p>
            <a:r>
              <a:rPr lang="es-ES" dirty="0"/>
              <a:t>Entre sus dos extremos, está el parámetro que se quiere aproximar.</a:t>
            </a:r>
          </a:p>
          <a:p>
            <a:endParaRPr lang="es-ES" dirty="0"/>
          </a:p>
          <a:p>
            <a:r>
              <a:rPr lang="es-ES" dirty="0"/>
              <a:t>El </a:t>
            </a:r>
            <a:r>
              <a:rPr lang="es-ES" b="1" dirty="0"/>
              <a:t>nivel de confianza, NC = (1 - </a:t>
            </a:r>
            <a:r>
              <a:rPr lang="el-GR" b="1" dirty="0"/>
              <a:t>α</a:t>
            </a:r>
            <a:r>
              <a:rPr lang="es-ES" b="1" dirty="0"/>
              <a:t>) </a:t>
            </a:r>
            <a:r>
              <a:rPr lang="es-ES" dirty="0"/>
              <a:t>es la probabilidad que hay de que esté dentro de este intervalo</a:t>
            </a:r>
          </a:p>
          <a:p>
            <a:endParaRPr lang="es-ES" dirty="0"/>
          </a:p>
          <a:p>
            <a:r>
              <a:rPr lang="es-ES" dirty="0"/>
              <a:t>El </a:t>
            </a:r>
            <a:r>
              <a:rPr lang="es-ES" b="1" dirty="0"/>
              <a:t>nivel de significancia, </a:t>
            </a:r>
            <a:r>
              <a:rPr lang="el-GR" b="1" dirty="0"/>
              <a:t>α</a:t>
            </a:r>
            <a:r>
              <a:rPr lang="es-ES" b="1" dirty="0"/>
              <a:t>, </a:t>
            </a:r>
            <a:r>
              <a:rPr lang="es-ES" dirty="0"/>
              <a:t>es la probabilidad de quedar fuera de ese intervalo.</a:t>
            </a:r>
          </a:p>
        </p:txBody>
      </p:sp>
      <p:cxnSp>
        <p:nvCxnSpPr>
          <p:cNvPr id="16" name="Conector recto 15">
            <a:extLst>
              <a:ext uri="{FF2B5EF4-FFF2-40B4-BE49-F238E27FC236}">
                <a16:creationId xmlns:a16="http://schemas.microsoft.com/office/drawing/2014/main" id="{175A1895-329F-2FE9-908D-10BB99FF4BE3}"/>
              </a:ext>
            </a:extLst>
          </p:cNvPr>
          <p:cNvCxnSpPr/>
          <p:nvPr/>
        </p:nvCxnSpPr>
        <p:spPr>
          <a:xfrm>
            <a:off x="4320284" y="2269631"/>
            <a:ext cx="3544584"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Imagen 3">
            <a:extLst>
              <a:ext uri="{FF2B5EF4-FFF2-40B4-BE49-F238E27FC236}">
                <a16:creationId xmlns:a16="http://schemas.microsoft.com/office/drawing/2014/main" id="{4E2BA554-A790-70CF-6392-45B84DE4BDC2}"/>
              </a:ext>
            </a:extLst>
          </p:cNvPr>
          <p:cNvPicPr>
            <a:picLocks noChangeAspect="1"/>
          </p:cNvPicPr>
          <p:nvPr/>
        </p:nvPicPr>
        <p:blipFill>
          <a:blip r:embed="rId3"/>
          <a:stretch>
            <a:fillRect/>
          </a:stretch>
        </p:blipFill>
        <p:spPr>
          <a:xfrm>
            <a:off x="7009333" y="645414"/>
            <a:ext cx="714475" cy="714475"/>
          </a:xfrm>
          <a:prstGeom prst="rect">
            <a:avLst/>
          </a:prstGeom>
        </p:spPr>
      </p:pic>
    </p:spTree>
    <p:extLst>
      <p:ext uri="{BB962C8B-B14F-4D97-AF65-F5344CB8AC3E}">
        <p14:creationId xmlns:p14="http://schemas.microsoft.com/office/powerpoint/2010/main" val="33915338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sion_2_recta_Tangente" id="{5AA66E1E-12CE-4AF0-BD2F-FBD54A5C838B}" vid="{CD137D6E-8DD2-4432-A56D-3F81AD737B1D}"/>
    </a:ext>
  </a:extLst>
</a:theme>
</file>

<file path=docProps/app.xml><?xml version="1.0" encoding="utf-8"?>
<Properties xmlns="http://schemas.openxmlformats.org/officeDocument/2006/extended-properties" xmlns:vt="http://schemas.openxmlformats.org/officeDocument/2006/docPropsVTypes">
  <Template>Sesion_2_recta_Tangente</Template>
  <TotalTime>1730</TotalTime>
  <Words>2693</Words>
  <Application>Microsoft Office PowerPoint</Application>
  <PresentationFormat>Presentación en pantalla (4:3)</PresentationFormat>
  <Paragraphs>337</Paragraphs>
  <Slides>50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50</vt:i4>
      </vt:variant>
    </vt:vector>
  </HeadingPairs>
  <TitlesOfParts>
    <vt:vector size="56" baseType="lpstr">
      <vt:lpstr>Arial</vt:lpstr>
      <vt:lpstr>Calibri</vt:lpstr>
      <vt:lpstr>Cambria Math</vt:lpstr>
      <vt:lpstr>Courier New</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Daniel Estévez Fernández</dc:creator>
  <cp:keywords/>
  <dc:description>generated using python-pptx</dc:description>
  <cp:lastModifiedBy>Juana Fernández García</cp:lastModifiedBy>
  <cp:revision>63</cp:revision>
  <cp:lastPrinted>2026-04-12T16:53:38Z</cp:lastPrinted>
  <dcterms:created xsi:type="dcterms:W3CDTF">2026-01-13T09:26:57Z</dcterms:created>
  <dcterms:modified xsi:type="dcterms:W3CDTF">2026-04-23T11:01:14Z</dcterms:modified>
  <cp:category/>
</cp:coreProperties>
</file>