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6" r:id="rId4"/>
    <p:sldId id="265" r:id="rId5"/>
    <p:sldId id="277" r:id="rId6"/>
    <p:sldId id="278" r:id="rId7"/>
    <p:sldId id="290" r:id="rId8"/>
    <p:sldId id="287" r:id="rId9"/>
    <p:sldId id="279" r:id="rId10"/>
    <p:sldId id="280" r:id="rId11"/>
    <p:sldId id="281" r:id="rId12"/>
    <p:sldId id="307" r:id="rId13"/>
    <p:sldId id="294" r:id="rId14"/>
    <p:sldId id="295" r:id="rId15"/>
    <p:sldId id="282" r:id="rId16"/>
    <p:sldId id="283" r:id="rId17"/>
    <p:sldId id="284" r:id="rId18"/>
    <p:sldId id="285" r:id="rId19"/>
    <p:sldId id="296" r:id="rId20"/>
    <p:sldId id="300" r:id="rId21"/>
    <p:sldId id="271" r:id="rId22"/>
    <p:sldId id="298" r:id="rId23"/>
    <p:sldId id="286" r:id="rId24"/>
    <p:sldId id="313" r:id="rId25"/>
    <p:sldId id="309" r:id="rId26"/>
    <p:sldId id="266" r:id="rId27"/>
    <p:sldId id="299" r:id="rId28"/>
    <p:sldId id="301" r:id="rId29"/>
    <p:sldId id="302" r:id="rId30"/>
    <p:sldId id="303" r:id="rId31"/>
    <p:sldId id="304" r:id="rId32"/>
    <p:sldId id="305" r:id="rId33"/>
    <p:sldId id="310" r:id="rId34"/>
    <p:sldId id="311" r:id="rId35"/>
    <p:sldId id="312" r:id="rId36"/>
    <p:sldId id="306" r:id="rId37"/>
    <p:sldId id="27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7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36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a%20href=%22https:/www.flaticon.es/iconos-gratis/idea%22%20title=%22idea%20iconos%22%3eIdea%20iconos%20creados%20por%20Freepik%20-%20Flaticon%3c/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hyperlink" Target="a%20href=%22https:/www.flaticon.es/iconos-gratis/idea%22%20title=%22idea%20iconos%22%3eIdea%20iconos%20creados%20por%20Freepik%20-%20Flaticon%3c/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%20href=%22https:/www.flaticon.es/iconos-gratis/idea%22%20title=%22idea%20iconos%22%3eIdea%20iconos%20creados%20por%20Freepik%20-%20Flaticon%3c/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a%20href=%22https:/www.flaticon.es/iconos-gratis/negado%22%20title=%22negado%20iconos%22%3eNegado%20iconos%20creados%20por%20Alfredo%20Creates%20-%20Flaticon%3c/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a%20href=%22https:/www.flaticon.es/iconos-gratis/idea%22%20title=%22idea%20iconos%22%3eIdea%20iconos%20creados%20por%20Freepik%20-%20Flaticon%3c/a" TargetMode="Externa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a%20href=%22https:/www.flaticon.es/iconos-gratis/idea%22%20title=%22idea%20iconos%22%3eIdea%20iconos%20creados%20por%20Freepik%20-%20Flaticon%3c/a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a%20href=%22https:/www.flaticon.es/iconos-gratis/idea%22%20title=%22idea%20iconos%22%3eIdea%20iconos%20creados%20por%20Freepik%20-%20Flaticon%3c/a" TargetMode="External"/><Relationship Id="rId7" Type="http://schemas.openxmlformats.org/officeDocument/2006/relationships/hyperlink" Target="a%20href=%22https:/www.flaticon.es/iconos-gratis/garrapata%22%20title=%22garrapata%20iconos%22%3eGarrapata%20iconos%20creados%20por%20Ian%20Anandara%20-%20Flaticon%3c/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a%20href=%22https:/www.flaticon.es/iconos-gratis/negado%22%20title=%22negado%20iconos%22%3eNegado%20iconos%20creados%20por%20Alfredo%20Creates%20-%20Flaticon%3c/a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a%20href=%22https:/www.flaticon.es/iconos-gratis/idea%22%20title=%22idea%20iconos%22%3eIdea%20iconos%20creados%20por%20Freepik%20-%20Flaticon%3c/a" TargetMode="Externa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a%20href=%22https:/www.flaticon.es/iconos-gratis/idea%22%20title=%22idea%20iconos%22%3eIdea%20iconos%20creados%20por%20Freepik%20-%20Flaticon%3c/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691458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Inferencia Estadística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2468880"/>
            <a:ext cx="66782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rPr lang="es-ES" noProof="0" dirty="0"/>
              <a:t>Sacar conclusiones sobre la población a partir de muestras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1BC3B15-1232-8DD9-8ACF-CDA1FF2F2357}"/>
              </a:ext>
            </a:extLst>
          </p:cNvPr>
          <p:cNvGrpSpPr/>
          <p:nvPr/>
        </p:nvGrpSpPr>
        <p:grpSpPr>
          <a:xfrm>
            <a:off x="0" y="5250094"/>
            <a:ext cx="9144000" cy="1607906"/>
            <a:chOff x="0" y="5250094"/>
            <a:chExt cx="9144000" cy="1607906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1DB0C2FA-6F0B-49F9-AB4C-2A9EE5B215E7}"/>
                </a:ext>
              </a:extLst>
            </p:cNvPr>
            <p:cNvGrpSpPr/>
            <p:nvPr/>
          </p:nvGrpSpPr>
          <p:grpSpPr>
            <a:xfrm>
              <a:off x="0" y="5250094"/>
              <a:ext cx="9144000" cy="1607906"/>
              <a:chOff x="0" y="5250094"/>
              <a:chExt cx="9144000" cy="160790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5250094"/>
                <a:ext cx="9144000" cy="1607906"/>
              </a:xfrm>
              <a:prstGeom prst="rect">
                <a:avLst/>
              </a:prstGeom>
              <a:solidFill>
                <a:srgbClr val="00964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noProof="0" dirty="0"/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DC3D0E4-53FF-96AD-7A75-33AE99BE9B99}"/>
                  </a:ext>
                </a:extLst>
              </p:cNvPr>
              <p:cNvSpPr txBox="1"/>
              <p:nvPr/>
            </p:nvSpPr>
            <p:spPr>
              <a:xfrm>
                <a:off x="914400" y="5761659"/>
                <a:ext cx="4541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3200" b="1" noProof="0" dirty="0">
                    <a:solidFill>
                      <a:schemeClr val="bg1"/>
                    </a:solidFill>
                  </a:rPr>
                  <a:t>Matemáticas Aplicadas II</a:t>
                </a:r>
              </a:p>
            </p:txBody>
          </p:sp>
        </p:grpSp>
        <p:pic>
          <p:nvPicPr>
            <p:cNvPr id="18" name="Imagen 17" descr="Imagen que contiene Icono&#10;&#10;El contenido generado por IA puede ser incorrecto.">
              <a:extLst>
                <a:ext uri="{FF2B5EF4-FFF2-40B4-BE49-F238E27FC236}">
                  <a16:creationId xmlns:a16="http://schemas.microsoft.com/office/drawing/2014/main" id="{1068CB12-E0A8-6FA2-9EA3-D76571649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0535" y="5469276"/>
              <a:ext cx="1093769" cy="10937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DA32-AA98-BD87-6710-6DF131A62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ED87560-A2BD-94BA-DA53-B8F5B6A7B320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B257556-AFF5-A7D8-1B9E-C8D13A045FDB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734D083-880E-E2E8-C8AE-C62EE64432CA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FEC4980-C0FF-85E8-1F00-23CB8B3CA112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0E68BC0-2DAA-316C-FB57-EBB88E781A25}"/>
              </a:ext>
            </a:extLst>
          </p:cNvPr>
          <p:cNvSpPr txBox="1"/>
          <p:nvPr/>
        </p:nvSpPr>
        <p:spPr>
          <a:xfrm>
            <a:off x="914401" y="1785737"/>
            <a:ext cx="7054540" cy="304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tomamos MUCHAS muestras: iremos obteniendo diferentes medias: 1,65   1,68   1,70   1,72   1,69 ...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esas medias siguen una distribución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ESO es la distribución muestral,</a:t>
            </a:r>
            <a:r>
              <a:rPr lang="es-ES" sz="2000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distribución de todas las medias posibles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4C4934C-78E5-7DB0-DC98-24A749C4A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000" y="720000"/>
            <a:ext cx="936000" cy="93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914E7E25-FE65-868B-3D97-19F57603070D}"/>
                  </a:ext>
                </a:extLst>
              </p:cNvPr>
              <p:cNvSpPr txBox="1"/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noProof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noProof="0" dirty="0"/>
                  <a:t> Media muestral</a:t>
                </a:r>
              </a:p>
            </p:txBody>
          </p:sp>
        </mc:Choice>
        <mc:Fallback xmlns="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914E7E25-FE65-868B-3D97-19F57603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blipFill>
                <a:blip r:embed="rId3"/>
                <a:stretch>
                  <a:fillRect t="-18072" r="-4816" b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hlinkClick r:id="rId4" action="ppaction://hlinkfile"/>
            <a:extLst>
              <a:ext uri="{FF2B5EF4-FFF2-40B4-BE49-F238E27FC236}">
                <a16:creationId xmlns:a16="http://schemas.microsoft.com/office/drawing/2014/main" id="{D6BB684A-B8C3-BE2C-9B46-399DC367A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5" y="3849741"/>
            <a:ext cx="585143" cy="5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8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D1897-3465-4FD8-338D-BBB30C23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2FC4FC3-9246-7624-53B8-1020AF894814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B6A2056-6259-D812-F7CA-AB35ED3DB7F4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C5D803AC-FC04-39AB-2C3C-389C4FC4B6A8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67A250E-9EAA-F70E-4738-6546CA567BC2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FAE0D61E-5D3B-CF5F-9191-ADCF4DBEC2ED}"/>
              </a:ext>
            </a:extLst>
          </p:cNvPr>
          <p:cNvSpPr txBox="1"/>
          <p:nvPr/>
        </p:nvSpPr>
        <p:spPr>
          <a:xfrm>
            <a:off x="925604" y="1802560"/>
            <a:ext cx="4992311" cy="296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¿Cómo es esa distribución?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Tiene forma de campana (campana normal o de Gauss)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Está centrada en la media real (en el ejemplo anterior, la estatura media de todos los alumnos de este instituto)</a:t>
            </a:r>
            <a:endParaRPr lang="es-ES" sz="2000" noProof="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748FF60-6A75-1E02-9014-4A96BEA9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000" y="720000"/>
            <a:ext cx="936000" cy="93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70668F9C-53D8-5223-F858-D474C90C17A5}"/>
                  </a:ext>
                </a:extLst>
              </p:cNvPr>
              <p:cNvSpPr txBox="1"/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noProof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noProof="0" dirty="0"/>
                  <a:t> Media muestral</a:t>
                </a:r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70668F9C-53D8-5223-F858-D474C90C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blipFill>
                <a:blip r:embed="rId3"/>
                <a:stretch>
                  <a:fillRect t="-18072" r="-4816" b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D6199318-0F2B-BFB9-1D68-483F573094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073"/>
          <a:stretch>
            <a:fillRect/>
          </a:stretch>
        </p:blipFill>
        <p:spPr>
          <a:xfrm>
            <a:off x="5271602" y="2726397"/>
            <a:ext cx="3212542" cy="18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813A-A5C2-1ED1-467D-CAF7183B1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F5024A4-EF6A-4D7C-FE52-B56C9BE6F2FC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D7E7060-99EB-2BED-189E-F9AB6BD9D99E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A5767E9-70E6-9A82-D4D4-C72E8E05E6B4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6B1AB0D-F323-B77E-FDC9-0B3BCA2A62E4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EA153FF-C354-7A26-ADEC-3DDC7D1E0C5F}"/>
              </a:ext>
            </a:extLst>
          </p:cNvPr>
          <p:cNvSpPr txBox="1"/>
          <p:nvPr/>
        </p:nvSpPr>
        <p:spPr>
          <a:xfrm>
            <a:off x="925604" y="1802560"/>
            <a:ext cx="5762872" cy="204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medias de las muestras:</a:t>
            </a:r>
            <a:endParaRPr lang="es-ES" sz="2000" b="1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son todas iguales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pero se agrupan alrededor del valor real de la media</a:t>
            </a:r>
            <a:endParaRPr lang="es-ES" sz="2000" noProof="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1A8CDAB-746A-D858-847E-42EC7236E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000" y="720000"/>
            <a:ext cx="936000" cy="93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E997E487-3E45-0621-55B0-E0AEAFB7059F}"/>
                  </a:ext>
                </a:extLst>
              </p:cNvPr>
              <p:cNvSpPr txBox="1"/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noProof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noProof="0" dirty="0"/>
                  <a:t> Media muestral</a:t>
                </a:r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E997E487-3E45-0621-55B0-E0AEAFB70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blipFill>
                <a:blip r:embed="rId3"/>
                <a:stretch>
                  <a:fillRect t="-18072" r="-4816" b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13BAEDBD-FD52-C865-189F-BC562986F4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073"/>
          <a:stretch>
            <a:fillRect/>
          </a:stretch>
        </p:blipFill>
        <p:spPr>
          <a:xfrm>
            <a:off x="4254460" y="3654336"/>
            <a:ext cx="3212542" cy="18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C14B9-169D-108B-39C3-988AD4CC9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8E4999B-D3A2-023E-7EFF-0C94234B04A0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CE65EE5-26F5-2203-7674-B2124DD99088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9C8784D-A8BA-64BF-C8E7-CF9F1D72B3DB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836BD28-53E4-51A4-B604-6A1D048D491C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12732-D280-A46A-F9D6-2F361D8A41B1}"/>
              </a:ext>
            </a:extLst>
          </p:cNvPr>
          <p:cNvSpPr txBox="1"/>
          <p:nvPr/>
        </p:nvSpPr>
        <p:spPr>
          <a:xfrm>
            <a:off x="914399" y="1684423"/>
            <a:ext cx="7386693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noProof="0" dirty="0"/>
              <a:t>Observemos dos situaciones distintas: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2000" b="1" noProof="0" dirty="0"/>
              <a:t>Caso A: </a:t>
            </a:r>
            <a:r>
              <a:rPr lang="es-ES" sz="2000" noProof="0" dirty="0"/>
              <a:t>Muestras de 5 alumnos, medias: 1,60 – 1,80 (muy dispersas)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2000" b="1" noProof="0" dirty="0"/>
              <a:t>Caso B: </a:t>
            </a:r>
            <a:r>
              <a:rPr lang="es-ES" sz="2000" noProof="0" dirty="0"/>
              <a:t>Muestras de 50 alumnos, medias: 1,68 – 1,72 (muy concentradas)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8E9365-E326-62A0-C64B-7822294F12F9}"/>
              </a:ext>
            </a:extLst>
          </p:cNvPr>
          <p:cNvSpPr txBox="1"/>
          <p:nvPr/>
        </p:nvSpPr>
        <p:spPr>
          <a:xfrm>
            <a:off x="925602" y="4648526"/>
            <a:ext cx="7190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noProof="0" dirty="0"/>
              <a:t>         Cuanto mayor es la muestra, más cerca estás de la realidad</a:t>
            </a:r>
            <a:endParaRPr lang="es-ES" sz="2000" noProof="0" dirty="0">
              <a:effectLst/>
              <a:ea typeface="Times New Roman" panose="02020603050405020304" pitchFamily="18" charset="0"/>
              <a:cs typeface="Segoe UI Emoji" panose="020B0502040204020203" pitchFamily="34" charset="0"/>
            </a:endParaRPr>
          </a:p>
        </p:txBody>
      </p:sp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240F6E96-B2FF-AC12-F9C1-8C2AE8B3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000" y="720000"/>
            <a:ext cx="936000" cy="93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4B2A1975-5FF2-B2C2-2847-D32B535B1C9F}"/>
                  </a:ext>
                </a:extLst>
              </p:cNvPr>
              <p:cNvSpPr txBox="1"/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noProof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noProof="0" dirty="0"/>
                  <a:t> Media muestral</a:t>
                </a:r>
              </a:p>
            </p:txBody>
          </p:sp>
        </mc:Choice>
        <mc:Fallback xmlns="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4B2A1975-5FF2-B2C2-2847-D32B535B1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blipFill>
                <a:blip r:embed="rId3"/>
                <a:stretch>
                  <a:fillRect t="-18072" r="-4816" b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hlinkClick r:id="rId4" action="ppaction://hlinkfile"/>
            <a:extLst>
              <a:ext uri="{FF2B5EF4-FFF2-40B4-BE49-F238E27FC236}">
                <a16:creationId xmlns:a16="http://schemas.microsoft.com/office/drawing/2014/main" id="{0A6DB38C-0F42-A058-5009-CD434C274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07" y="4561104"/>
            <a:ext cx="585143" cy="5851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A8E9F8-3E63-EAC3-A9BE-08BD4EBC7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953" y="3476576"/>
            <a:ext cx="1219209" cy="12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11CB0-1356-09D7-9A24-62F3DDE81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F90F24-E3D5-D45F-D74F-211BABFF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22" y="3645388"/>
            <a:ext cx="2326678" cy="18718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6DCCA1-F314-25A6-3615-C4B383149BC6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96B58D5-FCDE-4475-648B-EF3554FFA8FB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06392012-2C7E-0D90-2319-87CA86DE1996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5BAEC9A-D4A6-384F-7B83-EEB91EF29345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625BDC-E31A-0193-EC76-D833D354976B}"/>
              </a:ext>
            </a:extLst>
          </p:cNvPr>
          <p:cNvSpPr txBox="1"/>
          <p:nvPr/>
        </p:nvSpPr>
        <p:spPr>
          <a:xfrm>
            <a:off x="925602" y="1896455"/>
            <a:ext cx="69757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None/>
            </a:pPr>
            <a:r>
              <a:rPr lang="es-ES" sz="2000" b="1" noProof="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La</a:t>
            </a:r>
            <a:r>
              <a:rPr lang="es-ES" sz="2000" b="1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media, es la misma</a:t>
            </a:r>
            <a:endParaRPr lang="es-ES" sz="2000" b="1" noProof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  <a:buNone/>
            </a:pPr>
            <a:r>
              <a:rPr lang="es-ES" sz="2000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Pero </a:t>
            </a:r>
            <a:r>
              <a:rPr lang="es-ES" sz="2000" b="1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la desviación típica </a:t>
            </a:r>
            <a:r>
              <a:rPr lang="es-ES" sz="2000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(dispersión) </a:t>
            </a:r>
            <a:r>
              <a:rPr lang="es-ES" sz="2000" b="1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cambia</a:t>
            </a:r>
          </a:p>
          <a:p>
            <a:pPr algn="l">
              <a:spcAft>
                <a:spcPts val="600"/>
              </a:spcAft>
              <a:buNone/>
            </a:pPr>
            <a:r>
              <a:rPr lang="es-ES" sz="2000" dirty="0">
                <a:ea typeface="Times New Roman" panose="02020603050405020304" pitchFamily="18" charset="0"/>
                <a:cs typeface="Calibri" panose="020F0502020204030204" pitchFamily="34" charset="0"/>
              </a:rPr>
              <a:t>desviación</a:t>
            </a:r>
            <a:r>
              <a:rPr lang="es-ES" sz="2000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↓ disminuye cuando n ↑ aumenta</a:t>
            </a:r>
            <a:endParaRPr lang="es-ES" sz="2000" noProof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72681F-092C-AD54-4973-C72FB00C0786}"/>
              </a:ext>
            </a:extLst>
          </p:cNvPr>
          <p:cNvSpPr txBox="1"/>
          <p:nvPr/>
        </p:nvSpPr>
        <p:spPr>
          <a:xfrm>
            <a:off x="1242646" y="2998502"/>
            <a:ext cx="633145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2000" noProof="0" dirty="0"/>
              <a:t>La media de las medias muestrales = μ (el centro correcto, la media real)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2000" noProof="0" dirty="0"/>
              <a:t>Cuanto mayor es n → menos varían las medias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2000" noProof="0" dirty="0"/>
              <a:t>más muestra → más precisión</a:t>
            </a: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A7C6E24-10A5-77C6-28B1-CA3182E7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000" y="720000"/>
            <a:ext cx="936000" cy="93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01D112A8-121A-84EF-8A40-B68F086021E5}"/>
                  </a:ext>
                </a:extLst>
              </p:cNvPr>
              <p:cNvSpPr txBox="1"/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noProof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noProof="0" dirty="0"/>
                  <a:t> Media muestral</a:t>
                </a:r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01D112A8-121A-84EF-8A40-B68F08602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blipFill>
                <a:blip r:embed="rId4"/>
                <a:stretch>
                  <a:fillRect t="-18072" r="-4816" b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52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E41B-A7D4-7A5A-B13E-C35031AA9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ED6A52A-73B7-1ECD-C613-A74B8EC6244A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0CC3D9A-1D9B-B489-E1F3-80CF61B3D780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8B91BC2-F9D3-20D7-CF04-152C709C16C6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F5A36D2-3F63-244A-7AFA-145A8E4739A6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B4B4431-C8FB-A2A8-97D6-348C4A68F70A}"/>
                  </a:ext>
                </a:extLst>
              </p:cNvPr>
              <p:cNvSpPr txBox="1"/>
              <p:nvPr/>
            </p:nvSpPr>
            <p:spPr>
              <a:xfrm>
                <a:off x="2228817" y="4072728"/>
                <a:ext cx="4618234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000" b="1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000" b="1" i="1" noProof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s-ES" sz="2000" b="1" i="1" noProof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1" i="0" noProof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s-ES" sz="2000" b="1" i="1" noProof="0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s-ES" sz="2000" b="1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noProof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s-ES" sz="2000" b="1" i="0" noProof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s-ES" sz="2000" b="1" i="1" noProof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 noProof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S" sz="2000" b="1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000" b="1" i="1" noProof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s-ES" sz="2000" b="1" noProof="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B4B4431-C8FB-A2A8-97D6-348C4A68F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17" y="4072728"/>
                <a:ext cx="4618234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B2DC1FE-0998-B35D-65DF-4F3168FAE259}"/>
                  </a:ext>
                </a:extLst>
              </p:cNvPr>
              <p:cNvSpPr txBox="1"/>
              <p:nvPr/>
            </p:nvSpPr>
            <p:spPr>
              <a:xfrm>
                <a:off x="1078787" y="1721714"/>
                <a:ext cx="7366570" cy="1889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2000" b="1" noProof="0" dirty="0"/>
                  <a:t>TEOREMA CENTRAL DEL LÍMITE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sz="2000" noProof="0" dirty="0"/>
                  <a:t>En el caso que la población no sea normal, si la muestra es lo bastante grande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1" noProof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S" sz="2000" b="0" i="1" noProof="0" smtClean="0">
                        <a:latin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s-ES" sz="2000" noProof="0" dirty="0"/>
                  <a:t>), la distribución que sigue la </a:t>
                </a:r>
                <a:r>
                  <a:rPr lang="es-ES" sz="2000" b="1" noProof="0" dirty="0"/>
                  <a:t>media muestral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000" b="1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1" i="1" noProof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s-ES" sz="2000" b="1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noProof="0" dirty="0"/>
                  <a:t>es </a:t>
                </a:r>
                <a:r>
                  <a:rPr lang="es-ES" sz="2000" b="1" noProof="0" dirty="0"/>
                  <a:t>siempre </a:t>
                </a:r>
                <a:r>
                  <a:rPr lang="es-ES" sz="2000" noProof="0" dirty="0"/>
                  <a:t>una distribución normal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B2DC1FE-0998-B35D-65DF-4F3168FAE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87" y="1721714"/>
                <a:ext cx="7366570" cy="1889300"/>
              </a:xfrm>
              <a:prstGeom prst="rect">
                <a:avLst/>
              </a:prstGeom>
              <a:blipFill>
                <a:blip r:embed="rId3"/>
                <a:stretch>
                  <a:fillRect l="-911" b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D73DB804-7C84-5FC6-75D1-EC56B50CBA56}"/>
                  </a:ext>
                </a:extLst>
              </p:cNvPr>
              <p:cNvSpPr txBox="1"/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noProof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noProof="0" dirty="0"/>
                  <a:t> Media muestral</a:t>
                </a:r>
              </a:p>
            </p:txBody>
          </p:sp>
        </mc:Choice>
        <mc:Fallback xmlns="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D73DB804-7C84-5FC6-75D1-EC56B50CB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blipFill>
                <a:blip r:embed="rId4"/>
                <a:stretch>
                  <a:fillRect t="-18072" r="-4816" b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5FE6B2E6-AC5B-BD1A-9624-DE99E91BF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327" y="3775826"/>
            <a:ext cx="1533969" cy="1533969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A8DD2924-D30A-8A8C-22F9-09887D927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4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4E89C-5150-A05A-92C9-E798ED6F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AE3DBE1-1544-F6C3-9CFF-99A299B5375F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4AEB0-1CB2-3FD6-457D-C5A0BE6D1C7D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A5E2C21-C3B0-95F8-258C-CE3A1069A9B3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1F63E58-36FF-0926-CDB2-2B3C0E00E953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05594EE-E18E-006E-10F5-7306B34DEA67}"/>
                  </a:ext>
                </a:extLst>
              </p:cNvPr>
              <p:cNvSpPr txBox="1"/>
              <p:nvPr/>
            </p:nvSpPr>
            <p:spPr>
              <a:xfrm>
                <a:off x="925603" y="1832434"/>
                <a:ext cx="6331450" cy="2352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B050"/>
                  </a:buClr>
                </a:pPr>
                <a:r>
                  <a:rPr lang="es-ES" sz="2000" noProof="0" dirty="0"/>
                  <a:t>Si llamamos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000" b="1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1" i="1" noProof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2000" noProof="0" dirty="0"/>
                  <a:t> a la media muestral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noProof="0" dirty="0"/>
                  <a:t>la media de las medias muestrales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ES" sz="2000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000" b="0" i="1" noProof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s-ES" sz="20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s-ES" sz="2000" i="1" noProof="0" dirty="0"/>
                  <a:t> </a:t>
                </a:r>
                <a:r>
                  <a:rPr lang="es-ES" sz="2000" noProof="0" dirty="0"/>
                  <a:t>coincide con la media poblacional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noProof="0" dirty="0"/>
                  <a:t>La desviación típica de la media muestral </a:t>
                </a:r>
                <a:r>
                  <a:rPr lang="es-ES" sz="2000" b="1" noProof="0" dirty="0">
                    <a:solidFill>
                      <a:srgbClr val="FF0000"/>
                    </a:solidFill>
                  </a:rPr>
                  <a:t>NO</a:t>
                </a:r>
                <a:r>
                  <a:rPr lang="es-ES" sz="2000" noProof="0" dirty="0">
                    <a:solidFill>
                      <a:srgbClr val="FF0000"/>
                    </a:solidFill>
                  </a:rPr>
                  <a:t> </a:t>
                </a:r>
                <a:r>
                  <a:rPr lang="es-ES" sz="2000" noProof="0" dirty="0"/>
                  <a:t>es la desviación típica poblacional, sino</a:t>
                </a: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05594EE-E18E-006E-10F5-7306B34D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1832434"/>
                <a:ext cx="6331450" cy="2352952"/>
              </a:xfrm>
              <a:prstGeom prst="rect">
                <a:avLst/>
              </a:prstGeom>
              <a:blipFill>
                <a:blip r:embed="rId2"/>
                <a:stretch>
                  <a:fillRect l="-1060" b="-36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16C212D-1AC5-9DD1-C912-1B826A0CD39A}"/>
                  </a:ext>
                </a:extLst>
              </p:cNvPr>
              <p:cNvSpPr txBox="1"/>
              <p:nvPr/>
            </p:nvSpPr>
            <p:spPr>
              <a:xfrm>
                <a:off x="3871607" y="4316764"/>
                <a:ext cx="1400783" cy="6748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s-ES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sz="2000" b="0" i="1" noProof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s-ES" sz="20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20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s-ES" sz="2000" b="0" i="1" noProof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s-ES" sz="2000" noProof="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16C212D-1AC5-9DD1-C912-1B826A0C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07" y="4316764"/>
                <a:ext cx="1400783" cy="674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51DA35F3-35D5-5DF2-E546-289C475FD11A}"/>
                  </a:ext>
                </a:extLst>
              </p:cNvPr>
              <p:cNvSpPr txBox="1"/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noProof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noProof="0" dirty="0"/>
                  <a:t> Media muestral</a:t>
                </a:r>
              </a:p>
            </p:txBody>
          </p:sp>
        </mc:Choice>
        <mc:Fallback xmlns="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51DA35F3-35D5-5DF2-E546-289C475FD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blipFill>
                <a:blip r:embed="rId4"/>
                <a:stretch>
                  <a:fillRect t="-18072" r="-4816" b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6256A9DE-FA0F-542E-9CE7-3AB87E62A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3CAD17-F91E-B22C-E093-CCAFAA74D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527" y="4140285"/>
            <a:ext cx="1533969" cy="15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DD851-DD55-D761-A698-18EFB2157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9C057-68B0-CD0C-9171-61C6FFC53952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Esquema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1CECC5-EE13-55DB-BBC3-0F7C879F37CB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2FEB3C3-6A03-117C-59E1-F278EDD7210B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3173E799-FECA-419D-7577-F4DB745DBA89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BCCE511-E37B-5271-7FB4-40128E11F4B2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3E9A858-71A1-2F23-C9AC-6EF59B265CD4}"/>
              </a:ext>
            </a:extLst>
          </p:cNvPr>
          <p:cNvSpPr txBox="1"/>
          <p:nvPr/>
        </p:nvSpPr>
        <p:spPr>
          <a:xfrm>
            <a:off x="2268020" y="1555153"/>
            <a:ext cx="4618234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Repetimos muestras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Obtenemos distintos resultados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Esos resultados siguen una distribución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Cuanto mayor es la muestra → menor variabilidad</a:t>
            </a:r>
            <a:endParaRPr lang="es-ES" sz="20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DCBEE4B-43B1-4351-F93F-29F9D9DE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793" y="374465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0033E-82D4-F2F6-8509-D8B10A1CE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128CC-2E37-12B1-1580-C851740E3AA3}"/>
              </a:ext>
            </a:extLst>
          </p:cNvPr>
          <p:cNvSpPr txBox="1"/>
          <p:nvPr/>
        </p:nvSpPr>
        <p:spPr>
          <a:xfrm>
            <a:off x="925603" y="685909"/>
            <a:ext cx="363227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RECUERDA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6A8BC2-B7AC-E097-7264-D574B6C88BC3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CBE53F9-EA55-F757-A4D8-9AE786879AF1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C4F9DB-CCBC-D46E-0812-A683E0E942D1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DB69EBA-199F-AA9C-9DA2-5F0989640F24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8BEC352-86D9-81FA-4D51-8C7EEB55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396000"/>
            <a:ext cx="1080000" cy="108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518BE3-0EC5-A1F5-7700-ADCC02E4F98C}"/>
              </a:ext>
            </a:extLst>
          </p:cNvPr>
          <p:cNvSpPr txBox="1"/>
          <p:nvPr/>
        </p:nvSpPr>
        <p:spPr>
          <a:xfrm>
            <a:off x="2262883" y="2076354"/>
            <a:ext cx="4618234" cy="2166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2000" noProof="0" dirty="0"/>
              <a:t>no hay una única media 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2000" noProof="0" dirty="0"/>
              <a:t>hay muchas posibles 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2000" noProof="0" dirty="0"/>
              <a:t>pero siguen una ley (normal) 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2000" noProof="0" dirty="0"/>
              <a:t>y eso permite calcular probabilidades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endParaRPr lang="es-ES" sz="11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9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84A81-2175-D8B1-49BA-F0C4A1BF7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C5E34-07B2-5F74-8DD6-E3C97BFEF8D8}"/>
              </a:ext>
            </a:extLst>
          </p:cNvPr>
          <p:cNvSpPr txBox="1"/>
          <p:nvPr/>
        </p:nvSpPr>
        <p:spPr>
          <a:xfrm>
            <a:off x="925603" y="685909"/>
            <a:ext cx="278634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Ejemplo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DAEC5F-6647-41C1-5DCC-FF0B12798F8A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7595602-12CE-E388-EACF-1CF897CDC333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F71BD82-6F30-6BAB-E78B-59C5BF229796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71A9DEF-76CF-F696-C7BF-59E9742DEB03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200D9BE5-AB4F-7E16-0CBB-4DC48E0A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C92330F-7058-712C-D75C-8D0EF98046C0}"/>
              </a:ext>
            </a:extLst>
          </p:cNvPr>
          <p:cNvSpPr txBox="1"/>
          <p:nvPr/>
        </p:nvSpPr>
        <p:spPr>
          <a:xfrm>
            <a:off x="1034680" y="1823215"/>
            <a:ext cx="707464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La altura de los estudiantes de una población se distribuye según una normal de media 167 cm y desviación típica de 3,2. Se toma una muestra de 10 estudiantes. Calcula la probabilidad de que la media muestral sea menor que 165 cm.</a:t>
            </a:r>
          </a:p>
        </p:txBody>
      </p:sp>
    </p:spTree>
    <p:extLst>
      <p:ext uri="{BB962C8B-B14F-4D97-AF65-F5344CB8AC3E}">
        <p14:creationId xmlns:p14="http://schemas.microsoft.com/office/powerpoint/2010/main" val="411525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C7B4E-9DAE-3DFA-9236-5B09E5ED6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CA180-82BA-F030-2093-A06C172C118A}"/>
              </a:ext>
            </a:extLst>
          </p:cNvPr>
          <p:cNvSpPr txBox="1"/>
          <p:nvPr/>
        </p:nvSpPr>
        <p:spPr>
          <a:xfrm>
            <a:off x="863999" y="762298"/>
            <a:ext cx="69238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¿Qué es la inferencia estadística?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861E5D0-2BDE-8E95-3E12-04F8482C190A}"/>
              </a:ext>
            </a:extLst>
          </p:cNvPr>
          <p:cNvSpPr txBox="1"/>
          <p:nvPr/>
        </p:nvSpPr>
        <p:spPr>
          <a:xfrm>
            <a:off x="1033119" y="3157922"/>
            <a:ext cx="7221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000" noProof="0" dirty="0">
                <a:effectLst/>
              </a:rPr>
              <a:t>Tenemos información parcial que obtenemos </a:t>
            </a:r>
            <a:r>
              <a:rPr lang="es-ES" sz="2000" b="1" noProof="0" dirty="0">
                <a:effectLst/>
              </a:rPr>
              <a:t>a partir de una muestra</a:t>
            </a:r>
          </a:p>
          <a:p>
            <a:pPr algn="ctr">
              <a:buNone/>
            </a:pPr>
            <a:r>
              <a:rPr lang="es-ES" sz="2000" noProof="0" dirty="0">
                <a:effectLst/>
              </a:rPr>
              <a:t>↓</a:t>
            </a:r>
          </a:p>
          <a:p>
            <a:pPr algn="ctr">
              <a:buNone/>
            </a:pPr>
            <a:r>
              <a:rPr lang="es-ES" sz="2000" b="1" noProof="0" dirty="0">
                <a:effectLst/>
              </a:rPr>
              <a:t>Queremos sacar conclusiones </a:t>
            </a:r>
            <a:r>
              <a:rPr lang="es-ES" sz="2000" noProof="0" dirty="0">
                <a:effectLst/>
              </a:rPr>
              <a:t>sobre </a:t>
            </a:r>
            <a:r>
              <a:rPr lang="es-ES" sz="2000" b="1" noProof="0" dirty="0">
                <a:effectLst/>
              </a:rPr>
              <a:t>toda la población</a:t>
            </a:r>
          </a:p>
          <a:p>
            <a:pPr algn="just">
              <a:buNone/>
            </a:pPr>
            <a:endParaRPr lang="es-ES" sz="2000" noProof="0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5F29B51-D9D8-F92D-45BD-165B2A00C675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7BA288-D300-8B31-27D5-FF075E546284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DD26C07-F721-4A65-F907-D28C20D62202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8A20CDF9-1710-CDD2-50FC-22C104A14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000" y="720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B106-62C2-4F5B-9EA0-7F673861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D1B1F6A-EFFA-5337-0BD1-4DC130F1E0D3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956FC27-2F57-44A8-5C5D-AB4045B4186E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61A52353-0C41-8187-2700-16233B97ED36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F634C3E-5B7F-03DB-3DE8-68BD805F2430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2C331969-9528-60C2-40DC-3FCFAD34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C589A13-25DE-8424-6C6D-71556613AC5C}"/>
                  </a:ext>
                </a:extLst>
              </p:cNvPr>
              <p:cNvSpPr txBox="1"/>
              <p:nvPr/>
            </p:nvSpPr>
            <p:spPr>
              <a:xfrm>
                <a:off x="1034680" y="867043"/>
                <a:ext cx="7074640" cy="4968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s-ES" b="1" noProof="0" dirty="0"/>
                  <a:t>Claves:</a:t>
                </a:r>
              </a:p>
              <a:p>
                <a:pPr>
                  <a:buNone/>
                </a:pPr>
                <a:endParaRPr lang="es-ES" b="1" noProof="0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b="1" noProof="0" dirty="0"/>
                  <a:t>Identificar</a:t>
                </a:r>
                <a:r>
                  <a:rPr lang="es-ES" noProof="0" dirty="0"/>
                  <a:t> tipo de ejercicio: </a:t>
                </a:r>
                <a:r>
                  <a:rPr lang="es-ES" b="1" noProof="0" dirty="0"/>
                  <a:t>media muestral</a:t>
                </a:r>
                <a:r>
                  <a:rPr lang="es-ES" noProof="0" dirty="0"/>
                  <a:t> , estimación puntual (piden una probabilidad)</a:t>
                </a:r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Aplicar la</a:t>
                </a:r>
                <a:r>
                  <a:rPr lang="es-ES" b="1" noProof="0" dirty="0"/>
                  <a:t> fórmula </a:t>
                </a:r>
                <a:r>
                  <a:rPr lang="es-ES" noProof="0" dirty="0"/>
                  <a:t>correspondiente: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600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s-ES" sz="1600" i="1" noProof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s-ES" sz="1600" i="1" noProof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sepChr m:val=","/>
                          <m:ctrlPr>
                            <a:rPr lang="es-ES" sz="160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1600" b="0" i="1" noProof="0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e>
                        <m:e>
                          <m:f>
                            <m:fPr>
                              <m:ctrlPr>
                                <a:rPr lang="es-ES" sz="160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noProof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sz="1600" b="0" i="1" noProof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S" sz="160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0" i="1" noProof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s-ES" sz="1600" i="1" noProof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6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1600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noProof="0" smtClean="0">
                              <a:latin typeface="Cambria Math" panose="02040503050406030204" pitchFamily="18" charset="0"/>
                            </a:rPr>
                            <m:t>012</m:t>
                          </m:r>
                        </m:e>
                      </m:d>
                    </m:oMath>
                  </m:oMathPara>
                </a14:m>
                <a:endParaRPr lang="es-ES" sz="1600" i="1" noProof="0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b="1" noProof="0" dirty="0"/>
                  <a:t>Tipificar </a:t>
                </a:r>
              </a:p>
              <a:p>
                <a:pPr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ES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167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012</m:t>
                          </m:r>
                        </m:den>
                      </m:f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sz="1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Usar </a:t>
                </a:r>
                <a:r>
                  <a:rPr lang="es-ES" b="1" noProof="0" dirty="0"/>
                  <a:t>tabla</a:t>
                </a:r>
                <a:r>
                  <a:rPr lang="es-ES" noProof="0" dirty="0"/>
                  <a:t> normal </a:t>
                </a:r>
                <a14:m>
                  <m:oMath xmlns:m="http://schemas.openxmlformats.org/officeDocument/2006/math"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s-ES" sz="1600" b="0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165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sz="16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165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167</m:t>
                            </m:r>
                          </m:num>
                          <m:den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012</m:t>
                            </m:r>
                          </m:den>
                        </m:f>
                      </m:e>
                    </m:d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sz="16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&lt;−</m:t>
                        </m:r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92</m:t>
                        </m:r>
                      </m:e>
                    </m:d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92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sz="16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600" b="0" i="1" noProof="0" smtClean="0">
                            <a:latin typeface="Cambria Math" panose="02040503050406030204" pitchFamily="18" charset="0"/>
                          </a:rPr>
                          <m:t>92</m:t>
                        </m:r>
                      </m:e>
                    </m:d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b="0" i="1" noProof="0" smtClean="0">
                        <a:latin typeface="Cambria Math" panose="02040503050406030204" pitchFamily="18" charset="0"/>
                      </a:rPr>
                      <m:t>0244</m:t>
                    </m:r>
                  </m:oMath>
                </a14:m>
                <a:endParaRPr lang="es-ES" sz="1600" i="1" noProof="0" dirty="0"/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sz="1600" i="1" noProof="0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b="1" dirty="0"/>
                  <a:t>Interpretar</a:t>
                </a:r>
                <a:r>
                  <a:rPr lang="es-ES" dirty="0"/>
                  <a:t> el resultado: La probabilidad de que la media de una muestra de </a:t>
                </a:r>
                <a:r>
                  <a:rPr lang="es-ES" b="1" dirty="0"/>
                  <a:t>10</a:t>
                </a:r>
                <a:r>
                  <a:rPr lang="es-ES" dirty="0"/>
                  <a:t> individuos sea menor que </a:t>
                </a:r>
                <a:r>
                  <a:rPr lang="es-ES" b="1" dirty="0"/>
                  <a:t>167</a:t>
                </a:r>
                <a:r>
                  <a:rPr lang="es-ES" dirty="0"/>
                  <a:t> cm es 0,0244, lo que indica que es un suceso </a:t>
                </a:r>
                <a:r>
                  <a:rPr lang="es-ES" b="1" dirty="0"/>
                  <a:t>muy</a:t>
                </a:r>
                <a:r>
                  <a:rPr lang="es-ES" dirty="0"/>
                  <a:t> </a:t>
                </a:r>
                <a:r>
                  <a:rPr lang="es-ES" b="1" dirty="0"/>
                  <a:t>poco frecuente</a:t>
                </a:r>
                <a:r>
                  <a:rPr lang="es-ES" dirty="0"/>
                  <a:t>.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C589A13-25DE-8424-6C6D-71556613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80" y="867043"/>
                <a:ext cx="7074640" cy="4968861"/>
              </a:xfrm>
              <a:prstGeom prst="rect">
                <a:avLst/>
              </a:prstGeom>
              <a:blipFill>
                <a:blip r:embed="rId3"/>
                <a:stretch>
                  <a:fillRect l="-776" t="-613" b="-9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9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CE7E-C9D5-E01A-361A-AFCBFB260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199E0-0A67-E655-3CA2-9F6F4744086B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382C11-4E61-345A-C16A-A8AB11F32CB9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7BCA202-A1DB-E75F-940D-0C813F8D1603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15AD39FF-CD07-9A86-9D9B-15DBF816C1FC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A655CB2-19D0-9B16-3A84-CCD96B1E1806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77B228C2-1C78-D4CD-1289-493F5016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808183-13A7-0001-2A0B-4F25C13288A3}"/>
              </a:ext>
            </a:extLst>
          </p:cNvPr>
          <p:cNvSpPr txBox="1"/>
          <p:nvPr/>
        </p:nvSpPr>
        <p:spPr>
          <a:xfrm>
            <a:off x="914400" y="1724533"/>
            <a:ext cx="736560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sz="2000" noProof="0" dirty="0"/>
              <a:t>En una población, la altura media es de 170 cm y la desviación típica es de 10 cm. Se toman muestras de tamaño 25.</a:t>
            </a:r>
          </a:p>
          <a:p>
            <a:pPr>
              <a:lnSpc>
                <a:spcPct val="150000"/>
              </a:lnSpc>
              <a:buNone/>
            </a:pPr>
            <a:r>
              <a:rPr lang="es-ES" sz="2000" b="1" noProof="0" dirty="0"/>
              <a:t>Preguntas:</a:t>
            </a:r>
          </a:p>
          <a:p>
            <a:pPr>
              <a:lnSpc>
                <a:spcPct val="150000"/>
              </a:lnSpc>
              <a:buNone/>
            </a:pPr>
            <a:r>
              <a:rPr lang="es-ES" sz="2000" noProof="0" dirty="0"/>
              <a:t>a) ¿Cuál es la distribución de la media muestral?</a:t>
            </a:r>
            <a:br>
              <a:rPr lang="es-ES" sz="2000" noProof="0" dirty="0"/>
            </a:br>
            <a:r>
              <a:rPr lang="es-ES" sz="2000" noProof="0" dirty="0"/>
              <a:t>b) ¿Cuál es la probabilidad de que la media muestral sea mayor que 172 cm?</a:t>
            </a:r>
          </a:p>
        </p:txBody>
      </p:sp>
    </p:spTree>
    <p:extLst>
      <p:ext uri="{BB962C8B-B14F-4D97-AF65-F5344CB8AC3E}">
        <p14:creationId xmlns:p14="http://schemas.microsoft.com/office/powerpoint/2010/main" val="1046154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E551E-BE64-9E95-F34A-7177358A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EB51DB2-0AF8-AC27-FF03-BE46F52FDBC3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6746A3C-8797-69BF-9744-F72DCED0921F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0DD6C9A-BBC2-2594-D570-F6F4C0C750B1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EF495EA-23B9-54E9-4343-4C3494AAD437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53B11654-1866-C3A7-1614-BC2C48A0B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7FD4371-DCA4-4BFC-EFD6-08C9D4B15BF8}"/>
                  </a:ext>
                </a:extLst>
              </p:cNvPr>
              <p:cNvSpPr txBox="1"/>
              <p:nvPr/>
            </p:nvSpPr>
            <p:spPr>
              <a:xfrm>
                <a:off x="1047964" y="1018385"/>
                <a:ext cx="7365600" cy="4647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s-ES" b="1" noProof="0" dirty="0"/>
                  <a:t>Claves para hacer el ejercicio: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Identificar tipo: </a:t>
                </a:r>
                <a:r>
                  <a:rPr lang="es-ES" b="1" noProof="0" dirty="0"/>
                  <a:t>media muestral</a:t>
                </a:r>
                <a:r>
                  <a:rPr lang="es-ES" noProof="0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b="1" noProof="0" dirty="0"/>
                  <a:t>fórmula</a:t>
                </a:r>
                <a:r>
                  <a:rPr lang="es-ES" noProof="0" dirty="0"/>
                  <a:t> correspondiente: </a:t>
                </a:r>
              </a:p>
              <a:p>
                <a:pPr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noProof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s-ES" i="1" noProof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s-ES" i="1" noProof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sepChr m:val=",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noProof="0" smtClean="0">
                            <a:latin typeface="Cambria Math" panose="02040503050406030204" pitchFamily="18" charset="0"/>
                          </a:rPr>
                          <m:t>170</m:t>
                        </m:r>
                      </m:e>
                      <m:e>
                        <m:f>
                          <m:fPr>
                            <m:ctrlPr>
                              <a:rPr lang="es-ES" i="1" noProof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noProof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ES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i="1" noProof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rad>
                          </m:den>
                        </m:f>
                        <m:r>
                          <a:rPr lang="es-ES" i="1" noProof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s-ES">
                        <a:latin typeface="Cambria Math" panose="02040503050406030204" pitchFamily="18" charset="0"/>
                      </a:rPr>
                      <m:t>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sepChr m:val=",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170</m:t>
                        </m:r>
                      </m:e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s-ES" dirty="0"/>
                  <a:t> </a:t>
                </a:r>
                <a:endParaRPr lang="es-ES" i="1" noProof="0" dirty="0"/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b="1" noProof="0" dirty="0"/>
                  <a:t>Tipificar </a:t>
                </a:r>
                <a:r>
                  <a:rPr lang="es-ES" noProof="0" dirty="0"/>
                  <a:t>y usar </a:t>
                </a:r>
                <a:r>
                  <a:rPr lang="es-ES" b="1" noProof="0" dirty="0"/>
                  <a:t>tabla normal: </a:t>
                </a:r>
              </a:p>
              <a:p>
                <a:pPr lvl="1">
                  <a:lnSpc>
                    <a:spcPct val="150000"/>
                  </a:lnSpc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s-E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s-ES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170</m:t>
                          </m:r>
                        </m:num>
                        <m:den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172</m:t>
                          </m:r>
                        </m:e>
                      </m:d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172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170</m:t>
                              </m:r>
                            </m:num>
                            <m:den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8413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1587</m:t>
                      </m:r>
                    </m:oMath>
                  </m:oMathPara>
                </a14:m>
                <a:endParaRPr lang="es-ES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7FD4371-DCA4-4BFC-EFD6-08C9D4B15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64" y="1018385"/>
                <a:ext cx="7365600" cy="4647426"/>
              </a:xfrm>
              <a:prstGeom prst="rect">
                <a:avLst/>
              </a:prstGeom>
              <a:blipFill>
                <a:blip r:embed="rId3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67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E8F5-CCC5-D16A-9B81-51C6283E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06038E7-92D0-D98E-FCA7-C94AF85073B0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318BA14-21AF-8383-AFA9-31BAE5B92B5B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725F8BD-7500-0C52-F435-7AA084143E20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F709B24-1575-72E5-A64E-4C671693B035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FD7839E9-9597-8D02-706F-F7EDDF11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8D1348B5-8EDF-4135-EC27-DBA3F141C572}"/>
              </a:ext>
            </a:extLst>
          </p:cNvPr>
          <p:cNvSpPr txBox="1"/>
          <p:nvPr/>
        </p:nvSpPr>
        <p:spPr>
          <a:xfrm>
            <a:off x="984507" y="1581565"/>
            <a:ext cx="73239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noProof="0" dirty="0"/>
              <a:t>Interpretación:</a:t>
            </a:r>
          </a:p>
          <a:p>
            <a:r>
              <a:rPr lang="es-ES" dirty="0"/>
              <a:t>La media real es 170, pero algunas muestras pueden dar valores mayores</a:t>
            </a:r>
          </a:p>
          <a:p>
            <a:endParaRPr lang="es-ES" dirty="0"/>
          </a:p>
          <a:p>
            <a:r>
              <a:rPr lang="es-ES" noProof="0" dirty="0"/>
              <a:t>La probabilidad de que la media de una muestra de </a:t>
            </a:r>
            <a:r>
              <a:rPr lang="es-ES" b="1" noProof="0" dirty="0"/>
              <a:t>25</a:t>
            </a:r>
            <a:r>
              <a:rPr lang="es-ES" noProof="0" dirty="0"/>
              <a:t> individuos sea superior a </a:t>
            </a:r>
            <a:r>
              <a:rPr lang="es-ES" b="1" noProof="0" dirty="0"/>
              <a:t>172</a:t>
            </a:r>
            <a:r>
              <a:rPr lang="es-ES" noProof="0" dirty="0"/>
              <a:t> cm es aproximadamente</a:t>
            </a:r>
            <a:r>
              <a:rPr lang="es-ES" b="1" noProof="0" dirty="0"/>
              <a:t> 0,1587 </a:t>
            </a:r>
            <a:r>
              <a:rPr lang="es-ES" noProof="0" dirty="0"/>
              <a:t>lo que indica que es un suceso </a:t>
            </a:r>
            <a:r>
              <a:rPr lang="es-ES" b="1" noProof="0" dirty="0"/>
              <a:t>poco frecuente</a:t>
            </a:r>
            <a:r>
              <a:rPr lang="es-ES" noProof="0" dirty="0"/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760BFC7-C638-C2EE-D2CF-B10BE0DDBFD6}"/>
              </a:ext>
            </a:extLst>
          </p:cNvPr>
          <p:cNvSpPr txBox="1"/>
          <p:nvPr/>
        </p:nvSpPr>
        <p:spPr>
          <a:xfrm>
            <a:off x="762856" y="3482198"/>
            <a:ext cx="7618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noProof="0" dirty="0"/>
              <a:t>              cerca del 16% de las muestras</a:t>
            </a:r>
            <a:r>
              <a:rPr lang="es-ES" noProof="0" dirty="0"/>
              <a:t> tendrán una media mayor que 172 </a:t>
            </a:r>
          </a:p>
        </p:txBody>
      </p:sp>
      <p:pic>
        <p:nvPicPr>
          <p:cNvPr id="8" name="Imagen 7">
            <a:hlinkClick r:id="rId3" action="ppaction://hlinkfile"/>
            <a:extLst>
              <a:ext uri="{FF2B5EF4-FFF2-40B4-BE49-F238E27FC236}">
                <a16:creationId xmlns:a16="http://schemas.microsoft.com/office/drawing/2014/main" id="{90EB82E9-949B-B32D-7979-1895C0D72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374292"/>
            <a:ext cx="585143" cy="5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01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40D50-2D9A-F900-529C-A969D8F2E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082C309-4F52-2908-CE75-15F1F9B45F5A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BDB93CB-C7EE-D6C2-6CEA-C18B661BA26A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6A3881FC-11CE-DEDC-F258-B5B7D81B5FD7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C3C6F8D-B0C3-44DC-1871-D4A5FE721FBF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CA5DE7ED-5D37-3B1C-4CD8-2C05D3DFF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BF83CE-52E4-55F1-96A4-0949D362135C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22153B-1D54-8A5E-D82D-8E2025772960}"/>
              </a:ext>
            </a:extLst>
          </p:cNvPr>
          <p:cNvSpPr txBox="1"/>
          <p:nvPr/>
        </p:nvSpPr>
        <p:spPr>
          <a:xfrm>
            <a:off x="914401" y="1764505"/>
            <a:ext cx="70994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baseline="0" dirty="0">
                <a:solidFill>
                  <a:srgbClr val="000000"/>
                </a:solidFill>
              </a:rPr>
              <a:t>PAU 2021 Extraordinaria</a:t>
            </a:r>
          </a:p>
          <a:p>
            <a:r>
              <a:rPr lang="es-ES" sz="2000" b="0" i="0" u="none" strike="noStrike" baseline="0" dirty="0">
                <a:solidFill>
                  <a:srgbClr val="000000"/>
                </a:solidFill>
              </a:rPr>
              <a:t>El peso de las naranjas para zumo recolectadas por un productor es una variable aleatoria que se distribuye normalmente con una media de 𝜇=200 gramos y una desviación típica de 𝜎=50 gramos. </a:t>
            </a:r>
          </a:p>
          <a:p>
            <a:endParaRPr lang="es-ES" sz="20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s-ES" sz="2000" b="1" i="0" u="none" strike="noStrike" baseline="0" dirty="0">
                <a:solidFill>
                  <a:srgbClr val="000000"/>
                </a:solidFill>
              </a:rPr>
              <a:t>a) </a:t>
            </a:r>
            <a:r>
              <a:rPr lang="es-ES" sz="2000" b="0" i="0" u="none" strike="noStrike" baseline="0" dirty="0">
                <a:solidFill>
                  <a:srgbClr val="000000"/>
                </a:solidFill>
              </a:rPr>
              <a:t>Si tomamos una muestra aleatoria de 𝑛=25 naranjas, ¿cuál es la probabilidad de que su peso medio está comprendido entre 175 y 215 gramos?</a:t>
            </a:r>
            <a:endParaRPr lang="es-ES" sz="2000" b="1" i="1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s-ES" sz="2000" b="1" i="0" u="none" strike="noStrike" baseline="0" dirty="0">
                <a:solidFill>
                  <a:srgbClr val="000000"/>
                </a:solidFill>
              </a:rPr>
              <a:t>b) </a:t>
            </a:r>
            <a:r>
              <a:rPr lang="es-ES" sz="2000" b="0" i="0" u="none" strike="noStrike" baseline="0" dirty="0">
                <a:solidFill>
                  <a:srgbClr val="000000"/>
                </a:solidFill>
              </a:rPr>
              <a:t>¿De qué tamaño se ha tomado otra muestra aleatoria si la probabilidad de que el peso medio sea inferior a 210 gramos es del 97,72%? </a:t>
            </a:r>
            <a:endParaRPr lang="es-ES" sz="2000" b="1" i="1" dirty="0"/>
          </a:p>
        </p:txBody>
      </p:sp>
    </p:spTree>
    <p:extLst>
      <p:ext uri="{BB962C8B-B14F-4D97-AF65-F5344CB8AC3E}">
        <p14:creationId xmlns:p14="http://schemas.microsoft.com/office/powerpoint/2010/main" val="3747079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3B2A2-1633-CE54-0A13-447FA705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84E05-EA72-55D4-BFBE-82726B0F7D2D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Errores típicos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FCEB1-C0CF-EC99-7CB5-92088303710F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496FDE9-A35C-8E04-8FEE-E203B5F74BA9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EFF079D-AED9-5636-831C-067DAFB6E05D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12F331F-67A8-80DB-C928-7B38D929A15E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006F23D9-A484-A295-2EAF-9807F2A8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396000"/>
            <a:ext cx="1080000" cy="10800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AAD392A9-43A2-7B18-F6BC-16B711854BE7}"/>
              </a:ext>
            </a:extLst>
          </p:cNvPr>
          <p:cNvGrpSpPr/>
          <p:nvPr/>
        </p:nvGrpSpPr>
        <p:grpSpPr>
          <a:xfrm>
            <a:off x="2731349" y="1929806"/>
            <a:ext cx="5008651" cy="1942263"/>
            <a:chOff x="1456363" y="2503635"/>
            <a:chExt cx="5008651" cy="19422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8314508A-E8C0-03F9-70D2-1D1B35A08B15}"/>
                    </a:ext>
                  </a:extLst>
                </p:cNvPr>
                <p:cNvSpPr txBox="1"/>
                <p:nvPr/>
              </p:nvSpPr>
              <p:spPr>
                <a:xfrm>
                  <a:off x="1846780" y="2503635"/>
                  <a:ext cx="4618234" cy="19422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buNone/>
                  </a:pPr>
                  <a:r>
                    <a:rPr lang="es-ES" sz="2400" dirty="0"/>
                    <a:t>No dividir entre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rad>
                    </m:oMath>
                  </a14:m>
                  <a:endParaRPr lang="es-ES" sz="2400" dirty="0"/>
                </a:p>
                <a:p>
                  <a:pPr>
                    <a:lnSpc>
                      <a:spcPct val="150000"/>
                    </a:lnSpc>
                    <a:buNone/>
                  </a:pPr>
                  <a:r>
                    <a:rPr lang="es-ES" sz="2400" dirty="0"/>
                    <a:t>Usar σ en vez de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</m:oMath>
                  </a14:m>
                  <a:br>
                    <a:rPr lang="es-ES" sz="2400" dirty="0"/>
                  </a:br>
                  <a:r>
                    <a:rPr lang="es-ES" sz="2400" dirty="0"/>
                    <a:t>No hacer 1 - tabla</a:t>
                  </a:r>
                </a:p>
              </p:txBody>
            </p:sp>
          </mc:Choice>
          <mc:Fallback xmlns="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8314508A-E8C0-03F9-70D2-1D1B35A08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780" y="2503635"/>
                  <a:ext cx="4618234" cy="1942263"/>
                </a:xfrm>
                <a:prstGeom prst="rect">
                  <a:avLst/>
                </a:prstGeom>
                <a:blipFill>
                  <a:blip r:embed="rId3"/>
                  <a:stretch>
                    <a:fillRect l="-1979" b="-628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Imagen 11">
              <a:hlinkClick r:id="rId4" action="ppaction://hlinkfile"/>
              <a:extLst>
                <a:ext uri="{FF2B5EF4-FFF2-40B4-BE49-F238E27FC236}">
                  <a16:creationId xmlns:a16="http://schemas.microsoft.com/office/drawing/2014/main" id="{131E66E5-FD20-ADE3-E52E-EB5718A4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6639" y="2716394"/>
              <a:ext cx="292649" cy="292649"/>
            </a:xfrm>
            <a:prstGeom prst="rect">
              <a:avLst/>
            </a:prstGeom>
          </p:spPr>
        </p:pic>
        <p:pic>
          <p:nvPicPr>
            <p:cNvPr id="13" name="Imagen 12">
              <a:hlinkClick r:id="rId4" action="ppaction://hlinkfile"/>
              <a:extLst>
                <a:ext uri="{FF2B5EF4-FFF2-40B4-BE49-F238E27FC236}">
                  <a16:creationId xmlns:a16="http://schemas.microsoft.com/office/drawing/2014/main" id="{4AC982EA-CC96-70BF-5972-ED8B7323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6638" y="3372769"/>
              <a:ext cx="292649" cy="292649"/>
            </a:xfrm>
            <a:prstGeom prst="rect">
              <a:avLst/>
            </a:prstGeom>
          </p:spPr>
        </p:pic>
        <p:pic>
          <p:nvPicPr>
            <p:cNvPr id="14" name="Imagen 13">
              <a:hlinkClick r:id="rId4" action="ppaction://hlinkfile"/>
              <a:extLst>
                <a:ext uri="{FF2B5EF4-FFF2-40B4-BE49-F238E27FC236}">
                  <a16:creationId xmlns:a16="http://schemas.microsoft.com/office/drawing/2014/main" id="{C4D0809A-CA18-6635-816F-EFD55BCEE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6363" y="4043123"/>
              <a:ext cx="292649" cy="29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24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73A5-D799-A123-BB3E-4529FE0A1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86FE2-563A-4B7A-BC50-C02CB408A6D3}"/>
                  </a:ext>
                </a:extLst>
              </p:cNvPr>
              <p:cNvSpPr txBox="1"/>
              <p:nvPr/>
            </p:nvSpPr>
            <p:spPr>
              <a:xfrm>
                <a:off x="914400" y="374465"/>
                <a:ext cx="628560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6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6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s-ES" sz="6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6000" b="1" dirty="0"/>
                  <a:t>proporción muestral </a:t>
                </a:r>
                <a:endParaRPr lang="es-ES" noProof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86FE2-563A-4B7A-BC50-C02CB408A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4465"/>
                <a:ext cx="6285605" cy="1938992"/>
              </a:xfrm>
              <a:prstGeom prst="rect">
                <a:avLst/>
              </a:prstGeom>
              <a:blipFill>
                <a:blip r:embed="rId2"/>
                <a:stretch>
                  <a:fillRect l="-5820" t="-9404" b="-200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5B1D17C-ECF0-A8D6-0EE7-C816D0D81C7E}"/>
                  </a:ext>
                </a:extLst>
              </p:cNvPr>
              <p:cNvSpPr txBox="1"/>
              <p:nvPr/>
            </p:nvSpPr>
            <p:spPr>
              <a:xfrm>
                <a:off x="914399" y="2229213"/>
                <a:ext cx="7005599" cy="3553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2000" b="1" dirty="0"/>
                  <a:t>Distribución muestral de proporciones</a:t>
                </a:r>
                <a:endParaRPr lang="es-ES" sz="2000" dirty="0"/>
              </a:p>
              <a:p>
                <a:endParaRPr lang="es-ES" sz="2000" dirty="0"/>
              </a:p>
              <a:p>
                <a:r>
                  <a:rPr lang="es-ES" sz="2000" dirty="0"/>
                  <a:t>El problema de origen es binomial y queremos aproximar la proporción muestral </a:t>
                </a:r>
                <a:r>
                  <a:rPr lang="es-ES" sz="2000" i="1" dirty="0"/>
                  <a:t>p</a:t>
                </a:r>
                <a:endParaRPr lang="es-ES" sz="2000" dirty="0"/>
              </a:p>
              <a:p>
                <a:endParaRPr lang="es-ES" sz="2000" dirty="0"/>
              </a:p>
              <a:p>
                <a:r>
                  <a:rPr lang="es-ES" sz="2000" dirty="0"/>
                  <a:t>Gracias al teorema central del límite sabemos que si </a:t>
                </a:r>
                <a:r>
                  <a:rPr lang="es-ES" sz="2000" b="1" dirty="0"/>
                  <a:t>n</a:t>
                </a:r>
                <a:r>
                  <a:rPr lang="es-ES" sz="2000" dirty="0"/>
                  <a:t> es grande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≥30)</m:t>
                    </m:r>
                  </m:oMath>
                </a14:m>
                <a:r>
                  <a:rPr lang="es-ES" sz="2000" dirty="0"/>
                  <a:t>:</a:t>
                </a:r>
              </a:p>
              <a:p>
                <a:r>
                  <a:rPr lang="es-ES" sz="2000" dirty="0"/>
                  <a:t>Ahora la fórmula es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s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s-E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E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E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s-E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s-E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s-ES" sz="2000" dirty="0"/>
              </a:p>
              <a:p>
                <a:endParaRPr lang="es-ES" sz="2000" dirty="0"/>
              </a:p>
              <a:p>
                <a:pPr algn="ctr"/>
                <a:r>
                  <a:rPr lang="es-ES" sz="2000" dirty="0"/>
                  <a:t>Muestras grandes → resultados más estables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5B1D17C-ECF0-A8D6-0EE7-C816D0D81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229213"/>
                <a:ext cx="7005599" cy="3553858"/>
              </a:xfrm>
              <a:prstGeom prst="rect">
                <a:avLst/>
              </a:prstGeom>
              <a:blipFill>
                <a:blip r:embed="rId3"/>
                <a:stretch>
                  <a:fillRect l="-870" t="-1029" b="-20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46AE546D-F9DA-42A8-6F00-D6E682C0C4E4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ADE049A-5519-DADE-A80B-C74B147F2CAA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AA94478-DECB-D957-AB8C-968A3B532A2E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A343921-D8BC-AC25-6853-E6CA844D975B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5DDF5CE-7B07-AB74-40B7-43D899182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236F504-6DE8-4DD1-D5FB-3E68C6275832}"/>
              </a:ext>
            </a:extLst>
          </p:cNvPr>
          <p:cNvSpPr/>
          <p:nvPr/>
        </p:nvSpPr>
        <p:spPr>
          <a:xfrm>
            <a:off x="3539447" y="4409664"/>
            <a:ext cx="2065106" cy="73973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hlinkClick r:id="rId5" action="ppaction://hlinkfile"/>
            <a:extLst>
              <a:ext uri="{FF2B5EF4-FFF2-40B4-BE49-F238E27FC236}">
                <a16:creationId xmlns:a16="http://schemas.microsoft.com/office/drawing/2014/main" id="{A6DC1FB3-76FC-F637-F93E-845A4FF4F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868" y="5233403"/>
            <a:ext cx="585143" cy="5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71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4D492-43E1-5BD7-9F22-79CDF73A4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A46281-E48A-644B-6CDE-1E9AD71CE82A}"/>
                  </a:ext>
                </a:extLst>
              </p:cNvPr>
              <p:cNvSpPr txBox="1"/>
              <p:nvPr/>
            </p:nvSpPr>
            <p:spPr>
              <a:xfrm>
                <a:off x="914400" y="374465"/>
                <a:ext cx="628560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6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6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s-ES" sz="6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6000" b="1" dirty="0"/>
                  <a:t>proporción muestral </a:t>
                </a:r>
                <a:endParaRPr lang="es-ES" noProof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A46281-E48A-644B-6CDE-1E9AD71CE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4465"/>
                <a:ext cx="6285605" cy="1938992"/>
              </a:xfrm>
              <a:prstGeom prst="rect">
                <a:avLst/>
              </a:prstGeom>
              <a:blipFill>
                <a:blip r:embed="rId2"/>
                <a:stretch>
                  <a:fillRect l="-5820" t="-9404" b="-200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696D3183-2724-4483-A1DD-057D5F2A7581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71819D2-D281-45EB-44EE-C2E5AD82EFE3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C7825EB-A58F-02C6-2D5B-9AB7C5F09076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5F7F560-9989-DC13-8BA1-3BEC6FB8EBD1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172C9B1E-2495-A2D0-DA5F-A4FBEFBC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8E6A388-825A-76C4-D4A2-9C4126AC22B0}"/>
              </a:ext>
            </a:extLst>
          </p:cNvPr>
          <p:cNvSpPr txBox="1"/>
          <p:nvPr/>
        </p:nvSpPr>
        <p:spPr>
          <a:xfrm>
            <a:off x="1097280" y="2589196"/>
            <a:ext cx="6853187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Una industria de pasteles fabrica, en su producción habitual, un 3% de pasteles defectuosos. Un cliente recibe un pedido de 500 pasteles de la fábrica.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Calcular la probabilidad de que encuentre más del 4% de pasteles defectuosos. </a:t>
            </a:r>
          </a:p>
        </p:txBody>
      </p:sp>
    </p:spTree>
    <p:extLst>
      <p:ext uri="{BB962C8B-B14F-4D97-AF65-F5344CB8AC3E}">
        <p14:creationId xmlns:p14="http://schemas.microsoft.com/office/powerpoint/2010/main" val="2648576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8DDAD-D579-4C9D-00C2-5DEF0F342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48FCF6D-1B5D-8DFB-5279-43664D3DA5A9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8904B4B-5C9D-C824-D7D2-A227F268DFB7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BF56796-5ED3-71AC-42D9-BFFC86E0DBCE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6461DC6-67DD-7026-9961-F3FA13F6232B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613D0838-D871-FDC9-E39F-A576567C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E4DDC22-CB24-68D7-723C-77F37CB3005B}"/>
                  </a:ext>
                </a:extLst>
              </p:cNvPr>
              <p:cNvSpPr txBox="1"/>
              <p:nvPr/>
            </p:nvSpPr>
            <p:spPr>
              <a:xfrm>
                <a:off x="1034680" y="2468292"/>
                <a:ext cx="7074640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s-ES" b="1" noProof="0" dirty="0"/>
                  <a:t>Claves para hacer el ejercicio:</a:t>
                </a:r>
              </a:p>
              <a:p>
                <a:pPr>
                  <a:buNone/>
                </a:pPr>
                <a:endParaRPr lang="es-ES" b="1" noProof="0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Identificar tipo de ejercicio: </a:t>
                </a:r>
                <a:r>
                  <a:rPr lang="es-ES" b="1" noProof="0" dirty="0"/>
                  <a:t>proporción muestral</a:t>
                </a:r>
                <a:r>
                  <a:rPr lang="es-ES" noProof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s-ES" noProof="0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Aplicar la fórmula correspondiente: </a:t>
                </a:r>
              </a:p>
              <a:p>
                <a:pPr>
                  <a:buNone/>
                </a:pPr>
                <a:endParaRPr lang="es-ES" i="1" noProof="0" dirty="0"/>
              </a:p>
              <a:p>
                <a:pPr>
                  <a:buNone/>
                </a:pPr>
                <a:endParaRPr lang="es-ES" i="1" dirty="0"/>
              </a:p>
              <a:p>
                <a:pPr>
                  <a:buNone/>
                </a:pPr>
                <a:endParaRPr lang="es-ES" i="1" noProof="0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/>
                  <a:t>¿Qué nos piden?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Tipificar </a:t>
                </a:r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Usar tabla normal </a:t>
                </a:r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/>
                  <a:t>Interpretar el resultado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E4DDC22-CB24-68D7-723C-77F37CB30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80" y="2468292"/>
                <a:ext cx="7074640" cy="3139321"/>
              </a:xfrm>
              <a:prstGeom prst="rect">
                <a:avLst/>
              </a:prstGeom>
              <a:blipFill>
                <a:blip r:embed="rId3"/>
                <a:stretch>
                  <a:fillRect l="-776" t="-1165" b="-2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BDC1355E-EB19-0197-0087-56AF37F061E1}"/>
                  </a:ext>
                </a:extLst>
              </p:cNvPr>
              <p:cNvSpPr txBox="1"/>
              <p:nvPr/>
            </p:nvSpPr>
            <p:spPr>
              <a:xfrm>
                <a:off x="914400" y="374465"/>
                <a:ext cx="628560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6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6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s-ES" sz="6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6000" b="1" dirty="0"/>
                  <a:t>proporción muestral </a:t>
                </a:r>
                <a:endParaRPr lang="es-ES" noProof="0" dirty="0"/>
              </a:p>
            </p:txBody>
          </p:sp>
        </mc:Choice>
        <mc:Fallback xmlns="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BDC1355E-EB19-0197-0087-56AF37F06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4465"/>
                <a:ext cx="6285605" cy="1938992"/>
              </a:xfrm>
              <a:prstGeom prst="rect">
                <a:avLst/>
              </a:prstGeom>
              <a:blipFill>
                <a:blip r:embed="rId4"/>
                <a:stretch>
                  <a:fillRect l="-5820" t="-9404" b="-200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8388654-33B0-A933-B6D6-D04DAE98FC4E}"/>
                  </a:ext>
                </a:extLst>
              </p:cNvPr>
              <p:cNvSpPr txBox="1"/>
              <p:nvPr/>
            </p:nvSpPr>
            <p:spPr>
              <a:xfrm>
                <a:off x="710360" y="3674166"/>
                <a:ext cx="7398960" cy="727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noProof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s-ES" i="1" noProof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s-ES" i="1" noProof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sepChr m:val=","/>
                          <m:ctrlPr>
                            <a:rPr lang="es-ES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</a:rPr>
                            <m:t>03</m:t>
                          </m:r>
                        </m:e>
                        <m:e>
                          <m:rad>
                            <m:radPr>
                              <m:degHide m:val="on"/>
                              <m:ctrlP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97</m:t>
                                  </m:r>
                                </m:num>
                                <m:den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500</m:t>
                                  </m:r>
                                </m:den>
                              </m:f>
                            </m:e>
                          </m:rad>
                          <m: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noProof="0" smtClean="0">
                              <a:latin typeface="Cambria Math" panose="02040503050406030204" pitchFamily="18" charset="0"/>
                            </a:rPr>
                            <m:t>076</m:t>
                          </m:r>
                        </m:e>
                      </m:d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03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076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i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8388654-33B0-A933-B6D6-D04DAE98F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0" y="3674166"/>
                <a:ext cx="7398960" cy="727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556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11C17-9328-84CE-E8D4-861AED5AE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6B2E7F6-8C17-40EB-1B22-93E62C93BF2A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F47BF82-2610-F434-1DC5-76221B338448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9DA4B28-87BE-D257-623F-0824C687FAEB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EEBF5A1-0B62-34DF-6C78-1A45078B1851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34D0078E-5AEA-463C-376C-736A7F34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5E7DD0F-4CE3-80E3-8F4D-AF4FD059182C}"/>
                  </a:ext>
                </a:extLst>
              </p:cNvPr>
              <p:cNvSpPr txBox="1"/>
              <p:nvPr/>
            </p:nvSpPr>
            <p:spPr>
              <a:xfrm>
                <a:off x="914400" y="2478269"/>
                <a:ext cx="7074640" cy="2168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Tipificamos </a:t>
                </a:r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noProof="0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s-E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04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03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076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noProof="0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Usando la tabla normal: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9066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0934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5E7DD0F-4CE3-80E3-8F4D-AF4FD0591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78269"/>
                <a:ext cx="7074640" cy="2168735"/>
              </a:xfrm>
              <a:prstGeom prst="rect">
                <a:avLst/>
              </a:prstGeom>
              <a:blipFill>
                <a:blip r:embed="rId3"/>
                <a:stretch>
                  <a:fillRect l="-517" t="-16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9E026B08-19E1-04A3-19C9-078CE3139E5C}"/>
                  </a:ext>
                </a:extLst>
              </p:cNvPr>
              <p:cNvSpPr txBox="1"/>
              <p:nvPr/>
            </p:nvSpPr>
            <p:spPr>
              <a:xfrm>
                <a:off x="914400" y="374465"/>
                <a:ext cx="628560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6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6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s-ES" sz="6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6000" b="1" dirty="0"/>
                  <a:t>proporción muestral </a:t>
                </a:r>
                <a:endParaRPr lang="es-ES" noProof="0" dirty="0"/>
              </a:p>
            </p:txBody>
          </p:sp>
        </mc:Choice>
        <mc:Fallback xmlns="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9E026B08-19E1-04A3-19C9-078CE3139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4465"/>
                <a:ext cx="6285605" cy="1938992"/>
              </a:xfrm>
              <a:prstGeom prst="rect">
                <a:avLst/>
              </a:prstGeom>
              <a:blipFill>
                <a:blip r:embed="rId4"/>
                <a:stretch>
                  <a:fillRect l="-5820" t="-9404" b="-200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B9599D8-A3DB-F3CC-8450-5DC8BA170292}"/>
                  </a:ext>
                </a:extLst>
              </p:cNvPr>
              <p:cNvSpPr txBox="1"/>
              <p:nvPr/>
            </p:nvSpPr>
            <p:spPr>
              <a:xfrm>
                <a:off x="1744733" y="2368457"/>
                <a:ext cx="4624938" cy="648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03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076</m:t>
                          </m:r>
                        </m:den>
                      </m:f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B9599D8-A3DB-F3CC-8450-5DC8BA17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733" y="2368457"/>
                <a:ext cx="4624938" cy="648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4D62F3AB-D991-150C-8413-20BAEAD177B5}"/>
              </a:ext>
            </a:extLst>
          </p:cNvPr>
          <p:cNvSpPr txBox="1"/>
          <p:nvPr/>
        </p:nvSpPr>
        <p:spPr>
          <a:xfrm>
            <a:off x="1744733" y="4964264"/>
            <a:ext cx="6051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probabilidad de que encuentre más del 4% de pasteles defectuosos es baja, 0,0934</a:t>
            </a:r>
          </a:p>
        </p:txBody>
      </p:sp>
      <p:pic>
        <p:nvPicPr>
          <p:cNvPr id="2" name="Imagen 1">
            <a:hlinkClick r:id="rId6" action="ppaction://hlinkfile"/>
            <a:extLst>
              <a:ext uri="{FF2B5EF4-FFF2-40B4-BE49-F238E27FC236}">
                <a16:creationId xmlns:a16="http://schemas.microsoft.com/office/drawing/2014/main" id="{55EE46C3-4BAC-99CA-8575-5D958D2E4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590" y="4980009"/>
            <a:ext cx="585143" cy="5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32265-8185-31EF-15DD-7530664A4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CDBC0-60B9-18F1-2193-EC98641FEEF3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Ejemplo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D584D3-3E86-D72C-154D-3D6A53EFFE67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C5CA53A-7F5D-B8C8-EF83-9BD904C85CFF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EBBF6298-A4C2-8955-AFC2-C8A2DD877E6F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DA0E3F4-D013-7D39-1ABF-0ADAE29CDBBA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4C806A36-DB58-9CD2-7EEF-72BDD6EFF64C}"/>
              </a:ext>
            </a:extLst>
          </p:cNvPr>
          <p:cNvSpPr txBox="1"/>
          <p:nvPr/>
        </p:nvSpPr>
        <p:spPr>
          <a:xfrm>
            <a:off x="914400" y="1684423"/>
            <a:ext cx="7365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noProof="0" dirty="0"/>
              <a:t>Queremos saber qué porcentaje de jóvenes, que cursan estudios en A Coruña, usan el transporte público.</a:t>
            </a:r>
          </a:p>
          <a:p>
            <a:endParaRPr lang="es-ES" sz="2000" noProof="0" dirty="0"/>
          </a:p>
          <a:p>
            <a:pPr lvl="1"/>
            <a:r>
              <a:rPr lang="es-ES" sz="2000" noProof="0" dirty="0"/>
              <a:t>       No podemos preguntar a todos</a:t>
            </a:r>
          </a:p>
          <a:p>
            <a:pPr lvl="1"/>
            <a:endParaRPr lang="es-ES" sz="2000" noProof="0" dirty="0"/>
          </a:p>
          <a:p>
            <a:pPr lvl="1"/>
            <a:r>
              <a:rPr lang="es-ES" sz="2000" dirty="0"/>
              <a:t>      </a:t>
            </a:r>
            <a:r>
              <a:rPr lang="es-ES" sz="2000" noProof="0" dirty="0"/>
              <a:t> Así que tomamos una muestra representativa de 100 alumnos</a:t>
            </a:r>
          </a:p>
          <a:p>
            <a:pPr lvl="1"/>
            <a:endParaRPr lang="es-ES" sz="2000" noProof="0" dirty="0"/>
          </a:p>
          <a:p>
            <a:pPr lvl="1"/>
            <a:endParaRPr lang="es-ES" sz="2000" noProof="0" dirty="0"/>
          </a:p>
          <a:p>
            <a:r>
              <a:rPr lang="es-ES" sz="2000" noProof="0" dirty="0"/>
              <a:t>       A partir de esa muestra </a:t>
            </a:r>
            <a:r>
              <a:rPr lang="es-ES" sz="2000" b="1" i="1" noProof="0" dirty="0"/>
              <a:t>estimamos</a:t>
            </a:r>
            <a:r>
              <a:rPr lang="es-ES" sz="2000" b="1" noProof="0" dirty="0"/>
              <a:t> la realidad</a:t>
            </a:r>
            <a:endParaRPr lang="es-ES" sz="2000" noProof="0" dirty="0"/>
          </a:p>
          <a:p>
            <a:endParaRPr lang="es-ES" sz="2000" noProof="0" dirty="0"/>
          </a:p>
        </p:txBody>
      </p:sp>
      <p:pic>
        <p:nvPicPr>
          <p:cNvPr id="14" name="Imagen 13" descr="Logotipo&#10;&#10;El contenido generado por IA puede ser incorrecto.">
            <a:extLst>
              <a:ext uri="{FF2B5EF4-FFF2-40B4-BE49-F238E27FC236}">
                <a16:creationId xmlns:a16="http://schemas.microsoft.com/office/drawing/2014/main" id="{A6817C4D-D39C-4BBE-4EAC-8390286BC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pic>
        <p:nvPicPr>
          <p:cNvPr id="4" name="Imagen 3">
            <a:hlinkClick r:id="rId3" action="ppaction://hlinkfile"/>
            <a:extLst>
              <a:ext uri="{FF2B5EF4-FFF2-40B4-BE49-F238E27FC236}">
                <a16:creationId xmlns:a16="http://schemas.microsoft.com/office/drawing/2014/main" id="{5784D2D9-FAC5-1C7F-FA54-17A05CD27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96" y="4312078"/>
            <a:ext cx="585143" cy="585143"/>
          </a:xfrm>
          <a:prstGeom prst="rect">
            <a:avLst/>
          </a:prstGeom>
        </p:spPr>
      </p:pic>
      <p:pic>
        <p:nvPicPr>
          <p:cNvPr id="10" name="Imagen 9">
            <a:hlinkClick r:id="rId5" action="ppaction://hlinkfile"/>
            <a:extLst>
              <a:ext uri="{FF2B5EF4-FFF2-40B4-BE49-F238E27FC236}">
                <a16:creationId xmlns:a16="http://schemas.microsoft.com/office/drawing/2014/main" id="{975A77C0-4587-4D59-D2E2-C41DBF463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968" y="2654750"/>
            <a:ext cx="292649" cy="292649"/>
          </a:xfrm>
          <a:prstGeom prst="rect">
            <a:avLst/>
          </a:prstGeom>
        </p:spPr>
      </p:pic>
      <p:pic>
        <p:nvPicPr>
          <p:cNvPr id="13" name="Imagen 12">
            <a:hlinkClick r:id="rId7" action="ppaction://hlinkfile"/>
            <a:extLst>
              <a:ext uri="{FF2B5EF4-FFF2-40B4-BE49-F238E27FC236}">
                <a16:creationId xmlns:a16="http://schemas.microsoft.com/office/drawing/2014/main" id="{B523FD3F-E9E4-1B1B-62F6-35D56E740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967" y="3177601"/>
            <a:ext cx="341424" cy="3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E17FC-EC02-0F40-1FC0-D5FE89BDC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DE09A-77FD-3D2E-1781-F50F854118CD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714904-2A38-3576-A7AA-2D3DA22574FC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0389A45-BE33-C7DB-26ED-C11D689F901E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2AC95C6-962F-DAD8-BFE3-F05A54BF0CE7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539D18D-1FD6-6961-FFBF-5A928DD16E90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46D2CEF6-EE17-06AA-0624-7D161BCC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29C63E7-CAC5-2CEF-3E4A-07CA82735891}"/>
              </a:ext>
            </a:extLst>
          </p:cNvPr>
          <p:cNvSpPr txBox="1"/>
          <p:nvPr/>
        </p:nvSpPr>
        <p:spPr>
          <a:xfrm>
            <a:off x="914400" y="1914033"/>
            <a:ext cx="6843562" cy="196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una ciudad, el 40% de los jóvenes usa transporte público. Se toma una muestra de 100 jóvenes.</a:t>
            </a: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¿Cuál es la distribución de la proporción muestral?</a:t>
            </a:r>
            <a:b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¿Qué probabilidad hay de que más del 45% lo use?</a:t>
            </a: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50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4C1B5-CFA3-483B-CDB9-28B418A06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11197-28BC-8FB7-D9B3-A0C903013AE7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0205B7-13E4-674C-6FAB-51216E81ECB7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B59870F-FB29-EFA7-3862-914643D9D72A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62FCECB-6365-EB99-D6AF-EE6340E7EAC1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9320901-6A26-2B76-9156-E66B1D13CD20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EA1FAAAB-AC60-841C-9A64-CB2E6745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DE82ED0-6148-BC88-B901-4A475A0EF0C0}"/>
                  </a:ext>
                </a:extLst>
              </p:cNvPr>
              <p:cNvSpPr txBox="1"/>
              <p:nvPr/>
            </p:nvSpPr>
            <p:spPr>
              <a:xfrm>
                <a:off x="1034680" y="1517131"/>
                <a:ext cx="7074640" cy="420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s-ES" b="1" noProof="0" dirty="0"/>
                  <a:t>Claves para hacer el ejercicio:</a:t>
                </a:r>
              </a:p>
              <a:p>
                <a:pPr>
                  <a:lnSpc>
                    <a:spcPct val="150000"/>
                  </a:lnSpc>
                  <a:buNone/>
                </a:pPr>
                <a:endParaRPr lang="es-ES" b="1" noProof="0" dirty="0"/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Identificar tipo de ejercicio: </a:t>
                </a:r>
                <a:r>
                  <a:rPr lang="es-ES" b="1" noProof="0" dirty="0"/>
                  <a:t>proporción muestral</a:t>
                </a:r>
                <a:r>
                  <a:rPr lang="es-ES" noProof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s-ES" noProof="0" dirty="0"/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Aplicar la fórmula correspondiente: </a:t>
                </a:r>
              </a:p>
              <a:p>
                <a:pPr>
                  <a:lnSpc>
                    <a:spcPct val="150000"/>
                  </a:lnSpc>
                  <a:buNone/>
                </a:pPr>
                <a:endParaRPr lang="es-ES" i="1" noProof="0" dirty="0"/>
              </a:p>
              <a:p>
                <a:pPr>
                  <a:lnSpc>
                    <a:spcPct val="150000"/>
                  </a:lnSpc>
                  <a:buNone/>
                </a:pPr>
                <a:endParaRPr lang="es-ES" i="1" dirty="0"/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/>
                  <a:t>¿Qué nos piden? La distribución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&gt;0,4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Tipificar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noProof="0" dirty="0"/>
                  <a:t>Usar tabla normal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/>
                  <a:t>Interpretar el resultado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DE82ED0-6148-BC88-B901-4A475A0E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80" y="1517131"/>
                <a:ext cx="7074640" cy="4204356"/>
              </a:xfrm>
              <a:prstGeom prst="rect">
                <a:avLst/>
              </a:prstGeom>
              <a:blipFill>
                <a:blip r:embed="rId3"/>
                <a:stretch>
                  <a:fillRect l="-776" b="-13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C22E75D-D172-ED19-C367-D297942FF11C}"/>
                  </a:ext>
                </a:extLst>
              </p:cNvPr>
              <p:cNvSpPr txBox="1"/>
              <p:nvPr/>
            </p:nvSpPr>
            <p:spPr>
              <a:xfrm>
                <a:off x="1777016" y="3194586"/>
                <a:ext cx="6165319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E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s-E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0,4;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0,4∙0,6</m:t>
                                </m:r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0,4;0,049</m:t>
                        </m:r>
                      </m:e>
                    </m:d>
                  </m:oMath>
                </a14:m>
                <a:r>
                  <a:rPr lang="es-E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C22E75D-D172-ED19-C367-D297942F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016" y="3194586"/>
                <a:ext cx="616531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73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D138-72CB-410D-B6D6-4A3C52AA3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A8E534-C42E-FD8A-1A6C-2BFC3BB274D9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83BA7C-2278-AFAF-5845-3823792BD6BE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6F36587-0B68-B968-8922-B06126F4594E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09D0E8A7-D0CC-B39D-E7C7-1D4FC42C6C70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CA53292-56F0-15A9-FF25-D63563920C15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3F283CC3-B36C-3A0D-3EB9-F75119B8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0111491-7999-7556-8EDE-E0DC3AEA29C7}"/>
                  </a:ext>
                </a:extLst>
              </p:cNvPr>
              <p:cNvSpPr txBox="1"/>
              <p:nvPr/>
            </p:nvSpPr>
            <p:spPr>
              <a:xfrm>
                <a:off x="1085036" y="2325975"/>
                <a:ext cx="7074640" cy="1268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049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0204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B050"/>
                  </a:buClr>
                </a:pPr>
                <a:endParaRPr lang="es-E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02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8462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1538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38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0111491-7999-7556-8EDE-E0DC3AEA2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36" y="2325975"/>
                <a:ext cx="7074640" cy="1268681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3DD2A9E-E927-6F37-F1C4-B4F0A8C32493}"/>
                  </a:ext>
                </a:extLst>
              </p:cNvPr>
              <p:cNvSpPr txBox="1"/>
              <p:nvPr/>
            </p:nvSpPr>
            <p:spPr>
              <a:xfrm>
                <a:off x="1154960" y="1709133"/>
                <a:ext cx="1917641" cy="556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i="1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3DD2A9E-E927-6F37-F1C4-B4F0A8C32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60" y="1709133"/>
                <a:ext cx="1917641" cy="556563"/>
              </a:xfrm>
              <a:prstGeom prst="rect">
                <a:avLst/>
              </a:prstGeom>
              <a:blipFill>
                <a:blip r:embed="rId4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D1880661-B3FA-B6CF-5636-793872511A38}"/>
              </a:ext>
            </a:extLst>
          </p:cNvPr>
          <p:cNvSpPr txBox="1"/>
          <p:nvPr/>
        </p:nvSpPr>
        <p:spPr>
          <a:xfrm>
            <a:off x="1825791" y="4140438"/>
            <a:ext cx="67425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noProof="0" dirty="0"/>
              <a:t>Interpretación:</a:t>
            </a:r>
          </a:p>
          <a:p>
            <a:r>
              <a:rPr lang="es-ES" noProof="0" dirty="0"/>
              <a:t>La probabilidad de que más del 45% use el transporte público, es 0,1538, lo que indica que es un suceso poco frecuente.</a:t>
            </a:r>
          </a:p>
          <a:p>
            <a:r>
              <a:rPr lang="es-ES" dirty="0"/>
              <a:t>Sólo el 15% de las muestras de 100 jóvenes superan una proporción del 45%</a:t>
            </a:r>
            <a:endParaRPr lang="es-ES" noProof="0" dirty="0"/>
          </a:p>
        </p:txBody>
      </p:sp>
      <p:pic>
        <p:nvPicPr>
          <p:cNvPr id="10" name="Imagen 9">
            <a:hlinkClick r:id="rId5" action="ppaction://hlinkfile"/>
            <a:extLst>
              <a:ext uri="{FF2B5EF4-FFF2-40B4-BE49-F238E27FC236}">
                <a16:creationId xmlns:a16="http://schemas.microsoft.com/office/drawing/2014/main" id="{3191BF94-A05E-0B43-E9CC-7FD0C1181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036" y="4309531"/>
            <a:ext cx="585143" cy="5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13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E0BD-2F68-1522-774B-F97C57664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27FF89-A529-5C41-3C53-8AE4408B9AB3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40E56C-C069-BC58-3F89-5815916BC800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360F2B0-8B9C-701F-FF4F-EE928E262357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98EE98C-0C63-084C-D39F-615584C0C4F5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0156D94-D1AC-2EDE-1D02-F9AAD5C79D73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AA3B37D9-CBE6-4CC1-88A4-37CA3D41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BDC4D5C-3014-1619-4F88-A0A3E913A14B}"/>
              </a:ext>
            </a:extLst>
          </p:cNvPr>
          <p:cNvSpPr txBox="1"/>
          <p:nvPr/>
        </p:nvSpPr>
        <p:spPr>
          <a:xfrm>
            <a:off x="959467" y="1724533"/>
            <a:ext cx="6780533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Ordinaria 2025 (ejercicio </a:t>
            </a:r>
            <a:r>
              <a:rPr lang="es-ES" b="1" dirty="0">
                <a:latin typeface="Calibri" panose="020F0502020204030204" pitchFamily="34" charset="0"/>
              </a:rPr>
              <a:t>4.2.2)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libri" panose="020F0502020204030204" pitchFamily="34" charset="0"/>
              </a:rPr>
              <a:t>Si se sabe que 8 de cada 10 individuos están satisfechos con el servicio de su compañía eléctrica y se toma una muestra de 100 individuos, ¿cuál es la probabilidad de que la proporción de individuos satisfechos con el servicio de su compañía eléctrica sea superior al 87%?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3252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7A0B9-EF30-7A4E-DA75-CB2CE312B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2A6B7-2F7A-052D-EF51-4B52097E0890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87049E-66FE-A4B7-580C-7A04079007DF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64AEDE6-6857-D24B-2025-33D939B04C02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E285E54-8DC9-68EA-EA25-537051475FB9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3FB8F6C-55F6-AE84-4483-CFC6F2DA6318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8F3A8EA5-5533-80D6-7ED8-1C12ABC02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13B31D-0371-2487-C1EB-22843316A2F6}"/>
                  </a:ext>
                </a:extLst>
              </p:cNvPr>
              <p:cNvSpPr txBox="1"/>
              <p:nvPr/>
            </p:nvSpPr>
            <p:spPr>
              <a:xfrm>
                <a:off x="914400" y="1575327"/>
                <a:ext cx="7074640" cy="3876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1600" noProof="0" dirty="0"/>
                  <a:t>Datos: 8 de cada 10 = 0,8 = p, n=100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1600" noProof="0" dirty="0"/>
                  <a:t>tipo de ejercicio: </a:t>
                </a:r>
                <a:r>
                  <a:rPr lang="es-ES" sz="1600" b="1" noProof="0" dirty="0"/>
                  <a:t>proporción muestral</a:t>
                </a:r>
                <a:r>
                  <a:rPr lang="es-ES" sz="1600" noProof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s-ES" sz="1600" noProof="0" dirty="0"/>
                  <a:t>, probabilidad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1600" noProof="0" dirty="0"/>
                  <a:t>fórmula correspondiente: </a:t>
                </a:r>
              </a:p>
              <a:p>
                <a:pPr>
                  <a:lnSpc>
                    <a:spcPct val="150000"/>
                  </a:lnSpc>
                  <a:buNone/>
                </a:pPr>
                <a:endParaRPr lang="es-ES" sz="1600" i="1" noProof="0" dirty="0"/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sz="1600" dirty="0"/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/>
                  <a:t>¿Qué nos piden?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87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1600" noProof="0" dirty="0"/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1600" noProof="0" dirty="0"/>
                  <a:t>Tipificar y usar tabla normal: </a:t>
                </a:r>
              </a:p>
              <a:p>
                <a:pPr>
                  <a:lnSpc>
                    <a:spcPct val="150000"/>
                  </a:lnSpc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87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87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04</m:t>
                              </m:r>
                            </m:den>
                          </m:f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9599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0401</m:t>
                      </m:r>
                    </m:oMath>
                  </m:oMathPara>
                </a14:m>
                <a:endParaRPr lang="es-ES" sz="1600" noProof="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13B31D-0371-2487-C1EB-22843316A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75327"/>
                <a:ext cx="7074640" cy="3876831"/>
              </a:xfrm>
              <a:prstGeom prst="rect">
                <a:avLst/>
              </a:prstGeom>
              <a:blipFill>
                <a:blip r:embed="rId3"/>
                <a:stretch>
                  <a:fillRect l="-3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19C436C-EF8A-666B-798D-A9C0C466D2C0}"/>
                  </a:ext>
                </a:extLst>
              </p:cNvPr>
              <p:cNvSpPr txBox="1"/>
              <p:nvPr/>
            </p:nvSpPr>
            <p:spPr>
              <a:xfrm>
                <a:off x="1574681" y="2809543"/>
                <a:ext cx="5463117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s-E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s-E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s-E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ES" sz="1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1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s-ES" sz="1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s-E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E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04</m:t>
                        </m:r>
                      </m:e>
                    </m:d>
                  </m:oMath>
                </a14:m>
                <a:r>
                  <a:rPr lang="es-E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19C436C-EF8A-666B-798D-A9C0C466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81" y="2809543"/>
                <a:ext cx="5463117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705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0B8B-958C-F92D-57EA-446B90FD3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908C9A-B807-8DB7-5820-32BC4546C99B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DB56B5-60CE-B2F1-953D-7B93602FC9EB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D885607-ED2E-117B-CEED-DDCA941E1307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106DF6D-ED84-D285-2A3E-FE53856FD7EB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B96F703-3C36-8A7B-C53B-515EFD72F127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3643B4C0-80FE-5BCA-47F1-25BA8987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51AF15-7C4D-83E6-3123-CD0F376A4DB9}"/>
              </a:ext>
            </a:extLst>
          </p:cNvPr>
          <p:cNvSpPr txBox="1"/>
          <p:nvPr/>
        </p:nvSpPr>
        <p:spPr>
          <a:xfrm>
            <a:off x="1715784" y="2370996"/>
            <a:ext cx="6482993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noProof="0" dirty="0"/>
              <a:t>La probabilidad de que más del 87% estén satisfechos con su compañía eléctrica, es 0,0401, lo que indica que es un suceso muy poco frecuente.</a:t>
            </a:r>
          </a:p>
        </p:txBody>
      </p:sp>
      <p:pic>
        <p:nvPicPr>
          <p:cNvPr id="12" name="Imagen 11">
            <a:hlinkClick r:id="rId3" action="ppaction://hlinkfile"/>
            <a:extLst>
              <a:ext uri="{FF2B5EF4-FFF2-40B4-BE49-F238E27FC236}">
                <a16:creationId xmlns:a16="http://schemas.microsoft.com/office/drawing/2014/main" id="{A7E6BE93-EEDF-4732-1AAC-0EE8DE75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23" y="2726358"/>
            <a:ext cx="585143" cy="5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1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BD026-BB9D-AD59-553C-E01719A41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38A684-22A8-B2CF-6B74-C21DFBB24865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Ejercicio 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866893-A3DC-1318-0053-F5DED920EE76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F702B5B-41E4-DE06-48A5-3DAFAE254FC7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ECD858B-FF84-26C8-4FEE-24ED2B625F17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FEA1938-7A6A-7676-F258-1CFF494D3E41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DEB3406F-7080-A024-44B7-E5D4AFA4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B36C15D-796C-1826-AE34-FA68A17AB284}"/>
              </a:ext>
            </a:extLst>
          </p:cNvPr>
          <p:cNvSpPr txBox="1"/>
          <p:nvPr/>
        </p:nvSpPr>
        <p:spPr>
          <a:xfrm>
            <a:off x="842907" y="1784812"/>
            <a:ext cx="7064943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30% de los clientes compra online. Se eligen 200 al azar.</a:t>
            </a: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Probabilidad de que la proporción esté entre 0,25 y 0,35</a:t>
            </a: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41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03637-7728-BBF2-618D-B2EA64DE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BADE0-01F6-F108-C6AA-8DC7B1CE6145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Recuerda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2BB884-D11E-2C8B-5E68-C18C2143A34D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6A8282D-BFAD-F4F7-F78F-5CCB753C6289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199DA24E-EEAF-6390-E7EB-F02E3E896370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30BB00D-E977-4E09-31A4-1FC439DEF24E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931B0DF3-42D8-8B26-868C-73249A6DB115}"/>
              </a:ext>
            </a:extLst>
          </p:cNvPr>
          <p:cNvSpPr txBox="1"/>
          <p:nvPr/>
        </p:nvSpPr>
        <p:spPr>
          <a:xfrm>
            <a:off x="2264344" y="2406475"/>
            <a:ext cx="4624938" cy="266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 el tipo de problema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Elige la fórmula correcta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Tipifica (si hay normal)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Calcula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Interpreta SIEMPRE</a:t>
            </a: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F0371D5-B5FD-422A-B1D5-83FDF8A5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652" y="446551"/>
            <a:ext cx="1494819" cy="14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0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FABB6-D655-42DA-57C9-5EB30117B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1056C9-85FA-35B8-391D-F2DB9451371A}"/>
              </a:ext>
            </a:extLst>
          </p:cNvPr>
          <p:cNvSpPr txBox="1"/>
          <p:nvPr/>
        </p:nvSpPr>
        <p:spPr>
          <a:xfrm>
            <a:off x="925603" y="685909"/>
            <a:ext cx="592822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real vs estimación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E38BB5F-3268-7D50-3883-8FA48F8A0FC6}"/>
                  </a:ext>
                </a:extLst>
              </p:cNvPr>
              <p:cNvSpPr txBox="1"/>
              <p:nvPr/>
            </p:nvSpPr>
            <p:spPr>
              <a:xfrm>
                <a:off x="1125821" y="2021691"/>
                <a:ext cx="6892357" cy="3266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POBLACIÓN</a:t>
                </a:r>
                <a:r>
                  <a:rPr lang="es-ES" sz="2000" noProof="0" dirty="0">
                    <a:cs typeface="Arial" panose="020B0604020202020204" pitchFamily="34" charset="0"/>
                  </a:rPr>
                  <a:t> 	→ toda la población sobre la que 							realizamos el estudio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MUESTRA		</a:t>
                </a:r>
                <a:r>
                  <a:rPr lang="es-ES" sz="2000" i="1" noProof="0" dirty="0">
                    <a:cs typeface="Arial" panose="020B0604020202020204" pitchFamily="34" charset="0"/>
                  </a:rPr>
                  <a:t>→ parte de esa población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Parámetro</a:t>
                </a:r>
                <a:r>
                  <a:rPr lang="es-ES" sz="2000" noProof="0" dirty="0">
                    <a:cs typeface="Arial" panose="020B0604020202020204" pitchFamily="34" charset="0"/>
                  </a:rPr>
                  <a:t> 	→ valor real (desconocido) puede ser </a:t>
                </a:r>
                <a14:m>
                  <m:oMath xmlns:m="http://schemas.openxmlformats.org/officeDocument/2006/math">
                    <m:r>
                      <a:rPr lang="es-ES" sz="20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s-ES" sz="2000" noProof="0" dirty="0">
                    <a:cs typeface="Arial" panose="020B0604020202020204" pitchFamily="34" charset="0"/>
                  </a:rPr>
                  <a:t> o p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Estadístico</a:t>
                </a:r>
                <a:r>
                  <a:rPr lang="es-ES" sz="2000" i="1" noProof="0" dirty="0">
                    <a:cs typeface="Arial" panose="020B0604020202020204" pitchFamily="34" charset="0"/>
                  </a:rPr>
                  <a:t> 	→ valor calculado (estimado) con la 						muestra , puede ser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00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s-ES" sz="2000" i="1" noProof="0" dirty="0">
                    <a:cs typeface="Arial" panose="020B0604020202020204" pitchFamily="34" charset="0"/>
                  </a:rPr>
                  <a:t> media muestral, o</a:t>
                </a:r>
                <a:r>
                  <a:rPr lang="es-ES" sz="2000" i="1" noProof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2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2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s-ES" sz="2000" i="1" noProof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					</a:t>
                </a:r>
                <a:r>
                  <a:rPr lang="es-ES" sz="2000" i="1" noProof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proporción muestral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E38BB5F-3268-7D50-3883-8FA48F8A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21" y="2021691"/>
                <a:ext cx="6892357" cy="3266920"/>
              </a:xfrm>
              <a:prstGeom prst="rect">
                <a:avLst/>
              </a:prstGeom>
              <a:blipFill>
                <a:blip r:embed="rId2"/>
                <a:stretch>
                  <a:fillRect l="-796" b="-26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626920DB-0235-C31F-7C4C-27BF0FED7247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A17C0EC-5700-D491-3C0D-C698707C48BF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2080034-C58E-BB51-BADB-23131200861F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BF57D0C-DAFD-6124-BF5B-712006F9A504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02B6A6A-8B30-67F8-66F0-7AD497013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418" y="685909"/>
            <a:ext cx="1251670" cy="12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B27DE-1E51-718F-02A7-5DC768A91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36BA6-B2F1-E93F-D08F-54D8420F9C0F}"/>
              </a:ext>
            </a:extLst>
          </p:cNvPr>
          <p:cNvSpPr txBox="1"/>
          <p:nvPr/>
        </p:nvSpPr>
        <p:spPr>
          <a:xfrm>
            <a:off x="925603" y="685909"/>
            <a:ext cx="592822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real vs estimación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5B0578-B4EF-3AC9-00EE-89A3FFAA0D99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6CC7486-BDB7-3D1E-2BF8-E8FECD6BAA52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396605D4-5958-4154-DD28-4C21F6325BCF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5222FF9-53F0-A1AA-4B84-7D3649FF8A2C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AFFAB7B-87C7-008E-F7E9-C7E45D61E149}"/>
                  </a:ext>
                </a:extLst>
              </p:cNvPr>
              <p:cNvSpPr txBox="1"/>
              <p:nvPr/>
            </p:nvSpPr>
            <p:spPr>
              <a:xfrm>
                <a:off x="925603" y="1658273"/>
                <a:ext cx="6892357" cy="3737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B050"/>
                  </a:buClr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En el ejemplo anterior: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POBLACIÓN</a:t>
                </a:r>
                <a:r>
                  <a:rPr lang="es-ES" sz="2000" noProof="0" dirty="0">
                    <a:cs typeface="Arial" panose="020B0604020202020204" pitchFamily="34" charset="0"/>
                  </a:rPr>
                  <a:t> → todos los jóvenes que cursan estudios en esta ciudad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MUESTRA</a:t>
                </a:r>
                <a:r>
                  <a:rPr lang="es-ES" sz="2000" noProof="0" dirty="0">
                    <a:cs typeface="Arial" panose="020B0604020202020204" pitchFamily="34" charset="0"/>
                  </a:rPr>
                  <a:t> → 100 estudiantes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Parámetro, </a:t>
                </a:r>
                <a:r>
                  <a:rPr lang="es-ES" sz="2000" noProof="0" dirty="0">
                    <a:cs typeface="Arial" panose="020B0604020202020204" pitchFamily="34" charset="0"/>
                  </a:rPr>
                  <a:t>proporción de jóvenes estudiantes que son usuarios de transporte público → p (valor real desconocido)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sz="2000" b="1" noProof="0" dirty="0">
                    <a:cs typeface="Arial" panose="020B0604020202020204" pitchFamily="34" charset="0"/>
                  </a:rPr>
                  <a:t>Estadístico</a:t>
                </a:r>
                <a:r>
                  <a:rPr lang="es-ES" sz="2000" noProof="0" dirty="0">
                    <a:cs typeface="Arial" panose="020B0604020202020204" pitchFamily="34" charset="0"/>
                  </a:rPr>
                  <a:t> →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2000" i="1" noProof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s-ES" sz="2000" noProof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s-ES" sz="2000" noProof="0" dirty="0">
                    <a:cs typeface="Arial" panose="020B0604020202020204" pitchFamily="34" charset="0"/>
                  </a:rPr>
                  <a:t> proporción muestral, valor calculado a partir de la muestra 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AFFAB7B-87C7-008E-F7E9-C7E45D61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1658273"/>
                <a:ext cx="6892357" cy="3737946"/>
              </a:xfrm>
              <a:prstGeom prst="rect">
                <a:avLst/>
              </a:prstGeom>
              <a:blipFill>
                <a:blip r:embed="rId2"/>
                <a:stretch>
                  <a:fillRect l="-973" r="-88" b="-19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7866BB4-C2E5-E28A-D2D8-5820B3E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9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1F83B-470D-CF0E-A643-B6D4D086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A1ABB-38E7-9DDA-A50B-BCC98144C760}"/>
              </a:ext>
            </a:extLst>
          </p:cNvPr>
          <p:cNvSpPr txBox="1"/>
          <p:nvPr/>
        </p:nvSpPr>
        <p:spPr>
          <a:xfrm>
            <a:off x="925603" y="685909"/>
            <a:ext cx="446885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IMPORTANTE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9D064F-D76F-DDC2-9A2F-8E2BBE1C1F28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51BA570-1F21-2803-548D-2070F5F5878F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644B73EB-B8C6-BF02-7428-0718C339A195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44D7E0D-46B5-8DF6-5F2E-F080477F2586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3A1F46DF-5E37-4174-CCDE-FB0A7657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396000"/>
            <a:ext cx="1080000" cy="108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6EE067-AD57-CDF3-DDE4-5B9A3BE32A94}"/>
              </a:ext>
            </a:extLst>
          </p:cNvPr>
          <p:cNvSpPr txBox="1"/>
          <p:nvPr/>
        </p:nvSpPr>
        <p:spPr>
          <a:xfrm>
            <a:off x="1566010" y="2581139"/>
            <a:ext cx="601198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32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estimación NUNCA es exacta siempre hay error</a:t>
            </a:r>
            <a:endParaRPr lang="es-ES" sz="32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9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6BDD1-D5A4-00E7-8C98-50DC4F5A7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A6E10-6D59-C325-DC26-641EC6F2DAF5}"/>
              </a:ext>
            </a:extLst>
          </p:cNvPr>
          <p:cNvSpPr txBox="1"/>
          <p:nvPr/>
        </p:nvSpPr>
        <p:spPr>
          <a:xfrm>
            <a:off x="925603" y="685909"/>
            <a:ext cx="62765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Dos formas distintas: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5707C6-7462-578A-996B-F75EBAAA890A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CF411D9-DA90-FEBF-BFA8-3123BC2DE017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D2B55A3-20DC-E363-0831-CFF9437EA35E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5F99D43-1066-DA76-0E76-594C85158CD0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67317D37-E62B-89E8-ADB3-CB0837BA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9" y="539999"/>
            <a:ext cx="914399" cy="9143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603439-BB76-50A1-46FA-8D1C24913E77}"/>
              </a:ext>
            </a:extLst>
          </p:cNvPr>
          <p:cNvSpPr txBox="1"/>
          <p:nvPr/>
        </p:nvSpPr>
        <p:spPr>
          <a:xfrm>
            <a:off x="1181528" y="2702103"/>
            <a:ext cx="6770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Hay dos formas de hacerlo:</a:t>
            </a:r>
          </a:p>
          <a:p>
            <a:endParaRPr lang="es-ES" sz="20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Estimación puntual: </a:t>
            </a:r>
            <a:r>
              <a:rPr lang="es-ES" sz="2000" dirty="0"/>
              <a:t>la idea es obtener un único valor calculado a partir de las observaciones de las muestras. (Poco habitual)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Intervalos: </a:t>
            </a:r>
            <a:r>
              <a:rPr lang="es-ES" sz="2000" dirty="0"/>
              <a:t>utilizamos los datos de una muestra para obtener un intervalo dentro del cual se espera que se encuentre el parámetro con cierto nivel de confianza.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63238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31D30-2A62-5EA7-C984-066916274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1ED8E-888B-B7FE-1324-37738A0DFC2F}"/>
              </a:ext>
            </a:extLst>
          </p:cNvPr>
          <p:cNvSpPr txBox="1"/>
          <p:nvPr/>
        </p:nvSpPr>
        <p:spPr>
          <a:xfrm>
            <a:off x="925603" y="685909"/>
            <a:ext cx="6652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Estimación puntual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9D41C4-D037-DD57-3341-396462510184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FFB50E1-4192-DC4C-9A0F-81043C82BB6E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D7302EE-1428-4427-B356-9761A0DF11FA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551C165-A7A7-589C-A990-DF04F5889E5C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0D9E572-9DE3-D036-4A4E-606FCABE7B4F}"/>
                  </a:ext>
                </a:extLst>
              </p:cNvPr>
              <p:cNvSpPr txBox="1"/>
              <p:nvPr/>
            </p:nvSpPr>
            <p:spPr>
              <a:xfrm>
                <a:off x="999460" y="1866384"/>
                <a:ext cx="7145079" cy="1890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2000" noProof="0" dirty="0"/>
                  <a:t>Buscamos un único valor para estimar un parámetro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sz="2000" b="1" noProof="0" dirty="0"/>
                  <a:t>Tipos de ejercicios:</a:t>
                </a:r>
                <a:endParaRPr lang="es-ES" sz="2000" noProof="0" dirty="0"/>
              </a:p>
              <a:p>
                <a:pPr marL="742950" lvl="1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000" b="1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1" i="0" noProof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acc>
                    <m:r>
                      <a:rPr lang="es-ES" sz="2000" b="1" i="0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b="1" noProof="0" dirty="0"/>
                  <a:t>media muestral </a:t>
                </a:r>
                <a:r>
                  <a:rPr lang="es-ES" sz="2000" noProof="0" dirty="0"/>
                  <a:t>→ estima la media</a:t>
                </a:r>
                <a:r>
                  <a:rPr lang="es-ES" sz="2000" b="1" noProof="0" dirty="0"/>
                  <a:t> μ</a:t>
                </a:r>
                <a:endParaRPr lang="es-ES" sz="2000" noProof="0" dirty="0"/>
              </a:p>
              <a:p>
                <a:pPr marL="742950" lvl="1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2000" b="1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1" i="1" noProof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s-ES" sz="2000" b="1" i="1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b="1" noProof="0" dirty="0"/>
                  <a:t>proporción muestral </a:t>
                </a:r>
                <a:r>
                  <a:rPr lang="es-ES" sz="2000" noProof="0" dirty="0"/>
                  <a:t>→ estima </a:t>
                </a:r>
                <a:r>
                  <a:rPr lang="es-ES" sz="2000" b="1" noProof="0" dirty="0"/>
                  <a:t>p</a:t>
                </a:r>
                <a:endParaRPr lang="es-ES" sz="2000" noProof="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0D9E572-9DE3-D036-4A4E-606FCABE7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60" y="1866384"/>
                <a:ext cx="7145079" cy="1890518"/>
              </a:xfrm>
              <a:prstGeom prst="rect">
                <a:avLst/>
              </a:prstGeom>
              <a:blipFill>
                <a:blip r:embed="rId2"/>
                <a:stretch>
                  <a:fillRect l="-939" b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368C664D-0FF4-B771-FE97-EB002A85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4" t="17216" r="62943" b="17627"/>
          <a:stretch>
            <a:fillRect/>
          </a:stretch>
        </p:blipFill>
        <p:spPr>
          <a:xfrm>
            <a:off x="6041203" y="3041150"/>
            <a:ext cx="2455525" cy="2445250"/>
          </a:xfrm>
          <a:prstGeom prst="rect">
            <a:avLst/>
          </a:prstGeom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14454FFE-BE39-697B-2B7D-31CBFDA4F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99" y="539999"/>
            <a:ext cx="914399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8E91-6955-EEE3-6787-3C1F3FFD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A91094-E198-1653-99B4-C1E7A933DD46}"/>
                  </a:ext>
                </a:extLst>
              </p:cNvPr>
              <p:cNvSpPr txBox="1"/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 sz="6000" b="1">
                    <a:solidFill>
                      <a:srgbClr val="009646"/>
                    </a:solidFill>
                  </a:defRP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noProof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noProof="0" dirty="0"/>
                  <a:t> Media muestral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A91094-E198-1653-99B4-C1E7A933D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03" y="685909"/>
                <a:ext cx="5952270" cy="1015663"/>
              </a:xfrm>
              <a:prstGeom prst="rect">
                <a:avLst/>
              </a:prstGeom>
              <a:blipFill>
                <a:blip r:embed="rId2"/>
                <a:stretch>
                  <a:fillRect t="-18072" r="-4816" b="-409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F97C87A1-B57C-AF9A-C36D-768B5715DEBF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6E348F6-ED40-32FA-6F53-84ABA0A705B9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12A944A-D0CA-7031-854F-BD102DC26806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FD82F27-9171-F3D4-3FF1-17D53970E26F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2C394B-2DE4-3E36-F50F-DA5287678DEA}"/>
              </a:ext>
            </a:extLst>
          </p:cNvPr>
          <p:cNvSpPr txBox="1"/>
          <p:nvPr/>
        </p:nvSpPr>
        <p:spPr>
          <a:xfrm>
            <a:off x="1050331" y="1822582"/>
            <a:ext cx="691861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es-ES" sz="2000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Queremos saber la altura media de los alumnos de un instituto</a:t>
            </a:r>
          </a:p>
          <a:p>
            <a:pPr algn="just">
              <a:spcAft>
                <a:spcPts val="600"/>
              </a:spcAft>
              <a:buNone/>
            </a:pPr>
            <a:r>
              <a:rPr lang="es-ES" sz="2000" dirty="0">
                <a:ea typeface="Times New Roman" panose="02020603050405020304" pitchFamily="18" charset="0"/>
                <a:cs typeface="Calibri" panose="020F0502020204030204" pitchFamily="34" charset="0"/>
              </a:rPr>
              <a:t>¿Qué pasa si repetimos la muestra muchas veces?</a:t>
            </a:r>
          </a:p>
          <a:p>
            <a:pPr algn="just">
              <a:spcAft>
                <a:spcPts val="600"/>
              </a:spcAft>
              <a:buNone/>
            </a:pPr>
            <a:endParaRPr lang="es-ES" sz="2000" noProof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s-ES" sz="2000" b="1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Paso 1: </a:t>
            </a:r>
            <a:r>
              <a:rPr lang="es-ES" sz="2000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tomamos una primera muestra al azar de 10 alumnos y calculamos su media = 1,70 m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s-ES" sz="2000" b="1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Paso 2: </a:t>
            </a:r>
            <a:r>
              <a:rPr lang="es-ES" sz="2000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repetimos el proceso, cogemos aleatoriamente otros 10, ahora la media = 1,68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s-ES" sz="2000" b="1" noProof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Y seguimos… </a:t>
            </a:r>
            <a:r>
              <a:rPr lang="es-ES" sz="2000" noProof="0" dirty="0"/>
              <a:t>otra muestra aleatoria → media = 1,72 m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s-ES" sz="2000" noProof="0" dirty="0"/>
          </a:p>
          <a:p>
            <a:r>
              <a:rPr lang="es-ES" sz="2000" b="1" noProof="0" dirty="0"/>
              <a:t>¿Qué está pasando? </a:t>
            </a:r>
            <a:r>
              <a:rPr lang="es-ES" sz="2000" noProof="0" dirty="0"/>
              <a:t>Cada muestra da una media distinta, debido al azar</a:t>
            </a: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DC98AD30-C62F-006A-624B-B26965B5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000" y="720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7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sion_2_recta_Tangente" id="{5AA66E1E-12CE-4AF0-BD2F-FBD54A5C838B}" vid="{CD137D6E-8DD2-4432-A56D-3F81AD737B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Sesion_2_recta_Tangente</Template>
  <TotalTime>900</TotalTime>
  <Words>2008</Words>
  <Application>Microsoft Office PowerPoint</Application>
  <PresentationFormat>Presentación en pantalla (4:3)</PresentationFormat>
  <Paragraphs>285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Daniel Estévez Fernández</dc:creator>
  <cp:keywords/>
  <dc:description>generated using python-pptx</dc:description>
  <cp:lastModifiedBy>Daniel Estévez Fernández</cp:lastModifiedBy>
  <cp:revision>26</cp:revision>
  <cp:lastPrinted>2026-04-11T16:14:26Z</cp:lastPrinted>
  <dcterms:created xsi:type="dcterms:W3CDTF">2026-01-13T09:26:57Z</dcterms:created>
  <dcterms:modified xsi:type="dcterms:W3CDTF">2026-04-12T16:58:36Z</dcterms:modified>
  <cp:category/>
</cp:coreProperties>
</file>