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99" r:id="rId4"/>
    <p:sldId id="298" r:id="rId5"/>
    <p:sldId id="265" r:id="rId6"/>
    <p:sldId id="280" r:id="rId7"/>
    <p:sldId id="306" r:id="rId8"/>
    <p:sldId id="266" r:id="rId9"/>
    <p:sldId id="276" r:id="rId10"/>
    <p:sldId id="307" r:id="rId11"/>
    <p:sldId id="267" r:id="rId12"/>
    <p:sldId id="278" r:id="rId13"/>
    <p:sldId id="277" r:id="rId14"/>
    <p:sldId id="269" r:id="rId15"/>
    <p:sldId id="279" r:id="rId16"/>
    <p:sldId id="308" r:id="rId17"/>
    <p:sldId id="309" r:id="rId18"/>
    <p:sldId id="284" r:id="rId19"/>
    <p:sldId id="285" r:id="rId20"/>
    <p:sldId id="286" r:id="rId21"/>
    <p:sldId id="289" r:id="rId22"/>
    <p:sldId id="288" r:id="rId23"/>
    <p:sldId id="290" r:id="rId24"/>
    <p:sldId id="291" r:id="rId25"/>
    <p:sldId id="292" r:id="rId26"/>
    <p:sldId id="293" r:id="rId27"/>
    <p:sldId id="294" r:id="rId28"/>
    <p:sldId id="296" r:id="rId29"/>
    <p:sldId id="297" r:id="rId30"/>
    <p:sldId id="300" r:id="rId31"/>
    <p:sldId id="271" r:id="rId32"/>
    <p:sldId id="272" r:id="rId33"/>
    <p:sldId id="273" r:id="rId34"/>
    <p:sldId id="274" r:id="rId35"/>
    <p:sldId id="281" r:id="rId36"/>
    <p:sldId id="275" r:id="rId37"/>
    <p:sldId id="282" r:id="rId38"/>
    <p:sldId id="283" r:id="rId39"/>
    <p:sldId id="305" r:id="rId40"/>
    <p:sldId id="301" r:id="rId41"/>
    <p:sldId id="302" r:id="rId42"/>
    <p:sldId id="303" r:id="rId43"/>
    <p:sldId id="304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2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7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A246E-48B5-4BA6-8312-35CA09A02543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FB7DBE6-4634-4653-87FF-F4E15569FA18}">
      <dgm:prSet phldrT="[Texto]" phldr="0" custT="1"/>
      <dgm:spPr>
        <a:solidFill>
          <a:srgbClr val="92D050"/>
        </a:solidFill>
      </dgm:spPr>
      <dgm:t>
        <a:bodyPr/>
        <a:lstStyle/>
        <a:p>
          <a:endParaRPr lang="es-ES" sz="2800" dirty="0"/>
        </a:p>
      </dgm:t>
    </dgm:pt>
    <dgm:pt modelId="{E54C231A-A70D-4716-AE1A-74BEA9B99FD0}" type="parTrans" cxnId="{496AF66B-8335-46F5-9E1A-075766B5422C}">
      <dgm:prSet/>
      <dgm:spPr/>
      <dgm:t>
        <a:bodyPr/>
        <a:lstStyle/>
        <a:p>
          <a:endParaRPr lang="es-ES"/>
        </a:p>
      </dgm:t>
    </dgm:pt>
    <dgm:pt modelId="{BC162B0F-460F-4283-8145-0587B4AD85BE}" type="sibTrans" cxnId="{496AF66B-8335-46F5-9E1A-075766B5422C}">
      <dgm:prSet/>
      <dgm:spPr/>
      <dgm:t>
        <a:bodyPr/>
        <a:lstStyle/>
        <a:p>
          <a:endParaRPr lang="es-ES"/>
        </a:p>
      </dgm:t>
    </dgm:pt>
    <dgm:pt modelId="{350775BC-1704-4D8D-9090-ED63A1F6C1F4}">
      <dgm:prSet phldrT="[Texto]" phldr="0" custT="1"/>
      <dgm:spPr>
        <a:solidFill>
          <a:srgbClr val="00B0F0"/>
        </a:solidFill>
      </dgm:spPr>
      <dgm:t>
        <a:bodyPr/>
        <a:lstStyle/>
        <a:p>
          <a:r>
            <a:rPr lang="es-ES" sz="1800" dirty="0"/>
            <a:t>10%</a:t>
          </a:r>
        </a:p>
      </dgm:t>
    </dgm:pt>
    <dgm:pt modelId="{0BDD5065-21F8-42D6-9800-CAF61D68BF58}" type="parTrans" cxnId="{67318B28-408E-445C-B415-ABD3A795C2F7}">
      <dgm:prSet/>
      <dgm:spPr/>
      <dgm:t>
        <a:bodyPr/>
        <a:lstStyle/>
        <a:p>
          <a:endParaRPr lang="es-ES"/>
        </a:p>
      </dgm:t>
    </dgm:pt>
    <dgm:pt modelId="{4E18C1DD-0574-4F8F-9D31-944810E65673}" type="sibTrans" cxnId="{67318B28-408E-445C-B415-ABD3A795C2F7}">
      <dgm:prSet/>
      <dgm:spPr/>
      <dgm:t>
        <a:bodyPr/>
        <a:lstStyle/>
        <a:p>
          <a:endParaRPr lang="es-ES"/>
        </a:p>
      </dgm:t>
    </dgm:pt>
    <dgm:pt modelId="{76A718CC-FCA9-497B-AE37-54967D5A970B}" type="pres">
      <dgm:prSet presAssocID="{95DA246E-48B5-4BA6-8312-35CA09A02543}" presName="Name0" presStyleCnt="0">
        <dgm:presLayoutVars>
          <dgm:chMax val="1"/>
          <dgm:chPref val="1"/>
        </dgm:presLayoutVars>
      </dgm:prSet>
      <dgm:spPr/>
    </dgm:pt>
    <dgm:pt modelId="{37EEEBCF-9BDD-4822-8B4D-467FB7D6768A}" type="pres">
      <dgm:prSet presAssocID="{1FB7DBE6-4634-4653-87FF-F4E15569FA18}" presName="Parent" presStyleLbl="node0" presStyleIdx="0" presStyleCnt="1" custLinFactNeighborX="12149" custLinFactNeighborY="27288">
        <dgm:presLayoutVars>
          <dgm:chMax val="5"/>
          <dgm:chPref val="5"/>
        </dgm:presLayoutVars>
      </dgm:prSet>
      <dgm:spPr/>
    </dgm:pt>
    <dgm:pt modelId="{B3C0F219-D563-4F5F-AFE1-4D71FC51A530}" type="pres">
      <dgm:prSet presAssocID="{1FB7DBE6-4634-4653-87FF-F4E15569FA18}" presName="Accent1" presStyleLbl="node1" presStyleIdx="0" presStyleCnt="9"/>
      <dgm:spPr>
        <a:noFill/>
      </dgm:spPr>
    </dgm:pt>
    <dgm:pt modelId="{90D3F740-2A58-4ABE-B28D-D904B8398FE5}" type="pres">
      <dgm:prSet presAssocID="{1FB7DBE6-4634-4653-87FF-F4E15569FA18}" presName="Accent2" presStyleLbl="node1" presStyleIdx="1" presStyleCnt="9"/>
      <dgm:spPr>
        <a:noFill/>
      </dgm:spPr>
    </dgm:pt>
    <dgm:pt modelId="{A74E5672-0E72-476A-89EB-CE818C73BCF4}" type="pres">
      <dgm:prSet presAssocID="{1FB7DBE6-4634-4653-87FF-F4E15569FA18}" presName="Accent3" presStyleLbl="node1" presStyleIdx="2" presStyleCnt="9"/>
      <dgm:spPr>
        <a:noFill/>
      </dgm:spPr>
    </dgm:pt>
    <dgm:pt modelId="{83318120-7060-4705-8201-2234E39BEDDE}" type="pres">
      <dgm:prSet presAssocID="{1FB7DBE6-4634-4653-87FF-F4E15569FA18}" presName="Accent4" presStyleLbl="node1" presStyleIdx="3" presStyleCnt="9"/>
      <dgm:spPr>
        <a:noFill/>
      </dgm:spPr>
    </dgm:pt>
    <dgm:pt modelId="{AC4D432C-7B13-4F7B-8F9F-CD3D6DB4F6CE}" type="pres">
      <dgm:prSet presAssocID="{1FB7DBE6-4634-4653-87FF-F4E15569FA18}" presName="Accent5" presStyleLbl="node1" presStyleIdx="4" presStyleCnt="9"/>
      <dgm:spPr>
        <a:noFill/>
      </dgm:spPr>
    </dgm:pt>
    <dgm:pt modelId="{C521CF42-2C3D-4589-A1A3-3BD182A3DF05}" type="pres">
      <dgm:prSet presAssocID="{1FB7DBE6-4634-4653-87FF-F4E15569FA18}" presName="Accent6" presStyleLbl="node1" presStyleIdx="5" presStyleCnt="9"/>
      <dgm:spPr>
        <a:noFill/>
      </dgm:spPr>
    </dgm:pt>
    <dgm:pt modelId="{5A91CB5B-075D-4476-A5D2-CB7E6DDFFB1B}" type="pres">
      <dgm:prSet presAssocID="{350775BC-1704-4D8D-9090-ED63A1F6C1F4}" presName="Child1" presStyleLbl="node1" presStyleIdx="6" presStyleCnt="9" custScaleX="83187" custScaleY="80429" custLinFactY="29091" custLinFactNeighborX="-69508" custLinFactNeighborY="100000">
        <dgm:presLayoutVars>
          <dgm:chMax val="0"/>
          <dgm:chPref val="0"/>
        </dgm:presLayoutVars>
      </dgm:prSet>
      <dgm:spPr/>
    </dgm:pt>
    <dgm:pt modelId="{62531B0B-3542-4A03-AF0F-211FDFA95B08}" type="pres">
      <dgm:prSet presAssocID="{350775BC-1704-4D8D-9090-ED63A1F6C1F4}" presName="Accent7" presStyleCnt="0"/>
      <dgm:spPr/>
    </dgm:pt>
    <dgm:pt modelId="{1C117D86-6E74-4F3D-A478-82AADD5A023F}" type="pres">
      <dgm:prSet presAssocID="{350775BC-1704-4D8D-9090-ED63A1F6C1F4}" presName="AccentHold1" presStyleLbl="node1" presStyleIdx="7" presStyleCnt="9"/>
      <dgm:spPr>
        <a:noFill/>
      </dgm:spPr>
    </dgm:pt>
    <dgm:pt modelId="{88D3F14D-FDA8-4814-86E0-F8E04970EF89}" type="pres">
      <dgm:prSet presAssocID="{350775BC-1704-4D8D-9090-ED63A1F6C1F4}" presName="Accent8" presStyleCnt="0"/>
      <dgm:spPr/>
    </dgm:pt>
    <dgm:pt modelId="{664E8263-76FE-4D6B-8B21-021BCDEC368D}" type="pres">
      <dgm:prSet presAssocID="{350775BC-1704-4D8D-9090-ED63A1F6C1F4}" presName="AccentHold2" presStyleLbl="node1" presStyleIdx="8" presStyleCnt="9" custScaleX="69607" custScaleY="50305" custLinFactNeighborX="-52943" custLinFactNeighborY="95429"/>
      <dgm:spPr>
        <a:noFill/>
      </dgm:spPr>
    </dgm:pt>
  </dgm:ptLst>
  <dgm:cxnLst>
    <dgm:cxn modelId="{5EAD931A-DD1B-41DB-A370-97F0B52A1880}" type="presOf" srcId="{1FB7DBE6-4634-4653-87FF-F4E15569FA18}" destId="{37EEEBCF-9BDD-4822-8B4D-467FB7D6768A}" srcOrd="0" destOrd="0" presId="urn:microsoft.com/office/officeart/2009/3/layout/CircleRelationship"/>
    <dgm:cxn modelId="{67318B28-408E-445C-B415-ABD3A795C2F7}" srcId="{1FB7DBE6-4634-4653-87FF-F4E15569FA18}" destId="{350775BC-1704-4D8D-9090-ED63A1F6C1F4}" srcOrd="0" destOrd="0" parTransId="{0BDD5065-21F8-42D6-9800-CAF61D68BF58}" sibTransId="{4E18C1DD-0574-4F8F-9D31-944810E65673}"/>
    <dgm:cxn modelId="{D4C7E269-38D7-4D36-B5DB-CE78B839B883}" type="presOf" srcId="{95DA246E-48B5-4BA6-8312-35CA09A02543}" destId="{76A718CC-FCA9-497B-AE37-54967D5A970B}" srcOrd="0" destOrd="0" presId="urn:microsoft.com/office/officeart/2009/3/layout/CircleRelationship"/>
    <dgm:cxn modelId="{496AF66B-8335-46F5-9E1A-075766B5422C}" srcId="{95DA246E-48B5-4BA6-8312-35CA09A02543}" destId="{1FB7DBE6-4634-4653-87FF-F4E15569FA18}" srcOrd="0" destOrd="0" parTransId="{E54C231A-A70D-4716-AE1A-74BEA9B99FD0}" sibTransId="{BC162B0F-460F-4283-8145-0587B4AD85BE}"/>
    <dgm:cxn modelId="{7D1F06C7-F645-460E-A1E3-E10A12792A2F}" type="presOf" srcId="{350775BC-1704-4D8D-9090-ED63A1F6C1F4}" destId="{5A91CB5B-075D-4476-A5D2-CB7E6DDFFB1B}" srcOrd="0" destOrd="0" presId="urn:microsoft.com/office/officeart/2009/3/layout/CircleRelationship"/>
    <dgm:cxn modelId="{5CB1361C-B569-4DD0-887F-A651417E46F7}" type="presParOf" srcId="{76A718CC-FCA9-497B-AE37-54967D5A970B}" destId="{37EEEBCF-9BDD-4822-8B4D-467FB7D6768A}" srcOrd="0" destOrd="0" presId="urn:microsoft.com/office/officeart/2009/3/layout/CircleRelationship"/>
    <dgm:cxn modelId="{0CF91AEE-9BC1-4057-96F3-0AB73DF66620}" type="presParOf" srcId="{76A718CC-FCA9-497B-AE37-54967D5A970B}" destId="{B3C0F219-D563-4F5F-AFE1-4D71FC51A530}" srcOrd="1" destOrd="0" presId="urn:microsoft.com/office/officeart/2009/3/layout/CircleRelationship"/>
    <dgm:cxn modelId="{112F876F-0ABC-4B69-9619-01D9074F7B97}" type="presParOf" srcId="{76A718CC-FCA9-497B-AE37-54967D5A970B}" destId="{90D3F740-2A58-4ABE-B28D-D904B8398FE5}" srcOrd="2" destOrd="0" presId="urn:microsoft.com/office/officeart/2009/3/layout/CircleRelationship"/>
    <dgm:cxn modelId="{D35D0933-F679-4779-8902-2FC8BC8476DA}" type="presParOf" srcId="{76A718CC-FCA9-497B-AE37-54967D5A970B}" destId="{A74E5672-0E72-476A-89EB-CE818C73BCF4}" srcOrd="3" destOrd="0" presId="urn:microsoft.com/office/officeart/2009/3/layout/CircleRelationship"/>
    <dgm:cxn modelId="{3DC0C59F-187D-4C3A-8219-565512A22034}" type="presParOf" srcId="{76A718CC-FCA9-497B-AE37-54967D5A970B}" destId="{83318120-7060-4705-8201-2234E39BEDDE}" srcOrd="4" destOrd="0" presId="urn:microsoft.com/office/officeart/2009/3/layout/CircleRelationship"/>
    <dgm:cxn modelId="{2FEC3494-93C9-49B2-81DB-04229A42BEA4}" type="presParOf" srcId="{76A718CC-FCA9-497B-AE37-54967D5A970B}" destId="{AC4D432C-7B13-4F7B-8F9F-CD3D6DB4F6CE}" srcOrd="5" destOrd="0" presId="urn:microsoft.com/office/officeart/2009/3/layout/CircleRelationship"/>
    <dgm:cxn modelId="{6919467A-FA50-4B70-914B-68BFB8024CBA}" type="presParOf" srcId="{76A718CC-FCA9-497B-AE37-54967D5A970B}" destId="{C521CF42-2C3D-4589-A1A3-3BD182A3DF05}" srcOrd="6" destOrd="0" presId="urn:microsoft.com/office/officeart/2009/3/layout/CircleRelationship"/>
    <dgm:cxn modelId="{F213CC1C-5C5F-4816-A377-90AC0AAEE243}" type="presParOf" srcId="{76A718CC-FCA9-497B-AE37-54967D5A970B}" destId="{5A91CB5B-075D-4476-A5D2-CB7E6DDFFB1B}" srcOrd="7" destOrd="0" presId="urn:microsoft.com/office/officeart/2009/3/layout/CircleRelationship"/>
    <dgm:cxn modelId="{0C9225D6-F245-46A8-BE88-0BB99A527A0C}" type="presParOf" srcId="{76A718CC-FCA9-497B-AE37-54967D5A970B}" destId="{62531B0B-3542-4A03-AF0F-211FDFA95B08}" srcOrd="8" destOrd="0" presId="urn:microsoft.com/office/officeart/2009/3/layout/CircleRelationship"/>
    <dgm:cxn modelId="{1FC15CF3-3FFC-40FC-B4A0-2FBE3600AB84}" type="presParOf" srcId="{62531B0B-3542-4A03-AF0F-211FDFA95B08}" destId="{1C117D86-6E74-4F3D-A478-82AADD5A023F}" srcOrd="0" destOrd="0" presId="urn:microsoft.com/office/officeart/2009/3/layout/CircleRelationship"/>
    <dgm:cxn modelId="{BFC57E0E-4BC5-4CF0-B026-74EDDB674057}" type="presParOf" srcId="{76A718CC-FCA9-497B-AE37-54967D5A970B}" destId="{88D3F14D-FDA8-4814-86E0-F8E04970EF89}" srcOrd="9" destOrd="0" presId="urn:microsoft.com/office/officeart/2009/3/layout/CircleRelationship"/>
    <dgm:cxn modelId="{FFE2F7EB-F4B5-4685-8B44-CD70EFB31150}" type="presParOf" srcId="{88D3F14D-FDA8-4814-86E0-F8E04970EF89}" destId="{664E8263-76FE-4D6B-8B21-021BCDEC368D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EEBCF-9BDD-4822-8B4D-467FB7D6768A}">
      <dsp:nvSpPr>
        <dsp:cNvPr id="0" name=""/>
        <dsp:cNvSpPr/>
      </dsp:nvSpPr>
      <dsp:spPr>
        <a:xfrm>
          <a:off x="2210208" y="663390"/>
          <a:ext cx="3943388" cy="3943488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kern="1200" dirty="0"/>
        </a:p>
      </dsp:txBody>
      <dsp:txXfrm>
        <a:off x="2787704" y="1240900"/>
        <a:ext cx="2788396" cy="2788468"/>
      </dsp:txXfrm>
    </dsp:sp>
    <dsp:sp modelId="{B3C0F219-D563-4F5F-AFE1-4D71FC51A530}">
      <dsp:nvSpPr>
        <dsp:cNvPr id="0" name=""/>
        <dsp:cNvSpPr/>
      </dsp:nvSpPr>
      <dsp:spPr>
        <a:xfrm>
          <a:off x="3980714" y="0"/>
          <a:ext cx="438537" cy="4385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3F740-2A58-4ABE-B28D-D904B8398FE5}">
      <dsp:nvSpPr>
        <dsp:cNvPr id="0" name=""/>
        <dsp:cNvSpPr/>
      </dsp:nvSpPr>
      <dsp:spPr>
        <a:xfrm>
          <a:off x="2942708" y="3830159"/>
          <a:ext cx="317839" cy="3178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E5672-0E72-476A-89EB-CE818C73BCF4}">
      <dsp:nvSpPr>
        <dsp:cNvPr id="0" name=""/>
        <dsp:cNvSpPr/>
      </dsp:nvSpPr>
      <dsp:spPr>
        <a:xfrm>
          <a:off x="5927981" y="1780098"/>
          <a:ext cx="317839" cy="3178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18120-7060-4705-8201-2234E39BEDDE}">
      <dsp:nvSpPr>
        <dsp:cNvPr id="0" name=""/>
        <dsp:cNvSpPr/>
      </dsp:nvSpPr>
      <dsp:spPr>
        <a:xfrm>
          <a:off x="4408331" y="4168304"/>
          <a:ext cx="438537" cy="4385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D432C-7B13-4F7B-8F9F-CD3D6DB4F6CE}">
      <dsp:nvSpPr>
        <dsp:cNvPr id="0" name=""/>
        <dsp:cNvSpPr/>
      </dsp:nvSpPr>
      <dsp:spPr>
        <a:xfrm>
          <a:off x="3032370" y="623310"/>
          <a:ext cx="317839" cy="3178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1CF42-2C3D-4589-A1A3-3BD182A3DF05}">
      <dsp:nvSpPr>
        <dsp:cNvPr id="0" name=""/>
        <dsp:cNvSpPr/>
      </dsp:nvSpPr>
      <dsp:spPr>
        <a:xfrm>
          <a:off x="2031722" y="2441645"/>
          <a:ext cx="317839" cy="3178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1CB5B-075D-4476-A5D2-CB7E6DDFFB1B}">
      <dsp:nvSpPr>
        <dsp:cNvPr id="0" name=""/>
        <dsp:cNvSpPr/>
      </dsp:nvSpPr>
      <dsp:spPr>
        <a:xfrm>
          <a:off x="0" y="3117250"/>
          <a:ext cx="1333478" cy="1289062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10%</a:t>
          </a:r>
        </a:p>
      </dsp:txBody>
      <dsp:txXfrm>
        <a:off x="195283" y="3306029"/>
        <a:ext cx="942912" cy="911504"/>
      </dsp:txXfrm>
    </dsp:sp>
    <dsp:sp modelId="{1C117D86-6E74-4F3D-A478-82AADD5A023F}">
      <dsp:nvSpPr>
        <dsp:cNvPr id="0" name=""/>
        <dsp:cNvSpPr/>
      </dsp:nvSpPr>
      <dsp:spPr>
        <a:xfrm>
          <a:off x="3537004" y="637131"/>
          <a:ext cx="438537" cy="438574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E8263-76FE-4D6B-8B21-021BCDEC368D}">
      <dsp:nvSpPr>
        <dsp:cNvPr id="0" name=""/>
        <dsp:cNvSpPr/>
      </dsp:nvSpPr>
      <dsp:spPr>
        <a:xfrm>
          <a:off x="349473" y="3917670"/>
          <a:ext cx="552095" cy="398840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7.png"/><Relationship Id="rId7" Type="http://schemas.openxmlformats.org/officeDocument/2006/relationships/image" Target="../media/image5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4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1026" y="914400"/>
            <a:ext cx="77675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Probabilidad compuesta, Probabilidad Total y Teorema de Bayes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AD943-813B-B44E-09F9-D304537E1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170B2F-A75D-4F22-8BE7-8C27CD75B542}"/>
              </a:ext>
            </a:extLst>
          </p:cNvPr>
          <p:cNvSpPr txBox="1"/>
          <p:nvPr/>
        </p:nvSpPr>
        <p:spPr>
          <a:xfrm>
            <a:off x="914400" y="374465"/>
            <a:ext cx="62856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Dónde se pone cada dato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967D2F1-1ED7-3974-0B75-CEF1B2590E5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B8429D68-1331-EAD0-BC67-7C0D5220CD8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035527C-7185-6879-BA8C-DA311E64817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5244B72-C8F1-D31D-1981-5B497D2FD2E9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292CB5AA-2443-468A-8004-E42C90B41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grpSp>
        <p:nvGrpSpPr>
          <p:cNvPr id="37" name="Grupo 36">
            <a:extLst>
              <a:ext uri="{FF2B5EF4-FFF2-40B4-BE49-F238E27FC236}">
                <a16:creationId xmlns:a16="http://schemas.microsoft.com/office/drawing/2014/main" id="{3BD70F7B-11E3-62C7-24D7-80D7399B97BD}"/>
              </a:ext>
            </a:extLst>
          </p:cNvPr>
          <p:cNvGrpSpPr/>
          <p:nvPr/>
        </p:nvGrpSpPr>
        <p:grpSpPr>
          <a:xfrm>
            <a:off x="640190" y="2392876"/>
            <a:ext cx="8185311" cy="2176220"/>
            <a:chOff x="187671" y="2161128"/>
            <a:chExt cx="8185311" cy="2176220"/>
          </a:xfrm>
        </p:grpSpPr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8749F385-473A-EB58-0D16-DF213A48594D}"/>
                </a:ext>
              </a:extLst>
            </p:cNvPr>
            <p:cNvGrpSpPr/>
            <p:nvPr/>
          </p:nvGrpSpPr>
          <p:grpSpPr>
            <a:xfrm>
              <a:off x="187671" y="2161128"/>
              <a:ext cx="8185311" cy="2176220"/>
              <a:chOff x="669099" y="3249607"/>
              <a:chExt cx="8185311" cy="2176220"/>
            </a:xfrm>
          </p:grpSpPr>
          <p:grpSp>
            <p:nvGrpSpPr>
              <p:cNvPr id="3" name="Grupo 2">
                <a:extLst>
                  <a:ext uri="{FF2B5EF4-FFF2-40B4-BE49-F238E27FC236}">
                    <a16:creationId xmlns:a16="http://schemas.microsoft.com/office/drawing/2014/main" id="{F71C1B28-30A8-97F0-46BE-999B302E30D8}"/>
                  </a:ext>
                </a:extLst>
              </p:cNvPr>
              <p:cNvGrpSpPr/>
              <p:nvPr/>
            </p:nvGrpSpPr>
            <p:grpSpPr>
              <a:xfrm>
                <a:off x="669099" y="3249607"/>
                <a:ext cx="6081934" cy="2176220"/>
                <a:chOff x="208738" y="3284176"/>
                <a:chExt cx="6081934" cy="2176220"/>
              </a:xfrm>
            </p:grpSpPr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5C7639B2-D3B7-39B0-EC98-581243DB78BF}"/>
                    </a:ext>
                  </a:extLst>
                </p:cNvPr>
                <p:cNvSpPr txBox="1"/>
                <p:nvPr/>
              </p:nvSpPr>
              <p:spPr>
                <a:xfrm rot="265518">
                  <a:off x="3967886" y="5091064"/>
                  <a:ext cx="84534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P(H/B)</a:t>
                  </a:r>
                </a:p>
              </p:txBody>
            </p:sp>
            <p:grpSp>
              <p:nvGrpSpPr>
                <p:cNvPr id="8" name="Grupo 7">
                  <a:extLst>
                    <a:ext uri="{FF2B5EF4-FFF2-40B4-BE49-F238E27FC236}">
                      <a16:creationId xmlns:a16="http://schemas.microsoft.com/office/drawing/2014/main" id="{13DBD719-E001-DE47-D7AC-A108C2E26C40}"/>
                    </a:ext>
                  </a:extLst>
                </p:cNvPr>
                <p:cNvGrpSpPr/>
                <p:nvPr/>
              </p:nvGrpSpPr>
              <p:grpSpPr>
                <a:xfrm>
                  <a:off x="208738" y="3284176"/>
                  <a:ext cx="6081934" cy="2027973"/>
                  <a:chOff x="583848" y="3235621"/>
                  <a:chExt cx="4430545" cy="2027973"/>
                </a:xfrm>
              </p:grpSpPr>
              <p:sp>
                <p:nvSpPr>
                  <p:cNvPr id="17" name="Rectángulo 16">
                    <a:extLst>
                      <a:ext uri="{FF2B5EF4-FFF2-40B4-BE49-F238E27FC236}">
                        <a16:creationId xmlns:a16="http://schemas.microsoft.com/office/drawing/2014/main" id="{5D109C79-EEF2-2C0D-FC81-B276420EC8BD}"/>
                      </a:ext>
                    </a:extLst>
                  </p:cNvPr>
                  <p:cNvSpPr/>
                  <p:nvPr/>
                </p:nvSpPr>
                <p:spPr>
                  <a:xfrm>
                    <a:off x="583848" y="3976932"/>
                    <a:ext cx="1061659" cy="646331"/>
                  </a:xfrm>
                  <a:prstGeom prst="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/>
                      <a:t>Experimento y sucesos</a:t>
                    </a:r>
                  </a:p>
                </p:txBody>
              </p:sp>
              <p:sp>
                <p:nvSpPr>
                  <p:cNvPr id="18" name="Rectángulo 17">
                    <a:extLst>
                      <a:ext uri="{FF2B5EF4-FFF2-40B4-BE49-F238E27FC236}">
                        <a16:creationId xmlns:a16="http://schemas.microsoft.com/office/drawing/2014/main" id="{B61F7FC2-056C-494D-3F02-F4EA6F85FC66}"/>
                      </a:ext>
                    </a:extLst>
                  </p:cNvPr>
                  <p:cNvSpPr/>
                  <p:nvPr/>
                </p:nvSpPr>
                <p:spPr>
                  <a:xfrm>
                    <a:off x="2535894" y="3540060"/>
                    <a:ext cx="577231" cy="486110"/>
                  </a:xfrm>
                  <a:prstGeom prst="rect">
                    <a:avLst/>
                  </a:prstGeom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>
                        <a:solidFill>
                          <a:srgbClr val="C00000"/>
                        </a:solidFill>
                      </a:rPr>
                      <a:t>A</a:t>
                    </a:r>
                  </a:p>
                </p:txBody>
              </p:sp>
              <p:sp>
                <p:nvSpPr>
                  <p:cNvPr id="19" name="Rectángulo 18">
                    <a:extLst>
                      <a:ext uri="{FF2B5EF4-FFF2-40B4-BE49-F238E27FC236}">
                        <a16:creationId xmlns:a16="http://schemas.microsoft.com/office/drawing/2014/main" id="{FC783BA5-D035-4282-E900-8A5ADDD41CC9}"/>
                      </a:ext>
                    </a:extLst>
                  </p:cNvPr>
                  <p:cNvSpPr/>
                  <p:nvPr/>
                </p:nvSpPr>
                <p:spPr>
                  <a:xfrm>
                    <a:off x="2550506" y="4723214"/>
                    <a:ext cx="562619" cy="486110"/>
                  </a:xfrm>
                  <a:prstGeom prst="rect">
                    <a:avLst/>
                  </a:prstGeom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>
                        <a:solidFill>
                          <a:srgbClr val="C00000"/>
                        </a:solidFill>
                      </a:rPr>
                      <a:t>B</a:t>
                    </a:r>
                  </a:p>
                </p:txBody>
              </p:sp>
              <p:grpSp>
                <p:nvGrpSpPr>
                  <p:cNvPr id="21" name="Grupo 20">
                    <a:extLst>
                      <a:ext uri="{FF2B5EF4-FFF2-40B4-BE49-F238E27FC236}">
                        <a16:creationId xmlns:a16="http://schemas.microsoft.com/office/drawing/2014/main" id="{904F9BE4-9967-1216-532F-48E2EFCD7952}"/>
                      </a:ext>
                    </a:extLst>
                  </p:cNvPr>
                  <p:cNvGrpSpPr/>
                  <p:nvPr/>
                </p:nvGrpSpPr>
                <p:grpSpPr>
                  <a:xfrm>
                    <a:off x="4113315" y="3235621"/>
                    <a:ext cx="901078" cy="898284"/>
                    <a:chOff x="4462210" y="3267278"/>
                    <a:chExt cx="901078" cy="898284"/>
                  </a:xfrm>
                </p:grpSpPr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31" name="Rectángulo 30">
                          <a:extLst>
                            <a:ext uri="{FF2B5EF4-FFF2-40B4-BE49-F238E27FC236}">
                              <a16:creationId xmlns:a16="http://schemas.microsoft.com/office/drawing/2014/main" id="{24C97171-165E-F2D0-584F-9649C4DB902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462210" y="3267278"/>
                          <a:ext cx="901078" cy="364780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∩</m:t>
                                </m:r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G</m:t>
                                </m:r>
                              </m:oMath>
                            </m:oMathPara>
                          </a14:m>
                          <a:endParaRPr lang="es-ES" dirty="0"/>
                        </a:p>
                      </p:txBody>
                    </p:sp>
                  </mc:Choice>
                  <mc:Fallback>
                    <p:sp>
                      <p:nvSpPr>
                        <p:cNvPr id="31" name="Rectángulo 30">
                          <a:extLst>
                            <a:ext uri="{FF2B5EF4-FFF2-40B4-BE49-F238E27FC236}">
                              <a16:creationId xmlns:a16="http://schemas.microsoft.com/office/drawing/2014/main" id="{24C97171-165E-F2D0-584F-9649C4DB902F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62210" y="3267278"/>
                          <a:ext cx="901078" cy="364780"/>
                        </a:xfrm>
                        <a:prstGeom prst="rect">
                          <a:avLst/>
                        </a:prstGeom>
                        <a:blipFill>
                          <a:blip r:embed="rId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s-E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32" name="Rectángulo 31">
                          <a:extLst>
                            <a:ext uri="{FF2B5EF4-FFF2-40B4-BE49-F238E27FC236}">
                              <a16:creationId xmlns:a16="http://schemas.microsoft.com/office/drawing/2014/main" id="{554F891A-3FD8-5FF5-8B56-7363B926AC6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462210" y="3824015"/>
                          <a:ext cx="901078" cy="34154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∩</m:t>
                                </m:r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oMath>
                            </m:oMathPara>
                          </a14:m>
                          <a:endParaRPr lang="es-ES" dirty="0"/>
                        </a:p>
                      </p:txBody>
                    </p:sp>
                  </mc:Choice>
                  <mc:Fallback>
                    <p:sp>
                      <p:nvSpPr>
                        <p:cNvPr id="32" name="Rectángulo 31">
                          <a:extLst>
                            <a:ext uri="{FF2B5EF4-FFF2-40B4-BE49-F238E27FC236}">
                              <a16:creationId xmlns:a16="http://schemas.microsoft.com/office/drawing/2014/main" id="{554F891A-3FD8-5FF5-8B56-7363B926AC6C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62210" y="3824015"/>
                          <a:ext cx="901078" cy="341547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s-E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22" name="Grupo 21">
                    <a:extLst>
                      <a:ext uri="{FF2B5EF4-FFF2-40B4-BE49-F238E27FC236}">
                        <a16:creationId xmlns:a16="http://schemas.microsoft.com/office/drawing/2014/main" id="{CA569398-A739-75A9-BFDA-0016CFA74438}"/>
                      </a:ext>
                    </a:extLst>
                  </p:cNvPr>
                  <p:cNvGrpSpPr/>
                  <p:nvPr/>
                </p:nvGrpSpPr>
                <p:grpSpPr>
                  <a:xfrm>
                    <a:off x="4113315" y="4357225"/>
                    <a:ext cx="901078" cy="906369"/>
                    <a:chOff x="4452361" y="4458492"/>
                    <a:chExt cx="901078" cy="906369"/>
                  </a:xfrm>
                </p:grpSpPr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29" name="Rectángulo 28">
                          <a:extLst>
                            <a:ext uri="{FF2B5EF4-FFF2-40B4-BE49-F238E27FC236}">
                              <a16:creationId xmlns:a16="http://schemas.microsoft.com/office/drawing/2014/main" id="{672F6052-B3DA-EED4-DC33-63E7B1D6FA0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452361" y="4458492"/>
                          <a:ext cx="899119" cy="34154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B</m:t>
                                </m:r>
                                <m:r>
                                  <a:rPr lang="es-E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∩</m:t>
                                </m:r>
                                <m:r>
                                  <m:rPr>
                                    <m:sty m:val="p"/>
                                  </m:rPr>
                                  <a:rPr lang="es-E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G</m:t>
                                </m:r>
                              </m:oMath>
                            </m:oMathPara>
                          </a14:m>
                          <a:endParaRPr lang="es-ES" dirty="0"/>
                        </a:p>
                      </p:txBody>
                    </p:sp>
                  </mc:Choice>
                  <mc:Fallback>
                    <p:sp>
                      <p:nvSpPr>
                        <p:cNvPr id="29" name="Rectángulo 28">
                          <a:extLst>
                            <a:ext uri="{FF2B5EF4-FFF2-40B4-BE49-F238E27FC236}">
                              <a16:creationId xmlns:a16="http://schemas.microsoft.com/office/drawing/2014/main" id="{672F6052-B3DA-EED4-DC33-63E7B1D6FA0C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52361" y="4458492"/>
                          <a:ext cx="899119" cy="341547"/>
                        </a:xfrm>
                        <a:prstGeom prst="rect">
                          <a:avLst/>
                        </a:prstGeom>
                        <a:blipFill>
                          <a:blip r:embed="rId5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s-E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>
                  <mc:Choice xmlns:a14="http://schemas.microsoft.com/office/drawing/2010/main" Requires="a14">
                    <p:sp>
                      <p:nvSpPr>
                        <p:cNvPr id="30" name="Rectángulo 29">
                          <a:extLst>
                            <a:ext uri="{FF2B5EF4-FFF2-40B4-BE49-F238E27FC236}">
                              <a16:creationId xmlns:a16="http://schemas.microsoft.com/office/drawing/2014/main" id="{A5A0FCCE-B03C-45FD-343F-EC4567B745B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452361" y="5023359"/>
                          <a:ext cx="901078" cy="341502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1"/>
                        </a:lnRef>
                        <a:fillRef idx="1">
                          <a:schemeClr val="lt1"/>
                        </a:fillRef>
                        <a:effectRef idx="0">
                          <a:schemeClr val="accent1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s-E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  <m:r>
                                  <a:rPr lang="es-E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∩</m:t>
                                </m:r>
                                <m:r>
                                  <m:rPr>
                                    <m:sty m:val="p"/>
                                  </m:rPr>
                                  <a:rPr lang="es-ES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oMath>
                            </m:oMathPara>
                          </a14:m>
                          <a:endParaRPr lang="es-ES" dirty="0"/>
                        </a:p>
                      </p:txBody>
                    </p:sp>
                  </mc:Choice>
                  <mc:Fallback>
                    <p:sp>
                      <p:nvSpPr>
                        <p:cNvPr id="30" name="Rectángulo 29">
                          <a:extLst>
                            <a:ext uri="{FF2B5EF4-FFF2-40B4-BE49-F238E27FC236}">
                              <a16:creationId xmlns:a16="http://schemas.microsoft.com/office/drawing/2014/main" id="{A5A0FCCE-B03C-45FD-343F-EC4567B745BA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52361" y="5023359"/>
                          <a:ext cx="901078" cy="341502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s-E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23" name="Conector recto de flecha 22">
                    <a:extLst>
                      <a:ext uri="{FF2B5EF4-FFF2-40B4-BE49-F238E27FC236}">
                        <a16:creationId xmlns:a16="http://schemas.microsoft.com/office/drawing/2014/main" id="{355B02A1-A8B0-A1CC-813B-19BC5398912D}"/>
                      </a:ext>
                    </a:extLst>
                  </p:cNvPr>
                  <p:cNvCxnSpPr>
                    <a:cxnSpLocks/>
                    <a:stCxn id="17" idx="3"/>
                    <a:endCxn id="18" idx="1"/>
                  </p:cNvCxnSpPr>
                  <p:nvPr/>
                </p:nvCxnSpPr>
                <p:spPr>
                  <a:xfrm flipV="1">
                    <a:off x="1645507" y="3783115"/>
                    <a:ext cx="890387" cy="51698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ector recto de flecha 23">
                    <a:extLst>
                      <a:ext uri="{FF2B5EF4-FFF2-40B4-BE49-F238E27FC236}">
                        <a16:creationId xmlns:a16="http://schemas.microsoft.com/office/drawing/2014/main" id="{8462E6B1-C562-3ADF-42F8-708EB2E34338}"/>
                      </a:ext>
                    </a:extLst>
                  </p:cNvPr>
                  <p:cNvCxnSpPr>
                    <a:cxnSpLocks/>
                    <a:stCxn id="17" idx="3"/>
                    <a:endCxn id="19" idx="1"/>
                  </p:cNvCxnSpPr>
                  <p:nvPr/>
                </p:nvCxnSpPr>
                <p:spPr>
                  <a:xfrm>
                    <a:off x="1645507" y="4300098"/>
                    <a:ext cx="904999" cy="666171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ector recto de flecha 24">
                    <a:extLst>
                      <a:ext uri="{FF2B5EF4-FFF2-40B4-BE49-F238E27FC236}">
                        <a16:creationId xmlns:a16="http://schemas.microsoft.com/office/drawing/2014/main" id="{B3E2C913-3AD7-1AFC-C99C-3E8116BD6E5B}"/>
                      </a:ext>
                    </a:extLst>
                  </p:cNvPr>
                  <p:cNvCxnSpPr>
                    <a:cxnSpLocks/>
                    <a:stCxn id="18" idx="3"/>
                    <a:endCxn id="31" idx="1"/>
                  </p:cNvCxnSpPr>
                  <p:nvPr/>
                </p:nvCxnSpPr>
                <p:spPr>
                  <a:xfrm flipV="1">
                    <a:off x="3113125" y="3418011"/>
                    <a:ext cx="1000190" cy="36510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Conector recto de flecha 25">
                    <a:extLst>
                      <a:ext uri="{FF2B5EF4-FFF2-40B4-BE49-F238E27FC236}">
                        <a16:creationId xmlns:a16="http://schemas.microsoft.com/office/drawing/2014/main" id="{6AF7AD70-B4DF-1190-E345-D201B5FD9DCD}"/>
                      </a:ext>
                    </a:extLst>
                  </p:cNvPr>
                  <p:cNvCxnSpPr>
                    <a:cxnSpLocks/>
                    <a:stCxn id="18" idx="3"/>
                    <a:endCxn id="32" idx="1"/>
                  </p:cNvCxnSpPr>
                  <p:nvPr/>
                </p:nvCxnSpPr>
                <p:spPr>
                  <a:xfrm>
                    <a:off x="3113125" y="3783115"/>
                    <a:ext cx="1000190" cy="18001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ector recto de flecha 26">
                    <a:extLst>
                      <a:ext uri="{FF2B5EF4-FFF2-40B4-BE49-F238E27FC236}">
                        <a16:creationId xmlns:a16="http://schemas.microsoft.com/office/drawing/2014/main" id="{DD7FE3FB-E0FA-FC63-A511-E74434188028}"/>
                      </a:ext>
                    </a:extLst>
                  </p:cNvPr>
                  <p:cNvCxnSpPr>
                    <a:cxnSpLocks/>
                    <a:stCxn id="19" idx="3"/>
                    <a:endCxn id="29" idx="1"/>
                  </p:cNvCxnSpPr>
                  <p:nvPr/>
                </p:nvCxnSpPr>
                <p:spPr>
                  <a:xfrm flipV="1">
                    <a:off x="3113125" y="4527999"/>
                    <a:ext cx="1000190" cy="43827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Conector recto de flecha 27">
                    <a:extLst>
                      <a:ext uri="{FF2B5EF4-FFF2-40B4-BE49-F238E27FC236}">
                        <a16:creationId xmlns:a16="http://schemas.microsoft.com/office/drawing/2014/main" id="{E2C8F2DA-9799-8FDF-0F64-54072EB05C9F}"/>
                      </a:ext>
                    </a:extLst>
                  </p:cNvPr>
                  <p:cNvCxnSpPr>
                    <a:cxnSpLocks/>
                    <a:stCxn id="19" idx="3"/>
                    <a:endCxn id="30" idx="1"/>
                  </p:cNvCxnSpPr>
                  <p:nvPr/>
                </p:nvCxnSpPr>
                <p:spPr>
                  <a:xfrm>
                    <a:off x="3113125" y="4966269"/>
                    <a:ext cx="1000190" cy="1265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CuadroTexto 11">
                  <a:extLst>
                    <a:ext uri="{FF2B5EF4-FFF2-40B4-BE49-F238E27FC236}">
                      <a16:creationId xmlns:a16="http://schemas.microsoft.com/office/drawing/2014/main" id="{67F72134-E5A0-4C3A-58E0-E8402B699D5C}"/>
                    </a:ext>
                  </a:extLst>
                </p:cNvPr>
                <p:cNvSpPr txBox="1"/>
                <p:nvPr/>
              </p:nvSpPr>
              <p:spPr>
                <a:xfrm rot="20208466">
                  <a:off x="1991529" y="3675603"/>
                  <a:ext cx="69180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rgbClr val="C00000"/>
                      </a:solidFill>
                    </a:rPr>
                    <a:t>P(A)</a:t>
                  </a:r>
                </a:p>
              </p:txBody>
            </p:sp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0AD0F4EA-F38C-D9D3-9D02-61DD9A01BA70}"/>
                    </a:ext>
                  </a:extLst>
                </p:cNvPr>
                <p:cNvSpPr txBox="1"/>
                <p:nvPr/>
              </p:nvSpPr>
              <p:spPr>
                <a:xfrm rot="1711017">
                  <a:off x="2030893" y="4684805"/>
                  <a:ext cx="65142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rgbClr val="C00000"/>
                      </a:solidFill>
                    </a:rPr>
                    <a:t>P(B)</a:t>
                  </a:r>
                </a:p>
              </p:txBody>
            </p:sp>
            <p:sp>
              <p:nvSpPr>
                <p:cNvPr id="14" name="CuadroTexto 13">
                  <a:extLst>
                    <a:ext uri="{FF2B5EF4-FFF2-40B4-BE49-F238E27FC236}">
                      <a16:creationId xmlns:a16="http://schemas.microsoft.com/office/drawing/2014/main" id="{3ECF6B1D-E81A-2AE4-6654-D69D2A1542D3}"/>
                    </a:ext>
                  </a:extLst>
                </p:cNvPr>
                <p:cNvSpPr txBox="1"/>
                <p:nvPr/>
              </p:nvSpPr>
              <p:spPr>
                <a:xfrm rot="20701675">
                  <a:off x="3967521" y="3285965"/>
                  <a:ext cx="84607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P(G/A)</a:t>
                  </a:r>
                </a:p>
              </p:txBody>
            </p:sp>
            <p:sp>
              <p:nvSpPr>
                <p:cNvPr id="15" name="CuadroTexto 14">
                  <a:extLst>
                    <a:ext uri="{FF2B5EF4-FFF2-40B4-BE49-F238E27FC236}">
                      <a16:creationId xmlns:a16="http://schemas.microsoft.com/office/drawing/2014/main" id="{81A61361-3019-2188-720E-DFB9CC6C584C}"/>
                    </a:ext>
                  </a:extLst>
                </p:cNvPr>
                <p:cNvSpPr txBox="1"/>
                <p:nvPr/>
              </p:nvSpPr>
              <p:spPr>
                <a:xfrm rot="20671445">
                  <a:off x="3961428" y="4444580"/>
                  <a:ext cx="9083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P(G/B)</a:t>
                  </a:r>
                </a:p>
              </p:txBody>
            </p:sp>
            <p:sp>
              <p:nvSpPr>
                <p:cNvPr id="16" name="CuadroTexto 15">
                  <a:extLst>
                    <a:ext uri="{FF2B5EF4-FFF2-40B4-BE49-F238E27FC236}">
                      <a16:creationId xmlns:a16="http://schemas.microsoft.com/office/drawing/2014/main" id="{6AAE3323-F9CA-66A3-1F47-98F3083C82EE}"/>
                    </a:ext>
                  </a:extLst>
                </p:cNvPr>
                <p:cNvSpPr txBox="1"/>
                <p:nvPr/>
              </p:nvSpPr>
              <p:spPr>
                <a:xfrm rot="485592">
                  <a:off x="4030034" y="3937473"/>
                  <a:ext cx="8861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P(H/A)</a:t>
                  </a:r>
                </a:p>
              </p:txBody>
            </p: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CuadroTexto 32">
                    <a:extLst>
                      <a:ext uri="{FF2B5EF4-FFF2-40B4-BE49-F238E27FC236}">
                        <a16:creationId xmlns:a16="http://schemas.microsoft.com/office/drawing/2014/main" id="{CD09D329-DF8F-4722-5982-9E3D12110F04}"/>
                      </a:ext>
                    </a:extLst>
                  </p:cNvPr>
                  <p:cNvSpPr txBox="1"/>
                  <p:nvPr/>
                </p:nvSpPr>
                <p:spPr>
                  <a:xfrm>
                    <a:off x="7117813" y="3251396"/>
                    <a:ext cx="1717964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m:rPr>
                              <m:sty m:val="p"/>
                            </m:rP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G</m:t>
                          </m:r>
                          <m: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s-E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CuadroTexto 32">
                    <a:extLst>
                      <a:ext uri="{FF2B5EF4-FFF2-40B4-BE49-F238E27FC236}">
                        <a16:creationId xmlns:a16="http://schemas.microsoft.com/office/drawing/2014/main" id="{CD09D329-DF8F-4722-5982-9E3D12110F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17813" y="3251396"/>
                    <a:ext cx="1717964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1333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CuadroTexto 33">
                    <a:extLst>
                      <a:ext uri="{FF2B5EF4-FFF2-40B4-BE49-F238E27FC236}">
                        <a16:creationId xmlns:a16="http://schemas.microsoft.com/office/drawing/2014/main" id="{D35F14C8-2E22-A64D-9067-A692F988F6C9}"/>
                      </a:ext>
                    </a:extLst>
                  </p:cNvPr>
                  <p:cNvSpPr txBox="1"/>
                  <p:nvPr/>
                </p:nvSpPr>
                <p:spPr>
                  <a:xfrm>
                    <a:off x="7131529" y="3776524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34" name="CuadroTexto 33">
                    <a:extLst>
                      <a:ext uri="{FF2B5EF4-FFF2-40B4-BE49-F238E27FC236}">
                        <a16:creationId xmlns:a16="http://schemas.microsoft.com/office/drawing/2014/main" id="{D35F14C8-2E22-A64D-9067-A692F988F6C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31529" y="3776524"/>
                    <a:ext cx="1717964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1475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85083932-FE88-C369-4C20-48F2EC65C5CD}"/>
                      </a:ext>
                    </a:extLst>
                  </p:cNvPr>
                  <p:cNvSpPr txBox="1"/>
                  <p:nvPr/>
                </p:nvSpPr>
                <p:spPr>
                  <a:xfrm>
                    <a:off x="7136446" y="4367867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m:rPr>
                              <m:sty m:val="p"/>
                            </m:rP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G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85083932-FE88-C369-4C20-48F2EC65C5C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36446" y="4367867"/>
                    <a:ext cx="1717964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1475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1D4B7300-9BD0-381A-C5F1-59057547D9D7}"/>
                      </a:ext>
                    </a:extLst>
                  </p:cNvPr>
                  <p:cNvSpPr txBox="1"/>
                  <p:nvPr/>
                </p:nvSpPr>
                <p:spPr>
                  <a:xfrm>
                    <a:off x="7136446" y="4908248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lang="es-ES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r>
                            <a:rPr lang="es-ES" i="1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1D4B7300-9BD0-381A-C5F1-59057547D9D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36446" y="4908248"/>
                    <a:ext cx="1717964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54E44C72-B568-AD06-BB74-EAC24908CD29}"/>
                </a:ext>
              </a:extLst>
            </p:cNvPr>
            <p:cNvGrpSpPr/>
            <p:nvPr/>
          </p:nvGrpSpPr>
          <p:grpSpPr>
            <a:xfrm>
              <a:off x="6322951" y="2343518"/>
              <a:ext cx="472767" cy="1644269"/>
              <a:chOff x="6322951" y="2343518"/>
              <a:chExt cx="472767" cy="1644269"/>
            </a:xfrm>
          </p:grpSpPr>
          <p:cxnSp>
            <p:nvCxnSpPr>
              <p:cNvPr id="60" name="Conector recto de flecha 59">
                <a:extLst>
                  <a:ext uri="{FF2B5EF4-FFF2-40B4-BE49-F238E27FC236}">
                    <a16:creationId xmlns:a16="http://schemas.microsoft.com/office/drawing/2014/main" id="{9382E4CA-3BD3-DB43-4106-CCB3B28867F5}"/>
                  </a:ext>
                </a:extLst>
              </p:cNvPr>
              <p:cNvCxnSpPr/>
              <p:nvPr/>
            </p:nvCxnSpPr>
            <p:spPr>
              <a:xfrm>
                <a:off x="6322951" y="2866366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Conector recto de flecha 60">
                <a:extLst>
                  <a:ext uri="{FF2B5EF4-FFF2-40B4-BE49-F238E27FC236}">
                    <a16:creationId xmlns:a16="http://schemas.microsoft.com/office/drawing/2014/main" id="{8F0A440A-1ABD-9D3D-3E07-20CF8A3FBC71}"/>
                  </a:ext>
                </a:extLst>
              </p:cNvPr>
              <p:cNvCxnSpPr/>
              <p:nvPr/>
            </p:nvCxnSpPr>
            <p:spPr>
              <a:xfrm>
                <a:off x="6346746" y="3471121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Conector recto de flecha 61">
                <a:extLst>
                  <a:ext uri="{FF2B5EF4-FFF2-40B4-BE49-F238E27FC236}">
                    <a16:creationId xmlns:a16="http://schemas.microsoft.com/office/drawing/2014/main" id="{D273F3D3-A408-819C-B9B5-FFC1EF9646D2}"/>
                  </a:ext>
                </a:extLst>
              </p:cNvPr>
              <p:cNvCxnSpPr/>
              <p:nvPr/>
            </p:nvCxnSpPr>
            <p:spPr>
              <a:xfrm>
                <a:off x="6338879" y="3983722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Conector recto de flecha 62">
                <a:extLst>
                  <a:ext uri="{FF2B5EF4-FFF2-40B4-BE49-F238E27FC236}">
                    <a16:creationId xmlns:a16="http://schemas.microsoft.com/office/drawing/2014/main" id="{3C562001-F169-B5FC-F377-FFCCC80C3E17}"/>
                  </a:ext>
                </a:extLst>
              </p:cNvPr>
              <p:cNvCxnSpPr/>
              <p:nvPr/>
            </p:nvCxnSpPr>
            <p:spPr>
              <a:xfrm>
                <a:off x="6342517" y="2343518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00F2316-F5A5-2FF8-C73B-2E5C54A7DEC4}"/>
              </a:ext>
            </a:extLst>
          </p:cNvPr>
          <p:cNvSpPr txBox="1"/>
          <p:nvPr/>
        </p:nvSpPr>
        <p:spPr>
          <a:xfrm>
            <a:off x="1707494" y="4808404"/>
            <a:ext cx="1612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</a:rPr>
              <a:t>Probabilidades </a:t>
            </a:r>
          </a:p>
          <a:p>
            <a:r>
              <a:rPr lang="es-ES" b="1" dirty="0">
                <a:solidFill>
                  <a:srgbClr val="C00000"/>
                </a:solidFill>
              </a:rPr>
              <a:t>a priori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45779C4-4C18-038B-9CDC-7FAC15989ACB}"/>
              </a:ext>
            </a:extLst>
          </p:cNvPr>
          <p:cNvSpPr txBox="1"/>
          <p:nvPr/>
        </p:nvSpPr>
        <p:spPr>
          <a:xfrm>
            <a:off x="3942688" y="4804893"/>
            <a:ext cx="1612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70C0"/>
                </a:solidFill>
              </a:rPr>
              <a:t>Probabilidades condicionadas, a posteriori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677904F-16C1-CD07-429F-8A5A904F65CB}"/>
              </a:ext>
            </a:extLst>
          </p:cNvPr>
          <p:cNvSpPr txBox="1"/>
          <p:nvPr/>
        </p:nvSpPr>
        <p:spPr>
          <a:xfrm>
            <a:off x="5771001" y="4818956"/>
            <a:ext cx="31572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Probabilidades de las intersecciones, regla del producto</a:t>
            </a:r>
          </a:p>
        </p:txBody>
      </p:sp>
    </p:spTree>
    <p:extLst>
      <p:ext uri="{BB962C8B-B14F-4D97-AF65-F5344CB8AC3E}">
        <p14:creationId xmlns:p14="http://schemas.microsoft.com/office/powerpoint/2010/main" val="847556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258A0-1AE8-5B32-9998-09634F12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72480-4F2D-6588-63E1-8BE4A9531260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Partición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5A2611-D53E-ED43-25B4-55AA9CAD059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33A4B2-03EB-7FB6-CD53-6C1C8FAE9A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0CAD85B-CD60-7736-1D5A-835D8CD46C4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1A02CA-3C67-C453-AA7B-F3D37923A93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1085D4EB-E5C1-7CD4-801D-4C1D005B5DBC}"/>
              </a:ext>
            </a:extLst>
          </p:cNvPr>
          <p:cNvSpPr txBox="1"/>
          <p:nvPr/>
        </p:nvSpPr>
        <p:spPr>
          <a:xfrm>
            <a:off x="1014572" y="1718339"/>
            <a:ext cx="6905427" cy="2897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Idea intuitiva</a:t>
            </a:r>
          </a:p>
          <a:p>
            <a:pPr algn="just">
              <a:lnSpc>
                <a:spcPct val="150000"/>
              </a:lnSpc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partición es dividir la población en grupos que no se solapan y que lo cubren todo.</a:t>
            </a:r>
          </a:p>
          <a:p>
            <a:pPr algn="just">
              <a:lnSpc>
                <a:spcPct val="150000"/>
              </a:lnSpc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      Y ya está, así de fácil.</a:t>
            </a:r>
          </a:p>
        </p:txBody>
      </p:sp>
      <p:pic>
        <p:nvPicPr>
          <p:cNvPr id="12" name="Imagen 11" descr="Icono&#10;&#10;El contenido generado por IA puede ser incorrecto.">
            <a:extLst>
              <a:ext uri="{FF2B5EF4-FFF2-40B4-BE49-F238E27FC236}">
                <a16:creationId xmlns:a16="http://schemas.microsoft.com/office/drawing/2014/main" id="{0ED4A08A-3456-BEBA-69B7-AB08BD333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7E314F5D-66D7-57D5-32D0-C63445C8C2DB}"/>
              </a:ext>
            </a:extLst>
          </p:cNvPr>
          <p:cNvSpPr txBox="1"/>
          <p:nvPr/>
        </p:nvSpPr>
        <p:spPr>
          <a:xfrm>
            <a:off x="1014572" y="4196667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2972559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79A76-CB26-5B96-F5E9-E2FBD1191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41E30A-66DA-FD6F-BC09-C6E41B69DCBF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Partición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E2FB81B-5E35-FB28-BDD1-11E7C235110C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99CBF83-E0DA-F75E-426D-A3E19C969A8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79794D6C-C203-58E0-CD5A-028577DDD61D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9ADD6BB-5235-CF27-1823-2217A2A3CF6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2" name="Imagen 11" descr="Icono&#10;&#10;El contenido generado por IA puede ser incorrecto.">
            <a:extLst>
              <a:ext uri="{FF2B5EF4-FFF2-40B4-BE49-F238E27FC236}">
                <a16:creationId xmlns:a16="http://schemas.microsoft.com/office/drawing/2014/main" id="{B03CD599-4B29-5A34-E9E3-C57261F1A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366359-E9E0-C863-9653-28215A625C89}"/>
              </a:ext>
            </a:extLst>
          </p:cNvPr>
          <p:cNvSpPr txBox="1"/>
          <p:nvPr/>
        </p:nvSpPr>
        <p:spPr>
          <a:xfrm>
            <a:off x="914400" y="1320279"/>
            <a:ext cx="6892584" cy="4204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b="1" dirty="0"/>
              <a:t>Ejemplo: tipo de contrato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Queremos estudiar a los trabajadores de un país.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Los clasificamos en:</a:t>
            </a:r>
          </a:p>
          <a:p>
            <a:pPr marL="742950" lvl="1" indent="-28575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A₁ = contrato indefinido</a:t>
            </a:r>
          </a:p>
          <a:p>
            <a:pPr marL="742950" lvl="1" indent="-28575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A₂ = contrato temporal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Observa:</a:t>
            </a:r>
          </a:p>
          <a:p>
            <a:pPr lvl="1" algn="just">
              <a:lnSpc>
                <a:spcPct val="15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dirty="0"/>
              <a:t>Todo trabajador pertenece a uno de los dos</a:t>
            </a:r>
          </a:p>
          <a:p>
            <a:pPr lvl="1" algn="just">
              <a:lnSpc>
                <a:spcPct val="150000"/>
              </a:lnSpc>
              <a:buClr>
                <a:srgbClr val="00B050"/>
              </a:buClr>
              <a:buFont typeface="+mj-lt"/>
              <a:buAutoNum type="arabicPeriod"/>
            </a:pPr>
            <a:r>
              <a:rPr lang="es-ES" dirty="0"/>
              <a:t>Ninguno puede pertenecer a ambos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Eso significa: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       lo cubren todo y no se solapan, ES UNA PARTICIÓN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21A0B30-044F-C2CD-D156-FD6BDC814B4E}"/>
                  </a:ext>
                </a:extLst>
              </p:cNvPr>
              <p:cNvSpPr txBox="1"/>
              <p:nvPr/>
            </p:nvSpPr>
            <p:spPr>
              <a:xfrm>
                <a:off x="1378618" y="4573597"/>
                <a:ext cx="4618234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 i="0">
                          <a:latin typeface="Cambria Math" panose="02040503050406030204" pitchFamily="18" charset="0"/>
                        </a:rPr>
                        <m:t>∪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21A0B30-044F-C2CD-D156-FD6BDC814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618" y="4573597"/>
                <a:ext cx="4618234" cy="507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AA09E504-F237-9C26-FA5F-061E5F42C5DC}"/>
                  </a:ext>
                </a:extLst>
              </p:cNvPr>
              <p:cNvSpPr txBox="1"/>
              <p:nvPr/>
            </p:nvSpPr>
            <p:spPr>
              <a:xfrm>
                <a:off x="3301766" y="4553561"/>
                <a:ext cx="4618234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ar-AE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sSub>
                        <m:sSub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AA09E504-F237-9C26-FA5F-061E5F42C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766" y="4553561"/>
                <a:ext cx="4618234" cy="5078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uadroTexto 13">
            <a:extLst>
              <a:ext uri="{FF2B5EF4-FFF2-40B4-BE49-F238E27FC236}">
                <a16:creationId xmlns:a16="http://schemas.microsoft.com/office/drawing/2014/main" id="{E519E6C8-B63E-B60B-7B79-0FEFF76CE1A7}"/>
              </a:ext>
            </a:extLst>
          </p:cNvPr>
          <p:cNvSpPr txBox="1"/>
          <p:nvPr/>
        </p:nvSpPr>
        <p:spPr>
          <a:xfrm>
            <a:off x="914400" y="5101464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3385407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639AA-0EC5-8687-9CCC-E8B10900B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09C923-276D-A48F-DBF8-7AC9F504DF4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Probabilidad total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5FB57FE-AABD-6F65-30EB-359FABB976A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0FC1949-0DF9-B7EE-DAA3-D62EEE64F84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4F83CA7-B992-C79A-93F2-4842A30E45C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013040E-561A-5BAE-3EBC-875B20303B69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A7047E6D-8C7C-C2B2-E46D-2689237B65F1}"/>
              </a:ext>
            </a:extLst>
          </p:cNvPr>
          <p:cNvSpPr txBox="1"/>
          <p:nvPr/>
        </p:nvSpPr>
        <p:spPr>
          <a:xfrm>
            <a:off x="1069200" y="1997839"/>
            <a:ext cx="70056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Si 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forman partición: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 una media ponderada.</a:t>
            </a:r>
          </a:p>
        </p:txBody>
      </p:sp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59A2CDB0-F479-DC55-8DD2-601DCCA5F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0940BDF2-E180-1908-3E96-E72FC57FDF8A}"/>
              </a:ext>
            </a:extLst>
          </p:cNvPr>
          <p:cNvSpPr txBox="1"/>
          <p:nvPr/>
        </p:nvSpPr>
        <p:spPr>
          <a:xfrm>
            <a:off x="2385485" y="3054598"/>
            <a:ext cx="404613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P(B) = P(A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 P(B|A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 + P(A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 P(B|A</a:t>
            </a:r>
            <a:r>
              <a:rPr lang="es-E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8409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458EC-9ADF-5E4E-2F34-21D8A2034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BE86D1-322A-CA36-06CC-864849CE85E8}"/>
              </a:ext>
            </a:extLst>
          </p:cNvPr>
          <p:cNvSpPr txBox="1"/>
          <p:nvPr/>
        </p:nvSpPr>
        <p:spPr>
          <a:xfrm>
            <a:off x="914400" y="374465"/>
            <a:ext cx="7890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Porqué aparece la probabilidad total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2B09A-2EAF-05A0-C82D-D76F10D3C55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B5A20EC-0E7E-F44F-6D48-86E35506228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018D9EE-BF65-FA29-837E-C6889CBE8E7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D5440F4-59BF-CFE8-7C4F-BDDC19773E8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CAA6B434-2985-740B-9592-F1C87B7618B9}"/>
              </a:ext>
            </a:extLst>
          </p:cNvPr>
          <p:cNvSpPr txBox="1"/>
          <p:nvPr/>
        </p:nvSpPr>
        <p:spPr>
          <a:xfrm>
            <a:off x="914400" y="2228154"/>
            <a:ext cx="70056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 mismo suceso puede ocurrir por distintas causas.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Ejemplo: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 cliente impaga.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venir de:</a:t>
            </a:r>
          </a:p>
          <a:p>
            <a:pPr marL="742950" lvl="1" indent="-28575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contrato indefinido</a:t>
            </a:r>
          </a:p>
          <a:p>
            <a:pPr marL="742950" lvl="1" indent="-28575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contrato temporal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Cada causa aporta una parte del total.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  La probabilidad total es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sumar todos los caminos posibles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F12BC2F2-B328-7F41-3872-896862BEB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A3531BA6-7841-9673-9EAE-7071A2F52BF6}"/>
              </a:ext>
            </a:extLst>
          </p:cNvPr>
          <p:cNvSpPr txBox="1"/>
          <p:nvPr/>
        </p:nvSpPr>
        <p:spPr>
          <a:xfrm>
            <a:off x="916851" y="5195737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2630733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2B0BD-8EB8-210B-057F-17B33F4E0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40EA3B-3B4D-3E53-B90B-AEDC8375B41F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Ejemplo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D4CB5A-E4E4-9B22-D6E2-B94BD1BDE10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D594601-34E8-70A4-90A6-4FE3CC63FDC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424A55A-2217-FD1B-8F88-1A3B98FBD71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F6D77E3-8069-643A-BE39-EB47865A7AB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4DCF32CB-1DE3-5A60-B5DF-2A96062CA672}"/>
              </a:ext>
            </a:extLst>
          </p:cNvPr>
          <p:cNvSpPr txBox="1"/>
          <p:nvPr/>
        </p:nvSpPr>
        <p:spPr>
          <a:xfrm>
            <a:off x="897678" y="1374027"/>
            <a:ext cx="7003149" cy="4651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Imagina que queremos saber la probabilidad de encontrar una persona fumadora en un país.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Podemos buscar:</a:t>
            </a:r>
          </a:p>
          <a:p>
            <a:pPr marL="800100" lvl="1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primero hombres y luego fumadores</a:t>
            </a:r>
          </a:p>
          <a:p>
            <a:pPr marL="800100" lvl="1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primero mujeres y luego fumadoras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Estamos recorriendo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todos los caminos posibles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Eso es exactamente la probabilidad total.</a:t>
            </a:r>
          </a:p>
          <a:p>
            <a:pPr marL="800100" lvl="1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partición separa las posibles causas.</a:t>
            </a:r>
          </a:p>
          <a:p>
            <a:pPr marL="800100" lvl="1" indent="-342900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probabilidad total suma sus contribuciones.</a:t>
            </a:r>
          </a:p>
          <a:p>
            <a:pPr algn="just">
              <a:lnSpc>
                <a:spcPct val="150000"/>
              </a:lnSpc>
              <a:buNone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 descr="Logotipo&#10;&#10;El contenido generado por IA puede ser incorrecto.">
            <a:extLst>
              <a:ext uri="{FF2B5EF4-FFF2-40B4-BE49-F238E27FC236}">
                <a16:creationId xmlns:a16="http://schemas.microsoft.com/office/drawing/2014/main" id="{F8783079-F92F-911B-47A9-0A06971E3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6B1F21FB-EB4F-5E71-0F4F-C6C37E355E74}"/>
              </a:ext>
            </a:extLst>
          </p:cNvPr>
          <p:cNvSpPr txBox="1"/>
          <p:nvPr/>
        </p:nvSpPr>
        <p:spPr>
          <a:xfrm>
            <a:off x="723018" y="4290081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2606578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5BDBC-1123-7C15-76C5-703CF6CB5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E47A0F-F27C-C2D5-E7A1-5087B52364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2AB0F4-8105-8343-9BE7-93BF798D2B5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C5928CB-51A8-914A-300C-DF24189E600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C33D4FA-8BE2-955E-AA9B-13550D2EB4C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FAF70C8-141E-C64D-02DE-F3D1E8BA185C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A997685-14C9-1281-205C-AF70F20B1903}"/>
              </a:ext>
            </a:extLst>
          </p:cNvPr>
          <p:cNvSpPr txBox="1"/>
          <p:nvPr/>
        </p:nvSpPr>
        <p:spPr>
          <a:xfrm>
            <a:off x="914400" y="1808453"/>
            <a:ext cx="73656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Una aseguradora clasifica los vehículos asegurados: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55% tienen más de 8 años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45% tienen 8 años o menos</a:t>
            </a:r>
          </a:p>
          <a:p>
            <a:pPr>
              <a:buNone/>
            </a:pPr>
            <a:r>
              <a:rPr lang="es-ES" dirty="0"/>
              <a:t>Se sabe que: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10% de los vehículos antiguos sufre una avería grave anual.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2% de los vehículos nuevos sufre una avería grave anual.</a:t>
            </a:r>
          </a:p>
          <a:p>
            <a:pPr>
              <a:buNone/>
            </a:pPr>
            <a:r>
              <a:rPr lang="es-ES" dirty="0"/>
              <a:t>Se elige un vehículo al azar.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Calcula la probabilidad de que sufra una avería grave.</a:t>
            </a: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2BA4F076-FD9F-25DF-9CC1-00AAD6499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960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03B5F-F35F-12EF-04BA-69DFAFC07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D100BF-1DAE-A5A0-69D2-DA10DCF22ED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48E2DB9-CBC2-2B92-7B54-8F368EFB26F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B70C5D6-B11E-F032-0E98-C096666B404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EAAFC81-35A8-BB7D-B263-D032D6741F56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465F1C4-9CCF-3FEB-D5CF-E543BFF7FA41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AABBD554-4E7E-FAA7-30B2-789694892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3EAC5D6-3805-BCA9-1F2D-D07C854A7D33}"/>
              </a:ext>
            </a:extLst>
          </p:cNvPr>
          <p:cNvSpPr txBox="1"/>
          <p:nvPr/>
        </p:nvSpPr>
        <p:spPr>
          <a:xfrm>
            <a:off x="914400" y="1294011"/>
            <a:ext cx="736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1. Definimos:</a:t>
            </a:r>
          </a:p>
          <a:p>
            <a:pPr lvl="1"/>
            <a:r>
              <a:rPr lang="es-ES" dirty="0"/>
              <a:t>A = vehículo antiguo, con más de 8 años de antigüedad</a:t>
            </a:r>
            <a:br>
              <a:rPr lang="es-ES" dirty="0"/>
            </a:br>
            <a:r>
              <a:rPr lang="es-ES" dirty="0"/>
              <a:t>N = vehículo nuevo o con menos de 8 años de antigüedad</a:t>
            </a:r>
            <a:br>
              <a:rPr lang="es-ES" dirty="0"/>
            </a:br>
            <a:r>
              <a:rPr lang="es-ES" dirty="0"/>
              <a:t>G = avería grave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AC36141-A1B0-1819-7EF7-F7E477C58EA9}"/>
              </a:ext>
            </a:extLst>
          </p:cNvPr>
          <p:cNvGrpSpPr/>
          <p:nvPr/>
        </p:nvGrpSpPr>
        <p:grpSpPr>
          <a:xfrm>
            <a:off x="1677344" y="2826589"/>
            <a:ext cx="5073775" cy="2204074"/>
            <a:chOff x="678144" y="3456069"/>
            <a:chExt cx="5073775" cy="2204074"/>
          </a:xfrm>
        </p:grpSpPr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528FF5D4-9B1F-CF83-5A69-3A67C1299DE1}"/>
                </a:ext>
              </a:extLst>
            </p:cNvPr>
            <p:cNvGrpSpPr/>
            <p:nvPr/>
          </p:nvGrpSpPr>
          <p:grpSpPr>
            <a:xfrm>
              <a:off x="678144" y="3456069"/>
              <a:ext cx="4478226" cy="2204074"/>
              <a:chOff x="575511" y="3191823"/>
              <a:chExt cx="4478226" cy="2204074"/>
            </a:xfrm>
          </p:grpSpPr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4A1ED0D0-1EFB-F297-F435-60C3E324F989}"/>
                  </a:ext>
                </a:extLst>
              </p:cNvPr>
              <p:cNvSpPr txBox="1"/>
              <p:nvPr/>
            </p:nvSpPr>
            <p:spPr>
              <a:xfrm rot="490427">
                <a:off x="3966365" y="5026565"/>
                <a:ext cx="6412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0,98</a:t>
                </a:r>
              </a:p>
            </p:txBody>
          </p:sp>
          <p:grpSp>
            <p:nvGrpSpPr>
              <p:cNvPr id="21" name="Grupo 20">
                <a:extLst>
                  <a:ext uri="{FF2B5EF4-FFF2-40B4-BE49-F238E27FC236}">
                    <a16:creationId xmlns:a16="http://schemas.microsoft.com/office/drawing/2014/main" id="{00974E9B-FE4C-7DCD-D577-91BD87B49FB0}"/>
                  </a:ext>
                </a:extLst>
              </p:cNvPr>
              <p:cNvGrpSpPr/>
              <p:nvPr/>
            </p:nvGrpSpPr>
            <p:grpSpPr>
              <a:xfrm>
                <a:off x="575511" y="3458895"/>
                <a:ext cx="4478226" cy="1682503"/>
                <a:chOff x="851033" y="3410340"/>
                <a:chExt cx="3262282" cy="1682503"/>
              </a:xfrm>
            </p:grpSpPr>
            <p:sp>
              <p:nvSpPr>
                <p:cNvPr id="27" name="Rectángulo 26">
                  <a:extLst>
                    <a:ext uri="{FF2B5EF4-FFF2-40B4-BE49-F238E27FC236}">
                      <a16:creationId xmlns:a16="http://schemas.microsoft.com/office/drawing/2014/main" id="{53210ABA-181B-5269-3CA3-824FDD7237BC}"/>
                    </a:ext>
                  </a:extLst>
                </p:cNvPr>
                <p:cNvSpPr/>
                <p:nvPr/>
              </p:nvSpPr>
              <p:spPr>
                <a:xfrm>
                  <a:off x="851033" y="3976932"/>
                  <a:ext cx="794473" cy="646331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Vehículos</a:t>
                  </a:r>
                </a:p>
              </p:txBody>
            </p:sp>
            <p:sp>
              <p:nvSpPr>
                <p:cNvPr id="28" name="Rectángulo 27">
                  <a:extLst>
                    <a:ext uri="{FF2B5EF4-FFF2-40B4-BE49-F238E27FC236}">
                      <a16:creationId xmlns:a16="http://schemas.microsoft.com/office/drawing/2014/main" id="{668BFD82-7784-07DC-748B-187B1366C460}"/>
                    </a:ext>
                  </a:extLst>
                </p:cNvPr>
                <p:cNvSpPr/>
                <p:nvPr/>
              </p:nvSpPr>
              <p:spPr>
                <a:xfrm>
                  <a:off x="2535895" y="3540060"/>
                  <a:ext cx="248606" cy="31859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A</a:t>
                  </a:r>
                </a:p>
              </p:txBody>
            </p:sp>
            <p:sp>
              <p:nvSpPr>
                <p:cNvPr id="29" name="Rectángulo 28">
                  <a:extLst>
                    <a:ext uri="{FF2B5EF4-FFF2-40B4-BE49-F238E27FC236}">
                      <a16:creationId xmlns:a16="http://schemas.microsoft.com/office/drawing/2014/main" id="{C01C32FC-DB87-5976-7A81-84549FB75F97}"/>
                    </a:ext>
                  </a:extLst>
                </p:cNvPr>
                <p:cNvSpPr/>
                <p:nvPr/>
              </p:nvSpPr>
              <p:spPr>
                <a:xfrm>
                  <a:off x="2550506" y="4723214"/>
                  <a:ext cx="233995" cy="30161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N</a:t>
                  </a:r>
                </a:p>
              </p:txBody>
            </p:sp>
            <p:cxnSp>
              <p:nvCxnSpPr>
                <p:cNvPr id="30" name="Conector recto de flecha 29">
                  <a:extLst>
                    <a:ext uri="{FF2B5EF4-FFF2-40B4-BE49-F238E27FC236}">
                      <a16:creationId xmlns:a16="http://schemas.microsoft.com/office/drawing/2014/main" id="{0D543647-1FB7-6AA5-B330-34F6E2C41FBA}"/>
                    </a:ext>
                  </a:extLst>
                </p:cNvPr>
                <p:cNvCxnSpPr>
                  <a:cxnSpLocks/>
                  <a:stCxn id="27" idx="3"/>
                  <a:endCxn id="28" idx="1"/>
                </p:cNvCxnSpPr>
                <p:nvPr/>
              </p:nvCxnSpPr>
              <p:spPr>
                <a:xfrm flipV="1">
                  <a:off x="1645506" y="3699359"/>
                  <a:ext cx="890389" cy="60073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cto de flecha 30">
                  <a:extLst>
                    <a:ext uri="{FF2B5EF4-FFF2-40B4-BE49-F238E27FC236}">
                      <a16:creationId xmlns:a16="http://schemas.microsoft.com/office/drawing/2014/main" id="{D95325F6-F157-41A5-1E3F-3A593AF8A53D}"/>
                    </a:ext>
                  </a:extLst>
                </p:cNvPr>
                <p:cNvCxnSpPr>
                  <a:cxnSpLocks/>
                  <a:stCxn id="27" idx="3"/>
                  <a:endCxn id="29" idx="1"/>
                </p:cNvCxnSpPr>
                <p:nvPr/>
              </p:nvCxnSpPr>
              <p:spPr>
                <a:xfrm>
                  <a:off x="1645506" y="4300098"/>
                  <a:ext cx="905000" cy="57392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ector recto de flecha 31">
                  <a:extLst>
                    <a:ext uri="{FF2B5EF4-FFF2-40B4-BE49-F238E27FC236}">
                      <a16:creationId xmlns:a16="http://schemas.microsoft.com/office/drawing/2014/main" id="{501A73A7-B121-6C66-891C-135FF6718CEB}"/>
                    </a:ext>
                  </a:extLst>
                </p:cNvPr>
                <p:cNvCxnSpPr>
                  <a:cxnSpLocks/>
                  <a:stCxn id="28" idx="3"/>
                </p:cNvCxnSpPr>
                <p:nvPr/>
              </p:nvCxnSpPr>
              <p:spPr>
                <a:xfrm flipV="1">
                  <a:off x="2784500" y="3410340"/>
                  <a:ext cx="1328815" cy="28901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ector recto de flecha 32">
                  <a:extLst>
                    <a:ext uri="{FF2B5EF4-FFF2-40B4-BE49-F238E27FC236}">
                      <a16:creationId xmlns:a16="http://schemas.microsoft.com/office/drawing/2014/main" id="{F1F9C7EB-04A4-B6DD-752B-4ECFCE55141C}"/>
                    </a:ext>
                  </a:extLst>
                </p:cNvPr>
                <p:cNvCxnSpPr>
                  <a:cxnSpLocks/>
                  <a:stCxn id="28" idx="3"/>
                </p:cNvCxnSpPr>
                <p:nvPr/>
              </p:nvCxnSpPr>
              <p:spPr>
                <a:xfrm>
                  <a:off x="2784500" y="3699359"/>
                  <a:ext cx="1328815" cy="25159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ector recto de flecha 33">
                  <a:extLst>
                    <a:ext uri="{FF2B5EF4-FFF2-40B4-BE49-F238E27FC236}">
                      <a16:creationId xmlns:a16="http://schemas.microsoft.com/office/drawing/2014/main" id="{27C17E44-AE36-42C2-A7E0-FC2871CDE2EF}"/>
                    </a:ext>
                  </a:extLst>
                </p:cNvPr>
                <p:cNvCxnSpPr>
                  <a:cxnSpLocks/>
                  <a:stCxn id="29" idx="3"/>
                </p:cNvCxnSpPr>
                <p:nvPr/>
              </p:nvCxnSpPr>
              <p:spPr>
                <a:xfrm flipV="1">
                  <a:off x="2784500" y="4527999"/>
                  <a:ext cx="1328815" cy="34602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ector recto de flecha 34">
                  <a:extLst>
                    <a:ext uri="{FF2B5EF4-FFF2-40B4-BE49-F238E27FC236}">
                      <a16:creationId xmlns:a16="http://schemas.microsoft.com/office/drawing/2014/main" id="{90059BA3-061E-CB72-841F-2AFDF9F003AB}"/>
                    </a:ext>
                  </a:extLst>
                </p:cNvPr>
                <p:cNvCxnSpPr>
                  <a:cxnSpLocks/>
                  <a:stCxn id="29" idx="3"/>
                </p:cNvCxnSpPr>
                <p:nvPr/>
              </p:nvCxnSpPr>
              <p:spPr>
                <a:xfrm>
                  <a:off x="2784500" y="4874023"/>
                  <a:ext cx="1328815" cy="21882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FF91149F-6739-1BB7-1879-092646173A28}"/>
                  </a:ext>
                </a:extLst>
              </p:cNvPr>
              <p:cNvSpPr txBox="1"/>
              <p:nvPr/>
            </p:nvSpPr>
            <p:spPr>
              <a:xfrm rot="20208466">
                <a:off x="1991728" y="3676570"/>
                <a:ext cx="6868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rgbClr val="C00000"/>
                    </a:solidFill>
                  </a:rPr>
                  <a:t>0,45</a:t>
                </a:r>
              </a:p>
            </p:txBody>
          </p:sp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16D5D7EA-0FF4-4FC2-60AD-8A38D0569720}"/>
                  </a:ext>
                </a:extLst>
              </p:cNvPr>
              <p:cNvSpPr txBox="1"/>
              <p:nvPr/>
            </p:nvSpPr>
            <p:spPr>
              <a:xfrm rot="1711017">
                <a:off x="2031121" y="4683907"/>
                <a:ext cx="6476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rgbClr val="C00000"/>
                    </a:solidFill>
                  </a:rPr>
                  <a:t>0,55</a:t>
                </a:r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6237C05E-978A-749C-FEEB-927AB1D5E1DA}"/>
                  </a:ext>
                </a:extLst>
              </p:cNvPr>
              <p:cNvSpPr txBox="1"/>
              <p:nvPr/>
            </p:nvSpPr>
            <p:spPr>
              <a:xfrm rot="21046104">
                <a:off x="4125154" y="3191823"/>
                <a:ext cx="6046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0,1</a:t>
                </a:r>
              </a:p>
            </p:txBody>
          </p:sp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89E88884-6335-3FE1-7704-D616928A30A1}"/>
                  </a:ext>
                </a:extLst>
              </p:cNvPr>
              <p:cNvSpPr txBox="1"/>
              <p:nvPr/>
            </p:nvSpPr>
            <p:spPr>
              <a:xfrm rot="20726613">
                <a:off x="3991032" y="4364457"/>
                <a:ext cx="5919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0,02</a:t>
                </a:r>
              </a:p>
            </p:txBody>
          </p:sp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5EC153C6-FEFA-C4AA-EE23-C43C487FD028}"/>
                  </a:ext>
                </a:extLst>
              </p:cNvPr>
              <p:cNvSpPr txBox="1"/>
              <p:nvPr/>
            </p:nvSpPr>
            <p:spPr>
              <a:xfrm rot="527086">
                <a:off x="4177136" y="3911483"/>
                <a:ext cx="6148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0,9</a:t>
                </a: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BF0D83E-15D7-3121-68EA-977677E9FA58}"/>
                </a:ext>
              </a:extLst>
            </p:cNvPr>
            <p:cNvSpPr/>
            <p:nvPr/>
          </p:nvSpPr>
          <p:spPr>
            <a:xfrm>
              <a:off x="5163944" y="3592168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Rectángulo 12">
                  <a:extLst>
                    <a:ext uri="{FF2B5EF4-FFF2-40B4-BE49-F238E27FC236}">
                      <a16:creationId xmlns:a16="http://schemas.microsoft.com/office/drawing/2014/main" id="{A0890F4D-4316-2388-B669-4219D5BCA957}"/>
                    </a:ext>
                  </a:extLst>
                </p:cNvPr>
                <p:cNvSpPr/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3" name="Rectángulo 12">
                  <a:extLst>
                    <a:ext uri="{FF2B5EF4-FFF2-40B4-BE49-F238E27FC236}">
                      <a16:creationId xmlns:a16="http://schemas.microsoft.com/office/drawing/2014/main" id="{A0890F4D-4316-2388-B669-4219D5BCA9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  <a:blipFill>
                  <a:blip r:embed="rId3"/>
                  <a:stretch>
                    <a:fillRect r="-5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F2316E88-B51F-DEAC-455B-99F8D14C1640}"/>
                </a:ext>
              </a:extLst>
            </p:cNvPr>
            <p:cNvSpPr/>
            <p:nvPr/>
          </p:nvSpPr>
          <p:spPr>
            <a:xfrm>
              <a:off x="5145278" y="4666682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ectángulo 14">
                  <a:extLst>
                    <a:ext uri="{FF2B5EF4-FFF2-40B4-BE49-F238E27FC236}">
                      <a16:creationId xmlns:a16="http://schemas.microsoft.com/office/drawing/2014/main" id="{C58168FA-A3E1-EFF2-3C8E-F8D12EA9F3A4}"/>
                    </a:ext>
                  </a:extLst>
                </p:cNvPr>
                <p:cNvSpPr/>
                <p:nvPr/>
              </p:nvSpPr>
              <p:spPr>
                <a:xfrm>
                  <a:off x="5142924" y="517037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5" name="Rectángulo 14">
                  <a:extLst>
                    <a:ext uri="{FF2B5EF4-FFF2-40B4-BE49-F238E27FC236}">
                      <a16:creationId xmlns:a16="http://schemas.microsoft.com/office/drawing/2014/main" id="{C58168FA-A3E1-EFF2-3C8E-F8D12EA9F3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24" y="5170374"/>
                  <a:ext cx="587975" cy="349437"/>
                </a:xfrm>
                <a:prstGeom prst="rect">
                  <a:avLst/>
                </a:prstGeom>
                <a:blipFill>
                  <a:blip r:embed="rId4"/>
                  <a:stretch>
                    <a:fillRect r="-5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8" name="CuadroTexto 37">
            <a:extLst>
              <a:ext uri="{FF2B5EF4-FFF2-40B4-BE49-F238E27FC236}">
                <a16:creationId xmlns:a16="http://schemas.microsoft.com/office/drawing/2014/main" id="{D748D73E-5BA7-9FCC-22F7-33E729CC3692}"/>
              </a:ext>
            </a:extLst>
          </p:cNvPr>
          <p:cNvSpPr txBox="1"/>
          <p:nvPr/>
        </p:nvSpPr>
        <p:spPr>
          <a:xfrm>
            <a:off x="914400" y="2598809"/>
            <a:ext cx="750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2. Dibujamos un diagrama de árbol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1760EB4B-FA85-4421-E100-F395FFF08372}"/>
                  </a:ext>
                </a:extLst>
              </p:cNvPr>
              <p:cNvSpPr txBox="1"/>
              <p:nvPr/>
            </p:nvSpPr>
            <p:spPr>
              <a:xfrm>
                <a:off x="914400" y="5122188"/>
                <a:ext cx="7500135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/>
                  <a:t>3. </a:t>
                </a:r>
                <a:r>
                  <a:rPr lang="es-ES" b="1" dirty="0"/>
                  <a:t>Probabilidad TOTAL: </a:t>
                </a:r>
                <a14:m>
                  <m:oMath xmlns:m="http://schemas.openxmlformats.org/officeDocument/2006/math">
                    <m:r>
                      <a:rPr lang="es-ES" b="1" i="1" smtClean="0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ar-AE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𝑮</m:t>
                        </m:r>
                      </m:e>
                    </m:d>
                    <m:r>
                      <a:rPr lang="ar-AE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55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45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02</m:t>
                    </m:r>
                    <m:r>
                      <a:rPr lang="es-E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055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009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064</m:t>
                    </m:r>
                    <m:r>
                      <a:rPr lang="es-E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6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s-ES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1760EB4B-FA85-4421-E100-F395FFF083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122188"/>
                <a:ext cx="7500135" cy="646331"/>
              </a:xfrm>
              <a:prstGeom prst="rect">
                <a:avLst/>
              </a:prstGeom>
              <a:blipFill>
                <a:blip r:embed="rId5"/>
                <a:stretch>
                  <a:fillRect l="-650" t="-47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0061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FCD87-8D80-C6B4-9BCC-D24C0B61F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DF7D00-E875-12EF-5F98-066C09F7C4E7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CA9A300-253A-322E-0B70-796501456C5E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40300AA-2E1F-8D79-72A0-575B6B925E5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E9C1673-D4E2-940D-8957-DE9D07E071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E0166B1-AF98-E040-EFBB-4162FDEEDD0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5E7C7959-B48A-B36D-8552-BD6302AB0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A815D158-4546-DD12-52E1-4EB5B0143BBE}"/>
              </a:ext>
            </a:extLst>
          </p:cNvPr>
          <p:cNvSpPr txBox="1"/>
          <p:nvPr/>
        </p:nvSpPr>
        <p:spPr>
          <a:xfrm>
            <a:off x="1010864" y="1666037"/>
            <a:ext cx="6909135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Idea intuitiva del Teorema de Bayes</a:t>
            </a:r>
          </a:p>
          <a:p>
            <a:pPr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“Ha ocurrido algo. ¿Cuál es la causa más probable?”</a:t>
            </a:r>
          </a:p>
          <a:p>
            <a:pPr algn="just">
              <a:lnSpc>
                <a:spcPct val="150000"/>
              </a:lnSpc>
              <a:buNone/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Eso es Bayes.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13D5837-9D51-F0B4-FF80-158502B76126}"/>
              </a:ext>
            </a:extLst>
          </p:cNvPr>
          <p:cNvSpPr txBox="1"/>
          <p:nvPr/>
        </p:nvSpPr>
        <p:spPr>
          <a:xfrm>
            <a:off x="914400" y="4047693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546688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66CBF-45AE-949D-6D2F-5D96D193C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7B58EE-2584-208F-8A55-E39F7EEEA829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C406866-7D57-9FCC-C242-BFF5036E5E28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FA83D86-08F4-3B41-8723-17D7D80B8FC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4841BCD-D5BF-01D0-2979-5508D0C0DB0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5A8281A-EB22-5585-D1F0-D27DCEC03B35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CD560FB9-6586-924B-B6EE-5D4101C5C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F66E4DA-4061-1D97-B2A6-E77EE6A76D76}"/>
              </a:ext>
            </a:extLst>
          </p:cNvPr>
          <p:cNvSpPr txBox="1"/>
          <p:nvPr/>
        </p:nvSpPr>
        <p:spPr>
          <a:xfrm>
            <a:off x="1058779" y="1578543"/>
            <a:ext cx="6861221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Situación cotidiana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Imagina: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un instituto hay: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90% alumnos sin gafas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10% alumnos con gafas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Sabemos que: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El 80% de los que llevan gafas estudia mucho.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Solo el 20% de los que no llevan gafas estudia mucho.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Ahora vemos a un alumno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estudiando mucho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Pregunta: ¿es probable que lleve gafas?</a:t>
            </a:r>
          </a:p>
        </p:txBody>
      </p:sp>
    </p:spTree>
    <p:extLst>
      <p:ext uri="{BB962C8B-B14F-4D97-AF65-F5344CB8AC3E}">
        <p14:creationId xmlns:p14="http://schemas.microsoft.com/office/powerpoint/2010/main" val="51629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323082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Objetivos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6F6004B4-434D-92CE-9727-422593106AC4}"/>
              </a:ext>
            </a:extLst>
          </p:cNvPr>
          <p:cNvSpPr txBox="1"/>
          <p:nvPr/>
        </p:nvSpPr>
        <p:spPr>
          <a:xfrm>
            <a:off x="864000" y="1900247"/>
            <a:ext cx="7056000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Aplicar la regla del producto y resolver experimentos con varias etapas, mediante diagramas de árbol, en contextos sociales y económicos.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Que el alumnado sea capaz de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modelizar situaciones reales de incertidumbre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en contextos sociales y económicos, identificando las posibles causas de un fenómeno, calculando su probabilidad global y determinando la causa más probable una vez observado el resultado.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1CCC039-581D-C174-CBF1-D87FD6A38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895A2-CA0A-C8B7-1FFA-3DCF727C0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82835E-959F-E080-5BFF-AEC5EA1829F2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88CB7D3-E628-EA7B-EAAE-8156360A234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863D5BBF-5ABE-0CA8-6E5B-645DF95AC10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D4F66E6-E014-C9B8-4491-0427E45B7A1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7A01FE8-FAC2-5902-D113-6CF25508986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82CDEA40-2439-A446-F9FE-9AECC94A1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86185AB-7C22-775F-F23E-F85412B4C7C0}"/>
              </a:ext>
            </a:extLst>
          </p:cNvPr>
          <p:cNvSpPr txBox="1"/>
          <p:nvPr/>
        </p:nvSpPr>
        <p:spPr>
          <a:xfrm>
            <a:off x="1109312" y="1554940"/>
            <a:ext cx="6810688" cy="33650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 mayoría dirá: que sí, porque recuerdan que el 80% de los que llevan gafas estudia mucho.</a:t>
            </a:r>
          </a:p>
          <a:p>
            <a:pPr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Pero cuidado:</a:t>
            </a:r>
            <a:b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¡los que llevan gafas son solo el 10%!</a:t>
            </a:r>
          </a:p>
          <a:p>
            <a:pPr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  Aquí aparece Bayes.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27800C8-9A2E-B67A-E1C3-E1ACE1C74317}"/>
              </a:ext>
            </a:extLst>
          </p:cNvPr>
          <p:cNvSpPr txBox="1"/>
          <p:nvPr/>
        </p:nvSpPr>
        <p:spPr>
          <a:xfrm>
            <a:off x="1109312" y="4500639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</p:spTree>
    <p:extLst>
      <p:ext uri="{BB962C8B-B14F-4D97-AF65-F5344CB8AC3E}">
        <p14:creationId xmlns:p14="http://schemas.microsoft.com/office/powerpoint/2010/main" val="1085353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D908D-B823-695A-487F-727327842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7B0DFC-BA45-27A2-A3E4-0EF43AC716C3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F19A504-F239-2226-4014-920774E8BB5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C43F3CD-BAD8-1865-0B83-08B8280209B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FA3E967A-D3E7-CCBE-F7EC-FD1ECA7BAD7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8EF1563-4A51-B04B-6C28-46BEDE6C951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4232AF81-E5C1-7E45-1CFE-66D5D2BE9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8BCA2F56-BF73-F077-E5A2-0B1C23F917CE}"/>
              </a:ext>
            </a:extLst>
          </p:cNvPr>
          <p:cNvSpPr txBox="1"/>
          <p:nvPr/>
        </p:nvSpPr>
        <p:spPr>
          <a:xfrm>
            <a:off x="1053967" y="2591031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DDCBC35A-CEEC-2074-AD51-E6BDB7608B0E}"/>
              </a:ext>
            </a:extLst>
          </p:cNvPr>
          <p:cNvGraphicFramePr/>
          <p:nvPr/>
        </p:nvGraphicFramePr>
        <p:xfrm>
          <a:off x="1523999" y="1396999"/>
          <a:ext cx="6878855" cy="4606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4" name="Imagen 13">
            <a:extLst>
              <a:ext uri="{FF2B5EF4-FFF2-40B4-BE49-F238E27FC236}">
                <a16:creationId xmlns:a16="http://schemas.microsoft.com/office/drawing/2014/main" id="{7A81C764-F248-64D4-E45A-C2EC04AFB3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37103" y="5314667"/>
            <a:ext cx="359587" cy="35958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A11EC7B0-5D30-86E8-1926-B76B30F5B5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66725" y="3049346"/>
            <a:ext cx="2041053" cy="2041053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99135670-2786-6881-6F59-3E33DBEF7198}"/>
              </a:ext>
            </a:extLst>
          </p:cNvPr>
          <p:cNvSpPr txBox="1"/>
          <p:nvPr/>
        </p:nvSpPr>
        <p:spPr>
          <a:xfrm>
            <a:off x="4842351" y="5083834"/>
            <a:ext cx="25675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 gafas 90%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182F8EE-FD07-9C2B-B1CA-7CEA8ED55ADD}"/>
              </a:ext>
            </a:extLst>
          </p:cNvPr>
          <p:cNvSpPr txBox="1"/>
          <p:nvPr/>
        </p:nvSpPr>
        <p:spPr>
          <a:xfrm>
            <a:off x="1053967" y="1298990"/>
            <a:ext cx="6981383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dirty="0"/>
              <a:t>Aunque el porcentaje de estudio sea alto en gafas,</a:t>
            </a:r>
            <a:br>
              <a:rPr lang="es-ES" dirty="0"/>
            </a:br>
            <a:r>
              <a:rPr lang="es-ES" dirty="0"/>
              <a:t>hay muchísimos más alumnos sin gafas.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Conclusión:</a:t>
            </a:r>
          </a:p>
          <a:p>
            <a:pPr>
              <a:lnSpc>
                <a:spcPct val="150000"/>
              </a:lnSpc>
              <a:buNone/>
            </a:pPr>
            <a:r>
              <a:rPr lang="es-ES" b="1" dirty="0"/>
              <a:t>      Puede haber más estudiantes aplicados sin gafas que con gafas.</a:t>
            </a:r>
          </a:p>
        </p:txBody>
      </p:sp>
    </p:spTree>
    <p:extLst>
      <p:ext uri="{BB962C8B-B14F-4D97-AF65-F5344CB8AC3E}">
        <p14:creationId xmlns:p14="http://schemas.microsoft.com/office/powerpoint/2010/main" val="4134234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1D55-4E7B-3061-E35D-B775E632A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932985-491C-15BA-8D21-F2D432B6891C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7A1EC10-1BEE-22A3-44B8-5AB16C50D57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86169E7-AB24-3F05-EFCD-4053066FBD0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489E80A-3EEA-347C-9AAC-553276A94A5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36B5D6B-62FF-46FB-EA8B-C104C9DA377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C52AF5EB-1CE3-EEF1-4605-3D22C2A79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E5CFED1-E005-2E3B-9968-7AA06EA994B5}"/>
              </a:ext>
            </a:extLst>
          </p:cNvPr>
          <p:cNvSpPr txBox="1"/>
          <p:nvPr/>
        </p:nvSpPr>
        <p:spPr>
          <a:xfrm>
            <a:off x="1053967" y="4916137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738D754-71F3-2BD6-24D7-0A498B55BC79}"/>
              </a:ext>
            </a:extLst>
          </p:cNvPr>
          <p:cNvSpPr txBox="1"/>
          <p:nvPr/>
        </p:nvSpPr>
        <p:spPr>
          <a:xfrm>
            <a:off x="1053966" y="1585752"/>
            <a:ext cx="6866033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Lo que realmente hace Bayes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Bayes no calcula: “qué probabilidad tiene de estudiar si lleva gafas”</a:t>
            </a:r>
          </a:p>
          <a:p>
            <a:pPr lvl="1">
              <a:lnSpc>
                <a:spcPct val="150000"/>
              </a:lnSpc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Bayes calcula: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“ahora que sé que estudia… ¿de qué grupo procede?”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      Es decir: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usa el efecto para averiguar la causa.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167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65002-4BF1-5771-3308-15F198DA5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841BA3-1631-2D46-BEF5-CA5288245F61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F738B16-5F24-C344-AF37-F4E46CF670D8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B5AF405-F597-911C-0171-9D0DD47834D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386706CD-0AB4-6C20-FDF9-0B427FC3BB5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FD3962C-7575-A6EA-0C34-B8D3F612C7A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97614BF1-B336-C394-1C09-7F52F76E8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6AE40DD-B319-6E55-04E7-9BAB99229CC0}"/>
              </a:ext>
            </a:extLst>
          </p:cNvPr>
          <p:cNvSpPr txBox="1"/>
          <p:nvPr/>
        </p:nvSpPr>
        <p:spPr>
          <a:xfrm>
            <a:off x="1053967" y="4558193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E3D0AD9-23CC-1ED0-7CAF-17E1DD518E26}"/>
                  </a:ext>
                </a:extLst>
              </p:cNvPr>
              <p:cNvSpPr txBox="1"/>
              <p:nvPr/>
            </p:nvSpPr>
            <p:spPr>
              <a:xfrm>
                <a:off x="1053967" y="1565688"/>
                <a:ext cx="6866033" cy="37888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Antes: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Estudia</m:t>
                          </m:r>
                          <m:r>
                            <a:rPr lang="es-ES" b="0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Gafas</m:t>
                          </m:r>
                        </m:e>
                      </m:d>
                    </m:oMath>
                  </m:oMathPara>
                </a14:m>
                <a:endParaRPr lang="ar-AE" b="0" dirty="0"/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Después (Bayes):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Gafas</m:t>
                          </m:r>
                          <m:r>
                            <a:rPr lang="es-ES" b="0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Estudia</m:t>
                          </m:r>
                        </m:e>
                      </m:d>
                    </m:oMath>
                  </m:oMathPara>
                </a14:m>
                <a:endParaRPr lang="ar-AE" b="0" dirty="0"/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Es </a:t>
                </a:r>
                <a:r>
                  <a:rPr lang="es-ES" b="1" dirty="0"/>
                  <a:t>invertir la probabilidad condicionada</a:t>
                </a:r>
                <a:r>
                  <a:rPr lang="es-ES" dirty="0"/>
                  <a:t>.</a:t>
                </a:r>
              </a:p>
              <a:p>
                <a:pPr>
                  <a:lnSpc>
                    <a:spcPct val="150000"/>
                  </a:lnSpc>
                  <a:buNone/>
                </a:pPr>
                <a:endParaRPr lang="es-ES" dirty="0"/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b="1" dirty="0"/>
                  <a:t>Frase clave para recordar</a:t>
                </a: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/>
                  <a:t>         Bayes responde a:  “Ahora que conozco el resultado, ¿qué causa es más probable?”</a:t>
                </a: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E3D0AD9-23CC-1ED0-7CAF-17E1DD518E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967" y="1565688"/>
                <a:ext cx="6866033" cy="3788858"/>
              </a:xfrm>
              <a:prstGeom prst="rect">
                <a:avLst/>
              </a:prstGeom>
              <a:blipFill>
                <a:blip r:embed="rId3"/>
                <a:stretch>
                  <a:fillRect l="-799" r="-1155" b="-177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1611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E2DE2-70B8-5EFA-2D85-F77EC8242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7CA05B-4895-3838-C831-FAD8AFF0C708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EF7F0C-68E2-2082-1A6C-3E14512BF93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06443CA-B825-E5F9-EB30-B61637C5FD2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3E6EA09-1EA4-DB25-FE6E-AE5DF7D3506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298FD07-E6E1-9519-5511-D2B197BBB74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B037147B-E957-81C0-73F5-FECE242B0E8C}"/>
                  </a:ext>
                </a:extLst>
              </p:cNvPr>
              <p:cNvSpPr txBox="1"/>
              <p:nvPr/>
            </p:nvSpPr>
            <p:spPr>
              <a:xfrm>
                <a:off x="914400" y="1726846"/>
                <a:ext cx="7005600" cy="34111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Error típico:  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Creer que son iguales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ES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ar-A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No.</a:t>
                </a:r>
              </a:p>
              <a:p>
                <a:pPr>
                  <a:lnSpc>
                    <a:spcPct val="150000"/>
                  </a:lnSpc>
                  <a:buNone/>
                </a:pPr>
                <a:endParaRPr lang="es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Ejemplo:</a:t>
                </a:r>
              </a:p>
              <a:p>
                <a:pPr marL="742950" lvl="1" indent="-28575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probabilidad de ser fumador si tienes cáncer</a:t>
                </a:r>
              </a:p>
              <a:p>
                <a:pPr marL="742950" lvl="1" indent="-285750">
                  <a:lnSpc>
                    <a:spcPct val="150000"/>
                  </a:lnSpc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probabilidad de tener cáncer si eres fumador</a:t>
                </a:r>
              </a:p>
              <a:p>
                <a:pPr>
                  <a:lnSpc>
                    <a:spcPct val="150000"/>
                  </a:lnSpc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Son completamente distintas.</a:t>
                </a: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B037147B-E957-81C0-73F5-FECE242B0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726846"/>
                <a:ext cx="7005600" cy="3411190"/>
              </a:xfrm>
              <a:prstGeom prst="rect">
                <a:avLst/>
              </a:prstGeom>
              <a:blipFill>
                <a:blip r:embed="rId2"/>
                <a:stretch>
                  <a:fillRect l="-870" b="-196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n 12">
            <a:extLst>
              <a:ext uri="{FF2B5EF4-FFF2-40B4-BE49-F238E27FC236}">
                <a16:creationId xmlns:a16="http://schemas.microsoft.com/office/drawing/2014/main" id="{F7E1EAB0-ED74-841D-E0B3-D4EA3715E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000" y="432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48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2E229-64B2-5DCF-6657-F1CA53530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558687-FA4E-56C5-5279-055A77F80214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Teorema de Bayes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DED7D7-B5DD-1CEF-C0DB-5BC05C5DAB5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ED81268-681C-A0E5-518D-AF3FB523FD4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425476A4-D3D0-A04A-FEC4-F2593337DDF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8555443-A116-AC4B-5EC9-D37F63C8148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2F687E5A-2D6F-A3D4-2324-25B096A1E19B}"/>
                  </a:ext>
                </a:extLst>
              </p:cNvPr>
              <p:cNvSpPr txBox="1"/>
              <p:nvPr/>
            </p:nvSpPr>
            <p:spPr>
              <a:xfrm>
                <a:off x="2264344" y="1554940"/>
                <a:ext cx="4624938" cy="669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s-ES" b="0" i="0" smtClean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num>
                        <m:den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2F687E5A-2D6F-A3D4-2324-25B096A1E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344" y="1554940"/>
                <a:ext cx="4624938" cy="6690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adroTexto 9">
            <a:extLst>
              <a:ext uri="{FF2B5EF4-FFF2-40B4-BE49-F238E27FC236}">
                <a16:creationId xmlns:a16="http://schemas.microsoft.com/office/drawing/2014/main" id="{27E73299-4647-C5EF-A092-3A55563FA28F}"/>
              </a:ext>
            </a:extLst>
          </p:cNvPr>
          <p:cNvSpPr txBox="1"/>
          <p:nvPr/>
        </p:nvSpPr>
        <p:spPr>
          <a:xfrm>
            <a:off x="914400" y="2315745"/>
            <a:ext cx="7005600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Qué significa: </a:t>
            </a:r>
          </a:p>
          <a:p>
            <a:pPr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teorema permite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calcular la probabilidad de la causa sabiendo que ha ocurrido el efecto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" name="Imagen 11" descr="Icono&#10;&#10;El contenido generado por IA puede ser incorrecto.">
            <a:extLst>
              <a:ext uri="{FF2B5EF4-FFF2-40B4-BE49-F238E27FC236}">
                <a16:creationId xmlns:a16="http://schemas.microsoft.com/office/drawing/2014/main" id="{8A2FC069-F861-ED1A-0505-286A0CA60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01E5E87F-54FA-6CDF-E4EC-7613A479155A}"/>
                  </a:ext>
                </a:extLst>
              </p:cNvPr>
              <p:cNvSpPr txBox="1"/>
              <p:nvPr/>
            </p:nvSpPr>
            <p:spPr>
              <a:xfrm>
                <a:off x="914400" y="3591022"/>
                <a:ext cx="7005600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/>
                  <a:t>Antes: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probabilidad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del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efecto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si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ocurre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la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causa</m:t>
                          </m:r>
                        </m:e>
                      </m:d>
                    </m:oMath>
                  </m:oMathPara>
                </a14:m>
                <a:endParaRPr lang="ar-AE" b="0" dirty="0"/>
              </a:p>
              <a:p>
                <a:pPr>
                  <a:buNone/>
                </a:pPr>
                <a:r>
                  <a:rPr lang="es-ES" dirty="0"/>
                  <a:t>Bayes: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probabilidad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la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causa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sabiendo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el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s-ES" b="0" i="1">
                              <a:latin typeface="Cambria Math" panose="02040503050406030204" pitchFamily="18" charset="0"/>
                            </a:rPr>
                            <m:t>efecto</m:t>
                          </m:r>
                        </m:e>
                      </m:d>
                    </m:oMath>
                  </m:oMathPara>
                </a14:m>
                <a:endParaRPr lang="ar-AE" b="0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endParaRPr lang="es-ES" dirty="0"/>
              </a:p>
              <a:p>
                <a:pPr>
                  <a:buNone/>
                </a:pPr>
                <a:r>
                  <a:rPr lang="es-ES" dirty="0"/>
                  <a:t>👉 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Bayes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invierte la probabilidad condicionada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01E5E87F-54FA-6CDF-E4EC-7613A47915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591022"/>
                <a:ext cx="7005600" cy="2308324"/>
              </a:xfrm>
              <a:prstGeom prst="rect">
                <a:avLst/>
              </a:prstGeom>
              <a:blipFill>
                <a:blip r:embed="rId4"/>
                <a:stretch>
                  <a:fillRect l="-696" t="-1319" b="-290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582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4CDC-BC30-80BD-7B4F-F92C5A5C4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630CA8-6922-3278-3E01-9A5893A01D72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Ejemplo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FB62A3C-BB08-37AA-90B5-2154A452D4E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528CD6D-E8C5-40A8-D248-15CFEAD3ECD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126B24A-7A3D-9AF2-DB7C-895FCC1F319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CDB159E-5A39-113C-CE7F-DF649FC5934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5DD437A-6748-E813-CC39-54AA1139A247}"/>
              </a:ext>
            </a:extLst>
          </p:cNvPr>
          <p:cNvSpPr txBox="1"/>
          <p:nvPr/>
        </p:nvSpPr>
        <p:spPr>
          <a:xfrm>
            <a:off x="1224000" y="1364533"/>
            <a:ext cx="6696000" cy="4619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dirty="0"/>
              <a:t>Una empresa analiza el comportamiento de sus clientes: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70% de las compras se realizan desde móvil (M).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30% desde ordenador (O).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Se sabe que: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40% de las compras desde móvil incluyen accesorios.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20% de las compras desde ordenador incluyen accesorios.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Se elige una compra al azar.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a) Calcula la probabilidad de que una compra incluya accesorios.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b) Si una compra incluye accesorios, calcula la probabilidad de que se haya realizado desde móvil.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c) Interpreta el resultado desde el punto de vista comercial.</a:t>
            </a:r>
          </a:p>
        </p:txBody>
      </p: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228649AA-A29C-11C0-3AFB-FAF51EACC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42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14B46-16A2-9A79-0053-1E412042C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B8EB3C-D397-C462-DD99-48D012B94875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Ejemplo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20CBFB8-163E-FA65-7892-329C28827D35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60D77C2-AE73-818F-7FBC-E61628C1BCC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5A02411-1669-ECB9-5020-BB3A1D6A263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07051DF-30A0-31D8-5C1B-003D8E2FAFC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BB230BCD-B5E0-12C1-7040-E96A45F37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744540-97D0-AA81-9168-1E8B9435621E}"/>
              </a:ext>
            </a:extLst>
          </p:cNvPr>
          <p:cNvSpPr txBox="1"/>
          <p:nvPr/>
        </p:nvSpPr>
        <p:spPr>
          <a:xfrm>
            <a:off x="914400" y="1485251"/>
            <a:ext cx="46249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Definimos:</a:t>
            </a:r>
          </a:p>
          <a:p>
            <a:pPr>
              <a:buNone/>
            </a:pPr>
            <a:r>
              <a:rPr lang="es-ES" dirty="0"/>
              <a:t>M = compra desde móvil</a:t>
            </a:r>
            <a:br>
              <a:rPr lang="es-ES" dirty="0"/>
            </a:br>
            <a:r>
              <a:rPr lang="es-ES" dirty="0"/>
              <a:t>O = compra desde ordenador</a:t>
            </a:r>
            <a:br>
              <a:rPr lang="es-ES" dirty="0"/>
            </a:br>
            <a:r>
              <a:rPr lang="es-ES" dirty="0"/>
              <a:t>A = compra con accesorios</a:t>
            </a: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05C3544B-8835-E8B3-33D0-9638A8C79EAD}"/>
              </a:ext>
            </a:extLst>
          </p:cNvPr>
          <p:cNvGrpSpPr/>
          <p:nvPr/>
        </p:nvGrpSpPr>
        <p:grpSpPr>
          <a:xfrm>
            <a:off x="661559" y="3317206"/>
            <a:ext cx="7248422" cy="2191773"/>
            <a:chOff x="661559" y="3317206"/>
            <a:chExt cx="7248422" cy="2191773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2E2BB589-5342-7DF3-4537-FE98B3C71E26}"/>
                </a:ext>
              </a:extLst>
            </p:cNvPr>
            <p:cNvGrpSpPr/>
            <p:nvPr/>
          </p:nvGrpSpPr>
          <p:grpSpPr>
            <a:xfrm>
              <a:off x="661559" y="3317206"/>
              <a:ext cx="7248422" cy="2191773"/>
              <a:chOff x="656808" y="2150397"/>
              <a:chExt cx="7248422" cy="2191773"/>
            </a:xfrm>
          </p:grpSpPr>
          <p:grpSp>
            <p:nvGrpSpPr>
              <p:cNvPr id="12" name="Grupo 11">
                <a:extLst>
                  <a:ext uri="{FF2B5EF4-FFF2-40B4-BE49-F238E27FC236}">
                    <a16:creationId xmlns:a16="http://schemas.microsoft.com/office/drawing/2014/main" id="{46765BD3-BF95-2015-8035-B9CC72404A69}"/>
                  </a:ext>
                </a:extLst>
              </p:cNvPr>
              <p:cNvGrpSpPr/>
              <p:nvPr/>
            </p:nvGrpSpPr>
            <p:grpSpPr>
              <a:xfrm>
                <a:off x="656808" y="2150397"/>
                <a:ext cx="7248422" cy="2191773"/>
                <a:chOff x="1138236" y="3238876"/>
                <a:chExt cx="7248422" cy="2191773"/>
              </a:xfrm>
            </p:grpSpPr>
            <p:grpSp>
              <p:nvGrpSpPr>
                <p:cNvPr id="18" name="Grupo 17">
                  <a:extLst>
                    <a:ext uri="{FF2B5EF4-FFF2-40B4-BE49-F238E27FC236}">
                      <a16:creationId xmlns:a16="http://schemas.microsoft.com/office/drawing/2014/main" id="{18943B1E-1787-3F62-E4B2-7202CEB7B8C3}"/>
                    </a:ext>
                  </a:extLst>
                </p:cNvPr>
                <p:cNvGrpSpPr/>
                <p:nvPr/>
              </p:nvGrpSpPr>
              <p:grpSpPr>
                <a:xfrm>
                  <a:off x="1138236" y="3238876"/>
                  <a:ext cx="4824837" cy="2191773"/>
                  <a:chOff x="677875" y="3273445"/>
                  <a:chExt cx="4824837" cy="2191773"/>
                </a:xfrm>
              </p:grpSpPr>
              <p:sp>
                <p:nvSpPr>
                  <p:cNvPr id="23" name="CuadroTexto 22">
                    <a:extLst>
                      <a:ext uri="{FF2B5EF4-FFF2-40B4-BE49-F238E27FC236}">
                        <a16:creationId xmlns:a16="http://schemas.microsoft.com/office/drawing/2014/main" id="{45DA889D-B45F-E678-3575-C2F7B8D61F13}"/>
                      </a:ext>
                    </a:extLst>
                  </p:cNvPr>
                  <p:cNvSpPr txBox="1"/>
                  <p:nvPr/>
                </p:nvSpPr>
                <p:spPr>
                  <a:xfrm rot="317676">
                    <a:off x="4101410" y="5095886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0,8</a:t>
                    </a:r>
                  </a:p>
                </p:txBody>
              </p:sp>
              <p:grpSp>
                <p:nvGrpSpPr>
                  <p:cNvPr id="26" name="Grupo 25">
                    <a:extLst>
                      <a:ext uri="{FF2B5EF4-FFF2-40B4-BE49-F238E27FC236}">
                        <a16:creationId xmlns:a16="http://schemas.microsoft.com/office/drawing/2014/main" id="{1AB94AAC-38E5-3931-063A-336E7ACF3C43}"/>
                      </a:ext>
                    </a:extLst>
                  </p:cNvPr>
                  <p:cNvGrpSpPr/>
                  <p:nvPr/>
                </p:nvGrpSpPr>
                <p:grpSpPr>
                  <a:xfrm>
                    <a:off x="677875" y="3284176"/>
                    <a:ext cx="4824837" cy="1880023"/>
                    <a:chOff x="925603" y="3235621"/>
                    <a:chExt cx="3514780" cy="1880023"/>
                  </a:xfrm>
                </p:grpSpPr>
                <p:sp>
                  <p:nvSpPr>
                    <p:cNvPr id="32" name="Rectángulo 31">
                      <a:extLst>
                        <a:ext uri="{FF2B5EF4-FFF2-40B4-BE49-F238E27FC236}">
                          <a16:creationId xmlns:a16="http://schemas.microsoft.com/office/drawing/2014/main" id="{03FDEEA7-A088-0B61-B25B-D3DB1D972F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03" y="3976932"/>
                      <a:ext cx="719904" cy="646331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Clientes</a:t>
                      </a:r>
                    </a:p>
                  </p:txBody>
                </p:sp>
                <p:sp>
                  <p:nvSpPr>
                    <p:cNvPr id="33" name="Rectángulo 32">
                      <a:extLst>
                        <a:ext uri="{FF2B5EF4-FFF2-40B4-BE49-F238E27FC236}">
                          <a16:creationId xmlns:a16="http://schemas.microsoft.com/office/drawing/2014/main" id="{96F1A0EC-441D-9569-5A4E-E32E1B492E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5895" y="3540060"/>
                      <a:ext cx="354794" cy="45499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M</a:t>
                      </a:r>
                    </a:p>
                  </p:txBody>
                </p:sp>
                <p:sp>
                  <p:nvSpPr>
                    <p:cNvPr id="34" name="Rectángulo 33">
                      <a:extLst>
                        <a:ext uri="{FF2B5EF4-FFF2-40B4-BE49-F238E27FC236}">
                          <a16:creationId xmlns:a16="http://schemas.microsoft.com/office/drawing/2014/main" id="{A71366B1-4085-48D1-66C1-0108DC8249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50506" y="4723214"/>
                      <a:ext cx="340183" cy="39243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O</a:t>
                      </a:r>
                    </a:p>
                  </p:txBody>
                </p:sp>
                <p:grpSp>
                  <p:nvGrpSpPr>
                    <p:cNvPr id="35" name="Grupo 34">
                      <a:extLst>
                        <a:ext uri="{FF2B5EF4-FFF2-40B4-BE49-F238E27FC236}">
                          <a16:creationId xmlns:a16="http://schemas.microsoft.com/office/drawing/2014/main" id="{E64AE830-434C-0901-0902-39FDC9CCD43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3316" y="3235621"/>
                      <a:ext cx="327067" cy="898284"/>
                      <a:chOff x="4462211" y="3267278"/>
                      <a:chExt cx="327067" cy="898284"/>
                    </a:xfrm>
                  </p:grpSpPr>
                  <p:sp>
                    <p:nvSpPr>
                      <p:cNvPr id="45" name="Rectángulo 44">
                        <a:extLst>
                          <a:ext uri="{FF2B5EF4-FFF2-40B4-BE49-F238E27FC236}">
                            <a16:creationId xmlns:a16="http://schemas.microsoft.com/office/drawing/2014/main" id="{CBC9B960-432B-806A-2A5D-C6B3D949937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462211" y="3267278"/>
                        <a:ext cx="327066" cy="341547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3"/>
                      </a:lnRef>
                      <a:fillRef idx="1">
                        <a:schemeClr val="lt1"/>
                      </a:fillRef>
                      <a:effectRef idx="0">
                        <a:schemeClr val="accent3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s-ES" dirty="0"/>
                          <a:t>A</a:t>
                        </a:r>
                      </a:p>
                    </p:txBody>
                  </p:sp>
                  <mc:AlternateContent xmlns:mc="http://schemas.openxmlformats.org/markup-compatibility/2006">
                    <mc:Choice xmlns:a14="http://schemas.microsoft.com/office/drawing/2010/main" Requires="a14">
                      <p:sp>
                        <p:nvSpPr>
                          <p:cNvPr id="46" name="Rectángulo 45">
                            <a:extLst>
                              <a:ext uri="{FF2B5EF4-FFF2-40B4-BE49-F238E27FC236}">
                                <a16:creationId xmlns:a16="http://schemas.microsoft.com/office/drawing/2014/main" id="{C922845E-FA95-AD85-70AE-633D315FDB4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4462211" y="3824015"/>
                            <a:ext cx="327067" cy="341547"/>
                          </a:xfrm>
                          <a:prstGeom prst="rect">
                            <a:avLst/>
                          </a:prstGeom>
                        </p:spPr>
                        <p:style>
                          <a:lnRef idx="2">
                            <a:schemeClr val="accent3"/>
                          </a:lnRef>
                          <a:fillRef idx="1">
                            <a:schemeClr val="lt1"/>
                          </a:fillRef>
                          <a:effectRef idx="0">
                            <a:schemeClr val="accent3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̅"/>
                                      <m:ctrlPr>
                                        <a:rPr lang="es-E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s-ES" b="0" i="1" smtClean="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s-ES" dirty="0"/>
                          </a:p>
                        </p:txBody>
                      </p:sp>
                    </mc:Choice>
                    <mc:Fallback>
                      <p:sp>
                        <p:nvSpPr>
                          <p:cNvPr id="46" name="Rectángulo 45">
                            <a:extLst>
                              <a:ext uri="{FF2B5EF4-FFF2-40B4-BE49-F238E27FC236}">
                                <a16:creationId xmlns:a16="http://schemas.microsoft.com/office/drawing/2014/main" id="{C922845E-FA95-AD85-70AE-633D315FDB41}"/>
                              </a:ext>
                            </a:extLst>
                          </p:cNvPr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4462211" y="3824015"/>
                            <a:ext cx="327067" cy="341547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s-ES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cxnSp>
                  <p:nvCxnSpPr>
                    <p:cNvPr id="37" name="Conector recto de flecha 36">
                      <a:extLst>
                        <a:ext uri="{FF2B5EF4-FFF2-40B4-BE49-F238E27FC236}">
                          <a16:creationId xmlns:a16="http://schemas.microsoft.com/office/drawing/2014/main" id="{43646B30-FAE0-9685-822A-86CBE903E3C7}"/>
                        </a:ext>
                      </a:extLst>
                    </p:cNvPr>
                    <p:cNvCxnSpPr>
                      <a:cxnSpLocks/>
                      <a:stCxn id="32" idx="3"/>
                      <a:endCxn id="33" idx="1"/>
                    </p:cNvCxnSpPr>
                    <p:nvPr/>
                  </p:nvCxnSpPr>
                  <p:spPr>
                    <a:xfrm flipV="1">
                      <a:off x="1645507" y="3767556"/>
                      <a:ext cx="890388" cy="532542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Conector recto de flecha 37">
                      <a:extLst>
                        <a:ext uri="{FF2B5EF4-FFF2-40B4-BE49-F238E27FC236}">
                          <a16:creationId xmlns:a16="http://schemas.microsoft.com/office/drawing/2014/main" id="{5E8DFFCC-0079-5C3B-E516-CF64EB9EEC75}"/>
                        </a:ext>
                      </a:extLst>
                    </p:cNvPr>
                    <p:cNvCxnSpPr>
                      <a:cxnSpLocks/>
                      <a:stCxn id="32" idx="3"/>
                      <a:endCxn id="34" idx="1"/>
                    </p:cNvCxnSpPr>
                    <p:nvPr/>
                  </p:nvCxnSpPr>
                  <p:spPr>
                    <a:xfrm>
                      <a:off x="1645507" y="4300098"/>
                      <a:ext cx="904999" cy="619331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Conector recto de flecha 38">
                      <a:extLst>
                        <a:ext uri="{FF2B5EF4-FFF2-40B4-BE49-F238E27FC236}">
                          <a16:creationId xmlns:a16="http://schemas.microsoft.com/office/drawing/2014/main" id="{A411F856-C849-DAAA-D3CD-7EECF40F2618}"/>
                        </a:ext>
                      </a:extLst>
                    </p:cNvPr>
                    <p:cNvCxnSpPr>
                      <a:cxnSpLocks/>
                      <a:stCxn id="33" idx="3"/>
                      <a:endCxn id="45" idx="1"/>
                    </p:cNvCxnSpPr>
                    <p:nvPr/>
                  </p:nvCxnSpPr>
                  <p:spPr>
                    <a:xfrm flipV="1">
                      <a:off x="2890689" y="3406395"/>
                      <a:ext cx="1222627" cy="361161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Conector recto de flecha 39">
                      <a:extLst>
                        <a:ext uri="{FF2B5EF4-FFF2-40B4-BE49-F238E27FC236}">
                          <a16:creationId xmlns:a16="http://schemas.microsoft.com/office/drawing/2014/main" id="{B40A1D72-1644-A8B9-0E40-49BEBB73C556}"/>
                        </a:ext>
                      </a:extLst>
                    </p:cNvPr>
                    <p:cNvCxnSpPr>
                      <a:cxnSpLocks/>
                      <a:stCxn id="33" idx="3"/>
                      <a:endCxn id="46" idx="1"/>
                    </p:cNvCxnSpPr>
                    <p:nvPr/>
                  </p:nvCxnSpPr>
                  <p:spPr>
                    <a:xfrm>
                      <a:off x="2890689" y="3767556"/>
                      <a:ext cx="1222627" cy="19557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Conector recto de flecha 40">
                      <a:extLst>
                        <a:ext uri="{FF2B5EF4-FFF2-40B4-BE49-F238E27FC236}">
                          <a16:creationId xmlns:a16="http://schemas.microsoft.com/office/drawing/2014/main" id="{87F79F4A-83F6-2FC9-206F-87A778F5E90A}"/>
                        </a:ext>
                      </a:extLst>
                    </p:cNvPr>
                    <p:cNvCxnSpPr>
                      <a:cxnSpLocks/>
                      <a:stCxn id="34" idx="3"/>
                    </p:cNvCxnSpPr>
                    <p:nvPr/>
                  </p:nvCxnSpPr>
                  <p:spPr>
                    <a:xfrm flipV="1">
                      <a:off x="2890689" y="4527999"/>
                      <a:ext cx="1222626" cy="39143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Conector recto de flecha 41">
                      <a:extLst>
                        <a:ext uri="{FF2B5EF4-FFF2-40B4-BE49-F238E27FC236}">
                          <a16:creationId xmlns:a16="http://schemas.microsoft.com/office/drawing/2014/main" id="{4A5E581E-EA47-295C-DCCF-7C47F01D7267}"/>
                        </a:ext>
                      </a:extLst>
                    </p:cNvPr>
                    <p:cNvCxnSpPr>
                      <a:cxnSpLocks/>
                      <a:stCxn id="34" idx="3"/>
                    </p:cNvCxnSpPr>
                    <p:nvPr/>
                  </p:nvCxnSpPr>
                  <p:spPr>
                    <a:xfrm>
                      <a:off x="2890689" y="4919429"/>
                      <a:ext cx="1222626" cy="173414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7" name="CuadroTexto 26">
                    <a:extLst>
                      <a:ext uri="{FF2B5EF4-FFF2-40B4-BE49-F238E27FC236}">
                        <a16:creationId xmlns:a16="http://schemas.microsoft.com/office/drawing/2014/main" id="{880E0AB4-3FDF-75F8-72E2-BD3B6B5B5C4B}"/>
                      </a:ext>
                    </a:extLst>
                  </p:cNvPr>
                  <p:cNvSpPr txBox="1"/>
                  <p:nvPr/>
                </p:nvSpPr>
                <p:spPr>
                  <a:xfrm rot="20208466">
                    <a:off x="1999971" y="3716740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0,7</a:t>
                    </a:r>
                  </a:p>
                </p:txBody>
              </p:sp>
              <p:sp>
                <p:nvSpPr>
                  <p:cNvPr id="28" name="CuadroTexto 27">
                    <a:extLst>
                      <a:ext uri="{FF2B5EF4-FFF2-40B4-BE49-F238E27FC236}">
                        <a16:creationId xmlns:a16="http://schemas.microsoft.com/office/drawing/2014/main" id="{EF26C6AF-4988-2EAD-1D30-08C79DD0FAAC}"/>
                      </a:ext>
                    </a:extLst>
                  </p:cNvPr>
                  <p:cNvSpPr txBox="1"/>
                  <p:nvPr/>
                </p:nvSpPr>
                <p:spPr>
                  <a:xfrm rot="1711017">
                    <a:off x="2041117" y="4644573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0,3</a:t>
                    </a:r>
                  </a:p>
                </p:txBody>
              </p:sp>
              <p:sp>
                <p:nvSpPr>
                  <p:cNvPr id="29" name="CuadroTexto 28">
                    <a:extLst>
                      <a:ext uri="{FF2B5EF4-FFF2-40B4-BE49-F238E27FC236}">
                        <a16:creationId xmlns:a16="http://schemas.microsoft.com/office/drawing/2014/main" id="{52A0479A-7D32-916E-BA1B-BCE1956AB319}"/>
                      </a:ext>
                    </a:extLst>
                  </p:cNvPr>
                  <p:cNvSpPr txBox="1"/>
                  <p:nvPr/>
                </p:nvSpPr>
                <p:spPr>
                  <a:xfrm rot="20794620">
                    <a:off x="4137092" y="3273445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0070C0"/>
                        </a:solidFill>
                      </a:rPr>
                      <a:t>0,4</a:t>
                    </a:r>
                  </a:p>
                </p:txBody>
              </p:sp>
              <p:sp>
                <p:nvSpPr>
                  <p:cNvPr id="30" name="CuadroTexto 29">
                    <a:extLst>
                      <a:ext uri="{FF2B5EF4-FFF2-40B4-BE49-F238E27FC236}">
                        <a16:creationId xmlns:a16="http://schemas.microsoft.com/office/drawing/2014/main" id="{8E14771A-C391-FC95-B759-B95F7AD757DE}"/>
                      </a:ext>
                    </a:extLst>
                  </p:cNvPr>
                  <p:cNvSpPr txBox="1"/>
                  <p:nvPr/>
                </p:nvSpPr>
                <p:spPr>
                  <a:xfrm rot="20575955">
                    <a:off x="4078314" y="4410644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0,2</a:t>
                    </a:r>
                  </a:p>
                </p:txBody>
              </p:sp>
              <p:sp>
                <p:nvSpPr>
                  <p:cNvPr id="31" name="CuadroTexto 30">
                    <a:extLst>
                      <a:ext uri="{FF2B5EF4-FFF2-40B4-BE49-F238E27FC236}">
                        <a16:creationId xmlns:a16="http://schemas.microsoft.com/office/drawing/2014/main" id="{81D2788C-8943-8293-C16A-421C6DA07E2D}"/>
                      </a:ext>
                    </a:extLst>
                  </p:cNvPr>
                  <p:cNvSpPr txBox="1"/>
                  <p:nvPr/>
                </p:nvSpPr>
                <p:spPr>
                  <a:xfrm rot="411413">
                    <a:off x="4178358" y="3898845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0,6</a:t>
                    </a:r>
                  </a:p>
                </p:txBody>
              </p:sp>
            </p:grp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9" name="CuadroTexto 18">
                      <a:extLst>
                        <a:ext uri="{FF2B5EF4-FFF2-40B4-BE49-F238E27FC236}">
                          <a16:creationId xmlns:a16="http://schemas.microsoft.com/office/drawing/2014/main" id="{A48B231B-F2D6-D978-3B76-5F40556E936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68694" y="3311941"/>
                      <a:ext cx="1717964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lt1"/>
                    </a:fontRef>
                  </p:style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28</m:t>
                            </m:r>
                          </m:oMath>
                        </m:oMathPara>
                      </a14:m>
                      <a:endParaRPr lang="es-ES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>
                <p:sp>
                  <p:nvSpPr>
                    <p:cNvPr id="19" name="CuadroTexto 18">
                      <a:extLst>
                        <a:ext uri="{FF2B5EF4-FFF2-40B4-BE49-F238E27FC236}">
                          <a16:creationId xmlns:a16="http://schemas.microsoft.com/office/drawing/2014/main" id="{A48B231B-F2D6-D978-3B76-5F40556E936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668694" y="3311941"/>
                      <a:ext cx="1717964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1" name="CuadroTexto 20">
                      <a:extLst>
                        <a:ext uri="{FF2B5EF4-FFF2-40B4-BE49-F238E27FC236}">
                          <a16:creationId xmlns:a16="http://schemas.microsoft.com/office/drawing/2014/main" id="{7B6FA2FF-DE62-D4F3-3499-7A24EB3FF74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40422" y="4386444"/>
                      <a:ext cx="171796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oMath>
                      </a14:m>
                      <a:r>
                        <a:rPr lang="es-ES" dirty="0"/>
                        <a:t>6</a:t>
                      </a:r>
                    </a:p>
                  </p:txBody>
                </p:sp>
              </mc:Choice>
              <mc:Fallback>
                <p:sp>
                  <p:nvSpPr>
                    <p:cNvPr id="21" name="CuadroTexto 20">
                      <a:extLst>
                        <a:ext uri="{FF2B5EF4-FFF2-40B4-BE49-F238E27FC236}">
                          <a16:creationId xmlns:a16="http://schemas.microsoft.com/office/drawing/2014/main" id="{7B6FA2FF-DE62-D4F3-3499-7A24EB3FF74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640422" y="4386444"/>
                      <a:ext cx="1717964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t="-8197" r="-355" b="-2459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" name="Grupo 12">
                <a:extLst>
                  <a:ext uri="{FF2B5EF4-FFF2-40B4-BE49-F238E27FC236}">
                    <a16:creationId xmlns:a16="http://schemas.microsoft.com/office/drawing/2014/main" id="{2C016669-7AB0-9239-CA64-E25F21BCC183}"/>
                  </a:ext>
                </a:extLst>
              </p:cNvPr>
              <p:cNvGrpSpPr/>
              <p:nvPr/>
            </p:nvGrpSpPr>
            <p:grpSpPr>
              <a:xfrm>
                <a:off x="5738294" y="2371672"/>
                <a:ext cx="448972" cy="1123511"/>
                <a:chOff x="5738294" y="2371672"/>
                <a:chExt cx="448972" cy="1123511"/>
              </a:xfrm>
            </p:grpSpPr>
            <p:cxnSp>
              <p:nvCxnSpPr>
                <p:cNvPr id="15" name="Conector recto de flecha 14">
                  <a:extLst>
                    <a:ext uri="{FF2B5EF4-FFF2-40B4-BE49-F238E27FC236}">
                      <a16:creationId xmlns:a16="http://schemas.microsoft.com/office/drawing/2014/main" id="{94602B5E-F88F-2881-2897-1E08E5FB7B60}"/>
                    </a:ext>
                  </a:extLst>
                </p:cNvPr>
                <p:cNvCxnSpPr/>
                <p:nvPr/>
              </p:nvCxnSpPr>
              <p:spPr>
                <a:xfrm>
                  <a:off x="5738294" y="3491118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cto de flecha 16">
                  <a:extLst>
                    <a:ext uri="{FF2B5EF4-FFF2-40B4-BE49-F238E27FC236}">
                      <a16:creationId xmlns:a16="http://schemas.microsoft.com/office/drawing/2014/main" id="{DD938F4A-1630-1A88-6A63-377C012A7F25}"/>
                    </a:ext>
                  </a:extLst>
                </p:cNvPr>
                <p:cNvCxnSpPr/>
                <p:nvPr/>
              </p:nvCxnSpPr>
              <p:spPr>
                <a:xfrm>
                  <a:off x="5738294" y="2371672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3A0D2F3D-2D7E-3119-FE6F-E7EEA3CFA0CB}"/>
                </a:ext>
              </a:extLst>
            </p:cNvPr>
            <p:cNvSpPr/>
            <p:nvPr/>
          </p:nvSpPr>
          <p:spPr>
            <a:xfrm>
              <a:off x="5019926" y="4478102"/>
              <a:ext cx="448973" cy="34154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A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Rectángulo 55">
                  <a:extLst>
                    <a:ext uri="{FF2B5EF4-FFF2-40B4-BE49-F238E27FC236}">
                      <a16:creationId xmlns:a16="http://schemas.microsoft.com/office/drawing/2014/main" id="{DA067DB7-39C1-C6BD-D108-A9300E426014}"/>
                    </a:ext>
                  </a:extLst>
                </p:cNvPr>
                <p:cNvSpPr/>
                <p:nvPr/>
              </p:nvSpPr>
              <p:spPr>
                <a:xfrm>
                  <a:off x="5019926" y="5034839"/>
                  <a:ext cx="448974" cy="34154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56" name="Rectángulo 55">
                  <a:extLst>
                    <a:ext uri="{FF2B5EF4-FFF2-40B4-BE49-F238E27FC236}">
                      <a16:creationId xmlns:a16="http://schemas.microsoft.com/office/drawing/2014/main" id="{DA067DB7-39C1-C6BD-D108-A9300E4260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9926" y="5034839"/>
                  <a:ext cx="448974" cy="34154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CuadroTexto 57">
                <a:extLst>
                  <a:ext uri="{FF2B5EF4-FFF2-40B4-BE49-F238E27FC236}">
                    <a16:creationId xmlns:a16="http://schemas.microsoft.com/office/drawing/2014/main" id="{B284C869-967A-5B55-E305-696F66F807B5}"/>
                  </a:ext>
                </a:extLst>
              </p:cNvPr>
              <p:cNvSpPr txBox="1"/>
              <p:nvPr/>
            </p:nvSpPr>
            <p:spPr>
              <a:xfrm>
                <a:off x="3655062" y="1770232"/>
                <a:ext cx="462493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58" name="CuadroTexto 57">
                <a:extLst>
                  <a:ext uri="{FF2B5EF4-FFF2-40B4-BE49-F238E27FC236}">
                    <a16:creationId xmlns:a16="http://schemas.microsoft.com/office/drawing/2014/main" id="{B284C869-967A-5B55-E305-696F66F80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062" y="1770232"/>
                <a:ext cx="4624938" cy="646331"/>
              </a:xfrm>
              <a:prstGeom prst="rect">
                <a:avLst/>
              </a:prstGeom>
              <a:blipFill>
                <a:blip r:embed="rId7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99914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2A170-5D24-2BE0-B7F8-CD8670DF3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37866B-A050-24CD-F556-2E565AB9C0F9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Ejemplo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79F64C-FC01-3FC8-FE36-79D2BC4A786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4DCB183-E2D0-F2A8-FDDA-92E2B189300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6B5AD3E-E28B-6671-2693-B297CDACAEA2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5E79AE5E-D67F-AAF7-4C2A-603713F0A6C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77AF92A1-C158-1DBA-16B1-5E5B8A0ED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F00DD20-AFA2-B1EA-62AF-D2C60EFCDDCC}"/>
                  </a:ext>
                </a:extLst>
              </p:cNvPr>
              <p:cNvSpPr txBox="1"/>
              <p:nvPr/>
            </p:nvSpPr>
            <p:spPr>
              <a:xfrm>
                <a:off x="914400" y="1490720"/>
                <a:ext cx="7365600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a) Probabilidad total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06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F00DD20-AFA2-B1EA-62AF-D2C60EFCD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490720"/>
                <a:ext cx="7365600" cy="923330"/>
              </a:xfrm>
              <a:prstGeom prst="rect">
                <a:avLst/>
              </a:prstGeom>
              <a:blipFill>
                <a:blip r:embed="rId3"/>
                <a:stretch>
                  <a:fillRect l="-662" t="-397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Grupo 69">
            <a:extLst>
              <a:ext uri="{FF2B5EF4-FFF2-40B4-BE49-F238E27FC236}">
                <a16:creationId xmlns:a16="http://schemas.microsoft.com/office/drawing/2014/main" id="{11A8DB56-CB55-A42B-7FB5-D081647E69C7}"/>
              </a:ext>
            </a:extLst>
          </p:cNvPr>
          <p:cNvGrpSpPr/>
          <p:nvPr/>
        </p:nvGrpSpPr>
        <p:grpSpPr>
          <a:xfrm>
            <a:off x="972989" y="2768486"/>
            <a:ext cx="7571262" cy="2191773"/>
            <a:chOff x="972989" y="2768486"/>
            <a:chExt cx="7571262" cy="2191773"/>
          </a:xfrm>
        </p:grpSpPr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09950D2C-81B1-8FF0-2615-715F26E04F14}"/>
                </a:ext>
              </a:extLst>
            </p:cNvPr>
            <p:cNvGrpSpPr/>
            <p:nvPr/>
          </p:nvGrpSpPr>
          <p:grpSpPr>
            <a:xfrm>
              <a:off x="972989" y="2768486"/>
              <a:ext cx="7248422" cy="2191773"/>
              <a:chOff x="661559" y="3317206"/>
              <a:chExt cx="7248422" cy="2191773"/>
            </a:xfrm>
          </p:grpSpPr>
          <p:grpSp>
            <p:nvGrpSpPr>
              <p:cNvPr id="38" name="Grupo 37">
                <a:extLst>
                  <a:ext uri="{FF2B5EF4-FFF2-40B4-BE49-F238E27FC236}">
                    <a16:creationId xmlns:a16="http://schemas.microsoft.com/office/drawing/2014/main" id="{5B247950-9130-29D3-B1B5-FDE228EB2654}"/>
                  </a:ext>
                </a:extLst>
              </p:cNvPr>
              <p:cNvGrpSpPr/>
              <p:nvPr/>
            </p:nvGrpSpPr>
            <p:grpSpPr>
              <a:xfrm>
                <a:off x="661559" y="3317206"/>
                <a:ext cx="7248422" cy="2191773"/>
                <a:chOff x="656808" y="2150397"/>
                <a:chExt cx="7248422" cy="2191773"/>
              </a:xfrm>
            </p:grpSpPr>
            <p:grpSp>
              <p:nvGrpSpPr>
                <p:cNvPr id="41" name="Grupo 40">
                  <a:extLst>
                    <a:ext uri="{FF2B5EF4-FFF2-40B4-BE49-F238E27FC236}">
                      <a16:creationId xmlns:a16="http://schemas.microsoft.com/office/drawing/2014/main" id="{25170AEA-E202-E6A8-0247-3986CC1C311D}"/>
                    </a:ext>
                  </a:extLst>
                </p:cNvPr>
                <p:cNvGrpSpPr/>
                <p:nvPr/>
              </p:nvGrpSpPr>
              <p:grpSpPr>
                <a:xfrm>
                  <a:off x="656808" y="2150397"/>
                  <a:ext cx="7248422" cy="2191773"/>
                  <a:chOff x="1138236" y="3238876"/>
                  <a:chExt cx="7248422" cy="2191773"/>
                </a:xfrm>
              </p:grpSpPr>
              <p:grpSp>
                <p:nvGrpSpPr>
                  <p:cNvPr id="45" name="Grupo 44">
                    <a:extLst>
                      <a:ext uri="{FF2B5EF4-FFF2-40B4-BE49-F238E27FC236}">
                        <a16:creationId xmlns:a16="http://schemas.microsoft.com/office/drawing/2014/main" id="{A57640AC-8127-C230-9A4F-B13FADC7C8AC}"/>
                      </a:ext>
                    </a:extLst>
                  </p:cNvPr>
                  <p:cNvGrpSpPr/>
                  <p:nvPr/>
                </p:nvGrpSpPr>
                <p:grpSpPr>
                  <a:xfrm>
                    <a:off x="1138236" y="3238876"/>
                    <a:ext cx="4824837" cy="2191773"/>
                    <a:chOff x="677875" y="3273445"/>
                    <a:chExt cx="4824837" cy="2191773"/>
                  </a:xfrm>
                </p:grpSpPr>
                <p:sp>
                  <p:nvSpPr>
                    <p:cNvPr id="48" name="CuadroTexto 47">
                      <a:extLst>
                        <a:ext uri="{FF2B5EF4-FFF2-40B4-BE49-F238E27FC236}">
                          <a16:creationId xmlns:a16="http://schemas.microsoft.com/office/drawing/2014/main" id="{99A2D8CB-0F77-0CB8-D676-102BA665A4F2}"/>
                        </a:ext>
                      </a:extLst>
                    </p:cNvPr>
                    <p:cNvSpPr txBox="1"/>
                    <p:nvPr/>
                  </p:nvSpPr>
                  <p:spPr>
                    <a:xfrm rot="317676">
                      <a:off x="4101410" y="5095886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0,8</a:t>
                      </a:r>
                    </a:p>
                  </p:txBody>
                </p:sp>
                <p:grpSp>
                  <p:nvGrpSpPr>
                    <p:cNvPr id="49" name="Grupo 48">
                      <a:extLst>
                        <a:ext uri="{FF2B5EF4-FFF2-40B4-BE49-F238E27FC236}">
                          <a16:creationId xmlns:a16="http://schemas.microsoft.com/office/drawing/2014/main" id="{56BA4E8F-28F3-CF4F-2E83-42BD1D9F112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77875" y="3284176"/>
                      <a:ext cx="4824837" cy="1880023"/>
                      <a:chOff x="925603" y="3235621"/>
                      <a:chExt cx="3514780" cy="1880023"/>
                    </a:xfrm>
                  </p:grpSpPr>
                  <p:sp>
                    <p:nvSpPr>
                      <p:cNvPr id="55" name="Rectángulo 54">
                        <a:extLst>
                          <a:ext uri="{FF2B5EF4-FFF2-40B4-BE49-F238E27FC236}">
                            <a16:creationId xmlns:a16="http://schemas.microsoft.com/office/drawing/2014/main" id="{3FF692B6-9F23-B459-CDBA-6C9748F892F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25603" y="3976932"/>
                        <a:ext cx="719904" cy="646331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3"/>
                      </a:lnRef>
                      <a:fillRef idx="1">
                        <a:schemeClr val="lt1"/>
                      </a:fillRef>
                      <a:effectRef idx="0">
                        <a:schemeClr val="accent3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s-ES" dirty="0"/>
                          <a:t>Clientes</a:t>
                        </a:r>
                      </a:p>
                    </p:txBody>
                  </p:sp>
                  <p:sp>
                    <p:nvSpPr>
                      <p:cNvPr id="56" name="Rectángulo 55">
                        <a:extLst>
                          <a:ext uri="{FF2B5EF4-FFF2-40B4-BE49-F238E27FC236}">
                            <a16:creationId xmlns:a16="http://schemas.microsoft.com/office/drawing/2014/main" id="{4807216D-0FC4-7BCE-3020-E6661FC2EF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35895" y="3540060"/>
                        <a:ext cx="354794" cy="454992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3"/>
                      </a:lnRef>
                      <a:fillRef idx="1">
                        <a:schemeClr val="lt1"/>
                      </a:fillRef>
                      <a:effectRef idx="0">
                        <a:schemeClr val="accent3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s-ES" dirty="0"/>
                          <a:t>M</a:t>
                        </a:r>
                      </a:p>
                    </p:txBody>
                  </p:sp>
                  <p:sp>
                    <p:nvSpPr>
                      <p:cNvPr id="57" name="Rectángulo 56">
                        <a:extLst>
                          <a:ext uri="{FF2B5EF4-FFF2-40B4-BE49-F238E27FC236}">
                            <a16:creationId xmlns:a16="http://schemas.microsoft.com/office/drawing/2014/main" id="{FA867492-860D-23B8-2769-B066A6414EC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50506" y="4723214"/>
                        <a:ext cx="340183" cy="392430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3"/>
                      </a:lnRef>
                      <a:fillRef idx="1">
                        <a:schemeClr val="lt1"/>
                      </a:fillRef>
                      <a:effectRef idx="0">
                        <a:schemeClr val="accent3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s-ES" dirty="0"/>
                          <a:t>O</a:t>
                        </a:r>
                      </a:p>
                    </p:txBody>
                  </p:sp>
                  <p:grpSp>
                    <p:nvGrpSpPr>
                      <p:cNvPr id="58" name="Grupo 57">
                        <a:extLst>
                          <a:ext uri="{FF2B5EF4-FFF2-40B4-BE49-F238E27FC236}">
                            <a16:creationId xmlns:a16="http://schemas.microsoft.com/office/drawing/2014/main" id="{C628FA38-5559-0431-C6CF-8CCC32F7D66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4113316" y="3235621"/>
                        <a:ext cx="327067" cy="898284"/>
                        <a:chOff x="4462211" y="3267278"/>
                        <a:chExt cx="327067" cy="898284"/>
                      </a:xfrm>
                    </p:grpSpPr>
                    <p:sp>
                      <p:nvSpPr>
                        <p:cNvPr id="65" name="Rectángulo 64">
                          <a:extLst>
                            <a:ext uri="{FF2B5EF4-FFF2-40B4-BE49-F238E27FC236}">
                              <a16:creationId xmlns:a16="http://schemas.microsoft.com/office/drawing/2014/main" id="{CB38AAFF-4C3E-78C7-3F98-355B6A4C694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4462211" y="3267278"/>
                          <a:ext cx="327066" cy="341547"/>
                        </a:xfrm>
                        <a:prstGeom prst="rect">
                          <a:avLst/>
                        </a:prstGeom>
                      </p:spPr>
                      <p:style>
                        <a:lnRef idx="2">
                          <a:schemeClr val="accent3"/>
                        </a:lnRef>
                        <a:fillRef idx="1">
                          <a:schemeClr val="lt1"/>
                        </a:fillRef>
                        <a:effectRef idx="0">
                          <a:schemeClr val="accent3"/>
                        </a:effectRef>
                        <a:fontRef idx="minor">
                          <a:schemeClr val="dk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s-ES" dirty="0"/>
                            <a:t>A</a:t>
                          </a:r>
                        </a:p>
                      </p:txBody>
                    </p:sp>
                    <mc:AlternateContent xmlns:mc="http://schemas.openxmlformats.org/markup-compatibility/2006">
                      <mc:Choice xmlns:a14="http://schemas.microsoft.com/office/drawing/2010/main" Requires="a14">
                        <p:sp>
                          <p:nvSpPr>
                            <p:cNvPr id="66" name="Rectángulo 65">
                              <a:extLst>
                                <a:ext uri="{FF2B5EF4-FFF2-40B4-BE49-F238E27FC236}">
                                  <a16:creationId xmlns:a16="http://schemas.microsoft.com/office/drawing/2014/main" id="{E3569C3C-CDEF-0E09-D243-FCD8C1CEA386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4462211" y="3824015"/>
                              <a:ext cx="327067" cy="341547"/>
                            </a:xfrm>
                            <a:prstGeom prst="rect">
                              <a:avLst/>
                            </a:prstGeom>
                          </p:spPr>
                          <p:style>
                            <a:lnRef idx="2">
                              <a:schemeClr val="accent3"/>
                            </a:lnRef>
                            <a:fillRef idx="1">
                              <a:schemeClr val="lt1"/>
                            </a:fillRef>
                            <a:effectRef idx="0">
                              <a:schemeClr val="accent3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acc>
                                      <m:accPr>
                                        <m:chr m:val="̅"/>
                                        <m:ctrlPr>
                                          <a:rPr lang="es-ES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s-ES" b="0" i="1" smtClean="0">
                                            <a:latin typeface="Cambria Math" panose="02040503050406030204" pitchFamily="18" charset="0"/>
                                          </a:rPr>
                                          <m:t>A</m:t>
                                        </m:r>
                                      </m:e>
                                    </m:acc>
                                  </m:oMath>
                                </m:oMathPara>
                              </a14:m>
                              <a:endParaRPr lang="es-ES" dirty="0"/>
                            </a:p>
                          </p:txBody>
                        </p:sp>
                      </mc:Choice>
                      <mc:Fallback>
                        <p:sp>
                          <p:nvSpPr>
                            <p:cNvPr id="66" name="Rectángulo 65">
                              <a:extLst>
                                <a:ext uri="{FF2B5EF4-FFF2-40B4-BE49-F238E27FC236}">
                                  <a16:creationId xmlns:a16="http://schemas.microsoft.com/office/drawing/2014/main" id="{E3569C3C-CDEF-0E09-D243-FCD8C1CEA386}"/>
                                </a:ext>
                              </a:extLst>
                            </p:cNvPr>
                            <p:cNvSpPr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462211" y="3824015"/>
                              <a:ext cx="327067" cy="341547"/>
                            </a:xfrm>
                            <a:prstGeom prst="rect">
                              <a:avLst/>
                            </a:prstGeom>
                            <a:blipFill>
                              <a:blip r:embed="rId4"/>
                              <a:stretch>
                                <a:fillRect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s-ES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cxnSp>
                    <p:nvCxnSpPr>
                      <p:cNvPr id="59" name="Conector recto de flecha 58">
                        <a:extLst>
                          <a:ext uri="{FF2B5EF4-FFF2-40B4-BE49-F238E27FC236}">
                            <a16:creationId xmlns:a16="http://schemas.microsoft.com/office/drawing/2014/main" id="{F753947B-5C9A-58A6-74E8-6D3247BE701E}"/>
                          </a:ext>
                        </a:extLst>
                      </p:cNvPr>
                      <p:cNvCxnSpPr>
                        <a:cxnSpLocks/>
                        <a:stCxn id="55" idx="3"/>
                        <a:endCxn id="56" idx="1"/>
                      </p:cNvCxnSpPr>
                      <p:nvPr/>
                    </p:nvCxnSpPr>
                    <p:spPr>
                      <a:xfrm flipV="1">
                        <a:off x="1645507" y="3767556"/>
                        <a:ext cx="890388" cy="532542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2"/>
                      </a:lnRef>
                      <a:fillRef idx="0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Conector recto de flecha 59">
                        <a:extLst>
                          <a:ext uri="{FF2B5EF4-FFF2-40B4-BE49-F238E27FC236}">
                            <a16:creationId xmlns:a16="http://schemas.microsoft.com/office/drawing/2014/main" id="{FE7EA6FA-398C-2199-8074-02FF235CD091}"/>
                          </a:ext>
                        </a:extLst>
                      </p:cNvPr>
                      <p:cNvCxnSpPr>
                        <a:cxnSpLocks/>
                        <a:stCxn id="55" idx="3"/>
                        <a:endCxn id="57" idx="1"/>
                      </p:cNvCxnSpPr>
                      <p:nvPr/>
                    </p:nvCxnSpPr>
                    <p:spPr>
                      <a:xfrm>
                        <a:off x="1645507" y="4300098"/>
                        <a:ext cx="904999" cy="619331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2"/>
                      </a:lnRef>
                      <a:fillRef idx="0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Conector recto de flecha 60">
                        <a:extLst>
                          <a:ext uri="{FF2B5EF4-FFF2-40B4-BE49-F238E27FC236}">
                            <a16:creationId xmlns:a16="http://schemas.microsoft.com/office/drawing/2014/main" id="{BCD54D99-9449-F626-5F3D-946022E7BAAC}"/>
                          </a:ext>
                        </a:extLst>
                      </p:cNvPr>
                      <p:cNvCxnSpPr>
                        <a:cxnSpLocks/>
                        <a:stCxn id="56" idx="3"/>
                        <a:endCxn id="65" idx="1"/>
                      </p:cNvCxnSpPr>
                      <p:nvPr/>
                    </p:nvCxnSpPr>
                    <p:spPr>
                      <a:xfrm flipV="1">
                        <a:off x="2890689" y="3406395"/>
                        <a:ext cx="1222627" cy="361161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2" name="Conector recto de flecha 61">
                        <a:extLst>
                          <a:ext uri="{FF2B5EF4-FFF2-40B4-BE49-F238E27FC236}">
                            <a16:creationId xmlns:a16="http://schemas.microsoft.com/office/drawing/2014/main" id="{EB313709-FF19-9599-141C-E8E8C0336526}"/>
                          </a:ext>
                        </a:extLst>
                      </p:cNvPr>
                      <p:cNvCxnSpPr>
                        <a:cxnSpLocks/>
                        <a:stCxn id="56" idx="3"/>
                        <a:endCxn id="66" idx="1"/>
                      </p:cNvCxnSpPr>
                      <p:nvPr/>
                    </p:nvCxnSpPr>
                    <p:spPr>
                      <a:xfrm>
                        <a:off x="2890689" y="3767556"/>
                        <a:ext cx="1222627" cy="195576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" name="Conector recto de flecha 62">
                        <a:extLst>
                          <a:ext uri="{FF2B5EF4-FFF2-40B4-BE49-F238E27FC236}">
                            <a16:creationId xmlns:a16="http://schemas.microsoft.com/office/drawing/2014/main" id="{CAF33435-94A2-99B8-C9F1-143168ED5B83}"/>
                          </a:ext>
                        </a:extLst>
                      </p:cNvPr>
                      <p:cNvCxnSpPr>
                        <a:cxnSpLocks/>
                        <a:stCxn id="57" idx="3"/>
                      </p:cNvCxnSpPr>
                      <p:nvPr/>
                    </p:nvCxnSpPr>
                    <p:spPr>
                      <a:xfrm flipV="1">
                        <a:off x="2890689" y="4527999"/>
                        <a:ext cx="1222626" cy="39143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4" name="Conector recto de flecha 63">
                        <a:extLst>
                          <a:ext uri="{FF2B5EF4-FFF2-40B4-BE49-F238E27FC236}">
                            <a16:creationId xmlns:a16="http://schemas.microsoft.com/office/drawing/2014/main" id="{F5D1D745-7B27-00BF-7478-CED2A548CECB}"/>
                          </a:ext>
                        </a:extLst>
                      </p:cNvPr>
                      <p:cNvCxnSpPr>
                        <a:cxnSpLocks/>
                        <a:stCxn id="57" idx="3"/>
                      </p:cNvCxnSpPr>
                      <p:nvPr/>
                    </p:nvCxnSpPr>
                    <p:spPr>
                      <a:xfrm>
                        <a:off x="2890689" y="4919429"/>
                        <a:ext cx="1222626" cy="173414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2">
                        <a:schemeClr val="accent1"/>
                      </a:lnRef>
                      <a:fillRef idx="0">
                        <a:schemeClr val="accent1"/>
                      </a:fillRef>
                      <a:effectRef idx="1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50" name="CuadroTexto 49">
                      <a:extLst>
                        <a:ext uri="{FF2B5EF4-FFF2-40B4-BE49-F238E27FC236}">
                          <a16:creationId xmlns:a16="http://schemas.microsoft.com/office/drawing/2014/main" id="{9099E6A0-C55A-1636-E91A-2D83411C80E9}"/>
                        </a:ext>
                      </a:extLst>
                    </p:cNvPr>
                    <p:cNvSpPr txBox="1"/>
                    <p:nvPr/>
                  </p:nvSpPr>
                  <p:spPr>
                    <a:xfrm rot="20208466">
                      <a:off x="1999971" y="3716740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rgbClr val="C00000"/>
                          </a:solidFill>
                        </a:rPr>
                        <a:t>0,7</a:t>
                      </a:r>
                    </a:p>
                  </p:txBody>
                </p:sp>
                <p:sp>
                  <p:nvSpPr>
                    <p:cNvPr id="51" name="CuadroTexto 50">
                      <a:extLst>
                        <a:ext uri="{FF2B5EF4-FFF2-40B4-BE49-F238E27FC236}">
                          <a16:creationId xmlns:a16="http://schemas.microsoft.com/office/drawing/2014/main" id="{37561394-2385-247B-7638-7393E3FE7539}"/>
                        </a:ext>
                      </a:extLst>
                    </p:cNvPr>
                    <p:cNvSpPr txBox="1"/>
                    <p:nvPr/>
                  </p:nvSpPr>
                  <p:spPr>
                    <a:xfrm rot="1711017">
                      <a:off x="2041117" y="4644573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rgbClr val="C00000"/>
                          </a:solidFill>
                        </a:rPr>
                        <a:t>0,3</a:t>
                      </a:r>
                    </a:p>
                  </p:txBody>
                </p:sp>
                <p:sp>
                  <p:nvSpPr>
                    <p:cNvPr id="52" name="CuadroTexto 51">
                      <a:extLst>
                        <a:ext uri="{FF2B5EF4-FFF2-40B4-BE49-F238E27FC236}">
                          <a16:creationId xmlns:a16="http://schemas.microsoft.com/office/drawing/2014/main" id="{508FCBB9-2905-9FE7-2402-36B3A6D92C0F}"/>
                        </a:ext>
                      </a:extLst>
                    </p:cNvPr>
                    <p:cNvSpPr txBox="1"/>
                    <p:nvPr/>
                  </p:nvSpPr>
                  <p:spPr>
                    <a:xfrm rot="20794620">
                      <a:off x="4137092" y="3273445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rgbClr val="0070C0"/>
                          </a:solidFill>
                        </a:rPr>
                        <a:t>0,4</a:t>
                      </a:r>
                    </a:p>
                  </p:txBody>
                </p:sp>
                <p:sp>
                  <p:nvSpPr>
                    <p:cNvPr id="53" name="CuadroTexto 52">
                      <a:extLst>
                        <a:ext uri="{FF2B5EF4-FFF2-40B4-BE49-F238E27FC236}">
                          <a16:creationId xmlns:a16="http://schemas.microsoft.com/office/drawing/2014/main" id="{CC04792E-38E2-408C-BD9E-D338FDFEFDE2}"/>
                        </a:ext>
                      </a:extLst>
                    </p:cNvPr>
                    <p:cNvSpPr txBox="1"/>
                    <p:nvPr/>
                  </p:nvSpPr>
                  <p:spPr>
                    <a:xfrm rot="20575955">
                      <a:off x="4078314" y="4410644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0,2</a:t>
                      </a:r>
                    </a:p>
                  </p:txBody>
                </p:sp>
                <p:sp>
                  <p:nvSpPr>
                    <p:cNvPr id="54" name="CuadroTexto 53">
                      <a:extLst>
                        <a:ext uri="{FF2B5EF4-FFF2-40B4-BE49-F238E27FC236}">
                          <a16:creationId xmlns:a16="http://schemas.microsoft.com/office/drawing/2014/main" id="{8A70559E-6A57-A829-419D-EAD86AD36584}"/>
                        </a:ext>
                      </a:extLst>
                    </p:cNvPr>
                    <p:cNvSpPr txBox="1"/>
                    <p:nvPr/>
                  </p:nvSpPr>
                  <p:spPr>
                    <a:xfrm rot="411413">
                      <a:off x="4178358" y="3898845"/>
                      <a:ext cx="4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s-ES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0,6</a:t>
                      </a:r>
                    </a:p>
                  </p:txBody>
                </p:sp>
              </p:grpSp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6" name="CuadroTexto 45">
                        <a:extLst>
                          <a:ext uri="{FF2B5EF4-FFF2-40B4-BE49-F238E27FC236}">
                            <a16:creationId xmlns:a16="http://schemas.microsoft.com/office/drawing/2014/main" id="{40D1D916-325C-A40B-2CFE-72D4ECC9117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668694" y="3311941"/>
                        <a:ext cx="1717964" cy="3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lt1"/>
                      </a:fontRef>
                    </p:style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28</m:t>
                              </m:r>
                            </m:oMath>
                          </m:oMathPara>
                        </a14:m>
                        <a:endParaRPr lang="es-ES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>
                  <p:sp>
                    <p:nvSpPr>
                      <p:cNvPr id="46" name="CuadroTexto 45">
                        <a:extLst>
                          <a:ext uri="{FF2B5EF4-FFF2-40B4-BE49-F238E27FC236}">
                            <a16:creationId xmlns:a16="http://schemas.microsoft.com/office/drawing/2014/main" id="{40D1D916-325C-A40B-2CFE-72D4ECC91173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668694" y="3311941"/>
                        <a:ext cx="1717964" cy="369332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  <a:ln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s-E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7" name="CuadroTexto 46">
                        <a:extLst>
                          <a:ext uri="{FF2B5EF4-FFF2-40B4-BE49-F238E27FC236}">
                            <a16:creationId xmlns:a16="http://schemas.microsoft.com/office/drawing/2014/main" id="{A7424535-CCA9-4C2D-2D5F-B73E5B181E9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640422" y="4386444"/>
                        <a:ext cx="1717964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 xmlns:m="http://schemas.openxmlformats.org/officeDocument/2006/math"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oMath>
                        </a14:m>
                        <a:r>
                          <a:rPr lang="es-ES" dirty="0"/>
                          <a:t>6</a:t>
                        </a:r>
                      </a:p>
                    </p:txBody>
                  </p:sp>
                </mc:Choice>
                <mc:Fallback>
                  <p:sp>
                    <p:nvSpPr>
                      <p:cNvPr id="47" name="CuadroTexto 46">
                        <a:extLst>
                          <a:ext uri="{FF2B5EF4-FFF2-40B4-BE49-F238E27FC236}">
                            <a16:creationId xmlns:a16="http://schemas.microsoft.com/office/drawing/2014/main" id="{A7424535-CCA9-4C2D-2D5F-B73E5B181E9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640422" y="4386444"/>
                        <a:ext cx="1717964" cy="369332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t="-8197" r="-355" b="-2459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s-E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2" name="Grupo 41">
                  <a:extLst>
                    <a:ext uri="{FF2B5EF4-FFF2-40B4-BE49-F238E27FC236}">
                      <a16:creationId xmlns:a16="http://schemas.microsoft.com/office/drawing/2014/main" id="{22659B86-64FE-37B3-92F7-9251CD272E2B}"/>
                    </a:ext>
                  </a:extLst>
                </p:cNvPr>
                <p:cNvGrpSpPr/>
                <p:nvPr/>
              </p:nvGrpSpPr>
              <p:grpSpPr>
                <a:xfrm>
                  <a:off x="5738294" y="2371672"/>
                  <a:ext cx="448972" cy="1123511"/>
                  <a:chOff x="5738294" y="2371672"/>
                  <a:chExt cx="448972" cy="1123511"/>
                </a:xfrm>
              </p:grpSpPr>
              <p:cxnSp>
                <p:nvCxnSpPr>
                  <p:cNvPr id="43" name="Conector recto de flecha 42">
                    <a:extLst>
                      <a:ext uri="{FF2B5EF4-FFF2-40B4-BE49-F238E27FC236}">
                        <a16:creationId xmlns:a16="http://schemas.microsoft.com/office/drawing/2014/main" id="{F91453C6-D420-1ABC-A9D6-1EDD64485DC1}"/>
                      </a:ext>
                    </a:extLst>
                  </p:cNvPr>
                  <p:cNvCxnSpPr/>
                  <p:nvPr/>
                </p:nvCxnSpPr>
                <p:spPr>
                  <a:xfrm>
                    <a:off x="5738294" y="3491118"/>
                    <a:ext cx="448972" cy="4065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Conector recto de flecha 43">
                    <a:extLst>
                      <a:ext uri="{FF2B5EF4-FFF2-40B4-BE49-F238E27FC236}">
                        <a16:creationId xmlns:a16="http://schemas.microsoft.com/office/drawing/2014/main" id="{CC8CED34-9CA5-8A59-F615-2A6F039F4764}"/>
                      </a:ext>
                    </a:extLst>
                  </p:cNvPr>
                  <p:cNvCxnSpPr/>
                  <p:nvPr/>
                </p:nvCxnSpPr>
                <p:spPr>
                  <a:xfrm>
                    <a:off x="5738294" y="2371672"/>
                    <a:ext cx="448972" cy="4065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9" name="Rectángulo 38">
                <a:extLst>
                  <a:ext uri="{FF2B5EF4-FFF2-40B4-BE49-F238E27FC236}">
                    <a16:creationId xmlns:a16="http://schemas.microsoft.com/office/drawing/2014/main" id="{B5139EBC-52C5-B9DD-A63D-9EB157A00AAB}"/>
                  </a:ext>
                </a:extLst>
              </p:cNvPr>
              <p:cNvSpPr/>
              <p:nvPr/>
            </p:nvSpPr>
            <p:spPr>
              <a:xfrm>
                <a:off x="5019926" y="4478102"/>
                <a:ext cx="448973" cy="341547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/>
                  <a:t>A</a:t>
                </a: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0" name="Rectángulo 39">
                    <a:extLst>
                      <a:ext uri="{FF2B5EF4-FFF2-40B4-BE49-F238E27FC236}">
                        <a16:creationId xmlns:a16="http://schemas.microsoft.com/office/drawing/2014/main" id="{30D5B57B-DD1E-FA3B-B3E3-3DA48914FFEC}"/>
                      </a:ext>
                    </a:extLst>
                  </p:cNvPr>
                  <p:cNvSpPr/>
                  <p:nvPr/>
                </p:nvSpPr>
                <p:spPr>
                  <a:xfrm>
                    <a:off x="5019926" y="5034839"/>
                    <a:ext cx="448974" cy="341547"/>
                  </a:xfrm>
                  <a:prstGeom prst="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̅"/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acc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40" name="Rectángulo 39">
                    <a:extLst>
                      <a:ext uri="{FF2B5EF4-FFF2-40B4-BE49-F238E27FC236}">
                        <a16:creationId xmlns:a16="http://schemas.microsoft.com/office/drawing/2014/main" id="{30D5B57B-DD1E-FA3B-B3E3-3DA48914FFE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19926" y="5034839"/>
                    <a:ext cx="448974" cy="34154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7B12373B-E27E-DA7D-BC64-F634C23BD2A0}"/>
                </a:ext>
              </a:extLst>
            </p:cNvPr>
            <p:cNvGrpSpPr/>
            <p:nvPr/>
          </p:nvGrpSpPr>
          <p:grpSpPr>
            <a:xfrm>
              <a:off x="6120359" y="3359093"/>
              <a:ext cx="2423892" cy="1576951"/>
              <a:chOff x="6120359" y="4080357"/>
              <a:chExt cx="2423892" cy="1576951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8" name="CuadroTexto 67">
                    <a:extLst>
                      <a:ext uri="{FF2B5EF4-FFF2-40B4-BE49-F238E27FC236}">
                        <a16:creationId xmlns:a16="http://schemas.microsoft.com/office/drawing/2014/main" id="{FAF4AE3A-62C6-BA6C-791A-F929D63ABB0C}"/>
                      </a:ext>
                    </a:extLst>
                  </p:cNvPr>
                  <p:cNvSpPr txBox="1"/>
                  <p:nvPr/>
                </p:nvSpPr>
                <p:spPr>
                  <a:xfrm>
                    <a:off x="6120359" y="5287976"/>
                    <a:ext cx="242389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/>
                      <a:t>TOTAL= </a:t>
                    </a:r>
                    <a14:m>
                      <m:oMath xmlns:m="http://schemas.openxmlformats.org/officeDocument/2006/math">
                        <m:r>
                          <a:rPr lang="es-ES"/>
                          <m:t>0</m:t>
                        </m:r>
                        <m:r>
                          <a:rPr lang="es-ES"/>
                          <m:t>,</m:t>
                        </m:r>
                        <m:r>
                          <a:rPr lang="es-ES" b="0" i="0" smtClean="0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es-ES"/>
                          <m:t>=</m:t>
                        </m:r>
                        <m:r>
                          <a:rPr lang="es-ES" b="0" i="0" smtClean="0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ar-AE"/>
                          <m:t>%</m:t>
                        </m:r>
                      </m:oMath>
                    </a14:m>
                    <a:r>
                      <a:rPr lang="es-ES" dirty="0"/>
                      <a:t> </a:t>
                    </a:r>
                  </a:p>
                </p:txBody>
              </p:sp>
            </mc:Choice>
            <mc:Fallback>
              <p:sp>
                <p:nvSpPr>
                  <p:cNvPr id="68" name="CuadroTexto 67">
                    <a:extLst>
                      <a:ext uri="{FF2B5EF4-FFF2-40B4-BE49-F238E27FC236}">
                        <a16:creationId xmlns:a16="http://schemas.microsoft.com/office/drawing/2014/main" id="{FAF4AE3A-62C6-BA6C-791A-F929D63ABB0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0359" y="5287976"/>
                    <a:ext cx="2423892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2261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9" name="Signo más 68">
                <a:extLst>
                  <a:ext uri="{FF2B5EF4-FFF2-40B4-BE49-F238E27FC236}">
                    <a16:creationId xmlns:a16="http://schemas.microsoft.com/office/drawing/2014/main" id="{5191A0E5-D3EE-171B-A4D4-0B0D11A272D5}"/>
                  </a:ext>
                </a:extLst>
              </p:cNvPr>
              <p:cNvSpPr/>
              <p:nvPr/>
            </p:nvSpPr>
            <p:spPr>
              <a:xfrm>
                <a:off x="6910939" y="4080357"/>
                <a:ext cx="494059" cy="509488"/>
              </a:xfrm>
              <a:prstGeom prst="mathPlus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3801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FF608-2F45-E699-E42E-3A5E2FEC1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72424D-BEB2-A77B-E048-CD1D27291620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Ejemplo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98C1ED4-9F48-1C9E-294E-C000FE194CF1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0506025-DB4D-690A-5BCD-91E15597FD5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13050E-6F60-7F00-8C8C-33A2043B6DA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48DAE5D-DB92-63DF-9925-2491886F270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45F7ABE7-AFF4-80E0-9199-1EE411640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8E2E8AA9-F78C-66E7-3B7B-FCB148C09E9D}"/>
                  </a:ext>
                </a:extLst>
              </p:cNvPr>
              <p:cNvSpPr txBox="1"/>
              <p:nvPr/>
            </p:nvSpPr>
            <p:spPr>
              <a:xfrm>
                <a:off x="914400" y="1488736"/>
                <a:ext cx="7365600" cy="16500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b) Teorema de Bayes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</m:num>
                        <m:den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28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824</m:t>
                      </m:r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82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8E2E8AA9-F78C-66E7-3B7B-FCB148C09E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488736"/>
                <a:ext cx="7365600" cy="1650003"/>
              </a:xfrm>
              <a:prstGeom prst="rect">
                <a:avLst/>
              </a:prstGeom>
              <a:blipFill>
                <a:blip r:embed="rId3"/>
                <a:stretch>
                  <a:fillRect l="-662" t="-184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CuadroTexto 32">
            <a:extLst>
              <a:ext uri="{FF2B5EF4-FFF2-40B4-BE49-F238E27FC236}">
                <a16:creationId xmlns:a16="http://schemas.microsoft.com/office/drawing/2014/main" id="{BD405BF9-6A44-D5A2-EDC5-7F2F0F04A243}"/>
              </a:ext>
            </a:extLst>
          </p:cNvPr>
          <p:cNvSpPr txBox="1"/>
          <p:nvPr/>
        </p:nvSpPr>
        <p:spPr>
          <a:xfrm>
            <a:off x="893613" y="3091228"/>
            <a:ext cx="74074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c) Interpretación económica</a:t>
            </a:r>
          </a:p>
          <a:p>
            <a:pPr>
              <a:buNone/>
            </a:pPr>
            <a:r>
              <a:rPr lang="es-ES" dirty="0"/>
              <a:t>Aunque el 70% de las compras se realizan desde móvil, </a:t>
            </a:r>
            <a:r>
              <a:rPr lang="es-ES" b="1" dirty="0"/>
              <a:t>más del 82% de las compras de accesorios proceden del móvil</a:t>
            </a:r>
            <a:r>
              <a:rPr lang="es-ES" dirty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dirty="0"/>
              <a:t>Conclusión:</a:t>
            </a:r>
            <a:br>
              <a:rPr lang="es-ES" dirty="0"/>
            </a:br>
            <a:r>
              <a:rPr lang="es-ES" dirty="0"/>
              <a:t>La empresa debería centrar la publicidad de accesorios en dispositivos móviles.</a:t>
            </a:r>
          </a:p>
          <a:p>
            <a:pPr>
              <a:buNone/>
            </a:pPr>
            <a:r>
              <a:rPr lang="es-ES" b="1" dirty="0"/>
              <a:t>Idea final:</a:t>
            </a:r>
          </a:p>
          <a:p>
            <a:pPr>
              <a:buNone/>
            </a:pPr>
            <a:r>
              <a:rPr lang="es-ES" dirty="0"/>
              <a:t>La probabilidad total calcula qué frecuente es un fenómeno.</a:t>
            </a:r>
            <a:br>
              <a:rPr lang="es-ES" dirty="0"/>
            </a:br>
            <a:r>
              <a:rPr lang="es-ES" dirty="0"/>
              <a:t>Bayes explica de dónde procede.</a:t>
            </a:r>
          </a:p>
        </p:txBody>
      </p:sp>
    </p:spTree>
    <p:extLst>
      <p:ext uri="{BB962C8B-B14F-4D97-AF65-F5344CB8AC3E}">
        <p14:creationId xmlns:p14="http://schemas.microsoft.com/office/powerpoint/2010/main" val="685065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7DD35-7585-3B0C-5B9D-CBFC64137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FDADEC-246B-EA31-89FC-38F96820888F}"/>
              </a:ext>
            </a:extLst>
          </p:cNvPr>
          <p:cNvSpPr txBox="1"/>
          <p:nvPr/>
        </p:nvSpPr>
        <p:spPr>
          <a:xfrm>
            <a:off x="864000" y="762298"/>
            <a:ext cx="323082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Objetivos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A0E5CAA4-FC36-BBED-6FB4-622C813003DB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C4BB0BA-5FF5-81A7-9B80-5CCDF791C2A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185E4509-930C-9C9D-53E5-CD73F7D416E1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1" name="Imagen 10">
            <a:extLst>
              <a:ext uri="{FF2B5EF4-FFF2-40B4-BE49-F238E27FC236}">
                <a16:creationId xmlns:a16="http://schemas.microsoft.com/office/drawing/2014/main" id="{EE9FB063-7929-1BB4-7F93-EFD20C7E8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52D5D82-3633-632C-7DFA-D87150A16FD3}"/>
              </a:ext>
            </a:extLst>
          </p:cNvPr>
          <p:cNvSpPr txBox="1"/>
          <p:nvPr/>
        </p:nvSpPr>
        <p:spPr>
          <a:xfrm>
            <a:off x="864000" y="1761747"/>
            <a:ext cx="714562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Al finalizar la unidad el alumnado deberá ser capaz de:</a:t>
            </a:r>
          </a:p>
          <a:p>
            <a:pPr>
              <a:buNone/>
            </a:pPr>
            <a:endParaRPr lang="es-ES" dirty="0"/>
          </a:p>
          <a:p>
            <a:pPr marL="800100" lvl="1" indent="-342900">
              <a:buClr>
                <a:srgbClr val="00B050"/>
              </a:buClr>
              <a:buFont typeface="+mj-lt"/>
              <a:buAutoNum type="arabicParenR"/>
            </a:pPr>
            <a:r>
              <a:rPr lang="es-ES" dirty="0"/>
              <a:t>Reconocer cuándo un fenómeno puede producirse por varias causas (partición).</a:t>
            </a:r>
          </a:p>
          <a:p>
            <a:pPr marL="800100" lvl="1" indent="-342900">
              <a:buClr>
                <a:srgbClr val="00B050"/>
              </a:buClr>
              <a:buFont typeface="+mj-lt"/>
              <a:buAutoNum type="arabicParenR"/>
            </a:pPr>
            <a:r>
              <a:rPr lang="es-ES" dirty="0"/>
              <a:t>Calcular la probabilidad total de un suceso a partir de distintos grupos.</a:t>
            </a:r>
          </a:p>
          <a:p>
            <a:pPr marL="800100" lvl="1" indent="-342900">
              <a:buClr>
                <a:srgbClr val="00B050"/>
              </a:buClr>
              <a:buFont typeface="+mj-lt"/>
              <a:buAutoNum type="arabicParenR"/>
            </a:pPr>
            <a:r>
              <a:rPr lang="es-ES" dirty="0"/>
              <a:t>Aplicar el teorema de Bayes para invertir probabilidades condicionadas.</a:t>
            </a:r>
          </a:p>
          <a:p>
            <a:pPr marL="800100" lvl="1" indent="-342900">
              <a:buClr>
                <a:srgbClr val="00B050"/>
              </a:buClr>
              <a:buFont typeface="+mj-lt"/>
              <a:buAutoNum type="arabicParenR"/>
            </a:pPr>
            <a:r>
              <a:rPr lang="es-ES" dirty="0"/>
              <a:t>Interpretar los resultados en contextos reales (banca, seguros, marketing, salud).</a:t>
            </a:r>
          </a:p>
          <a:p>
            <a:pPr marL="800100" lvl="1" indent="-342900">
              <a:buClr>
                <a:srgbClr val="00B050"/>
              </a:buClr>
              <a:buFont typeface="+mj-lt"/>
              <a:buAutoNum type="arabicParenR"/>
            </a:pPr>
            <a:r>
              <a:rPr lang="es-ES" dirty="0"/>
              <a:t>Tomar decisiones justificadas a partir de los resultados probabilísticos.</a:t>
            </a:r>
          </a:p>
        </p:txBody>
      </p:sp>
    </p:spTree>
    <p:extLst>
      <p:ext uri="{BB962C8B-B14F-4D97-AF65-F5344CB8AC3E}">
        <p14:creationId xmlns:p14="http://schemas.microsoft.com/office/powerpoint/2010/main" val="2443200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17F60-12D2-FEF0-9346-BC7E3CEE7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0DDC31-E633-A9BA-0B46-3A313E2492AF}"/>
              </a:ext>
            </a:extLst>
          </p:cNvPr>
          <p:cNvSpPr txBox="1"/>
          <p:nvPr/>
        </p:nvSpPr>
        <p:spPr>
          <a:xfrm>
            <a:off x="914400" y="374465"/>
            <a:ext cx="628560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Relación entre Bayes y Probabilidad Total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9DB7688-F622-154A-FB83-D5700E3C5C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2553994-165C-6ABE-8CE6-7D6781C4CFCB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8213882A-2EE1-C591-936A-1B0851286B6A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334DA08-7D4E-8A42-747B-C8DB19353D6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C8CDA8BB-98E8-A527-51A3-0729EB853796}"/>
              </a:ext>
            </a:extLst>
          </p:cNvPr>
          <p:cNvSpPr txBox="1"/>
          <p:nvPr/>
        </p:nvSpPr>
        <p:spPr>
          <a:xfrm>
            <a:off x="914400" y="3429000"/>
            <a:ext cx="7005600" cy="1881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probabilidad total sirve para saber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cuánto ocurre algo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teorema de Bayes sirve para saber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por qué ocurre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" name="Imagen 7" descr="Icono&#10;&#10;El contenido generado por IA puede ser incorrecto.">
            <a:extLst>
              <a:ext uri="{FF2B5EF4-FFF2-40B4-BE49-F238E27FC236}">
                <a16:creationId xmlns:a16="http://schemas.microsoft.com/office/drawing/2014/main" id="{288406F2-090F-5B45-7118-90F4C3FD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45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CE7E-C9D5-E01A-361A-AFCBFB26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4199E0-0A67-E655-3CA2-9F6F4744086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1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82C11-4E61-345A-C16A-A8AB11F32CB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BCA202-A1DB-E75F-940D-0C813F8D160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5AD39FF-CD07-9A86-9D9B-15DBF816C1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655CB2-19D0-9B16-3A84-CCD96B1E18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77B228C2-1C78-D4CD-1289-493F50169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1A6F9D4-391C-19A9-EF46-C5E5BD23A6A8}"/>
              </a:ext>
            </a:extLst>
          </p:cNvPr>
          <p:cNvSpPr txBox="1"/>
          <p:nvPr/>
        </p:nvSpPr>
        <p:spPr>
          <a:xfrm>
            <a:off x="944252" y="1322435"/>
            <a:ext cx="73357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Una entidad bancaria clasifica a sus clientes en dos grupos: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60% tienen ingresos estables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40% tienen ingresos variables</a:t>
            </a:r>
          </a:p>
          <a:p>
            <a:pPr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sabe que: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3% de los clientes con ingresos estables presenta impago.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12% de los clientes con ingresos variables presenta impago.</a:t>
            </a:r>
          </a:p>
          <a:p>
            <a:pPr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elige un cliente al azar.</a:t>
            </a:r>
          </a:p>
          <a:p>
            <a:pPr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a) Representa la situación mediante un diagrama de árbol.</a:t>
            </a: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b) Calcula la probabilidad de que un cliente presente impago.</a:t>
            </a: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c) Si un cliente ha presentado impago, calcula la probabilidad de que tenga ingresos variables.</a:t>
            </a:r>
          </a:p>
          <a:p>
            <a:pPr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d) Interpreta el resultado del apartado c).</a:t>
            </a:r>
          </a:p>
        </p:txBody>
      </p:sp>
    </p:spTree>
    <p:extLst>
      <p:ext uri="{BB962C8B-B14F-4D97-AF65-F5344CB8AC3E}">
        <p14:creationId xmlns:p14="http://schemas.microsoft.com/office/powerpoint/2010/main" val="10461542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Solución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6A7E6D0-40F1-FACC-54D0-7D7F6322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E42DE2F-4CC9-91D3-578A-76BD46A09DF3}"/>
              </a:ext>
            </a:extLst>
          </p:cNvPr>
          <p:cNvSpPr txBox="1"/>
          <p:nvPr/>
        </p:nvSpPr>
        <p:spPr>
          <a:xfrm>
            <a:off x="1055670" y="1620000"/>
            <a:ext cx="4618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a) Llamamos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492AA12-944E-8450-8396-11C48B03FA01}"/>
                  </a:ext>
                </a:extLst>
              </p:cNvPr>
              <p:cNvSpPr txBox="1"/>
              <p:nvPr/>
            </p:nvSpPr>
            <p:spPr>
              <a:xfrm>
                <a:off x="1275857" y="1905887"/>
                <a:ext cx="461823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/>
                  <a:t>A = ingresos estables</a:t>
                </a:r>
                <a:br>
                  <a:rPr lang="es-ES" dirty="0"/>
                </a:br>
                <a:r>
                  <a:rPr lang="es-ES" dirty="0"/>
                  <a:t>B = ingresos variables</a:t>
                </a:r>
                <a:br>
                  <a:rPr lang="es-ES" dirty="0"/>
                </a:br>
                <a:endParaRPr lang="es-ES" dirty="0"/>
              </a:p>
              <a:p>
                <a:r>
                  <a:rPr lang="es-ES" b="1" dirty="0"/>
                  <a:t>I </a:t>
                </a:r>
                <a:r>
                  <a:rPr lang="es-ES" dirty="0"/>
                  <a:t>= impago,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s-ES" b="0" i="1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s-ES" dirty="0"/>
                  <a:t>= no impago</a:t>
                </a: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F492AA12-944E-8450-8396-11C48B03F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857" y="1905887"/>
                <a:ext cx="4618234" cy="1200329"/>
              </a:xfrm>
              <a:prstGeom prst="rect">
                <a:avLst/>
              </a:prstGeom>
              <a:blipFill>
                <a:blip r:embed="rId3"/>
                <a:stretch>
                  <a:fillRect l="-1055" t="-3046" b="-710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CuadroTexto 91">
                <a:extLst>
                  <a:ext uri="{FF2B5EF4-FFF2-40B4-BE49-F238E27FC236}">
                    <a16:creationId xmlns:a16="http://schemas.microsoft.com/office/drawing/2014/main" id="{B46E3ABB-4F61-4E02-E340-DA0EE9ACF23C}"/>
                  </a:ext>
                </a:extLst>
              </p:cNvPr>
              <p:cNvSpPr txBox="1"/>
              <p:nvPr/>
            </p:nvSpPr>
            <p:spPr>
              <a:xfrm>
                <a:off x="3687442" y="1627420"/>
                <a:ext cx="4853671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>
                    <a:cs typeface="Arial" panose="020B0604020202020204" pitchFamily="34" charset="0"/>
                  </a:rPr>
                  <a:t>Calculo:</a:t>
                </a:r>
              </a:p>
              <a:p>
                <a:pPr>
                  <a:buNone/>
                </a:pPr>
                <a:r>
                  <a:rPr lang="es-ES" dirty="0">
                    <a:cs typeface="Arial" panose="020B0604020202020204" pitchFamily="34" charset="0"/>
                  </a:rPr>
                  <a:t>Primera rama: P(A)=0.6, P(B)=0.4 </a:t>
                </a:r>
              </a:p>
              <a:p>
                <a:pPr>
                  <a:buNone/>
                </a:pPr>
                <a:r>
                  <a:rPr lang="es-ES" b="0" dirty="0"/>
                  <a:t>Segunda rama</a:t>
                </a:r>
                <a14:m>
                  <m:oMath xmlns:m="http://schemas.openxmlformats.org/officeDocument/2006/math">
                    <m:r>
                      <a:rPr lang="es-ES" b="0" i="0" smtClean="0"/>
                      <m:t>: </m:t>
                    </m:r>
                    <m:r>
                      <m:rPr>
                        <m:sty m:val="p"/>
                      </m:rPr>
                      <a:rPr lang="es-ES" i="0"/>
                      <m:t>P</m:t>
                    </m:r>
                    <m:d>
                      <m:dPr>
                        <m:ctrlPr>
                          <a:rPr lang="ar-AE"/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ar-AE" i="0"/>
                          <m:t>I</m:t>
                        </m:r>
                        <m:r>
                          <a:rPr lang="ar-AE" i="0"/>
                          <m:t>∣</m:t>
                        </m:r>
                        <m:r>
                          <m:rPr>
                            <m:sty m:val="p"/>
                          </m:rPr>
                          <a:rPr lang="ar-AE" i="0"/>
                          <m:t>A</m:t>
                        </m:r>
                      </m:e>
                    </m:d>
                    <m:r>
                      <a:rPr lang="ar-AE" i="0"/>
                      <m:t>=</m:t>
                    </m:r>
                    <m:r>
                      <a:rPr lang="ar-AE" i="0"/>
                      <m:t>0</m:t>
                    </m:r>
                    <m:r>
                      <a:rPr lang="ar-AE" i="0"/>
                      <m:t>.</m:t>
                    </m:r>
                    <m:r>
                      <a:rPr lang="ar-AE" i="0"/>
                      <m:t>03</m:t>
                    </m:r>
                    <m:r>
                      <a:rPr lang="ar-AE" i="0"/>
                      <m:t>, </m:t>
                    </m:r>
                    <m:r>
                      <m:rPr>
                        <m:sty m:val="p"/>
                      </m:rPr>
                      <a:rPr lang="ar-AE" i="0"/>
                      <m:t>P</m:t>
                    </m:r>
                    <m:d>
                      <m:dPr>
                        <m:ctrlPr>
                          <a:rPr lang="ar-AE"/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ar-AE" i="0"/>
                          <m:t>I</m:t>
                        </m:r>
                        <m:r>
                          <a:rPr lang="ar-AE" i="0"/>
                          <m:t>∣</m:t>
                        </m:r>
                        <m:r>
                          <m:rPr>
                            <m:sty m:val="p"/>
                          </m:rPr>
                          <a:rPr lang="ar-AE" i="0"/>
                          <m:t>B</m:t>
                        </m:r>
                      </m:e>
                    </m:d>
                    <m:r>
                      <a:rPr lang="ar-AE" i="0"/>
                      <m:t>=</m:t>
                    </m:r>
                    <m:r>
                      <a:rPr lang="ar-AE" i="0"/>
                      <m:t>0</m:t>
                    </m:r>
                    <m:r>
                      <a:rPr lang="ar-AE" i="0"/>
                      <m:t>.</m:t>
                    </m:r>
                    <m:r>
                      <a:rPr lang="ar-AE" i="0"/>
                      <m:t>12</m:t>
                    </m:r>
                  </m:oMath>
                </a14:m>
                <a:endParaRPr lang="ar-AE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2" name="CuadroTexto 91">
                <a:extLst>
                  <a:ext uri="{FF2B5EF4-FFF2-40B4-BE49-F238E27FC236}">
                    <a16:creationId xmlns:a16="http://schemas.microsoft.com/office/drawing/2014/main" id="{B46E3ABB-4F61-4E02-E340-DA0EE9ACF2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442" y="1627420"/>
                <a:ext cx="4853671" cy="923330"/>
              </a:xfrm>
              <a:prstGeom prst="rect">
                <a:avLst/>
              </a:prstGeom>
              <a:blipFill>
                <a:blip r:embed="rId4"/>
                <a:stretch>
                  <a:fillRect l="-1131" t="-3974" b="-993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4" name="Grupo 133">
            <a:extLst>
              <a:ext uri="{FF2B5EF4-FFF2-40B4-BE49-F238E27FC236}">
                <a16:creationId xmlns:a16="http://schemas.microsoft.com/office/drawing/2014/main" id="{D66A2EE5-C710-92B6-026B-A6A581359001}"/>
              </a:ext>
            </a:extLst>
          </p:cNvPr>
          <p:cNvGrpSpPr/>
          <p:nvPr/>
        </p:nvGrpSpPr>
        <p:grpSpPr>
          <a:xfrm>
            <a:off x="780508" y="3527924"/>
            <a:ext cx="7959359" cy="2256133"/>
            <a:chOff x="780508" y="3527924"/>
            <a:chExt cx="7959359" cy="2256133"/>
          </a:xfrm>
        </p:grpSpPr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id="{6223DA98-AC48-E9A6-8956-3B9213B9894C}"/>
                </a:ext>
              </a:extLst>
            </p:cNvPr>
            <p:cNvGrpSpPr/>
            <p:nvPr/>
          </p:nvGrpSpPr>
          <p:grpSpPr>
            <a:xfrm>
              <a:off x="780508" y="3527924"/>
              <a:ext cx="7959359" cy="2256133"/>
              <a:chOff x="656808" y="2140630"/>
              <a:chExt cx="7959359" cy="2256133"/>
            </a:xfrm>
          </p:grpSpPr>
          <p:grpSp>
            <p:nvGrpSpPr>
              <p:cNvPr id="13" name="Grupo 12">
                <a:extLst>
                  <a:ext uri="{FF2B5EF4-FFF2-40B4-BE49-F238E27FC236}">
                    <a16:creationId xmlns:a16="http://schemas.microsoft.com/office/drawing/2014/main" id="{DB734C58-DA79-60AF-A0D3-868FBA95DC46}"/>
                  </a:ext>
                </a:extLst>
              </p:cNvPr>
              <p:cNvGrpSpPr/>
              <p:nvPr/>
            </p:nvGrpSpPr>
            <p:grpSpPr>
              <a:xfrm>
                <a:off x="656808" y="2140630"/>
                <a:ext cx="7959359" cy="2256133"/>
                <a:chOff x="1138236" y="3229109"/>
                <a:chExt cx="7959359" cy="2256133"/>
              </a:xfrm>
            </p:grpSpPr>
            <p:grpSp>
              <p:nvGrpSpPr>
                <p:cNvPr id="19" name="Grupo 18">
                  <a:extLst>
                    <a:ext uri="{FF2B5EF4-FFF2-40B4-BE49-F238E27FC236}">
                      <a16:creationId xmlns:a16="http://schemas.microsoft.com/office/drawing/2014/main" id="{C0045035-D9BA-695E-C90D-A7EA8EEF47E5}"/>
                    </a:ext>
                  </a:extLst>
                </p:cNvPr>
                <p:cNvGrpSpPr/>
                <p:nvPr/>
              </p:nvGrpSpPr>
              <p:grpSpPr>
                <a:xfrm>
                  <a:off x="1138236" y="3229109"/>
                  <a:ext cx="4375862" cy="2256133"/>
                  <a:chOff x="677875" y="3263678"/>
                  <a:chExt cx="4375862" cy="2256133"/>
                </a:xfrm>
              </p:grpSpPr>
              <p:sp>
                <p:nvSpPr>
                  <p:cNvPr id="24" name="CuadroTexto 23">
                    <a:extLst>
                      <a:ext uri="{FF2B5EF4-FFF2-40B4-BE49-F238E27FC236}">
                        <a16:creationId xmlns:a16="http://schemas.microsoft.com/office/drawing/2014/main" id="{064DAE33-55EA-794A-9A67-ED6B32DC5A35}"/>
                      </a:ext>
                    </a:extLst>
                  </p:cNvPr>
                  <p:cNvSpPr txBox="1"/>
                  <p:nvPr/>
                </p:nvSpPr>
                <p:spPr>
                  <a:xfrm rot="490427">
                    <a:off x="4058412" y="5150479"/>
                    <a:ext cx="64125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0,88</a:t>
                    </a:r>
                  </a:p>
                </p:txBody>
              </p:sp>
              <p:grpSp>
                <p:nvGrpSpPr>
                  <p:cNvPr id="25" name="Grupo 24">
                    <a:extLst>
                      <a:ext uri="{FF2B5EF4-FFF2-40B4-BE49-F238E27FC236}">
                        <a16:creationId xmlns:a16="http://schemas.microsoft.com/office/drawing/2014/main" id="{2240F579-CB2D-1D6A-78E8-212B04DDE32F}"/>
                      </a:ext>
                    </a:extLst>
                  </p:cNvPr>
                  <p:cNvGrpSpPr/>
                  <p:nvPr/>
                </p:nvGrpSpPr>
                <p:grpSpPr>
                  <a:xfrm>
                    <a:off x="677875" y="3458895"/>
                    <a:ext cx="4375862" cy="1682503"/>
                    <a:chOff x="925603" y="3410340"/>
                    <a:chExt cx="3187712" cy="1682503"/>
                  </a:xfrm>
                </p:grpSpPr>
                <p:sp>
                  <p:nvSpPr>
                    <p:cNvPr id="31" name="Rectángulo 30">
                      <a:extLst>
                        <a:ext uri="{FF2B5EF4-FFF2-40B4-BE49-F238E27FC236}">
                          <a16:creationId xmlns:a16="http://schemas.microsoft.com/office/drawing/2014/main" id="{012375D4-57E1-B47C-96DD-FD5C791E56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03" y="3976932"/>
                      <a:ext cx="719904" cy="646331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Clientes</a:t>
                      </a:r>
                    </a:p>
                  </p:txBody>
                </p:sp>
                <p:sp>
                  <p:nvSpPr>
                    <p:cNvPr id="32" name="Rectángulo 31">
                      <a:extLst>
                        <a:ext uri="{FF2B5EF4-FFF2-40B4-BE49-F238E27FC236}">
                          <a16:creationId xmlns:a16="http://schemas.microsoft.com/office/drawing/2014/main" id="{EAC6134D-090A-5CE4-D965-4DC4741C5D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5895" y="3540060"/>
                      <a:ext cx="354794" cy="45499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A</a:t>
                      </a:r>
                    </a:p>
                  </p:txBody>
                </p:sp>
                <p:sp>
                  <p:nvSpPr>
                    <p:cNvPr id="33" name="Rectángulo 32">
                      <a:extLst>
                        <a:ext uri="{FF2B5EF4-FFF2-40B4-BE49-F238E27FC236}">
                          <a16:creationId xmlns:a16="http://schemas.microsoft.com/office/drawing/2014/main" id="{2848C11D-1B7A-0664-6BF8-A07822FEC5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50506" y="4723214"/>
                      <a:ext cx="354794" cy="34150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B</a:t>
                      </a:r>
                    </a:p>
                  </p:txBody>
                </p:sp>
                <p:cxnSp>
                  <p:nvCxnSpPr>
                    <p:cNvPr id="36" name="Conector recto de flecha 35">
                      <a:extLst>
                        <a:ext uri="{FF2B5EF4-FFF2-40B4-BE49-F238E27FC236}">
                          <a16:creationId xmlns:a16="http://schemas.microsoft.com/office/drawing/2014/main" id="{943A1BAD-CD5F-B5C8-6605-E1DEF7B10E91}"/>
                        </a:ext>
                      </a:extLst>
                    </p:cNvPr>
                    <p:cNvCxnSpPr>
                      <a:cxnSpLocks/>
                      <a:stCxn id="31" idx="3"/>
                      <a:endCxn id="32" idx="1"/>
                    </p:cNvCxnSpPr>
                    <p:nvPr/>
                  </p:nvCxnSpPr>
                  <p:spPr>
                    <a:xfrm flipV="1">
                      <a:off x="1645507" y="3767556"/>
                      <a:ext cx="890388" cy="532542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Conector recto de flecha 36">
                      <a:extLst>
                        <a:ext uri="{FF2B5EF4-FFF2-40B4-BE49-F238E27FC236}">
                          <a16:creationId xmlns:a16="http://schemas.microsoft.com/office/drawing/2014/main" id="{2E3A039A-145D-C277-7094-22F2F3F509AF}"/>
                        </a:ext>
                      </a:extLst>
                    </p:cNvPr>
                    <p:cNvCxnSpPr>
                      <a:cxnSpLocks/>
                      <a:stCxn id="31" idx="3"/>
                      <a:endCxn id="33" idx="1"/>
                    </p:cNvCxnSpPr>
                    <p:nvPr/>
                  </p:nvCxnSpPr>
                  <p:spPr>
                    <a:xfrm>
                      <a:off x="1645507" y="4300098"/>
                      <a:ext cx="904999" cy="593867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Conector recto de flecha 37">
                      <a:extLst>
                        <a:ext uri="{FF2B5EF4-FFF2-40B4-BE49-F238E27FC236}">
                          <a16:creationId xmlns:a16="http://schemas.microsoft.com/office/drawing/2014/main" id="{68347F3F-0EE0-DFDC-8123-3A6875B32656}"/>
                        </a:ext>
                      </a:extLst>
                    </p:cNvPr>
                    <p:cNvCxnSpPr>
                      <a:cxnSpLocks/>
                      <a:stCxn id="32" idx="3"/>
                    </p:cNvCxnSpPr>
                    <p:nvPr/>
                  </p:nvCxnSpPr>
                  <p:spPr>
                    <a:xfrm flipV="1">
                      <a:off x="2890689" y="3410340"/>
                      <a:ext cx="1222626" cy="35721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Conector recto de flecha 38">
                      <a:extLst>
                        <a:ext uri="{FF2B5EF4-FFF2-40B4-BE49-F238E27FC236}">
                          <a16:creationId xmlns:a16="http://schemas.microsoft.com/office/drawing/2014/main" id="{0F77D2EF-1F54-FD52-5BEC-BBFC9B34FF2E}"/>
                        </a:ext>
                      </a:extLst>
                    </p:cNvPr>
                    <p:cNvCxnSpPr>
                      <a:cxnSpLocks/>
                      <a:stCxn id="32" idx="3"/>
                    </p:cNvCxnSpPr>
                    <p:nvPr/>
                  </p:nvCxnSpPr>
                  <p:spPr>
                    <a:xfrm>
                      <a:off x="2890689" y="3767556"/>
                      <a:ext cx="1222626" cy="183399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Conector recto de flecha 39">
                      <a:extLst>
                        <a:ext uri="{FF2B5EF4-FFF2-40B4-BE49-F238E27FC236}">
                          <a16:creationId xmlns:a16="http://schemas.microsoft.com/office/drawing/2014/main" id="{1F4741DE-BB9D-010D-7631-677EF422C895}"/>
                        </a:ext>
                      </a:extLst>
                    </p:cNvPr>
                    <p:cNvCxnSpPr>
                      <a:cxnSpLocks/>
                      <a:stCxn id="33" idx="3"/>
                    </p:cNvCxnSpPr>
                    <p:nvPr/>
                  </p:nvCxnSpPr>
                  <p:spPr>
                    <a:xfrm flipV="1">
                      <a:off x="2905300" y="4527999"/>
                      <a:ext cx="1208015" cy="36596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Conector recto de flecha 40">
                      <a:extLst>
                        <a:ext uri="{FF2B5EF4-FFF2-40B4-BE49-F238E27FC236}">
                          <a16:creationId xmlns:a16="http://schemas.microsoft.com/office/drawing/2014/main" id="{2408624E-B1EE-0BE0-2F38-9DA9DBCC73C6}"/>
                        </a:ext>
                      </a:extLst>
                    </p:cNvPr>
                    <p:cNvCxnSpPr>
                      <a:cxnSpLocks/>
                      <a:stCxn id="33" idx="3"/>
                    </p:cNvCxnSpPr>
                    <p:nvPr/>
                  </p:nvCxnSpPr>
                  <p:spPr>
                    <a:xfrm>
                      <a:off x="2905300" y="4893965"/>
                      <a:ext cx="1208015" cy="198878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6" name="CuadroTexto 25">
                    <a:extLst>
                      <a:ext uri="{FF2B5EF4-FFF2-40B4-BE49-F238E27FC236}">
                        <a16:creationId xmlns:a16="http://schemas.microsoft.com/office/drawing/2014/main" id="{9A7D0BDB-5E64-EC7F-4B4F-90D656A2975C}"/>
                      </a:ext>
                    </a:extLst>
                  </p:cNvPr>
                  <p:cNvSpPr txBox="1"/>
                  <p:nvPr/>
                </p:nvSpPr>
                <p:spPr>
                  <a:xfrm rot="20208466">
                    <a:off x="1999971" y="3716740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0,6</a:t>
                    </a:r>
                  </a:p>
                </p:txBody>
              </p:sp>
              <p:sp>
                <p:nvSpPr>
                  <p:cNvPr id="27" name="CuadroTexto 26">
                    <a:extLst>
                      <a:ext uri="{FF2B5EF4-FFF2-40B4-BE49-F238E27FC236}">
                        <a16:creationId xmlns:a16="http://schemas.microsoft.com/office/drawing/2014/main" id="{B7E9EADE-B644-D03A-8B18-3B2CE1C11F01}"/>
                      </a:ext>
                    </a:extLst>
                  </p:cNvPr>
                  <p:cNvSpPr txBox="1"/>
                  <p:nvPr/>
                </p:nvSpPr>
                <p:spPr>
                  <a:xfrm rot="1711017">
                    <a:off x="2041117" y="4644573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0,4</a:t>
                    </a:r>
                  </a:p>
                </p:txBody>
              </p:sp>
              <p:sp>
                <p:nvSpPr>
                  <p:cNvPr id="28" name="CuadroTexto 27">
                    <a:extLst>
                      <a:ext uri="{FF2B5EF4-FFF2-40B4-BE49-F238E27FC236}">
                        <a16:creationId xmlns:a16="http://schemas.microsoft.com/office/drawing/2014/main" id="{040DB3FE-CC5D-05C1-34FF-16532EFCBB97}"/>
                      </a:ext>
                    </a:extLst>
                  </p:cNvPr>
                  <p:cNvSpPr txBox="1"/>
                  <p:nvPr/>
                </p:nvSpPr>
                <p:spPr>
                  <a:xfrm rot="21046104">
                    <a:off x="4136303" y="3263678"/>
                    <a:ext cx="60465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0,03</a:t>
                    </a:r>
                  </a:p>
                </p:txBody>
              </p:sp>
              <p:sp>
                <p:nvSpPr>
                  <p:cNvPr id="29" name="CuadroTexto 28">
                    <a:extLst>
                      <a:ext uri="{FF2B5EF4-FFF2-40B4-BE49-F238E27FC236}">
                        <a16:creationId xmlns:a16="http://schemas.microsoft.com/office/drawing/2014/main" id="{17086C73-35B3-D8B3-4D79-B5B389647E4E}"/>
                      </a:ext>
                    </a:extLst>
                  </p:cNvPr>
                  <p:cNvSpPr txBox="1"/>
                  <p:nvPr/>
                </p:nvSpPr>
                <p:spPr>
                  <a:xfrm rot="20726613">
                    <a:off x="3991032" y="4364457"/>
                    <a:ext cx="59191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0,12</a:t>
                    </a:r>
                  </a:p>
                </p:txBody>
              </p:sp>
              <p:sp>
                <p:nvSpPr>
                  <p:cNvPr id="30" name="CuadroTexto 29">
                    <a:extLst>
                      <a:ext uri="{FF2B5EF4-FFF2-40B4-BE49-F238E27FC236}">
                        <a16:creationId xmlns:a16="http://schemas.microsoft.com/office/drawing/2014/main" id="{578D65A7-BFF0-584E-3CB4-C4AB85FD9F5B}"/>
                      </a:ext>
                    </a:extLst>
                  </p:cNvPr>
                  <p:cNvSpPr txBox="1"/>
                  <p:nvPr/>
                </p:nvSpPr>
                <p:spPr>
                  <a:xfrm rot="527086">
                    <a:off x="4177136" y="3911483"/>
                    <a:ext cx="61483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0,97</a:t>
                    </a:r>
                  </a:p>
                </p:txBody>
              </p:sp>
            </p:grp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0" name="CuadroTexto 19">
                      <a:extLst>
                        <a:ext uri="{FF2B5EF4-FFF2-40B4-BE49-F238E27FC236}">
                          <a16:creationId xmlns:a16="http://schemas.microsoft.com/office/drawing/2014/main" id="{99B153E8-E931-5E93-B3C1-57F95DE525B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148635" y="3251396"/>
                      <a:ext cx="1948960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lt1"/>
                    </a:fontRef>
                  </p:style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03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a14:m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,018</a:t>
                      </a:r>
                    </a:p>
                  </p:txBody>
                </p:sp>
              </mc:Choice>
              <mc:Fallback>
                <p:sp>
                  <p:nvSpPr>
                    <p:cNvPr id="20" name="CuadroTexto 19">
                      <a:extLst>
                        <a:ext uri="{FF2B5EF4-FFF2-40B4-BE49-F238E27FC236}">
                          <a16:creationId xmlns:a16="http://schemas.microsoft.com/office/drawing/2014/main" id="{99B153E8-E931-5E93-B3C1-57F95DE525B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48635" y="3251396"/>
                      <a:ext cx="194896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t="-8197" r="-313" b="-24590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2" name="CuadroTexto 21">
                      <a:extLst>
                        <a:ext uri="{FF2B5EF4-FFF2-40B4-BE49-F238E27FC236}">
                          <a16:creationId xmlns:a16="http://schemas.microsoft.com/office/drawing/2014/main" id="{37F7013C-843C-7B1B-9708-244AB1933C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136446" y="4367867"/>
                      <a:ext cx="194896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</m:oMath>
                      </a14:m>
                      <a:r>
                        <a:rPr lang="es-ES" dirty="0"/>
                        <a:t>048</a:t>
                      </a:r>
                    </a:p>
                  </p:txBody>
                </p:sp>
              </mc:Choice>
              <mc:Fallback>
                <p:sp>
                  <p:nvSpPr>
                    <p:cNvPr id="22" name="CuadroTexto 21">
                      <a:extLst>
                        <a:ext uri="{FF2B5EF4-FFF2-40B4-BE49-F238E27FC236}">
                          <a16:creationId xmlns:a16="http://schemas.microsoft.com/office/drawing/2014/main" id="{37F7013C-843C-7B1B-9708-244AB1933C3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136446" y="4367867"/>
                      <a:ext cx="1948960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t="-10000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4" name="Grupo 13">
                <a:extLst>
                  <a:ext uri="{FF2B5EF4-FFF2-40B4-BE49-F238E27FC236}">
                    <a16:creationId xmlns:a16="http://schemas.microsoft.com/office/drawing/2014/main" id="{F658C731-04B8-59DC-7B7E-B439894C2B0E}"/>
                  </a:ext>
                </a:extLst>
              </p:cNvPr>
              <p:cNvGrpSpPr/>
              <p:nvPr/>
            </p:nvGrpSpPr>
            <p:grpSpPr>
              <a:xfrm>
                <a:off x="5794673" y="2347583"/>
                <a:ext cx="482572" cy="1105923"/>
                <a:chOff x="5794673" y="2347583"/>
                <a:chExt cx="482572" cy="1105923"/>
              </a:xfrm>
            </p:grpSpPr>
            <p:cxnSp>
              <p:nvCxnSpPr>
                <p:cNvPr id="16" name="Conector recto de flecha 15">
                  <a:extLst>
                    <a:ext uri="{FF2B5EF4-FFF2-40B4-BE49-F238E27FC236}">
                      <a16:creationId xmlns:a16="http://schemas.microsoft.com/office/drawing/2014/main" id="{912CB994-48B8-A085-A0E9-71EEB58E24A6}"/>
                    </a:ext>
                  </a:extLst>
                </p:cNvPr>
                <p:cNvCxnSpPr/>
                <p:nvPr/>
              </p:nvCxnSpPr>
              <p:spPr>
                <a:xfrm>
                  <a:off x="5828273" y="3449441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ector recto de flecha 17">
                  <a:extLst>
                    <a:ext uri="{FF2B5EF4-FFF2-40B4-BE49-F238E27FC236}">
                      <a16:creationId xmlns:a16="http://schemas.microsoft.com/office/drawing/2014/main" id="{54DD2F17-6EA2-6A00-D393-E726CEA0EE84}"/>
                    </a:ext>
                  </a:extLst>
                </p:cNvPr>
                <p:cNvCxnSpPr/>
                <p:nvPr/>
              </p:nvCxnSpPr>
              <p:spPr>
                <a:xfrm>
                  <a:off x="5794673" y="2347583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7" name="Rectángulo 126">
              <a:extLst>
                <a:ext uri="{FF2B5EF4-FFF2-40B4-BE49-F238E27FC236}">
                  <a16:creationId xmlns:a16="http://schemas.microsoft.com/office/drawing/2014/main" id="{43DBF4D4-886B-897D-2DF1-B58FA8F11B1C}"/>
                </a:ext>
              </a:extLst>
            </p:cNvPr>
            <p:cNvSpPr/>
            <p:nvPr/>
          </p:nvSpPr>
          <p:spPr>
            <a:xfrm>
              <a:off x="5163944" y="3592168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1" name="Rectángulo 130">
                  <a:extLst>
                    <a:ext uri="{FF2B5EF4-FFF2-40B4-BE49-F238E27FC236}">
                      <a16:creationId xmlns:a16="http://schemas.microsoft.com/office/drawing/2014/main" id="{56A68461-07A4-046F-658A-CE6C194F8B81}"/>
                    </a:ext>
                  </a:extLst>
                </p:cNvPr>
                <p:cNvSpPr/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31" name="Rectángulo 130">
                  <a:extLst>
                    <a:ext uri="{FF2B5EF4-FFF2-40B4-BE49-F238E27FC236}">
                      <a16:creationId xmlns:a16="http://schemas.microsoft.com/office/drawing/2014/main" id="{56A68461-07A4-046F-658A-CE6C194F8B8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  <a:blipFill>
                  <a:blip r:embed="rId7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2" name="Rectángulo 131">
              <a:extLst>
                <a:ext uri="{FF2B5EF4-FFF2-40B4-BE49-F238E27FC236}">
                  <a16:creationId xmlns:a16="http://schemas.microsoft.com/office/drawing/2014/main" id="{0327D44D-37A0-C1B4-C467-DBDFF66A0A95}"/>
                </a:ext>
              </a:extLst>
            </p:cNvPr>
            <p:cNvSpPr/>
            <p:nvPr/>
          </p:nvSpPr>
          <p:spPr>
            <a:xfrm>
              <a:off x="5145278" y="4666682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3" name="Rectángulo 132">
                  <a:extLst>
                    <a:ext uri="{FF2B5EF4-FFF2-40B4-BE49-F238E27FC236}">
                      <a16:creationId xmlns:a16="http://schemas.microsoft.com/office/drawing/2014/main" id="{5D1F0B40-268A-9371-3ABE-C876155B7AF7}"/>
                    </a:ext>
                  </a:extLst>
                </p:cNvPr>
                <p:cNvSpPr/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33" name="Rectángulo 132">
                  <a:extLst>
                    <a:ext uri="{FF2B5EF4-FFF2-40B4-BE49-F238E27FC236}">
                      <a16:creationId xmlns:a16="http://schemas.microsoft.com/office/drawing/2014/main" id="{5D1F0B40-268A-9371-3ABE-C876155B7AF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  <a:blipFill>
                  <a:blip r:embed="rId8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EC889-57C5-9395-8A2E-2D275A6E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34D453-1120-C9E1-43F8-067539EE2C7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D3F4D-2A4F-0BF2-0174-F5BCEE81822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D2F05FF-EC7E-55A4-4FD6-E9025E34198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C0C584B2-E648-1D36-36CB-C3D68290A28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9D441F6-4B21-B7D0-B357-0AE8C7924A7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891FEA4-4B73-4D77-0E69-6CEBBE7F1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2A2016B-57C9-B836-7DF6-6EA775B0B05E}"/>
              </a:ext>
            </a:extLst>
          </p:cNvPr>
          <p:cNvSpPr txBox="1"/>
          <p:nvPr/>
        </p:nvSpPr>
        <p:spPr>
          <a:xfrm>
            <a:off x="914400" y="1701340"/>
            <a:ext cx="46249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b) Probabilidad total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85ED09F1-8127-1D4A-F731-A0818EB31515}"/>
                  </a:ext>
                </a:extLst>
              </p:cNvPr>
              <p:cNvSpPr txBox="1"/>
              <p:nvPr/>
            </p:nvSpPr>
            <p:spPr>
              <a:xfrm>
                <a:off x="991402" y="1620000"/>
                <a:ext cx="7350863" cy="17448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endParaRPr lang="es-ES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03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018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048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066</m:t>
                      </m:r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066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´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85ED09F1-8127-1D4A-F731-A0818EB31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02" y="1620000"/>
                <a:ext cx="7350863" cy="17448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2" name="Grupo 101">
            <a:extLst>
              <a:ext uri="{FF2B5EF4-FFF2-40B4-BE49-F238E27FC236}">
                <a16:creationId xmlns:a16="http://schemas.microsoft.com/office/drawing/2014/main" id="{8DAEF04D-859D-51B8-1067-B1E86867EC7E}"/>
              </a:ext>
            </a:extLst>
          </p:cNvPr>
          <p:cNvGrpSpPr/>
          <p:nvPr/>
        </p:nvGrpSpPr>
        <p:grpSpPr>
          <a:xfrm>
            <a:off x="780508" y="3527924"/>
            <a:ext cx="7561757" cy="2256133"/>
            <a:chOff x="780508" y="3527924"/>
            <a:chExt cx="7561757" cy="2256133"/>
          </a:xfrm>
        </p:grpSpPr>
        <p:grpSp>
          <p:nvGrpSpPr>
            <p:cNvPr id="103" name="Grupo 102">
              <a:extLst>
                <a:ext uri="{FF2B5EF4-FFF2-40B4-BE49-F238E27FC236}">
                  <a16:creationId xmlns:a16="http://schemas.microsoft.com/office/drawing/2014/main" id="{5245A40F-B3B6-F1EC-A5BD-96E4A4863B45}"/>
                </a:ext>
              </a:extLst>
            </p:cNvPr>
            <p:cNvGrpSpPr/>
            <p:nvPr/>
          </p:nvGrpSpPr>
          <p:grpSpPr>
            <a:xfrm>
              <a:off x="780508" y="3527924"/>
              <a:ext cx="7561757" cy="2256133"/>
              <a:chOff x="656808" y="2140630"/>
              <a:chExt cx="7561757" cy="2256133"/>
            </a:xfrm>
          </p:grpSpPr>
          <p:grpSp>
            <p:nvGrpSpPr>
              <p:cNvPr id="108" name="Grupo 107">
                <a:extLst>
                  <a:ext uri="{FF2B5EF4-FFF2-40B4-BE49-F238E27FC236}">
                    <a16:creationId xmlns:a16="http://schemas.microsoft.com/office/drawing/2014/main" id="{F0975123-6772-DD40-DF3D-D68B1369DDD9}"/>
                  </a:ext>
                </a:extLst>
              </p:cNvPr>
              <p:cNvGrpSpPr/>
              <p:nvPr/>
            </p:nvGrpSpPr>
            <p:grpSpPr>
              <a:xfrm>
                <a:off x="656808" y="2140630"/>
                <a:ext cx="7561757" cy="2256133"/>
                <a:chOff x="1138236" y="3229109"/>
                <a:chExt cx="7561757" cy="2256133"/>
              </a:xfrm>
            </p:grpSpPr>
            <p:grpSp>
              <p:nvGrpSpPr>
                <p:cNvPr id="114" name="Grupo 113">
                  <a:extLst>
                    <a:ext uri="{FF2B5EF4-FFF2-40B4-BE49-F238E27FC236}">
                      <a16:creationId xmlns:a16="http://schemas.microsoft.com/office/drawing/2014/main" id="{CF80C79E-E999-38A5-5EE3-AE936709286C}"/>
                    </a:ext>
                  </a:extLst>
                </p:cNvPr>
                <p:cNvGrpSpPr/>
                <p:nvPr/>
              </p:nvGrpSpPr>
              <p:grpSpPr>
                <a:xfrm>
                  <a:off x="1138236" y="3229109"/>
                  <a:ext cx="4375862" cy="2256133"/>
                  <a:chOff x="677875" y="3263678"/>
                  <a:chExt cx="4375862" cy="2256133"/>
                </a:xfrm>
              </p:grpSpPr>
              <p:sp>
                <p:nvSpPr>
                  <p:cNvPr id="119" name="CuadroTexto 118">
                    <a:extLst>
                      <a:ext uri="{FF2B5EF4-FFF2-40B4-BE49-F238E27FC236}">
                        <a16:creationId xmlns:a16="http://schemas.microsoft.com/office/drawing/2014/main" id="{9996F5CD-2D7B-7097-80C7-2D85C59C116C}"/>
                      </a:ext>
                    </a:extLst>
                  </p:cNvPr>
                  <p:cNvSpPr txBox="1"/>
                  <p:nvPr/>
                </p:nvSpPr>
                <p:spPr>
                  <a:xfrm rot="490427">
                    <a:off x="4058412" y="5150479"/>
                    <a:ext cx="64125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0,88</a:t>
                    </a:r>
                  </a:p>
                </p:txBody>
              </p:sp>
              <p:grpSp>
                <p:nvGrpSpPr>
                  <p:cNvPr id="120" name="Grupo 119">
                    <a:extLst>
                      <a:ext uri="{FF2B5EF4-FFF2-40B4-BE49-F238E27FC236}">
                        <a16:creationId xmlns:a16="http://schemas.microsoft.com/office/drawing/2014/main" id="{204AF823-51AD-A184-B7E1-8FE1594DE056}"/>
                      </a:ext>
                    </a:extLst>
                  </p:cNvPr>
                  <p:cNvGrpSpPr/>
                  <p:nvPr/>
                </p:nvGrpSpPr>
                <p:grpSpPr>
                  <a:xfrm>
                    <a:off x="677875" y="3458895"/>
                    <a:ext cx="4375862" cy="1682503"/>
                    <a:chOff x="925603" y="3410340"/>
                    <a:chExt cx="3187712" cy="1682503"/>
                  </a:xfrm>
                </p:grpSpPr>
                <p:sp>
                  <p:nvSpPr>
                    <p:cNvPr id="126" name="Rectángulo 125">
                      <a:extLst>
                        <a:ext uri="{FF2B5EF4-FFF2-40B4-BE49-F238E27FC236}">
                          <a16:creationId xmlns:a16="http://schemas.microsoft.com/office/drawing/2014/main" id="{F39D41E1-1598-6313-7410-1E84F069F8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03" y="3976932"/>
                      <a:ext cx="719904" cy="646331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Clientes</a:t>
                      </a:r>
                    </a:p>
                  </p:txBody>
                </p:sp>
                <p:sp>
                  <p:nvSpPr>
                    <p:cNvPr id="127" name="Rectángulo 126">
                      <a:extLst>
                        <a:ext uri="{FF2B5EF4-FFF2-40B4-BE49-F238E27FC236}">
                          <a16:creationId xmlns:a16="http://schemas.microsoft.com/office/drawing/2014/main" id="{F43256DC-7536-AE81-63A5-3B40660EB7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5895" y="3540060"/>
                      <a:ext cx="354794" cy="45499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A</a:t>
                      </a:r>
                    </a:p>
                  </p:txBody>
                </p:sp>
                <p:sp>
                  <p:nvSpPr>
                    <p:cNvPr id="128" name="Rectángulo 127">
                      <a:extLst>
                        <a:ext uri="{FF2B5EF4-FFF2-40B4-BE49-F238E27FC236}">
                          <a16:creationId xmlns:a16="http://schemas.microsoft.com/office/drawing/2014/main" id="{1A65A57A-E1F0-C8BB-E558-4EFDCDBA5C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50506" y="4723214"/>
                      <a:ext cx="354794" cy="34150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B</a:t>
                      </a:r>
                    </a:p>
                  </p:txBody>
                </p:sp>
                <p:cxnSp>
                  <p:nvCxnSpPr>
                    <p:cNvPr id="129" name="Conector recto de flecha 128">
                      <a:extLst>
                        <a:ext uri="{FF2B5EF4-FFF2-40B4-BE49-F238E27FC236}">
                          <a16:creationId xmlns:a16="http://schemas.microsoft.com/office/drawing/2014/main" id="{75654034-4B23-0545-9951-42221B2CAA91}"/>
                        </a:ext>
                      </a:extLst>
                    </p:cNvPr>
                    <p:cNvCxnSpPr>
                      <a:cxnSpLocks/>
                      <a:stCxn id="126" idx="3"/>
                      <a:endCxn id="127" idx="1"/>
                    </p:cNvCxnSpPr>
                    <p:nvPr/>
                  </p:nvCxnSpPr>
                  <p:spPr>
                    <a:xfrm flipV="1">
                      <a:off x="1645507" y="3767556"/>
                      <a:ext cx="890388" cy="532542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Conector recto de flecha 129">
                      <a:extLst>
                        <a:ext uri="{FF2B5EF4-FFF2-40B4-BE49-F238E27FC236}">
                          <a16:creationId xmlns:a16="http://schemas.microsoft.com/office/drawing/2014/main" id="{1160B196-0FAC-AE94-F2CF-F9F73DD5804C}"/>
                        </a:ext>
                      </a:extLst>
                    </p:cNvPr>
                    <p:cNvCxnSpPr>
                      <a:cxnSpLocks/>
                      <a:stCxn id="126" idx="3"/>
                      <a:endCxn id="128" idx="1"/>
                    </p:cNvCxnSpPr>
                    <p:nvPr/>
                  </p:nvCxnSpPr>
                  <p:spPr>
                    <a:xfrm>
                      <a:off x="1645507" y="4300098"/>
                      <a:ext cx="904999" cy="593867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Conector recto de flecha 130">
                      <a:extLst>
                        <a:ext uri="{FF2B5EF4-FFF2-40B4-BE49-F238E27FC236}">
                          <a16:creationId xmlns:a16="http://schemas.microsoft.com/office/drawing/2014/main" id="{B6395B73-6EC5-19F3-0BC5-D4D775BCFC6E}"/>
                        </a:ext>
                      </a:extLst>
                    </p:cNvPr>
                    <p:cNvCxnSpPr>
                      <a:cxnSpLocks/>
                      <a:stCxn id="127" idx="3"/>
                    </p:cNvCxnSpPr>
                    <p:nvPr/>
                  </p:nvCxnSpPr>
                  <p:spPr>
                    <a:xfrm flipV="1">
                      <a:off x="2890689" y="3410340"/>
                      <a:ext cx="1222626" cy="35721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2" name="Conector recto de flecha 131">
                      <a:extLst>
                        <a:ext uri="{FF2B5EF4-FFF2-40B4-BE49-F238E27FC236}">
                          <a16:creationId xmlns:a16="http://schemas.microsoft.com/office/drawing/2014/main" id="{EDCDF0AF-B389-6FD6-9840-FC3FF9D68D89}"/>
                        </a:ext>
                      </a:extLst>
                    </p:cNvPr>
                    <p:cNvCxnSpPr>
                      <a:cxnSpLocks/>
                      <a:stCxn id="127" idx="3"/>
                    </p:cNvCxnSpPr>
                    <p:nvPr/>
                  </p:nvCxnSpPr>
                  <p:spPr>
                    <a:xfrm>
                      <a:off x="2890689" y="3767556"/>
                      <a:ext cx="1222626" cy="183399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Conector recto de flecha 132">
                      <a:extLst>
                        <a:ext uri="{FF2B5EF4-FFF2-40B4-BE49-F238E27FC236}">
                          <a16:creationId xmlns:a16="http://schemas.microsoft.com/office/drawing/2014/main" id="{128DD424-A5DB-71DC-3664-E05E1AB392C8}"/>
                        </a:ext>
                      </a:extLst>
                    </p:cNvPr>
                    <p:cNvCxnSpPr>
                      <a:cxnSpLocks/>
                      <a:stCxn id="128" idx="3"/>
                    </p:cNvCxnSpPr>
                    <p:nvPr/>
                  </p:nvCxnSpPr>
                  <p:spPr>
                    <a:xfrm flipV="1">
                      <a:off x="2905300" y="4527999"/>
                      <a:ext cx="1208015" cy="36596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Conector recto de flecha 133">
                      <a:extLst>
                        <a:ext uri="{FF2B5EF4-FFF2-40B4-BE49-F238E27FC236}">
                          <a16:creationId xmlns:a16="http://schemas.microsoft.com/office/drawing/2014/main" id="{FA78868C-E9F8-AE8D-7293-3389720C78CB}"/>
                        </a:ext>
                      </a:extLst>
                    </p:cNvPr>
                    <p:cNvCxnSpPr>
                      <a:cxnSpLocks/>
                      <a:stCxn id="128" idx="3"/>
                    </p:cNvCxnSpPr>
                    <p:nvPr/>
                  </p:nvCxnSpPr>
                  <p:spPr>
                    <a:xfrm>
                      <a:off x="2905300" y="4893965"/>
                      <a:ext cx="1208015" cy="198878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21" name="CuadroTexto 120">
                    <a:extLst>
                      <a:ext uri="{FF2B5EF4-FFF2-40B4-BE49-F238E27FC236}">
                        <a16:creationId xmlns:a16="http://schemas.microsoft.com/office/drawing/2014/main" id="{6000322F-F617-7529-389E-55CE35D544D1}"/>
                      </a:ext>
                    </a:extLst>
                  </p:cNvPr>
                  <p:cNvSpPr txBox="1"/>
                  <p:nvPr/>
                </p:nvSpPr>
                <p:spPr>
                  <a:xfrm rot="20208466">
                    <a:off x="1999971" y="3716740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0,6</a:t>
                    </a:r>
                  </a:p>
                </p:txBody>
              </p:sp>
              <p:sp>
                <p:nvSpPr>
                  <p:cNvPr id="122" name="CuadroTexto 121">
                    <a:extLst>
                      <a:ext uri="{FF2B5EF4-FFF2-40B4-BE49-F238E27FC236}">
                        <a16:creationId xmlns:a16="http://schemas.microsoft.com/office/drawing/2014/main" id="{33E74408-70CB-4595-3EC3-3985C6464E01}"/>
                      </a:ext>
                    </a:extLst>
                  </p:cNvPr>
                  <p:cNvSpPr txBox="1"/>
                  <p:nvPr/>
                </p:nvSpPr>
                <p:spPr>
                  <a:xfrm rot="1711017">
                    <a:off x="2041117" y="4644573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0,4</a:t>
                    </a:r>
                  </a:p>
                </p:txBody>
              </p:sp>
              <p:sp>
                <p:nvSpPr>
                  <p:cNvPr id="123" name="CuadroTexto 122">
                    <a:extLst>
                      <a:ext uri="{FF2B5EF4-FFF2-40B4-BE49-F238E27FC236}">
                        <a16:creationId xmlns:a16="http://schemas.microsoft.com/office/drawing/2014/main" id="{D233A98D-EC57-E4A5-05E6-CE19690D0D4E}"/>
                      </a:ext>
                    </a:extLst>
                  </p:cNvPr>
                  <p:cNvSpPr txBox="1"/>
                  <p:nvPr/>
                </p:nvSpPr>
                <p:spPr>
                  <a:xfrm rot="21046104">
                    <a:off x="4136303" y="3263678"/>
                    <a:ext cx="60465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0,03</a:t>
                    </a:r>
                  </a:p>
                </p:txBody>
              </p:sp>
              <p:sp>
                <p:nvSpPr>
                  <p:cNvPr id="124" name="CuadroTexto 123">
                    <a:extLst>
                      <a:ext uri="{FF2B5EF4-FFF2-40B4-BE49-F238E27FC236}">
                        <a16:creationId xmlns:a16="http://schemas.microsoft.com/office/drawing/2014/main" id="{C0CB1ED2-4A0E-E4EB-F2DE-028852C25C47}"/>
                      </a:ext>
                    </a:extLst>
                  </p:cNvPr>
                  <p:cNvSpPr txBox="1"/>
                  <p:nvPr/>
                </p:nvSpPr>
                <p:spPr>
                  <a:xfrm rot="20726613">
                    <a:off x="3991032" y="4364457"/>
                    <a:ext cx="59191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0,12</a:t>
                    </a:r>
                  </a:p>
                </p:txBody>
              </p:sp>
              <p:sp>
                <p:nvSpPr>
                  <p:cNvPr id="125" name="CuadroTexto 124">
                    <a:extLst>
                      <a:ext uri="{FF2B5EF4-FFF2-40B4-BE49-F238E27FC236}">
                        <a16:creationId xmlns:a16="http://schemas.microsoft.com/office/drawing/2014/main" id="{23525214-3A28-9944-F926-526B458AA043}"/>
                      </a:ext>
                    </a:extLst>
                  </p:cNvPr>
                  <p:cNvSpPr txBox="1"/>
                  <p:nvPr/>
                </p:nvSpPr>
                <p:spPr>
                  <a:xfrm rot="527086">
                    <a:off x="4177136" y="3911483"/>
                    <a:ext cx="61483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0,97</a:t>
                    </a:r>
                  </a:p>
                </p:txBody>
              </p:sp>
            </p:grp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15" name="CuadroTexto 114">
                      <a:extLst>
                        <a:ext uri="{FF2B5EF4-FFF2-40B4-BE49-F238E27FC236}">
                          <a16:creationId xmlns:a16="http://schemas.microsoft.com/office/drawing/2014/main" id="{FDE0DEAA-A01E-0998-EA2A-E7E08399861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51033" y="3278763"/>
                      <a:ext cx="1948960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lt1"/>
                    </a:fontRef>
                  </p:style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03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a14:m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,018</a:t>
                      </a:r>
                    </a:p>
                  </p:txBody>
                </p:sp>
              </mc:Choice>
              <mc:Fallback>
                <p:sp>
                  <p:nvSpPr>
                    <p:cNvPr id="115" name="CuadroTexto 114">
                      <a:extLst>
                        <a:ext uri="{FF2B5EF4-FFF2-40B4-BE49-F238E27FC236}">
                          <a16:creationId xmlns:a16="http://schemas.microsoft.com/office/drawing/2014/main" id="{FDE0DEAA-A01E-0998-EA2A-E7E08399861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51033" y="3278763"/>
                      <a:ext cx="1948960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t="-10000" r="-627" b="-26667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17" name="CuadroTexto 116">
                      <a:extLst>
                        <a:ext uri="{FF2B5EF4-FFF2-40B4-BE49-F238E27FC236}">
                          <a16:creationId xmlns:a16="http://schemas.microsoft.com/office/drawing/2014/main" id="{5679D498-B2CF-E11C-F22F-1DB1C806DE1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35658" y="4315727"/>
                      <a:ext cx="194896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</m:oMath>
                      </a14:m>
                      <a:r>
                        <a:rPr lang="es-ES" dirty="0"/>
                        <a:t>048</a:t>
                      </a:r>
                    </a:p>
                  </p:txBody>
                </p:sp>
              </mc:Choice>
              <mc:Fallback>
                <p:sp>
                  <p:nvSpPr>
                    <p:cNvPr id="117" name="CuadroTexto 116">
                      <a:extLst>
                        <a:ext uri="{FF2B5EF4-FFF2-40B4-BE49-F238E27FC236}">
                          <a16:creationId xmlns:a16="http://schemas.microsoft.com/office/drawing/2014/main" id="{5679D498-B2CF-E11C-F22F-1DB1C806DE1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35658" y="4315727"/>
                      <a:ext cx="194896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t="-9836" r="-313" b="-2459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09" name="Grupo 108">
                <a:extLst>
                  <a:ext uri="{FF2B5EF4-FFF2-40B4-BE49-F238E27FC236}">
                    <a16:creationId xmlns:a16="http://schemas.microsoft.com/office/drawing/2014/main" id="{D42C8E83-196B-D644-BC4F-DAD52487CE69}"/>
                  </a:ext>
                </a:extLst>
              </p:cNvPr>
              <p:cNvGrpSpPr/>
              <p:nvPr/>
            </p:nvGrpSpPr>
            <p:grpSpPr>
              <a:xfrm>
                <a:off x="5772173" y="2347583"/>
                <a:ext cx="471472" cy="1105923"/>
                <a:chOff x="5772173" y="2347583"/>
                <a:chExt cx="471472" cy="1105923"/>
              </a:xfrm>
            </p:grpSpPr>
            <p:cxnSp>
              <p:nvCxnSpPr>
                <p:cNvPr id="111" name="Conector recto de flecha 110">
                  <a:extLst>
                    <a:ext uri="{FF2B5EF4-FFF2-40B4-BE49-F238E27FC236}">
                      <a16:creationId xmlns:a16="http://schemas.microsoft.com/office/drawing/2014/main" id="{09EE7365-C65B-3C73-D5FC-BDAE0E2D339B}"/>
                    </a:ext>
                  </a:extLst>
                </p:cNvPr>
                <p:cNvCxnSpPr/>
                <p:nvPr/>
              </p:nvCxnSpPr>
              <p:spPr>
                <a:xfrm>
                  <a:off x="5772173" y="3449441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Conector recto de flecha 112">
                  <a:extLst>
                    <a:ext uri="{FF2B5EF4-FFF2-40B4-BE49-F238E27FC236}">
                      <a16:creationId xmlns:a16="http://schemas.microsoft.com/office/drawing/2014/main" id="{7061D6A4-30DF-DA71-DDD1-F9EA8E3641C6}"/>
                    </a:ext>
                  </a:extLst>
                </p:cNvPr>
                <p:cNvCxnSpPr/>
                <p:nvPr/>
              </p:nvCxnSpPr>
              <p:spPr>
                <a:xfrm>
                  <a:off x="5794673" y="2347583"/>
                  <a:ext cx="448972" cy="4065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4" name="Rectángulo 103">
              <a:extLst>
                <a:ext uri="{FF2B5EF4-FFF2-40B4-BE49-F238E27FC236}">
                  <a16:creationId xmlns:a16="http://schemas.microsoft.com/office/drawing/2014/main" id="{C251C5BE-3300-18FD-8EFA-4ABEC8068C36}"/>
                </a:ext>
              </a:extLst>
            </p:cNvPr>
            <p:cNvSpPr/>
            <p:nvPr/>
          </p:nvSpPr>
          <p:spPr>
            <a:xfrm>
              <a:off x="5163944" y="3592168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Rectángulo 104">
                  <a:extLst>
                    <a:ext uri="{FF2B5EF4-FFF2-40B4-BE49-F238E27FC236}">
                      <a16:creationId xmlns:a16="http://schemas.microsoft.com/office/drawing/2014/main" id="{79EC84D9-A5B7-9963-03C5-E98B287C54E0}"/>
                    </a:ext>
                  </a:extLst>
                </p:cNvPr>
                <p:cNvSpPr/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05" name="Rectángulo 104">
                  <a:extLst>
                    <a:ext uri="{FF2B5EF4-FFF2-40B4-BE49-F238E27FC236}">
                      <a16:creationId xmlns:a16="http://schemas.microsoft.com/office/drawing/2014/main" id="{79EC84D9-A5B7-9963-03C5-E98B287C54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  <a:blipFill>
                  <a:blip r:embed="rId6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6" name="Rectángulo 105">
              <a:extLst>
                <a:ext uri="{FF2B5EF4-FFF2-40B4-BE49-F238E27FC236}">
                  <a16:creationId xmlns:a16="http://schemas.microsoft.com/office/drawing/2014/main" id="{7EB298AF-0416-6D60-96BF-DB955ED38843}"/>
                </a:ext>
              </a:extLst>
            </p:cNvPr>
            <p:cNvSpPr/>
            <p:nvPr/>
          </p:nvSpPr>
          <p:spPr>
            <a:xfrm>
              <a:off x="5145278" y="4666682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7" name="Rectángulo 106">
                  <a:extLst>
                    <a:ext uri="{FF2B5EF4-FFF2-40B4-BE49-F238E27FC236}">
                      <a16:creationId xmlns:a16="http://schemas.microsoft.com/office/drawing/2014/main" id="{4A051021-43D1-ECE6-58F3-A7BC1CF3BA0F}"/>
                    </a:ext>
                  </a:extLst>
                </p:cNvPr>
                <p:cNvSpPr/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07" name="Rectángulo 106">
                  <a:extLst>
                    <a:ext uri="{FF2B5EF4-FFF2-40B4-BE49-F238E27FC236}">
                      <a16:creationId xmlns:a16="http://schemas.microsoft.com/office/drawing/2014/main" id="{4A051021-43D1-ECE6-58F3-A7BC1CF3BA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  <a:blipFill>
                  <a:blip r:embed="rId7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7" name="Grupo 136">
            <a:extLst>
              <a:ext uri="{FF2B5EF4-FFF2-40B4-BE49-F238E27FC236}">
                <a16:creationId xmlns:a16="http://schemas.microsoft.com/office/drawing/2014/main" id="{2F98B2BE-E7C4-06D8-BE5E-87C4B1B06B94}"/>
              </a:ext>
            </a:extLst>
          </p:cNvPr>
          <p:cNvGrpSpPr/>
          <p:nvPr/>
        </p:nvGrpSpPr>
        <p:grpSpPr>
          <a:xfrm>
            <a:off x="6120359" y="4080357"/>
            <a:ext cx="2423892" cy="1576951"/>
            <a:chOff x="6120359" y="4080357"/>
            <a:chExt cx="2423892" cy="157695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5" name="CuadroTexto 134">
                  <a:extLst>
                    <a:ext uri="{FF2B5EF4-FFF2-40B4-BE49-F238E27FC236}">
                      <a16:creationId xmlns:a16="http://schemas.microsoft.com/office/drawing/2014/main" id="{EB200D47-7347-4CC0-C755-3A004F601617}"/>
                    </a:ext>
                  </a:extLst>
                </p:cNvPr>
                <p:cNvSpPr txBox="1"/>
                <p:nvPr/>
              </p:nvSpPr>
              <p:spPr>
                <a:xfrm>
                  <a:off x="6120359" y="5287976"/>
                  <a:ext cx="242389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/>
                    <a:t>TOTAL= </a:t>
                  </a:r>
                  <a14:m>
                    <m:oMath xmlns:m="http://schemas.openxmlformats.org/officeDocument/2006/math">
                      <m:r>
                        <a:rPr lang="es-ES"/>
                        <m:t>0</m:t>
                      </m:r>
                      <m:r>
                        <a:rPr lang="es-ES"/>
                        <m:t>,</m:t>
                      </m:r>
                      <m:r>
                        <a:rPr lang="es-ES"/>
                        <m:t>066</m:t>
                      </m:r>
                      <m:r>
                        <a:rPr lang="es-ES"/>
                        <m:t>=</m:t>
                      </m:r>
                      <m:r>
                        <a:rPr lang="ar-AE"/>
                        <m:t>6</m:t>
                      </m:r>
                      <m:r>
                        <a:rPr lang="es-ES"/>
                        <m:t>´</m:t>
                      </m:r>
                      <m:r>
                        <a:rPr lang="ar-AE"/>
                        <m:t>6</m:t>
                      </m:r>
                      <m:r>
                        <a:rPr lang="ar-AE"/>
                        <m:t>%</m:t>
                      </m:r>
                    </m:oMath>
                  </a14:m>
                  <a:r>
                    <a:rPr lang="es-ES" dirty="0"/>
                    <a:t> </a:t>
                  </a:r>
                </a:p>
              </p:txBody>
            </p:sp>
          </mc:Choice>
          <mc:Fallback>
            <p:sp>
              <p:nvSpPr>
                <p:cNvPr id="135" name="CuadroTexto 134">
                  <a:extLst>
                    <a:ext uri="{FF2B5EF4-FFF2-40B4-BE49-F238E27FC236}">
                      <a16:creationId xmlns:a16="http://schemas.microsoft.com/office/drawing/2014/main" id="{EB200D47-7347-4CC0-C755-3A004F6016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0359" y="5287976"/>
                  <a:ext cx="2423892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2261" t="-8197" b="-2459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Signo más 135">
              <a:extLst>
                <a:ext uri="{FF2B5EF4-FFF2-40B4-BE49-F238E27FC236}">
                  <a16:creationId xmlns:a16="http://schemas.microsoft.com/office/drawing/2014/main" id="{949F649F-E3EF-A1D9-2034-54719368BA88}"/>
                </a:ext>
              </a:extLst>
            </p:cNvPr>
            <p:cNvSpPr/>
            <p:nvPr/>
          </p:nvSpPr>
          <p:spPr>
            <a:xfrm>
              <a:off x="6910939" y="4080357"/>
              <a:ext cx="494059" cy="509488"/>
            </a:xfrm>
            <a:prstGeom prst="mathPlus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784476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3322-5418-65C5-4575-1BDDC242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9A75E2-54FF-E26A-6541-A1372464240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A22783-2804-49DD-000A-33C692C8F8C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665F75-A476-D38B-275B-4DDAF31CA0B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FF72B9-70DB-2B34-B6B4-71AEBBEE05B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9FD0354-E2B1-2B45-A9E4-5A00A2F5497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7E61500-3DB7-DF42-BDF9-E8A33E568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grpSp>
        <p:nvGrpSpPr>
          <p:cNvPr id="58" name="Grupo 57">
            <a:extLst>
              <a:ext uri="{FF2B5EF4-FFF2-40B4-BE49-F238E27FC236}">
                <a16:creationId xmlns:a16="http://schemas.microsoft.com/office/drawing/2014/main" id="{8AF43A9E-83B2-B7CF-F544-56A4C167B20E}"/>
              </a:ext>
            </a:extLst>
          </p:cNvPr>
          <p:cNvGrpSpPr/>
          <p:nvPr/>
        </p:nvGrpSpPr>
        <p:grpSpPr>
          <a:xfrm>
            <a:off x="500329" y="3844558"/>
            <a:ext cx="6263314" cy="1593458"/>
            <a:chOff x="589548" y="1494661"/>
            <a:chExt cx="6263314" cy="159345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5AD3BC12-B66E-5B75-94B3-943ED75FA483}"/>
                    </a:ext>
                  </a:extLst>
                </p:cNvPr>
                <p:cNvSpPr txBox="1"/>
                <p:nvPr/>
              </p:nvSpPr>
              <p:spPr>
                <a:xfrm>
                  <a:off x="914399" y="1494661"/>
                  <a:ext cx="5938463" cy="13730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50000"/>
                    </a:lnSpc>
                    <a:buNone/>
                  </a:pPr>
                  <a:r>
                    <a:rPr lang="es-ES" b="1" dirty="0"/>
                    <a:t>b) Teorema de Bayes</a:t>
                  </a:r>
                </a:p>
                <a:p>
                  <a:pPr>
                    <a:lnSpc>
                      <a:spcPct val="150000"/>
                    </a:lnSpc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i="1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ar-AE" i="0">
                                <a:latin typeface="Cambria Math" panose="02040503050406030204" pitchFamily="18" charset="0"/>
                              </a:rPr>
                              <m:t>∣</m:t>
                            </m:r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  <m:r>
                          <a:rPr lang="ar-AE" i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</m:d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  <m:r>
                                  <a:rPr lang="ar-AE" i="0">
                                    <a:latin typeface="Cambria Math" panose="02040503050406030204" pitchFamily="18" charset="0"/>
                                  </a:rPr>
                                  <m:t>∣</m:t>
                                </m:r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</m:d>
                          </m:num>
                          <m:den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ar-AE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</m:d>
                          </m:den>
                        </m:f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12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066</m:t>
                            </m:r>
                          </m:den>
                        </m:f>
                        <m:r>
                          <a:rPr lang="ar-AE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ar-AE" b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𝟎𝟒𝟖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066</m:t>
                            </m:r>
                          </m:den>
                        </m:f>
                        <m:r>
                          <a:rPr lang="ar-AE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727</m:t>
                        </m:r>
                      </m:oMath>
                    </m:oMathPara>
                  </a14:m>
                  <a:endParaRPr lang="ar-AE" dirty="0"/>
                </a:p>
              </p:txBody>
            </p:sp>
          </mc:Choice>
          <mc:Fallback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5AD3BC12-B66E-5B75-94B3-943ED75FA4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399" y="1494661"/>
                  <a:ext cx="5938463" cy="1373005"/>
                </a:xfrm>
                <a:prstGeom prst="rect">
                  <a:avLst/>
                </a:prstGeom>
                <a:blipFill>
                  <a:blip r:embed="rId3"/>
                  <a:stretch>
                    <a:fillRect l="-821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7F1A67AB-D985-0D8D-A221-0983D9012AEF}"/>
                    </a:ext>
                  </a:extLst>
                </p:cNvPr>
                <p:cNvSpPr txBox="1"/>
                <p:nvPr/>
              </p:nvSpPr>
              <p:spPr>
                <a:xfrm>
                  <a:off x="589548" y="2718787"/>
                  <a:ext cx="462493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ar-AE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r>
                              <a:rPr lang="ar-AE" i="0">
                                <a:latin typeface="Cambria Math" panose="02040503050406030204" pitchFamily="18" charset="0"/>
                              </a:rPr>
                              <m:t>∣</m:t>
                            </m:r>
                            <m:r>
                              <a:rPr lang="ar-AE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</m:d>
                        <m:r>
                          <a:rPr lang="ar-AE" i="0">
                            <a:latin typeface="Cambria Math" panose="02040503050406030204" pitchFamily="18" charset="0"/>
                          </a:rPr>
                          <m:t>≈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72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%</m:t>
                        </m:r>
                      </m:oMath>
                    </m:oMathPara>
                  </a14:m>
                  <a:endParaRPr lang="ar-AE" dirty="0"/>
                </a:p>
              </p:txBody>
            </p:sp>
          </mc:Choice>
          <mc:Fallback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7F1A67AB-D985-0D8D-A221-0983D9012A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548" y="2718787"/>
                  <a:ext cx="462493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C89CAE27-112E-2D6D-9BBA-97DB2A2A8F61}"/>
              </a:ext>
            </a:extLst>
          </p:cNvPr>
          <p:cNvGrpSpPr/>
          <p:nvPr/>
        </p:nvGrpSpPr>
        <p:grpSpPr>
          <a:xfrm>
            <a:off x="914400" y="1475856"/>
            <a:ext cx="7596664" cy="2256133"/>
            <a:chOff x="780508" y="3527924"/>
            <a:chExt cx="7596664" cy="2256133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283A194F-9D4D-6736-F9D5-76CF21CC2E2E}"/>
                </a:ext>
              </a:extLst>
            </p:cNvPr>
            <p:cNvGrpSpPr/>
            <p:nvPr/>
          </p:nvGrpSpPr>
          <p:grpSpPr>
            <a:xfrm>
              <a:off x="780508" y="3527924"/>
              <a:ext cx="7596664" cy="2256133"/>
              <a:chOff x="656808" y="2140630"/>
              <a:chExt cx="7596664" cy="2256133"/>
            </a:xfrm>
          </p:grpSpPr>
          <p:grpSp>
            <p:nvGrpSpPr>
              <p:cNvPr id="20" name="Grupo 19">
                <a:extLst>
                  <a:ext uri="{FF2B5EF4-FFF2-40B4-BE49-F238E27FC236}">
                    <a16:creationId xmlns:a16="http://schemas.microsoft.com/office/drawing/2014/main" id="{6F1DA444-FFF2-381C-7820-4A51A6DCAC52}"/>
                  </a:ext>
                </a:extLst>
              </p:cNvPr>
              <p:cNvGrpSpPr/>
              <p:nvPr/>
            </p:nvGrpSpPr>
            <p:grpSpPr>
              <a:xfrm>
                <a:off x="656808" y="2140630"/>
                <a:ext cx="7596664" cy="2256133"/>
                <a:chOff x="1138236" y="3229109"/>
                <a:chExt cx="7596664" cy="2256133"/>
              </a:xfrm>
            </p:grpSpPr>
            <p:grpSp>
              <p:nvGrpSpPr>
                <p:cNvPr id="26" name="Grupo 25">
                  <a:extLst>
                    <a:ext uri="{FF2B5EF4-FFF2-40B4-BE49-F238E27FC236}">
                      <a16:creationId xmlns:a16="http://schemas.microsoft.com/office/drawing/2014/main" id="{451F8E86-003C-D728-D3F9-D928C7B94DB3}"/>
                    </a:ext>
                  </a:extLst>
                </p:cNvPr>
                <p:cNvGrpSpPr/>
                <p:nvPr/>
              </p:nvGrpSpPr>
              <p:grpSpPr>
                <a:xfrm>
                  <a:off x="1138236" y="3229109"/>
                  <a:ext cx="4375862" cy="2256133"/>
                  <a:chOff x="677875" y="3263678"/>
                  <a:chExt cx="4375862" cy="2256133"/>
                </a:xfrm>
              </p:grpSpPr>
              <p:sp>
                <p:nvSpPr>
                  <p:cNvPr id="31" name="CuadroTexto 30">
                    <a:extLst>
                      <a:ext uri="{FF2B5EF4-FFF2-40B4-BE49-F238E27FC236}">
                        <a16:creationId xmlns:a16="http://schemas.microsoft.com/office/drawing/2014/main" id="{EE9AE80D-0B6A-0B70-B677-6FE4A36F0A84}"/>
                      </a:ext>
                    </a:extLst>
                  </p:cNvPr>
                  <p:cNvSpPr txBox="1"/>
                  <p:nvPr/>
                </p:nvSpPr>
                <p:spPr>
                  <a:xfrm rot="490427">
                    <a:off x="4058412" y="5150479"/>
                    <a:ext cx="64125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0,88</a:t>
                    </a:r>
                  </a:p>
                </p:txBody>
              </p:sp>
              <p:grpSp>
                <p:nvGrpSpPr>
                  <p:cNvPr id="32" name="Grupo 31">
                    <a:extLst>
                      <a:ext uri="{FF2B5EF4-FFF2-40B4-BE49-F238E27FC236}">
                        <a16:creationId xmlns:a16="http://schemas.microsoft.com/office/drawing/2014/main" id="{65F01FCD-2195-BDED-02C7-BEC403175B46}"/>
                      </a:ext>
                    </a:extLst>
                  </p:cNvPr>
                  <p:cNvGrpSpPr/>
                  <p:nvPr/>
                </p:nvGrpSpPr>
                <p:grpSpPr>
                  <a:xfrm>
                    <a:off x="677875" y="3458895"/>
                    <a:ext cx="4375862" cy="1682503"/>
                    <a:chOff x="925603" y="3410340"/>
                    <a:chExt cx="3187712" cy="1682503"/>
                  </a:xfrm>
                </p:grpSpPr>
                <p:sp>
                  <p:nvSpPr>
                    <p:cNvPr id="38" name="Rectángulo 37">
                      <a:extLst>
                        <a:ext uri="{FF2B5EF4-FFF2-40B4-BE49-F238E27FC236}">
                          <a16:creationId xmlns:a16="http://schemas.microsoft.com/office/drawing/2014/main" id="{C414FEB5-C259-F24B-F682-66A758716A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5603" y="3976932"/>
                      <a:ext cx="719904" cy="646331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Clientes</a:t>
                      </a:r>
                    </a:p>
                  </p:txBody>
                </p:sp>
                <p:sp>
                  <p:nvSpPr>
                    <p:cNvPr id="39" name="Rectángulo 38">
                      <a:extLst>
                        <a:ext uri="{FF2B5EF4-FFF2-40B4-BE49-F238E27FC236}">
                          <a16:creationId xmlns:a16="http://schemas.microsoft.com/office/drawing/2014/main" id="{52BF6144-6FA5-8B93-32EB-E780AFB19D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35895" y="3540060"/>
                      <a:ext cx="354794" cy="45499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A</a:t>
                      </a:r>
                    </a:p>
                  </p:txBody>
                </p:sp>
                <p:sp>
                  <p:nvSpPr>
                    <p:cNvPr id="40" name="Rectángulo 39">
                      <a:extLst>
                        <a:ext uri="{FF2B5EF4-FFF2-40B4-BE49-F238E27FC236}">
                          <a16:creationId xmlns:a16="http://schemas.microsoft.com/office/drawing/2014/main" id="{DE670566-094C-EAF8-4250-89A37D36DA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50506" y="4723214"/>
                      <a:ext cx="354794" cy="34150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B</a:t>
                      </a:r>
                    </a:p>
                  </p:txBody>
                </p:sp>
                <p:cxnSp>
                  <p:nvCxnSpPr>
                    <p:cNvPr id="41" name="Conector recto de flecha 40">
                      <a:extLst>
                        <a:ext uri="{FF2B5EF4-FFF2-40B4-BE49-F238E27FC236}">
                          <a16:creationId xmlns:a16="http://schemas.microsoft.com/office/drawing/2014/main" id="{B3E22158-6C7C-5DD6-2272-B1739D050EBC}"/>
                        </a:ext>
                      </a:extLst>
                    </p:cNvPr>
                    <p:cNvCxnSpPr>
                      <a:cxnSpLocks/>
                      <a:stCxn id="38" idx="3"/>
                      <a:endCxn id="39" idx="1"/>
                    </p:cNvCxnSpPr>
                    <p:nvPr/>
                  </p:nvCxnSpPr>
                  <p:spPr>
                    <a:xfrm flipV="1">
                      <a:off x="1645507" y="3767556"/>
                      <a:ext cx="890388" cy="532542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Conector recto de flecha 41">
                      <a:extLst>
                        <a:ext uri="{FF2B5EF4-FFF2-40B4-BE49-F238E27FC236}">
                          <a16:creationId xmlns:a16="http://schemas.microsoft.com/office/drawing/2014/main" id="{F3D640FD-91AD-AEE2-56D9-10D26B4D39BC}"/>
                        </a:ext>
                      </a:extLst>
                    </p:cNvPr>
                    <p:cNvCxnSpPr>
                      <a:cxnSpLocks/>
                      <a:stCxn id="38" idx="3"/>
                      <a:endCxn id="40" idx="1"/>
                    </p:cNvCxnSpPr>
                    <p:nvPr/>
                  </p:nvCxnSpPr>
                  <p:spPr>
                    <a:xfrm>
                      <a:off x="1645507" y="4300098"/>
                      <a:ext cx="904999" cy="593867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3" name="Conector recto de flecha 42">
                      <a:extLst>
                        <a:ext uri="{FF2B5EF4-FFF2-40B4-BE49-F238E27FC236}">
                          <a16:creationId xmlns:a16="http://schemas.microsoft.com/office/drawing/2014/main" id="{89CB1B9A-729D-09E7-664F-88C170BC7526}"/>
                        </a:ext>
                      </a:extLst>
                    </p:cNvPr>
                    <p:cNvCxnSpPr>
                      <a:cxnSpLocks/>
                      <a:stCxn id="39" idx="3"/>
                    </p:cNvCxnSpPr>
                    <p:nvPr/>
                  </p:nvCxnSpPr>
                  <p:spPr>
                    <a:xfrm flipV="1">
                      <a:off x="2890689" y="3410340"/>
                      <a:ext cx="1222626" cy="35721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Conector recto de flecha 43">
                      <a:extLst>
                        <a:ext uri="{FF2B5EF4-FFF2-40B4-BE49-F238E27FC236}">
                          <a16:creationId xmlns:a16="http://schemas.microsoft.com/office/drawing/2014/main" id="{9AEB0EE4-52E4-BD6D-BE8A-7FF52E4975E7}"/>
                        </a:ext>
                      </a:extLst>
                    </p:cNvPr>
                    <p:cNvCxnSpPr>
                      <a:cxnSpLocks/>
                      <a:stCxn id="39" idx="3"/>
                    </p:cNvCxnSpPr>
                    <p:nvPr/>
                  </p:nvCxnSpPr>
                  <p:spPr>
                    <a:xfrm>
                      <a:off x="2890689" y="3767556"/>
                      <a:ext cx="1222626" cy="183399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Conector recto de flecha 44">
                      <a:extLst>
                        <a:ext uri="{FF2B5EF4-FFF2-40B4-BE49-F238E27FC236}">
                          <a16:creationId xmlns:a16="http://schemas.microsoft.com/office/drawing/2014/main" id="{C4A4718E-807F-ADB9-2661-6E4E5C3CB691}"/>
                        </a:ext>
                      </a:extLst>
                    </p:cNvPr>
                    <p:cNvCxnSpPr>
                      <a:cxnSpLocks/>
                      <a:stCxn id="40" idx="3"/>
                    </p:cNvCxnSpPr>
                    <p:nvPr/>
                  </p:nvCxnSpPr>
                  <p:spPr>
                    <a:xfrm flipV="1">
                      <a:off x="2905300" y="4527999"/>
                      <a:ext cx="1208015" cy="365966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Conector recto de flecha 45">
                      <a:extLst>
                        <a:ext uri="{FF2B5EF4-FFF2-40B4-BE49-F238E27FC236}">
                          <a16:creationId xmlns:a16="http://schemas.microsoft.com/office/drawing/2014/main" id="{18CF8261-D0D5-A9D8-E81D-A696A1BD3BDB}"/>
                        </a:ext>
                      </a:extLst>
                    </p:cNvPr>
                    <p:cNvCxnSpPr>
                      <a:cxnSpLocks/>
                      <a:stCxn id="40" idx="3"/>
                    </p:cNvCxnSpPr>
                    <p:nvPr/>
                  </p:nvCxnSpPr>
                  <p:spPr>
                    <a:xfrm>
                      <a:off x="2905300" y="4893965"/>
                      <a:ext cx="1208015" cy="198878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3" name="CuadroTexto 32">
                    <a:extLst>
                      <a:ext uri="{FF2B5EF4-FFF2-40B4-BE49-F238E27FC236}">
                        <a16:creationId xmlns:a16="http://schemas.microsoft.com/office/drawing/2014/main" id="{9DB04C3C-1718-1664-5BEC-64779265E6FF}"/>
                      </a:ext>
                    </a:extLst>
                  </p:cNvPr>
                  <p:cNvSpPr txBox="1"/>
                  <p:nvPr/>
                </p:nvSpPr>
                <p:spPr>
                  <a:xfrm rot="20208466">
                    <a:off x="1999971" y="3716740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0,6</a:t>
                    </a:r>
                  </a:p>
                </p:txBody>
              </p:sp>
              <p:sp>
                <p:nvSpPr>
                  <p:cNvPr id="34" name="CuadroTexto 33">
                    <a:extLst>
                      <a:ext uri="{FF2B5EF4-FFF2-40B4-BE49-F238E27FC236}">
                        <a16:creationId xmlns:a16="http://schemas.microsoft.com/office/drawing/2014/main" id="{0685DBD7-88C9-BA1D-B727-E2C4B54CD6D2}"/>
                      </a:ext>
                    </a:extLst>
                  </p:cNvPr>
                  <p:cNvSpPr txBox="1"/>
                  <p:nvPr/>
                </p:nvSpPr>
                <p:spPr>
                  <a:xfrm rot="1711017">
                    <a:off x="2041117" y="4644573"/>
                    <a:ext cx="482885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rgbClr val="C00000"/>
                        </a:solidFill>
                      </a:rPr>
                      <a:t>0,4</a:t>
                    </a:r>
                  </a:p>
                </p:txBody>
              </p:sp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DEC99AD0-83F0-0C51-D008-45CD2563441A}"/>
                      </a:ext>
                    </a:extLst>
                  </p:cNvPr>
                  <p:cNvSpPr txBox="1"/>
                  <p:nvPr/>
                </p:nvSpPr>
                <p:spPr>
                  <a:xfrm rot="21046104">
                    <a:off x="4136303" y="3263678"/>
                    <a:ext cx="60465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0,03</a:t>
                    </a:r>
                  </a:p>
                </p:txBody>
              </p:sp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3118DD48-BB4B-0DB2-0F1A-7E94DA2D08E6}"/>
                      </a:ext>
                    </a:extLst>
                  </p:cNvPr>
                  <p:cNvSpPr txBox="1"/>
                  <p:nvPr/>
                </p:nvSpPr>
                <p:spPr>
                  <a:xfrm rot="20726613">
                    <a:off x="3991032" y="4364457"/>
                    <a:ext cx="59191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0,12</a:t>
                    </a:r>
                  </a:p>
                </p:txBody>
              </p:sp>
              <p:sp>
                <p:nvSpPr>
                  <p:cNvPr id="37" name="CuadroTexto 36">
                    <a:extLst>
                      <a:ext uri="{FF2B5EF4-FFF2-40B4-BE49-F238E27FC236}">
                        <a16:creationId xmlns:a16="http://schemas.microsoft.com/office/drawing/2014/main" id="{41675809-4F0C-6207-0669-04D1520C7A34}"/>
                      </a:ext>
                    </a:extLst>
                  </p:cNvPr>
                  <p:cNvSpPr txBox="1"/>
                  <p:nvPr/>
                </p:nvSpPr>
                <p:spPr>
                  <a:xfrm rot="527086">
                    <a:off x="4177136" y="3911483"/>
                    <a:ext cx="61483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s-ES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rPr>
                      <a:t>0,97</a:t>
                    </a:r>
                  </a:p>
                </p:txBody>
              </p:sp>
            </p:grp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9" name="CuadroTexto 28">
                      <a:extLst>
                        <a:ext uri="{FF2B5EF4-FFF2-40B4-BE49-F238E27FC236}">
                          <a16:creationId xmlns:a16="http://schemas.microsoft.com/office/drawing/2014/main" id="{2B5F4F44-9456-39E2-669F-0053C3131AC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85940" y="4346841"/>
                      <a:ext cx="194896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s-E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</m:oMath>
                      </a14:m>
                      <a:r>
                        <a:rPr lang="es-ES" b="1" dirty="0"/>
                        <a:t>048</a:t>
                      </a:r>
                    </a:p>
                  </p:txBody>
                </p:sp>
              </mc:Choice>
              <mc:Fallback>
                <p:sp>
                  <p:nvSpPr>
                    <p:cNvPr id="29" name="CuadroTexto 28">
                      <a:extLst>
                        <a:ext uri="{FF2B5EF4-FFF2-40B4-BE49-F238E27FC236}">
                          <a16:creationId xmlns:a16="http://schemas.microsoft.com/office/drawing/2014/main" id="{2B5F4F44-9456-39E2-669F-0053C3131AC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85940" y="4346841"/>
                      <a:ext cx="194896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t="-8197" r="-625" b="-2459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23" name="Conector recto de flecha 22">
                <a:extLst>
                  <a:ext uri="{FF2B5EF4-FFF2-40B4-BE49-F238E27FC236}">
                    <a16:creationId xmlns:a16="http://schemas.microsoft.com/office/drawing/2014/main" id="{D4968219-FB93-09B7-38D3-6032DA60D803}"/>
                  </a:ext>
                </a:extLst>
              </p:cNvPr>
              <p:cNvCxnSpPr/>
              <p:nvPr/>
            </p:nvCxnSpPr>
            <p:spPr>
              <a:xfrm>
                <a:off x="5828273" y="3449441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7897A803-EE11-FE19-C3B9-4D8B7D8F5811}"/>
                </a:ext>
              </a:extLst>
            </p:cNvPr>
            <p:cNvSpPr/>
            <p:nvPr/>
          </p:nvSpPr>
          <p:spPr>
            <a:xfrm>
              <a:off x="5163944" y="3592168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Rectángulo 16">
                  <a:extLst>
                    <a:ext uri="{FF2B5EF4-FFF2-40B4-BE49-F238E27FC236}">
                      <a16:creationId xmlns:a16="http://schemas.microsoft.com/office/drawing/2014/main" id="{B2070ED5-2095-3564-49E5-C5848BE38BF2}"/>
                    </a:ext>
                  </a:extLst>
                </p:cNvPr>
                <p:cNvSpPr/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7" name="Rectángulo 16">
                  <a:extLst>
                    <a:ext uri="{FF2B5EF4-FFF2-40B4-BE49-F238E27FC236}">
                      <a16:creationId xmlns:a16="http://schemas.microsoft.com/office/drawing/2014/main" id="{B2070ED5-2095-3564-49E5-C5848BE38B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  <a:blipFill>
                  <a:blip r:embed="rId6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0C1DAD20-9140-9B48-89AF-32F7323197A5}"/>
                </a:ext>
              </a:extLst>
            </p:cNvPr>
            <p:cNvSpPr/>
            <p:nvPr/>
          </p:nvSpPr>
          <p:spPr>
            <a:xfrm>
              <a:off x="5145278" y="4666682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I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Rectángulo 18">
                  <a:extLst>
                    <a:ext uri="{FF2B5EF4-FFF2-40B4-BE49-F238E27FC236}">
                      <a16:creationId xmlns:a16="http://schemas.microsoft.com/office/drawing/2014/main" id="{9F6C54FE-77E7-0D81-6F0B-7C08056AFF8E}"/>
                    </a:ext>
                  </a:extLst>
                </p:cNvPr>
                <p:cNvSpPr/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9" name="Rectángulo 18">
                  <a:extLst>
                    <a:ext uri="{FF2B5EF4-FFF2-40B4-BE49-F238E27FC236}">
                      <a16:creationId xmlns:a16="http://schemas.microsoft.com/office/drawing/2014/main" id="{9F6C54FE-77E7-0D81-6F0B-7C08056AFF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24" y="5180648"/>
                  <a:ext cx="587975" cy="349437"/>
                </a:xfrm>
                <a:prstGeom prst="rect">
                  <a:avLst/>
                </a:prstGeom>
                <a:blipFill>
                  <a:blip r:embed="rId7"/>
                  <a:stretch>
                    <a:fillRect r="-13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552070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C0F33-301D-EA5D-BD3A-D0EBEAC2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1DD9D6-C6AC-1727-6677-25FEBEE2946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F7289A-F683-782A-83CD-DF2F2D218BBA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BAB0D5-37C1-E822-EEB8-2EBF400CBCB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D5B0FA7-4796-C3EB-7466-50620B96648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14E43A1-0201-E7B2-203E-3A7976A0F27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0AC0DD88-9967-86BC-DB1B-05354DD99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29ABA10-6C5A-2810-EEC1-EBF74124EA7F}"/>
              </a:ext>
            </a:extLst>
          </p:cNvPr>
          <p:cNvSpPr txBox="1"/>
          <p:nvPr/>
        </p:nvSpPr>
        <p:spPr>
          <a:xfrm>
            <a:off x="889200" y="1782087"/>
            <a:ext cx="7365600" cy="2542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b="1" dirty="0"/>
              <a:t>c) Interpretación (0,75 puntos)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Aunque solo el 40% de los clientes tiene ingresos variables, aproximadamente el </a:t>
            </a:r>
            <a:r>
              <a:rPr lang="es-ES" b="1" dirty="0"/>
              <a:t>73% de los impagos provienen de ellos</a:t>
            </a:r>
            <a:r>
              <a:rPr lang="es-ES" dirty="0"/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es-ES" dirty="0"/>
          </a:p>
          <a:p>
            <a:pPr algn="just">
              <a:lnSpc>
                <a:spcPct val="150000"/>
              </a:lnSpc>
              <a:buNone/>
            </a:pPr>
            <a:r>
              <a:rPr lang="es-ES" dirty="0"/>
              <a:t>El banco debería considerar a este grupo como </a:t>
            </a:r>
            <a:r>
              <a:rPr lang="es-ES" b="1" dirty="0"/>
              <a:t>mayor riesgo crediticio</a:t>
            </a:r>
            <a:r>
              <a:rPr lang="es-ES" dirty="0"/>
              <a:t> (posiblemente pedirle intereses más altos o mayores garantías).</a:t>
            </a:r>
          </a:p>
        </p:txBody>
      </p:sp>
    </p:spTree>
    <p:extLst>
      <p:ext uri="{BB962C8B-B14F-4D97-AF65-F5344CB8AC3E}">
        <p14:creationId xmlns:p14="http://schemas.microsoft.com/office/powerpoint/2010/main" val="25531369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2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375CEAE-9F55-2CE3-0309-309B94CA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5333DB2-5E64-FBB2-76DF-AC2140819A9C}"/>
              </a:ext>
            </a:extLst>
          </p:cNvPr>
          <p:cNvSpPr txBox="1"/>
          <p:nvPr/>
        </p:nvSpPr>
        <p:spPr>
          <a:xfrm>
            <a:off x="914400" y="1349007"/>
            <a:ext cx="7365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/>
              <a:t>Una aseguradora clasifica los vehículos asegurados: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55% tienen más de 8 años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45% tienen 8 años o menos</a:t>
            </a:r>
          </a:p>
          <a:p>
            <a:pPr>
              <a:buNone/>
            </a:pPr>
            <a:r>
              <a:rPr lang="es-ES" dirty="0"/>
              <a:t>Se sabe que: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10% de los vehículos antiguos sufre una avería grave anual.</a:t>
            </a:r>
          </a:p>
          <a:p>
            <a:pPr marL="742950" lvl="1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El 2% de los vehículos nuevos sufre una avería grave anual.</a:t>
            </a:r>
          </a:p>
          <a:p>
            <a:pPr>
              <a:buNone/>
            </a:pPr>
            <a:r>
              <a:rPr lang="es-ES" dirty="0"/>
              <a:t>Se elige un vehículo al azar.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/>
              <a:t>a) Calcula la probabilidad de que sufra una avería grave.</a:t>
            </a:r>
          </a:p>
          <a:p>
            <a:pPr>
              <a:buNone/>
            </a:pPr>
            <a:r>
              <a:rPr lang="es-ES" b="1" dirty="0"/>
              <a:t>b) Sabiendo que un vehículo ha sufrido avería grave, calcula la probabilidad de que sea antiguo.</a:t>
            </a:r>
          </a:p>
          <a:p>
            <a:pPr>
              <a:buNone/>
            </a:pPr>
            <a:r>
              <a:rPr lang="es-ES" b="1" dirty="0"/>
              <a:t>c) ¿Por qué la aseguradora cobra más a los vehículos antiguos?</a:t>
            </a:r>
          </a:p>
        </p:txBody>
      </p:sp>
    </p:spTree>
    <p:extLst>
      <p:ext uri="{BB962C8B-B14F-4D97-AF65-F5344CB8AC3E}">
        <p14:creationId xmlns:p14="http://schemas.microsoft.com/office/powerpoint/2010/main" val="1739004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76439-DABB-1C38-93E3-95F9AED09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2C7918-4D19-B398-5C57-B08674027F4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1DB6047-7653-470C-D823-EF2C56CC13D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714EE72-6D61-641D-16DE-807A0FE8BFC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E4EE9A71-A727-C756-3F9C-1B498F862ADA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B49E8EC-4299-81CD-44F3-DC13AACCA24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CC5C3DDA-0E01-EBCE-F4A8-CB9A5BB99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FB168BE4-E87F-68D8-4528-398E9F0C270C}"/>
                  </a:ext>
                </a:extLst>
              </p:cNvPr>
              <p:cNvSpPr txBox="1"/>
              <p:nvPr/>
            </p:nvSpPr>
            <p:spPr>
              <a:xfrm>
                <a:off x="914400" y="1294011"/>
                <a:ext cx="7365600" cy="15017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/>
                  <a:t>1. Definimos:</a:t>
                </a:r>
              </a:p>
              <a:p>
                <a:pPr lvl="1"/>
                <a:r>
                  <a:rPr lang="es-ES" dirty="0"/>
                  <a:t>A = vehículo antiguo, con más de 8 años de antigüedad</a:t>
                </a:r>
                <a:br>
                  <a:rPr lang="es-ES" dirty="0"/>
                </a:br>
                <a:r>
                  <a:rPr lang="es-ES" dirty="0"/>
                  <a:t>N = vehículo nuevo o con menos de 8 años de antigüedad</a:t>
                </a:r>
                <a:br>
                  <a:rPr lang="es-ES" dirty="0"/>
                </a:br>
                <a:r>
                  <a:rPr lang="es-ES" dirty="0"/>
                  <a:t>G = avería grave anual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i="1" smtClean="0"/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ES" b="0" i="1" smtClean="0"/>
                          <m:t>G</m:t>
                        </m:r>
                      </m:e>
                    </m:acc>
                  </m:oMath>
                </a14:m>
                <a:r>
                  <a:rPr lang="es-ES" dirty="0"/>
                  <a:t> = no tener una avería grave anual</a:t>
                </a: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FB168BE4-E87F-68D8-4528-398E9F0C27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294011"/>
                <a:ext cx="7365600" cy="1501758"/>
              </a:xfrm>
              <a:prstGeom prst="rect">
                <a:avLst/>
              </a:prstGeom>
              <a:blipFill>
                <a:blip r:embed="rId3"/>
                <a:stretch>
                  <a:fillRect l="-662" t="-2024" b="-40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upo 7">
            <a:extLst>
              <a:ext uri="{FF2B5EF4-FFF2-40B4-BE49-F238E27FC236}">
                <a16:creationId xmlns:a16="http://schemas.microsoft.com/office/drawing/2014/main" id="{4A7CD893-0A38-BBF5-3E66-6D1DE06622A9}"/>
              </a:ext>
            </a:extLst>
          </p:cNvPr>
          <p:cNvGrpSpPr/>
          <p:nvPr/>
        </p:nvGrpSpPr>
        <p:grpSpPr>
          <a:xfrm>
            <a:off x="1698364" y="3602314"/>
            <a:ext cx="5073775" cy="2132219"/>
            <a:chOff x="678144" y="3527924"/>
            <a:chExt cx="5073775" cy="2132219"/>
          </a:xfrm>
        </p:grpSpPr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AD8D57B6-A7FF-09C0-D36F-0713B99E3B19}"/>
                </a:ext>
              </a:extLst>
            </p:cNvPr>
            <p:cNvGrpSpPr/>
            <p:nvPr/>
          </p:nvGrpSpPr>
          <p:grpSpPr>
            <a:xfrm>
              <a:off x="678144" y="3527924"/>
              <a:ext cx="4478226" cy="2132219"/>
              <a:chOff x="575511" y="3263678"/>
              <a:chExt cx="4478226" cy="2132219"/>
            </a:xfrm>
          </p:grpSpPr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265724B9-625F-D980-B13F-25D37DDC33A9}"/>
                  </a:ext>
                </a:extLst>
              </p:cNvPr>
              <p:cNvSpPr txBox="1"/>
              <p:nvPr/>
            </p:nvSpPr>
            <p:spPr>
              <a:xfrm rot="490427">
                <a:off x="3966365" y="5026565"/>
                <a:ext cx="6412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0,98</a:t>
                </a:r>
              </a:p>
            </p:txBody>
          </p:sp>
          <p:grpSp>
            <p:nvGrpSpPr>
              <p:cNvPr id="21" name="Grupo 20">
                <a:extLst>
                  <a:ext uri="{FF2B5EF4-FFF2-40B4-BE49-F238E27FC236}">
                    <a16:creationId xmlns:a16="http://schemas.microsoft.com/office/drawing/2014/main" id="{CE9B4152-5D8A-5BFA-6493-D4F98481CBC7}"/>
                  </a:ext>
                </a:extLst>
              </p:cNvPr>
              <p:cNvGrpSpPr/>
              <p:nvPr/>
            </p:nvGrpSpPr>
            <p:grpSpPr>
              <a:xfrm>
                <a:off x="575511" y="3458895"/>
                <a:ext cx="4478226" cy="1682503"/>
                <a:chOff x="851033" y="3410340"/>
                <a:chExt cx="3262282" cy="1682503"/>
              </a:xfrm>
            </p:grpSpPr>
            <p:sp>
              <p:nvSpPr>
                <p:cNvPr id="27" name="Rectángulo 26">
                  <a:extLst>
                    <a:ext uri="{FF2B5EF4-FFF2-40B4-BE49-F238E27FC236}">
                      <a16:creationId xmlns:a16="http://schemas.microsoft.com/office/drawing/2014/main" id="{0EFA85DF-B9E7-9B79-8EE8-24BC96B02491}"/>
                    </a:ext>
                  </a:extLst>
                </p:cNvPr>
                <p:cNvSpPr/>
                <p:nvPr/>
              </p:nvSpPr>
              <p:spPr>
                <a:xfrm>
                  <a:off x="851033" y="3976932"/>
                  <a:ext cx="794473" cy="646331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Vehículos</a:t>
                  </a:r>
                </a:p>
              </p:txBody>
            </p:sp>
            <p:sp>
              <p:nvSpPr>
                <p:cNvPr id="28" name="Rectángulo 27">
                  <a:extLst>
                    <a:ext uri="{FF2B5EF4-FFF2-40B4-BE49-F238E27FC236}">
                      <a16:creationId xmlns:a16="http://schemas.microsoft.com/office/drawing/2014/main" id="{1877A607-23F9-D004-AE9E-0C8F4EA8F3E8}"/>
                    </a:ext>
                  </a:extLst>
                </p:cNvPr>
                <p:cNvSpPr/>
                <p:nvPr/>
              </p:nvSpPr>
              <p:spPr>
                <a:xfrm>
                  <a:off x="2535895" y="3540060"/>
                  <a:ext cx="248606" cy="31859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A</a:t>
                  </a:r>
                </a:p>
              </p:txBody>
            </p:sp>
            <p:sp>
              <p:nvSpPr>
                <p:cNvPr id="29" name="Rectángulo 28">
                  <a:extLst>
                    <a:ext uri="{FF2B5EF4-FFF2-40B4-BE49-F238E27FC236}">
                      <a16:creationId xmlns:a16="http://schemas.microsoft.com/office/drawing/2014/main" id="{73F4F9A8-3710-619C-7B88-32BCE3F5F951}"/>
                    </a:ext>
                  </a:extLst>
                </p:cNvPr>
                <p:cNvSpPr/>
                <p:nvPr/>
              </p:nvSpPr>
              <p:spPr>
                <a:xfrm>
                  <a:off x="2550506" y="4723214"/>
                  <a:ext cx="233995" cy="30161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N</a:t>
                  </a:r>
                </a:p>
              </p:txBody>
            </p:sp>
            <p:cxnSp>
              <p:nvCxnSpPr>
                <p:cNvPr id="30" name="Conector recto de flecha 29">
                  <a:extLst>
                    <a:ext uri="{FF2B5EF4-FFF2-40B4-BE49-F238E27FC236}">
                      <a16:creationId xmlns:a16="http://schemas.microsoft.com/office/drawing/2014/main" id="{83D1021B-C845-AEEA-F19C-3966DA97AF1E}"/>
                    </a:ext>
                  </a:extLst>
                </p:cNvPr>
                <p:cNvCxnSpPr>
                  <a:cxnSpLocks/>
                  <a:stCxn id="27" idx="3"/>
                  <a:endCxn id="28" idx="1"/>
                </p:cNvCxnSpPr>
                <p:nvPr/>
              </p:nvCxnSpPr>
              <p:spPr>
                <a:xfrm flipV="1">
                  <a:off x="1645506" y="3699359"/>
                  <a:ext cx="890389" cy="60073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cto de flecha 30">
                  <a:extLst>
                    <a:ext uri="{FF2B5EF4-FFF2-40B4-BE49-F238E27FC236}">
                      <a16:creationId xmlns:a16="http://schemas.microsoft.com/office/drawing/2014/main" id="{075CE5FD-B909-6723-7BFE-A0CABB0A642A}"/>
                    </a:ext>
                  </a:extLst>
                </p:cNvPr>
                <p:cNvCxnSpPr>
                  <a:cxnSpLocks/>
                  <a:stCxn id="27" idx="3"/>
                  <a:endCxn id="29" idx="1"/>
                </p:cNvCxnSpPr>
                <p:nvPr/>
              </p:nvCxnSpPr>
              <p:spPr>
                <a:xfrm>
                  <a:off x="1645506" y="4300098"/>
                  <a:ext cx="905000" cy="57392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ector recto de flecha 31">
                  <a:extLst>
                    <a:ext uri="{FF2B5EF4-FFF2-40B4-BE49-F238E27FC236}">
                      <a16:creationId xmlns:a16="http://schemas.microsoft.com/office/drawing/2014/main" id="{05476473-9BEF-0C9F-E830-994544633C69}"/>
                    </a:ext>
                  </a:extLst>
                </p:cNvPr>
                <p:cNvCxnSpPr>
                  <a:cxnSpLocks/>
                  <a:stCxn id="28" idx="3"/>
                </p:cNvCxnSpPr>
                <p:nvPr/>
              </p:nvCxnSpPr>
              <p:spPr>
                <a:xfrm flipV="1">
                  <a:off x="2784500" y="3410340"/>
                  <a:ext cx="1328815" cy="28901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ector recto de flecha 32">
                  <a:extLst>
                    <a:ext uri="{FF2B5EF4-FFF2-40B4-BE49-F238E27FC236}">
                      <a16:creationId xmlns:a16="http://schemas.microsoft.com/office/drawing/2014/main" id="{3504BD29-8823-7CA3-E030-772DB8D8B076}"/>
                    </a:ext>
                  </a:extLst>
                </p:cNvPr>
                <p:cNvCxnSpPr>
                  <a:cxnSpLocks/>
                  <a:stCxn id="28" idx="3"/>
                </p:cNvCxnSpPr>
                <p:nvPr/>
              </p:nvCxnSpPr>
              <p:spPr>
                <a:xfrm>
                  <a:off x="2784500" y="3699359"/>
                  <a:ext cx="1328815" cy="25159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ector recto de flecha 33">
                  <a:extLst>
                    <a:ext uri="{FF2B5EF4-FFF2-40B4-BE49-F238E27FC236}">
                      <a16:creationId xmlns:a16="http://schemas.microsoft.com/office/drawing/2014/main" id="{69DBA159-9112-6A3E-EF8B-36B3F5540BF1}"/>
                    </a:ext>
                  </a:extLst>
                </p:cNvPr>
                <p:cNvCxnSpPr>
                  <a:cxnSpLocks/>
                  <a:stCxn id="29" idx="3"/>
                </p:cNvCxnSpPr>
                <p:nvPr/>
              </p:nvCxnSpPr>
              <p:spPr>
                <a:xfrm flipV="1">
                  <a:off x="2784500" y="4527999"/>
                  <a:ext cx="1328815" cy="34602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ector recto de flecha 34">
                  <a:extLst>
                    <a:ext uri="{FF2B5EF4-FFF2-40B4-BE49-F238E27FC236}">
                      <a16:creationId xmlns:a16="http://schemas.microsoft.com/office/drawing/2014/main" id="{BD58132B-3376-5E38-AA8A-52EAB5AD3F4A}"/>
                    </a:ext>
                  </a:extLst>
                </p:cNvPr>
                <p:cNvCxnSpPr>
                  <a:cxnSpLocks/>
                  <a:stCxn id="29" idx="3"/>
                </p:cNvCxnSpPr>
                <p:nvPr/>
              </p:nvCxnSpPr>
              <p:spPr>
                <a:xfrm>
                  <a:off x="2784500" y="4874023"/>
                  <a:ext cx="1328815" cy="21882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8816D8B-8F96-4F7D-F689-D4CDB8CE6FB1}"/>
                  </a:ext>
                </a:extLst>
              </p:cNvPr>
              <p:cNvSpPr txBox="1"/>
              <p:nvPr/>
            </p:nvSpPr>
            <p:spPr>
              <a:xfrm rot="20208466">
                <a:off x="1991728" y="3676570"/>
                <a:ext cx="6868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rgbClr val="C00000"/>
                    </a:solidFill>
                  </a:rPr>
                  <a:t>0,45</a:t>
                </a:r>
              </a:p>
            </p:txBody>
          </p:sp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2E899783-5007-87A7-0B48-145051C328FF}"/>
                  </a:ext>
                </a:extLst>
              </p:cNvPr>
              <p:cNvSpPr txBox="1"/>
              <p:nvPr/>
            </p:nvSpPr>
            <p:spPr>
              <a:xfrm rot="1711017">
                <a:off x="2031121" y="4683907"/>
                <a:ext cx="6476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rgbClr val="C00000"/>
                    </a:solidFill>
                  </a:rPr>
                  <a:t>0,55</a:t>
                </a:r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69AEF25C-EBFB-46F6-BA05-88CD552372AA}"/>
                  </a:ext>
                </a:extLst>
              </p:cNvPr>
              <p:cNvSpPr txBox="1"/>
              <p:nvPr/>
            </p:nvSpPr>
            <p:spPr>
              <a:xfrm rot="21046104">
                <a:off x="4136303" y="3263678"/>
                <a:ext cx="6046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0,1</a:t>
                </a:r>
              </a:p>
            </p:txBody>
          </p:sp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0E1CD57E-9B1D-E0B2-FC3E-BA7588CCD2FF}"/>
                  </a:ext>
                </a:extLst>
              </p:cNvPr>
              <p:cNvSpPr txBox="1"/>
              <p:nvPr/>
            </p:nvSpPr>
            <p:spPr>
              <a:xfrm rot="20726613">
                <a:off x="3991032" y="4364457"/>
                <a:ext cx="5919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0,02</a:t>
                </a:r>
              </a:p>
            </p:txBody>
          </p:sp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8F19F83-7FC0-15C7-BB1C-EAF1F810AAC0}"/>
                  </a:ext>
                </a:extLst>
              </p:cNvPr>
              <p:cNvSpPr txBox="1"/>
              <p:nvPr/>
            </p:nvSpPr>
            <p:spPr>
              <a:xfrm rot="527086">
                <a:off x="4177136" y="3911483"/>
                <a:ext cx="6148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0,9</a:t>
                </a: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C51AEA6-6798-3729-7180-43D2EBEA367B}"/>
                </a:ext>
              </a:extLst>
            </p:cNvPr>
            <p:cNvSpPr/>
            <p:nvPr/>
          </p:nvSpPr>
          <p:spPr>
            <a:xfrm>
              <a:off x="5163944" y="3592168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Rectángulo 12">
                  <a:extLst>
                    <a:ext uri="{FF2B5EF4-FFF2-40B4-BE49-F238E27FC236}">
                      <a16:creationId xmlns:a16="http://schemas.microsoft.com/office/drawing/2014/main" id="{1CBFC03F-7F8C-0FA4-9A47-35F48E9674EE}"/>
                    </a:ext>
                  </a:extLst>
                </p:cNvPr>
                <p:cNvSpPr/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3" name="Rectángulo 12">
                  <a:extLst>
                    <a:ext uri="{FF2B5EF4-FFF2-40B4-BE49-F238E27FC236}">
                      <a16:creationId xmlns:a16="http://schemas.microsoft.com/office/drawing/2014/main" id="{1CBFC03F-7F8C-0FA4-9A47-35F48E9674E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590" y="4106134"/>
                  <a:ext cx="587975" cy="349437"/>
                </a:xfrm>
                <a:prstGeom prst="rect">
                  <a:avLst/>
                </a:prstGeom>
                <a:blipFill>
                  <a:blip r:embed="rId4"/>
                  <a:stretch>
                    <a:fillRect r="-396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8631D2E1-1B43-AB32-9E75-0D158D5923E4}"/>
                </a:ext>
              </a:extLst>
            </p:cNvPr>
            <p:cNvSpPr/>
            <p:nvPr/>
          </p:nvSpPr>
          <p:spPr>
            <a:xfrm>
              <a:off x="5145278" y="4666682"/>
              <a:ext cx="587975" cy="31719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dirty="0"/>
                <a:t>G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ectángulo 14">
                  <a:extLst>
                    <a:ext uri="{FF2B5EF4-FFF2-40B4-BE49-F238E27FC236}">
                      <a16:creationId xmlns:a16="http://schemas.microsoft.com/office/drawing/2014/main" id="{1AC04AAC-22D9-1F93-8751-86ECFBE0EB1A}"/>
                    </a:ext>
                  </a:extLst>
                </p:cNvPr>
                <p:cNvSpPr/>
                <p:nvPr/>
              </p:nvSpPr>
              <p:spPr>
                <a:xfrm>
                  <a:off x="5142924" y="5170374"/>
                  <a:ext cx="587975" cy="349437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s-ES" b="0" i="1" smtClean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</m:acc>
                      </m:oMath>
                    </m:oMathPara>
                  </a14:m>
                  <a:endParaRPr lang="es-ES" dirty="0"/>
                </a:p>
              </p:txBody>
            </p:sp>
          </mc:Choice>
          <mc:Fallback>
            <p:sp>
              <p:nvSpPr>
                <p:cNvPr id="15" name="Rectángulo 14">
                  <a:extLst>
                    <a:ext uri="{FF2B5EF4-FFF2-40B4-BE49-F238E27FC236}">
                      <a16:creationId xmlns:a16="http://schemas.microsoft.com/office/drawing/2014/main" id="{1AC04AAC-22D9-1F93-8751-86ECFBE0E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24" y="5170374"/>
                  <a:ext cx="587975" cy="349437"/>
                </a:xfrm>
                <a:prstGeom prst="rect">
                  <a:avLst/>
                </a:prstGeom>
                <a:blipFill>
                  <a:blip r:embed="rId5"/>
                  <a:stretch>
                    <a:fillRect r="-50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EDC729D-4CF9-0D84-2474-71B458E750A4}"/>
              </a:ext>
            </a:extLst>
          </p:cNvPr>
          <p:cNvSpPr txBox="1"/>
          <p:nvPr/>
        </p:nvSpPr>
        <p:spPr>
          <a:xfrm>
            <a:off x="914400" y="2783611"/>
            <a:ext cx="750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2. Dibujamos un diagrama de árbol y calculamos P(A), P(G/A) y P(G/N)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CuadroTexto 47">
                <a:extLst>
                  <a:ext uri="{FF2B5EF4-FFF2-40B4-BE49-F238E27FC236}">
                    <a16:creationId xmlns:a16="http://schemas.microsoft.com/office/drawing/2014/main" id="{9412AC16-A038-06BF-A7FA-C57E272DD2A5}"/>
                  </a:ext>
                </a:extLst>
              </p:cNvPr>
              <p:cNvSpPr txBox="1"/>
              <p:nvPr/>
            </p:nvSpPr>
            <p:spPr>
              <a:xfrm>
                <a:off x="1527838" y="3118282"/>
                <a:ext cx="656019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ar-AE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55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ar-AE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ar-AE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s-ES" dirty="0"/>
                  <a:t> y</a:t>
                </a:r>
                <a14:m>
                  <m:oMath xmlns:m="http://schemas.openxmlformats.org/officeDocument/2006/math">
                    <m:r>
                      <a:rPr lang="es-ES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lang="ar-AE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ar-AE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ar-AE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ar-AE" i="0"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lang="ar-AE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ar-AE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i="0">
                        <a:latin typeface="Cambria Math" panose="02040503050406030204" pitchFamily="18" charset="0"/>
                      </a:rPr>
                      <m:t>02</m:t>
                    </m:r>
                  </m:oMath>
                </a14:m>
                <a:endParaRPr lang="es-ES" dirty="0"/>
              </a:p>
            </p:txBody>
          </p:sp>
        </mc:Choice>
        <mc:Fallback>
          <p:sp>
            <p:nvSpPr>
              <p:cNvPr id="48" name="CuadroTexto 47">
                <a:extLst>
                  <a:ext uri="{FF2B5EF4-FFF2-40B4-BE49-F238E27FC236}">
                    <a16:creationId xmlns:a16="http://schemas.microsoft.com/office/drawing/2014/main" id="{9412AC16-A038-06BF-A7FA-C57E272DD2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838" y="3118282"/>
                <a:ext cx="6560191" cy="369332"/>
              </a:xfrm>
              <a:prstGeom prst="rect">
                <a:avLst/>
              </a:prstGeom>
              <a:blipFill>
                <a:blip r:embed="rId6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1255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25F3B-6B9A-F8C3-AB65-11EF7A982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846A50-EA2D-86D4-2FEC-8DC7F77D5941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4244CA1-1A4C-EEC1-5EB7-A57E48958FF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8085C08F-03AB-5253-3586-794AD3DD44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3433F5D4-CAB3-CC66-F92F-9094452AC166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DFAB63E-4D71-BD6E-78EB-C67199204D5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95BEB88-87E2-ABE4-1F96-071491C74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156C101B-17CC-BFC5-12F4-06EEF03F0A27}"/>
                  </a:ext>
                </a:extLst>
              </p:cNvPr>
              <p:cNvSpPr txBox="1"/>
              <p:nvPr/>
            </p:nvSpPr>
            <p:spPr>
              <a:xfrm>
                <a:off x="914400" y="1554940"/>
                <a:ext cx="7459038" cy="10618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b="1" dirty="0"/>
                  <a:t>a) Probabilidad total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55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055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009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064</m:t>
                      </m:r>
                    </m:oMath>
                  </m:oMathPara>
                </a14:m>
                <a:endParaRPr lang="ar-AE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156C101B-17CC-BFC5-12F4-06EEF03F0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554940"/>
                <a:ext cx="7459038" cy="1061829"/>
              </a:xfrm>
              <a:prstGeom prst="rect">
                <a:avLst/>
              </a:prstGeom>
              <a:blipFill>
                <a:blip r:embed="rId3"/>
                <a:stretch>
                  <a:fillRect l="-65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51093700-CB43-88E2-9099-25DB094106AD}"/>
                  </a:ext>
                </a:extLst>
              </p:cNvPr>
              <p:cNvSpPr txBox="1"/>
              <p:nvPr/>
            </p:nvSpPr>
            <p:spPr>
              <a:xfrm>
                <a:off x="914400" y="2682948"/>
                <a:ext cx="7365600" cy="24390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b) Bayes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55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064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055</m:t>
                          </m:r>
                        </m:num>
                        <m:den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064</m:t>
                          </m:r>
                        </m:den>
                      </m:f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859</m:t>
                      </m:r>
                    </m:oMath>
                  </m:oMathPara>
                </a14:m>
                <a:endParaRPr lang="ar-AE" dirty="0"/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≈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85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ar-AE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51093700-CB43-88E2-9099-25DB09410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682948"/>
                <a:ext cx="7365600" cy="2439001"/>
              </a:xfrm>
              <a:prstGeom prst="rect">
                <a:avLst/>
              </a:prstGeom>
              <a:blipFill>
                <a:blip r:embed="rId4"/>
                <a:stretch>
                  <a:fillRect l="-662" t="-125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71460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E8ECD-284A-F2B3-F6D6-458DE03DA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6CF8F4-744D-974E-5FF0-5FBC3C2B2CEC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Solución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BE5DF0-14D0-B3BC-459E-6932E2989DC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695F52C-E96A-305E-E080-0C2A1F9BD0C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610D0D1-4B8D-21F8-A085-3A5BB717B43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3C004DA-4C89-588E-1141-F4046CC9E72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0C66486-E76A-4BD7-DD05-35D5DB30F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48F58A4-C5DD-6FAF-5701-E47CFBE70551}"/>
              </a:ext>
            </a:extLst>
          </p:cNvPr>
          <p:cNvSpPr txBox="1"/>
          <p:nvPr/>
        </p:nvSpPr>
        <p:spPr>
          <a:xfrm>
            <a:off x="914400" y="1750475"/>
            <a:ext cx="7365600" cy="295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b="1" dirty="0"/>
              <a:t>c) Interpretación</a:t>
            </a:r>
          </a:p>
          <a:p>
            <a:pPr>
              <a:lnSpc>
                <a:spcPct val="150000"/>
              </a:lnSpc>
              <a:buNone/>
            </a:pPr>
            <a:r>
              <a:rPr lang="es-ES" dirty="0"/>
              <a:t>Aunque solo el 55% de los vehículos son antiguos, casi el </a:t>
            </a:r>
            <a:r>
              <a:rPr lang="es-ES" b="1" dirty="0"/>
              <a:t>86% de las averías graves provienen de ellos</a:t>
            </a:r>
            <a:r>
              <a:rPr lang="es-ES" dirty="0"/>
              <a:t>.</a:t>
            </a:r>
          </a:p>
          <a:p>
            <a:pPr>
              <a:lnSpc>
                <a:spcPct val="150000"/>
              </a:lnSpc>
              <a:buNone/>
            </a:pPr>
            <a:endParaRPr lang="es-ES" dirty="0"/>
          </a:p>
          <a:p>
            <a:pPr>
              <a:lnSpc>
                <a:spcPct val="150000"/>
              </a:lnSpc>
              <a:buNone/>
            </a:pPr>
            <a:r>
              <a:rPr lang="es-ES" dirty="0"/>
              <a:t>Por eso la aseguradora: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aumenta la prima</a:t>
            </a:r>
          </a:p>
          <a:p>
            <a:pPr marL="742950" lvl="1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o aplica franquicia mayor</a:t>
            </a:r>
          </a:p>
        </p:txBody>
      </p:sp>
    </p:spTree>
    <p:extLst>
      <p:ext uri="{BB962C8B-B14F-4D97-AF65-F5344CB8AC3E}">
        <p14:creationId xmlns:p14="http://schemas.microsoft.com/office/powerpoint/2010/main" val="371712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05F96-18AD-2EA5-648A-880BA6CA6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BC281D-5199-A025-B3B2-7B1FAEBD08C6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6D900E-EA4E-0463-0B4A-B20BB262C521}"/>
              </a:ext>
            </a:extLst>
          </p:cNvPr>
          <p:cNvSpPr txBox="1"/>
          <p:nvPr/>
        </p:nvSpPr>
        <p:spPr>
          <a:xfrm>
            <a:off x="864000" y="1842688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dirty="0"/>
              <a:t>Sucesos elementales y sucesos compuestos</a:t>
            </a:r>
            <a:endParaRPr lang="es-ES" noProof="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E8BD901-741F-5CE4-94D5-40BC6881C37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C80EA94-ADD6-A1AC-31B2-23C73825A1A6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46AA4F84-6433-0E4E-D42B-A884F37014B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CB1C05E6-D581-3169-329B-60E1F4705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3A221CC3-88E0-6B8D-C944-81E9B38FE857}"/>
                  </a:ext>
                </a:extLst>
              </p:cNvPr>
              <p:cNvSpPr txBox="1"/>
              <p:nvPr/>
            </p:nvSpPr>
            <p:spPr>
              <a:xfrm>
                <a:off x="842907" y="2964215"/>
                <a:ext cx="7056000" cy="25853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Seguimos con el ejemplo de lanzar un dado al aire.</a:t>
                </a:r>
              </a:p>
              <a:p>
                <a:pPr>
                  <a:buNone/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Espacio muestral: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s-ES" i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sepChr m:val=",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b="0" i="0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e>
                        <m:r>
                          <a:rPr lang="ar-AE" i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</m:oMath>
                </a14:m>
                <a:endParaRPr lang="es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ar-A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Suceso elemental: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 que salga un 3</a:t>
                </a:r>
              </a:p>
              <a:p>
                <a:pPr>
                  <a:buClr>
                    <a:srgbClr val="00B050"/>
                  </a:buClr>
                </a:pPr>
                <a:endParaRPr lang="es-E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Suceso compuesto:</a:t>
                </a: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 que salga un número par → {2,4,6}</a:t>
                </a:r>
              </a:p>
              <a:p>
                <a:pPr lvl="1">
                  <a:buClr>
                    <a:srgbClr val="00B050"/>
                  </a:buClr>
                </a:pPr>
                <a:endParaRPr lang="es-ES" dirty="0"/>
              </a:p>
              <a:p>
                <a:pPr lvl="1">
                  <a:buClr>
                    <a:srgbClr val="00B050"/>
                  </a:buClr>
                </a:pPr>
                <a:r>
                  <a:rPr lang="es-ES" dirty="0"/>
                  <a:t>Casos favorables = 3</a:t>
                </a:r>
              </a:p>
              <a:p>
                <a:pPr lvl="1">
                  <a:buClr>
                    <a:srgbClr val="00B050"/>
                  </a:buClr>
                </a:pPr>
                <a:r>
                  <a:rPr lang="es-ES" dirty="0"/>
                  <a:t>Casos posibles = 6</a:t>
                </a:r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3A221CC3-88E0-6B8D-C944-81E9B38FE8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907" y="2964215"/>
                <a:ext cx="7056000" cy="2585323"/>
              </a:xfrm>
              <a:prstGeom prst="rect">
                <a:avLst/>
              </a:prstGeom>
              <a:blipFill>
                <a:blip r:embed="rId3"/>
                <a:stretch>
                  <a:fillRect l="-691" t="-1179" b="-283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61FF16F-FF11-5A1C-4B90-18953D081149}"/>
                  </a:ext>
                </a:extLst>
              </p:cNvPr>
              <p:cNvSpPr txBox="1"/>
              <p:nvPr/>
            </p:nvSpPr>
            <p:spPr>
              <a:xfrm>
                <a:off x="4370907" y="5108219"/>
                <a:ext cx="4618234" cy="6127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s-ES" i="1"/>
                            <m:t>par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ar-AE" b="0" dirty="0"/>
              </a:p>
            </p:txBody>
          </p:sp>
        </mc:Choice>
        <mc:Fallback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61FF16F-FF11-5A1C-4B90-18953D081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907" y="5108219"/>
                <a:ext cx="4618234" cy="612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6645F72-EED1-B627-8537-CF8B46CE9257}"/>
                  </a:ext>
                </a:extLst>
              </p:cNvPr>
              <p:cNvSpPr txBox="1"/>
              <p:nvPr/>
            </p:nvSpPr>
            <p:spPr>
              <a:xfrm>
                <a:off x="5384085" y="3712366"/>
                <a:ext cx="3482513" cy="6127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1666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16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67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%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56645F72-EED1-B627-8537-CF8B46CE9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4085" y="3712366"/>
                <a:ext cx="3482513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0445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F799C-C596-A159-9A16-9ACEAE0A1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0095A-18DB-6327-67D9-86D4EC876F72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típicos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D7471B-E16E-6540-C91D-94BBEA77336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16E7674-0ABD-E0A5-7B8A-8146D85A62E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CE5BF81E-2667-85F1-B53E-B0FCAD93860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DE0BC23-46F1-D090-7545-2F8D52CF4D4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53FDD883-396A-F8A3-9FEC-5179F7FB63E3}"/>
              </a:ext>
            </a:extLst>
          </p:cNvPr>
          <p:cNvSpPr txBox="1"/>
          <p:nvPr/>
        </p:nvSpPr>
        <p:spPr>
          <a:xfrm>
            <a:off x="914400" y="1425899"/>
            <a:ext cx="7315200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/>
              <a:t>Los alumnos no suelen suspender por no saber… sino por </a:t>
            </a:r>
            <a:r>
              <a:rPr lang="es-ES" b="1" dirty="0"/>
              <a:t>errores sistemáticos muy repetidos</a:t>
            </a:r>
            <a:r>
              <a:rPr lang="es-ES" dirty="0"/>
              <a:t>.</a:t>
            </a:r>
          </a:p>
          <a:p>
            <a:pPr>
              <a:lnSpc>
                <a:spcPct val="150000"/>
              </a:lnSpc>
            </a:pPr>
            <a:r>
              <a:rPr lang="es-ES" dirty="0"/>
              <a:t>En la ABAU no gana el que más sabe matemáticas.</a:t>
            </a:r>
            <a:br>
              <a:rPr lang="es-ES" dirty="0"/>
            </a:br>
            <a:r>
              <a:rPr lang="es-ES" dirty="0"/>
              <a:t>Gana el que mejor explica matemáticamente lo que hace.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F02E9E90-BDD7-5B9C-F649-EC03B6C4A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3957" y="522296"/>
            <a:ext cx="720000" cy="720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A007B180-5B57-1B3A-01EE-15AC883510C5}"/>
              </a:ext>
            </a:extLst>
          </p:cNvPr>
          <p:cNvSpPr txBox="1"/>
          <p:nvPr/>
        </p:nvSpPr>
        <p:spPr>
          <a:xfrm>
            <a:off x="914400" y="3221271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El bloque donde más puntos se escapan es el de PROBABILIDAD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D769E1D5-A0A2-FF4C-9DBC-D3F68087974F}"/>
                  </a:ext>
                </a:extLst>
              </p:cNvPr>
              <p:cNvSpPr txBox="1"/>
              <p:nvPr/>
            </p:nvSpPr>
            <p:spPr>
              <a:xfrm>
                <a:off x="842907" y="3755416"/>
                <a:ext cx="7481050" cy="20297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❌ Confundir probabilidad condicionada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s-ES" dirty="0"/>
                  <a:t>Escriben: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ar-AE" dirty="0"/>
              </a:p>
              <a:p>
                <a:pPr lvl="1">
                  <a:lnSpc>
                    <a:spcPct val="150000"/>
                  </a:lnSpc>
                </a:pPr>
                <a:r>
                  <a:rPr lang="es-ES" b="1" dirty="0"/>
                  <a:t>Es el error nº1 en Galicia.</a:t>
                </a:r>
              </a:p>
              <a:p>
                <a:pPr lvl="1" algn="ctr">
                  <a:lnSpc>
                    <a:spcPct val="150000"/>
                  </a:lnSpc>
                </a:pPr>
                <a:r>
                  <a:rPr lang="es-ES" sz="2000" b="1" dirty="0">
                    <a:solidFill>
                      <a:srgbClr val="C00000"/>
                    </a:solidFill>
                  </a:rPr>
                  <a:t>¡No son iguales!</a:t>
                </a:r>
                <a:endParaRPr lang="es-ES" sz="2000" dirty="0"/>
              </a:p>
            </p:txBody>
          </p:sp>
        </mc:Choice>
        <mc:Fallback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D769E1D5-A0A2-FF4C-9DBC-D3F680879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907" y="3755416"/>
                <a:ext cx="7481050" cy="2029786"/>
              </a:xfrm>
              <a:prstGeom prst="rect">
                <a:avLst/>
              </a:prstGeom>
              <a:blipFill>
                <a:blip r:embed="rId3"/>
                <a:stretch>
                  <a:fillRect l="-652" t="-1802" b="-450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0975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A1056-A30D-53F4-0D31-7AF25B971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19942-BFF4-4777-C048-AE6A302B4E2C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típicos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CEC1A36-452F-CCBF-A5F3-B672CAAD27B8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1CAE13D-D794-731F-7F74-9BA1698AE34E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B183835-E377-65C8-D96E-FA852B0C8B4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88779EF-1E67-116C-9B2A-5E3D1E78C059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095B8236-3C71-6F60-C127-03156908B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3957" y="522296"/>
            <a:ext cx="720000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6FA88A6-AC08-C88E-C502-3373FCBEF4C7}"/>
              </a:ext>
            </a:extLst>
          </p:cNvPr>
          <p:cNvSpPr txBox="1"/>
          <p:nvPr/>
        </p:nvSpPr>
        <p:spPr>
          <a:xfrm>
            <a:off x="867221" y="1955652"/>
            <a:ext cx="7409557" cy="1572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❌ No usar el diagrama de árbol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Intentan hacerlo mentalmente → se equivocan en una rama y arrastran todo el ejercicio.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(Es el mayor predictor de suspenso en la pregunta de probabilidad.)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BEBBC07-1F05-15F7-6F67-8C264E03C02E}"/>
              </a:ext>
            </a:extLst>
          </p:cNvPr>
          <p:cNvSpPr txBox="1"/>
          <p:nvPr/>
        </p:nvSpPr>
        <p:spPr>
          <a:xfrm>
            <a:off x="867221" y="3752916"/>
            <a:ext cx="7409557" cy="1988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❌ Independientes vs incompatibles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Confunden:</a:t>
            </a:r>
          </a:p>
          <a:p>
            <a:pPr marL="1200150" lvl="2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incompatibles → no pueden ocurrir juntos</a:t>
            </a:r>
          </a:p>
          <a:p>
            <a:pPr marL="1200150" lvl="2" indent="-28575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/>
              <a:t>independientes → no se influyen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Muchos alumnos creen que significan lo mismo.</a:t>
            </a:r>
          </a:p>
        </p:txBody>
      </p:sp>
    </p:spTree>
    <p:extLst>
      <p:ext uri="{BB962C8B-B14F-4D97-AF65-F5344CB8AC3E}">
        <p14:creationId xmlns:p14="http://schemas.microsoft.com/office/powerpoint/2010/main" val="38330199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D8FEA-32FF-CB56-2D95-9D1962633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DF41C6-1CC7-077A-A56A-392DB58BFB3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típicos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207E6BF-B3A6-55EE-7B46-9EF1CBC50858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6415A1-46AA-6EE6-2052-08362BB34C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FD7DAE81-15B8-495D-859E-67730838E86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D429A18-39FB-C50A-68EE-2C9DDE60EBE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D4EBD07D-D7E6-E9DA-8A4C-00EEAC9DE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3957" y="522296"/>
            <a:ext cx="720000" cy="720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FAB46C9-A176-F789-EDAD-913FD97C7596}"/>
              </a:ext>
            </a:extLst>
          </p:cNvPr>
          <p:cNvSpPr txBox="1"/>
          <p:nvPr/>
        </p:nvSpPr>
        <p:spPr>
          <a:xfrm>
            <a:off x="914400" y="3771662"/>
            <a:ext cx="7890553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b="1" dirty="0"/>
              <a:t>❌ No interpretar el resultado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La CIUGA suele pedir: “interprete el resultado”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Y los alumnos escriben: “0,72”.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Eso vale </a:t>
            </a:r>
            <a:r>
              <a:rPr lang="es-ES" b="1" dirty="0"/>
              <a:t>0 puntos</a:t>
            </a:r>
            <a:r>
              <a:rPr lang="es-ES" dirty="0"/>
              <a:t>.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Debe aparecer una frase contextual: “El 72% de los impagos provienen de…”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03B79985-A1A7-ABEC-95FD-D57D5D840D3C}"/>
                  </a:ext>
                </a:extLst>
              </p:cNvPr>
              <p:cNvSpPr txBox="1"/>
              <p:nvPr/>
            </p:nvSpPr>
            <p:spPr>
              <a:xfrm>
                <a:off x="914400" y="1242296"/>
                <a:ext cx="7409557" cy="2576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None/>
                </a:pPr>
                <a:r>
                  <a:rPr lang="es-ES" b="1" dirty="0"/>
                  <a:t>❌ No calcular la probabilidad total ANTES de Bayes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s-ES" dirty="0"/>
                  <a:t>La mayoría calcula directamente: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ar-AE" i="0">
                              <a:latin typeface="Cambria Math" panose="02040503050406030204" pitchFamily="18" charset="0"/>
                            </a:rPr>
                            <m:t>∣</m:t>
                          </m:r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ar-A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ar-AE" i="0">
                                  <a:latin typeface="Cambria Math" panose="02040503050406030204" pitchFamily="18" charset="0"/>
                                </a:rPr>
                                <m:t>∣</m:t>
                              </m:r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r>
                            <a:rPr lang="ar-A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AE" dirty="0"/>
              </a:p>
              <a:p>
                <a:pPr lvl="1">
                  <a:lnSpc>
                    <a:spcPct val="150000"/>
                  </a:lnSpc>
                </a:pPr>
                <a:r>
                  <a:rPr lang="ar-AE" dirty="0"/>
                  <a:t>…</a:t>
                </a:r>
                <a:r>
                  <a:rPr lang="es-ES" dirty="0"/>
                  <a:t>pero </a:t>
                </a:r>
                <a:r>
                  <a:rPr lang="es-ES" b="1" dirty="0"/>
                  <a:t>no calcula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ar-AE" dirty="0"/>
                  <a:t>.</a:t>
                </a:r>
              </a:p>
              <a:p>
                <a:pPr algn="ctr">
                  <a:lnSpc>
                    <a:spcPct val="150000"/>
                  </a:lnSpc>
                  <a:buNone/>
                </a:pPr>
                <a:r>
                  <a:rPr lang="es-ES" dirty="0"/>
                  <a:t>Resultado → </a:t>
                </a:r>
                <a:r>
                  <a:rPr lang="es-ES" b="1" dirty="0"/>
                  <a:t>todo el apartado incorrecto</a:t>
                </a:r>
                <a:r>
                  <a:rPr lang="es-ES" dirty="0"/>
                  <a:t>.</a:t>
                </a:r>
              </a:p>
            </p:txBody>
          </p:sp>
        </mc:Choice>
        <mc:Fallback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03B79985-A1A7-ABEC-95FD-D57D5D840D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242296"/>
                <a:ext cx="7409557" cy="2576539"/>
              </a:xfrm>
              <a:prstGeom prst="rect">
                <a:avLst/>
              </a:prstGeom>
              <a:blipFill>
                <a:blip r:embed="rId3"/>
                <a:stretch>
                  <a:fillRect l="-658" b="-308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3033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A0F1C-3A72-D987-81FA-9473B4D63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89AC94-E562-F194-9154-94194C8117F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Errores típicos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7014C4B-6613-3C5E-E6A2-21E2E91A20FA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4212CFA-B0AC-2C48-F320-F338F6553D9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712EDE2-817C-84C0-0837-E3693B90314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59267AB-9D90-D9D5-7D48-A593FF45A26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BCB9FCAD-F667-363A-9B3E-C927969E1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3957" y="522296"/>
            <a:ext cx="720000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C0A7FE8-8ADF-BCBC-4AE7-E2F040D4CAC5}"/>
              </a:ext>
            </a:extLst>
          </p:cNvPr>
          <p:cNvSpPr txBox="1"/>
          <p:nvPr/>
        </p:nvSpPr>
        <p:spPr>
          <a:xfrm>
            <a:off x="928328" y="1390127"/>
            <a:ext cx="7969092" cy="741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❌ No justificar</a:t>
            </a:r>
          </a:p>
          <a:p>
            <a:pPr lvl="1">
              <a:lnSpc>
                <a:spcPct val="150000"/>
              </a:lnSpc>
            </a:pPr>
            <a:r>
              <a:rPr lang="es-ES" dirty="0"/>
              <a:t>Especialmente en probabilidad y optimización, se pierde TODA la puntuación.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ABB66F3-D6CA-BB1F-E79C-094A21AFA939}"/>
                  </a:ext>
                </a:extLst>
              </p:cNvPr>
              <p:cNvSpPr txBox="1"/>
              <p:nvPr/>
            </p:nvSpPr>
            <p:spPr>
              <a:xfrm>
                <a:off x="907780" y="2368927"/>
                <a:ext cx="7969092" cy="37394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b="1" dirty="0"/>
                  <a:t>❌ No declarar quienes son los sucesos. </a:t>
                </a:r>
              </a:p>
              <a:p>
                <a:pPr lvl="1"/>
                <a:r>
                  <a:rPr lang="es-ES" b="1" dirty="0"/>
                  <a:t>E</a:t>
                </a:r>
                <a:r>
                  <a:rPr lang="es-ES" dirty="0"/>
                  <a:t>s </a:t>
                </a:r>
                <a:r>
                  <a:rPr lang="es-ES" b="1" dirty="0"/>
                  <a:t>uno de los fallos más penalizados en Galicia </a:t>
                </a:r>
                <a:r>
                  <a:rPr lang="es-ES" dirty="0"/>
                  <a:t>y muchos alumnos ni siquiera saben qué es lo que está mal.</a:t>
                </a:r>
                <a:endParaRPr lang="es-ES" b="1" dirty="0"/>
              </a:p>
              <a:p>
                <a:pPr lvl="1">
                  <a:lnSpc>
                    <a:spcPct val="150000"/>
                  </a:lnSpc>
                </a:pPr>
                <a:r>
                  <a:rPr lang="es-ES" dirty="0"/>
                  <a:t>Los alumnos empiezan así:</a:t>
                </a:r>
                <a14:m>
                  <m:oMath xmlns:m="http://schemas.openxmlformats.org/officeDocument/2006/math">
                    <m:r>
                      <a:rPr lang="es-E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s-ES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>
                        <a:latin typeface="Cambria Math" panose="02040503050406030204" pitchFamily="18" charset="0"/>
                      </a:rPr>
                      <m:t>.</m:t>
                    </m:r>
                    <m:r>
                      <a:rPr lang="es-ES">
                        <a:latin typeface="Cambria Math" panose="02040503050406030204" pitchFamily="18" charset="0"/>
                      </a:rPr>
                      <m:t>6</m:t>
                    </m:r>
                    <m:r>
                      <a:rPr lang="es-ES">
                        <a:latin typeface="Cambria Math" panose="02040503050406030204" pitchFamily="18" charset="0"/>
                      </a:rPr>
                      <m:t>⋅</m:t>
                    </m:r>
                    <m:r>
                      <a:rPr lang="es-ES"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>
                        <a:latin typeface="Cambria Math" panose="02040503050406030204" pitchFamily="18" charset="0"/>
                      </a:rPr>
                      <m:t>.</m:t>
                    </m:r>
                    <m:r>
                      <a:rPr lang="es-ES">
                        <a:latin typeface="Cambria Math" panose="02040503050406030204" pitchFamily="18" charset="0"/>
                      </a:rPr>
                      <m:t>03</m:t>
                    </m:r>
                    <m:r>
                      <a:rPr lang="es-ES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>
                        <a:latin typeface="Cambria Math" panose="02040503050406030204" pitchFamily="18" charset="0"/>
                      </a:rPr>
                      <m:t>.</m:t>
                    </m:r>
                    <m:r>
                      <a:rPr lang="es-ES">
                        <a:latin typeface="Cambria Math" panose="02040503050406030204" pitchFamily="18" charset="0"/>
                      </a:rPr>
                      <m:t>4</m:t>
                    </m:r>
                    <m:r>
                      <a:rPr lang="es-ES">
                        <a:latin typeface="Cambria Math" panose="02040503050406030204" pitchFamily="18" charset="0"/>
                      </a:rPr>
                      <m:t>⋅</m:t>
                    </m:r>
                    <m:r>
                      <a:rPr lang="es-ES"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>
                        <a:latin typeface="Cambria Math" panose="02040503050406030204" pitchFamily="18" charset="0"/>
                      </a:rPr>
                      <m:t>.</m:t>
                    </m:r>
                    <m:r>
                      <a:rPr lang="es-ES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endParaRPr lang="es-ES" dirty="0"/>
              </a:p>
              <a:p>
                <a:pPr lvl="1">
                  <a:lnSpc>
                    <a:spcPct val="150000"/>
                  </a:lnSpc>
                </a:pPr>
                <a:r>
                  <a:rPr lang="es-ES" dirty="0"/>
                  <a:t>El cálculo puede estar bien…</a:t>
                </a:r>
                <a:br>
                  <a:rPr lang="es-ES" dirty="0"/>
                </a:br>
                <a:r>
                  <a:rPr lang="es-ES" dirty="0"/>
                  <a:t>pero </a:t>
                </a:r>
                <a:r>
                  <a:rPr lang="es-ES" sz="2000" b="1" dirty="0">
                    <a:solidFill>
                      <a:srgbClr val="C00000"/>
                    </a:solidFill>
                  </a:rPr>
                  <a:t>matemáticamente no significa NADA</a:t>
                </a:r>
                <a:r>
                  <a:rPr lang="es-ES" dirty="0"/>
                  <a:t> si no sabemos qué representa cada letra.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s-ES" dirty="0"/>
                  <a:t>Para el corrector es un problema: no puede comprobar si el razonamiento es correcto → </a:t>
                </a:r>
                <a:r>
                  <a:rPr lang="es-ES" b="1" dirty="0"/>
                  <a:t>pierden puntuación, aunque el resultado final sea bueno</a:t>
                </a:r>
                <a:r>
                  <a:rPr lang="es-ES" dirty="0"/>
                  <a:t>.</a:t>
                </a:r>
              </a:p>
              <a:p>
                <a:pPr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9ABB66F3-D6CA-BB1F-E79C-094A21AFA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780" y="2368927"/>
                <a:ext cx="7969092" cy="3739485"/>
              </a:xfrm>
              <a:prstGeom prst="rect">
                <a:avLst/>
              </a:prstGeom>
              <a:blipFill>
                <a:blip r:embed="rId3"/>
                <a:stretch>
                  <a:fillRect l="-689" t="-114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081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61822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Regla del producto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24" name="CuadroTexto 423">
            <a:extLst>
              <a:ext uri="{FF2B5EF4-FFF2-40B4-BE49-F238E27FC236}">
                <a16:creationId xmlns:a16="http://schemas.microsoft.com/office/drawing/2014/main" id="{1309A4BA-6EED-A584-36C7-65359853173F}"/>
              </a:ext>
            </a:extLst>
          </p:cNvPr>
          <p:cNvSpPr txBox="1"/>
          <p:nvPr/>
        </p:nvSpPr>
        <p:spPr>
          <a:xfrm>
            <a:off x="925603" y="2163134"/>
            <a:ext cx="6994397" cy="258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Ejemplo social: hábitos de lectura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En un instituto: el 60% de los alumnos leen habitualmente. De los que leen: el 70% usan la biblioteca, mientras que, sólo el 10% de los que no leen lo hacen. </a:t>
            </a:r>
          </a:p>
          <a:p>
            <a:pPr algn="just">
              <a:lnSpc>
                <a:spcPct val="150000"/>
              </a:lnSpc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Calcula la probabilidad de que un alumno use la biblioteca y lea.</a:t>
            </a:r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0A0C2E5C-87B9-5FAC-2962-BC912F068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6D4F2-3C83-E011-4ACE-3DC64F69D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87F7D3-82DE-A589-CB03-4C86D0FD5227}"/>
              </a:ext>
            </a:extLst>
          </p:cNvPr>
          <p:cNvSpPr txBox="1"/>
          <p:nvPr/>
        </p:nvSpPr>
        <p:spPr>
          <a:xfrm>
            <a:off x="925603" y="685909"/>
            <a:ext cx="61822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Regla del producto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A89A0A-BB6A-18F6-515F-03D869E57E8C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3F60675-E4AF-407E-DD02-6B345B87F927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76AD629-6D76-E0BE-7EA9-271D53DE358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4C7CB47-1D75-5C07-9524-6D629778499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C912DB1-FA6D-781C-BE92-948469494E16}"/>
                  </a:ext>
                </a:extLst>
              </p:cNvPr>
              <p:cNvSpPr txBox="1"/>
              <p:nvPr/>
            </p:nvSpPr>
            <p:spPr>
              <a:xfrm>
                <a:off x="968381" y="1584926"/>
                <a:ext cx="6963110" cy="37805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buNone/>
                </a:pPr>
                <a:r>
                  <a:rPr lang="es-E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Vamos a organizar la información dibujando un diagrama de árbol, pero ANTES de nada, </a:t>
                </a:r>
                <a:r>
                  <a:rPr lang="es-ES" sz="1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lo primero </a:t>
                </a:r>
                <a:r>
                  <a:rPr lang="es-E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es poner nombre a los sucesos, identificarlos.</a:t>
                </a:r>
              </a:p>
              <a:p>
                <a:pPr algn="just">
                  <a:lnSpc>
                    <a:spcPct val="150000"/>
                  </a:lnSpc>
                  <a:buNone/>
                </a:pP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Llamamos:</a:t>
                </a:r>
              </a:p>
              <a:p>
                <a:pPr lvl="1" algn="just">
                  <a:lnSpc>
                    <a:spcPct val="150000"/>
                  </a:lnSpc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L=“alumno lector habitual”</a:t>
                </a:r>
              </a:p>
              <a:p>
                <a:pPr lvl="1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E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L</m:t>
                        </m:r>
                      </m:e>
                    </m:acc>
                  </m:oMath>
                </a14:m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= no L= “alumno NO lector habitual”</a:t>
                </a:r>
              </a:p>
              <a:p>
                <a:pPr lvl="1" algn="just">
                  <a:lnSpc>
                    <a:spcPct val="150000"/>
                  </a:lnSpc>
                </a:pPr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B= “alumno usuario de la Biblioteca”</a:t>
                </a:r>
              </a:p>
              <a:p>
                <a:pPr lvl="1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s-E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s-E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</m:acc>
                  </m:oMath>
                </a14:m>
                <a:r>
                  <a:rPr lang="es-ES" dirty="0">
                    <a:latin typeface="Arial" panose="020B0604020202020204" pitchFamily="34" charset="0"/>
                    <a:cs typeface="Arial" panose="020B0604020202020204" pitchFamily="34" charset="0"/>
                  </a:rPr>
                  <a:t>= no B= “alumno no usuario de la Biblioteca” </a:t>
                </a:r>
              </a:p>
              <a:p>
                <a:pPr algn="just">
                  <a:lnSpc>
                    <a:spcPct val="150000"/>
                  </a:lnSpc>
                  <a:buNone/>
                </a:pPr>
                <a:endParaRPr lang="es-E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C912DB1-FA6D-781C-BE92-948469494E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381" y="1584926"/>
                <a:ext cx="6963110" cy="3780522"/>
              </a:xfrm>
              <a:prstGeom prst="rect">
                <a:avLst/>
              </a:prstGeom>
              <a:blipFill>
                <a:blip r:embed="rId2"/>
                <a:stretch>
                  <a:fillRect l="-788" r="-70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EA2C8077-CEBE-4009-0A5B-DD11C342D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31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9ECAF-6533-1572-2325-7D2177854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9" name="Grupo 1448">
            <a:extLst>
              <a:ext uri="{FF2B5EF4-FFF2-40B4-BE49-F238E27FC236}">
                <a16:creationId xmlns:a16="http://schemas.microsoft.com/office/drawing/2014/main" id="{6B8A2CF0-8981-F0D3-DF23-5D7BB9CC6A09}"/>
              </a:ext>
            </a:extLst>
          </p:cNvPr>
          <p:cNvGrpSpPr/>
          <p:nvPr/>
        </p:nvGrpSpPr>
        <p:grpSpPr>
          <a:xfrm>
            <a:off x="1345817" y="2361227"/>
            <a:ext cx="4674840" cy="2356317"/>
            <a:chOff x="677875" y="3149475"/>
            <a:chExt cx="4674840" cy="2356317"/>
          </a:xfrm>
        </p:grpSpPr>
        <p:sp>
          <p:nvSpPr>
            <p:cNvPr id="1444" name="CuadroTexto 1443">
              <a:extLst>
                <a:ext uri="{FF2B5EF4-FFF2-40B4-BE49-F238E27FC236}">
                  <a16:creationId xmlns:a16="http://schemas.microsoft.com/office/drawing/2014/main" id="{8B6F5BE2-41F0-E5D6-543F-A167DC857E79}"/>
                </a:ext>
              </a:extLst>
            </p:cNvPr>
            <p:cNvSpPr txBox="1"/>
            <p:nvPr/>
          </p:nvSpPr>
          <p:spPr>
            <a:xfrm rot="992241">
              <a:off x="3975462" y="5136460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0,9</a:t>
              </a:r>
            </a:p>
          </p:txBody>
        </p:sp>
        <p:grpSp>
          <p:nvGrpSpPr>
            <p:cNvPr id="1422" name="Grupo 1421">
              <a:extLst>
                <a:ext uri="{FF2B5EF4-FFF2-40B4-BE49-F238E27FC236}">
                  <a16:creationId xmlns:a16="http://schemas.microsoft.com/office/drawing/2014/main" id="{14DD685D-B3BF-ED53-49CD-6BCBE1E8F5CD}"/>
                </a:ext>
              </a:extLst>
            </p:cNvPr>
            <p:cNvGrpSpPr/>
            <p:nvPr/>
          </p:nvGrpSpPr>
          <p:grpSpPr>
            <a:xfrm>
              <a:off x="677875" y="3149475"/>
              <a:ext cx="4674840" cy="2159075"/>
              <a:chOff x="925603" y="3100920"/>
              <a:chExt cx="3405510" cy="2159075"/>
            </a:xfrm>
          </p:grpSpPr>
          <p:sp>
            <p:nvSpPr>
              <p:cNvPr id="428" name="Rectángulo 427">
                <a:extLst>
                  <a:ext uri="{FF2B5EF4-FFF2-40B4-BE49-F238E27FC236}">
                    <a16:creationId xmlns:a16="http://schemas.microsoft.com/office/drawing/2014/main" id="{D8B55102-E669-4D97-9EA2-F059A2BB92E7}"/>
                  </a:ext>
                </a:extLst>
              </p:cNvPr>
              <p:cNvSpPr/>
              <p:nvPr/>
            </p:nvSpPr>
            <p:spPr>
              <a:xfrm>
                <a:off x="925603" y="3976932"/>
                <a:ext cx="1160981" cy="77056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/>
                  <a:t>Alumnos instituto</a:t>
                </a:r>
              </a:p>
            </p:txBody>
          </p:sp>
          <p:sp>
            <p:nvSpPr>
              <p:cNvPr id="429" name="Rectángulo 428">
                <a:extLst>
                  <a:ext uri="{FF2B5EF4-FFF2-40B4-BE49-F238E27FC236}">
                    <a16:creationId xmlns:a16="http://schemas.microsoft.com/office/drawing/2014/main" id="{EE43FF94-797C-A449-D1BE-852F1256377B}"/>
                  </a:ext>
                </a:extLst>
              </p:cNvPr>
              <p:cNvSpPr/>
              <p:nvPr/>
            </p:nvSpPr>
            <p:spPr>
              <a:xfrm>
                <a:off x="2543379" y="3677137"/>
                <a:ext cx="350714" cy="383779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/>
                  <a:t>L</a:t>
                </a: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30" name="Rectángulo 429">
                    <a:extLst>
                      <a:ext uri="{FF2B5EF4-FFF2-40B4-BE49-F238E27FC236}">
                        <a16:creationId xmlns:a16="http://schemas.microsoft.com/office/drawing/2014/main" id="{3AD1C7C8-B316-6EB1-F741-A2566C6C487B}"/>
                      </a:ext>
                    </a:extLst>
                  </p:cNvPr>
                  <p:cNvSpPr/>
                  <p:nvPr/>
                </p:nvSpPr>
                <p:spPr>
                  <a:xfrm>
                    <a:off x="2550506" y="4723213"/>
                    <a:ext cx="343587" cy="378413"/>
                  </a:xfrm>
                  <a:prstGeom prst="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̅"/>
                              <m:ctrlPr>
                                <a:rPr lang="es-E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  <m:r>
                                <a:rPr lang="es-E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acc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430" name="Rectángulo 429">
                    <a:extLst>
                      <a:ext uri="{FF2B5EF4-FFF2-40B4-BE49-F238E27FC236}">
                        <a16:creationId xmlns:a16="http://schemas.microsoft.com/office/drawing/2014/main" id="{3AD1C7C8-B316-6EB1-F741-A2566C6C487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50506" y="4723213"/>
                    <a:ext cx="343587" cy="37841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46" name="Grupo 445">
                <a:extLst>
                  <a:ext uri="{FF2B5EF4-FFF2-40B4-BE49-F238E27FC236}">
                    <a16:creationId xmlns:a16="http://schemas.microsoft.com/office/drawing/2014/main" id="{EB0B5928-5012-2658-99A3-1070A1EB9767}"/>
                  </a:ext>
                </a:extLst>
              </p:cNvPr>
              <p:cNvGrpSpPr/>
              <p:nvPr/>
            </p:nvGrpSpPr>
            <p:grpSpPr>
              <a:xfrm>
                <a:off x="4113314" y="3100920"/>
                <a:ext cx="217799" cy="1056218"/>
                <a:chOff x="4462209" y="3132577"/>
                <a:chExt cx="217799" cy="1056218"/>
              </a:xfrm>
            </p:grpSpPr>
            <p:sp>
              <p:nvSpPr>
                <p:cNvPr id="440" name="Rectángulo 439">
                  <a:extLst>
                    <a:ext uri="{FF2B5EF4-FFF2-40B4-BE49-F238E27FC236}">
                      <a16:creationId xmlns:a16="http://schemas.microsoft.com/office/drawing/2014/main" id="{82727BB0-C47D-E442-ECB3-6244714F96CC}"/>
                    </a:ext>
                  </a:extLst>
                </p:cNvPr>
                <p:cNvSpPr/>
                <p:nvPr/>
              </p:nvSpPr>
              <p:spPr>
                <a:xfrm>
                  <a:off x="4462209" y="3132577"/>
                  <a:ext cx="217798" cy="364780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/>
                    <a:t>B</a:t>
                  </a:r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42" name="Rectángulo 441">
                      <a:extLst>
                        <a:ext uri="{FF2B5EF4-FFF2-40B4-BE49-F238E27FC236}">
                          <a16:creationId xmlns:a16="http://schemas.microsoft.com/office/drawing/2014/main" id="{CFDD7CC9-CEAD-68C7-B653-3F5CE59CBC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62210" y="3824015"/>
                      <a:ext cx="217798" cy="36478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̅"/>
                                <m:ctrlPr>
                                  <a:rPr lang="es-ES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acc>
                          </m:oMath>
                        </m:oMathPara>
                      </a14:m>
                      <a:endParaRPr lang="es-ES" dirty="0"/>
                    </a:p>
                  </p:txBody>
                </p:sp>
              </mc:Choice>
              <mc:Fallback>
                <p:sp>
                  <p:nvSpPr>
                    <p:cNvPr id="442" name="Rectángulo 441">
                      <a:extLst>
                        <a:ext uri="{FF2B5EF4-FFF2-40B4-BE49-F238E27FC236}">
                          <a16:creationId xmlns:a16="http://schemas.microsoft.com/office/drawing/2014/main" id="{CFDD7CC9-CEAD-68C7-B653-3F5CE59CBC84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62210" y="3824015"/>
                      <a:ext cx="217798" cy="364780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5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s-E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409" name="Conector recto de flecha 1408">
                <a:extLst>
                  <a:ext uri="{FF2B5EF4-FFF2-40B4-BE49-F238E27FC236}">
                    <a16:creationId xmlns:a16="http://schemas.microsoft.com/office/drawing/2014/main" id="{587598BA-2FF5-D1DE-0514-D5BED32F1AAA}"/>
                  </a:ext>
                </a:extLst>
              </p:cNvPr>
              <p:cNvCxnSpPr>
                <a:cxnSpLocks/>
                <a:stCxn id="428" idx="3"/>
                <a:endCxn id="429" idx="1"/>
              </p:cNvCxnSpPr>
              <p:nvPr/>
            </p:nvCxnSpPr>
            <p:spPr>
              <a:xfrm flipV="1">
                <a:off x="2086584" y="3869027"/>
                <a:ext cx="456795" cy="4931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12" name="Conector recto de flecha 1411">
                <a:extLst>
                  <a:ext uri="{FF2B5EF4-FFF2-40B4-BE49-F238E27FC236}">
                    <a16:creationId xmlns:a16="http://schemas.microsoft.com/office/drawing/2014/main" id="{E2BB7FA7-14AF-2EBA-AC6F-96646EA520A4}"/>
                  </a:ext>
                </a:extLst>
              </p:cNvPr>
              <p:cNvCxnSpPr>
                <a:cxnSpLocks/>
                <a:stCxn id="428" idx="3"/>
                <a:endCxn id="430" idx="1"/>
              </p:cNvCxnSpPr>
              <p:nvPr/>
            </p:nvCxnSpPr>
            <p:spPr>
              <a:xfrm>
                <a:off x="2086584" y="4362213"/>
                <a:ext cx="463922" cy="55020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15" name="Conector recto de flecha 1414">
                <a:extLst>
                  <a:ext uri="{FF2B5EF4-FFF2-40B4-BE49-F238E27FC236}">
                    <a16:creationId xmlns:a16="http://schemas.microsoft.com/office/drawing/2014/main" id="{5F2154F9-9C51-A56C-B140-B5AD28C944D0}"/>
                  </a:ext>
                </a:extLst>
              </p:cNvPr>
              <p:cNvCxnSpPr>
                <a:cxnSpLocks/>
                <a:stCxn id="429" idx="3"/>
                <a:endCxn id="440" idx="1"/>
              </p:cNvCxnSpPr>
              <p:nvPr/>
            </p:nvCxnSpPr>
            <p:spPr>
              <a:xfrm flipV="1">
                <a:off x="2894093" y="3283310"/>
                <a:ext cx="1219221" cy="58571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7" name="Conector recto de flecha 1416">
                <a:extLst>
                  <a:ext uri="{FF2B5EF4-FFF2-40B4-BE49-F238E27FC236}">
                    <a16:creationId xmlns:a16="http://schemas.microsoft.com/office/drawing/2014/main" id="{3400A4A1-D95E-AE4B-198D-AC5BFDAA86EB}"/>
                  </a:ext>
                </a:extLst>
              </p:cNvPr>
              <p:cNvCxnSpPr>
                <a:cxnSpLocks/>
                <a:stCxn id="429" idx="3"/>
                <a:endCxn id="442" idx="1"/>
              </p:cNvCxnSpPr>
              <p:nvPr/>
            </p:nvCxnSpPr>
            <p:spPr>
              <a:xfrm>
                <a:off x="2894093" y="3869027"/>
                <a:ext cx="1219222" cy="1057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9" name="Conector recto de flecha 1418">
                <a:extLst>
                  <a:ext uri="{FF2B5EF4-FFF2-40B4-BE49-F238E27FC236}">
                    <a16:creationId xmlns:a16="http://schemas.microsoft.com/office/drawing/2014/main" id="{8236F485-8258-C16A-0F68-7CA5B7FB3FAE}"/>
                  </a:ext>
                </a:extLst>
              </p:cNvPr>
              <p:cNvCxnSpPr>
                <a:cxnSpLocks/>
                <a:stCxn id="430" idx="3"/>
              </p:cNvCxnSpPr>
              <p:nvPr/>
            </p:nvCxnSpPr>
            <p:spPr>
              <a:xfrm flipV="1">
                <a:off x="2894093" y="4543680"/>
                <a:ext cx="1219222" cy="36874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1" name="Conector recto de flecha 1420">
                <a:extLst>
                  <a:ext uri="{FF2B5EF4-FFF2-40B4-BE49-F238E27FC236}">
                    <a16:creationId xmlns:a16="http://schemas.microsoft.com/office/drawing/2014/main" id="{610CE116-2D11-F713-7A8C-A1AA5A6714B6}"/>
                  </a:ext>
                </a:extLst>
              </p:cNvPr>
              <p:cNvCxnSpPr>
                <a:cxnSpLocks/>
                <a:stCxn id="430" idx="3"/>
              </p:cNvCxnSpPr>
              <p:nvPr/>
            </p:nvCxnSpPr>
            <p:spPr>
              <a:xfrm>
                <a:off x="2894093" y="4912420"/>
                <a:ext cx="1219222" cy="34757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9" name="CuadroTexto 1438">
              <a:extLst>
                <a:ext uri="{FF2B5EF4-FFF2-40B4-BE49-F238E27FC236}">
                  <a16:creationId xmlns:a16="http://schemas.microsoft.com/office/drawing/2014/main" id="{6DCA70F2-2A52-3F17-469F-5AF5E0D13CCA}"/>
                </a:ext>
              </a:extLst>
            </p:cNvPr>
            <p:cNvSpPr txBox="1"/>
            <p:nvPr/>
          </p:nvSpPr>
          <p:spPr>
            <a:xfrm rot="19085048">
              <a:off x="2229963" y="3786027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rgbClr val="C00000"/>
                  </a:solidFill>
                  <a:highlight>
                    <a:srgbClr val="FFFF00"/>
                  </a:highlight>
                </a:rPr>
                <a:t>0,6</a:t>
              </a:r>
            </a:p>
          </p:txBody>
        </p:sp>
        <p:sp>
          <p:nvSpPr>
            <p:cNvPr id="1440" name="CuadroTexto 1439">
              <a:extLst>
                <a:ext uri="{FF2B5EF4-FFF2-40B4-BE49-F238E27FC236}">
                  <a16:creationId xmlns:a16="http://schemas.microsoft.com/office/drawing/2014/main" id="{3B62A75D-DB41-ABA6-449B-3DD6CCF459B5}"/>
                </a:ext>
              </a:extLst>
            </p:cNvPr>
            <p:cNvSpPr txBox="1"/>
            <p:nvPr/>
          </p:nvSpPr>
          <p:spPr>
            <a:xfrm rot="2527338">
              <a:off x="2261263" y="4708412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rgbClr val="C00000"/>
                  </a:solidFill>
                </a:rPr>
                <a:t>0,4</a:t>
              </a:r>
            </a:p>
          </p:txBody>
        </p:sp>
        <p:sp>
          <p:nvSpPr>
            <p:cNvPr id="1441" name="CuadroTexto 1440">
              <a:extLst>
                <a:ext uri="{FF2B5EF4-FFF2-40B4-BE49-F238E27FC236}">
                  <a16:creationId xmlns:a16="http://schemas.microsoft.com/office/drawing/2014/main" id="{8C010284-F538-04D5-836E-4178FE0EE859}"/>
                </a:ext>
              </a:extLst>
            </p:cNvPr>
            <p:cNvSpPr txBox="1"/>
            <p:nvPr/>
          </p:nvSpPr>
          <p:spPr>
            <a:xfrm rot="20238753">
              <a:off x="3975464" y="3263558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chemeClr val="tx2">
                      <a:lumMod val="60000"/>
                      <a:lumOff val="40000"/>
                    </a:schemeClr>
                  </a:solidFill>
                  <a:highlight>
                    <a:srgbClr val="FFFF00"/>
                  </a:highlight>
                </a:rPr>
                <a:t>0,7</a:t>
              </a:r>
            </a:p>
          </p:txBody>
        </p:sp>
        <p:sp>
          <p:nvSpPr>
            <p:cNvPr id="1442" name="CuadroTexto 1441">
              <a:extLst>
                <a:ext uri="{FF2B5EF4-FFF2-40B4-BE49-F238E27FC236}">
                  <a16:creationId xmlns:a16="http://schemas.microsoft.com/office/drawing/2014/main" id="{EE0A601B-BA6B-9DE5-F3E2-D3DC80031D52}"/>
                </a:ext>
              </a:extLst>
            </p:cNvPr>
            <p:cNvSpPr txBox="1"/>
            <p:nvPr/>
          </p:nvSpPr>
          <p:spPr>
            <a:xfrm rot="20972918">
              <a:off x="3977000" y="4400977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0,1</a:t>
              </a:r>
            </a:p>
          </p:txBody>
        </p:sp>
        <p:sp>
          <p:nvSpPr>
            <p:cNvPr id="1443" name="CuadroTexto 1442">
              <a:extLst>
                <a:ext uri="{FF2B5EF4-FFF2-40B4-BE49-F238E27FC236}">
                  <a16:creationId xmlns:a16="http://schemas.microsoft.com/office/drawing/2014/main" id="{276CA2A8-4222-CE5E-36E6-789A4BA58F6D}"/>
                </a:ext>
              </a:extLst>
            </p:cNvPr>
            <p:cNvSpPr txBox="1"/>
            <p:nvPr/>
          </p:nvSpPr>
          <p:spPr>
            <a:xfrm rot="662613">
              <a:off x="4004978" y="3991573"/>
              <a:ext cx="482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0,3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D3607FD-793C-05EF-E4CB-16FA4C752013}"/>
              </a:ext>
            </a:extLst>
          </p:cNvPr>
          <p:cNvSpPr txBox="1"/>
          <p:nvPr/>
        </p:nvSpPr>
        <p:spPr>
          <a:xfrm>
            <a:off x="925603" y="685909"/>
            <a:ext cx="61822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Regla del producto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9AAF822-E4C3-E817-A9A0-39FC9B1EF85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D37B982-B6C9-6C92-5AF8-CADCB75201C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6B98BC-1D4A-77CE-C5EF-E44D3363C91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550DD97-75BD-1AD4-DE28-337B23E117E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427" name="CuadroTexto 426">
            <a:extLst>
              <a:ext uri="{FF2B5EF4-FFF2-40B4-BE49-F238E27FC236}">
                <a16:creationId xmlns:a16="http://schemas.microsoft.com/office/drawing/2014/main" id="{FCA8A851-3F33-4AD2-5D36-9BED162C9BE5}"/>
              </a:ext>
            </a:extLst>
          </p:cNvPr>
          <p:cNvSpPr txBox="1"/>
          <p:nvPr/>
        </p:nvSpPr>
        <p:spPr>
          <a:xfrm>
            <a:off x="956890" y="5016166"/>
            <a:ext cx="79421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Interpretación:</a:t>
            </a:r>
          </a:p>
          <a:p>
            <a:pPr>
              <a:buNone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42% del alumnado son lectores y además usan la biblioteca</a:t>
            </a:r>
            <a:r>
              <a:rPr lang="es-ES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C57F195-D304-67DB-43DF-BEA4A30AABF5}"/>
                  </a:ext>
                </a:extLst>
              </p:cNvPr>
              <p:cNvSpPr txBox="1"/>
              <p:nvPr/>
            </p:nvSpPr>
            <p:spPr>
              <a:xfrm>
                <a:off x="6292726" y="2356675"/>
                <a:ext cx="1717964" cy="36933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42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8C57F195-D304-67DB-43DF-BEA4A30AA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2726" y="2356675"/>
                <a:ext cx="171796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FAC0DB62-758E-8E37-3BA3-7032748593CE}"/>
              </a:ext>
            </a:extLst>
          </p:cNvPr>
          <p:cNvSpPr txBox="1"/>
          <p:nvPr/>
        </p:nvSpPr>
        <p:spPr>
          <a:xfrm>
            <a:off x="956890" y="1752350"/>
            <a:ext cx="6963110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Ahora sí, el dibujo y los cálculos, cuidado de no equivocarte, es fácil que ocurra y arrastrarías el error</a:t>
            </a:r>
          </a:p>
          <a:p>
            <a:pPr algn="just">
              <a:lnSpc>
                <a:spcPct val="150000"/>
              </a:lnSpc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C4E91EDF-E5FF-58AB-ABE1-1A20F5EE08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24" name="Rectángulo 23">
            <a:extLst>
              <a:ext uri="{FF2B5EF4-FFF2-40B4-BE49-F238E27FC236}">
                <a16:creationId xmlns:a16="http://schemas.microsoft.com/office/drawing/2014/main" id="{1C40F878-7574-A0B3-9DFC-223CDCE5B8DD}"/>
              </a:ext>
            </a:extLst>
          </p:cNvPr>
          <p:cNvSpPr/>
          <p:nvPr/>
        </p:nvSpPr>
        <p:spPr>
          <a:xfrm>
            <a:off x="5740518" y="3644924"/>
            <a:ext cx="298977" cy="3647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78F3DAD9-307B-AC78-12E0-C43C3CD586CB}"/>
                  </a:ext>
                </a:extLst>
              </p:cNvPr>
              <p:cNvSpPr/>
              <p:nvPr/>
            </p:nvSpPr>
            <p:spPr>
              <a:xfrm>
                <a:off x="5740518" y="4312916"/>
                <a:ext cx="298977" cy="364780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E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s-ES" b="0" i="1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25" name="Rectángulo 24">
                <a:extLst>
                  <a:ext uri="{FF2B5EF4-FFF2-40B4-BE49-F238E27FC236}">
                    <a16:creationId xmlns:a16="http://schemas.microsoft.com/office/drawing/2014/main" id="{78F3DAD9-307B-AC78-12E0-C43C3CD586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0518" y="4312916"/>
                <a:ext cx="298977" cy="364780"/>
              </a:xfrm>
              <a:prstGeom prst="rect">
                <a:avLst/>
              </a:prstGeom>
              <a:blipFill>
                <a:blip r:embed="rId6"/>
                <a:stretch>
                  <a:fillRect l="-566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918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73A5-D799-A123-BB3E-4529FE0A1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186FE2-563A-4B7A-BC50-C02CB408A6D3}"/>
              </a:ext>
            </a:extLst>
          </p:cNvPr>
          <p:cNvSpPr txBox="1"/>
          <p:nvPr/>
        </p:nvSpPr>
        <p:spPr>
          <a:xfrm>
            <a:off x="914400" y="374465"/>
            <a:ext cx="7315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Aplicaciones bancarias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AE546D-F9DA-42A8-6F00-D6E682C0C4E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ADE049A-5519-DADE-A80B-C74B147F2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AA94478-DECB-D957-AB8C-968A3B532A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A343921-D8BC-AC25-6853-E6CA844D97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8364F4C-8A5A-157C-EAB2-FC0E71CFBB56}"/>
                  </a:ext>
                </a:extLst>
              </p:cNvPr>
              <p:cNvSpPr txBox="1"/>
              <p:nvPr/>
            </p:nvSpPr>
            <p:spPr>
              <a:xfrm>
                <a:off x="924674" y="2167930"/>
                <a:ext cx="7315200" cy="37240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s-ES" dirty="0"/>
                  <a:t>Un banco estudia concesión de préstamos:</a:t>
                </a:r>
              </a:p>
              <a:p>
                <a:pPr marL="742950" lvl="1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dirty="0"/>
                  <a:t>80% clientes tienen empleo fijo</a:t>
                </a:r>
              </a:p>
              <a:p>
                <a:pPr marL="742950" lvl="1" indent="-285750">
                  <a:buClr>
                    <a:srgbClr val="00B050"/>
                  </a:buClr>
                  <a:buFont typeface="Wingdings" panose="05000000000000000000" pitchFamily="2" charset="2"/>
                  <a:buChar char="§"/>
                </a:pPr>
                <a:r>
                  <a:rPr lang="es-ES" dirty="0"/>
                  <a:t>20% temporal</a:t>
                </a:r>
              </a:p>
              <a:p>
                <a:pPr>
                  <a:buNone/>
                </a:pPr>
                <a:r>
                  <a:rPr lang="es-ES" dirty="0"/>
                  <a:t>Entre los fijos:</a:t>
                </a:r>
              </a:p>
              <a:p>
                <a:pPr lvl="1">
                  <a:buClr>
                    <a:srgbClr val="00B050"/>
                  </a:buClr>
                  <a:buFont typeface="Arial" panose="020B0604020202020204" pitchFamily="34" charset="0"/>
                  <a:buChar char="•"/>
                </a:pPr>
                <a:r>
                  <a:rPr lang="es-ES" dirty="0"/>
                  <a:t>    90% devuelven el préstamo</a:t>
                </a:r>
              </a:p>
              <a:p>
                <a:pPr>
                  <a:buNone/>
                </a:pPr>
                <a:r>
                  <a:rPr lang="es-ES" dirty="0"/>
                  <a:t>Entre los temporales:</a:t>
                </a:r>
              </a:p>
              <a:p>
                <a:pPr lvl="1">
                  <a:buClr>
                    <a:srgbClr val="00B050"/>
                  </a:buClr>
                  <a:buFont typeface="Arial" panose="020B0604020202020204" pitchFamily="34" charset="0"/>
                  <a:buChar char="•"/>
                </a:pPr>
                <a:r>
                  <a:rPr lang="es-ES" dirty="0"/>
                  <a:t>    50% devuelven</a:t>
                </a:r>
              </a:p>
              <a:p>
                <a:pPr>
                  <a:buNone/>
                </a:pPr>
                <a:r>
                  <a:rPr lang="es-ES" b="1" dirty="0"/>
                  <a:t>Pregunta:</a:t>
                </a:r>
                <a:br>
                  <a:rPr lang="es-ES" dirty="0"/>
                </a:br>
                <a:r>
                  <a:rPr lang="es-ES" dirty="0"/>
                  <a:t>Calcular la probabilidad de que un cliente tenga empleo fijo y devuelva el préstamo: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S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ES" i="0">
                          <a:latin typeface="Cambria Math" panose="02040503050406030204" pitchFamily="18" charset="0"/>
                        </a:rPr>
                        <m:t>72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72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s-ES" dirty="0"/>
              </a:p>
              <a:p>
                <a:pPr>
                  <a:buNone/>
                </a:pPr>
                <a:r>
                  <a:rPr lang="es-ES" dirty="0"/>
                  <a:t>       </a:t>
                </a:r>
              </a:p>
              <a:p>
                <a:pPr>
                  <a:buNone/>
                </a:pPr>
                <a:r>
                  <a:rPr lang="es-ES" b="1" dirty="0"/>
                  <a:t>        </a:t>
                </a:r>
                <a:r>
                  <a:rPr lang="es-E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Así es cómo trabajan los modelos de riesgo bancario.</a:t>
                </a:r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08364F4C-8A5A-157C-EAB2-FC0E71CFB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674" y="2167930"/>
                <a:ext cx="7315200" cy="3724096"/>
              </a:xfrm>
              <a:prstGeom prst="rect">
                <a:avLst/>
              </a:prstGeom>
              <a:blipFill>
                <a:blip r:embed="rId2"/>
                <a:stretch>
                  <a:fillRect l="-750" t="-982" b="-65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adroTexto 9">
            <a:extLst>
              <a:ext uri="{FF2B5EF4-FFF2-40B4-BE49-F238E27FC236}">
                <a16:creationId xmlns:a16="http://schemas.microsoft.com/office/drawing/2014/main" id="{BB67D11E-33A6-6957-F216-D122E349357D}"/>
              </a:ext>
            </a:extLst>
          </p:cNvPr>
          <p:cNvSpPr txBox="1"/>
          <p:nvPr/>
        </p:nvSpPr>
        <p:spPr>
          <a:xfrm>
            <a:off x="914400" y="5409455"/>
            <a:ext cx="434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974A46C6-760C-94EC-89A7-40565FEA6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2400" y="58966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71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4651D-4BEC-62D8-8110-609D267BB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8068BC-4B93-34FE-AEB2-7BC11D1A6015}"/>
              </a:ext>
            </a:extLst>
          </p:cNvPr>
          <p:cNvSpPr txBox="1"/>
          <p:nvPr/>
        </p:nvSpPr>
        <p:spPr>
          <a:xfrm>
            <a:off x="914400" y="374465"/>
            <a:ext cx="628560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Diagrama de árbol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16013D5-2C12-AF8D-7F23-F6B087C2BDA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5FAE06E-1842-85EE-214B-7E36E8D673C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05F600E-B099-53F9-77D3-1C09315A5D0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F6BAB4C-A0D8-D959-FBFD-29A63732A6D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66C29276-6441-D84A-75DF-D950B4B8A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grpSp>
        <p:nvGrpSpPr>
          <p:cNvPr id="37" name="Grupo 36">
            <a:extLst>
              <a:ext uri="{FF2B5EF4-FFF2-40B4-BE49-F238E27FC236}">
                <a16:creationId xmlns:a16="http://schemas.microsoft.com/office/drawing/2014/main" id="{A188F10C-45D9-63D4-8E68-DB1B6AF82A9E}"/>
              </a:ext>
            </a:extLst>
          </p:cNvPr>
          <p:cNvGrpSpPr/>
          <p:nvPr/>
        </p:nvGrpSpPr>
        <p:grpSpPr>
          <a:xfrm>
            <a:off x="675275" y="2595989"/>
            <a:ext cx="7793449" cy="2232346"/>
            <a:chOff x="656808" y="2150397"/>
            <a:chExt cx="7793449" cy="2232346"/>
          </a:xfrm>
        </p:grpSpPr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E4E8E986-8D68-EA98-6AD5-D31A15CD30CF}"/>
                </a:ext>
              </a:extLst>
            </p:cNvPr>
            <p:cNvGrpSpPr/>
            <p:nvPr/>
          </p:nvGrpSpPr>
          <p:grpSpPr>
            <a:xfrm>
              <a:off x="656808" y="2150397"/>
              <a:ext cx="7793449" cy="2232346"/>
              <a:chOff x="1138236" y="3238876"/>
              <a:chExt cx="7793449" cy="2232346"/>
            </a:xfrm>
          </p:grpSpPr>
          <p:grpSp>
            <p:nvGrpSpPr>
              <p:cNvPr id="3" name="Grupo 2">
                <a:extLst>
                  <a:ext uri="{FF2B5EF4-FFF2-40B4-BE49-F238E27FC236}">
                    <a16:creationId xmlns:a16="http://schemas.microsoft.com/office/drawing/2014/main" id="{62A1DFAB-C5D6-CBC6-4755-7101A502C57C}"/>
                  </a:ext>
                </a:extLst>
              </p:cNvPr>
              <p:cNvGrpSpPr/>
              <p:nvPr/>
            </p:nvGrpSpPr>
            <p:grpSpPr>
              <a:xfrm>
                <a:off x="1138236" y="3238876"/>
                <a:ext cx="5612797" cy="2232346"/>
                <a:chOff x="677875" y="3273445"/>
                <a:chExt cx="5612797" cy="2232346"/>
              </a:xfrm>
            </p:grpSpPr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31D9483F-534B-3316-7EE9-715B29C9A366}"/>
                    </a:ext>
                  </a:extLst>
                </p:cNvPr>
                <p:cNvSpPr txBox="1"/>
                <p:nvPr/>
              </p:nvSpPr>
              <p:spPr>
                <a:xfrm rot="992241">
                  <a:off x="4385429" y="5136459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0,5</a:t>
                  </a:r>
                </a:p>
              </p:txBody>
            </p:sp>
            <p:grpSp>
              <p:nvGrpSpPr>
                <p:cNvPr id="8" name="Grupo 7">
                  <a:extLst>
                    <a:ext uri="{FF2B5EF4-FFF2-40B4-BE49-F238E27FC236}">
                      <a16:creationId xmlns:a16="http://schemas.microsoft.com/office/drawing/2014/main" id="{735EDFA4-0726-CE27-FD3F-C1980EF0BCB6}"/>
                    </a:ext>
                  </a:extLst>
                </p:cNvPr>
                <p:cNvGrpSpPr/>
                <p:nvPr/>
              </p:nvGrpSpPr>
              <p:grpSpPr>
                <a:xfrm>
                  <a:off x="677875" y="3284176"/>
                  <a:ext cx="5612797" cy="2027973"/>
                  <a:chOff x="925603" y="3235621"/>
                  <a:chExt cx="4088790" cy="2027973"/>
                </a:xfrm>
              </p:grpSpPr>
              <p:sp>
                <p:nvSpPr>
                  <p:cNvPr id="17" name="Rectángulo 16">
                    <a:extLst>
                      <a:ext uri="{FF2B5EF4-FFF2-40B4-BE49-F238E27FC236}">
                        <a16:creationId xmlns:a16="http://schemas.microsoft.com/office/drawing/2014/main" id="{F11001B8-1853-D56D-2AAF-BB5094CB5470}"/>
                      </a:ext>
                    </a:extLst>
                  </p:cNvPr>
                  <p:cNvSpPr/>
                  <p:nvPr/>
                </p:nvSpPr>
                <p:spPr>
                  <a:xfrm>
                    <a:off x="925603" y="3976932"/>
                    <a:ext cx="719904" cy="646331"/>
                  </a:xfrm>
                  <a:prstGeom prst="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/>
                      <a:t>Clientes</a:t>
                    </a:r>
                  </a:p>
                </p:txBody>
              </p:sp>
              <p:sp>
                <p:nvSpPr>
                  <p:cNvPr id="18" name="Rectángulo 17">
                    <a:extLst>
                      <a:ext uri="{FF2B5EF4-FFF2-40B4-BE49-F238E27FC236}">
                        <a16:creationId xmlns:a16="http://schemas.microsoft.com/office/drawing/2014/main" id="{62978388-0F18-1B12-CDBF-ED10703F04B7}"/>
                      </a:ext>
                    </a:extLst>
                  </p:cNvPr>
                  <p:cNvSpPr/>
                  <p:nvPr/>
                </p:nvSpPr>
                <p:spPr>
                  <a:xfrm>
                    <a:off x="2535894" y="3540060"/>
                    <a:ext cx="577231" cy="486110"/>
                  </a:xfrm>
                  <a:prstGeom prst="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/>
                      <a:t>Fijos</a:t>
                    </a:r>
                  </a:p>
                </p:txBody>
              </p:sp>
              <p:sp>
                <p:nvSpPr>
                  <p:cNvPr id="19" name="Rectángulo 18">
                    <a:extLst>
                      <a:ext uri="{FF2B5EF4-FFF2-40B4-BE49-F238E27FC236}">
                        <a16:creationId xmlns:a16="http://schemas.microsoft.com/office/drawing/2014/main" id="{E51BAFC3-759E-0812-02AC-5E45C13C7355}"/>
                      </a:ext>
                    </a:extLst>
                  </p:cNvPr>
                  <p:cNvSpPr/>
                  <p:nvPr/>
                </p:nvSpPr>
                <p:spPr>
                  <a:xfrm>
                    <a:off x="2550506" y="4723214"/>
                    <a:ext cx="961662" cy="341502"/>
                  </a:xfrm>
                  <a:prstGeom prst="rect">
                    <a:avLst/>
                  </a:prstGeom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s-ES" dirty="0"/>
                      <a:t>Temporales</a:t>
                    </a:r>
                  </a:p>
                </p:txBody>
              </p:sp>
              <p:grpSp>
                <p:nvGrpSpPr>
                  <p:cNvPr id="21" name="Grupo 20">
                    <a:extLst>
                      <a:ext uri="{FF2B5EF4-FFF2-40B4-BE49-F238E27FC236}">
                        <a16:creationId xmlns:a16="http://schemas.microsoft.com/office/drawing/2014/main" id="{0F15C53C-AC48-DBE1-372B-BCE2568B1632}"/>
                      </a:ext>
                    </a:extLst>
                  </p:cNvPr>
                  <p:cNvGrpSpPr/>
                  <p:nvPr/>
                </p:nvGrpSpPr>
                <p:grpSpPr>
                  <a:xfrm>
                    <a:off x="4113315" y="3235621"/>
                    <a:ext cx="901078" cy="898284"/>
                    <a:chOff x="4462210" y="3267278"/>
                    <a:chExt cx="901078" cy="898284"/>
                  </a:xfrm>
                </p:grpSpPr>
                <p:sp>
                  <p:nvSpPr>
                    <p:cNvPr id="31" name="Rectángulo 30">
                      <a:extLst>
                        <a:ext uri="{FF2B5EF4-FFF2-40B4-BE49-F238E27FC236}">
                          <a16:creationId xmlns:a16="http://schemas.microsoft.com/office/drawing/2014/main" id="{D4FC06FD-C6A0-119F-B67C-64ED49B82C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62210" y="3267278"/>
                      <a:ext cx="901078" cy="364780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Pagan</a:t>
                      </a:r>
                    </a:p>
                  </p:txBody>
                </p:sp>
                <p:sp>
                  <p:nvSpPr>
                    <p:cNvPr id="32" name="Rectángulo 31">
                      <a:extLst>
                        <a:ext uri="{FF2B5EF4-FFF2-40B4-BE49-F238E27FC236}">
                          <a16:creationId xmlns:a16="http://schemas.microsoft.com/office/drawing/2014/main" id="{D5DBEDBC-938D-CB5A-110C-86ED4343E0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62210" y="3824015"/>
                      <a:ext cx="901078" cy="34154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NO pagan</a:t>
                      </a:r>
                    </a:p>
                  </p:txBody>
                </p:sp>
              </p:grpSp>
              <p:grpSp>
                <p:nvGrpSpPr>
                  <p:cNvPr id="22" name="Grupo 21">
                    <a:extLst>
                      <a:ext uri="{FF2B5EF4-FFF2-40B4-BE49-F238E27FC236}">
                        <a16:creationId xmlns:a16="http://schemas.microsoft.com/office/drawing/2014/main" id="{E77992F7-D00F-B854-3C24-C033BC7E3723}"/>
                      </a:ext>
                    </a:extLst>
                  </p:cNvPr>
                  <p:cNvGrpSpPr/>
                  <p:nvPr/>
                </p:nvGrpSpPr>
                <p:grpSpPr>
                  <a:xfrm>
                    <a:off x="4113315" y="4357225"/>
                    <a:ext cx="901078" cy="906369"/>
                    <a:chOff x="4452361" y="4458492"/>
                    <a:chExt cx="901078" cy="906369"/>
                  </a:xfrm>
                </p:grpSpPr>
                <p:sp>
                  <p:nvSpPr>
                    <p:cNvPr id="29" name="Rectángulo 28">
                      <a:extLst>
                        <a:ext uri="{FF2B5EF4-FFF2-40B4-BE49-F238E27FC236}">
                          <a16:creationId xmlns:a16="http://schemas.microsoft.com/office/drawing/2014/main" id="{46F415D4-8718-9C8F-FDD5-020A47E956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52361" y="4458492"/>
                      <a:ext cx="899119" cy="341547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Pagan</a:t>
                      </a:r>
                    </a:p>
                  </p:txBody>
                </p:sp>
                <p:sp>
                  <p:nvSpPr>
                    <p:cNvPr id="30" name="Rectángulo 29">
                      <a:extLst>
                        <a:ext uri="{FF2B5EF4-FFF2-40B4-BE49-F238E27FC236}">
                          <a16:creationId xmlns:a16="http://schemas.microsoft.com/office/drawing/2014/main" id="{662949B8-6A0C-619C-23C1-019E504ED3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52361" y="5023359"/>
                      <a:ext cx="901078" cy="341502"/>
                    </a:xfrm>
                    <a:prstGeom prst="rect">
                      <a:avLst/>
                    </a:prstGeom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s-ES" dirty="0"/>
                        <a:t>NO pagan</a:t>
                      </a:r>
                    </a:p>
                  </p:txBody>
                </p:sp>
              </p:grpSp>
              <p:cxnSp>
                <p:nvCxnSpPr>
                  <p:cNvPr id="23" name="Conector recto de flecha 22">
                    <a:extLst>
                      <a:ext uri="{FF2B5EF4-FFF2-40B4-BE49-F238E27FC236}">
                        <a16:creationId xmlns:a16="http://schemas.microsoft.com/office/drawing/2014/main" id="{1AE144AC-0CC0-B5DF-3E25-3EC85AEAD88B}"/>
                      </a:ext>
                    </a:extLst>
                  </p:cNvPr>
                  <p:cNvCxnSpPr>
                    <a:cxnSpLocks/>
                    <a:stCxn id="17" idx="3"/>
                    <a:endCxn id="18" idx="1"/>
                  </p:cNvCxnSpPr>
                  <p:nvPr/>
                </p:nvCxnSpPr>
                <p:spPr>
                  <a:xfrm flipV="1">
                    <a:off x="1645507" y="3783115"/>
                    <a:ext cx="890388" cy="51698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Conector recto de flecha 23">
                    <a:extLst>
                      <a:ext uri="{FF2B5EF4-FFF2-40B4-BE49-F238E27FC236}">
                        <a16:creationId xmlns:a16="http://schemas.microsoft.com/office/drawing/2014/main" id="{B3D343C1-D954-5CAF-249F-91CE5E89E944}"/>
                      </a:ext>
                    </a:extLst>
                  </p:cNvPr>
                  <p:cNvCxnSpPr>
                    <a:cxnSpLocks/>
                    <a:stCxn id="17" idx="3"/>
                    <a:endCxn id="19" idx="1"/>
                  </p:cNvCxnSpPr>
                  <p:nvPr/>
                </p:nvCxnSpPr>
                <p:spPr>
                  <a:xfrm>
                    <a:off x="1645507" y="4300098"/>
                    <a:ext cx="904999" cy="59386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ector recto de flecha 24">
                    <a:extLst>
                      <a:ext uri="{FF2B5EF4-FFF2-40B4-BE49-F238E27FC236}">
                        <a16:creationId xmlns:a16="http://schemas.microsoft.com/office/drawing/2014/main" id="{94B83FAD-AB3C-44EF-B952-FB2682F6B22B}"/>
                      </a:ext>
                    </a:extLst>
                  </p:cNvPr>
                  <p:cNvCxnSpPr>
                    <a:cxnSpLocks/>
                    <a:stCxn id="18" idx="3"/>
                    <a:endCxn id="31" idx="1"/>
                  </p:cNvCxnSpPr>
                  <p:nvPr/>
                </p:nvCxnSpPr>
                <p:spPr>
                  <a:xfrm flipV="1">
                    <a:off x="3113125" y="3418011"/>
                    <a:ext cx="1000190" cy="36510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Conector recto de flecha 25">
                    <a:extLst>
                      <a:ext uri="{FF2B5EF4-FFF2-40B4-BE49-F238E27FC236}">
                        <a16:creationId xmlns:a16="http://schemas.microsoft.com/office/drawing/2014/main" id="{3EC9BA9E-BDEF-8DFD-1845-EBE988D8F580}"/>
                      </a:ext>
                    </a:extLst>
                  </p:cNvPr>
                  <p:cNvCxnSpPr>
                    <a:cxnSpLocks/>
                    <a:stCxn id="18" idx="3"/>
                    <a:endCxn id="32" idx="1"/>
                  </p:cNvCxnSpPr>
                  <p:nvPr/>
                </p:nvCxnSpPr>
                <p:spPr>
                  <a:xfrm>
                    <a:off x="3113125" y="3783115"/>
                    <a:ext cx="1000190" cy="18001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ector recto de flecha 26">
                    <a:extLst>
                      <a:ext uri="{FF2B5EF4-FFF2-40B4-BE49-F238E27FC236}">
                        <a16:creationId xmlns:a16="http://schemas.microsoft.com/office/drawing/2014/main" id="{A4B9F1B2-15C0-4AF8-DA9E-F3D9A1EC989A}"/>
                      </a:ext>
                    </a:extLst>
                  </p:cNvPr>
                  <p:cNvCxnSpPr>
                    <a:cxnSpLocks/>
                    <a:stCxn id="19" idx="3"/>
                    <a:endCxn id="29" idx="1"/>
                  </p:cNvCxnSpPr>
                  <p:nvPr/>
                </p:nvCxnSpPr>
                <p:spPr>
                  <a:xfrm flipV="1">
                    <a:off x="3512168" y="4527999"/>
                    <a:ext cx="601147" cy="365966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Conector recto de flecha 27">
                    <a:extLst>
                      <a:ext uri="{FF2B5EF4-FFF2-40B4-BE49-F238E27FC236}">
                        <a16:creationId xmlns:a16="http://schemas.microsoft.com/office/drawing/2014/main" id="{03939604-689C-556C-B2FF-E5D416D5DED4}"/>
                      </a:ext>
                    </a:extLst>
                  </p:cNvPr>
                  <p:cNvCxnSpPr>
                    <a:cxnSpLocks/>
                    <a:stCxn id="19" idx="3"/>
                    <a:endCxn id="30" idx="1"/>
                  </p:cNvCxnSpPr>
                  <p:nvPr/>
                </p:nvCxnSpPr>
                <p:spPr>
                  <a:xfrm>
                    <a:off x="3512168" y="4893965"/>
                    <a:ext cx="601147" cy="19887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CuadroTexto 11">
                  <a:extLst>
                    <a:ext uri="{FF2B5EF4-FFF2-40B4-BE49-F238E27FC236}">
                      <a16:creationId xmlns:a16="http://schemas.microsoft.com/office/drawing/2014/main" id="{4F1D00D6-3386-8757-A718-8ABC2B0B9307}"/>
                    </a:ext>
                  </a:extLst>
                </p:cNvPr>
                <p:cNvSpPr txBox="1"/>
                <p:nvPr/>
              </p:nvSpPr>
              <p:spPr>
                <a:xfrm rot="20208466">
                  <a:off x="1999971" y="3716740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rgbClr val="C00000"/>
                      </a:solidFill>
                      <a:highlight>
                        <a:srgbClr val="00FF00"/>
                      </a:highlight>
                    </a:rPr>
                    <a:t>0,8</a:t>
                  </a:r>
                </a:p>
              </p:txBody>
            </p:sp>
            <p:sp>
              <p:nvSpPr>
                <p:cNvPr id="13" name="CuadroTexto 12">
                  <a:extLst>
                    <a:ext uri="{FF2B5EF4-FFF2-40B4-BE49-F238E27FC236}">
                      <a16:creationId xmlns:a16="http://schemas.microsoft.com/office/drawing/2014/main" id="{9E1C3A7C-F496-95DF-3036-1B7525030C1D}"/>
                    </a:ext>
                  </a:extLst>
                </p:cNvPr>
                <p:cNvSpPr txBox="1"/>
                <p:nvPr/>
              </p:nvSpPr>
              <p:spPr>
                <a:xfrm rot="1711017">
                  <a:off x="2041117" y="4644573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rgbClr val="C00000"/>
                      </a:solidFill>
                    </a:rPr>
                    <a:t>0,2</a:t>
                  </a:r>
                </a:p>
              </p:txBody>
            </p:sp>
            <p:sp>
              <p:nvSpPr>
                <p:cNvPr id="14" name="CuadroTexto 13">
                  <a:extLst>
                    <a:ext uri="{FF2B5EF4-FFF2-40B4-BE49-F238E27FC236}">
                      <a16:creationId xmlns:a16="http://schemas.microsoft.com/office/drawing/2014/main" id="{22F224EA-7932-9C02-6F42-8B6CBA7DB6C2}"/>
                    </a:ext>
                  </a:extLst>
                </p:cNvPr>
                <p:cNvSpPr txBox="1"/>
                <p:nvPr/>
              </p:nvSpPr>
              <p:spPr>
                <a:xfrm rot="20238753">
                  <a:off x="4137092" y="3273445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highlight>
                        <a:srgbClr val="00FF00"/>
                      </a:highlight>
                    </a:rPr>
                    <a:t>0,9</a:t>
                  </a:r>
                </a:p>
              </p:txBody>
            </p:sp>
            <p:sp>
              <p:nvSpPr>
                <p:cNvPr id="15" name="CuadroTexto 14">
                  <a:extLst>
                    <a:ext uri="{FF2B5EF4-FFF2-40B4-BE49-F238E27FC236}">
                      <a16:creationId xmlns:a16="http://schemas.microsoft.com/office/drawing/2014/main" id="{A182FAB4-952F-FC71-BB85-0C0FA095CDB3}"/>
                    </a:ext>
                  </a:extLst>
                </p:cNvPr>
                <p:cNvSpPr txBox="1"/>
                <p:nvPr/>
              </p:nvSpPr>
              <p:spPr>
                <a:xfrm rot="19888190">
                  <a:off x="4346732" y="4410644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0,5</a:t>
                  </a:r>
                </a:p>
              </p:txBody>
            </p:sp>
            <p:sp>
              <p:nvSpPr>
                <p:cNvPr id="16" name="CuadroTexto 15">
                  <a:extLst>
                    <a:ext uri="{FF2B5EF4-FFF2-40B4-BE49-F238E27FC236}">
                      <a16:creationId xmlns:a16="http://schemas.microsoft.com/office/drawing/2014/main" id="{2E494F81-26CD-97B5-4584-9367970C4890}"/>
                    </a:ext>
                  </a:extLst>
                </p:cNvPr>
                <p:cNvSpPr txBox="1"/>
                <p:nvPr/>
              </p:nvSpPr>
              <p:spPr>
                <a:xfrm rot="662613">
                  <a:off x="4178358" y="3898845"/>
                  <a:ext cx="4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rPr>
                    <a:t>0,1</a:t>
                  </a:r>
                </a:p>
              </p:txBody>
            </p: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CuadroTexto 32">
                    <a:extLst>
                      <a:ext uri="{FF2B5EF4-FFF2-40B4-BE49-F238E27FC236}">
                        <a16:creationId xmlns:a16="http://schemas.microsoft.com/office/drawing/2014/main" id="{E4397258-3B8B-5FF9-753E-5EB85E704C2B}"/>
                      </a:ext>
                    </a:extLst>
                  </p:cNvPr>
                  <p:cNvSpPr txBox="1"/>
                  <p:nvPr/>
                </p:nvSpPr>
                <p:spPr>
                  <a:xfrm>
                    <a:off x="7200005" y="3251396"/>
                    <a:ext cx="1717964" cy="369332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noFill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>
              <p:sp>
                <p:nvSpPr>
                  <p:cNvPr id="33" name="CuadroTexto 32">
                    <a:extLst>
                      <a:ext uri="{FF2B5EF4-FFF2-40B4-BE49-F238E27FC236}">
                        <a16:creationId xmlns:a16="http://schemas.microsoft.com/office/drawing/2014/main" id="{E4397258-3B8B-5FF9-753E-5EB85E704C2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00005" y="3251396"/>
                    <a:ext cx="1717964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CuadroTexto 33">
                    <a:extLst>
                      <a:ext uri="{FF2B5EF4-FFF2-40B4-BE49-F238E27FC236}">
                        <a16:creationId xmlns:a16="http://schemas.microsoft.com/office/drawing/2014/main" id="{071EBEA6-C766-8A81-EC39-E658E6B699FB}"/>
                      </a:ext>
                    </a:extLst>
                  </p:cNvPr>
                  <p:cNvSpPr txBox="1"/>
                  <p:nvPr/>
                </p:nvSpPr>
                <p:spPr>
                  <a:xfrm>
                    <a:off x="7213721" y="3776524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08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 xmlns="">
              <p:sp>
                <p:nvSpPr>
                  <p:cNvPr id="34" name="CuadroTexto 33">
                    <a:extLst>
                      <a:ext uri="{FF2B5EF4-FFF2-40B4-BE49-F238E27FC236}">
                        <a16:creationId xmlns:a16="http://schemas.microsoft.com/office/drawing/2014/main" id="{071EBEA6-C766-8A81-EC39-E658E6B699F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13721" y="3776524"/>
                    <a:ext cx="1717964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FD3DE338-8516-CB75-8821-770FE4030985}"/>
                      </a:ext>
                    </a:extLst>
                  </p:cNvPr>
                  <p:cNvSpPr txBox="1"/>
                  <p:nvPr/>
                </p:nvSpPr>
                <p:spPr>
                  <a:xfrm>
                    <a:off x="7136446" y="4367867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 xmlns="">
              <p:sp>
                <p:nvSpPr>
                  <p:cNvPr id="35" name="CuadroTexto 34">
                    <a:extLst>
                      <a:ext uri="{FF2B5EF4-FFF2-40B4-BE49-F238E27FC236}">
                        <a16:creationId xmlns:a16="http://schemas.microsoft.com/office/drawing/2014/main" id="{FD3DE338-8516-CB75-8821-770FE403098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36446" y="4367867"/>
                    <a:ext cx="1717964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2C66106E-BFFA-A672-AA16-1DE4FB5198AD}"/>
                      </a:ext>
                    </a:extLst>
                  </p:cNvPr>
                  <p:cNvSpPr txBox="1"/>
                  <p:nvPr/>
                </p:nvSpPr>
                <p:spPr>
                  <a:xfrm>
                    <a:off x="7136446" y="4908248"/>
                    <a:ext cx="17179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s-ES" dirty="0"/>
                  </a:p>
                </p:txBody>
              </p:sp>
            </mc:Choice>
            <mc:Fallback xmlns="">
              <p:sp>
                <p:nvSpPr>
                  <p:cNvPr id="36" name="CuadroTexto 35">
                    <a:extLst>
                      <a:ext uri="{FF2B5EF4-FFF2-40B4-BE49-F238E27FC236}">
                        <a16:creationId xmlns:a16="http://schemas.microsoft.com/office/drawing/2014/main" id="{2C66106E-BFFA-A672-AA16-1DE4FB5198A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36446" y="4908248"/>
                    <a:ext cx="1717964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E5D09C78-F300-DA38-5FAE-93BDE1838DDC}"/>
                </a:ext>
              </a:extLst>
            </p:cNvPr>
            <p:cNvGrpSpPr/>
            <p:nvPr/>
          </p:nvGrpSpPr>
          <p:grpSpPr>
            <a:xfrm>
              <a:off x="6322951" y="2343518"/>
              <a:ext cx="472767" cy="1644269"/>
              <a:chOff x="6322951" y="2343518"/>
              <a:chExt cx="472767" cy="1644269"/>
            </a:xfrm>
          </p:grpSpPr>
          <p:cxnSp>
            <p:nvCxnSpPr>
              <p:cNvPr id="60" name="Conector recto de flecha 59">
                <a:extLst>
                  <a:ext uri="{FF2B5EF4-FFF2-40B4-BE49-F238E27FC236}">
                    <a16:creationId xmlns:a16="http://schemas.microsoft.com/office/drawing/2014/main" id="{41433601-6005-03A4-7DD4-38BC7F7FB148}"/>
                  </a:ext>
                </a:extLst>
              </p:cNvPr>
              <p:cNvCxnSpPr/>
              <p:nvPr/>
            </p:nvCxnSpPr>
            <p:spPr>
              <a:xfrm>
                <a:off x="6322951" y="2866366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1" name="Conector recto de flecha 60">
                <a:extLst>
                  <a:ext uri="{FF2B5EF4-FFF2-40B4-BE49-F238E27FC236}">
                    <a16:creationId xmlns:a16="http://schemas.microsoft.com/office/drawing/2014/main" id="{671775D0-09AF-856D-F91F-CD006A9CBFB5}"/>
                  </a:ext>
                </a:extLst>
              </p:cNvPr>
              <p:cNvCxnSpPr/>
              <p:nvPr/>
            </p:nvCxnSpPr>
            <p:spPr>
              <a:xfrm>
                <a:off x="6346746" y="3471121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2" name="Conector recto de flecha 61">
                <a:extLst>
                  <a:ext uri="{FF2B5EF4-FFF2-40B4-BE49-F238E27FC236}">
                    <a16:creationId xmlns:a16="http://schemas.microsoft.com/office/drawing/2014/main" id="{F143EFEB-0088-E160-5BF2-259E9F059FA1}"/>
                  </a:ext>
                </a:extLst>
              </p:cNvPr>
              <p:cNvCxnSpPr/>
              <p:nvPr/>
            </p:nvCxnSpPr>
            <p:spPr>
              <a:xfrm>
                <a:off x="6338879" y="3983722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3" name="Conector recto de flecha 62">
                <a:extLst>
                  <a:ext uri="{FF2B5EF4-FFF2-40B4-BE49-F238E27FC236}">
                    <a16:creationId xmlns:a16="http://schemas.microsoft.com/office/drawing/2014/main" id="{78B96065-064A-4CF2-1083-F1FE39EDD45A}"/>
                  </a:ext>
                </a:extLst>
              </p:cNvPr>
              <p:cNvCxnSpPr/>
              <p:nvPr/>
            </p:nvCxnSpPr>
            <p:spPr>
              <a:xfrm>
                <a:off x="6342517" y="2343518"/>
                <a:ext cx="448972" cy="40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460FC05-61EF-EB92-5810-B66D8B7A2C87}"/>
              </a:ext>
            </a:extLst>
          </p:cNvPr>
          <p:cNvSpPr txBox="1"/>
          <p:nvPr/>
        </p:nvSpPr>
        <p:spPr>
          <a:xfrm>
            <a:off x="1663508" y="5435489"/>
            <a:ext cx="6727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Fíjate, si sumas cada familia de ramas siempre tiene que dar 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516D35E-74B4-9781-8028-00BA0836915A}"/>
              </a:ext>
            </a:extLst>
          </p:cNvPr>
          <p:cNvSpPr txBox="1"/>
          <p:nvPr/>
        </p:nvSpPr>
        <p:spPr>
          <a:xfrm>
            <a:off x="1010865" y="5466267"/>
            <a:ext cx="6526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👉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C85E7C3-9FBC-08A5-5B44-13A67417515A}"/>
              </a:ext>
            </a:extLst>
          </p:cNvPr>
          <p:cNvSpPr txBox="1"/>
          <p:nvPr/>
        </p:nvSpPr>
        <p:spPr>
          <a:xfrm>
            <a:off x="914400" y="1433818"/>
            <a:ext cx="6963110" cy="45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Vamos a organizar la información dibujando un diagrama de árbol:</a:t>
            </a:r>
          </a:p>
        </p:txBody>
      </p:sp>
    </p:spTree>
    <p:extLst>
      <p:ext uri="{BB962C8B-B14F-4D97-AF65-F5344CB8AC3E}">
        <p14:creationId xmlns:p14="http://schemas.microsoft.com/office/powerpoint/2010/main" val="33800104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matematicas aplicadas" id="{1EEDECA2-2706-4EDF-B389-A8D7244FC597}" vid="{66013890-C573-4160-A5AC-1DEF9FD155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plantilla_matematicas_aplicadas</Template>
  <TotalTime>1147</TotalTime>
  <Words>2888</Words>
  <Application>Microsoft Office PowerPoint</Application>
  <PresentationFormat>Presentación en pantalla (4:3)</PresentationFormat>
  <Paragraphs>576</Paragraphs>
  <Slides>43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8" baseType="lpstr">
      <vt:lpstr>Arial</vt:lpstr>
      <vt:lpstr>Calibri</vt:lpstr>
      <vt:lpstr>Cambria Math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36</cp:revision>
  <dcterms:created xsi:type="dcterms:W3CDTF">2026-02-21T11:00:14Z</dcterms:created>
  <dcterms:modified xsi:type="dcterms:W3CDTF">2026-02-22T22:16:05Z</dcterms:modified>
  <cp:category/>
</cp:coreProperties>
</file>