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sldIdLst>
    <p:sldId id="256" r:id="rId2"/>
    <p:sldId id="267" r:id="rId3"/>
    <p:sldId id="264" r:id="rId4"/>
    <p:sldId id="276" r:id="rId5"/>
    <p:sldId id="277" r:id="rId6"/>
    <p:sldId id="265" r:id="rId7"/>
    <p:sldId id="283" r:id="rId8"/>
    <p:sldId id="279" r:id="rId9"/>
    <p:sldId id="282" r:id="rId10"/>
    <p:sldId id="270" r:id="rId11"/>
    <p:sldId id="284" r:id="rId12"/>
    <p:sldId id="281" r:id="rId13"/>
    <p:sldId id="266" r:id="rId14"/>
    <p:sldId id="278" r:id="rId15"/>
    <p:sldId id="285" r:id="rId16"/>
    <p:sldId id="287" r:id="rId17"/>
    <p:sldId id="286" r:id="rId18"/>
    <p:sldId id="288" r:id="rId19"/>
    <p:sldId id="289" r:id="rId20"/>
    <p:sldId id="290" r:id="rId21"/>
    <p:sldId id="291" r:id="rId22"/>
    <p:sldId id="293" r:id="rId23"/>
    <p:sldId id="292" r:id="rId24"/>
    <p:sldId id="280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napToObjects="1">
      <p:cViewPr>
        <p:scale>
          <a:sx n="73" d="100"/>
          <a:sy n="73" d="100"/>
        </p:scale>
        <p:origin x="11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53B0F3-5DC9-41E6-BF03-890011C74785}" type="datetimeFigureOut">
              <a:rPr lang="es-ES" smtClean="0"/>
              <a:t>22/02/2026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EC6D75-66D9-404A-BB02-5F1CDEAF361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7623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EC6D75-66D9-404A-BB02-5F1CDEAF3614}" type="slidenum">
              <a:rPr lang="es-ES" smtClean="0"/>
              <a:t>19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718641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D59794-0F9E-BB0C-CFB6-8AF02AF4EF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6C53E3F5-F257-8B0D-EF4A-5914E9BC62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837D5A6C-13B9-9185-22C1-DAB89FD20D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833F316-B044-7C75-98A9-BE5C697604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EC6D75-66D9-404A-BB02-5F1CDEAF3614}" type="slidenum">
              <a:rPr lang="es-ES" smtClean="0"/>
              <a:t>20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78642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A6508A-0C09-275B-982B-4798FC2290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1ED11BC5-3DF0-8FF7-53F3-CFD169FE5A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929142EA-C80E-E841-048A-BE3C470BBF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AADDFF1-4ADE-F263-E2F8-0F1658DC58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EC6D75-66D9-404A-BB02-5F1CDEAF3614}" type="slidenum">
              <a:rPr lang="es-ES" smtClean="0"/>
              <a:t>21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685590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32D7D1-ABF3-674F-95F9-EEA06FAE9A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DC63B31F-A14A-235E-9AF5-8C0E0EB506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CD109D07-495C-8A22-9F05-CB35A0FF42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2CDCBFD-261F-5DE6-BD1A-0C7F8AD617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EC6D75-66D9-404A-BB02-5F1CDEAF3614}" type="slidenum">
              <a:rPr lang="es-ES" smtClean="0"/>
              <a:t>22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84684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DA2356-EFCF-A490-F92A-8A79B227B4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E85D5428-1AA5-B764-18A4-2D5AB203AF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71AB7D46-D0A9-8371-B672-7634B262E5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B2403F5-67F6-F076-6311-BA7278745D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EC6D75-66D9-404A-BB02-5F1CDEAF3614}" type="slidenum">
              <a:rPr lang="es-ES" smtClean="0"/>
              <a:t>23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35472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6.png"/><Relationship Id="rId7" Type="http://schemas.openxmlformats.org/officeDocument/2006/relationships/image" Target="../media/image29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914400"/>
            <a:ext cx="4253344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Probabilidad</a:t>
            </a:r>
            <a:endParaRPr lang="es-ES" noProof="0"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246888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>
                <a:solidFill>
                  <a:srgbClr val="000000"/>
                </a:solidFill>
              </a:defRPr>
            </a:pPr>
            <a:r>
              <a:rPr lang="es-ES" noProof="0" dirty="0"/>
              <a:t>Conceptos y Aplicaciones</a:t>
            </a:r>
          </a:p>
        </p:txBody>
      </p:sp>
      <p:grpSp>
        <p:nvGrpSpPr>
          <p:cNvPr id="19" name="Grupo 18">
            <a:extLst>
              <a:ext uri="{FF2B5EF4-FFF2-40B4-BE49-F238E27FC236}">
                <a16:creationId xmlns:a16="http://schemas.microsoft.com/office/drawing/2014/main" id="{51BC3B15-1232-8DD9-8ACF-CDA1FF2F2357}"/>
              </a:ext>
            </a:extLst>
          </p:cNvPr>
          <p:cNvGrpSpPr/>
          <p:nvPr/>
        </p:nvGrpSpPr>
        <p:grpSpPr>
          <a:xfrm>
            <a:off x="0" y="5250094"/>
            <a:ext cx="9144000" cy="1607906"/>
            <a:chOff x="0" y="5250094"/>
            <a:chExt cx="9144000" cy="1607906"/>
          </a:xfrm>
        </p:grpSpPr>
        <p:grpSp>
          <p:nvGrpSpPr>
            <p:cNvPr id="15" name="Grupo 14">
              <a:extLst>
                <a:ext uri="{FF2B5EF4-FFF2-40B4-BE49-F238E27FC236}">
                  <a16:creationId xmlns:a16="http://schemas.microsoft.com/office/drawing/2014/main" id="{1DB0C2FA-6F0B-49F9-AB4C-2A9EE5B215E7}"/>
                </a:ext>
              </a:extLst>
            </p:cNvPr>
            <p:cNvGrpSpPr/>
            <p:nvPr/>
          </p:nvGrpSpPr>
          <p:grpSpPr>
            <a:xfrm>
              <a:off x="0" y="5250094"/>
              <a:ext cx="9144000" cy="1607906"/>
              <a:chOff x="0" y="5250094"/>
              <a:chExt cx="9144000" cy="1607906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0" y="5250094"/>
                <a:ext cx="9144000" cy="1607906"/>
              </a:xfrm>
              <a:prstGeom prst="rect">
                <a:avLst/>
              </a:prstGeom>
              <a:solidFill>
                <a:srgbClr val="009646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 noProof="0" dirty="0"/>
              </a:p>
            </p:txBody>
          </p:sp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DDC3D0E4-53FF-96AD-7A75-33AE99BE9B99}"/>
                  </a:ext>
                </a:extLst>
              </p:cNvPr>
              <p:cNvSpPr txBox="1"/>
              <p:nvPr/>
            </p:nvSpPr>
            <p:spPr>
              <a:xfrm>
                <a:off x="914400" y="5761659"/>
                <a:ext cx="454117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3200" b="1" noProof="0" dirty="0">
                    <a:solidFill>
                      <a:schemeClr val="bg1"/>
                    </a:solidFill>
                  </a:rPr>
                  <a:t>Matemáticas Aplicadas II</a:t>
                </a:r>
              </a:p>
            </p:txBody>
          </p:sp>
        </p:grpSp>
        <p:pic>
          <p:nvPicPr>
            <p:cNvPr id="18" name="Imagen 17" descr="Imagen que contiene Icono&#10;&#10;El contenido generado por IA puede ser incorrecto.">
              <a:extLst>
                <a:ext uri="{FF2B5EF4-FFF2-40B4-BE49-F238E27FC236}">
                  <a16:creationId xmlns:a16="http://schemas.microsoft.com/office/drawing/2014/main" id="{1068CB12-E0A8-6FA2-9EA3-D76571649C4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890535" y="5469276"/>
              <a:ext cx="1093769" cy="109376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E0A8BE-D782-1172-9368-4F965A0573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49D25F1-C031-079D-3695-AAE78287AACA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Ejemplo</a:t>
            </a:r>
            <a:endParaRPr lang="es-ES" noProof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ABBAFAC-31C8-91E1-F74F-EC0349E82100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ADBE9F15-4F20-6158-6199-1AB4AA4AD1F5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90989D39-538D-9F06-6D39-963F2C97ED57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30A92DDC-7437-F8DF-514B-34436EBBBFAF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14" name="Imagen 13" descr="Logotipo&#10;&#10;El contenido generado por IA puede ser incorrecto.">
            <a:extLst>
              <a:ext uri="{FF2B5EF4-FFF2-40B4-BE49-F238E27FC236}">
                <a16:creationId xmlns:a16="http://schemas.microsoft.com/office/drawing/2014/main" id="{B227D248-FEFF-FAC7-8CEF-BEE8A8E2A4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49C03A2-94B3-871C-FF8A-041CA26B7BF0}"/>
              </a:ext>
            </a:extLst>
          </p:cNvPr>
          <p:cNvSpPr txBox="1"/>
          <p:nvPr/>
        </p:nvSpPr>
        <p:spPr>
          <a:xfrm>
            <a:off x="914400" y="1784812"/>
            <a:ext cx="7365600" cy="4036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Un fondo de inversión tiene 100 activos:</a:t>
            </a:r>
          </a:p>
          <a:p>
            <a:pPr marL="742950" lvl="1" indent="-285750"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40 de renta fija</a:t>
            </a:r>
          </a:p>
          <a:p>
            <a:pPr marL="742950" lvl="1" indent="-285750"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35 de renta variable</a:t>
            </a:r>
          </a:p>
          <a:p>
            <a:pPr marL="742950" lvl="1" indent="-285750"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25 inmobiliarios</a:t>
            </a:r>
          </a:p>
          <a:p>
            <a:pPr>
              <a:buNone/>
            </a:pP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Se elige uno al azar.</a:t>
            </a:r>
          </a:p>
          <a:p>
            <a:pPr>
              <a:buNone/>
            </a:pP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None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a) Probabilidad de que sea de renta variable.</a:t>
            </a:r>
            <a:b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b) Probabilidad de que no sea inmobiliario.</a:t>
            </a:r>
            <a:b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c) ¿Son sucesos incompatibles “renta fija” y “renta variable”? </a:t>
            </a:r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Justifica la respuesta.</a:t>
            </a:r>
          </a:p>
        </p:txBody>
      </p:sp>
    </p:spTree>
    <p:extLst>
      <p:ext uri="{BB962C8B-B14F-4D97-AF65-F5344CB8AC3E}">
        <p14:creationId xmlns:p14="http://schemas.microsoft.com/office/powerpoint/2010/main" val="11470464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FF35BC-EDB9-17EB-EDFB-B4BCB119FB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280E2BF-593B-DBEA-623F-168C2914069E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Ejemplo</a:t>
            </a:r>
            <a:endParaRPr lang="es-ES" noProof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EC08A3F-A619-119F-0568-EE470A3191F5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1103D261-5323-A248-7F6A-5C9209E9A7B3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77D3DC5E-74F2-43C4-4D3E-D692FDA8E314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5170E467-3F9E-934A-C003-D20E9A3D93EA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14" name="Imagen 13" descr="Logotipo&#10;&#10;El contenido generado por IA puede ser incorrecto.">
            <a:extLst>
              <a:ext uri="{FF2B5EF4-FFF2-40B4-BE49-F238E27FC236}">
                <a16:creationId xmlns:a16="http://schemas.microsoft.com/office/drawing/2014/main" id="{4B57C1CD-06F4-129E-E094-6AC7B61AE2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55605A5E-A1BE-71E0-CF46-12B20F0893CA}"/>
                  </a:ext>
                </a:extLst>
              </p:cNvPr>
              <p:cNvSpPr txBox="1"/>
              <p:nvPr/>
            </p:nvSpPr>
            <p:spPr>
              <a:xfrm>
                <a:off x="981777" y="1759484"/>
                <a:ext cx="7365600" cy="24924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s-E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Solución: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2000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ar-AE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sz="2000" i="1">
                              <a:latin typeface="Cambria Math" panose="02040503050406030204" pitchFamily="18" charset="0"/>
                            </a:rPr>
                            <m:t>𝑉</m:t>
                          </m:r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𝑎𝑟𝑖𝑎𝑏𝑙𝑒</m:t>
                          </m:r>
                        </m:e>
                      </m:d>
                      <m:r>
                        <a:rPr lang="ar-AE" sz="20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sz="2000" i="0">
                              <a:latin typeface="Cambria Math" panose="02040503050406030204" pitchFamily="18" charset="0"/>
                            </a:rPr>
                            <m:t>35</m:t>
                          </m:r>
                        </m:num>
                        <m:den>
                          <m:r>
                            <a:rPr lang="ar-AE" sz="2000" i="0"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  <m:r>
                        <a:rPr lang="ar-AE" sz="200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 sz="2000" i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ar-AE" sz="2000" i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ar-AE" sz="2000" i="0">
                          <a:latin typeface="Cambria Math" panose="02040503050406030204" pitchFamily="18" charset="0"/>
                        </a:rPr>
                        <m:t>35</m:t>
                      </m:r>
                      <m:r>
                        <a:rPr lang="es-ES" sz="20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sz="2000" b="0" i="0" smtClean="0">
                          <a:latin typeface="Cambria Math" panose="02040503050406030204" pitchFamily="18" charset="0"/>
                        </a:rPr>
                        <m:t>35</m:t>
                      </m:r>
                      <m:r>
                        <a:rPr lang="es-ES" sz="2000" b="0" i="0" smtClean="0">
                          <a:latin typeface="Cambria Math" panose="02040503050406030204" pitchFamily="18" charset="0"/>
                        </a:rPr>
                        <m:t>%</m:t>
                      </m:r>
                    </m:oMath>
                  </m:oMathPara>
                </a14:m>
                <a:endParaRPr lang="ar-AE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AE" sz="2000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ar-AE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sz="2000" i="1">
                              <a:latin typeface="Cambria Math" panose="02040503050406030204" pitchFamily="18" charset="0"/>
                            </a:rPr>
                            <m:t>𝑁𝑜</m:t>
                          </m:r>
                          <m:r>
                            <m:rPr>
                              <m:nor/>
                            </m:rPr>
                            <a:rPr lang="ar-AE" sz="2000" b="0" i="1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a:rPr lang="ar-AE" sz="2000" b="0" i="1">
                              <a:latin typeface="Cambria Math" panose="02040503050406030204" pitchFamily="18" charset="0"/>
                            </a:rPr>
                            <m:t>𝑖𝑛𝑚𝑜𝑏𝑖𝑙𝑖𝑎𝑟𝑖𝑜</m:t>
                          </m:r>
                        </m:e>
                      </m:d>
                      <m:r>
                        <a:rPr lang="ar-AE" sz="2000" b="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sz="2000" b="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sz="2000" b="0" i="0">
                              <a:latin typeface="Cambria Math" panose="02040503050406030204" pitchFamily="18" charset="0"/>
                            </a:rPr>
                            <m:t>75</m:t>
                          </m:r>
                        </m:num>
                        <m:den>
                          <m:r>
                            <a:rPr lang="ar-AE" sz="2000" b="0" i="0"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  <m:r>
                        <a:rPr lang="ar-AE" sz="2000" b="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 sz="2000" b="0" i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ar-AE" sz="2000" b="0" i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ar-AE" sz="2000" b="0" i="0">
                          <a:latin typeface="Cambria Math" panose="02040503050406030204" pitchFamily="18" charset="0"/>
                        </a:rPr>
                        <m:t>75</m:t>
                      </m:r>
                      <m:r>
                        <a:rPr lang="es-ES" sz="20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sz="2000" b="0" i="0" smtClean="0">
                          <a:latin typeface="Cambria Math" panose="02040503050406030204" pitchFamily="18" charset="0"/>
                        </a:rPr>
                        <m:t>75</m:t>
                      </m:r>
                      <m:r>
                        <a:rPr lang="es-ES" sz="2000" b="0" i="0" smtClean="0">
                          <a:latin typeface="Cambria Math" panose="02040503050406030204" pitchFamily="18" charset="0"/>
                        </a:rPr>
                        <m:t>%</m:t>
                      </m:r>
                    </m:oMath>
                  </m:oMathPara>
                </a14:m>
                <a:endParaRPr lang="ar-AE" sz="20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None/>
                </a:pPr>
                <a:endParaRPr lang="es-E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>
                  <a:buNone/>
                </a:pPr>
                <a:r>
                  <a:rPr lang="es-E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Sí, son </a:t>
                </a:r>
                <a:r>
                  <a:rPr lang="es-E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incompatibles</a:t>
                </a:r>
                <a:r>
                  <a:rPr lang="es-E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porque un activo no puede pertenecer simultáneamente a dos categorías.</a:t>
                </a:r>
              </a:p>
            </p:txBody>
          </p:sp>
        </mc:Choice>
        <mc:Fallback xmlns=""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55605A5E-A1BE-71E0-CF46-12B20F0893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777" y="1759484"/>
                <a:ext cx="7365600" cy="2492477"/>
              </a:xfrm>
              <a:prstGeom prst="rect">
                <a:avLst/>
              </a:prstGeom>
              <a:blipFill>
                <a:blip r:embed="rId3"/>
                <a:stretch>
                  <a:fillRect l="-828" t="-1222" r="-1821" b="-3423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935855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B25CDF-C520-6189-14A6-9623F8D622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72D3B21-ED8B-B3D8-6787-3DC0CDF5D878}"/>
              </a:ext>
            </a:extLst>
          </p:cNvPr>
          <p:cNvSpPr txBox="1"/>
          <p:nvPr/>
        </p:nvSpPr>
        <p:spPr>
          <a:xfrm>
            <a:off x="864000" y="762298"/>
            <a:ext cx="4398192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Idea intuitiva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811CD48-CD13-460C-EBC3-86190AED3F90}"/>
              </a:ext>
            </a:extLst>
          </p:cNvPr>
          <p:cNvSpPr txBox="1"/>
          <p:nvPr/>
        </p:nvSpPr>
        <p:spPr>
          <a:xfrm>
            <a:off x="864000" y="1842688"/>
            <a:ext cx="73152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>
                <a:solidFill>
                  <a:srgbClr val="000000"/>
                </a:solidFill>
              </a:defRPr>
            </a:pPr>
            <a:r>
              <a:rPr lang="es-ES" dirty="0"/>
              <a:t>Regla de Laplace</a:t>
            </a:r>
            <a:endParaRPr lang="es-ES" noProof="0" dirty="0"/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DF132539-2304-F667-E0EA-19B166D0CDC8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E19BEA75-3FCA-AFAE-A049-A168CF490DA3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9AEC06E2-B21C-5743-9A35-75323DA60AC7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15" name="Imagen 14" descr="Icono&#10;&#10;El contenido generado por IA puede ser incorrecto.">
            <a:extLst>
              <a:ext uri="{FF2B5EF4-FFF2-40B4-BE49-F238E27FC236}">
                <a16:creationId xmlns:a16="http://schemas.microsoft.com/office/drawing/2014/main" id="{5CEAED8F-3F0F-84F7-A815-B7F713D657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720000" cy="7200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010EDDFB-16FD-9DB2-0876-66DEF366A25C}"/>
                  </a:ext>
                </a:extLst>
              </p:cNvPr>
              <p:cNvSpPr txBox="1"/>
              <p:nvPr/>
            </p:nvSpPr>
            <p:spPr>
              <a:xfrm>
                <a:off x="864000" y="2444658"/>
                <a:ext cx="7056000" cy="294811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endParaRPr lang="ar-AE" sz="2400" b="0" dirty="0"/>
              </a:p>
              <a:p>
                <a:pPr>
                  <a:buNone/>
                </a:pPr>
                <a:r>
                  <a:rPr lang="es-ES" sz="2400" b="1" dirty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Ejemplo:</a:t>
                </a:r>
                <a:br>
                  <a:rPr lang="es-ES" sz="2400" dirty="0"/>
                </a:br>
                <a:r>
                  <a:rPr lang="es-E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Lanzamos un dado al aire y miramos el número que sale, calcular la probabilidad de sacar un 5:</a:t>
                </a:r>
              </a:p>
              <a:p>
                <a:pPr>
                  <a:buNone/>
                </a:pPr>
                <a:endParaRPr lang="es-E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None/>
                </a:pPr>
                <a:r>
                  <a:rPr lang="es-E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Casos favorables = 1</a:t>
                </a:r>
                <a:br>
                  <a:rPr lang="es-ES" sz="20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s-E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Casos posibles = 6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s-E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d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1666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…=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16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67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%</m:t>
                      </m:r>
                    </m:oMath>
                  </m:oMathPara>
                </a14:m>
                <a:endParaRPr lang="ar-AE" sz="20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010EDDFB-16FD-9DB2-0876-66DEF366A2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000" y="2444658"/>
                <a:ext cx="7056000" cy="2948115"/>
              </a:xfrm>
              <a:prstGeom prst="rect">
                <a:avLst/>
              </a:prstGeom>
              <a:blipFill>
                <a:blip r:embed="rId3"/>
                <a:stretch>
                  <a:fillRect l="-1383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0C1D321F-6E5B-9A9C-C838-08495F92D343}"/>
                  </a:ext>
                </a:extLst>
              </p:cNvPr>
              <p:cNvSpPr txBox="1"/>
              <p:nvPr/>
            </p:nvSpPr>
            <p:spPr>
              <a:xfrm>
                <a:off x="4085280" y="1714383"/>
                <a:ext cx="3474720" cy="841384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AE" sz="240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ar-AE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sz="2400" i="1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 lang="ar-AE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s-ES" sz="2400" b="0" i="1">
                              <a:latin typeface="+mj-lt"/>
                            </a:rPr>
                            <m:t>casos</m:t>
                          </m:r>
                          <m:r>
                            <m:rPr>
                              <m:nor/>
                            </m:rPr>
                            <a:rPr lang="es-ES" sz="2400" b="0" i="1">
                              <a:latin typeface="+mj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s-ES" sz="2400" b="0" i="1">
                              <a:latin typeface="+mj-lt"/>
                            </a:rPr>
                            <m:t>favorables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s-ES" sz="2400" b="0" i="1">
                              <a:latin typeface="+mj-lt"/>
                            </a:rPr>
                            <m:t>casos</m:t>
                          </m:r>
                          <m:r>
                            <m:rPr>
                              <m:nor/>
                            </m:rPr>
                            <a:rPr lang="es-ES" sz="2400" b="0" i="1">
                              <a:latin typeface="+mj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s-ES" sz="2400" b="0" i="1">
                              <a:latin typeface="+mj-lt"/>
                            </a:rPr>
                            <m:t>posibles</m:t>
                          </m:r>
                        </m:den>
                      </m:f>
                    </m:oMath>
                  </m:oMathPara>
                </a14:m>
                <a:endParaRPr lang="es-ES" sz="2400" dirty="0">
                  <a:latin typeface="+mj-lt"/>
                </a:endParaRPr>
              </a:p>
            </p:txBody>
          </p:sp>
        </mc:Choice>
        <mc:Fallback xmlns=""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0C1D321F-6E5B-9A9C-C838-08495F92D3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5280" y="1714383"/>
                <a:ext cx="3474720" cy="84138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286597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CB73A5-D799-A123-BB3E-4529FE0A17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D186FE2-563A-4B7A-BC50-C02CB408A6D3}"/>
              </a:ext>
            </a:extLst>
          </p:cNvPr>
          <p:cNvSpPr txBox="1"/>
          <p:nvPr/>
        </p:nvSpPr>
        <p:spPr>
          <a:xfrm>
            <a:off x="914400" y="374465"/>
            <a:ext cx="628560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Interpretación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6AE546D-F9DA-42A8-6F00-D6E682C0C4E4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9ADE049A-5519-DADE-A80B-C74B147F2CAA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DAA94478-DECB-D957-AB8C-968A3B532A2E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1A343921-D8BC-AC25-6853-E6CA844D975B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20" name="Imagen 19" descr="Icono&#10;&#10;El contenido generado por IA puede ser incorrecto.">
            <a:extLst>
              <a:ext uri="{FF2B5EF4-FFF2-40B4-BE49-F238E27FC236}">
                <a16:creationId xmlns:a16="http://schemas.microsoft.com/office/drawing/2014/main" id="{C927639B-6642-66A6-4AF1-88922D07C0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720000" cy="72000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CuadroTexto 3">
                <a:extLst>
                  <a:ext uri="{FF2B5EF4-FFF2-40B4-BE49-F238E27FC236}">
                    <a16:creationId xmlns:a16="http://schemas.microsoft.com/office/drawing/2014/main" id="{643DD556-0FC1-2424-9227-78D55C1DD52B}"/>
                  </a:ext>
                </a:extLst>
              </p:cNvPr>
              <p:cNvSpPr txBox="1"/>
              <p:nvPr/>
            </p:nvSpPr>
            <p:spPr>
              <a:xfrm>
                <a:off x="914400" y="1390128"/>
                <a:ext cx="6861221" cy="43848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buNone/>
                </a:pPr>
                <a:r>
                  <a:rPr lang="es-E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Ejemplo 1 — Encuesta</a:t>
                </a:r>
              </a:p>
              <a:p>
                <a:pPr algn="just">
                  <a:buNone/>
                </a:pPr>
                <a:r>
                  <a:rPr lang="es-ES" dirty="0">
                    <a:latin typeface="Arial" panose="020B0604020202020204" pitchFamily="34" charset="0"/>
                    <a:cs typeface="Arial" panose="020B0604020202020204" pitchFamily="34" charset="0"/>
                  </a:rPr>
                  <a:t>En una clase de 30 alumnos: 18 usan transporte público y 12 no.</a:t>
                </a:r>
              </a:p>
              <a:p>
                <a:pPr algn="just">
                  <a:buNone/>
                </a:pPr>
                <a:r>
                  <a:rPr lang="es-ES" dirty="0">
                    <a:latin typeface="Arial" panose="020B0604020202020204" pitchFamily="34" charset="0"/>
                    <a:cs typeface="Arial" panose="020B0604020202020204" pitchFamily="34" charset="0"/>
                  </a:rPr>
                  <a:t>Si elegimos un alumno al azar:</a:t>
                </a:r>
              </a:p>
              <a:p>
                <a:pPr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es-ES" b="0" i="1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transporte</m:t>
                          </m:r>
                          <m:r>
                            <m:rPr>
                              <m:nor/>
                            </m:rPr>
                            <a:rPr lang="es-ES" b="0" i="1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s-ES" b="0" i="1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p</m:t>
                          </m:r>
                          <m:limUpp>
                            <m:limUppPr>
                              <m:ctrlPr>
                                <a:rPr lang="ar-AE" b="0" i="1">
                                  <a:latin typeface="Cambria Math" panose="02040503050406030204" pitchFamily="18" charset="0"/>
                                </a:rPr>
                              </m:ctrlPr>
                            </m:limUppPr>
                            <m:e>
                              <m:r>
                                <m:rPr>
                                  <m:nor/>
                                </m:rPr>
                                <a:rPr lang="es-ES" b="0" i="1">
                                  <a:latin typeface="Arial" panose="020B0604020202020204" pitchFamily="34" charset="0"/>
                                  <a:cs typeface="Arial" panose="020B0604020202020204" pitchFamily="34" charset="0"/>
                                </a:rPr>
                                <m:t>u</m:t>
                              </m:r>
                            </m:e>
                            <m:lim>
                              <m:r>
                                <a:rPr lang="ar-AE" b="0" i="0">
                                  <a:latin typeface="Cambria Math" panose="02040503050406030204" pitchFamily="18" charset="0"/>
                                </a:rPr>
                                <m:t>ˊ</m:t>
                              </m:r>
                            </m:lim>
                          </m:limUpp>
                          <m:r>
                            <m:rPr>
                              <m:nor/>
                            </m:rPr>
                            <a:rPr lang="es-ES" b="0" i="1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blico</m:t>
                          </m:r>
                        </m:e>
                      </m:d>
                      <m:r>
                        <a:rPr lang="ar-AE" b="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 b="0" i="0">
                          <a:latin typeface="Cambria Math" panose="02040503050406030204" pitchFamily="18" charset="0"/>
                        </a:rPr>
                        <m:t>18</m:t>
                      </m:r>
                      <m:r>
                        <a:rPr lang="ar-AE" b="0" i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ar-AE" b="0" i="0">
                          <a:latin typeface="Cambria Math" panose="02040503050406030204" pitchFamily="18" charset="0"/>
                        </a:rPr>
                        <m:t>30</m:t>
                      </m:r>
                      <m:r>
                        <a:rPr lang="ar-AE" b="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 b="0" i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ar-AE" b="0" i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ar-AE" b="0" i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ar-AE" b="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 b="0" i="0">
                          <a:latin typeface="Cambria Math" panose="02040503050406030204" pitchFamily="18" charset="0"/>
                        </a:rPr>
                        <m:t>60</m:t>
                      </m:r>
                      <m:r>
                        <a:rPr lang="ar-AE" b="0" i="0">
                          <a:latin typeface="Cambria Math" panose="02040503050406030204" pitchFamily="18" charset="0"/>
                        </a:rPr>
                        <m:t>%</m:t>
                      </m:r>
                    </m:oMath>
                  </m:oMathPara>
                </a14:m>
                <a:endParaRPr lang="es-ES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>
                  <a:buNone/>
                </a:pPr>
                <a:endParaRPr lang="ar-AE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>
                  <a:buNone/>
                </a:pPr>
                <a:r>
                  <a:rPr lang="es-ES" dirty="0">
                    <a:latin typeface="Arial" panose="020B0604020202020204" pitchFamily="34" charset="0"/>
                    <a:cs typeface="Arial" panose="020B0604020202020204" pitchFamily="34" charset="0"/>
                  </a:rPr>
                  <a:t>👉 </a:t>
                </a:r>
                <a:r>
                  <a:rPr lang="es-E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esto es exactamente lo que hacen los institutos de estadística.</a:t>
                </a:r>
                <a:endParaRPr lang="es-E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endParaRPr lang="es-ES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es-E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Ejemplo 2 — Desempleo juvenil</a:t>
                </a:r>
              </a:p>
              <a:p>
                <a:pPr algn="just"/>
                <a:r>
                  <a:rPr lang="es-ES" dirty="0">
                    <a:latin typeface="Arial" panose="020B0604020202020204" pitchFamily="34" charset="0"/>
                    <a:cs typeface="Arial" panose="020B0604020202020204" pitchFamily="34" charset="0"/>
                  </a:rPr>
                  <a:t>En un barrio: 80 jóvenes trabajan y 20 no</a:t>
                </a:r>
              </a:p>
              <a:p>
                <a:pPr algn="just"/>
                <a:endParaRPr lang="es-ES" i="1" dirty="0">
                  <a:latin typeface="Cambria Math" panose="02040503050406030204" pitchFamily="18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es-ES" i="1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desempleo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𝑗𝑢𝑣𝑒𝑛𝑖𝑙</m:t>
                          </m:r>
                        </m:e>
                      </m:d>
                      <m:r>
                        <a:rPr lang="ar-AE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20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100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s-ES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b="0" i="0" smtClean="0">
                          <a:latin typeface="Cambria Math" panose="02040503050406030204" pitchFamily="18" charset="0"/>
                        </a:rPr>
                        <m:t>20</m:t>
                      </m:r>
                      <m:r>
                        <a:rPr lang="es-ES" b="0" i="0" smtClean="0">
                          <a:latin typeface="Cambria Math" panose="02040503050406030204" pitchFamily="18" charset="0"/>
                        </a:rPr>
                        <m:t>%</m:t>
                      </m:r>
                    </m:oMath>
                  </m:oMathPara>
                </a14:m>
                <a:endParaRPr lang="ar-AE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es-ES" b="1" dirty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Interpretación:</a:t>
                </a:r>
              </a:p>
              <a:p>
                <a:pPr algn="just"/>
                <a:r>
                  <a:rPr lang="es-ES" dirty="0">
                    <a:latin typeface="Arial" panose="020B0604020202020204" pitchFamily="34" charset="0"/>
                    <a:cs typeface="Arial" panose="020B0604020202020204" pitchFamily="34" charset="0"/>
                  </a:rPr>
                  <a:t>0.2 significa que, de cada 10 jóvenes elegidos al azar, aproximadamente 2 estarán en paro.</a:t>
                </a:r>
              </a:p>
            </p:txBody>
          </p:sp>
        </mc:Choice>
        <mc:Fallback>
          <p:sp>
            <p:nvSpPr>
              <p:cNvPr id="4" name="CuadroTexto 3">
                <a:extLst>
                  <a:ext uri="{FF2B5EF4-FFF2-40B4-BE49-F238E27FC236}">
                    <a16:creationId xmlns:a16="http://schemas.microsoft.com/office/drawing/2014/main" id="{643DD556-0FC1-2424-9227-78D55C1DD5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1390128"/>
                <a:ext cx="6861221" cy="4384855"/>
              </a:xfrm>
              <a:prstGeom prst="rect">
                <a:avLst/>
              </a:prstGeom>
              <a:blipFill>
                <a:blip r:embed="rId3"/>
                <a:stretch>
                  <a:fillRect l="-710" t="-695" r="-1510" b="-1391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744711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A23C7B-754C-1BEE-69FE-342473EE82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280A521-401A-9C78-6223-DA8545B514E8}"/>
              </a:ext>
            </a:extLst>
          </p:cNvPr>
          <p:cNvSpPr txBox="1"/>
          <p:nvPr/>
        </p:nvSpPr>
        <p:spPr>
          <a:xfrm>
            <a:off x="864000" y="762298"/>
            <a:ext cx="6019725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Conceptos básicos</a:t>
            </a:r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9C701782-C701-3FBB-AF2A-98EB34FC0191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EC87F218-2FB0-A779-803A-7A0E85E9509E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E8FC2B82-DFB1-07AA-4150-262EDDF29C48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20" name="Imagen 19">
            <a:extLst>
              <a:ext uri="{FF2B5EF4-FFF2-40B4-BE49-F238E27FC236}">
                <a16:creationId xmlns:a16="http://schemas.microsoft.com/office/drawing/2014/main" id="{23BA3347-29A9-79D6-5680-ECF3D4FD26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2199" y="833740"/>
            <a:ext cx="727423" cy="720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F2FA411-EEBE-8375-8A62-B9378D60BC0A}"/>
              </a:ext>
            </a:extLst>
          </p:cNvPr>
          <p:cNvSpPr txBox="1"/>
          <p:nvPr/>
        </p:nvSpPr>
        <p:spPr>
          <a:xfrm>
            <a:off x="864000" y="1842688"/>
            <a:ext cx="73152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>
                <a:solidFill>
                  <a:srgbClr val="000000"/>
                </a:solidFill>
              </a:defRPr>
            </a:pPr>
            <a:r>
              <a:rPr lang="es-ES" noProof="0" dirty="0"/>
              <a:t>Axiomas de Kolmogorov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0FC69795-B28D-6F16-9A72-05231833C1C3}"/>
              </a:ext>
            </a:extLst>
          </p:cNvPr>
          <p:cNvSpPr txBox="1"/>
          <p:nvPr/>
        </p:nvSpPr>
        <p:spPr>
          <a:xfrm>
            <a:off x="842907" y="2655757"/>
            <a:ext cx="5048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1️⃣ </a:t>
            </a:r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La probabilidad siempre es positiva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1" name="Grupo 30">
            <a:extLst>
              <a:ext uri="{FF2B5EF4-FFF2-40B4-BE49-F238E27FC236}">
                <a16:creationId xmlns:a16="http://schemas.microsoft.com/office/drawing/2014/main" id="{3290BE1C-D775-EC8A-EAFA-DDAB783DEDEF}"/>
              </a:ext>
            </a:extLst>
          </p:cNvPr>
          <p:cNvGrpSpPr/>
          <p:nvPr/>
        </p:nvGrpSpPr>
        <p:grpSpPr>
          <a:xfrm>
            <a:off x="842906" y="2727173"/>
            <a:ext cx="7965871" cy="2856412"/>
            <a:chOff x="842906" y="2489965"/>
            <a:chExt cx="7965871" cy="285641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CuadroTexto 6">
                  <a:extLst>
                    <a:ext uri="{FF2B5EF4-FFF2-40B4-BE49-F238E27FC236}">
                      <a16:creationId xmlns:a16="http://schemas.microsoft.com/office/drawing/2014/main" id="{ADE0DAE6-E86D-F359-E53C-192AC551B34F}"/>
                    </a:ext>
                  </a:extLst>
                </p:cNvPr>
                <p:cNvSpPr txBox="1"/>
                <p:nvPr/>
              </p:nvSpPr>
              <p:spPr>
                <a:xfrm>
                  <a:off x="5929079" y="2489965"/>
                  <a:ext cx="2080543" cy="461665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E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s-E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r>
                          <a:rPr lang="es-ES" sz="24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s-ES" sz="24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s-ES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s-ES" sz="24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s-ES" sz="2400" dirty="0"/>
                </a:p>
              </p:txBody>
            </p:sp>
          </mc:Choice>
          <mc:Fallback xmlns="">
            <p:sp>
              <p:nvSpPr>
                <p:cNvPr id="7" name="CuadroTexto 6">
                  <a:extLst>
                    <a:ext uri="{FF2B5EF4-FFF2-40B4-BE49-F238E27FC236}">
                      <a16:creationId xmlns:a16="http://schemas.microsoft.com/office/drawing/2014/main" id="{ADE0DAE6-E86D-F359-E53C-192AC551B34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29079" y="2489965"/>
                  <a:ext cx="2080543" cy="461665"/>
                </a:xfrm>
                <a:prstGeom prst="rect">
                  <a:avLst/>
                </a:prstGeom>
                <a:blipFill>
                  <a:blip r:embed="rId3"/>
                  <a:stretch>
                    <a:fillRect b="-17105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s-E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CuadroTexto 5">
                  <a:extLst>
                    <a:ext uri="{FF2B5EF4-FFF2-40B4-BE49-F238E27FC236}">
                      <a16:creationId xmlns:a16="http://schemas.microsoft.com/office/drawing/2014/main" id="{BDC0648B-CF91-FB61-D95C-3973D46C2696}"/>
                    </a:ext>
                  </a:extLst>
                </p:cNvPr>
                <p:cNvSpPr txBox="1"/>
                <p:nvPr/>
              </p:nvSpPr>
              <p:spPr>
                <a:xfrm>
                  <a:off x="6257355" y="3590516"/>
                  <a:ext cx="1423989" cy="369332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ES" sz="24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</m:d>
                        <m:r>
                          <a:rPr lang="es-ES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s-E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es-ES" sz="2400" dirty="0"/>
                </a:p>
              </p:txBody>
            </p:sp>
          </mc:Choice>
          <mc:Fallback xmlns="">
            <p:sp>
              <p:nvSpPr>
                <p:cNvPr id="6" name="CuadroTexto 5">
                  <a:extLst>
                    <a:ext uri="{FF2B5EF4-FFF2-40B4-BE49-F238E27FC236}">
                      <a16:creationId xmlns:a16="http://schemas.microsoft.com/office/drawing/2014/main" id="{BDC0648B-CF91-FB61-D95C-3973D46C269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57355" y="3590516"/>
                  <a:ext cx="1423989" cy="369332"/>
                </a:xfrm>
                <a:prstGeom prst="rect">
                  <a:avLst/>
                </a:prstGeom>
                <a:blipFill>
                  <a:blip r:embed="rId4"/>
                  <a:stretch>
                    <a:fillRect b="-6667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s-E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40738189-5CA3-2D05-15ED-D4A9242772A7}"/>
                </a:ext>
              </a:extLst>
            </p:cNvPr>
            <p:cNvSpPr txBox="1"/>
            <p:nvPr/>
          </p:nvSpPr>
          <p:spPr>
            <a:xfrm>
              <a:off x="861745" y="2818127"/>
              <a:ext cx="493382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ES" sz="2000" dirty="0">
                  <a:latin typeface="Arial" panose="020B0604020202020204" pitchFamily="34" charset="0"/>
                  <a:cs typeface="Arial" panose="020B0604020202020204" pitchFamily="34" charset="0"/>
                </a:rPr>
                <a:t>👉 No existen probabilidades negativas.</a:t>
              </a:r>
            </a:p>
          </p:txBody>
        </p: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E2E64A35-2E22-F369-402E-892C38DC048E}"/>
                </a:ext>
              </a:extLst>
            </p:cNvPr>
            <p:cNvSpPr txBox="1"/>
            <p:nvPr/>
          </p:nvSpPr>
          <p:spPr>
            <a:xfrm>
              <a:off x="842907" y="3522866"/>
              <a:ext cx="4739746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ES" sz="2000" dirty="0">
                  <a:latin typeface="Arial" panose="020B0604020202020204" pitchFamily="34" charset="0"/>
                  <a:cs typeface="Arial" panose="020B0604020202020204" pitchFamily="34" charset="0"/>
                </a:rPr>
                <a:t>2️⃣ </a:t>
              </a:r>
              <a:r>
                <a:rPr lang="es-ES" sz="2000" b="1" dirty="0">
                  <a:latin typeface="Arial" panose="020B0604020202020204" pitchFamily="34" charset="0"/>
                  <a:cs typeface="Arial" panose="020B0604020202020204" pitchFamily="34" charset="0"/>
                </a:rPr>
                <a:t>La probabilidad total es 1</a:t>
              </a:r>
              <a:endParaRPr lang="es-ES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CuadroTexto 25">
              <a:extLst>
                <a:ext uri="{FF2B5EF4-FFF2-40B4-BE49-F238E27FC236}">
                  <a16:creationId xmlns:a16="http://schemas.microsoft.com/office/drawing/2014/main" id="{40974282-F55E-63EE-6114-39FE65466611}"/>
                </a:ext>
              </a:extLst>
            </p:cNvPr>
            <p:cNvSpPr txBox="1"/>
            <p:nvPr/>
          </p:nvSpPr>
          <p:spPr>
            <a:xfrm>
              <a:off x="842906" y="3919753"/>
              <a:ext cx="5375013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ES" sz="2000" dirty="0">
                  <a:latin typeface="Arial" panose="020B0604020202020204" pitchFamily="34" charset="0"/>
                  <a:cs typeface="Arial" panose="020B0604020202020204" pitchFamily="34" charset="0"/>
                </a:rPr>
                <a:t>👉 Algo seguro tiene probabilidad 1 (100%).</a:t>
              </a:r>
            </a:p>
          </p:txBody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C82EBB86-3A11-D186-1F6B-9BF63E34596B}"/>
                </a:ext>
              </a:extLst>
            </p:cNvPr>
            <p:cNvSpPr txBox="1"/>
            <p:nvPr/>
          </p:nvSpPr>
          <p:spPr>
            <a:xfrm>
              <a:off x="842906" y="4579990"/>
              <a:ext cx="5249885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buNone/>
              </a:pPr>
              <a:r>
                <a:rPr lang="es-ES" sz="2000" dirty="0">
                  <a:latin typeface="Arial" panose="020B0604020202020204" pitchFamily="34" charset="0"/>
                  <a:cs typeface="Arial" panose="020B0604020202020204" pitchFamily="34" charset="0"/>
                </a:rPr>
                <a:t>3️⃣ </a:t>
              </a:r>
              <a:r>
                <a:rPr lang="es-ES" sz="2000" b="1" dirty="0">
                  <a:latin typeface="Arial" panose="020B0604020202020204" pitchFamily="34" charset="0"/>
                  <a:cs typeface="Arial" panose="020B0604020202020204" pitchFamily="34" charset="0"/>
                </a:rPr>
                <a:t>Sucesos </a:t>
              </a:r>
              <a:r>
                <a:rPr lang="es-ES" sz="20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incompatibles</a:t>
              </a:r>
              <a:r>
                <a:rPr lang="es-ES" sz="2000" b="1" dirty="0">
                  <a:latin typeface="Arial" panose="020B0604020202020204" pitchFamily="34" charset="0"/>
                  <a:cs typeface="Arial" panose="020B0604020202020204" pitchFamily="34" charset="0"/>
                </a:rPr>
                <a:t> se suman</a:t>
              </a:r>
              <a:br>
                <a:rPr lang="es-ES" sz="2000" dirty="0"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s-ES" sz="2000" dirty="0">
                  <a:latin typeface="Arial" panose="020B0604020202020204" pitchFamily="34" charset="0"/>
                  <a:cs typeface="Arial" panose="020B0604020202020204" pitchFamily="34" charset="0"/>
                </a:rPr>
                <a:t>       Si no pueden ocurrir a la vez: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CuadroTexto 29">
                  <a:extLst>
                    <a:ext uri="{FF2B5EF4-FFF2-40B4-BE49-F238E27FC236}">
                      <a16:creationId xmlns:a16="http://schemas.microsoft.com/office/drawing/2014/main" id="{D3346CC4-6503-093B-B588-E75B7BE52821}"/>
                    </a:ext>
                  </a:extLst>
                </p:cNvPr>
                <p:cNvSpPr txBox="1"/>
                <p:nvPr/>
              </p:nvSpPr>
              <p:spPr>
                <a:xfrm>
                  <a:off x="4958673" y="4884712"/>
                  <a:ext cx="3850104" cy="46166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ES" sz="240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ar-AE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ar-AE" sz="240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  <m:r>
                              <a:rPr lang="ar-AE" sz="2400" i="0">
                                <a:latin typeface="Cambria Math" panose="02040503050406030204" pitchFamily="18" charset="0"/>
                              </a:rPr>
                              <m:t>∪</m:t>
                            </m:r>
                            <m:r>
                              <a:rPr lang="ar-AE" sz="2400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</m:d>
                        <m:r>
                          <a:rPr lang="ar-AE" sz="2400" i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ar-AE" sz="2400" i="1">
                            <a:latin typeface="Cambria Math" panose="020405030504060302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ar-AE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ar-AE" sz="240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</m:d>
                        <m:r>
                          <a:rPr lang="ar-AE" sz="2400" i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ar-AE" sz="2400" i="1">
                            <a:latin typeface="Cambria Math" panose="020405030504060302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ar-AE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ar-AE" sz="2400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</m:d>
                      </m:oMath>
                    </m:oMathPara>
                  </a14:m>
                  <a:endParaRPr lang="ar-AE" sz="2400" dirty="0"/>
                </a:p>
              </p:txBody>
            </p:sp>
          </mc:Choice>
          <mc:Fallback xmlns="">
            <p:sp>
              <p:nvSpPr>
                <p:cNvPr id="30" name="CuadroTexto 29">
                  <a:extLst>
                    <a:ext uri="{FF2B5EF4-FFF2-40B4-BE49-F238E27FC236}">
                      <a16:creationId xmlns:a16="http://schemas.microsoft.com/office/drawing/2014/main" id="{D3346CC4-6503-093B-B588-E75B7BE5282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58673" y="4884712"/>
                  <a:ext cx="3850104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E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5" name="CuadroTexto 34">
            <a:extLst>
              <a:ext uri="{FF2B5EF4-FFF2-40B4-BE49-F238E27FC236}">
                <a16:creationId xmlns:a16="http://schemas.microsoft.com/office/drawing/2014/main" id="{62250ACF-9F87-9839-5393-246C0A625F16}"/>
              </a:ext>
            </a:extLst>
          </p:cNvPr>
          <p:cNvSpPr txBox="1"/>
          <p:nvPr/>
        </p:nvSpPr>
        <p:spPr>
          <a:xfrm>
            <a:off x="842907" y="5143231"/>
            <a:ext cx="484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/>
              <a:t>👉</a:t>
            </a:r>
          </a:p>
        </p:txBody>
      </p:sp>
    </p:spTree>
    <p:extLst>
      <p:ext uri="{BB962C8B-B14F-4D97-AF65-F5344CB8AC3E}">
        <p14:creationId xmlns:p14="http://schemas.microsoft.com/office/powerpoint/2010/main" val="24819964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AC02F6-E517-575D-980C-25705B974E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D153E0-BB5A-6E9A-4B13-6FCE3A69A594}"/>
              </a:ext>
            </a:extLst>
          </p:cNvPr>
          <p:cNvSpPr txBox="1"/>
          <p:nvPr/>
        </p:nvSpPr>
        <p:spPr>
          <a:xfrm>
            <a:off x="925603" y="685909"/>
            <a:ext cx="6019725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Conceptos básicos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CC7374A-EF07-0B8D-00B3-F30B6EE1081C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4DCBA652-FCAD-788A-8DB3-AF5F6C8916B4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454C0592-25EE-FFE7-B097-00CE0E3D91CC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C9E12EF6-5590-E7BB-5FE9-D6A15B03385D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17" name="Imagen 16">
            <a:extLst>
              <a:ext uri="{FF2B5EF4-FFF2-40B4-BE49-F238E27FC236}">
                <a16:creationId xmlns:a16="http://schemas.microsoft.com/office/drawing/2014/main" id="{4B95BBD4-5FD5-8C06-EA90-33FF0E0929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2199" y="833740"/>
            <a:ext cx="727423" cy="72000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CuadroTexto 3">
                <a:extLst>
                  <a:ext uri="{FF2B5EF4-FFF2-40B4-BE49-F238E27FC236}">
                    <a16:creationId xmlns:a16="http://schemas.microsoft.com/office/drawing/2014/main" id="{FC0850B0-14D8-0D49-A984-9F7FBC5BB816}"/>
                  </a:ext>
                </a:extLst>
              </p:cNvPr>
              <p:cNvSpPr txBox="1"/>
              <p:nvPr/>
            </p:nvSpPr>
            <p:spPr>
              <a:xfrm>
                <a:off x="914400" y="2568579"/>
                <a:ext cx="7386693" cy="326698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buNone/>
                </a:pPr>
                <a:r>
                  <a:rPr lang="es-E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Es el suceso contrario</a:t>
                </a:r>
                <a14:m>
                  <m:oMath xmlns:m="http://schemas.openxmlformats.org/officeDocument/2006/math">
                    <m:r>
                      <a:rPr lang="es-ES" sz="2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</m:t>
                    </m:r>
                  </m:oMath>
                </a14:m>
                <a:endParaRPr lang="es-ES" sz="2000" b="1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>
                  <a:buNone/>
                </a:pPr>
                <a:endParaRPr lang="es-ES" sz="2000" b="1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>
                  <a:buNone/>
                </a:pPr>
                <a:r>
                  <a:rPr lang="es-ES" sz="2000" b="1" dirty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Ejemplos:</a:t>
                </a:r>
              </a:p>
              <a:p>
                <a:pPr marL="342900" indent="-342900" algn="just">
                  <a:lnSpc>
                    <a:spcPct val="150000"/>
                  </a:lnSpc>
                  <a:buClr>
                    <a:srgbClr val="00B050"/>
                  </a:buClr>
                  <a:buFont typeface="Wingdings" panose="05000000000000000000" pitchFamily="2" charset="2"/>
                  <a:buChar char="§"/>
                </a:pPr>
                <a:r>
                  <a:rPr lang="es-E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El suceso complementario de ganar el sorteo, es no ganarlo.</a:t>
                </a:r>
              </a:p>
              <a:p>
                <a:pPr marL="342900" indent="-342900" algn="just">
                  <a:lnSpc>
                    <a:spcPct val="150000"/>
                  </a:lnSpc>
                  <a:buClr>
                    <a:srgbClr val="00B050"/>
                  </a:buClr>
                  <a:buFont typeface="Wingdings" panose="05000000000000000000" pitchFamily="2" charset="2"/>
                  <a:buChar char="§"/>
                </a:pPr>
                <a:r>
                  <a:rPr lang="es-E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El suceso complementario de sacar un 5 al tirar un dado, es sacar 1, 2, 3, 4 o 6.</a:t>
                </a:r>
              </a:p>
              <a:p>
                <a:pPr marL="342900" indent="-342900" algn="just">
                  <a:lnSpc>
                    <a:spcPct val="150000"/>
                  </a:lnSpc>
                  <a:buClr>
                    <a:srgbClr val="00B050"/>
                  </a:buClr>
                  <a:buFont typeface="Wingdings" panose="05000000000000000000" pitchFamily="2" charset="2"/>
                  <a:buChar char="§"/>
                </a:pPr>
                <a:r>
                  <a:rPr lang="es-E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El suceso contrario a sacar par al tirar un dado, es sacar impar.</a:t>
                </a:r>
              </a:p>
            </p:txBody>
          </p:sp>
        </mc:Choice>
        <mc:Fallback>
          <p:sp>
            <p:nvSpPr>
              <p:cNvPr id="4" name="CuadroTexto 3">
                <a:extLst>
                  <a:ext uri="{FF2B5EF4-FFF2-40B4-BE49-F238E27FC236}">
                    <a16:creationId xmlns:a16="http://schemas.microsoft.com/office/drawing/2014/main" id="{FC0850B0-14D8-0D49-A984-9F7FBC5BB8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2568579"/>
                <a:ext cx="7386693" cy="3266985"/>
              </a:xfrm>
              <a:prstGeom prst="rect">
                <a:avLst/>
              </a:prstGeom>
              <a:blipFill>
                <a:blip r:embed="rId3"/>
                <a:stretch>
                  <a:fillRect l="-825" t="-746" r="-1815" b="-2425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2">
            <a:extLst>
              <a:ext uri="{FF2B5EF4-FFF2-40B4-BE49-F238E27FC236}">
                <a16:creationId xmlns:a16="http://schemas.microsoft.com/office/drawing/2014/main" id="{2CA9270B-54F2-151A-623C-2A57B90D4B32}"/>
              </a:ext>
            </a:extLst>
          </p:cNvPr>
          <p:cNvSpPr txBox="1"/>
          <p:nvPr/>
        </p:nvSpPr>
        <p:spPr>
          <a:xfrm>
            <a:off x="864000" y="1842688"/>
            <a:ext cx="73152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>
                <a:solidFill>
                  <a:srgbClr val="000000"/>
                </a:solidFill>
              </a:defRPr>
            </a:pPr>
            <a:r>
              <a:rPr lang="es-ES" dirty="0"/>
              <a:t>Suceso complementario</a:t>
            </a:r>
            <a:endParaRPr lang="es-ES" noProof="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C65532FD-6FA9-8832-31C9-2E005B3B75A9}"/>
                  </a:ext>
                </a:extLst>
              </p:cNvPr>
              <p:cNvSpPr txBox="1"/>
              <p:nvPr/>
            </p:nvSpPr>
            <p:spPr>
              <a:xfrm>
                <a:off x="4072051" y="2440724"/>
                <a:ext cx="3937571" cy="985591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 algn="just">
                  <a:buNone/>
                </a:pPr>
                <a:endParaRPr lang="es-ES" sz="2000" b="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s-E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m:rPr>
                              <m:sty m:val="p"/>
                            </m:rPr>
                            <a:rPr lang="es-E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A</m:t>
                          </m:r>
                        </m:e>
                      </m:acc>
                      <m:r>
                        <a:rPr lang="es-E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s-E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no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s-E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A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,   </m:t>
                      </m:r>
                      <m:r>
                        <a:rPr lang="es-ES" sz="2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𝑷</m:t>
                      </m:r>
                      <m:d>
                        <m:dPr>
                          <m:ctrlPr>
                            <a:rPr lang="es-ES" sz="2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acc>
                            <m:accPr>
                              <m:chr m:val="̅"/>
                              <m:ctrlPr>
                                <a:rPr lang="es-ES" sz="2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s-E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A</m:t>
                              </m:r>
                            </m:e>
                          </m:acc>
                          <m:r>
                            <a:rPr lang="es-ES" sz="2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)=</m:t>
                          </m:r>
                          <m:r>
                            <a:rPr lang="es-ES" sz="2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  <m:r>
                            <a:rPr lang="es-ES" sz="2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es-ES" sz="2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P</m:t>
                          </m:r>
                          <m:r>
                            <a:rPr lang="es-ES" sz="2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r>
                            <a:rPr lang="es-ES" sz="2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𝑨</m:t>
                          </m:r>
                        </m:e>
                      </m:d>
                    </m:oMath>
                  </m:oMathPara>
                </a14:m>
                <a:endParaRPr lang="es-ES" sz="2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>
                  <a:buNone/>
                </a:pPr>
                <a:endParaRPr lang="es-ES" sz="1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C65532FD-6FA9-8832-31C9-2E005B3B75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2051" y="2440724"/>
                <a:ext cx="3937571" cy="98559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240128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6EF13A-0A05-8F88-F8E8-F94D30BF8F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697B6AE-8C49-5D67-DB3D-3DF9C9F16EF1}"/>
              </a:ext>
            </a:extLst>
          </p:cNvPr>
          <p:cNvSpPr txBox="1"/>
          <p:nvPr/>
        </p:nvSpPr>
        <p:spPr>
          <a:xfrm>
            <a:off x="925603" y="685909"/>
            <a:ext cx="6019725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Conceptos básicos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A2DE17E-B585-E808-2D1A-5F4BEACD8B6D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29F797E8-FD96-23E5-FDF2-4A8D7BF2C678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5A222D8D-0751-E8ED-64A6-9CA8C797B125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3E6B962D-89D4-B257-1783-7BA0C33A3F7F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17" name="Imagen 16">
            <a:extLst>
              <a:ext uri="{FF2B5EF4-FFF2-40B4-BE49-F238E27FC236}">
                <a16:creationId xmlns:a16="http://schemas.microsoft.com/office/drawing/2014/main" id="{5678A8BF-5B22-1719-C0BF-B487565954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2199" y="833740"/>
            <a:ext cx="727423" cy="720000"/>
          </a:xfrm>
          <a:prstGeom prst="rect">
            <a:avLst/>
          </a:prstGeom>
        </p:spPr>
      </p:pic>
      <p:sp>
        <p:nvSpPr>
          <p:cNvPr id="8" name="TextBox 2">
            <a:extLst>
              <a:ext uri="{FF2B5EF4-FFF2-40B4-BE49-F238E27FC236}">
                <a16:creationId xmlns:a16="http://schemas.microsoft.com/office/drawing/2014/main" id="{729526E7-A25E-A1C1-ADF4-0E0C980417EF}"/>
              </a:ext>
            </a:extLst>
          </p:cNvPr>
          <p:cNvSpPr txBox="1"/>
          <p:nvPr/>
        </p:nvSpPr>
        <p:spPr>
          <a:xfrm>
            <a:off x="864000" y="1842688"/>
            <a:ext cx="73152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>
                <a:solidFill>
                  <a:srgbClr val="000000"/>
                </a:solidFill>
              </a:defRPr>
            </a:pPr>
            <a:r>
              <a:rPr lang="es-ES" dirty="0"/>
              <a:t>Probabilidad condicionada</a:t>
            </a:r>
            <a:endParaRPr lang="es-ES" noProof="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842B8F7-E0F6-A799-C569-C7123B284E04}"/>
              </a:ext>
            </a:extLst>
          </p:cNvPr>
          <p:cNvSpPr txBox="1"/>
          <p:nvPr/>
        </p:nvSpPr>
        <p:spPr>
          <a:xfrm>
            <a:off x="5370599" y="3842283"/>
            <a:ext cx="2808601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" sz="2000" dirty="0"/>
              <a:t>P(B|A) = P(A ∩ B) / P(A)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386FD06B-A9D0-463C-8990-176CD5D11072}"/>
              </a:ext>
            </a:extLst>
          </p:cNvPr>
          <p:cNvSpPr txBox="1"/>
          <p:nvPr/>
        </p:nvSpPr>
        <p:spPr>
          <a:xfrm>
            <a:off x="914400" y="2394781"/>
            <a:ext cx="692385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La probabilidad de que ocurra A si sabemos que antes ha ocurrido B. </a:t>
            </a:r>
          </a:p>
          <a:p>
            <a:pPr algn="just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Sabiendo con anterioridad una información de interés calculamos la probabilidad de un suceso.</a:t>
            </a:r>
          </a:p>
          <a:p>
            <a:pPr algn="just"/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Se llama probabilidad </a:t>
            </a:r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a posteriori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Ejemplos:</a:t>
            </a:r>
          </a:p>
          <a:p>
            <a:pPr marL="342900" indent="-342900" algn="just"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La probabilidad de que se produzca un impago de la hipoteca si sabemos que el cliente está en el paro.</a:t>
            </a:r>
          </a:p>
          <a:p>
            <a:pPr marL="342900" indent="-342900" algn="just"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Sabiendo que hemos sacado un número par calcular la probabilidad de sacar un 4</a:t>
            </a:r>
          </a:p>
        </p:txBody>
      </p:sp>
    </p:spTree>
    <p:extLst>
      <p:ext uri="{BB962C8B-B14F-4D97-AF65-F5344CB8AC3E}">
        <p14:creationId xmlns:p14="http://schemas.microsoft.com/office/powerpoint/2010/main" val="13963849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D240E2-9524-E6C8-1DA8-660EAA1919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3DB56E5-BE6F-62AA-E55C-663AC7F4687B}"/>
              </a:ext>
            </a:extLst>
          </p:cNvPr>
          <p:cNvSpPr txBox="1"/>
          <p:nvPr/>
        </p:nvSpPr>
        <p:spPr>
          <a:xfrm>
            <a:off x="925603" y="685909"/>
            <a:ext cx="6019725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Conceptos básicos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4288EA0-605A-A696-CEAA-FD71C4DF0A35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498757DF-6B9A-7E0C-316F-3BDD7F7A1226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86AD95C8-C63E-C811-490C-B9C6037B8D3B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062633DB-57A2-98E2-807F-71ABCABEF35A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17" name="Imagen 16">
            <a:extLst>
              <a:ext uri="{FF2B5EF4-FFF2-40B4-BE49-F238E27FC236}">
                <a16:creationId xmlns:a16="http://schemas.microsoft.com/office/drawing/2014/main" id="{259C026F-604E-DEFC-1D27-BA709CF562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2199" y="833740"/>
            <a:ext cx="727423" cy="720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523A4AE5-8801-9CFC-56D2-6E9ABB79989B}"/>
              </a:ext>
            </a:extLst>
          </p:cNvPr>
          <p:cNvSpPr txBox="1"/>
          <p:nvPr/>
        </p:nvSpPr>
        <p:spPr>
          <a:xfrm>
            <a:off x="914400" y="2568579"/>
            <a:ext cx="738669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Dos sucesos A y B son independientes si uno no influye en el otro, que ocurra A no añade información sobre B y viceversa</a:t>
            </a:r>
          </a:p>
          <a:p>
            <a:pPr algn="just">
              <a:buNone/>
            </a:pPr>
            <a:endParaRPr lang="es-ES" sz="20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None/>
            </a:pPr>
            <a:endParaRPr lang="es-ES" sz="20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None/>
            </a:pPr>
            <a:endParaRPr lang="es-ES" sz="20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None/>
            </a:pPr>
            <a:r>
              <a:rPr lang="es-ES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Ejemplos:</a:t>
            </a:r>
          </a:p>
          <a:p>
            <a:pPr marL="342900" indent="-342900" algn="just"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Sacar una carta y que sea un rey y sacar una carta y que sea de oros.</a:t>
            </a:r>
          </a:p>
          <a:p>
            <a:pPr marL="342900" indent="-342900" algn="just"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Que tenga trabajo y me toque la lotería.</a:t>
            </a:r>
          </a:p>
        </p:txBody>
      </p:sp>
      <p:sp>
        <p:nvSpPr>
          <p:cNvPr id="8" name="TextBox 2">
            <a:extLst>
              <a:ext uri="{FF2B5EF4-FFF2-40B4-BE49-F238E27FC236}">
                <a16:creationId xmlns:a16="http://schemas.microsoft.com/office/drawing/2014/main" id="{BDB214CE-404C-B03E-998A-3095D8406799}"/>
              </a:ext>
            </a:extLst>
          </p:cNvPr>
          <p:cNvSpPr txBox="1"/>
          <p:nvPr/>
        </p:nvSpPr>
        <p:spPr>
          <a:xfrm>
            <a:off x="864000" y="1842688"/>
            <a:ext cx="73152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>
                <a:solidFill>
                  <a:srgbClr val="000000"/>
                </a:solidFill>
              </a:defRPr>
            </a:pPr>
            <a:r>
              <a:rPr lang="es-ES" dirty="0"/>
              <a:t>Sucesos independientes</a:t>
            </a:r>
            <a:endParaRPr lang="es-ES" noProof="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uadroTexto 2">
                <a:extLst>
                  <a:ext uri="{FF2B5EF4-FFF2-40B4-BE49-F238E27FC236}">
                    <a16:creationId xmlns:a16="http://schemas.microsoft.com/office/drawing/2014/main" id="{F7B1D2E6-CCBD-8DA2-132A-3ACB15CE8AF7}"/>
                  </a:ext>
                </a:extLst>
              </p:cNvPr>
              <p:cNvSpPr txBox="1"/>
              <p:nvPr/>
            </p:nvSpPr>
            <p:spPr>
              <a:xfrm>
                <a:off x="1202680" y="3429000"/>
                <a:ext cx="6738640" cy="307777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s-ES" sz="2000" i="1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s-ES" sz="2000" b="0" i="1" smtClean="0">
                          <a:latin typeface="Cambria Math" panose="02040503050406030204" pitchFamily="18" charset="0"/>
                        </a:rPr>
                        <m:t>y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s-ES" sz="2000" b="0" i="1" smtClean="0">
                          <a:latin typeface="Cambria Math" panose="02040503050406030204" pitchFamily="18" charset="0"/>
                        </a:rPr>
                        <m:t>B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s-ES" sz="2000" b="0" i="1" smtClean="0">
                          <a:latin typeface="Cambria Math" panose="02040503050406030204" pitchFamily="18" charset="0"/>
                        </a:rPr>
                        <m:t>don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s-ES" sz="2000" b="0" i="1" smtClean="0">
                          <a:latin typeface="Cambria Math" panose="02040503050406030204" pitchFamily="18" charset="0"/>
                        </a:rPr>
                        <m:t>independientes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s-ES" sz="2000" b="0" i="1" smtClean="0">
                          <a:latin typeface="Cambria Math" panose="02040503050406030204" pitchFamily="18" charset="0"/>
                        </a:rPr>
                        <m:t>si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s-ES" sz="2000" b="0" i="1" smtClean="0"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es-ES" sz="2000" b="0" i="1" smtClean="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m:rPr>
                          <m:sty m:val="p"/>
                        </m:rPr>
                        <a:rPr lang="es-ES" sz="2000" b="0" i="1" smtClean="0">
                          <a:latin typeface="Cambria Math" panose="02040503050406030204" pitchFamily="18" charset="0"/>
                        </a:rPr>
                        <m:t>B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)=</m:t>
                      </m:r>
                      <m:r>
                        <m:rPr>
                          <m:sty m:val="p"/>
                        </m:rPr>
                        <a:rPr lang="es-ES" sz="2000" b="0" i="1" smtClean="0"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es-ES" sz="2000" b="0" i="1" smtClean="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)  </m:t>
                      </m:r>
                      <m:r>
                        <m:rPr>
                          <m:sty m:val="p"/>
                        </m:rPr>
                        <a:rPr lang="es-ES" sz="2000" b="0" i="1" smtClean="0">
                          <a:latin typeface="Cambria Math" panose="02040503050406030204" pitchFamily="18" charset="0"/>
                        </a:rPr>
                        <m:t>y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m:rPr>
                          <m:sty m:val="p"/>
                        </m:rPr>
                        <a:rPr lang="es-ES" sz="2000" b="0" i="1" smtClean="0"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es-ES" sz="2000" b="0" i="1" smtClean="0">
                          <a:latin typeface="Cambria Math" panose="02040503050406030204" pitchFamily="18" charset="0"/>
                        </a:rPr>
                        <m:t>B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m:rPr>
                          <m:sty m:val="p"/>
                        </m:rPr>
                        <a:rPr lang="es-ES" sz="2000" b="0" i="1" smtClean="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)=</m:t>
                      </m:r>
                      <m:r>
                        <m:rPr>
                          <m:sty m:val="p"/>
                        </m:rPr>
                        <a:rPr lang="es-ES" sz="2000" b="0" i="1" smtClean="0"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es-ES" sz="2000" b="0" i="1" smtClean="0">
                          <a:latin typeface="Cambria Math" panose="02040503050406030204" pitchFamily="18" charset="0"/>
                        </a:rPr>
                        <m:t>B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s-ES" sz="2000" dirty="0"/>
              </a:p>
            </p:txBody>
          </p:sp>
        </mc:Choice>
        <mc:Fallback>
          <p:sp>
            <p:nvSpPr>
              <p:cNvPr id="3" name="CuadroTexto 2">
                <a:extLst>
                  <a:ext uri="{FF2B5EF4-FFF2-40B4-BE49-F238E27FC236}">
                    <a16:creationId xmlns:a16="http://schemas.microsoft.com/office/drawing/2014/main" id="{F7B1D2E6-CCBD-8DA2-132A-3ACB15CE8A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2680" y="3429000"/>
                <a:ext cx="6738640" cy="307777"/>
              </a:xfrm>
              <a:prstGeom prst="rect">
                <a:avLst/>
              </a:prstGeom>
              <a:blipFill>
                <a:blip r:embed="rId3"/>
                <a:stretch>
                  <a:fillRect l="-631" r="-1081" b="-27778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91843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7774D3-56A5-F161-A4DA-EC20858F87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0564E3-E12C-1649-879A-2F8C0715A183}"/>
              </a:ext>
            </a:extLst>
          </p:cNvPr>
          <p:cNvSpPr txBox="1"/>
          <p:nvPr/>
        </p:nvSpPr>
        <p:spPr>
          <a:xfrm>
            <a:off x="925603" y="685909"/>
            <a:ext cx="6019725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Conceptos básicos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234EC9A-ADB9-CCC0-F4ED-CE33117B95B0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49CFD93B-EF43-2CE8-5A43-F133BCDB53F6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B765FCAB-7014-4849-1637-D24923663E50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8ADC58CB-508F-1015-67F5-D1BA05A253E7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17" name="Imagen 16">
            <a:extLst>
              <a:ext uri="{FF2B5EF4-FFF2-40B4-BE49-F238E27FC236}">
                <a16:creationId xmlns:a16="http://schemas.microsoft.com/office/drawing/2014/main" id="{CB25B5D8-DCB6-8315-2C36-701231F57E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2199" y="833740"/>
            <a:ext cx="727423" cy="720000"/>
          </a:xfrm>
          <a:prstGeom prst="rect">
            <a:avLst/>
          </a:prstGeom>
        </p:spPr>
      </p:pic>
      <p:sp>
        <p:nvSpPr>
          <p:cNvPr id="8" name="TextBox 2">
            <a:extLst>
              <a:ext uri="{FF2B5EF4-FFF2-40B4-BE49-F238E27FC236}">
                <a16:creationId xmlns:a16="http://schemas.microsoft.com/office/drawing/2014/main" id="{B9EB6FDC-EF33-04F0-1D94-2CAA05B600C8}"/>
              </a:ext>
            </a:extLst>
          </p:cNvPr>
          <p:cNvSpPr txBox="1"/>
          <p:nvPr/>
        </p:nvSpPr>
        <p:spPr>
          <a:xfrm>
            <a:off x="864000" y="1842688"/>
            <a:ext cx="73152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>
                <a:solidFill>
                  <a:srgbClr val="000000"/>
                </a:solidFill>
              </a:defRPr>
            </a:pPr>
            <a:r>
              <a:rPr lang="es-ES" dirty="0"/>
              <a:t>Regla de Bayes</a:t>
            </a:r>
            <a:endParaRPr lang="es-ES" noProof="0" dirty="0"/>
          </a:p>
        </p:txBody>
      </p:sp>
      <p:grpSp>
        <p:nvGrpSpPr>
          <p:cNvPr id="16" name="Grupo 15">
            <a:extLst>
              <a:ext uri="{FF2B5EF4-FFF2-40B4-BE49-F238E27FC236}">
                <a16:creationId xmlns:a16="http://schemas.microsoft.com/office/drawing/2014/main" id="{F553BD4C-9939-03BC-BA74-71357D891BF1}"/>
              </a:ext>
            </a:extLst>
          </p:cNvPr>
          <p:cNvGrpSpPr/>
          <p:nvPr/>
        </p:nvGrpSpPr>
        <p:grpSpPr>
          <a:xfrm>
            <a:off x="864000" y="2531996"/>
            <a:ext cx="7519712" cy="2205488"/>
            <a:chOff x="864000" y="3044024"/>
            <a:chExt cx="7519712" cy="2205488"/>
          </a:xfrm>
        </p:grpSpPr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7AC67F42-CA8E-CA6F-06EB-9D02527ADF72}"/>
                </a:ext>
              </a:extLst>
            </p:cNvPr>
            <p:cNvSpPr txBox="1"/>
            <p:nvPr/>
          </p:nvSpPr>
          <p:spPr>
            <a:xfrm>
              <a:off x="5052526" y="3044024"/>
              <a:ext cx="2808601" cy="400110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s-ES" sz="2000" dirty="0"/>
                <a:t>P(B|A) = P(A ∩ B) / P(A)</a:t>
              </a:r>
            </a:p>
          </p:txBody>
        </p:sp>
        <p:sp>
          <p:nvSpPr>
            <p:cNvPr id="4" name="Content Placeholder 2">
              <a:extLst>
                <a:ext uri="{FF2B5EF4-FFF2-40B4-BE49-F238E27FC236}">
                  <a16:creationId xmlns:a16="http://schemas.microsoft.com/office/drawing/2014/main" id="{82422F5C-2B8C-C82A-10FD-68D4FFFD783D}"/>
                </a:ext>
              </a:extLst>
            </p:cNvPr>
            <p:cNvSpPr txBox="1">
              <a:spLocks/>
            </p:cNvSpPr>
            <p:nvPr/>
          </p:nvSpPr>
          <p:spPr>
            <a:xfrm>
              <a:off x="864000" y="3044024"/>
              <a:ext cx="4126454" cy="914401"/>
            </a:xfrm>
            <a:prstGeom prst="rect">
              <a:avLst/>
            </a:prstGeom>
          </p:spPr>
          <p:txBody>
            <a:bodyPr/>
            <a:lstStyle>
              <a:lvl1pPr marL="342900" indent="-3429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ct val="20000"/>
                </a:spcBef>
                <a:buFont typeface="Arial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ct val="20000"/>
                </a:spcBef>
                <a:buFont typeface="Arial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ct val="20000"/>
                </a:spcBef>
                <a:buFont typeface="Arial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s-ES" sz="2000" dirty="0">
                  <a:latin typeface="Arial" panose="020B0604020202020204" pitchFamily="34" charset="0"/>
                  <a:cs typeface="Arial" panose="020B0604020202020204" pitchFamily="34" charset="0"/>
                </a:rPr>
                <a:t>Si despejamos en la fórmula:</a:t>
              </a:r>
            </a:p>
            <a:p>
              <a:pPr marL="0" indent="0">
                <a:buNone/>
              </a:pPr>
              <a:endParaRPr lang="es-ES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indent="0">
                <a:buNone/>
              </a:pPr>
              <a:r>
                <a:rPr lang="es-ES" sz="2000" dirty="0">
                  <a:latin typeface="Arial" panose="020B0604020202020204" pitchFamily="34" charset="0"/>
                  <a:cs typeface="Arial" panose="020B0604020202020204" pitchFamily="34" charset="0"/>
                </a:rPr>
                <a:t>También se le conoce como regla de Bayes</a:t>
              </a:r>
            </a:p>
          </p:txBody>
        </p:sp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0FE9827F-F424-C56D-2488-6C8F09647638}"/>
                </a:ext>
              </a:extLst>
            </p:cNvPr>
            <p:cNvSpPr txBox="1"/>
            <p:nvPr/>
          </p:nvSpPr>
          <p:spPr>
            <a:xfrm>
              <a:off x="5052057" y="3758370"/>
              <a:ext cx="2489174" cy="400110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marL="0" indent="0">
                <a:buNone/>
              </a:pPr>
              <a:r>
                <a:rPr lang="es-ES" sz="2000" dirty="0"/>
                <a:t>P(A ∩ B) = P(A)·P(B|A)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4" name="CuadroTexto 13">
                  <a:extLst>
                    <a:ext uri="{FF2B5EF4-FFF2-40B4-BE49-F238E27FC236}">
                      <a16:creationId xmlns:a16="http://schemas.microsoft.com/office/drawing/2014/main" id="{440D0F65-6E45-A85E-552C-8DD0EAFA1425}"/>
                    </a:ext>
                  </a:extLst>
                </p:cNvPr>
                <p:cNvSpPr txBox="1"/>
                <p:nvPr/>
              </p:nvSpPr>
              <p:spPr>
                <a:xfrm>
                  <a:off x="915329" y="4849402"/>
                  <a:ext cx="7468383" cy="400110"/>
                </a:xfrm>
                <a:prstGeom prst="rect">
                  <a:avLst/>
                </a:prstGeom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square" rtlCol="0">
                  <a:spAutoFit/>
                </a:bodyPr>
                <a:lstStyle/>
                <a:p>
                  <a:r>
                    <a:rPr lang="es-ES" sz="20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 y B son INDEPENDIENTES </a:t>
                  </a:r>
                  <a14:m>
                    <m:oMath xmlns:m="http://schemas.openxmlformats.org/officeDocument/2006/math">
                      <m:r>
                        <a:rPr lang="es-ES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⇔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s-E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P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es-E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r>
                        <m:rPr>
                          <m:sty m:val="p"/>
                        </m:rPr>
                        <a:rPr lang="es-E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B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)=</m:t>
                      </m:r>
                      <m:r>
                        <m:rPr>
                          <m:sty m:val="p"/>
                        </m:rPr>
                        <a:rPr lang="es-E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P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es-E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)∙</m:t>
                      </m:r>
                      <m:r>
                        <m:rPr>
                          <m:sty m:val="p"/>
                        </m:rPr>
                        <a:rPr lang="es-E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P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es-E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B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a14:m>
                  <a:endParaRPr lang="es-ES" sz="20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>
            <p:sp>
              <p:nvSpPr>
                <p:cNvPr id="14" name="CuadroTexto 13">
                  <a:extLst>
                    <a:ext uri="{FF2B5EF4-FFF2-40B4-BE49-F238E27FC236}">
                      <a16:creationId xmlns:a16="http://schemas.microsoft.com/office/drawing/2014/main" id="{440D0F65-6E45-A85E-552C-8DD0EAFA142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5329" y="4849402"/>
                  <a:ext cx="7468383" cy="400110"/>
                </a:xfrm>
                <a:prstGeom prst="rect">
                  <a:avLst/>
                </a:prstGeom>
                <a:blipFill>
                  <a:blip r:embed="rId3"/>
                  <a:stretch>
                    <a:fillRect l="-651" t="-4348" b="-24638"/>
                  </a:stretch>
                </a:blipFill>
              </p:spPr>
              <p:txBody>
                <a:bodyPr/>
                <a:lstStyle/>
                <a:p>
                  <a:r>
                    <a:rPr lang="es-E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5" name="CuadroTexto 14">
            <a:extLst>
              <a:ext uri="{FF2B5EF4-FFF2-40B4-BE49-F238E27FC236}">
                <a16:creationId xmlns:a16="http://schemas.microsoft.com/office/drawing/2014/main" id="{20E08041-20E9-4BC8-164E-396AF6CEBBD1}"/>
              </a:ext>
            </a:extLst>
          </p:cNvPr>
          <p:cNvSpPr txBox="1"/>
          <p:nvPr/>
        </p:nvSpPr>
        <p:spPr>
          <a:xfrm>
            <a:off x="864000" y="4964177"/>
            <a:ext cx="75197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Esta propiedad se usa tanto, que muchas veces se sustituye por la propia definición</a:t>
            </a:r>
            <a:r>
              <a:rPr lang="es-E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488887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7452EC-E4BD-1634-7A39-56E6B6BDA5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C1D643C-D98D-5554-5738-9C633AAB202D}"/>
              </a:ext>
            </a:extLst>
          </p:cNvPr>
          <p:cNvSpPr txBox="1"/>
          <p:nvPr/>
        </p:nvSpPr>
        <p:spPr>
          <a:xfrm>
            <a:off x="925603" y="685909"/>
            <a:ext cx="5050934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Errores a evitar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967A5AC-CB2B-BEEB-64C1-0A0864E181E3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970E8F10-DBCF-D0F8-10FA-944FAA92BF7B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48D8B079-9369-B122-ACE1-7DBA8C728FD3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10514726-2853-5792-1C8A-032CCB74F05E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A5F1FC-BD70-7E2E-7DCF-F5754089CC72}"/>
              </a:ext>
            </a:extLst>
          </p:cNvPr>
          <p:cNvSpPr txBox="1">
            <a:spLocks/>
          </p:cNvSpPr>
          <p:nvPr/>
        </p:nvSpPr>
        <p:spPr>
          <a:xfrm>
            <a:off x="842907" y="2192248"/>
            <a:ext cx="7339893" cy="3012897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dirty="0"/>
              <a:t>Incompatibles: P(A ∩ B) = 0</a:t>
            </a:r>
          </a:p>
          <a:p>
            <a:pPr lvl="1">
              <a:buClr>
                <a:srgbClr val="00B050"/>
              </a:buClr>
              <a:buFont typeface="Wingdings" panose="05000000000000000000" pitchFamily="2" charset="2"/>
              <a:buChar char="§"/>
            </a:pPr>
            <a:endParaRPr lang="es-ES" dirty="0"/>
          </a:p>
          <a:p>
            <a:pPr lvl="1"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dirty="0"/>
              <a:t>Independientes: P(A ∩ B) = P(A)·P(B)</a:t>
            </a:r>
          </a:p>
          <a:p>
            <a:endParaRPr lang="es-ES" dirty="0"/>
          </a:p>
          <a:p>
            <a:pPr marL="0" indent="0">
              <a:buNone/>
            </a:pPr>
            <a:r>
              <a:rPr lang="es-ES" b="1" dirty="0"/>
              <a:t>No son lo mismo. Es un error muy común en Selectividad</a:t>
            </a: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F8D06F56-72E8-E7AC-693D-99DD1C8E0F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2800" y="648000"/>
            <a:ext cx="900000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1121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4258A0-1AE8-5B32-9998-09634F129D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EB72480-4F2D-6588-63E1-8BE4A9531260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Aplicaciones</a:t>
            </a:r>
            <a:endParaRPr lang="es-ES" noProof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C5A2611-D53E-ED43-25B4-55AA9CAD0592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7E33A4B2-03EB-7FB6-CD53-6C1C8FAE9AA2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60CAD85B-CD60-7736-1D5A-835D8CD46C49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061A02CA-3C67-C453-AA7B-F3D37923A936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5" name="Imagen 4" descr="Icono&#10;&#10;El contenido generado por IA puede ser incorrecto.">
            <a:extLst>
              <a:ext uri="{FF2B5EF4-FFF2-40B4-BE49-F238E27FC236}">
                <a16:creationId xmlns:a16="http://schemas.microsoft.com/office/drawing/2014/main" id="{9E0077F8-B233-C787-4E05-B45BFF562B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720000" cy="720000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237C5F16-B71F-2963-9D34-5D39B0BFF6D3}"/>
              </a:ext>
            </a:extLst>
          </p:cNvPr>
          <p:cNvSpPr txBox="1"/>
          <p:nvPr/>
        </p:nvSpPr>
        <p:spPr>
          <a:xfrm>
            <a:off x="914400" y="1301352"/>
            <a:ext cx="700560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¿Alguna vez te has preguntado cómo las compañías de seguros calculan </a:t>
            </a:r>
            <a:r>
              <a:rPr lang="es-ES" dirty="0">
                <a:solidFill>
                  <a:srgbClr val="333333"/>
                </a:solidFill>
                <a:latin typeface="Arial" panose="020B0604020202020204" pitchFamily="34" charset="0"/>
              </a:rPr>
              <a:t>el precio de tu seguro</a:t>
            </a:r>
            <a:r>
              <a:rPr lang="es-E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? </a:t>
            </a:r>
          </a:p>
          <a:p>
            <a:pPr algn="just"/>
            <a:endParaRPr lang="es-ES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  <a:p>
            <a:pPr algn="just"/>
            <a:r>
              <a:rPr lang="es-E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La respuesta está en la probabilidad y la estadística</a:t>
            </a:r>
            <a:r>
              <a:rPr lang="es-ES" dirty="0">
                <a:solidFill>
                  <a:srgbClr val="333333"/>
                </a:solidFill>
                <a:latin typeface="Arial" panose="020B0604020202020204" pitchFamily="34" charset="0"/>
              </a:rPr>
              <a:t> que están presentes en TODOS los campos profesionales. </a:t>
            </a:r>
            <a:endParaRPr lang="es-ES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  <a:p>
            <a:pPr algn="just"/>
            <a:endParaRPr lang="es-ES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algn="just"/>
            <a:r>
              <a:rPr lang="es-E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Tomar decisiones financieras, elegir la mejor ruta para evitar el tráfico, averiguar la intención de voto para ganar unas elecciones etc</a:t>
            </a:r>
            <a:r>
              <a:rPr lang="es-ES" dirty="0">
                <a:solidFill>
                  <a:srgbClr val="333333"/>
                </a:solidFill>
                <a:latin typeface="Arial" panose="020B0604020202020204" pitchFamily="34" charset="0"/>
              </a:rPr>
              <a:t>.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dirty="0">
                <a:solidFill>
                  <a:srgbClr val="333333"/>
                </a:solidFill>
                <a:latin typeface="Arial" panose="020B0604020202020204" pitchFamily="34" charset="0"/>
              </a:rPr>
              <a:t>Estas herramientas nos ayudan a interpretar el mundo de manera cuantitativa. </a:t>
            </a:r>
          </a:p>
          <a:p>
            <a:pPr algn="just"/>
            <a:endParaRPr lang="es-ES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 igual la profesión o carrera que elijas: si no sabes de estadística serás un </a:t>
            </a:r>
            <a:r>
              <a:rPr lang="es-ES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zoquete</a:t>
            </a:r>
            <a:r>
              <a:rPr lang="es-ES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ya sé que suena fuerte, pero es seguro al 100%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25592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90432F-0836-E41D-56E4-94A82EBF67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AB29C9C-E358-FF7E-A1BD-54A55E0A58CE}"/>
              </a:ext>
            </a:extLst>
          </p:cNvPr>
          <p:cNvSpPr txBox="1"/>
          <p:nvPr/>
        </p:nvSpPr>
        <p:spPr>
          <a:xfrm>
            <a:off x="925603" y="685909"/>
            <a:ext cx="2786340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Ejemplo</a:t>
            </a:r>
            <a:endParaRPr lang="es-ES" noProof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C61FD3E-FAF2-C961-2AB3-DF1E83640996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82E59813-1237-D35D-0E36-032CF5EEC9D2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316BA048-C433-C073-D935-9FA873E2EA19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FFCCC930-30B9-F23B-6894-2A0D453B8F84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4" name="Imagen 3" descr="Logotipo&#10;&#10;El contenido generado por IA puede ser incorrecto.">
            <a:extLst>
              <a:ext uri="{FF2B5EF4-FFF2-40B4-BE49-F238E27FC236}">
                <a16:creationId xmlns:a16="http://schemas.microsoft.com/office/drawing/2014/main" id="{9C6EC618-BBE8-BF9B-2732-73E391FB68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70E33BCF-1928-C09D-ACAA-BF89F018BCCE}"/>
              </a:ext>
            </a:extLst>
          </p:cNvPr>
          <p:cNvSpPr txBox="1"/>
          <p:nvPr/>
        </p:nvSpPr>
        <p:spPr>
          <a:xfrm>
            <a:off x="925603" y="1487506"/>
            <a:ext cx="7354397" cy="40882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endParaRPr lang="es-E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Sacamos 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una carta al azar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de una baraja española, 40 cartas.</a:t>
            </a:r>
          </a:p>
          <a:p>
            <a:pPr>
              <a:lnSpc>
                <a:spcPct val="150000"/>
              </a:lnSpc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Definimos:</a:t>
            </a:r>
          </a:p>
          <a:p>
            <a:pPr>
              <a:lnSpc>
                <a:spcPct val="150000"/>
              </a:lnSpc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R = “la carta es un Rey”</a:t>
            </a:r>
            <a:b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O = “la carta es de Oros”</a:t>
            </a:r>
          </a:p>
          <a:p>
            <a:pPr>
              <a:lnSpc>
                <a:spcPct val="150000"/>
              </a:lnSpc>
              <a:buNone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None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1️⃣ ¿Son incompatibles?</a:t>
            </a:r>
          </a:p>
          <a:p>
            <a:pPr>
              <a:lnSpc>
                <a:spcPct val="150000"/>
              </a:lnSpc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Dos sucesos son incompatibles si 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no pueden ocurrir a la vez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¿Existe el Rey de Oros? Sí, por tanto:</a:t>
            </a:r>
          </a:p>
          <a:p>
            <a:pPr>
              <a:lnSpc>
                <a:spcPct val="150000"/>
              </a:lnSpc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👉 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NO son incompatibles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CuadroTexto 13">
                <a:extLst>
                  <a:ext uri="{FF2B5EF4-FFF2-40B4-BE49-F238E27FC236}">
                    <a16:creationId xmlns:a16="http://schemas.microsoft.com/office/drawing/2014/main" id="{3D8C7D7B-0C92-B702-3D84-B1BEF52312A6}"/>
                  </a:ext>
                </a:extLst>
              </p:cNvPr>
              <p:cNvSpPr txBox="1"/>
              <p:nvPr/>
            </p:nvSpPr>
            <p:spPr>
              <a:xfrm>
                <a:off x="4309073" y="4748142"/>
                <a:ext cx="4622800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s-ES" sz="2000" b="0" i="1" smtClean="0">
                          <a:latin typeface="Cambria Math" panose="02040503050406030204" pitchFamily="18" charset="0"/>
                        </a:rPr>
                        <m:t>R</m:t>
                      </m:r>
                      <m:r>
                        <a:rPr lang="es-ES" sz="2000">
                          <a:latin typeface="Cambria Math" panose="02040503050406030204" pitchFamily="18" charset="0"/>
                        </a:rPr>
                        <m:t>∩</m:t>
                      </m:r>
                      <m:r>
                        <m:rPr>
                          <m:sty m:val="p"/>
                        </m:rPr>
                        <a:rPr lang="es-ES" sz="2000" b="0" i="1" smtClean="0">
                          <a:latin typeface="Cambria Math" panose="02040503050406030204" pitchFamily="18" charset="0"/>
                        </a:rPr>
                        <m:t>O</m:t>
                      </m:r>
                      <m:r>
                        <a:rPr lang="es-ES" sz="2000">
                          <a:latin typeface="Cambria Math" panose="02040503050406030204" pitchFamily="18" charset="0"/>
                        </a:rPr>
                        <m:t>≠</m:t>
                      </m:r>
                      <m:r>
                        <a:rPr lang="es-ES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∅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</m:t>
                      </m:r>
                      <m:r>
                        <m:rPr>
                          <m:sty m:val="p"/>
                        </m:rPr>
                        <a:rPr lang="es-ES" sz="2000" i="1"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lang="es-ES" sz="20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es-ES" sz="2000" i="1">
                          <a:latin typeface="Cambria Math" panose="02040503050406030204" pitchFamily="18" charset="0"/>
                        </a:rPr>
                        <m:t>R</m:t>
                      </m:r>
                      <m:r>
                        <a:rPr lang="es-E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r>
                        <m:rPr>
                          <m:sty m:val="p"/>
                        </m:rPr>
                        <a:rPr lang="es-E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O</m:t>
                      </m:r>
                      <m:r>
                        <a:rPr lang="es-ES" sz="2000" i="1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s-ES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</m:t>
                      </m:r>
                      <m:r>
                        <a:rPr lang="es-ES" sz="2000" i="1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s-ES" sz="2000" dirty="0"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14" name="CuadroTexto 13">
                <a:extLst>
                  <a:ext uri="{FF2B5EF4-FFF2-40B4-BE49-F238E27FC236}">
                    <a16:creationId xmlns:a16="http://schemas.microsoft.com/office/drawing/2014/main" id="{3D8C7D7B-0C92-B702-3D84-B1BEF52312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9073" y="4748142"/>
                <a:ext cx="4622800" cy="400110"/>
              </a:xfrm>
              <a:prstGeom prst="rect">
                <a:avLst/>
              </a:prstGeom>
              <a:blipFill>
                <a:blip r:embed="rId4"/>
                <a:stretch>
                  <a:fillRect b="-16667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48153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6D087F-E5CE-D11D-9A0A-799D3B9E25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4586A48-54F8-2DAC-F532-3FF02D9B3527}"/>
              </a:ext>
            </a:extLst>
          </p:cNvPr>
          <p:cNvSpPr txBox="1"/>
          <p:nvPr/>
        </p:nvSpPr>
        <p:spPr>
          <a:xfrm>
            <a:off x="925603" y="685909"/>
            <a:ext cx="2786340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Ejemplo</a:t>
            </a:r>
            <a:endParaRPr lang="es-ES" noProof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B88BEE1-EC05-C018-CE08-9FCAF8556824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1EE07CDF-4B86-403A-4ECA-F366CCCFFE93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E36A1168-99D4-5624-CA79-4AD7E1A3DBA0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4677706E-A1CA-7695-4749-BB89C0C766B6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4" name="Imagen 3" descr="Logotipo&#10;&#10;El contenido generado por IA puede ser incorrecto.">
            <a:extLst>
              <a:ext uri="{FF2B5EF4-FFF2-40B4-BE49-F238E27FC236}">
                <a16:creationId xmlns:a16="http://schemas.microsoft.com/office/drawing/2014/main" id="{ACEC544B-3653-9B16-2313-397720B2F2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E975EEC2-1FDC-990F-0248-71F1A5514E26}"/>
                  </a:ext>
                </a:extLst>
              </p:cNvPr>
              <p:cNvSpPr txBox="1"/>
              <p:nvPr/>
            </p:nvSpPr>
            <p:spPr>
              <a:xfrm>
                <a:off x="996950" y="1681312"/>
                <a:ext cx="7283050" cy="21185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buNone/>
                </a:pPr>
                <a:r>
                  <a:rPr lang="es-E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2️⃣ ¿Son independientes?</a:t>
                </a:r>
              </a:p>
              <a:p>
                <a:pPr>
                  <a:lnSpc>
                    <a:spcPct val="150000"/>
                  </a:lnSpc>
                </a:pPr>
                <a:r>
                  <a:rPr lang="es-ES" dirty="0">
                    <a:latin typeface="Arial" panose="020B0604020202020204" pitchFamily="34" charset="0"/>
                    <a:cs typeface="Arial" panose="020B0604020202020204" pitchFamily="34" charset="0"/>
                  </a:rPr>
                  <a:t>calculamos: 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s-ES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</m:d>
                    <m:r>
                      <a:rPr lang="ar-AE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>
                        <a:latin typeface="Cambria Math" panose="02040503050406030204" pitchFamily="18" charset="0"/>
                      </a:rPr>
                      <m:t>4</m:t>
                    </m:r>
                    <m:r>
                      <a:rPr lang="ar-AE">
                        <a:latin typeface="Cambria Math" panose="02040503050406030204" pitchFamily="18" charset="0"/>
                      </a:rPr>
                      <m:t>/</m:t>
                    </m:r>
                    <m:r>
                      <a:rPr lang="ar-AE">
                        <a:latin typeface="Cambria Math" panose="02040503050406030204" pitchFamily="18" charset="0"/>
                      </a:rPr>
                      <m:t>40</m:t>
                    </m:r>
                    <m:r>
                      <a:rPr lang="ar-AE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>
                        <a:latin typeface="Cambria Math" panose="02040503050406030204" pitchFamily="18" charset="0"/>
                      </a:rPr>
                      <m:t>1</m:t>
                    </m:r>
                    <m:r>
                      <a:rPr lang="ar-AE">
                        <a:latin typeface="Cambria Math" panose="02040503050406030204" pitchFamily="18" charset="0"/>
                      </a:rPr>
                      <m:t>/</m:t>
                    </m:r>
                    <m:r>
                      <a:rPr lang="ar-AE">
                        <a:latin typeface="Cambria Math" panose="02040503050406030204" pitchFamily="18" charset="0"/>
                      </a:rPr>
                      <m:t>10</m:t>
                    </m:r>
                  </m:oMath>
                </a14:m>
                <a:r>
                  <a:rPr lang="es-ES" dirty="0">
                    <a:latin typeface="Arial" panose="020B0604020202020204" pitchFamily="34" charset="0"/>
                    <a:cs typeface="Arial" panose="020B0604020202020204" pitchFamily="34" charset="0"/>
                  </a:rPr>
                  <a:t>, hay 4 reyes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s-ES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</m:d>
                    <m:r>
                      <a:rPr lang="ar-AE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>
                        <a:latin typeface="Cambria Math" panose="02040503050406030204" pitchFamily="18" charset="0"/>
                      </a:rPr>
                      <m:t>10</m:t>
                    </m:r>
                    <m:r>
                      <a:rPr lang="ar-AE">
                        <a:latin typeface="Cambria Math" panose="02040503050406030204" pitchFamily="18" charset="0"/>
                      </a:rPr>
                      <m:t>/</m:t>
                    </m:r>
                    <m:r>
                      <a:rPr lang="ar-AE">
                        <a:latin typeface="Cambria Math" panose="02040503050406030204" pitchFamily="18" charset="0"/>
                      </a:rPr>
                      <m:t>40</m:t>
                    </m:r>
                    <m:r>
                      <a:rPr lang="ar-AE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>
                        <a:latin typeface="Cambria Math" panose="02040503050406030204" pitchFamily="18" charset="0"/>
                      </a:rPr>
                      <m:t>1</m:t>
                    </m:r>
                    <m:r>
                      <a:rPr lang="ar-AE">
                        <a:latin typeface="Cambria Math" panose="02040503050406030204" pitchFamily="18" charset="0"/>
                      </a:rPr>
                      <m:t>/</m:t>
                    </m:r>
                    <m:r>
                      <a:rPr lang="ar-AE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s-ES" dirty="0">
                    <a:latin typeface="Arial" panose="020B0604020202020204" pitchFamily="34" charset="0"/>
                    <a:cs typeface="Arial" panose="020B0604020202020204" pitchFamily="34" charset="0"/>
                  </a:rPr>
                  <a:t>, hay 10 oros</a:t>
                </a:r>
              </a:p>
              <a:p>
                <a:pPr>
                  <a:lnSpc>
                    <a:spcPct val="150000"/>
                  </a:lnSpc>
                </a:pPr>
                <a:r>
                  <a:rPr lang="es-ES" dirty="0">
                    <a:latin typeface="Arial" panose="020B0604020202020204" pitchFamily="34" charset="0"/>
                    <a:cs typeface="Arial" panose="020B0604020202020204" pitchFamily="34" charset="0"/>
                  </a:rPr>
                  <a:t>Y sólo hay un rey de oros </a:t>
                </a:r>
                <a14:m>
                  <m:oMath xmlns:m="http://schemas.openxmlformats.org/officeDocument/2006/math">
                    <m:r>
                      <a:rPr lang="es-E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r>
                      <a:rPr lang="es-E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s-E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es-E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∩</m:t>
                    </m:r>
                    <m:r>
                      <a:rPr lang="es-E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𝑂</m:t>
                    </m:r>
                    <m:r>
                      <a:rPr lang="es-E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)=</m:t>
                    </m:r>
                    <m:r>
                      <a:rPr lang="es-E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  <m:r>
                      <a:rPr lang="es-E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es-E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40</m:t>
                    </m:r>
                  </m:oMath>
                </a14:m>
                <a:endParaRPr lang="es-E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E975EEC2-1FDC-990F-0248-71F1A5514E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6950" y="1681312"/>
                <a:ext cx="7283050" cy="2118529"/>
              </a:xfrm>
              <a:prstGeom prst="rect">
                <a:avLst/>
              </a:prstGeom>
              <a:blipFill>
                <a:blip r:embed="rId4"/>
                <a:stretch>
                  <a:fillRect l="-754" b="-4035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CuadroTexto 11">
            <a:extLst>
              <a:ext uri="{FF2B5EF4-FFF2-40B4-BE49-F238E27FC236}">
                <a16:creationId xmlns:a16="http://schemas.microsoft.com/office/drawing/2014/main" id="{527EC90C-EBA2-F409-8921-B6B2DC29E51B}"/>
              </a:ext>
            </a:extLst>
          </p:cNvPr>
          <p:cNvSpPr txBox="1"/>
          <p:nvPr/>
        </p:nvSpPr>
        <p:spPr>
          <a:xfrm>
            <a:off x="996950" y="3749041"/>
            <a:ext cx="4622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s-ES" dirty="0"/>
              <a:t>Comprobamos independencia: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DA26E9A2-AC44-59F5-9381-C898A102E89E}"/>
                  </a:ext>
                </a:extLst>
              </p:cNvPr>
              <p:cNvSpPr txBox="1"/>
              <p:nvPr/>
            </p:nvSpPr>
            <p:spPr>
              <a:xfrm>
                <a:off x="1750786" y="4128464"/>
                <a:ext cx="4619170" cy="6127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</m:d>
                      <m:r>
                        <a:rPr lang="ar-AE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𝑂</m:t>
                          </m:r>
                        </m:e>
                      </m:d>
                      <m:r>
                        <a:rPr lang="ar-AE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ar-AE" i="0">
                          <a:latin typeface="Cambria Math" panose="02040503050406030204" pitchFamily="18" charset="0"/>
                        </a:rPr>
                        <m:t>⋅</m:t>
                      </m:r>
                      <m:f>
                        <m:f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ar-AE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40</m:t>
                          </m:r>
                        </m:den>
                      </m:f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𝑂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ar-AE" i="1" dirty="0"/>
              </a:p>
            </p:txBody>
          </p:sp>
        </mc:Choice>
        <mc:Fallback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DA26E9A2-AC44-59F5-9381-C898A102E8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0786" y="4128464"/>
                <a:ext cx="4619170" cy="6127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CuadroTexto 16">
            <a:extLst>
              <a:ext uri="{FF2B5EF4-FFF2-40B4-BE49-F238E27FC236}">
                <a16:creationId xmlns:a16="http://schemas.microsoft.com/office/drawing/2014/main" id="{1C6B4FA5-A2EB-F218-09BD-F9F73491EBFA}"/>
              </a:ext>
            </a:extLst>
          </p:cNvPr>
          <p:cNvSpPr txBox="1"/>
          <p:nvPr/>
        </p:nvSpPr>
        <p:spPr>
          <a:xfrm>
            <a:off x="927807" y="4875033"/>
            <a:ext cx="742133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dirty="0"/>
              <a:t>👉 </a:t>
            </a:r>
            <a:r>
              <a:rPr lang="es-ES" b="1" dirty="0"/>
              <a:t>SON independientes:</a:t>
            </a:r>
            <a:r>
              <a:rPr lang="es-ES" dirty="0"/>
              <a:t> saber que la carta es de oros no me dice nada sobre si es, o no, una figura, y saber que es un rey no me aporta información sobre de qué palo es.</a:t>
            </a:r>
          </a:p>
        </p:txBody>
      </p:sp>
    </p:spTree>
    <p:extLst>
      <p:ext uri="{BB962C8B-B14F-4D97-AF65-F5344CB8AC3E}">
        <p14:creationId xmlns:p14="http://schemas.microsoft.com/office/powerpoint/2010/main" val="41307780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DADD7C-27E1-704E-EBBF-2DFBA90148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B57590A-C156-B361-BA5A-B9FC90D09003}"/>
              </a:ext>
            </a:extLst>
          </p:cNvPr>
          <p:cNvSpPr txBox="1"/>
          <p:nvPr/>
        </p:nvSpPr>
        <p:spPr>
          <a:xfrm>
            <a:off x="925603" y="685909"/>
            <a:ext cx="5607625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El contraejemplo</a:t>
            </a:r>
            <a:endParaRPr lang="es-ES" noProof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5166D81-55F0-EDD3-91DB-9B32BFB0066B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0637B1DE-D4AA-3392-B0D4-883DBACD0A19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8DF61955-DB03-3F9A-8993-569FDEE3D21F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438D20BC-BE9F-A8FE-0D96-EF689C8FC382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4" name="Imagen 3" descr="Logotipo&#10;&#10;El contenido generado por IA puede ser incorrecto.">
            <a:extLst>
              <a:ext uri="{FF2B5EF4-FFF2-40B4-BE49-F238E27FC236}">
                <a16:creationId xmlns:a16="http://schemas.microsoft.com/office/drawing/2014/main" id="{861623C7-C962-DE9A-9427-9578CBD78E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83C4E240-485F-A570-1747-AD3AF007A1E4}"/>
                  </a:ext>
                </a:extLst>
              </p:cNvPr>
              <p:cNvSpPr txBox="1"/>
              <p:nvPr/>
            </p:nvSpPr>
            <p:spPr>
              <a:xfrm>
                <a:off x="925602" y="1863594"/>
                <a:ext cx="7354397" cy="369331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s-ES" dirty="0"/>
                  <a:t>Misma baraja.</a:t>
                </a:r>
              </a:p>
              <a:p>
                <a:pPr>
                  <a:buNone/>
                </a:pPr>
                <a:r>
                  <a:rPr lang="es-ES" dirty="0"/>
                  <a:t>R= “la carta es un Rey”</a:t>
                </a:r>
                <a:br>
                  <a:rPr lang="es-ES" dirty="0"/>
                </a:br>
                <a:r>
                  <a:rPr lang="es-ES" dirty="0"/>
                  <a:t>C = “la carta es un Caballo”</a:t>
                </a:r>
              </a:p>
              <a:p>
                <a:r>
                  <a:rPr lang="es-ES" dirty="0"/>
                  <a:t>¿Puede ser Rey y Caballo a la vez? </a:t>
                </a:r>
                <a:r>
                  <a:rPr lang="es-ES" b="1" dirty="0"/>
                  <a:t>No</a:t>
                </a:r>
                <a:r>
                  <a:rPr lang="es-ES" dirty="0"/>
                  <a:t>. </a:t>
                </a:r>
                <a:r>
                  <a:rPr lang="es-ES" b="1" dirty="0"/>
                  <a:t>Son incompatibles</a:t>
                </a:r>
                <a:r>
                  <a:rPr lang="es-ES" dirty="0"/>
                  <a:t>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s-ES" i="1">
                        <a:latin typeface="Cambria Math" panose="02040503050406030204" pitchFamily="18" charset="0"/>
                      </a:rPr>
                      <m:t>P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s-ES" i="1">
                        <a:latin typeface="Cambria Math" panose="02040503050406030204" pitchFamily="18" charset="0"/>
                      </a:rPr>
                      <m:t>R</m:t>
                    </m:r>
                    <m:r>
                      <a:rPr lang="es-E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  <m:r>
                      <m:rPr>
                        <m:sty m:val="p"/>
                      </m:rPr>
                      <a:rPr lang="es-E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)=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s-ES" dirty="0">
                  <a:latin typeface="Cambria Math" panose="02040503050406030204" pitchFamily="18" charset="0"/>
                </a:endParaRPr>
              </a:p>
              <a:p>
                <a:pPr>
                  <a:buNone/>
                </a:pPr>
                <a:r>
                  <a:rPr lang="es-ES" dirty="0"/>
                  <a:t>Pero si comprobamos su independencia:</a:t>
                </a:r>
              </a:p>
              <a:p>
                <a:pPr>
                  <a:buNone/>
                </a:pPr>
                <a:endParaRPr lang="es-ES" dirty="0"/>
              </a:p>
              <a:p>
                <a:endParaRPr lang="ar-AE" dirty="0"/>
              </a:p>
              <a:p>
                <a:pPr>
                  <a:buNone/>
                </a:pPr>
                <a:endParaRPr lang="es-ES" dirty="0"/>
              </a:p>
              <a:p>
                <a:pPr>
                  <a:buNone/>
                </a:pPr>
                <a:endParaRPr lang="es-ES" dirty="0"/>
              </a:p>
              <a:p>
                <a:pPr>
                  <a:buNone/>
                </a:pPr>
                <a:endParaRPr lang="es-ES" dirty="0"/>
              </a:p>
              <a:p>
                <a:pPr>
                  <a:buNone/>
                </a:pPr>
                <a:endParaRPr lang="es-ES" dirty="0"/>
              </a:p>
              <a:p>
                <a:pPr>
                  <a:buNone/>
                </a:pPr>
                <a:endParaRPr lang="es-ES" dirty="0"/>
              </a:p>
              <a:p>
                <a:pPr>
                  <a:buNone/>
                </a:pPr>
                <a:endParaRPr lang="es-ES" dirty="0"/>
              </a:p>
            </p:txBody>
          </p:sp>
        </mc:Choice>
        <mc:Fallback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83C4E240-485F-A570-1747-AD3AF007A1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5602" y="1863594"/>
                <a:ext cx="7354397" cy="3693319"/>
              </a:xfrm>
              <a:prstGeom prst="rect">
                <a:avLst/>
              </a:prstGeom>
              <a:blipFill>
                <a:blip r:embed="rId4"/>
                <a:stretch>
                  <a:fillRect l="-746" t="-990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CuadroTexto 15">
                <a:extLst>
                  <a:ext uri="{FF2B5EF4-FFF2-40B4-BE49-F238E27FC236}">
                    <a16:creationId xmlns:a16="http://schemas.microsoft.com/office/drawing/2014/main" id="{1E641DC8-DE56-C6F9-46BF-532B2BEAF645}"/>
                  </a:ext>
                </a:extLst>
              </p:cNvPr>
              <p:cNvSpPr txBox="1"/>
              <p:nvPr/>
            </p:nvSpPr>
            <p:spPr>
              <a:xfrm>
                <a:off x="2262052" y="3231129"/>
                <a:ext cx="4619896" cy="211942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buNone/>
                </a:pPr>
                <a:r>
                  <a:rPr lang="es-ES" i="1" dirty="0">
                    <a:latin typeface="Cambria Math" panose="02040503050406030204" pitchFamily="18" charset="0"/>
                  </a:rPr>
                  <a:t>                          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s-ES" b="0" i="1" smtClean="0">
                        <a:latin typeface="Cambria Math" panose="02040503050406030204" pitchFamily="18" charset="0"/>
                      </a:rPr>
                      <m:t>P</m:t>
                    </m:r>
                    <m:r>
                      <a:rPr lang="es-E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s-ES" b="0" i="1" smtClean="0">
                        <a:latin typeface="Cambria Math" panose="02040503050406030204" pitchFamily="18" charset="0"/>
                      </a:rPr>
                      <m:t>R</m:t>
                    </m:r>
                    <m:r>
                      <a:rPr lang="es-ES" b="0" i="1" smtClean="0">
                        <a:latin typeface="Cambria Math" panose="02040503050406030204" pitchFamily="18" charset="0"/>
                      </a:rPr>
                      <m:t>)=</m:t>
                    </m:r>
                    <m:r>
                      <a:rPr lang="es-ES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s-ES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s-ES" b="0" i="1" smtClean="0">
                        <a:latin typeface="Cambria Math" panose="02040503050406030204" pitchFamily="18" charset="0"/>
                      </a:rPr>
                      <m:t>40</m:t>
                    </m:r>
                  </m:oMath>
                </a14:m>
                <a:endParaRPr lang="es-ES" dirty="0">
                  <a:latin typeface="Cambria Math" panose="02040503050406030204" pitchFamily="18" charset="0"/>
                </a:endParaRPr>
              </a:p>
              <a:p>
                <a:pPr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s-ES" i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P</m:t>
                      </m:r>
                      <m:d>
                        <m:dPr>
                          <m:ctrlPr>
                            <a:rPr lang="ar-AE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ar-AE" i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C</m:t>
                          </m:r>
                        </m:e>
                      </m:d>
                      <m:r>
                        <a:rPr lang="ar-AE" i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ar-AE" i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</m:t>
                      </m:r>
                      <m:r>
                        <a:rPr lang="ar-AE" i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/</m:t>
                      </m:r>
                      <m:r>
                        <a:rPr lang="ar-AE" i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40</m:t>
                      </m:r>
                    </m:oMath>
                  </m:oMathPara>
                </a14:m>
                <a:endParaRPr lang="ar-AE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AE" i="0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ar-AE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s-ES" b="0" i="0" smtClean="0">
                              <a:latin typeface="Cambria Math" panose="02040503050406030204" pitchFamily="18" charset="0"/>
                            </a:rPr>
                            <m:t>R</m:t>
                          </m:r>
                        </m:e>
                      </m:d>
                      <m:r>
                        <a:rPr lang="ar-AE" i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ar-AE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ar-AE" i="0">
                              <a:latin typeface="Cambria Math" panose="02040503050406030204" pitchFamily="18" charset="0"/>
                            </a:rPr>
                            <m:t>C</m:t>
                          </m:r>
                        </m:e>
                      </m:d>
                      <m:r>
                        <a:rPr lang="ar-AE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40</m:t>
                          </m:r>
                        </m:den>
                      </m:f>
                      <m:r>
                        <a:rPr lang="ar-AE" i="0">
                          <a:latin typeface="Cambria Math" panose="02040503050406030204" pitchFamily="18" charset="0"/>
                        </a:rPr>
                        <m:t>⋅</m:t>
                      </m:r>
                      <m:f>
                        <m:f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40</m:t>
                          </m:r>
                        </m:den>
                      </m:f>
                      <m:r>
                        <a:rPr lang="ar-AE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16</m:t>
                          </m:r>
                        </m:num>
                        <m:den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1600</m:t>
                          </m:r>
                        </m:den>
                      </m:f>
                      <m:r>
                        <a:rPr lang="ar-AE" i="0"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s-ES" dirty="0"/>
              </a:p>
              <a:p>
                <a:pPr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s-ES" b="0" i="1" smtClean="0"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es-ES" b="0" i="1" smtClean="0">
                          <a:latin typeface="Cambria Math" panose="02040503050406030204" pitchFamily="18" charset="0"/>
                        </a:rPr>
                        <m:t>R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r>
                        <m:rPr>
                          <m:sty m:val="p"/>
                        </m:rP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)≠</m:t>
                      </m:r>
                      <m:r>
                        <m:rPr>
                          <m:sty m:val="p"/>
                        </m:rP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P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R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)∙</m:t>
                      </m:r>
                      <m:r>
                        <m:rPr>
                          <m:sty m:val="p"/>
                        </m:rP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P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ar-AE" dirty="0"/>
              </a:p>
            </p:txBody>
          </p:sp>
        </mc:Choice>
        <mc:Fallback>
          <p:sp>
            <p:nvSpPr>
              <p:cNvPr id="16" name="CuadroTexto 15">
                <a:extLst>
                  <a:ext uri="{FF2B5EF4-FFF2-40B4-BE49-F238E27FC236}">
                    <a16:creationId xmlns:a16="http://schemas.microsoft.com/office/drawing/2014/main" id="{1E641DC8-DE56-C6F9-46BF-532B2BEAF6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2052" y="3231129"/>
                <a:ext cx="4619896" cy="2119426"/>
              </a:xfrm>
              <a:prstGeom prst="rect">
                <a:avLst/>
              </a:prstGeom>
              <a:blipFill>
                <a:blip r:embed="rId5"/>
                <a:stretch>
                  <a:fillRect l="-1055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CuadroTexto 17">
            <a:extLst>
              <a:ext uri="{FF2B5EF4-FFF2-40B4-BE49-F238E27FC236}">
                <a16:creationId xmlns:a16="http://schemas.microsoft.com/office/drawing/2014/main" id="{F2A4E83C-760B-764C-A918-BC46023514B2}"/>
              </a:ext>
            </a:extLst>
          </p:cNvPr>
          <p:cNvSpPr txBox="1"/>
          <p:nvPr/>
        </p:nvSpPr>
        <p:spPr>
          <a:xfrm>
            <a:off x="925602" y="5412397"/>
            <a:ext cx="595634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s-ES" dirty="0"/>
              <a:t>👉 </a:t>
            </a:r>
            <a:r>
              <a:rPr lang="es-ES" b="1" dirty="0"/>
              <a:t>Los incompatibles NO son independientes, NUNCA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892335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38E3CC-383A-FFB3-47C5-B59527E3F6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756C8FC3-5EEA-29BF-C4E8-1B601E7348E5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72310DD6-D886-5764-3F31-BA08FC015F7D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A0B659BC-1E8C-E004-B16A-EB218422070C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072D37E5-DEE3-5472-347C-3AA9B25251B1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sp>
        <p:nvSpPr>
          <p:cNvPr id="8" name="CuadroTexto 7">
            <a:extLst>
              <a:ext uri="{FF2B5EF4-FFF2-40B4-BE49-F238E27FC236}">
                <a16:creationId xmlns:a16="http://schemas.microsoft.com/office/drawing/2014/main" id="{53C26128-AA4C-B8BB-A2A9-ABDFAE2B0500}"/>
              </a:ext>
            </a:extLst>
          </p:cNvPr>
          <p:cNvSpPr txBox="1"/>
          <p:nvPr/>
        </p:nvSpPr>
        <p:spPr>
          <a:xfrm>
            <a:off x="1169126" y="2815477"/>
            <a:ext cx="7013674" cy="2395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endParaRPr lang="es-ES" dirty="0"/>
          </a:p>
          <a:p>
            <a:pPr>
              <a:lnSpc>
                <a:spcPct val="150000"/>
              </a:lnSpc>
              <a:buNone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Explicación intuitiva</a:t>
            </a:r>
          </a:p>
          <a:p>
            <a:pPr marL="285750" indent="-285750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Incompatibles: elegir legalmente “paro” y “empleo” a la vez → imposible.</a:t>
            </a:r>
          </a:p>
          <a:p>
            <a:pPr marL="285750" indent="-285750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Independientes: que hoy llueva y que un cliente compre online → no tienen relación.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FBBE2BF8-0FDA-2176-F95A-480A14973B8C}"/>
              </a:ext>
            </a:extLst>
          </p:cNvPr>
          <p:cNvSpPr txBox="1"/>
          <p:nvPr/>
        </p:nvSpPr>
        <p:spPr>
          <a:xfrm>
            <a:off x="1169126" y="572168"/>
            <a:ext cx="584127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Errores a evitar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341EEA9E-8EC5-5692-0032-D19FD9CEE905}"/>
              </a:ext>
            </a:extLst>
          </p:cNvPr>
          <p:cNvSpPr txBox="1"/>
          <p:nvPr/>
        </p:nvSpPr>
        <p:spPr>
          <a:xfrm>
            <a:off x="1169126" y="1771509"/>
            <a:ext cx="7574280" cy="958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Incompatibles 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→ no pueden ocurrir juntos</a:t>
            </a:r>
            <a:b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Independientes → 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pueden ocurrir juntos, pero no se influyen</a:t>
            </a:r>
          </a:p>
        </p:txBody>
      </p:sp>
      <p:pic>
        <p:nvPicPr>
          <p:cNvPr id="20" name="Imagen 19">
            <a:extLst>
              <a:ext uri="{FF2B5EF4-FFF2-40B4-BE49-F238E27FC236}">
                <a16:creationId xmlns:a16="http://schemas.microsoft.com/office/drawing/2014/main" id="{5B9927E2-D0CF-CAB8-07BD-9531D287D5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2800" y="648000"/>
            <a:ext cx="900000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536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B468D8-73B5-3F1A-3BBA-4D8006281F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5A043A3-B9EB-16FA-ED6F-4D4F72CE62AB}"/>
              </a:ext>
            </a:extLst>
          </p:cNvPr>
          <p:cNvSpPr txBox="1"/>
          <p:nvPr/>
        </p:nvSpPr>
        <p:spPr>
          <a:xfrm>
            <a:off x="864000" y="762298"/>
            <a:ext cx="3129639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F</a:t>
            </a:r>
            <a:r>
              <a:rPr lang="es-ES" noProof="0" dirty="0" err="1"/>
              <a:t>órmulas</a:t>
            </a:r>
            <a:endParaRPr lang="es-ES" noProof="0" dirty="0"/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50493550-2C61-FA9F-F92B-6F0D816DFEF8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B832FB1D-FB7E-3402-1701-388B6F4035EB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086592BD-B518-6065-864B-49676D3F4C06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8CA4776E-0DE6-7979-B3E2-7F6EFB93F6B0}"/>
                  </a:ext>
                </a:extLst>
              </p:cNvPr>
              <p:cNvSpPr txBox="1"/>
              <p:nvPr/>
            </p:nvSpPr>
            <p:spPr>
              <a:xfrm>
                <a:off x="824664" y="1807901"/>
                <a:ext cx="2080543" cy="40011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)≤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s-ES" sz="2000" dirty="0"/>
              </a:p>
            </p:txBody>
          </p:sp>
        </mc:Choice>
        <mc:Fallback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8CA4776E-0DE6-7979-B3E2-7F6EFB93F6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4664" y="1807901"/>
                <a:ext cx="2080543" cy="400110"/>
              </a:xfrm>
              <a:prstGeom prst="rect">
                <a:avLst/>
              </a:prstGeom>
              <a:blipFill>
                <a:blip r:embed="rId2"/>
                <a:stretch>
                  <a:fillRect b="-1538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" name="Imagen 19">
            <a:extLst>
              <a:ext uri="{FF2B5EF4-FFF2-40B4-BE49-F238E27FC236}">
                <a16:creationId xmlns:a16="http://schemas.microsoft.com/office/drawing/2014/main" id="{F47F558B-89D6-9436-6AA4-C85C5010D6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2199" y="833740"/>
            <a:ext cx="727423" cy="720000"/>
          </a:xfrm>
          <a:prstGeom prst="rect">
            <a:avLst/>
          </a:prstGeom>
        </p:spPr>
      </p:pic>
      <p:grpSp>
        <p:nvGrpSpPr>
          <p:cNvPr id="25" name="Grupo 24">
            <a:extLst>
              <a:ext uri="{FF2B5EF4-FFF2-40B4-BE49-F238E27FC236}">
                <a16:creationId xmlns:a16="http://schemas.microsoft.com/office/drawing/2014/main" id="{A63DC148-34A7-1A2B-2904-B6D6169D9BCC}"/>
              </a:ext>
            </a:extLst>
          </p:cNvPr>
          <p:cNvGrpSpPr/>
          <p:nvPr/>
        </p:nvGrpSpPr>
        <p:grpSpPr>
          <a:xfrm>
            <a:off x="430417" y="1851494"/>
            <a:ext cx="5521685" cy="1254645"/>
            <a:chOff x="878092" y="2231086"/>
            <a:chExt cx="5521685" cy="1254645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" name="CuadroTexto 5">
                  <a:extLst>
                    <a:ext uri="{FF2B5EF4-FFF2-40B4-BE49-F238E27FC236}">
                      <a16:creationId xmlns:a16="http://schemas.microsoft.com/office/drawing/2014/main" id="{4FFF38B3-E7EA-DFAF-1791-8F7A6F30E45E}"/>
                    </a:ext>
                  </a:extLst>
                </p:cNvPr>
                <p:cNvSpPr txBox="1"/>
                <p:nvPr/>
              </p:nvSpPr>
              <p:spPr>
                <a:xfrm>
                  <a:off x="3281901" y="2231086"/>
                  <a:ext cx="1423989" cy="307777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ES" sz="20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es-E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" sz="2000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</m:d>
                        <m:r>
                          <a:rPr lang="es-ES" sz="20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s-E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es-ES" sz="2000" dirty="0"/>
                </a:p>
              </p:txBody>
            </p:sp>
          </mc:Choice>
          <mc:Fallback>
            <p:sp>
              <p:nvSpPr>
                <p:cNvPr id="6" name="CuadroTexto 5">
                  <a:extLst>
                    <a:ext uri="{FF2B5EF4-FFF2-40B4-BE49-F238E27FC236}">
                      <a16:creationId xmlns:a16="http://schemas.microsoft.com/office/drawing/2014/main" id="{4FFF38B3-E7EA-DFAF-1791-8F7A6F30E45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81901" y="2231086"/>
                  <a:ext cx="1423989" cy="307777"/>
                </a:xfrm>
                <a:prstGeom prst="rect">
                  <a:avLst/>
                </a:prstGeom>
                <a:blipFill>
                  <a:blip r:embed="rId4"/>
                  <a:stretch>
                    <a:fillRect b="-6000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s-E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5" name="CuadroTexto 14">
                  <a:extLst>
                    <a:ext uri="{FF2B5EF4-FFF2-40B4-BE49-F238E27FC236}">
                      <a16:creationId xmlns:a16="http://schemas.microsoft.com/office/drawing/2014/main" id="{B880F634-0D0B-F0DE-E89E-FA8FA039A4F8}"/>
                    </a:ext>
                  </a:extLst>
                </p:cNvPr>
                <p:cNvSpPr txBox="1"/>
                <p:nvPr/>
              </p:nvSpPr>
              <p:spPr>
                <a:xfrm>
                  <a:off x="878092" y="2703818"/>
                  <a:ext cx="5366157" cy="400110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ES" sz="20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es-E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" sz="200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  <m:r>
                              <a:rPr lang="es-E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∪</m:t>
                            </m:r>
                            <m:r>
                              <a:rPr lang="es-E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𝐵</m:t>
                            </m:r>
                          </m:e>
                        </m:d>
                        <m:r>
                          <a:rPr lang="es-E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s-E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es-E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𝐴</m:t>
                            </m:r>
                          </m:e>
                        </m:d>
                        <m:r>
                          <a:rPr lang="es-E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s-E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es-E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𝐵</m:t>
                            </m:r>
                          </m:e>
                        </m:d>
                        <m:r>
                          <a:rPr lang="es-E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s-ES" sz="2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𝑷</m:t>
                        </m:r>
                        <m:r>
                          <a:rPr lang="es-ES" sz="2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s-ES" sz="2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𝑨</m:t>
                        </m:r>
                        <m:r>
                          <a:rPr lang="es-ES" sz="2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∩</m:t>
                        </m:r>
                        <m:r>
                          <a:rPr lang="es-ES" sz="2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𝑩</m:t>
                        </m:r>
                        <m:r>
                          <a:rPr lang="es-ES" sz="2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s-ES" sz="2000" b="1" dirty="0"/>
                </a:p>
              </p:txBody>
            </p:sp>
          </mc:Choice>
          <mc:Fallback>
            <p:sp>
              <p:nvSpPr>
                <p:cNvPr id="15" name="CuadroTexto 14">
                  <a:extLst>
                    <a:ext uri="{FF2B5EF4-FFF2-40B4-BE49-F238E27FC236}">
                      <a16:creationId xmlns:a16="http://schemas.microsoft.com/office/drawing/2014/main" id="{B880F634-0D0B-F0DE-E89E-FA8FA039A4F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8092" y="2703818"/>
                  <a:ext cx="5366157" cy="400110"/>
                </a:xfrm>
                <a:prstGeom prst="rect">
                  <a:avLst/>
                </a:prstGeom>
                <a:blipFill>
                  <a:blip r:embed="rId5"/>
                  <a:stretch>
                    <a:fillRect b="-15152"/>
                  </a:stretch>
                </a:blipFill>
              </p:spPr>
              <p:txBody>
                <a:bodyPr/>
                <a:lstStyle/>
                <a:p>
                  <a:r>
                    <a:rPr lang="es-E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1" name="CuadroTexto 20">
              <a:extLst>
                <a:ext uri="{FF2B5EF4-FFF2-40B4-BE49-F238E27FC236}">
                  <a16:creationId xmlns:a16="http://schemas.microsoft.com/office/drawing/2014/main" id="{C48B40F0-BF2E-3CFE-A59E-4DC1E2384F5A}"/>
                </a:ext>
              </a:extLst>
            </p:cNvPr>
            <p:cNvSpPr txBox="1"/>
            <p:nvPr/>
          </p:nvSpPr>
          <p:spPr>
            <a:xfrm>
              <a:off x="4119562" y="3009900"/>
              <a:ext cx="65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endParaRPr lang="es-ES" dirty="0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2" name="CuadroTexto 21">
                  <a:extLst>
                    <a:ext uri="{FF2B5EF4-FFF2-40B4-BE49-F238E27FC236}">
                      <a16:creationId xmlns:a16="http://schemas.microsoft.com/office/drawing/2014/main" id="{E62A9CE9-31A1-78F1-EEB1-41EF1B5A919F}"/>
                    </a:ext>
                  </a:extLst>
                </p:cNvPr>
                <p:cNvSpPr txBox="1"/>
                <p:nvPr/>
              </p:nvSpPr>
              <p:spPr>
                <a:xfrm>
                  <a:off x="1487085" y="3177954"/>
                  <a:ext cx="4912692" cy="3077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ES" sz="2000" b="0" i="1" smtClean="0">
                            <a:latin typeface="Cambria Math" panose="02040503050406030204" pitchFamily="18" charset="0"/>
                          </a:rPr>
                          <m:t>𝑠𝑖</m:t>
                        </m:r>
                        <m:r>
                          <a:rPr lang="es-E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s-ES" sz="20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es-E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" sz="20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  <m:r>
                              <a:rPr lang="es-E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∩</m:t>
                            </m:r>
                            <m:r>
                              <a:rPr lang="es-E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𝐵</m:t>
                            </m:r>
                          </m:e>
                        </m:d>
                        <m:r>
                          <a:rPr lang="es-E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s-E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  <m:r>
                          <a:rPr lang="es-E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  <m:r>
                          <a:rPr lang="es-E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es-E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𝐴</m:t>
                            </m:r>
                            <m:r>
                              <a:rPr lang="es-E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∪</m:t>
                            </m:r>
                            <m:r>
                              <a:rPr lang="es-E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𝐵</m:t>
                            </m:r>
                          </m:e>
                        </m:d>
                        <m:r>
                          <a:rPr lang="es-E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s-E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es-E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𝐴</m:t>
                            </m:r>
                          </m:e>
                        </m:d>
                        <m:r>
                          <a:rPr lang="es-E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s-E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  <m:r>
                          <a:rPr lang="es-E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s-E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  <m:r>
                          <a:rPr lang="es-E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s-ES" sz="2000" dirty="0"/>
                </a:p>
              </p:txBody>
            </p:sp>
          </mc:Choice>
          <mc:Fallback>
            <p:sp>
              <p:nvSpPr>
                <p:cNvPr id="22" name="CuadroTexto 21">
                  <a:extLst>
                    <a:ext uri="{FF2B5EF4-FFF2-40B4-BE49-F238E27FC236}">
                      <a16:creationId xmlns:a16="http://schemas.microsoft.com/office/drawing/2014/main" id="{E62A9CE9-31A1-78F1-EEB1-41EF1B5A919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87085" y="3177954"/>
                  <a:ext cx="4912692" cy="307777"/>
                </a:xfrm>
                <a:prstGeom prst="rect">
                  <a:avLst/>
                </a:prstGeom>
                <a:blipFill>
                  <a:blip r:embed="rId6"/>
                  <a:stretch>
                    <a:fillRect l="-745" t="-1961" r="-1491" b="-33333"/>
                  </a:stretch>
                </a:blipFill>
              </p:spPr>
              <p:txBody>
                <a:bodyPr/>
                <a:lstStyle/>
                <a:p>
                  <a:r>
                    <a:rPr lang="es-E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" name="CuadroTexto 2">
            <a:extLst>
              <a:ext uri="{FF2B5EF4-FFF2-40B4-BE49-F238E27FC236}">
                <a16:creationId xmlns:a16="http://schemas.microsoft.com/office/drawing/2014/main" id="{18D51D39-F9B9-BE31-E1FC-12337A0817E5}"/>
              </a:ext>
            </a:extLst>
          </p:cNvPr>
          <p:cNvSpPr txBox="1"/>
          <p:nvPr/>
        </p:nvSpPr>
        <p:spPr>
          <a:xfrm>
            <a:off x="980623" y="4081429"/>
            <a:ext cx="3623786" cy="400110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P(B|A) = P(A ∩ B) / P(A)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F41B4AE6-DC20-AEF0-5F79-85E0885D9055}"/>
                  </a:ext>
                </a:extLst>
              </p:cNvPr>
              <p:cNvSpPr txBox="1"/>
              <p:nvPr/>
            </p:nvSpPr>
            <p:spPr>
              <a:xfrm>
                <a:off x="1012150" y="3267027"/>
                <a:ext cx="6738640" cy="307777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s-ES" sz="2000" i="1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s-ES" sz="2000" b="0" i="1" smtClean="0">
                          <a:latin typeface="Cambria Math" panose="02040503050406030204" pitchFamily="18" charset="0"/>
                        </a:rPr>
                        <m:t>y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s-ES" sz="2000" b="0" i="1" smtClean="0">
                          <a:latin typeface="Cambria Math" panose="02040503050406030204" pitchFamily="18" charset="0"/>
                        </a:rPr>
                        <m:t>B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s-ES" sz="2000" b="0" i="1" smtClean="0">
                          <a:latin typeface="Cambria Math" panose="02040503050406030204" pitchFamily="18" charset="0"/>
                        </a:rPr>
                        <m:t>son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s-ES" sz="2000" b="0" i="1" smtClean="0">
                          <a:latin typeface="Cambria Math" panose="02040503050406030204" pitchFamily="18" charset="0"/>
                        </a:rPr>
                        <m:t>independientes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s-ES" sz="2000" b="0" i="1" smtClean="0">
                          <a:latin typeface="Cambria Math" panose="02040503050406030204" pitchFamily="18" charset="0"/>
                        </a:rPr>
                        <m:t>si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s-ES" sz="2000" b="0" i="1" smtClean="0"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es-ES" sz="2000" b="0" i="1" smtClean="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m:rPr>
                          <m:sty m:val="p"/>
                        </m:rPr>
                        <a:rPr lang="es-ES" sz="2000" b="0" i="1" smtClean="0">
                          <a:latin typeface="Cambria Math" panose="02040503050406030204" pitchFamily="18" charset="0"/>
                        </a:rPr>
                        <m:t>B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)=</m:t>
                      </m:r>
                      <m:r>
                        <m:rPr>
                          <m:sty m:val="p"/>
                        </m:rPr>
                        <a:rPr lang="es-ES" sz="2000" b="0" i="1" smtClean="0"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es-ES" sz="2000" b="0" i="1" smtClean="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)  </m:t>
                      </m:r>
                      <m:r>
                        <m:rPr>
                          <m:sty m:val="p"/>
                        </m:rPr>
                        <a:rPr lang="es-ES" sz="2000" b="0" i="1" smtClean="0">
                          <a:latin typeface="Cambria Math" panose="02040503050406030204" pitchFamily="18" charset="0"/>
                        </a:rPr>
                        <m:t>y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m:rPr>
                          <m:sty m:val="p"/>
                        </m:rPr>
                        <a:rPr lang="es-ES" sz="2000" b="0" i="1" smtClean="0"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es-ES" sz="2000" b="0" i="1" smtClean="0">
                          <a:latin typeface="Cambria Math" panose="02040503050406030204" pitchFamily="18" charset="0"/>
                        </a:rPr>
                        <m:t>B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m:rPr>
                          <m:sty m:val="p"/>
                        </m:rPr>
                        <a:rPr lang="es-ES" sz="2000" b="0" i="1" smtClean="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)=</m:t>
                      </m:r>
                      <m:r>
                        <m:rPr>
                          <m:sty m:val="p"/>
                        </m:rPr>
                        <a:rPr lang="es-ES" sz="2000" b="0" i="1" smtClean="0"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es-ES" sz="2000" b="0" i="1" smtClean="0">
                          <a:latin typeface="Cambria Math" panose="02040503050406030204" pitchFamily="18" charset="0"/>
                        </a:rPr>
                        <m:t>B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s-ES" sz="2000" dirty="0"/>
              </a:p>
            </p:txBody>
          </p:sp>
        </mc:Choice>
        <mc:Fallback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F41B4AE6-DC20-AEF0-5F79-85E0885D90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2150" y="3267027"/>
                <a:ext cx="6738640" cy="307777"/>
              </a:xfrm>
              <a:prstGeom prst="rect">
                <a:avLst/>
              </a:prstGeom>
              <a:blipFill>
                <a:blip r:embed="rId7"/>
                <a:stretch>
                  <a:fillRect l="-543" t="-2000" r="-1176" b="-3600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CuadroTexto 9">
            <a:extLst>
              <a:ext uri="{FF2B5EF4-FFF2-40B4-BE49-F238E27FC236}">
                <a16:creationId xmlns:a16="http://schemas.microsoft.com/office/drawing/2014/main" id="{97BE9C96-A6B6-13B2-01B9-BEF095268D3B}"/>
              </a:ext>
            </a:extLst>
          </p:cNvPr>
          <p:cNvSpPr txBox="1"/>
          <p:nvPr/>
        </p:nvSpPr>
        <p:spPr>
          <a:xfrm>
            <a:off x="980623" y="4779198"/>
            <a:ext cx="2090334" cy="985591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buNone/>
            </a:pPr>
            <a:endParaRPr lang="es-ES" sz="2000" b="0" i="1" dirty="0">
              <a:latin typeface="Cambria Math" panose="02040503050406030204" pitchFamily="18" charset="0"/>
              <a:cs typeface="Arial" panose="020B0604020202020204" pitchFamily="34" charset="0"/>
            </a:endParaRPr>
          </a:p>
          <a:p>
            <a:pPr algn="just">
              <a:buNone/>
            </a:pP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None/>
            </a:pPr>
            <a:endParaRPr lang="es-E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437A5776-81DB-75E4-0216-E886CC2F5FAA}"/>
                  </a:ext>
                </a:extLst>
              </p:cNvPr>
              <p:cNvSpPr txBox="1"/>
              <p:nvPr/>
            </p:nvSpPr>
            <p:spPr>
              <a:xfrm>
                <a:off x="980623" y="3621332"/>
                <a:ext cx="7468383" cy="40011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s-ES" sz="2000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A y B son INDEPENDIENTES </a:t>
                </a:r>
                <a14:m>
                  <m:oMath xmlns:m="http://schemas.openxmlformats.org/officeDocument/2006/math">
                    <m:r>
                      <a:rPr lang="es-ES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⇔</m:t>
                    </m:r>
                    <m:r>
                      <a:rPr lang="es-E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E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P</m:t>
                    </m:r>
                    <m:r>
                      <a:rPr lang="es-E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s-E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</m:t>
                    </m:r>
                    <m:r>
                      <a:rPr lang="es-E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  <m:r>
                      <m:rPr>
                        <m:sty m:val="p"/>
                      </m:rPr>
                      <a:rPr lang="es-E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</m:t>
                    </m:r>
                    <m:r>
                      <a:rPr lang="es-E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)=</m:t>
                    </m:r>
                    <m:r>
                      <m:rPr>
                        <m:sty m:val="p"/>
                      </m:rPr>
                      <a:rPr lang="es-E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P</m:t>
                    </m:r>
                    <m:r>
                      <a:rPr lang="es-E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s-E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</m:t>
                    </m:r>
                    <m:r>
                      <a:rPr lang="es-E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)∙</m:t>
                    </m:r>
                    <m:r>
                      <m:rPr>
                        <m:sty m:val="p"/>
                      </m:rPr>
                      <a:rPr lang="es-E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P</m:t>
                    </m:r>
                    <m:r>
                      <a:rPr lang="es-E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s-E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</m:t>
                    </m:r>
                    <m:r>
                      <a:rPr lang="es-E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s-ES" sz="2000" dirty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437A5776-81DB-75E4-0216-E886CC2F5F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0623" y="3621332"/>
                <a:ext cx="7468383" cy="400110"/>
              </a:xfrm>
              <a:prstGeom prst="rect">
                <a:avLst/>
              </a:prstGeom>
              <a:blipFill>
                <a:blip r:embed="rId8"/>
                <a:stretch>
                  <a:fillRect l="-898" t="-7576" b="-2575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CuadroTexto 15">
                <a:extLst>
                  <a:ext uri="{FF2B5EF4-FFF2-40B4-BE49-F238E27FC236}">
                    <a16:creationId xmlns:a16="http://schemas.microsoft.com/office/drawing/2014/main" id="{913A948C-3D8F-8F6A-02C0-2ED6EFB82669}"/>
                  </a:ext>
                </a:extLst>
              </p:cNvPr>
              <p:cNvSpPr txBox="1"/>
              <p:nvPr/>
            </p:nvSpPr>
            <p:spPr>
              <a:xfrm>
                <a:off x="-361681" y="4997225"/>
                <a:ext cx="4619896" cy="40081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s-ES" sz="20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P</m:t>
                      </m:r>
                      <m:d>
                        <m:dPr>
                          <m:ctrlPr>
                            <a:rPr lang="es-ES" sz="20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acc>
                            <m:accPr>
                              <m:chr m:val="̅"/>
                              <m:ctrlPr>
                                <a:rPr lang="es-ES" sz="200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s-ES" sz="2000" b="0" i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A</m:t>
                              </m:r>
                            </m:e>
                          </m:acc>
                          <m:r>
                            <a:rPr lang="es-ES" sz="2000" b="0" i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)=</m:t>
                          </m:r>
                          <m:r>
                            <a:rPr lang="es-ES" sz="2000" b="0" i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  <m:r>
                            <a:rPr lang="es-ES" sz="2000" b="0" i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es-ES" sz="2000" b="0" i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P</m:t>
                          </m:r>
                          <m:r>
                            <a:rPr lang="es-ES" sz="2000" b="0" i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s-ES" sz="2000" b="0" i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A</m:t>
                          </m:r>
                        </m:e>
                      </m:d>
                    </m:oMath>
                  </m:oMathPara>
                </a14:m>
                <a:endParaRPr lang="es-ES" sz="2000" dirty="0"/>
              </a:p>
            </p:txBody>
          </p:sp>
        </mc:Choice>
        <mc:Fallback>
          <p:sp>
            <p:nvSpPr>
              <p:cNvPr id="16" name="CuadroTexto 15">
                <a:extLst>
                  <a:ext uri="{FF2B5EF4-FFF2-40B4-BE49-F238E27FC236}">
                    <a16:creationId xmlns:a16="http://schemas.microsoft.com/office/drawing/2014/main" id="{913A948C-3D8F-8F6A-02C0-2ED6EFB826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61681" y="4997225"/>
                <a:ext cx="4619896" cy="400815"/>
              </a:xfrm>
              <a:prstGeom prst="rect">
                <a:avLst/>
              </a:prstGeom>
              <a:blipFill>
                <a:blip r:embed="rId9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CuadroTexto 7">
            <a:extLst>
              <a:ext uri="{FF2B5EF4-FFF2-40B4-BE49-F238E27FC236}">
                <a16:creationId xmlns:a16="http://schemas.microsoft.com/office/drawing/2014/main" id="{661D874A-05DE-0752-95A8-50A8DD60063C}"/>
              </a:ext>
            </a:extLst>
          </p:cNvPr>
          <p:cNvSpPr txBox="1"/>
          <p:nvPr/>
        </p:nvSpPr>
        <p:spPr>
          <a:xfrm>
            <a:off x="980623" y="4542049"/>
            <a:ext cx="2963461" cy="400110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indent="0">
              <a:buNone/>
            </a:pPr>
            <a:r>
              <a:rPr lang="es-E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P(A ∩ B) = P(A)·P(B|A)</a:t>
            </a:r>
          </a:p>
        </p:txBody>
      </p:sp>
    </p:spTree>
    <p:extLst>
      <p:ext uri="{BB962C8B-B14F-4D97-AF65-F5344CB8AC3E}">
        <p14:creationId xmlns:p14="http://schemas.microsoft.com/office/powerpoint/2010/main" val="1060539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9C7B4E-9DAE-3DFA-9236-5B09E5ED6C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F0CA180-82BA-F030-2093-A06C172C118A}"/>
              </a:ext>
            </a:extLst>
          </p:cNvPr>
          <p:cNvSpPr txBox="1"/>
          <p:nvPr/>
        </p:nvSpPr>
        <p:spPr>
          <a:xfrm>
            <a:off x="864000" y="762298"/>
            <a:ext cx="621056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Empezamos con un ejemplo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57E51E-541C-F4A2-9F06-95788D8C66F8}"/>
              </a:ext>
            </a:extLst>
          </p:cNvPr>
          <p:cNvSpPr txBox="1"/>
          <p:nvPr/>
        </p:nvSpPr>
        <p:spPr>
          <a:xfrm>
            <a:off x="864000" y="2593448"/>
            <a:ext cx="73152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>
                <a:solidFill>
                  <a:srgbClr val="000000"/>
                </a:solidFill>
              </a:defRPr>
            </a:pPr>
            <a:r>
              <a:rPr lang="es-ES" b="1" dirty="0"/>
              <a:t>Medida de incertidumbre</a:t>
            </a:r>
            <a:endParaRPr lang="es-ES" b="1" noProof="0" dirty="0"/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E5F29B51-D9D8-F92D-45BD-165B2A00C675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DA7BA288-D300-8B31-27D5-FF075E546284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0DD26C07-F721-4A65-F907-D28C20D62202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sp>
        <p:nvSpPr>
          <p:cNvPr id="6" name="CuadroTexto 5">
            <a:extLst>
              <a:ext uri="{FF2B5EF4-FFF2-40B4-BE49-F238E27FC236}">
                <a16:creationId xmlns:a16="http://schemas.microsoft.com/office/drawing/2014/main" id="{63441E95-1CFD-1FA4-44BB-89CAE68EF412}"/>
              </a:ext>
            </a:extLst>
          </p:cNvPr>
          <p:cNvSpPr txBox="1"/>
          <p:nvPr/>
        </p:nvSpPr>
        <p:spPr>
          <a:xfrm>
            <a:off x="864000" y="3271825"/>
            <a:ext cx="7315200" cy="2497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Para el viaje de graduación los alumnos de 2º de Bach montan una rifa en el instituto, en total hay 100 papeletas.</a:t>
            </a:r>
            <a:b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Juana compra 20 y Marcos compra 1.</a:t>
            </a:r>
          </a:p>
          <a:p>
            <a:pPr algn="just">
              <a:buNone/>
            </a:pP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None/>
            </a:pPr>
            <a:r>
              <a:rPr lang="es-ES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Pregunta:</a:t>
            </a:r>
          </a:p>
          <a:p>
            <a:pPr marL="342900" indent="-342900" algn="just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¿Quién tiene más posibilidades de ganar el sorteo?</a:t>
            </a:r>
          </a:p>
          <a:p>
            <a:pPr marL="342900" indent="-342900" algn="just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¿Cuántas posibilidades tienen, en principio, cada uno?</a:t>
            </a:r>
          </a:p>
        </p:txBody>
      </p:sp>
      <p:pic>
        <p:nvPicPr>
          <p:cNvPr id="9" name="Imagen 8" descr="Logotipo&#10;&#10;El contenido generado por IA puede ser incorrecto.">
            <a:extLst>
              <a:ext uri="{FF2B5EF4-FFF2-40B4-BE49-F238E27FC236}">
                <a16:creationId xmlns:a16="http://schemas.microsoft.com/office/drawing/2014/main" id="{AAFBAC37-B4AF-A31A-2A13-D8F1730A69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3811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B54A83-6B30-55C3-1D5A-5A1D7D8D3D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o 12">
            <a:extLst>
              <a:ext uri="{FF2B5EF4-FFF2-40B4-BE49-F238E27FC236}">
                <a16:creationId xmlns:a16="http://schemas.microsoft.com/office/drawing/2014/main" id="{7560B589-8E45-9AEE-23DF-472130120FD8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0122EAB3-6D3A-0D81-26CD-6728268A2752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C877452E-8314-BEE1-003E-1E37D0C8C898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F657CA53-DFDE-2BD1-4D50-E8DDB2C0733C}"/>
                  </a:ext>
                </a:extLst>
              </p:cNvPr>
              <p:cNvSpPr txBox="1"/>
              <p:nvPr/>
            </p:nvSpPr>
            <p:spPr>
              <a:xfrm>
                <a:off x="567892" y="4374414"/>
                <a:ext cx="7718748" cy="7861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𝑃</m:t>
                      </m:r>
                      <m:d>
                        <m:dPr>
                          <m:ctrlPr>
                            <a:rPr lang="es-E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s-E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a:rPr lang="es-E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𝐽</m:t>
                          </m:r>
                        </m:e>
                      </m:d>
                      <m:r>
                        <a:rPr lang="es-ES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s-ES" sz="24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s-E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20</m:t>
                          </m:r>
                        </m:num>
                        <m:den>
                          <m:r>
                            <a:rPr lang="es-E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100</m:t>
                          </m:r>
                        </m:den>
                      </m:f>
                      <m:r>
                        <a:rPr lang="es-ES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s-ES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20</m:t>
                      </m:r>
                      <m:r>
                        <a:rPr lang="es-ES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%=</m:t>
                      </m:r>
                      <m:r>
                        <a:rPr lang="es-ES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0</m:t>
                      </m:r>
                      <m:r>
                        <a:rPr lang="es-ES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.</m:t>
                      </m:r>
                      <m:r>
                        <a:rPr lang="es-ES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  <m:r>
                        <a:rPr lang="es-ES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</m:t>
                      </m:r>
                      <m:r>
                        <a:rPr lang="es-ES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𝑦</m:t>
                      </m:r>
                      <m:r>
                        <a:rPr lang="es-ES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</m:t>
                      </m:r>
                      <m:r>
                        <a:rPr lang="es-ES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𝑃</m:t>
                      </m:r>
                      <m:d>
                        <m:dPr>
                          <m:ctrlPr>
                            <a:rPr lang="es-E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s-E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𝑀</m:t>
                          </m:r>
                        </m:e>
                      </m:d>
                      <m:r>
                        <a:rPr lang="es-ES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s-E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ES" sz="2400" i="1"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  <m:r>
                        <a:rPr lang="es-ES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sz="2400" i="1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s-ES" sz="2400" i="1">
                          <a:latin typeface="Cambria Math" panose="02040503050406030204" pitchFamily="18" charset="0"/>
                        </a:rPr>
                        <m:t>%=</m:t>
                      </m:r>
                      <m:r>
                        <a:rPr lang="es-ES" sz="2400" i="1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s-ES" sz="2400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s-ES" sz="2400" i="1">
                          <a:latin typeface="Cambria Math" panose="02040503050406030204" pitchFamily="18" charset="0"/>
                        </a:rPr>
                        <m:t>01</m:t>
                      </m:r>
                    </m:oMath>
                  </m:oMathPara>
                </a14:m>
                <a:endParaRPr lang="es-ES" sz="2400" dirty="0"/>
              </a:p>
            </p:txBody>
          </p:sp>
        </mc:Choice>
        <mc:Fallback xmlns=""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F657CA53-DFDE-2BD1-4D50-E8DDB2C073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892" y="4374414"/>
                <a:ext cx="7718748" cy="78617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CuadroTexto 13">
            <a:extLst>
              <a:ext uri="{FF2B5EF4-FFF2-40B4-BE49-F238E27FC236}">
                <a16:creationId xmlns:a16="http://schemas.microsoft.com/office/drawing/2014/main" id="{5C86A930-BFCA-E5B9-0BD5-8E08F5520201}"/>
              </a:ext>
            </a:extLst>
          </p:cNvPr>
          <p:cNvSpPr txBox="1"/>
          <p:nvPr/>
        </p:nvSpPr>
        <p:spPr>
          <a:xfrm>
            <a:off x="863999" y="3352948"/>
            <a:ext cx="72941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Si llamo J al suceso </a:t>
            </a:r>
            <a:r>
              <a:rPr lang="es-ES" sz="2000" i="1" dirty="0">
                <a:latin typeface="Arial" panose="020B0604020202020204" pitchFamily="34" charset="0"/>
                <a:cs typeface="Arial" panose="020B0604020202020204" pitchFamily="34" charset="0"/>
              </a:rPr>
              <a:t>“que gane Juana” , M=“que gane Marcos” 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s-ES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P a la probabilidad o posibilidad, entonces tendremos: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A602F77C-F14C-3378-CBBC-73EC3AD75BB6}"/>
              </a:ext>
            </a:extLst>
          </p:cNvPr>
          <p:cNvSpPr txBox="1"/>
          <p:nvPr/>
        </p:nvSpPr>
        <p:spPr>
          <a:xfrm>
            <a:off x="842907" y="1777961"/>
            <a:ext cx="7315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Es un sorteo al azar, </a:t>
            </a:r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aleatorio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, cualquiera puede ganar, pero, en principio, antes del sorteo</a:t>
            </a:r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a priori</a:t>
            </a:r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 el sentido común nos dice que Juana tiene más posibilidades que Marcos, de hecho, tiene 20 veces más probabilidades que Marcos.</a:t>
            </a:r>
          </a:p>
        </p:txBody>
      </p:sp>
      <p:sp>
        <p:nvSpPr>
          <p:cNvPr id="25" name="TextBox 1">
            <a:extLst>
              <a:ext uri="{FF2B5EF4-FFF2-40B4-BE49-F238E27FC236}">
                <a16:creationId xmlns:a16="http://schemas.microsoft.com/office/drawing/2014/main" id="{498A827E-3C72-5BF0-E34D-DFCFE99865F6}"/>
              </a:ext>
            </a:extLst>
          </p:cNvPr>
          <p:cNvSpPr txBox="1"/>
          <p:nvPr/>
        </p:nvSpPr>
        <p:spPr>
          <a:xfrm>
            <a:off x="864000" y="762298"/>
            <a:ext cx="4398192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Idea intuitiva</a:t>
            </a:r>
          </a:p>
        </p:txBody>
      </p:sp>
      <p:pic>
        <p:nvPicPr>
          <p:cNvPr id="26" name="Imagen 25" descr="Icono&#10;&#10;El contenido generado por IA puede ser incorrecto.">
            <a:extLst>
              <a:ext uri="{FF2B5EF4-FFF2-40B4-BE49-F238E27FC236}">
                <a16:creationId xmlns:a16="http://schemas.microsoft.com/office/drawing/2014/main" id="{231FE78E-6513-55BD-B473-E578096397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0000" y="540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416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8D8DCC-C335-8B2A-5948-E39A47A0A6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1A17CE1-6FD4-8C05-E4C1-71C3F3B0039E}"/>
              </a:ext>
            </a:extLst>
          </p:cNvPr>
          <p:cNvSpPr txBox="1"/>
          <p:nvPr/>
        </p:nvSpPr>
        <p:spPr>
          <a:xfrm>
            <a:off x="864000" y="762298"/>
            <a:ext cx="4398192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Idea intuitiva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1F384F5-D93A-EA4D-40EF-29ECBEEF14C1}"/>
              </a:ext>
            </a:extLst>
          </p:cNvPr>
          <p:cNvSpPr txBox="1"/>
          <p:nvPr/>
        </p:nvSpPr>
        <p:spPr>
          <a:xfrm>
            <a:off x="864000" y="1842688"/>
            <a:ext cx="73152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>
                <a:solidFill>
                  <a:srgbClr val="000000"/>
                </a:solidFill>
              </a:defRPr>
            </a:pPr>
            <a:r>
              <a:rPr lang="es-ES" dirty="0"/>
              <a:t>Medida de incertidumbre</a:t>
            </a:r>
            <a:endParaRPr lang="es-ES" noProof="0" dirty="0"/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C50BFE73-D4E4-2B94-9E34-BCE7C04AA776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2C74BC34-1523-2CD3-D62C-F05AC66BB561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2D36F18B-A7C0-B6F6-11F4-8AD33A7990D7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15" name="Imagen 14" descr="Icono&#10;&#10;El contenido generado por IA puede ser incorrecto.">
            <a:extLst>
              <a:ext uri="{FF2B5EF4-FFF2-40B4-BE49-F238E27FC236}">
                <a16:creationId xmlns:a16="http://schemas.microsoft.com/office/drawing/2014/main" id="{0CBEC559-CA18-88D3-0116-C18646A6C2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720000" cy="720000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322B6127-76C2-AC20-5A04-9D1AA662DC6A}"/>
              </a:ext>
            </a:extLst>
          </p:cNvPr>
          <p:cNvSpPr txBox="1"/>
          <p:nvPr/>
        </p:nvSpPr>
        <p:spPr>
          <a:xfrm>
            <a:off x="864000" y="2656208"/>
            <a:ext cx="7518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👉 La probabilidad mide la posibilidad de que ocurra un suceso.</a:t>
            </a:r>
          </a:p>
        </p:txBody>
      </p:sp>
    </p:spTree>
    <p:extLst>
      <p:ext uri="{BB962C8B-B14F-4D97-AF65-F5344CB8AC3E}">
        <p14:creationId xmlns:p14="http://schemas.microsoft.com/office/powerpoint/2010/main" val="1194098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6FABB6-D655-42DA-57C9-5EB30117B5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71056C9-85FA-35B8-391D-F2DB9451371A}"/>
              </a:ext>
            </a:extLst>
          </p:cNvPr>
          <p:cNvSpPr txBox="1"/>
          <p:nvPr/>
        </p:nvSpPr>
        <p:spPr>
          <a:xfrm>
            <a:off x="925603" y="685909"/>
            <a:ext cx="6019725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Conceptos básicos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26920DB-0235-C31F-7C4C-27BF0FED7247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0A17C0EC-5700-D491-3C0D-C698707C48BF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22080034-C58E-BB51-BADB-23131200861F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7BF57D0C-DAFD-6124-BF5B-712006F9A504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17" name="Imagen 16">
            <a:extLst>
              <a:ext uri="{FF2B5EF4-FFF2-40B4-BE49-F238E27FC236}">
                <a16:creationId xmlns:a16="http://schemas.microsoft.com/office/drawing/2014/main" id="{57A3D53D-8A28-D497-5758-A0DFC360D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2199" y="833740"/>
            <a:ext cx="727423" cy="720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505404F2-EEA6-D19D-0378-A6A002B03350}"/>
              </a:ext>
            </a:extLst>
          </p:cNvPr>
          <p:cNvSpPr txBox="1"/>
          <p:nvPr/>
        </p:nvSpPr>
        <p:spPr>
          <a:xfrm>
            <a:off x="914400" y="2602463"/>
            <a:ext cx="7084019" cy="31130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proceso cuyo resultado no puede predecirse con seguridad.</a:t>
            </a:r>
          </a:p>
          <a:p>
            <a:pPr>
              <a:buNone/>
            </a:pP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s-ES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Ejemplos:</a:t>
            </a:r>
          </a:p>
          <a:p>
            <a:pPr>
              <a:buNone/>
            </a:pP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Tirar un dado</a:t>
            </a:r>
          </a:p>
          <a:p>
            <a:pPr marL="342900" indent="-342900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Encuesta electoral</a:t>
            </a:r>
          </a:p>
          <a:p>
            <a:pPr marL="342900" indent="-342900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Elegir al azar un alumno de clase</a:t>
            </a:r>
          </a:p>
          <a:p>
            <a:pPr marL="342900" indent="-342900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Selección aleatoria de una vivienda para un censo</a:t>
            </a:r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id="{746C98E7-521B-1A39-8329-849074E25430}"/>
              </a:ext>
            </a:extLst>
          </p:cNvPr>
          <p:cNvSpPr txBox="1"/>
          <p:nvPr/>
        </p:nvSpPr>
        <p:spPr>
          <a:xfrm>
            <a:off x="864000" y="1842688"/>
            <a:ext cx="73152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>
                <a:solidFill>
                  <a:srgbClr val="000000"/>
                </a:solidFill>
              </a:defRPr>
            </a:pPr>
            <a:r>
              <a:rPr lang="es-ES" noProof="0" dirty="0"/>
              <a:t>Experimento aleatorio</a:t>
            </a:r>
          </a:p>
        </p:txBody>
      </p:sp>
    </p:spTree>
    <p:extLst>
      <p:ext uri="{BB962C8B-B14F-4D97-AF65-F5344CB8AC3E}">
        <p14:creationId xmlns:p14="http://schemas.microsoft.com/office/powerpoint/2010/main" val="37705399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AA0A26-D3F1-BB06-227D-03FDDEA5E0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12C3CDF-1114-45EB-2811-EB21617B2B75}"/>
              </a:ext>
            </a:extLst>
          </p:cNvPr>
          <p:cNvSpPr txBox="1"/>
          <p:nvPr/>
        </p:nvSpPr>
        <p:spPr>
          <a:xfrm>
            <a:off x="925603" y="685909"/>
            <a:ext cx="6019725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Conceptos básicos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DBBBCDC-7E50-3AA3-2E8E-21AD970F275B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440396E8-7455-26AF-D45B-CEC861030B78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7E86246E-17BC-FC7F-4B3D-FFD445DACC60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7524777E-C66B-6582-C936-52E9BA6935BE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17" name="Imagen 16">
            <a:extLst>
              <a:ext uri="{FF2B5EF4-FFF2-40B4-BE49-F238E27FC236}">
                <a16:creationId xmlns:a16="http://schemas.microsoft.com/office/drawing/2014/main" id="{543D98EE-0A78-77E6-2DDA-7C358201B7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2199" y="833740"/>
            <a:ext cx="727423" cy="720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1F8BE5D-7A1D-2359-C171-5087F5638FD1}"/>
              </a:ext>
            </a:extLst>
          </p:cNvPr>
          <p:cNvSpPr txBox="1"/>
          <p:nvPr/>
        </p:nvSpPr>
        <p:spPr>
          <a:xfrm>
            <a:off x="914400" y="2568579"/>
            <a:ext cx="7386693" cy="31130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Nunca puede ocurrir </a:t>
            </a:r>
          </a:p>
          <a:p>
            <a:pPr algn="just">
              <a:buNone/>
            </a:pPr>
            <a:endParaRPr lang="es-ES" sz="20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None/>
            </a:pPr>
            <a:r>
              <a:rPr lang="es-ES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Ejemplos:</a:t>
            </a:r>
          </a:p>
          <a:p>
            <a:pPr algn="just">
              <a:buNone/>
            </a:pP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Que gane el sorteo alguien que no tiene ninguna rifa.</a:t>
            </a:r>
          </a:p>
          <a:p>
            <a:pPr marL="342900" indent="-342900" algn="just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Sacar una flor al tirar un dado.</a:t>
            </a:r>
          </a:p>
          <a:p>
            <a:pPr marL="342900" indent="-342900" algn="just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Que una planta sea un alumno de clase.</a:t>
            </a:r>
          </a:p>
          <a:p>
            <a:pPr marL="342900" indent="-342900" algn="just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Aprobar matemáticas sin hacer el examen</a:t>
            </a:r>
          </a:p>
        </p:txBody>
      </p:sp>
      <p:sp>
        <p:nvSpPr>
          <p:cNvPr id="8" name="TextBox 2">
            <a:extLst>
              <a:ext uri="{FF2B5EF4-FFF2-40B4-BE49-F238E27FC236}">
                <a16:creationId xmlns:a16="http://schemas.microsoft.com/office/drawing/2014/main" id="{B6F0F061-7BD9-1170-A189-C6C8A76AAF56}"/>
              </a:ext>
            </a:extLst>
          </p:cNvPr>
          <p:cNvSpPr txBox="1"/>
          <p:nvPr/>
        </p:nvSpPr>
        <p:spPr>
          <a:xfrm>
            <a:off x="864000" y="1842688"/>
            <a:ext cx="73152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>
                <a:solidFill>
                  <a:srgbClr val="000000"/>
                </a:solidFill>
              </a:defRPr>
            </a:pPr>
            <a:r>
              <a:rPr lang="es-ES" dirty="0"/>
              <a:t>Suceso imposible</a:t>
            </a:r>
            <a:endParaRPr lang="es-ES" noProof="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CACCDEB6-5047-6BC7-CB3B-F6703F5AEE4D}"/>
                  </a:ext>
                </a:extLst>
              </p:cNvPr>
              <p:cNvSpPr txBox="1"/>
              <p:nvPr/>
            </p:nvSpPr>
            <p:spPr>
              <a:xfrm>
                <a:off x="4958252" y="1909705"/>
                <a:ext cx="2058998" cy="400110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2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𝑷</m:t>
                      </m:r>
                      <m:d>
                        <m:dPr>
                          <m:ctrlPr>
                            <a:rPr lang="es-ES" sz="2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s-ES" sz="2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𝑨</m:t>
                          </m:r>
                        </m:e>
                      </m:d>
                      <m:r>
                        <a:rPr lang="es-E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s-E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</m:oMath>
                  </m:oMathPara>
                </a14:m>
                <a:endParaRPr lang="es-ES" sz="2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CACCDEB6-5047-6BC7-CB3B-F6703F5AEE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8252" y="1909705"/>
                <a:ext cx="2058998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5688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CCEADB-97CD-C92D-4C50-84621D2AC0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37F0C90-493B-9EF6-4912-1FF32AE838EF}"/>
              </a:ext>
            </a:extLst>
          </p:cNvPr>
          <p:cNvSpPr txBox="1"/>
          <p:nvPr/>
        </p:nvSpPr>
        <p:spPr>
          <a:xfrm>
            <a:off x="925603" y="685909"/>
            <a:ext cx="6019725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Conceptos básicos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9ED7F64-9D3D-38E7-E546-4FE5EFB1D28B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EFF35AF5-D73B-4D3E-DF73-8E1DD7F42C63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94A6ED08-5469-C4DE-BB60-74FEB7111DB1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375D1D52-82B4-9A22-33C6-13D5E765EEAD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17" name="Imagen 16">
            <a:extLst>
              <a:ext uri="{FF2B5EF4-FFF2-40B4-BE49-F238E27FC236}">
                <a16:creationId xmlns:a16="http://schemas.microsoft.com/office/drawing/2014/main" id="{713A9564-402F-F781-26C5-458336002B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2199" y="833740"/>
            <a:ext cx="727423" cy="720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0DE6C4F2-619C-3EB3-B3C7-858B2DC2B050}"/>
              </a:ext>
            </a:extLst>
          </p:cNvPr>
          <p:cNvSpPr txBox="1"/>
          <p:nvPr/>
        </p:nvSpPr>
        <p:spPr>
          <a:xfrm>
            <a:off x="914400" y="2568579"/>
            <a:ext cx="7386693" cy="31130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Ocurre siempre, el 100% de las veces</a:t>
            </a:r>
          </a:p>
          <a:p>
            <a:pPr algn="just">
              <a:buNone/>
            </a:pP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None/>
            </a:pPr>
            <a:r>
              <a:rPr lang="es-ES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Ejemplos:</a:t>
            </a:r>
          </a:p>
          <a:p>
            <a:pPr algn="just">
              <a:buNone/>
            </a:pP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Ganar el sorteo si compraste TODAS las rifas sin excepción.</a:t>
            </a:r>
          </a:p>
          <a:p>
            <a:pPr marL="342900" indent="-342900" algn="just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Tirar un dado y que salga un número del 1 al 6</a:t>
            </a:r>
          </a:p>
          <a:p>
            <a:pPr marL="342900" indent="-342900" algn="just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Elegir al azar un alumno de clase y que sea una persona</a:t>
            </a:r>
          </a:p>
          <a:p>
            <a:pPr marL="342900" indent="-342900" algn="just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Que una persona se muera al final de su vida</a:t>
            </a:r>
          </a:p>
        </p:txBody>
      </p:sp>
      <p:sp>
        <p:nvSpPr>
          <p:cNvPr id="8" name="TextBox 2">
            <a:extLst>
              <a:ext uri="{FF2B5EF4-FFF2-40B4-BE49-F238E27FC236}">
                <a16:creationId xmlns:a16="http://schemas.microsoft.com/office/drawing/2014/main" id="{4EF7FFB6-A8C5-C3F6-86CE-341828CA4346}"/>
              </a:ext>
            </a:extLst>
          </p:cNvPr>
          <p:cNvSpPr txBox="1"/>
          <p:nvPr/>
        </p:nvSpPr>
        <p:spPr>
          <a:xfrm>
            <a:off x="864000" y="1842688"/>
            <a:ext cx="73152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>
                <a:solidFill>
                  <a:srgbClr val="000000"/>
                </a:solidFill>
              </a:defRPr>
            </a:pPr>
            <a:r>
              <a:rPr lang="es-ES" dirty="0"/>
              <a:t>Suceso seguro</a:t>
            </a:r>
            <a:endParaRPr lang="es-ES" noProof="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uadroTexto 2">
                <a:extLst>
                  <a:ext uri="{FF2B5EF4-FFF2-40B4-BE49-F238E27FC236}">
                    <a16:creationId xmlns:a16="http://schemas.microsoft.com/office/drawing/2014/main" id="{1B2928B3-4D4D-5A25-F537-76B911E8DB94}"/>
                  </a:ext>
                </a:extLst>
              </p:cNvPr>
              <p:cNvSpPr txBox="1"/>
              <p:nvPr/>
            </p:nvSpPr>
            <p:spPr>
              <a:xfrm>
                <a:off x="4119937" y="3015465"/>
                <a:ext cx="1019318" cy="307777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s-ES" sz="2000" b="0" i="1" smtClean="0"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es-ES" sz="2000" b="0" i="1" smtClean="0"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)=1</m:t>
                      </m:r>
                    </m:oMath>
                  </m:oMathPara>
                </a14:m>
                <a:endParaRPr lang="es-ES" sz="2000" dirty="0"/>
              </a:p>
            </p:txBody>
          </p:sp>
        </mc:Choice>
        <mc:Fallback>
          <p:sp>
            <p:nvSpPr>
              <p:cNvPr id="3" name="CuadroTexto 2">
                <a:extLst>
                  <a:ext uri="{FF2B5EF4-FFF2-40B4-BE49-F238E27FC236}">
                    <a16:creationId xmlns:a16="http://schemas.microsoft.com/office/drawing/2014/main" id="{1B2928B3-4D4D-5A25-F537-76B911E8DB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9937" y="3015465"/>
                <a:ext cx="1019318" cy="307777"/>
              </a:xfrm>
              <a:prstGeom prst="rect">
                <a:avLst/>
              </a:prstGeom>
              <a:blipFill>
                <a:blip r:embed="rId3"/>
                <a:stretch>
                  <a:fillRect l="-4678" r="-4094" b="-29630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938167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F0340D-440D-9C15-B765-45C9274718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55E9ED1-46DC-F725-F2F1-4569836110C9}"/>
              </a:ext>
            </a:extLst>
          </p:cNvPr>
          <p:cNvSpPr txBox="1"/>
          <p:nvPr/>
        </p:nvSpPr>
        <p:spPr>
          <a:xfrm>
            <a:off x="925603" y="685909"/>
            <a:ext cx="6019725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Conceptos básicos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CA920FC-4807-D391-F3B1-821629D16BC0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193D30D8-A368-278A-B302-F35FF9CA438F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8C4A90C2-2A61-B4D7-971B-958AF899E9C2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6C92749B-2F72-06F5-A9CA-170F7E5219A6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17" name="Imagen 16">
            <a:extLst>
              <a:ext uri="{FF2B5EF4-FFF2-40B4-BE49-F238E27FC236}">
                <a16:creationId xmlns:a16="http://schemas.microsoft.com/office/drawing/2014/main" id="{843FC306-A1AA-BA8C-484D-7B2BDB6703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2199" y="833740"/>
            <a:ext cx="727423" cy="720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51019C1-64F7-B071-D05B-027B8C25821F}"/>
              </a:ext>
            </a:extLst>
          </p:cNvPr>
          <p:cNvSpPr txBox="1"/>
          <p:nvPr/>
        </p:nvSpPr>
        <p:spPr>
          <a:xfrm>
            <a:off x="914400" y="2568579"/>
            <a:ext cx="7386693" cy="31130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Nunca pueden ocurrir al mismo tiempo    </a:t>
            </a:r>
          </a:p>
          <a:p>
            <a:pPr algn="just">
              <a:buNone/>
            </a:pPr>
            <a:endParaRPr lang="es-ES" sz="20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None/>
            </a:pPr>
            <a:r>
              <a:rPr lang="es-ES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Ejemplos:</a:t>
            </a:r>
          </a:p>
          <a:p>
            <a:pPr algn="just">
              <a:buNone/>
            </a:pP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NO tener ninguna rifa y que te toque el sorteo.</a:t>
            </a:r>
          </a:p>
          <a:p>
            <a:pPr marL="342900" indent="-342900" algn="just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Tirar un dado y que salga el número 25</a:t>
            </a:r>
          </a:p>
          <a:p>
            <a:pPr marL="342900" indent="-342900" algn="just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Elegir al azar un alumno de clase y que no sea una persona</a:t>
            </a:r>
          </a:p>
          <a:p>
            <a:pPr marL="342900" indent="-342900" algn="just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Ser una persona y vivir eternamente</a:t>
            </a:r>
          </a:p>
        </p:txBody>
      </p:sp>
      <p:sp>
        <p:nvSpPr>
          <p:cNvPr id="8" name="TextBox 2">
            <a:extLst>
              <a:ext uri="{FF2B5EF4-FFF2-40B4-BE49-F238E27FC236}">
                <a16:creationId xmlns:a16="http://schemas.microsoft.com/office/drawing/2014/main" id="{35E65565-18E3-D62F-FA46-FA2811B5F36D}"/>
              </a:ext>
            </a:extLst>
          </p:cNvPr>
          <p:cNvSpPr txBox="1"/>
          <p:nvPr/>
        </p:nvSpPr>
        <p:spPr>
          <a:xfrm>
            <a:off x="864000" y="1842688"/>
            <a:ext cx="73152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>
                <a:solidFill>
                  <a:srgbClr val="000000"/>
                </a:solidFill>
              </a:defRPr>
            </a:pPr>
            <a:r>
              <a:rPr lang="es-ES" dirty="0"/>
              <a:t>Sucesos incompatibles</a:t>
            </a:r>
            <a:endParaRPr lang="es-ES" noProof="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B6DF8303-6332-17D5-C039-EF8B07B8305B}"/>
                  </a:ext>
                </a:extLst>
              </p:cNvPr>
              <p:cNvSpPr txBox="1"/>
              <p:nvPr/>
            </p:nvSpPr>
            <p:spPr>
              <a:xfrm>
                <a:off x="6065603" y="2396909"/>
                <a:ext cx="1759450" cy="400110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2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𝑷</m:t>
                      </m:r>
                      <m:d>
                        <m:dPr>
                          <m:ctrlPr>
                            <a:rPr lang="es-ES" sz="2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s-ES" sz="2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𝑨</m:t>
                          </m:r>
                          <m:r>
                            <a:rPr lang="es-E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∩</m:t>
                          </m:r>
                          <m:r>
                            <a:rPr lang="es-E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𝑩</m:t>
                          </m:r>
                        </m:e>
                      </m:d>
                      <m:r>
                        <a:rPr lang="es-E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s-E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</m:oMath>
                  </m:oMathPara>
                </a14:m>
                <a:endParaRPr lang="es-ES" sz="2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B6DF8303-6332-17D5-C039-EF8B07B830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5603" y="2396909"/>
                <a:ext cx="1759450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084152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lantilla matematicas aplicadas" id="{1EEDECA2-2706-4EDF-B389-A8D7244FC597}" vid="{66013890-C573-4160-A5AC-1DEF9FD155BF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plantilla_matematicas_aplicadas</Template>
  <TotalTime>937</TotalTime>
  <Words>1754</Words>
  <Application>Microsoft Office PowerPoint</Application>
  <PresentationFormat>Presentación en pantalla (4:3)</PresentationFormat>
  <Paragraphs>261</Paragraphs>
  <Slides>24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9" baseType="lpstr">
      <vt:lpstr>Arial</vt:lpstr>
      <vt:lpstr>Calibri</vt:lpstr>
      <vt:lpstr>Cambria Math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Daniel Estévez Fernández</dc:creator>
  <cp:keywords/>
  <dc:description>generated using python-pptx</dc:description>
  <cp:lastModifiedBy>Daniel Estévez Fernández</cp:lastModifiedBy>
  <cp:revision>29</cp:revision>
  <cp:lastPrinted>2026-02-22T15:04:55Z</cp:lastPrinted>
  <dcterms:created xsi:type="dcterms:W3CDTF">2026-02-21T07:50:03Z</dcterms:created>
  <dcterms:modified xsi:type="dcterms:W3CDTF">2026-02-22T15:06:58Z</dcterms:modified>
  <cp:category/>
</cp:coreProperties>
</file>