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5" r:id="rId4"/>
    <p:sldId id="269" r:id="rId5"/>
    <p:sldId id="266" r:id="rId6"/>
    <p:sldId id="267" r:id="rId7"/>
    <p:sldId id="276" r:id="rId8"/>
    <p:sldId id="270" r:id="rId9"/>
    <p:sldId id="277" r:id="rId10"/>
    <p:sldId id="271" r:id="rId11"/>
    <p:sldId id="272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96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2DA45-7D77-4998-BB53-7171C7C7D2FB}" type="datetimeFigureOut">
              <a:rPr lang="es-ES" smtClean="0"/>
              <a:t>04/02/2026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5C742-C9F9-452D-9B8D-760C84FE63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114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543232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Integral definida</a:t>
            </a:r>
            <a:endParaRPr lang="es-E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4688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Conceptos y Aplicaciones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CE7E-C9D5-E01A-361A-AFCBFB26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4199E0-0A67-E655-3CA2-9F6F4744086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típicos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82C11-4E61-345A-C16A-A8AB11F32CB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BCA202-A1DB-E75F-940D-0C813F8D160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5AD39FF-CD07-9A86-9D9B-15DBF816C1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655CB2-19D0-9B16-3A84-CCD96B1E18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AD4D3B39-6102-7128-3A61-4C91110E0E63}"/>
              </a:ext>
            </a:extLst>
          </p:cNvPr>
          <p:cNvSpPr txBox="1"/>
          <p:nvPr/>
        </p:nvSpPr>
        <p:spPr>
          <a:xfrm>
            <a:off x="842907" y="2040697"/>
            <a:ext cx="7437093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No separar intervalos cuando la función cambia de signo.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Confundir integral con área.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Olvidar el valor absoluto cuando piden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área total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" name="Imagen 9" descr="Icono&#10;&#10;El contenido generado por IA puede ser incorrecto.">
            <a:extLst>
              <a:ext uri="{FF2B5EF4-FFF2-40B4-BE49-F238E27FC236}">
                <a16:creationId xmlns:a16="http://schemas.microsoft.com/office/drawing/2014/main" id="{E4A27125-9936-7206-F9D2-F59C51D86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612000"/>
            <a:ext cx="792000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54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6A7E6D0-40F1-FACC-54D0-7D7F6322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13630E1-69A9-C551-7BC9-D41E1A697600}"/>
                  </a:ext>
                </a:extLst>
              </p:cNvPr>
              <p:cNvSpPr txBox="1"/>
              <p:nvPr/>
            </p:nvSpPr>
            <p:spPr>
              <a:xfrm>
                <a:off x="1047964" y="3614250"/>
                <a:ext cx="7181636" cy="23896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Paso 1: Plantear la integral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 b="0"/>
                        <m:t>Coste</m:t>
                      </m:r>
                      <m:r>
                        <m:rPr>
                          <m:nor/>
                        </m:rPr>
                        <a:rPr lang="es-ES" b="0" i="1"/>
                        <m:t> </m:t>
                      </m:r>
                      <m:r>
                        <m:rPr>
                          <m:nor/>
                        </m:rPr>
                        <a:rPr lang="es-ES" b="0" i="1"/>
                        <m:t>adicional</m:t>
                      </m:r>
                      <m:r>
                        <a:rPr lang="es-ES" b="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grow m:val="on"/>
                          <m:ctrlPr>
                            <a:rPr lang="ar-AE" b="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  <m:sup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  <m:e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(</m:t>
                          </m:r>
                        </m:e>
                      </m:nary>
                      <m:d>
                        <m:dPr>
                          <m:begChr m:val=""/>
                          <m:ctrlPr>
                            <a:rPr lang="ar-AE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AE" b="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m:rPr>
                          <m:nor/>
                        </m:rPr>
                        <a:rPr lang="ar-AE" b="0" i="1">
                          <a:latin typeface="Cambria Math" panose="02040503050406030204" pitchFamily="18" charset="0"/>
                        </a:rPr>
                        <m:t> </m:t>
                      </m:r>
                      <m:r>
                        <a:rPr lang="ar-AE" b="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ar-AE" b="0" dirty="0"/>
              </a:p>
              <a:p>
                <a:pPr>
                  <a:buNone/>
                </a:pPr>
                <a:br>
                  <a:rPr lang="ar-AE" dirty="0"/>
                </a:br>
                <a:endParaRPr lang="ar-AE" dirty="0"/>
              </a:p>
              <a:p>
                <a:pPr>
                  <a:buNone/>
                </a:pPr>
                <a:r>
                  <a:rPr lang="es-ES" b="1" dirty="0"/>
                  <a:t>Paso 2: Calcular la Primitiva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grow m:val="on"/>
                          <m:subHide m:val="on"/>
                          <m:sup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(</m:t>
                          </m:r>
                        </m:e>
                      </m:nary>
                      <m:d>
                        <m:dPr>
                          <m:begChr m:val="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m:rPr>
                          <m:nor/>
                        </m:rPr>
                        <a:rPr lang="ar-AE" b="0" i="1">
                          <a:latin typeface="Cambria Math" panose="02040503050406030204" pitchFamily="18" charset="0"/>
                        </a:rPr>
                        <m:t> </m:t>
                      </m:r>
                      <m:r>
                        <a:rPr lang="ar-AE" b="0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ar-AE" b="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b="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b="0" i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ar-AE" b="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br>
                  <a:rPr lang="ar-AE" dirty="0"/>
                </a:br>
                <a:endParaRPr lang="ar-AE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513630E1-69A9-C551-7BC9-D41E1A697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964" y="3614250"/>
                <a:ext cx="7181636" cy="2389629"/>
              </a:xfrm>
              <a:prstGeom prst="rect">
                <a:avLst/>
              </a:prstGeom>
              <a:blipFill>
                <a:blip r:embed="rId3"/>
                <a:stretch>
                  <a:fillRect l="-764" t="-153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51B0B5DF-A704-E529-94D3-EBFB9B98DE9E}"/>
                  </a:ext>
                </a:extLst>
              </p:cNvPr>
              <p:cNvSpPr txBox="1"/>
              <p:nvPr/>
            </p:nvSpPr>
            <p:spPr>
              <a:xfrm>
                <a:off x="1047964" y="1516285"/>
                <a:ext cx="7232036" cy="21268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El coste marginal (en euros por unidad) de producir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" dirty="0"/>
                  <a:t> unidades viene dado por la función: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Calcula el </a:t>
                </a:r>
                <a:r>
                  <a:rPr lang="es-ES" b="1" dirty="0"/>
                  <a:t>coste total adicional</a:t>
                </a:r>
                <a:r>
                  <a:rPr lang="es-ES" dirty="0"/>
                  <a:t> al aumentar la producción de 5 a 10 unidades.</a:t>
                </a: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51B0B5DF-A704-E529-94D3-EBFB9B98DE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964" y="1516285"/>
                <a:ext cx="7232036" cy="2126864"/>
              </a:xfrm>
              <a:prstGeom prst="rect">
                <a:avLst/>
              </a:prstGeom>
              <a:blipFill>
                <a:blip r:embed="rId4"/>
                <a:stretch>
                  <a:fillRect l="-759" b="-372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4C11-9270-73FC-1850-5E1C3FB3A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10A4DB-F3F3-B3E1-8C25-4540D128CB4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A7D851D-3CDF-A3FE-B687-166C6BEB4C5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4DE092E-04A4-F959-01FE-FE4D8D8C232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20CCE0C-BA9E-E266-019C-656444655B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C7764A3-0B24-0C5C-28C2-D577378B538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B2036869-1226-1496-5569-E8858F19E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C7441E7-237C-FC22-F194-5F675918209A}"/>
                  </a:ext>
                </a:extLst>
              </p:cNvPr>
              <p:cNvSpPr txBox="1"/>
              <p:nvPr/>
            </p:nvSpPr>
            <p:spPr>
              <a:xfrm>
                <a:off x="976530" y="1724533"/>
                <a:ext cx="7190939" cy="31592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b="1" dirty="0"/>
                  <a:t>Paso 3: Regla de Barrow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𝑥</m:t>
                          </m:r>
                          <m:sSubSup>
                            <m:sSub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"/>
                                  <m:endChr m:val=""/>
                                  <m:ctrlPr>
                                    <a:rPr lang="ar-AE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i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</m:e>
                            <m:sub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  <m:sup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50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200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125</m:t>
                      </m:r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:br>
                  <a:rPr lang="ar-AE" dirty="0"/>
                </a:br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b="1" dirty="0"/>
                  <a:t>Paso 4: Interpretación</a:t>
                </a: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✅ El coste total adicional de producir de 5 a 10 unidades es </a:t>
                </a:r>
                <a:r>
                  <a:rPr lang="es-ES" b="1" dirty="0"/>
                  <a:t>125 €</a:t>
                </a:r>
                <a:r>
                  <a:rPr lang="es-ES" dirty="0"/>
                  <a:t>.</a:t>
                </a:r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C7441E7-237C-FC22-F194-5F6759182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530" y="1724533"/>
                <a:ext cx="7190939" cy="3159263"/>
              </a:xfrm>
              <a:prstGeom prst="rect">
                <a:avLst/>
              </a:prstGeom>
              <a:blipFill>
                <a:blip r:embed="rId3"/>
                <a:stretch>
                  <a:fillRect l="-678" b="-23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587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Área bajo una curva - Matemáticas IES">
            <a:extLst>
              <a:ext uri="{FF2B5EF4-FFF2-40B4-BE49-F238E27FC236}">
                <a16:creationId xmlns:a16="http://schemas.microsoft.com/office/drawing/2014/main" id="{3F4934D0-7FF3-B8EA-ABD7-C7AD69D44C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1"/>
          <a:stretch>
            <a:fillRect/>
          </a:stretch>
        </p:blipFill>
        <p:spPr bwMode="auto">
          <a:xfrm>
            <a:off x="5061968" y="1846400"/>
            <a:ext cx="2971800" cy="221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8A20CDF9-1710-CDD2-50FC-22C104A14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936000" cy="936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80E9141-480A-2C62-F4D3-6D233DBF2191}"/>
                  </a:ext>
                </a:extLst>
              </p:cNvPr>
              <p:cNvSpPr txBox="1"/>
              <p:nvPr/>
            </p:nvSpPr>
            <p:spPr>
              <a:xfrm>
                <a:off x="1110232" y="2355514"/>
                <a:ext cx="2711302" cy="9300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grow m:val="on"/>
                          <m:ctrlPr>
                            <a:rPr lang="ar-AE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nor/>
                        </m:rPr>
                        <a:rPr lang="ar-AE" sz="2400" b="0" i="1">
                          <a:latin typeface="Cambria Math" panose="02040503050406030204" pitchFamily="18" charset="0"/>
                        </a:rPr>
                        <m:t> </m:t>
                      </m:r>
                      <m:r>
                        <a:rPr lang="ar-AE" sz="2400" b="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ar-AE" sz="2400" b="0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680E9141-480A-2C62-F4D3-6D233DBF21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232" y="2355514"/>
                <a:ext cx="2711302" cy="9300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D378CA78-E092-950E-2127-222CA40B0F7D}"/>
                  </a:ext>
                </a:extLst>
              </p:cNvPr>
              <p:cNvSpPr txBox="1"/>
              <p:nvPr/>
            </p:nvSpPr>
            <p:spPr>
              <a:xfrm>
                <a:off x="864000" y="3904780"/>
                <a:ext cx="7169768" cy="11318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representa el </a:t>
                </a: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resultado de acumular los valores de la función</a:t>
                </a: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entre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sz="24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y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sz="24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D378CA78-E092-950E-2127-222CA40B0F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00" y="3904780"/>
                <a:ext cx="7169768" cy="1131848"/>
              </a:xfrm>
              <a:prstGeom prst="rect">
                <a:avLst/>
              </a:prstGeom>
              <a:blipFill>
                <a:blip r:embed="rId5"/>
                <a:stretch>
                  <a:fillRect l="-1361" b="-1243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01972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Conceptos básicos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8" y="833740"/>
            <a:ext cx="800165" cy="792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ABEE009-2BCE-59F0-A724-57FEF5B7DA52}"/>
                  </a:ext>
                </a:extLst>
              </p:cNvPr>
              <p:cNvSpPr txBox="1"/>
              <p:nvPr/>
            </p:nvSpPr>
            <p:spPr>
              <a:xfrm>
                <a:off x="1123691" y="1807239"/>
                <a:ext cx="6744402" cy="33566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Ideas clave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Se calcula usando una </a:t>
                </a: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función primitiva</a:t>
                </a: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Depende del intervalo: si cambiamos los extremos,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cambia el valor.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El resultado es un </a:t>
                </a:r>
                <a:r>
                  <a:rPr lang="es-E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número real</a:t>
                </a:r>
                <a:r>
                  <a:rPr lang="es-E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no una función.</a:t>
                </a:r>
                <a:endParaRPr lang="es-ES" sz="2400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ABEE009-2BCE-59F0-A724-57FEF5B7DA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691" y="1807239"/>
                <a:ext cx="6744402" cy="3356688"/>
              </a:xfrm>
              <a:prstGeom prst="rect">
                <a:avLst/>
              </a:prstGeom>
              <a:blipFill>
                <a:blip r:embed="rId3"/>
                <a:stretch>
                  <a:fillRect l="-1355" b="-30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458EC-9ADF-5E4E-2F34-21D8A2034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BE86D1-322A-CA36-06CC-864849CE85E8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2B09A-2EAF-05A0-C82D-D76F10D3C55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B5A20EC-0E7E-F44F-6D48-86E35506228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018D9EE-BF65-FA29-837E-C6889CBE8E7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D5440F4-59BF-CFE8-7C4F-BDDC19773E8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15198006-68A6-71D6-DBF6-DD1E5D511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43D905B-DE8C-2013-66BA-C65B6C2432F4}"/>
              </a:ext>
            </a:extLst>
          </p:cNvPr>
          <p:cNvSpPr txBox="1"/>
          <p:nvPr/>
        </p:nvSpPr>
        <p:spPr>
          <a:xfrm>
            <a:off x="1044649" y="1321841"/>
            <a:ext cx="39526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Regla de Barrow</a:t>
            </a:r>
          </a:p>
          <a:p>
            <a:pPr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23A0CE5A-7F13-F530-3EC8-6F6C3AB69A02}"/>
                  </a:ext>
                </a:extLst>
              </p:cNvPr>
              <p:cNvSpPr txBox="1"/>
              <p:nvPr/>
            </p:nvSpPr>
            <p:spPr>
              <a:xfrm>
                <a:off x="943778" y="2064804"/>
                <a:ext cx="7256444" cy="36094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Si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es una primitiva de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entonces:</a:t>
                </a:r>
                <a:endParaRPr lang="ar-A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grow m:val="on"/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nor/>
                        </m:rPr>
                        <a:rPr lang="ar-AE" sz="2400" b="0" i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 </m:t>
                      </m:r>
                      <m:r>
                        <a:rPr lang="ar-AE" sz="2400" b="0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ar-AE" sz="2400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 b="0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ar-AE" sz="2400" b="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400" b="0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ar-AE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Pasos:</a:t>
                </a: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Clr>
                    <a:srgbClr val="00B050"/>
                  </a:buClr>
                  <a:buFont typeface="+mj-lt"/>
                  <a:buAutoNum type="arabicParenR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Calcular la primitiva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ar-A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Clr>
                    <a:srgbClr val="00B050"/>
                  </a:buClr>
                  <a:buFont typeface="+mj-lt"/>
                  <a:buAutoNum type="arabicParenR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Calcular el valor de la primitiva en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Clr>
                    <a:srgbClr val="00B050"/>
                  </a:buClr>
                  <a:buFont typeface="+mj-lt"/>
                  <a:buAutoNum type="arabicParenR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Calcular el valor de la primitiva en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Clr>
                    <a:srgbClr val="00B050"/>
                  </a:buClr>
                  <a:buFont typeface="+mj-lt"/>
                  <a:buAutoNum type="arabicParenR"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Restar.</a:t>
                </a:r>
              </a:p>
            </p:txBody>
          </p:sp>
        </mc:Choice>
        <mc:Fallback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23A0CE5A-7F13-F530-3EC8-6F6C3AB69A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778" y="2064804"/>
                <a:ext cx="7256444" cy="3609450"/>
              </a:xfrm>
              <a:prstGeom prst="rect">
                <a:avLst/>
              </a:prstGeom>
              <a:blipFill>
                <a:blip r:embed="rId3"/>
                <a:stretch>
                  <a:fillRect l="-924" b="-219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73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73A5-D799-A123-BB3E-4529FE0A1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8 Ejercicios Resueltos del Área Bajo una Curva – Neurochispas">
            <a:extLst>
              <a:ext uri="{FF2B5EF4-FFF2-40B4-BE49-F238E27FC236}">
                <a16:creationId xmlns:a16="http://schemas.microsoft.com/office/drawing/2014/main" id="{A9F5DB57-D6EB-9764-32DB-B1AA55A73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761" y="1997356"/>
            <a:ext cx="2233556" cy="271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186FE2-563A-4B7A-BC50-C02CB408A6D3}"/>
              </a:ext>
            </a:extLst>
          </p:cNvPr>
          <p:cNvSpPr txBox="1"/>
          <p:nvPr/>
        </p:nvSpPr>
        <p:spPr>
          <a:xfrm>
            <a:off x="914400" y="374465"/>
            <a:ext cx="62856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Interpretación geométrica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AE546D-F9DA-42A8-6F00-D6E682C0C4E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ADE049A-5519-DADE-A80B-C74B147F2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AA94478-DECB-D957-AB8C-968A3B532A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A343921-D8BC-AC25-6853-E6CA844D97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C927639B-6642-66A6-4AF1-88922D07C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08000" cy="1008000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5C0B3927-DEB5-A358-8619-5B44E5FFB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416" y="5096011"/>
            <a:ext cx="7118584" cy="456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📌 La integral definida representa el </a:t>
            </a:r>
            <a:r>
              <a:rPr kumimoji="0" lang="es-ES" altLang="es-E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área neta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ES" altLang="es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el área total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s-ES" altLang="es-E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850143-0BDD-E486-C630-904B869F1528}"/>
              </a:ext>
            </a:extLst>
          </p:cNvPr>
          <p:cNvSpPr txBox="1"/>
          <p:nvPr/>
        </p:nvSpPr>
        <p:spPr>
          <a:xfrm>
            <a:off x="1012708" y="2352075"/>
            <a:ext cx="49326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Representa el área neta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5057CB-E152-1726-7119-A52E314D3A3A}"/>
              </a:ext>
            </a:extLst>
          </p:cNvPr>
          <p:cNvSpPr txBox="1"/>
          <p:nvPr/>
        </p:nvSpPr>
        <p:spPr>
          <a:xfrm>
            <a:off x="718683" y="3077633"/>
            <a:ext cx="4932612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Área </a:t>
            </a:r>
            <a:r>
              <a:rPr kumimoji="0" lang="es-ES" alt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 encima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del eje X → positiva</a:t>
            </a:r>
          </a:p>
          <a:p>
            <a:pPr marL="742950" lvl="1" indent="-28575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Área </a:t>
            </a:r>
            <a:r>
              <a:rPr kumimoji="0" lang="es-ES" altLang="es-E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 debajo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del eje X → negativa</a:t>
            </a:r>
          </a:p>
        </p:txBody>
      </p:sp>
    </p:spTree>
    <p:extLst>
      <p:ext uri="{BB962C8B-B14F-4D97-AF65-F5344CB8AC3E}">
        <p14:creationId xmlns:p14="http://schemas.microsoft.com/office/powerpoint/2010/main" val="2574471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258A0-1AE8-5B32-9998-09634F12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72480-4F2D-6588-63E1-8BE4A9531260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Aplicaciones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5A2611-D53E-ED43-25B4-55AA9CAD059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33A4B2-03EB-7FB6-CD53-6C1C8FAE9A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0CAD85B-CD60-7736-1D5A-835D8CD46C4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1A02CA-3C67-C453-AA7B-F3D37923A93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9E0077F8-B233-C787-4E05-B45BFF562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92000" cy="7920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AD8F45C6-B1A4-CA83-7D0E-1C8973924D2A}"/>
              </a:ext>
            </a:extLst>
          </p:cNvPr>
          <p:cNvSpPr txBox="1"/>
          <p:nvPr/>
        </p:nvSpPr>
        <p:spPr>
          <a:xfrm>
            <a:off x="991486" y="2242972"/>
            <a:ext cx="7121156" cy="1881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integral se interpreta como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acumulación de magnitudes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Coste marginal → coste total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Ingreso marginal → ingreso total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Tasa de variación → variación acumulada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B56635E-FC09-8AA9-CE90-A1AA82B3DF16}"/>
              </a:ext>
            </a:extLst>
          </p:cNvPr>
          <p:cNvSpPr txBox="1"/>
          <p:nvPr/>
        </p:nvSpPr>
        <p:spPr>
          <a:xfrm>
            <a:off x="914400" y="1554940"/>
            <a:ext cx="69005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Integral y economía (acumulación)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DFEEEE7-0893-EABC-B824-A5431F5D40F0}"/>
              </a:ext>
            </a:extLst>
          </p:cNvPr>
          <p:cNvSpPr txBox="1"/>
          <p:nvPr/>
        </p:nvSpPr>
        <p:spPr>
          <a:xfrm>
            <a:off x="991485" y="4780463"/>
            <a:ext cx="71211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400" dirty="0"/>
              <a:t>⚠️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No se habla de áreas, sino de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cantidades acumuladas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2559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CF6A5-F947-69C5-8801-D7FF50969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l área entre una curva y el eje x (práctica) | Khan Academy">
            <a:extLst>
              <a:ext uri="{FF2B5EF4-FFF2-40B4-BE49-F238E27FC236}">
                <a16:creationId xmlns:a16="http://schemas.microsoft.com/office/drawing/2014/main" id="{AC66CCD0-134F-69A7-3238-CC4125517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622" y="1700488"/>
            <a:ext cx="2418712" cy="241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4D6C58-BFBB-CA4C-40C3-C3690C257BE9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Aplicaciones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BD30C85-662F-40CC-4932-16AA4CAF596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066265A-6F5C-D320-7BA9-CFC264D4A04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A982DBA-9947-C949-8BF3-84D53104EFA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5B76252-212A-63A5-FE03-4B42406BAA79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42238446-5353-4F3A-E740-1D512A035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792000" cy="79200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506AC1E0-77A9-F43A-5026-C5E589557FD7}"/>
              </a:ext>
            </a:extLst>
          </p:cNvPr>
          <p:cNvSpPr txBox="1"/>
          <p:nvPr/>
        </p:nvSpPr>
        <p:spPr>
          <a:xfrm>
            <a:off x="981211" y="4943604"/>
            <a:ext cx="7121157" cy="918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2000" dirty="0"/>
              <a:t>⚠️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Hay que tener en cuenta los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cambios de signo de la función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y usar el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valor absoluto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637E242-FE83-3FBB-FC0A-91C897145461}"/>
              </a:ext>
            </a:extLst>
          </p:cNvPr>
          <p:cNvSpPr txBox="1"/>
          <p:nvPr/>
        </p:nvSpPr>
        <p:spPr>
          <a:xfrm>
            <a:off x="991485" y="1450407"/>
            <a:ext cx="46182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Área bajo una curva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3D9D23AF-2096-A8E6-0A2E-FB8C562FE60A}"/>
                  </a:ext>
                </a:extLst>
              </p:cNvPr>
              <p:cNvSpPr txBox="1"/>
              <p:nvPr/>
            </p:nvSpPr>
            <p:spPr>
              <a:xfrm>
                <a:off x="991485" y="2006331"/>
                <a:ext cx="4692171" cy="2154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Si la función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no cambia de signo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 entre los extremos del intervalo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s-E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 y además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es positiva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, la integral nos da el área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bajo 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la gráfica, comprendida entre el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eje X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 y los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extremos del intervalo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3D9D23AF-2096-A8E6-0A2E-FB8C562FE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85" y="2006331"/>
                <a:ext cx="4692171" cy="2154051"/>
              </a:xfrm>
              <a:prstGeom prst="rect">
                <a:avLst/>
              </a:prstGeom>
              <a:blipFill>
                <a:blip r:embed="rId4"/>
                <a:stretch>
                  <a:fillRect l="-1170" b="-368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25C7F6E5-46A6-3086-02B7-A9EEACE8D241}"/>
                  </a:ext>
                </a:extLst>
              </p:cNvPr>
              <p:cNvSpPr txBox="1"/>
              <p:nvPr/>
            </p:nvSpPr>
            <p:spPr>
              <a:xfrm>
                <a:off x="1604718" y="4119200"/>
                <a:ext cx="4618234" cy="9976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Á</m:t>
                      </m:r>
                      <m:r>
                        <m:rPr>
                          <m:nor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rea</m:t>
                      </m:r>
                      <m:r>
                        <m:rPr>
                          <m:nor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s-ES" b="0" i="1" smtClean="0">
                          <a:latin typeface="Cambria Math" panose="02040503050406030204" pitchFamily="18" charset="0"/>
                        </a:rPr>
                        <m:t>total</m:t>
                      </m:r>
                      <m:r>
                        <a:rPr lang="es-ES" b="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grow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ar-AE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nary>
                      <m:r>
                        <m:rPr>
                          <m:nor/>
                        </m:rPr>
                        <a:rPr lang="ar-AE" i="1">
                          <a:latin typeface="Cambria Math" panose="02040503050406030204" pitchFamily="18" charset="0"/>
                        </a:rPr>
                        <m:t> 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s-ES" b="0" dirty="0"/>
              </a:p>
              <a:p>
                <a:pPr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25C7F6E5-46A6-3086-02B7-A9EEACE8D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718" y="4119200"/>
                <a:ext cx="4618234" cy="9976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645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0A8BE-D782-1172-9368-4F965A05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Gráfico&#10;&#10;El contenido generado por IA puede ser incorrecto.">
            <a:extLst>
              <a:ext uri="{FF2B5EF4-FFF2-40B4-BE49-F238E27FC236}">
                <a16:creationId xmlns:a16="http://schemas.microsoft.com/office/drawing/2014/main" id="{EBE3184F-C548-0DC2-D7F9-9CCFE1720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067" y="3267460"/>
            <a:ext cx="2648022" cy="24462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49D25F1-C031-079D-3695-AAE78287AA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BAFAC-31C8-91E1-F74F-EC0349E8210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E9F15-4F20-6158-6199-1AB4AA4AD1F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0989D39-538D-9F06-6D39-963F2C97ED5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A92DDC-7437-F8DF-514B-34436EBBBFA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B227D248-FEFF-FAC7-8CEF-BEE8A8E2A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36B96E7-52AA-A141-80B6-14BEA5899BB1}"/>
                  </a:ext>
                </a:extLst>
              </p:cNvPr>
              <p:cNvSpPr txBox="1"/>
              <p:nvPr/>
            </p:nvSpPr>
            <p:spPr>
              <a:xfrm>
                <a:off x="914400" y="1632324"/>
                <a:ext cx="7365600" cy="14203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Vamos a calcular el área limitada por la función</a:t>
                </a:r>
                <a14:m>
                  <m:oMath xmlns:m="http://schemas.openxmlformats.org/officeDocument/2006/math">
                    <m:r>
                      <a:rPr lang="es-E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ar-AE" sz="2000" b="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 sz="2000" b="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b="0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 sz="2000" b="0" i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y el eje X.</a:t>
                </a:r>
              </a:p>
              <a:p>
                <a:pPr>
                  <a:buNone/>
                </a:pPr>
                <a:endParaRPr lang="es-E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Paso 1: </a:t>
                </a:r>
                <a:r>
                  <a:rPr lang="es-E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calculamos los puntos de corte de la gráfica.</a:t>
                </a: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36B96E7-52AA-A141-80B6-14BEA5899B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632324"/>
                <a:ext cx="7365600" cy="1420325"/>
              </a:xfrm>
              <a:prstGeom prst="rect">
                <a:avLst/>
              </a:prstGeom>
              <a:blipFill>
                <a:blip r:embed="rId4"/>
                <a:stretch>
                  <a:fillRect l="-828" t="-2146" r="-1076" b="-68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adroTexto 9">
            <a:extLst>
              <a:ext uri="{FF2B5EF4-FFF2-40B4-BE49-F238E27FC236}">
                <a16:creationId xmlns:a16="http://schemas.microsoft.com/office/drawing/2014/main" id="{79B04A67-329B-C1AB-6383-05337CCFBA63}"/>
              </a:ext>
            </a:extLst>
          </p:cNvPr>
          <p:cNvSpPr txBox="1"/>
          <p:nvPr/>
        </p:nvSpPr>
        <p:spPr>
          <a:xfrm>
            <a:off x="900511" y="4725926"/>
            <a:ext cx="53708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aprecia que la función es negativa entre -2 y 2, entre esos dos puntos no puede cambiar de signo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2AF030B-DD67-E06C-003A-4B3A14E32C8E}"/>
              </a:ext>
            </a:extLst>
          </p:cNvPr>
          <p:cNvSpPr txBox="1"/>
          <p:nvPr/>
        </p:nvSpPr>
        <p:spPr>
          <a:xfrm>
            <a:off x="875872" y="3594461"/>
            <a:ext cx="53708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Paso 2: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evaluamos el signo de la función entre los puntos de corte, lo más recomendable es dibujarla.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13C6E8F2-14C8-45F6-B5E0-BAE940C1EF75}"/>
                  </a:ext>
                </a:extLst>
              </p:cNvPr>
              <p:cNvSpPr txBox="1"/>
              <p:nvPr/>
            </p:nvSpPr>
            <p:spPr>
              <a:xfrm>
                <a:off x="1377833" y="3140449"/>
                <a:ext cx="461823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1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ar-AE" sz="180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sz="18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ar-AE" sz="1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=±</m:t>
                      </m:r>
                      <m:r>
                        <a:rPr lang="ar-AE" sz="180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13C6E8F2-14C8-45F6-B5E0-BAE940C1EF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7833" y="3140449"/>
                <a:ext cx="461823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109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24ECC-E820-741A-D78F-A5291FF29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E600A-F25F-A2EF-D77F-D2AE78BBD58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B6AE866-8745-AD17-32B3-FB3598441C0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DF00C23-2272-09FF-1C62-8D705D817D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43FDD13-6D2E-70E3-F146-EA3B8A71A40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E9A233-17C2-5664-24F9-964DC5E1AFA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F65E2FB7-44B1-EB82-A1A0-B927D51E8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2671D278-A100-8C55-08E4-DA24E1066544}"/>
              </a:ext>
            </a:extLst>
          </p:cNvPr>
          <p:cNvSpPr txBox="1"/>
          <p:nvPr/>
        </p:nvSpPr>
        <p:spPr>
          <a:xfrm>
            <a:off x="988888" y="1820962"/>
            <a:ext cx="5370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Paso 3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: Calculamos la primitiva de la función.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40372E4-BC35-361E-D92F-C714B4BB2B7C}"/>
                  </a:ext>
                </a:extLst>
              </p:cNvPr>
              <p:cNvSpPr txBox="1"/>
              <p:nvPr/>
            </p:nvSpPr>
            <p:spPr>
              <a:xfrm>
                <a:off x="1564241" y="2225671"/>
                <a:ext cx="3468385" cy="807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E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E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40372E4-BC35-361E-D92F-C714B4BB2B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241" y="2225671"/>
                <a:ext cx="3468385" cy="8073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B39FA140-6F99-C95C-EE00-5CD99649BCFA}"/>
              </a:ext>
            </a:extLst>
          </p:cNvPr>
          <p:cNvSpPr txBox="1"/>
          <p:nvPr/>
        </p:nvSpPr>
        <p:spPr>
          <a:xfrm>
            <a:off x="988888" y="2987118"/>
            <a:ext cx="7291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Paso 4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: Regla de Barrow: calculamos el valor en los extremos y lo restamos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6E2DF593-5BC0-6552-61E9-211B9E6CCF2F}"/>
                  </a:ext>
                </a:extLst>
              </p:cNvPr>
              <p:cNvSpPr txBox="1"/>
              <p:nvPr/>
            </p:nvSpPr>
            <p:spPr>
              <a:xfrm>
                <a:off x="1185006" y="3676324"/>
                <a:ext cx="4811061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6E2DF593-5BC0-6552-61E9-211B9E6CCF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006" y="3676324"/>
                <a:ext cx="4811061" cy="6915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CuadroTexto 18">
            <a:extLst>
              <a:ext uri="{FF2B5EF4-FFF2-40B4-BE49-F238E27FC236}">
                <a16:creationId xmlns:a16="http://schemas.microsoft.com/office/drawing/2014/main" id="{D7DB5342-8AC3-13EA-BF04-A76AC124AAA6}"/>
              </a:ext>
            </a:extLst>
          </p:cNvPr>
          <p:cNvSpPr txBox="1"/>
          <p:nvPr/>
        </p:nvSpPr>
        <p:spPr>
          <a:xfrm>
            <a:off x="988888" y="4384210"/>
            <a:ext cx="5370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Paso 5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: Calculamos el valor absoluto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23945C9B-08A1-5859-1BD8-FB2D57F0CB10}"/>
                  </a:ext>
                </a:extLst>
              </p:cNvPr>
              <p:cNvSpPr txBox="1"/>
              <p:nvPr/>
            </p:nvSpPr>
            <p:spPr>
              <a:xfrm>
                <a:off x="1953882" y="4977293"/>
                <a:ext cx="3896067" cy="6848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𝑟𝑒𝑎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num>
                            <m:den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E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S" sz="2000" b="0" i="1" smtClean="0">
                          <a:latin typeface="Cambria Math" panose="02040503050406030204" pitchFamily="18" charset="0"/>
                        </a:rPr>
                        <m:t>𝑚𝑒𝑑𝑖𝑑𝑎</m:t>
                      </m:r>
                    </m:oMath>
                  </m:oMathPara>
                </a14:m>
                <a:endParaRPr lang="es-ES" sz="2000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23945C9B-08A1-5859-1BD8-FB2D57F0C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882" y="4977293"/>
                <a:ext cx="3896067" cy="6848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9275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matematicas aplicadas" id="{1EEDECA2-2706-4EDF-B389-A8D7244FC597}" vid="{66013890-C573-4160-A5AC-1DEF9FD155B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plantilla_matematicas_aplicadas</Template>
  <TotalTime>126</TotalTime>
  <Words>610</Words>
  <Application>Microsoft Office PowerPoint</Application>
  <PresentationFormat>Presentación en pantalla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15</cp:revision>
  <cp:lastPrinted>2026-02-04T23:19:18Z</cp:lastPrinted>
  <dcterms:created xsi:type="dcterms:W3CDTF">2026-02-04T21:12:43Z</dcterms:created>
  <dcterms:modified xsi:type="dcterms:W3CDTF">2026-02-04T23:19:24Z</dcterms:modified>
  <cp:category/>
</cp:coreProperties>
</file>