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5" r:id="rId4"/>
    <p:sldId id="276" r:id="rId5"/>
    <p:sldId id="277" r:id="rId6"/>
    <p:sldId id="278" r:id="rId7"/>
    <p:sldId id="269" r:id="rId8"/>
    <p:sldId id="279" r:id="rId9"/>
    <p:sldId id="280" r:id="rId10"/>
    <p:sldId id="281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696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3973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Primitivas e integrales inmediatas</a:t>
            </a:r>
            <a:endParaRPr lang="es-ES" noProof="0" dirty="0"/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6DFDB-AD34-0B6E-5FA4-9F0FC3EE3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3AEDBF-E959-4E8E-4557-16D815258042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calcularla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526B174-1EF7-0957-EE31-0AD72B60223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E9A1A49-51B2-7725-5158-BC709467878E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B00305D-A9E1-FBCC-FAE9-455E65FBF4E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0DE01E8-6DF6-B198-7D2C-DAB5E62192A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FAD46628-862A-96AA-2ABD-91D089E937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C3BAEE92-CAD6-6FD7-138D-9BC13CC80B09}"/>
                  </a:ext>
                </a:extLst>
              </p:cNvPr>
              <p:cNvSpPr txBox="1"/>
              <p:nvPr/>
            </p:nvSpPr>
            <p:spPr>
              <a:xfrm>
                <a:off x="1261152" y="1413063"/>
                <a:ext cx="6658847" cy="4300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Integrales inmediatas</a:t>
                </a:r>
              </a:p>
              <a:p>
                <a:pPr>
                  <a:buNone/>
                </a:pPr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Combinaciones lineales</a:t>
                </a:r>
              </a:p>
              <a:p>
                <a:pPr>
                  <a:buNone/>
                </a:pPr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Se integra término a término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Ejemplos:</a:t>
                </a:r>
              </a:p>
              <a:p>
                <a:pPr/>
                <a:endParaRPr lang="es-ES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ES" sz="20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s-E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  <m:r>
                            <a:rPr lang="es-ES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s-ES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sSup>
                                <m:sSupPr>
                                  <m:ctrlP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nor/>
                            </m:rPr>
                            <a:rPr lang="es-ES" sz="2000" dirty="0"/>
                            <m:t> </m:t>
                          </m:r>
                        </m:e>
                      </m:nary>
                    </m:oMath>
                  </m:oMathPara>
                </a14:m>
                <a:endParaRPr lang="es-ES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sSup>
                                <m:sSupPr>
                                  <m:ctrlP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20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C3BAEE92-CAD6-6FD7-138D-9BC13CC80B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152" y="1413063"/>
                <a:ext cx="6658847" cy="4300536"/>
              </a:xfrm>
              <a:prstGeom prst="rect">
                <a:avLst/>
              </a:prstGeom>
              <a:blipFill>
                <a:blip r:embed="rId3"/>
                <a:stretch>
                  <a:fillRect l="-1465" t="-99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7539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6CE7E-C9D5-E01A-361A-AFCBFB260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4199E0-0A67-E655-3CA2-9F6F4744086B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Errores frecuentes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9382C11-4E61-345A-C16A-A8AB11F32CB9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7BCA202-A1DB-E75F-940D-0C813F8D160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5AD39FF-CD07-9A86-9D9B-15DBF816C1F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A655CB2-19D0-9B16-3A84-CCD96B1E180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32452984-FB00-114E-57AD-9EE2BBA832F2}"/>
                  </a:ext>
                </a:extLst>
              </p:cNvPr>
              <p:cNvSpPr txBox="1"/>
              <p:nvPr/>
            </p:nvSpPr>
            <p:spPr>
              <a:xfrm>
                <a:off x="2268019" y="1950720"/>
                <a:ext cx="5262937" cy="19171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Olvidar la constante k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Integrar mal el caso logarítmico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No separar términos</a:t>
                </a:r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32452984-FB00-114E-57AD-9EE2BBA832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019" y="1950720"/>
                <a:ext cx="5262937" cy="1917192"/>
              </a:xfrm>
              <a:prstGeom prst="rect">
                <a:avLst/>
              </a:prstGeom>
              <a:blipFill>
                <a:blip r:embed="rId2"/>
                <a:stretch>
                  <a:fillRect l="-1506" b="-634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agen 13" descr="Icono&#10;&#10;El contenido generado por IA puede ser incorrecto.">
            <a:extLst>
              <a:ext uri="{FF2B5EF4-FFF2-40B4-BE49-F238E27FC236}">
                <a16:creationId xmlns:a16="http://schemas.microsoft.com/office/drawing/2014/main" id="{5369CA28-CE82-22AE-B463-A337B8E21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54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B4E-9DAE-3DFA-9236-5B09E5ED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0CA180-82BA-F030-2093-A06C172C118A}"/>
              </a:ext>
            </a:extLst>
          </p:cNvPr>
          <p:cNvSpPr txBox="1"/>
          <p:nvPr/>
        </p:nvSpPr>
        <p:spPr>
          <a:xfrm>
            <a:off x="864000" y="762298"/>
            <a:ext cx="4398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intuitiva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57E51E-541C-F4A2-9F06-95788D8C66F8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Integrar es el concepto contrario a derivar</a:t>
            </a:r>
            <a:endParaRPr lang="es-ES" noProof="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5F29B51-D9D8-F92D-45BD-165B2A00C6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A7BA288-D300-8B31-27D5-FF075E54628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DD26C07-F721-4A65-F907-D28C20D6220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8A20CDF9-1710-CDD2-50FC-22C104A14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455AB0E-418B-AAFF-5793-1B1F2DDF776A}"/>
              </a:ext>
            </a:extLst>
          </p:cNvPr>
          <p:cNvSpPr txBox="1"/>
          <p:nvPr/>
        </p:nvSpPr>
        <p:spPr>
          <a:xfrm>
            <a:off x="1446086" y="2667420"/>
            <a:ext cx="536567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Si derivar mide el ritmo de cambio</a:t>
            </a:r>
          </a:p>
          <a:p>
            <a:pPr>
              <a:buClr>
                <a:srgbClr val="00B050"/>
              </a:buClr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Integrar reconstruye la función original</a:t>
            </a:r>
          </a:p>
          <a:p>
            <a:pPr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Ejemplo:</a:t>
            </a:r>
          </a:p>
          <a:p>
            <a:pPr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Si f(x) = 2x, una primitiva es F(x) = x²</a:t>
            </a:r>
          </a:p>
        </p:txBody>
      </p:sp>
    </p:spTree>
    <p:extLst>
      <p:ext uri="{BB962C8B-B14F-4D97-AF65-F5344CB8AC3E}">
        <p14:creationId xmlns:p14="http://schemas.microsoft.com/office/powerpoint/2010/main" val="326381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57A3D53D-8A28-D497-5758-A0DFC360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8DB963C-1ADF-67EF-DAD5-19944E755BCC}"/>
                  </a:ext>
                </a:extLst>
              </p:cNvPr>
              <p:cNvSpPr txBox="1"/>
              <p:nvPr/>
            </p:nvSpPr>
            <p:spPr>
              <a:xfrm>
                <a:off x="1027416" y="1948177"/>
                <a:ext cx="6992479" cy="39087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Definición de primitiva</a:t>
                </a:r>
              </a:p>
              <a:p>
                <a:pPr>
                  <a:buNone/>
                </a:pPr>
                <a:endParaRPr lang="es-E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Una función F(x) es primitiva de f(x) si: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F'(x) = f(x)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Una función tiene infinitas primitivas.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Ejemplo:</a:t>
                </a:r>
              </a:p>
              <a:p>
                <a:pPr algn="ctr"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s-E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s-E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;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d>
                      <m:dPr>
                        <m:ctrlP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s-E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s-E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17</m:t>
                    </m:r>
                  </m:oMath>
                </a14:m>
                <a:endParaRPr lang="es-ES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s-ES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𝑒𝑛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𝑔𝑒𝑛𝑒𝑟𝑎𝑙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oMath>
                  </m:oMathPara>
                </a14:m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8DB963C-1ADF-67EF-DAD5-19944E755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416" y="1948177"/>
                <a:ext cx="6992479" cy="3908762"/>
              </a:xfrm>
              <a:prstGeom prst="rect">
                <a:avLst/>
              </a:prstGeom>
              <a:blipFill>
                <a:blip r:embed="rId3"/>
                <a:stretch>
                  <a:fillRect l="-1395" t="-1092" b="-93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539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494AF-98CB-239D-B5B5-4ED4E8B36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56E3E0-0DBE-FBF9-CD6B-E7A800680E30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3DC79D-D7F6-5097-AB97-0C645C6D9EFE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EDD8900-B0BE-787A-99F8-674274923D8B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1279EA5-7E22-8F99-116F-DF5EF8E4693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71AB2D5-B860-525A-EF04-CED1F79A926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21753772-1A59-5679-E6D3-E436D2431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13C273F-EAAC-3545-61AF-A99FCABB8539}"/>
              </a:ext>
            </a:extLst>
          </p:cNvPr>
          <p:cNvSpPr txBox="1"/>
          <p:nvPr/>
        </p:nvSpPr>
        <p:spPr>
          <a:xfrm>
            <a:off x="1017142" y="1948177"/>
            <a:ext cx="6992479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Definición de primitiva</a:t>
            </a:r>
          </a:p>
          <a:p>
            <a:pPr>
              <a:buNone/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¿Por qué aparece la constante k?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Porque al derivar, las constantes desaparecen: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(x² + 5)' = 2x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Todas las primitivas se diferencian en una constante.</a:t>
            </a:r>
          </a:p>
        </p:txBody>
      </p:sp>
    </p:spTree>
    <p:extLst>
      <p:ext uri="{BB962C8B-B14F-4D97-AF65-F5344CB8AC3E}">
        <p14:creationId xmlns:p14="http://schemas.microsoft.com/office/powerpoint/2010/main" val="801184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CE328-8650-BA8C-B060-C0F93785D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5F0390-A41D-E6B1-E972-AEE7B18E9A94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7E91FD-58CB-8E33-93B8-996A5D0B8839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B555C79-5A2C-E96E-B9CE-F11B42F541E7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6BFDF31-F3EC-5D69-4CB3-416E8C540918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95961E7-04F8-E101-415E-5F9AB2A50CEA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B7D6C6AE-1DAF-C1EE-8316-BF6F6B77A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89FE1582-9DB2-5C33-2242-48E3A52D35BC}"/>
                  </a:ext>
                </a:extLst>
              </p:cNvPr>
              <p:cNvSpPr txBox="1"/>
              <p:nvPr/>
            </p:nvSpPr>
            <p:spPr>
              <a:xfrm>
                <a:off x="1137862" y="1913492"/>
                <a:ext cx="6871759" cy="32770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Integral indefinida</a:t>
                </a:r>
              </a:p>
              <a:p>
                <a:pPr>
                  <a:buNone/>
                </a:pPr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Se escribe:</a:t>
                </a:r>
              </a:p>
              <a:p>
                <a:pPr>
                  <a:buNone/>
                </a:pPr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𝑑𝑥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nary>
                    </m:oMath>
                  </m:oMathPara>
                </a14:m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k es la constante de integración.</a:t>
                </a:r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89FE1582-9DB2-5C33-2242-48E3A52D3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862" y="1913492"/>
                <a:ext cx="6871759" cy="3277051"/>
              </a:xfrm>
              <a:prstGeom prst="rect">
                <a:avLst/>
              </a:prstGeom>
              <a:blipFill>
                <a:blip r:embed="rId3"/>
                <a:stretch>
                  <a:fillRect l="-1420" t="-1304" b="-353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1995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28ACA-BCF3-2E78-3EE2-9AB96D10F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31013F-AB9A-3B77-154F-E4D8D892FD19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6E79702-10BC-B675-796D-D44E1F22DA4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F523E2A5-0B6B-CD79-6016-15CD14CD2BD7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AA770EFB-3BEB-93F7-B9EE-1BCCDC99913E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A5F2725-D281-9012-3200-8BE19CE7721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A2A1CF8C-857B-B898-9D96-2F9777B6B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8AF416B-2200-180B-4B5B-33B614D38BD2}"/>
                  </a:ext>
                </a:extLst>
              </p:cNvPr>
              <p:cNvSpPr txBox="1"/>
              <p:nvPr/>
            </p:nvSpPr>
            <p:spPr>
              <a:xfrm>
                <a:off x="1137862" y="1913492"/>
                <a:ext cx="6871759" cy="35071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Regla básica: linealidad</a:t>
                </a:r>
              </a:p>
              <a:p>
                <a:pPr>
                  <a:buNone/>
                </a:pPr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Se integra término a término:</a:t>
                </a:r>
              </a:p>
              <a:p>
                <a:pPr>
                  <a:buNone/>
                </a:pPr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𝑓</m:t>
                              </m:r>
                              <m: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 </m:t>
                              </m:r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es-E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s-E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𝑔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𝑎𝑓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s-E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𝑓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s-E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8AF416B-2200-180B-4B5B-33B614D38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862" y="1913492"/>
                <a:ext cx="6871759" cy="3507114"/>
              </a:xfrm>
              <a:prstGeom prst="rect">
                <a:avLst/>
              </a:prstGeom>
              <a:blipFill>
                <a:blip r:embed="rId3"/>
                <a:stretch>
                  <a:fillRect l="-1420" t="-12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0670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458EC-9ADF-5E4E-2F34-21D8A2034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BE86D1-322A-CA36-06CC-864849CE85E8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calcularla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2B09A-2EAF-05A0-C82D-D76F10D3C551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B5A20EC-0E7E-F44F-6D48-86E35506228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018D9EE-BF65-FA29-837E-C6889CBE8E7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D5440F4-59BF-CFE8-7C4F-BDDC19773E8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15198006-68A6-71D6-DBF6-DD1E5D511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76E7CF90-5FC3-AE4D-E906-EE98446A3A68}"/>
                  </a:ext>
                </a:extLst>
              </p:cNvPr>
              <p:cNvSpPr txBox="1"/>
              <p:nvPr/>
            </p:nvSpPr>
            <p:spPr>
              <a:xfrm>
                <a:off x="1261152" y="1591774"/>
                <a:ext cx="6658847" cy="43265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Integrales inmediatas</a:t>
                </a:r>
              </a:p>
              <a:p>
                <a:pPr>
                  <a:buNone/>
                </a:pPr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Caso de potencias</a:t>
                </a:r>
              </a:p>
              <a:p>
                <a:pPr>
                  <a:buNone/>
                </a:pPr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Fórmula general: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E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s-ES" sz="20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p>
                        </m:sSup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𝑑𝑥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 </m:t>
                        </m:r>
                        <m:f>
                          <m:fPr>
                            <m:ctrlPr>
                              <a:rPr lang="es-E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ES" sz="2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s-ES" sz="2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s-ES" sz="2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𝑛</m:t>
                                </m:r>
                                <m:r>
                                  <a:rPr lang="es-ES" sz="2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es-ES" sz="2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p>
                            </m:sSup>
                          </m:num>
                          <m:den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den>
                        </m:f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e>
                    </m:nary>
                  </m:oMath>
                </a14:m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siempre que n ≠ −1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Ejemplo: </a:t>
                </a: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∫ x² </a:t>
                </a:r>
                <a:r>
                  <a:rPr lang="es-E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dx</a:t>
                </a: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x³/3 + k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Esta fórmula también es válida para raíces si las expresamos como potencias donde el exponente es una función</a:t>
                </a:r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76E7CF90-5FC3-AE4D-E906-EE98446A3A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152" y="1591774"/>
                <a:ext cx="6658847" cy="4326569"/>
              </a:xfrm>
              <a:prstGeom prst="rect">
                <a:avLst/>
              </a:prstGeom>
              <a:blipFill>
                <a:blip r:embed="rId3"/>
                <a:stretch>
                  <a:fillRect l="-1465" t="-986" r="-275" b="-154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0733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C7D02-886C-0B38-AED2-80E28C93F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5A6045-483D-4131-6125-0DEE17637194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calcularla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FA4BB2-BE80-8080-111A-D2D4D02DA05B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BE4EA52-7B2D-83F8-2568-084DC0761CA0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0E26F4EF-E388-8961-DD1F-67AA67C6ADF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72B3903-0CFA-8CC3-60C6-73859D77459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E1F281CB-5417-EDE9-191C-75FF66049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EEC72BA-612A-5CB6-10B0-C17B8656692E}"/>
                  </a:ext>
                </a:extLst>
              </p:cNvPr>
              <p:cNvSpPr txBox="1"/>
              <p:nvPr/>
            </p:nvSpPr>
            <p:spPr>
              <a:xfrm>
                <a:off x="1261152" y="1413063"/>
                <a:ext cx="6658847" cy="45385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Integrales inmediatas</a:t>
                </a:r>
              </a:p>
              <a:p>
                <a:pPr>
                  <a:buNone/>
                </a:pPr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Caso de logaritmos</a:t>
                </a:r>
              </a:p>
              <a:p>
                <a:pPr>
                  <a:buNone/>
                </a:pPr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Fórmula general: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2000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lang="es-ES" sz="2000" dirty="0"/>
              </a:p>
              <a:p>
                <a:r>
                  <a:rPr lang="es-ES" sz="2000" dirty="0"/>
                  <a:t>⚠️ Muy frecuente en la PAU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Ejemplo: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𝑑𝑥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a:rPr lang="es-ES" sz="2000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  <m:r>
                                <m:rPr>
                                  <m:sty m:val="p"/>
                                </m:rPr>
                                <a:rPr lang="es-ES" sz="2000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nary>
                    </m:oMath>
                  </m:oMathPara>
                </a14:m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EEC72BA-612A-5CB6-10B0-C17B865669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152" y="1413063"/>
                <a:ext cx="6658847" cy="4538550"/>
              </a:xfrm>
              <a:prstGeom prst="rect">
                <a:avLst/>
              </a:prstGeom>
              <a:blipFill>
                <a:blip r:embed="rId3"/>
                <a:stretch>
                  <a:fillRect l="-1465" t="-94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929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1DF7F-D51E-3B00-82EB-81E122296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706B95-ED42-96A2-5520-5AA83075A0AB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calcularla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7300E65-92C0-8632-6699-249C67BF5DCA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871085B8-C9EE-3D16-D635-4DF959ADA9F4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61C77B9-F475-939B-C385-CBFA20FE146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8FF97818-ACEC-4658-40B5-505A146C5330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6F614570-A638-C78D-100E-A201CE6A2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1B0276C-5B31-EBFD-D02D-96F435CDEB81}"/>
                  </a:ext>
                </a:extLst>
              </p:cNvPr>
              <p:cNvSpPr txBox="1"/>
              <p:nvPr/>
            </p:nvSpPr>
            <p:spPr>
              <a:xfrm>
                <a:off x="1261152" y="1413063"/>
                <a:ext cx="6658847" cy="3615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Integrales inmediatas</a:t>
                </a:r>
              </a:p>
              <a:p>
                <a:pPr>
                  <a:buNone/>
                </a:pPr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Integrales exponenciales</a:t>
                </a:r>
              </a:p>
              <a:p>
                <a:pPr>
                  <a:buNone/>
                </a:pPr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Fórmulas generales: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</m:oMath>
                  </m:oMathPara>
                </a14:m>
                <a:endParaRPr lang="es-ES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s-ES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s-ES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</m:num>
                            <m:den>
                              <m:func>
                                <m:funcPr>
                                  <m:ctrlPr>
                                    <a:rPr lang="es-E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s-ES" sz="2000" i="0" smtClean="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func>
                            </m:den>
                          </m:f>
                          <m:r>
                            <a:rPr lang="es-E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ES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1B0276C-5B31-EBFD-D02D-96F435CDEB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152" y="1413063"/>
                <a:ext cx="6658847" cy="3615220"/>
              </a:xfrm>
              <a:prstGeom prst="rect">
                <a:avLst/>
              </a:prstGeom>
              <a:blipFill>
                <a:blip r:embed="rId3"/>
                <a:stretch>
                  <a:fillRect l="-1465" t="-118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5153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esion_2_recta_Tangente" id="{5AA66E1E-12CE-4AF0-BD2F-FBD54A5C838B}" vid="{CD137D6E-8DD2-4432-A56D-3F81AD737B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Sesion_2_recta_Tangente</Template>
  <TotalTime>89</TotalTime>
  <Words>342</Words>
  <Application>Microsoft Office PowerPoint</Application>
  <PresentationFormat>Presentación en pantalla (4:3)</PresentationFormat>
  <Paragraphs>116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Daniel Estévez Fernández</dc:creator>
  <cp:keywords/>
  <dc:description>generated using python-pptx</dc:description>
  <cp:lastModifiedBy>Daniel Estévez Fernández</cp:lastModifiedBy>
  <cp:revision>9</cp:revision>
  <dcterms:created xsi:type="dcterms:W3CDTF">2026-02-04T06:35:30Z</dcterms:created>
  <dcterms:modified xsi:type="dcterms:W3CDTF">2026-02-04T08:05:28Z</dcterms:modified>
  <cp:category/>
</cp:coreProperties>
</file>