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91" r:id="rId4"/>
    <p:sldId id="292" r:id="rId5"/>
    <p:sldId id="276" r:id="rId6"/>
    <p:sldId id="270" r:id="rId7"/>
    <p:sldId id="288" r:id="rId8"/>
    <p:sldId id="289" r:id="rId9"/>
    <p:sldId id="293" r:id="rId10"/>
    <p:sldId id="294" r:id="rId11"/>
    <p:sldId id="287" r:id="rId12"/>
    <p:sldId id="295" r:id="rId13"/>
    <p:sldId id="296" r:id="rId14"/>
    <p:sldId id="297" r:id="rId15"/>
    <p:sldId id="298" r:id="rId16"/>
    <p:sldId id="271" r:id="rId17"/>
    <p:sldId id="299" r:id="rId18"/>
    <p:sldId id="303" r:id="rId19"/>
    <p:sldId id="300" r:id="rId20"/>
    <p:sldId id="301" r:id="rId21"/>
    <p:sldId id="272" r:id="rId22"/>
    <p:sldId id="308" r:id="rId23"/>
    <p:sldId id="304" r:id="rId24"/>
    <p:sldId id="305" r:id="rId25"/>
    <p:sldId id="306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696" y="20"/>
      </p:cViewPr>
      <p:guideLst>
        <p:guide orient="horz" pos="2160"/>
        <p:guide pos="2880"/>
      </p:guideLst>
    </p:cSldViewPr>
  </p:slideViewPr>
  <p:notesTextViewPr>
    <p:cViewPr>
      <p:scale>
        <a:sx n="89" d="100"/>
        <a:sy n="89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3A543-6E4E-4590-9964-C4F89443B1BB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B305-7A3D-47EB-9A81-5C691AAC3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65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B305-7A3D-47EB-9A81-5C691AAC38C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4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413401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Estadística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468880"/>
            <a:ext cx="7069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>
                <a:solidFill>
                  <a:srgbClr val="000000"/>
                </a:solidFill>
              </a:defRPr>
            </a:pPr>
            <a:r>
              <a:rPr lang="es-ES" noProof="0" dirty="0"/>
              <a:t>Variables aleatorias continuas</a:t>
            </a:r>
          </a:p>
          <a:p>
            <a:pPr>
              <a:defRPr sz="3200">
                <a:solidFill>
                  <a:srgbClr val="000000"/>
                </a:solidFill>
              </a:defRPr>
            </a:pPr>
            <a:endParaRPr lang="es-ES" dirty="0"/>
          </a:p>
          <a:p>
            <a:pPr>
              <a:defRPr sz="3200">
                <a:solidFill>
                  <a:srgbClr val="000000"/>
                </a:solidFill>
              </a:defRPr>
            </a:pPr>
            <a:r>
              <a:rPr lang="es-ES" dirty="0"/>
              <a:t>Distribución NORMAL</a:t>
            </a:r>
            <a:endParaRPr lang="es-ES" noProof="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1BC3B15-1232-8DD9-8ACF-CDA1FF2F2357}"/>
              </a:ext>
            </a:extLst>
          </p:cNvPr>
          <p:cNvGrpSpPr/>
          <p:nvPr/>
        </p:nvGrpSpPr>
        <p:grpSpPr>
          <a:xfrm>
            <a:off x="0" y="5250094"/>
            <a:ext cx="9144000" cy="1607906"/>
            <a:chOff x="0" y="5250094"/>
            <a:chExt cx="9144000" cy="160790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DB0C2FA-6F0B-49F9-AB4C-2A9EE5B215E7}"/>
                </a:ext>
              </a:extLst>
            </p:cNvPr>
            <p:cNvGrpSpPr/>
            <p:nvPr/>
          </p:nvGrpSpPr>
          <p:grpSpPr>
            <a:xfrm>
              <a:off x="0" y="5250094"/>
              <a:ext cx="9144000" cy="1607906"/>
              <a:chOff x="0" y="5250094"/>
              <a:chExt cx="9144000" cy="16079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5250094"/>
                <a:ext cx="9144000" cy="1607906"/>
              </a:xfrm>
              <a:prstGeom prst="rect">
                <a:avLst/>
              </a:prstGeom>
              <a:solidFill>
                <a:srgbClr val="00964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noProof="0" dirty="0"/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C3D0E4-53FF-96AD-7A75-33AE99BE9B99}"/>
                  </a:ext>
                </a:extLst>
              </p:cNvPr>
              <p:cNvSpPr txBox="1"/>
              <p:nvPr/>
            </p:nvSpPr>
            <p:spPr>
              <a:xfrm>
                <a:off x="914400" y="5761659"/>
                <a:ext cx="4541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200" b="1" noProof="0" dirty="0">
                    <a:solidFill>
                      <a:schemeClr val="bg1"/>
                    </a:solidFill>
                  </a:rPr>
                  <a:t>Matemáticas Aplicadas II</a:t>
                </a:r>
              </a:p>
            </p:txBody>
          </p:sp>
        </p:grpSp>
        <p:pic>
          <p:nvPicPr>
            <p:cNvPr id="18" name="Imagen 17" descr="Imagen que contiene Icono&#10;&#10;El contenido generado por IA puede ser incorrecto.">
              <a:extLst>
                <a:ext uri="{FF2B5EF4-FFF2-40B4-BE49-F238E27FC236}">
                  <a16:creationId xmlns:a16="http://schemas.microsoft.com/office/drawing/2014/main" id="{1068CB12-E0A8-6FA2-9EA3-D7657164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0535" y="5469276"/>
              <a:ext cx="1093769" cy="10937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0600-F2EA-BD8F-B4E1-FCA4F72E8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EFE08-7728-BC35-1B04-7304D23208E2}"/>
              </a:ext>
            </a:extLst>
          </p:cNvPr>
          <p:cNvSpPr txBox="1"/>
          <p:nvPr/>
        </p:nvSpPr>
        <p:spPr>
          <a:xfrm>
            <a:off x="925603" y="685909"/>
            <a:ext cx="5960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Normal estándar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5F142D-991D-3C78-3598-5E831E82F41D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2D6F04B-E365-BB17-C9B3-4C631D5F3769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8527DA5-7BA1-2962-7533-EAD937BC0B53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24087B4-8D85-E37C-7D4C-A0BB34513009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5437D8E-5423-5DDA-8A47-08450659268D}"/>
              </a:ext>
            </a:extLst>
          </p:cNvPr>
          <p:cNvSpPr txBox="1"/>
          <p:nvPr/>
        </p:nvSpPr>
        <p:spPr>
          <a:xfrm>
            <a:off x="925603" y="1675232"/>
            <a:ext cx="7458109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Es la más utilizada, con μ = 0 y σ = 1.</a:t>
            </a:r>
          </a:p>
          <a:p>
            <a:pPr>
              <a:lnSpc>
                <a:spcPct val="150000"/>
              </a:lnSpc>
            </a:pPr>
            <a:r>
              <a:rPr lang="es-ES" dirty="0"/>
              <a:t>Si Z es una variable aleatoria normal estándar se indica así: Z∼N(0,1)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10780A8-DF95-15A9-3C0E-0999BC180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4"/>
          <a:stretch>
            <a:fillRect/>
          </a:stretch>
        </p:blipFill>
        <p:spPr>
          <a:xfrm>
            <a:off x="3184989" y="3632424"/>
            <a:ext cx="4924425" cy="2038377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BE42645E-C9E6-4985-3D45-DA8AA43B3E84}"/>
              </a:ext>
            </a:extLst>
          </p:cNvPr>
          <p:cNvGrpSpPr/>
          <p:nvPr/>
        </p:nvGrpSpPr>
        <p:grpSpPr>
          <a:xfrm>
            <a:off x="914400" y="2703885"/>
            <a:ext cx="7067173" cy="1332136"/>
            <a:chOff x="1121070" y="2658339"/>
            <a:chExt cx="7067173" cy="1332136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3F562E8-5C44-C34B-BA17-070B610935F8}"/>
                </a:ext>
              </a:extLst>
            </p:cNvPr>
            <p:cNvSpPr txBox="1"/>
            <p:nvPr/>
          </p:nvSpPr>
          <p:spPr>
            <a:xfrm>
              <a:off x="1121070" y="2694607"/>
              <a:ext cx="7067173" cy="1295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800" dirty="0"/>
                <a:t>                 Todos sus valores están calculados y organizados en una tabla de acceso universal. Así que no hay que aprenderse fórmulas ni calcular áreas con integrales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3E8468E-6747-F8DC-F629-60C3D1C6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254634" y="2658339"/>
              <a:ext cx="584440" cy="584440"/>
            </a:xfrm>
            <a:prstGeom prst="rect">
              <a:avLst/>
            </a:prstGeom>
          </p:spPr>
        </p:pic>
      </p:grpSp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39AB4FDD-6130-5411-87EB-664002620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5D460-A6A9-2AED-D55C-CEEF12AF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1B1FB-CA02-EAB0-E6D9-1C7F23539114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Cómo se usa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8AAA86-DA53-18EF-BEF6-1E88036A5354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732F5EE-83B0-EFF5-E504-C15E0FDBE94B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2107288-669E-7F12-62BA-FA5CAA35D04F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F437B62-23AC-2380-097C-14BD924CBF9E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466A6B3-69FB-53AC-0844-B58C4D78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D019A7A-435D-8653-35C6-61BE7405529E}"/>
                  </a:ext>
                </a:extLst>
              </p:cNvPr>
              <p:cNvSpPr txBox="1"/>
              <p:nvPr/>
            </p:nvSpPr>
            <p:spPr>
              <a:xfrm>
                <a:off x="4572000" y="1484071"/>
                <a:ext cx="1219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000" b="1" kern="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s-ES" sz="2000" b="1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s-ES" sz="2000" b="1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s-ES" sz="2000" b="1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(0,1)</m:t>
                    </m:r>
                  </m:oMath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D019A7A-435D-8653-35C6-61BE7405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84071"/>
                <a:ext cx="1219000" cy="400110"/>
              </a:xfrm>
              <a:prstGeom prst="rect">
                <a:avLst/>
              </a:prstGeom>
              <a:blipFill>
                <a:blip r:embed="rId4"/>
                <a:stretch>
                  <a:fillRect l="-5000" t="-7576" r="-1500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EEF0923-68A3-8433-ED85-706C0658806F}"/>
                  </a:ext>
                </a:extLst>
              </p:cNvPr>
              <p:cNvSpPr txBox="1"/>
              <p:nvPr/>
            </p:nvSpPr>
            <p:spPr>
              <a:xfrm>
                <a:off x="1014572" y="1536989"/>
                <a:ext cx="6905427" cy="1449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Uso de tablas de la normal</a:t>
                </a:r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Las tablas nos dan el porcentaje o probabilidad de que los valores estén </a:t>
                </a:r>
                <a:r>
                  <a:rPr lang="es-E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 debajo </a:t>
                </a: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un cierto valor establecido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ES" sz="18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Ejemplo: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s-E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&lt;1.25</m:t>
                        </m:r>
                      </m:e>
                    </m:d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=0.8944</m:t>
                    </m:r>
                  </m:oMath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EEF0923-68A3-8433-ED85-706C06588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72" y="1536989"/>
                <a:ext cx="6905427" cy="1449051"/>
              </a:xfrm>
              <a:prstGeom prst="rect">
                <a:avLst/>
              </a:prstGeom>
              <a:blipFill>
                <a:blip r:embed="rId5"/>
                <a:stretch>
                  <a:fillRect l="-706" t="-2101" r="-441" b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upo 33">
            <a:extLst>
              <a:ext uri="{FF2B5EF4-FFF2-40B4-BE49-F238E27FC236}">
                <a16:creationId xmlns:a16="http://schemas.microsoft.com/office/drawing/2014/main" id="{88C062A1-5DE1-1DC1-0DE1-A0A0D442A291}"/>
              </a:ext>
            </a:extLst>
          </p:cNvPr>
          <p:cNvGrpSpPr/>
          <p:nvPr/>
        </p:nvGrpSpPr>
        <p:grpSpPr>
          <a:xfrm>
            <a:off x="2068485" y="3150852"/>
            <a:ext cx="5007030" cy="1971723"/>
            <a:chOff x="2288738" y="3762810"/>
            <a:chExt cx="5007030" cy="197172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1F42FA3-F25D-6691-E8A5-D0D644766A7E}"/>
                </a:ext>
              </a:extLst>
            </p:cNvPr>
            <p:cNvSpPr/>
            <p:nvPr/>
          </p:nvSpPr>
          <p:spPr>
            <a:xfrm>
              <a:off x="5029200" y="5334000"/>
              <a:ext cx="354885" cy="12545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1A17CD4-5014-FD0F-9096-22A767BDB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38536"/>
            <a:stretch>
              <a:fillRect/>
            </a:stretch>
          </p:blipFill>
          <p:spPr>
            <a:xfrm>
              <a:off x="2288738" y="3762810"/>
              <a:ext cx="5007030" cy="1971723"/>
            </a:xfrm>
            <a:prstGeom prst="rect">
              <a:avLst/>
            </a:prstGeom>
          </p:spPr>
        </p:pic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D903EC94-D4C8-A917-3C65-48130086A63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2619910" y="5643301"/>
              <a:ext cx="24092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58308E43-6B6E-F7F3-B331-3AD26B305EDD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5188449" y="3955551"/>
              <a:ext cx="18194" cy="16250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D168A047-6FD3-2F10-9673-3B2A807B2AA7}"/>
                </a:ext>
              </a:extLst>
            </p:cNvPr>
            <p:cNvSpPr/>
            <p:nvPr/>
          </p:nvSpPr>
          <p:spPr>
            <a:xfrm>
              <a:off x="5029200" y="5580576"/>
              <a:ext cx="354885" cy="12545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73AE244-2568-D323-EA9D-5BF8EF596DA1}"/>
              </a:ext>
            </a:extLst>
          </p:cNvPr>
          <p:cNvSpPr txBox="1"/>
          <p:nvPr/>
        </p:nvSpPr>
        <p:spPr>
          <a:xfrm>
            <a:off x="1014572" y="5089744"/>
            <a:ext cx="6905428" cy="463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interpretación: el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89,44% de los valores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están por debajo de 1.25</a:t>
            </a:r>
          </a:p>
        </p:txBody>
      </p:sp>
    </p:spTree>
    <p:extLst>
      <p:ext uri="{BB962C8B-B14F-4D97-AF65-F5344CB8AC3E}">
        <p14:creationId xmlns:p14="http://schemas.microsoft.com/office/powerpoint/2010/main" val="138190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3A27-6452-6E9B-15D6-0361804D7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07C0B-244B-74D0-7E69-CC6AF13AEB48}"/>
              </a:ext>
            </a:extLst>
          </p:cNvPr>
          <p:cNvSpPr txBox="1"/>
          <p:nvPr/>
        </p:nvSpPr>
        <p:spPr>
          <a:xfrm>
            <a:off x="864000" y="762298"/>
            <a:ext cx="665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Propiedades 1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53736CC-6E10-729C-1F09-BE3CCB05C21D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A0FADD-740F-6167-6A55-FA92562EDCDA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E2D58D9-F086-655E-B0C7-517AD66E9381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AB5A2621-3A48-4515-AB3A-793E6D88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259943EC-F582-297D-57D6-AB5864451CCC}"/>
              </a:ext>
            </a:extLst>
          </p:cNvPr>
          <p:cNvGrpSpPr/>
          <p:nvPr/>
        </p:nvGrpSpPr>
        <p:grpSpPr>
          <a:xfrm>
            <a:off x="781321" y="2305232"/>
            <a:ext cx="7581357" cy="3311513"/>
            <a:chOff x="863999" y="1743679"/>
            <a:chExt cx="7581357" cy="33115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F1012F82-D274-5C02-45ED-E2DFC2ACB9C2}"/>
                    </a:ext>
                  </a:extLst>
                </p:cNvPr>
                <p:cNvSpPr txBox="1"/>
                <p:nvPr/>
              </p:nvSpPr>
              <p:spPr>
                <a:xfrm>
                  <a:off x="863999" y="2097331"/>
                  <a:ext cx="7581357" cy="29578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00B050"/>
                    </a:buClr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s-ES" b="1" dirty="0"/>
                    <a:t> </a:t>
                  </a:r>
                  <a:r>
                    <a:rPr lang="es-ES" dirty="0"/>
                    <a:t>como es una variable continua, su probabilidad se mide como el área bajo la curva y </a:t>
                  </a:r>
                  <a:r>
                    <a:rPr lang="es-ES" b="1" dirty="0"/>
                    <a:t>un punto… no tiene área.</a:t>
                  </a:r>
                </a:p>
                <a:p>
                  <a:pPr marL="285750" indent="-285750">
                    <a:lnSpc>
                      <a:spcPct val="150000"/>
                    </a:lnSpc>
                    <a:buClr>
                      <a:srgbClr val="00B050"/>
                    </a:buClr>
                    <a:buFont typeface="Wingdings" panose="05000000000000000000" pitchFamily="2" charset="2"/>
                    <a:buChar char="§"/>
                  </a:pPr>
                  <a:endParaRPr lang="es-ES" b="1" dirty="0"/>
                </a:p>
                <a:p>
                  <a:pPr marL="285750" indent="-285750">
                    <a:lnSpc>
                      <a:spcPct val="150000"/>
                    </a:lnSpc>
                    <a:buClr>
                      <a:srgbClr val="00B050"/>
                    </a:buClr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a14:m>
                  <a:endParaRPr lang="es-ES" b="1" dirty="0"/>
                </a:p>
                <a:p>
                  <a:pPr>
                    <a:lnSpc>
                      <a:spcPct val="150000"/>
                    </a:lnSpc>
                    <a:buClr>
                      <a:srgbClr val="00B050"/>
                    </a:buClr>
                  </a:pPr>
                  <a:endParaRPr lang="es-ES" b="1" dirty="0"/>
                </a:p>
                <a:p>
                  <a:pPr marL="285750" indent="-285750">
                    <a:lnSpc>
                      <a:spcPct val="150000"/>
                    </a:lnSpc>
                    <a:buClr>
                      <a:srgbClr val="00B050"/>
                    </a:buClr>
                    <a:buFont typeface="Wingdings" panose="05000000000000000000" pitchFamily="2" charset="2"/>
                    <a:buChar char="§"/>
                  </a:pPr>
                  <a:r>
                    <a:rPr lang="es-ES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El </a:t>
                  </a:r>
                  <a:r>
                    <a:rPr lang="es-ES" b="1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área total</a:t>
                  </a:r>
                  <a:r>
                    <a:rPr lang="es-ES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bajo la curva es </a:t>
                  </a:r>
                  <a:r>
                    <a:rPr lang="es-ES" b="1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s-ES" dirty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s-ES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Ese área representa la probabilidad de que ocurra </a:t>
                  </a:r>
                  <a:r>
                    <a:rPr lang="es-ES" b="1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cualquier valor posible</a:t>
                  </a:r>
                  <a:r>
                    <a:rPr lang="es-ES" dirty="0"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, lo que equivale a la certeza total, el 100% = 1</a:t>
                  </a:r>
                </a:p>
              </p:txBody>
            </p:sp>
          </mc:Choice>
          <mc:Fallback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F1012F82-D274-5C02-45ED-E2DFC2ACB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99" y="2097331"/>
                  <a:ext cx="7581357" cy="2957861"/>
                </a:xfrm>
                <a:prstGeom prst="rect">
                  <a:avLst/>
                </a:prstGeom>
                <a:blipFill>
                  <a:blip r:embed="rId3"/>
                  <a:stretch>
                    <a:fillRect l="-482" r="-322" b="-247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55B37812-1E63-2677-7867-D8D8CEACFC7D}"/>
                    </a:ext>
                  </a:extLst>
                </p:cNvPr>
                <p:cNvSpPr txBox="1"/>
                <p:nvPr/>
              </p:nvSpPr>
              <p:spPr>
                <a:xfrm>
                  <a:off x="914400" y="1743679"/>
                  <a:ext cx="157194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ES" dirty="0"/>
                    <a:t>Si</a:t>
                  </a:r>
                  <a:r>
                    <a:rPr lang="es-ES" b="1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1" i="1" noProof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s-ES" dirty="0"/>
                </a:p>
              </p:txBody>
            </p:sp>
          </mc:Choice>
          <mc:Fallback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55B37812-1E63-2677-7867-D8D8CEACF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743679"/>
                  <a:ext cx="157194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101" t="-8197" b="-245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8A88-8A52-491F-8DB5-215F7FF40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5D91A19-8BE6-3536-8CA7-F5327675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68" y="3117405"/>
            <a:ext cx="4027732" cy="933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A3FD7-859E-2DBF-A948-D529B9DADC11}"/>
              </a:ext>
            </a:extLst>
          </p:cNvPr>
          <p:cNvSpPr txBox="1"/>
          <p:nvPr/>
        </p:nvSpPr>
        <p:spPr>
          <a:xfrm>
            <a:off x="864000" y="762298"/>
            <a:ext cx="665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Propiedades 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2AA25F-2A95-CC5E-4FC9-8DA6387AA7D6}"/>
              </a:ext>
            </a:extLst>
          </p:cNvPr>
          <p:cNvSpPr txBox="1"/>
          <p:nvPr/>
        </p:nvSpPr>
        <p:spPr>
          <a:xfrm>
            <a:off x="237843" y="3429000"/>
            <a:ext cx="758135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D3CC330-ED22-957E-3771-268600D3ABB4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53F91B-0514-5E80-F02F-5D7451AD1F5C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553E1FF-CA19-CEEB-9F0D-AEACB9D038F2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7A32636F-630B-A307-1EE2-B45B2EBB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3B3251-6CD9-29F1-0821-C1D458DA6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186" y="4819959"/>
            <a:ext cx="4206827" cy="994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08DB23B-DDA2-6C79-0A35-06C3F502D64A}"/>
                  </a:ext>
                </a:extLst>
              </p:cNvPr>
              <p:cNvSpPr txBox="1"/>
              <p:nvPr/>
            </p:nvSpPr>
            <p:spPr>
              <a:xfrm>
                <a:off x="864000" y="1733712"/>
                <a:ext cx="7315200" cy="2957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:r>
                  <a:rPr lang="es-ES" dirty="0"/>
                  <a:t>Las probabilidades que NO están en las tablas </a:t>
                </a:r>
                <a:r>
                  <a:rPr lang="es-ES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se deducen fácilmente por simetría, no hay que aprenderlas, es más intuitivo dibujar:</a:t>
                </a:r>
                <a:endParaRPr lang="es-ES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s-ES" b="1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:endParaRPr lang="es-ES" b="1" dirty="0">
                  <a:latin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b="1" i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08DB23B-DDA2-6C79-0A35-06C3F502D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1733712"/>
                <a:ext cx="7315200" cy="2957156"/>
              </a:xfrm>
              <a:prstGeom prst="rect">
                <a:avLst/>
              </a:prstGeom>
              <a:blipFill>
                <a:blip r:embed="rId5"/>
                <a:stretch>
                  <a:fillRect l="-750" b="-164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A3A84-B41A-A011-E3E9-130F9E7B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27074-E8C5-CD78-8F2A-5CFD402E8EBD}"/>
              </a:ext>
            </a:extLst>
          </p:cNvPr>
          <p:cNvSpPr txBox="1"/>
          <p:nvPr/>
        </p:nvSpPr>
        <p:spPr>
          <a:xfrm>
            <a:off x="864000" y="762298"/>
            <a:ext cx="665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Propiedades 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5A7325-1307-ECBD-CDFF-4E993A8BCA7F}"/>
              </a:ext>
            </a:extLst>
          </p:cNvPr>
          <p:cNvSpPr txBox="1"/>
          <p:nvPr/>
        </p:nvSpPr>
        <p:spPr>
          <a:xfrm>
            <a:off x="237843" y="3429000"/>
            <a:ext cx="758135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90D3555-2E05-5827-AA2E-1B7FF7DF32DA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88237E-4951-FDDB-F5BA-37B94AD9312A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6F14DCD-294F-E799-3FC3-279C18D1E6A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95B401C-9877-74E1-2141-E6C49F42B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0D40B04-51A7-BC6B-F568-D305A5190AC0}"/>
                  </a:ext>
                </a:extLst>
              </p:cNvPr>
              <p:cNvSpPr txBox="1"/>
              <p:nvPr/>
            </p:nvSpPr>
            <p:spPr>
              <a:xfrm>
                <a:off x="864000" y="1676846"/>
                <a:ext cx="7315200" cy="2957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Entre dos valores positivos: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s-E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ES" b="1" i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b="1" i="1" dirty="0">
                  <a:latin typeface="Calibri" panose="020F05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Entre dos negativos:</a:t>
                </a:r>
              </a:p>
              <a:p>
                <a:pPr lvl="3">
                  <a:lnSpc>
                    <a:spcPct val="150000"/>
                  </a:lnSpc>
                  <a:buClr>
                    <a:srgbClr val="00B050"/>
                  </a:buClr>
                </a:pP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&lt;−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s-E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s-ES" b="1" i="1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0D40B04-51A7-BC6B-F568-D305A5190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1676846"/>
                <a:ext cx="7315200" cy="2957156"/>
              </a:xfrm>
              <a:prstGeom prst="rect">
                <a:avLst/>
              </a:prstGeom>
              <a:blipFill>
                <a:blip r:embed="rId3"/>
                <a:stretch>
                  <a:fillRect l="-5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>
            <a:extLst>
              <a:ext uri="{FF2B5EF4-FFF2-40B4-BE49-F238E27FC236}">
                <a16:creationId xmlns:a16="http://schemas.microsoft.com/office/drawing/2014/main" id="{D6CDA0D3-A9D4-C60A-218F-7FD8F343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62" y="2431069"/>
            <a:ext cx="4310473" cy="853559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52483E1E-8407-4AFD-4A04-1C5E7B0B3ABC}"/>
              </a:ext>
            </a:extLst>
          </p:cNvPr>
          <p:cNvGrpSpPr/>
          <p:nvPr/>
        </p:nvGrpSpPr>
        <p:grpSpPr>
          <a:xfrm>
            <a:off x="2166671" y="4761866"/>
            <a:ext cx="4049053" cy="1050487"/>
            <a:chOff x="3312783" y="4679997"/>
            <a:chExt cx="4049053" cy="105048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A412F34-36D7-CDB7-1622-C7A5911E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82" r="4296"/>
            <a:stretch>
              <a:fillRect/>
            </a:stretch>
          </p:blipFill>
          <p:spPr>
            <a:xfrm>
              <a:off x="3312783" y="4679997"/>
              <a:ext cx="1977751" cy="1046944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B88DD1-DA39-BBA1-DDC7-290122E4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82" r="4296"/>
            <a:stretch>
              <a:fillRect/>
            </a:stretch>
          </p:blipFill>
          <p:spPr>
            <a:xfrm flipH="1">
              <a:off x="5384085" y="4683540"/>
              <a:ext cx="1977751" cy="1046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1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8070-6C39-3F2F-5E15-1E5C95340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D0FAB-563D-0D8F-A1F2-84786A883A4D}"/>
              </a:ext>
            </a:extLst>
          </p:cNvPr>
          <p:cNvSpPr txBox="1"/>
          <p:nvPr/>
        </p:nvSpPr>
        <p:spPr>
          <a:xfrm>
            <a:off x="864000" y="762298"/>
            <a:ext cx="665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Propiedades 4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17DC96E-FAB9-F61A-F26A-232CD7C04C2E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BDD20A-685A-AED8-9E47-8A91316EE981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7687275-4B04-F0DA-611C-B75BEF194E8C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ACFE3E41-BD93-3D2D-10D0-E6DF2B4E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001EF13-2C1F-C31D-E794-261EEB26987C}"/>
                  </a:ext>
                </a:extLst>
              </p:cNvPr>
              <p:cNvSpPr txBox="1"/>
              <p:nvPr/>
            </p:nvSpPr>
            <p:spPr>
              <a:xfrm>
                <a:off x="864000" y="1733712"/>
                <a:ext cx="6749152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Entre uno negativo y uno positivo:</a:t>
                </a:r>
                <a:r>
                  <a:rPr lang="es-ES" b="1" i="1" dirty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s-ES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ES" b="0" i="1" dirty="0"/>
              </a:p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&gt;−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ES" b="1" i="1" dirty="0"/>
              </a:p>
              <a:p>
                <a:pPr>
                  <a:lnSpc>
                    <a:spcPct val="150000"/>
                  </a:lnSpc>
                  <a:buClr>
                    <a:srgbClr val="00B05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b="1" i="1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001EF13-2C1F-C31D-E794-261EEB269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1733712"/>
                <a:ext cx="6749152" cy="1338828"/>
              </a:xfrm>
              <a:prstGeom prst="rect">
                <a:avLst/>
              </a:prstGeom>
              <a:blipFill>
                <a:blip r:embed="rId3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>
            <a:extLst>
              <a:ext uri="{FF2B5EF4-FFF2-40B4-BE49-F238E27FC236}">
                <a16:creationId xmlns:a16="http://schemas.microsoft.com/office/drawing/2014/main" id="{ED61D802-A881-8A9F-8CDD-CDC1B96D6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587" y="3072540"/>
            <a:ext cx="2433977" cy="1206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9C1E0B4-F979-96D2-484C-0AEBC8539137}"/>
                  </a:ext>
                </a:extLst>
              </p:cNvPr>
              <p:cNvSpPr txBox="1"/>
              <p:nvPr/>
            </p:nvSpPr>
            <p:spPr>
              <a:xfrm>
                <a:off x="1027416" y="4397339"/>
                <a:ext cx="674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endParaRPr lang="es-ES" dirty="0"/>
              </a:p>
              <a:p>
                <a:pPr marL="285750" indent="-28575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s-ES" dirty="0"/>
                  <a:t>Caso particular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) −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b="1" i="1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9C1E0B4-F979-96D2-484C-0AEBC853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16" y="4397339"/>
                <a:ext cx="6749152" cy="646331"/>
              </a:xfrm>
              <a:prstGeom prst="rect">
                <a:avLst/>
              </a:prstGeom>
              <a:blipFill>
                <a:blip r:embed="rId5"/>
                <a:stretch>
                  <a:fillRect l="-632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75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CE7E-C9D5-E01A-361A-AFCBFB26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199E0-0A67-E655-3CA2-9F6F4744086B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Ejercicio 1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382C11-4E61-345A-C16A-A8AB11F32CB9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7BCA202-A1DB-E75F-940D-0C813F8D1603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5AD39FF-CD07-9A86-9D9B-15DBF816C1FC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A655CB2-19D0-9B16-3A84-CCD96B1E180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77B228C2-1C78-D4CD-1289-493F5016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A6E8F89-690B-721A-AC1E-2BEEEAE738E2}"/>
                  </a:ext>
                </a:extLst>
              </p:cNvPr>
              <p:cNvSpPr txBox="1"/>
              <p:nvPr/>
            </p:nvSpPr>
            <p:spPr>
              <a:xfrm>
                <a:off x="842907" y="1682633"/>
                <a:ext cx="7353299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Sea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s-ES" dirty="0"/>
                  <a:t> sabiendo que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&lt;0.72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=0.7642</m:t>
                    </m:r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&lt;0.5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=0.6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915</m:t>
                    </m:r>
                  </m:oMath>
                </a14:m>
                <a:r>
                  <a:rPr lang="es-ES" dirty="0"/>
                  <a:t> calcula: </a:t>
                </a:r>
              </a:p>
              <a:p>
                <a:pPr marL="342900" lvl="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&gt;0.72</m:t>
                        </m:r>
                      </m:e>
                    </m:d>
                  </m:oMath>
                </a14:m>
                <a:endParaRPr lang="es-ES" dirty="0"/>
              </a:p>
              <a:p>
                <a:pPr marL="342900" lvl="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&lt;−0.5</m:t>
                        </m:r>
                      </m:e>
                    </m:d>
                  </m:oMath>
                </a14:m>
                <a:endParaRPr lang="es-ES" dirty="0"/>
              </a:p>
              <a:p>
                <a:pPr marL="342900" lvl="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&gt;−0.72</m:t>
                        </m:r>
                      </m:e>
                    </m:d>
                  </m:oMath>
                </a14:m>
                <a:endParaRPr lang="es-ES" dirty="0"/>
              </a:p>
              <a:p>
                <a:pPr marL="342900" lvl="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−0.72&lt;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&lt;0.72</m:t>
                        </m:r>
                      </m:e>
                    </m:d>
                  </m:oMath>
                </a14:m>
                <a:endParaRPr lang="es-ES" i="1" dirty="0"/>
              </a:p>
              <a:p>
                <a:pPr marL="342900" lvl="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−0.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&lt;0.72</m:t>
                        </m:r>
                      </m:e>
                    </m:d>
                  </m:oMath>
                </a14:m>
                <a:endParaRPr lang="es-ES" dirty="0"/>
              </a:p>
              <a:p>
                <a:pPr marL="342900" lvl="0" indent="-342900">
                  <a:buFont typeface="+mj-lt"/>
                  <a:buAutoNum type="alphaLcParenR"/>
                </a:pPr>
                <a:endParaRPr lang="es-ES" dirty="0"/>
              </a:p>
              <a:p>
                <a:pPr algn="just">
                  <a:spcAft>
                    <a:spcPts val="600"/>
                  </a:spcAft>
                  <a:buNone/>
                </a:pPr>
                <a:endParaRPr lang="es-ES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A6E8F89-690B-721A-AC1E-2BEEEAE73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07" y="1682633"/>
                <a:ext cx="7353299" cy="2585323"/>
              </a:xfrm>
              <a:prstGeom prst="rect">
                <a:avLst/>
              </a:prstGeom>
              <a:blipFill>
                <a:blip r:embed="rId3"/>
                <a:stretch>
                  <a:fillRect l="-663" t="-11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15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0DAE-A02A-D393-19F4-BD22650FC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568F39-F968-3B6B-5D51-490D10FAB3E3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Tabla “inversa”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420A6A-452A-17DA-C0AD-441C95C0D8CC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E541C26-4601-1E4E-8566-2E65E396E5C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A72A789A-25C5-69F2-D085-EFA5F68C5BBC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0D793CC-4BEA-16DE-91D7-41E8624E3367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B28CBCA-1E85-A8D3-80B9-10FC0786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5D77BF9-6C97-6764-A813-AD3D0645F226}"/>
                  </a:ext>
                </a:extLst>
              </p:cNvPr>
              <p:cNvSpPr txBox="1"/>
              <p:nvPr/>
            </p:nvSpPr>
            <p:spPr>
              <a:xfrm>
                <a:off x="914400" y="1462820"/>
                <a:ext cx="7005600" cy="312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este caso, en lugar de calcular la probabilidad de un valor, estamos buscando justo lo contrario. </a:t>
                </a:r>
              </a:p>
              <a:p>
                <a:pPr algn="just">
                  <a:spcAft>
                    <a:spcPts val="600"/>
                  </a:spcAft>
                  <a:buNone/>
                </a:pPr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Partimos de que conocemos la probabilidad y buscamos en la tabla el valor que le corresponde.</a:t>
                </a:r>
              </a:p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Ejemplo: </a:t>
                </a:r>
              </a:p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buscamos un valor k </a:t>
                </a:r>
                <a:r>
                  <a:rPr lang="es-E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tal que el</a:t>
                </a: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67,38% estén por debajo de él</a:t>
                </a:r>
              </a:p>
              <a:p>
                <a:pPr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)=0,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6738</m:t>
                      </m:r>
                    </m:oMath>
                  </m:oMathPara>
                </a14:m>
                <a:endParaRPr lang="es-ES" sz="18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5D77BF9-6C97-6764-A813-AD3D0645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62820"/>
                <a:ext cx="7005600" cy="3123932"/>
              </a:xfrm>
              <a:prstGeom prst="rect">
                <a:avLst/>
              </a:prstGeom>
              <a:blipFill>
                <a:blip r:embed="rId3"/>
                <a:stretch>
                  <a:fillRect l="-696" t="-1172" r="-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9D37C01D-F74E-30B9-1897-6F7B6CAD670D}"/>
              </a:ext>
            </a:extLst>
          </p:cNvPr>
          <p:cNvSpPr txBox="1"/>
          <p:nvPr/>
        </p:nvSpPr>
        <p:spPr>
          <a:xfrm>
            <a:off x="914400" y="4751564"/>
            <a:ext cx="7005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Mirando la tabla: k ≈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0,45</a:t>
            </a:r>
          </a:p>
          <a:p>
            <a:pPr algn="just">
              <a:spcAft>
                <a:spcPts val="600"/>
              </a:spcAft>
              <a:buNone/>
            </a:pPr>
            <a:r>
              <a:rPr lang="es-ES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Interpretación: el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7,36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de los valores están por debajo de 0,45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81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68F32-F2E7-8832-2F32-8CFC2DF73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1D2B52-1FDD-CAE8-C544-040EA984E90E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Tabla “inversa”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539F1F-6040-2547-6BC4-0F4C4AE5274F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6706001-FF52-F38F-ED60-87B6AD8865E7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CE00D600-950B-3312-12C3-49D98DE3A500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FBD4285-BF73-75AB-10BC-FD1916686E0D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C5B6520-E072-0DA3-2E81-BDBED1494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5A649A-6541-CBCB-F277-942430C2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079"/>
          <a:stretch>
            <a:fillRect/>
          </a:stretch>
        </p:blipFill>
        <p:spPr>
          <a:xfrm>
            <a:off x="812552" y="1554940"/>
            <a:ext cx="7228077" cy="3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D17BB-5DA1-B76E-2DED-CD68D7EC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EE7D4F-3E67-EACB-C3B4-1BE4CBE83106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Tipificación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E1F722-078C-8602-E188-B2BDA0E7FD44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F325C3F-E315-26EA-9633-F221E1A44CC1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0AFD31C-47CD-EA48-86E0-6704BD845252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6EF0C09-9C72-54D8-F863-CD4FE6ED835C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A933A7F-489F-E641-F80A-72EBCDD1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17010C9-C369-6B60-224F-452D33E689C6}"/>
                  </a:ext>
                </a:extLst>
              </p:cNvPr>
              <p:cNvSpPr txBox="1"/>
              <p:nvPr/>
            </p:nvSpPr>
            <p:spPr>
              <a:xfrm>
                <a:off x="914400" y="1904864"/>
                <a:ext cx="7005600" cy="3074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tipificación nos permite usar la </a:t>
                </a:r>
                <a:r>
                  <a:rPr lang="es-E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misma tabla </a:t>
                </a: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 cualquier variable</a:t>
                </a:r>
                <a:r>
                  <a:rPr lang="es-E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normal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ES" sz="18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Transformamos cualquier variable normal en la normal estándar mediante: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Esto se llama </a:t>
                </a:r>
                <a:r>
                  <a:rPr lang="es-ES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tipificación</a:t>
                </a: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17010C9-C369-6B60-224F-452D33E6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04864"/>
                <a:ext cx="7005600" cy="3074047"/>
              </a:xfrm>
              <a:prstGeom prst="rect">
                <a:avLst/>
              </a:prstGeom>
              <a:blipFill>
                <a:blip r:embed="rId3"/>
                <a:stretch>
                  <a:fillRect l="-696" t="-990" r="-696" b="-21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6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C7B4E-9DAE-3DFA-9236-5B09E5ED6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A180-82BA-F030-2093-A06C172C118A}"/>
              </a:ext>
            </a:extLst>
          </p:cNvPr>
          <p:cNvSpPr txBox="1"/>
          <p:nvPr/>
        </p:nvSpPr>
        <p:spPr>
          <a:xfrm>
            <a:off x="864000" y="762298"/>
            <a:ext cx="665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V.A. Normales</a:t>
            </a:r>
            <a:r>
              <a:rPr lang="es-ES" noProof="0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61E5D0-2BDE-8E95-3E12-04F8482C190A}"/>
              </a:ext>
            </a:extLst>
          </p:cNvPr>
          <p:cNvSpPr txBox="1"/>
          <p:nvPr/>
        </p:nvSpPr>
        <p:spPr>
          <a:xfrm>
            <a:off x="842907" y="1738848"/>
            <a:ext cx="70490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Las variables aleatorias </a:t>
            </a:r>
            <a:r>
              <a:rPr lang="es-ES" b="1" dirty="0"/>
              <a:t>CONTINUAS</a:t>
            </a:r>
            <a:r>
              <a:rPr lang="es-ES" dirty="0"/>
              <a:t> que siguen una distribución </a:t>
            </a:r>
            <a:r>
              <a:rPr lang="es-ES" b="1" dirty="0">
                <a:solidFill>
                  <a:srgbClr val="00B050"/>
                </a:solidFill>
              </a:rPr>
              <a:t>NORMAL </a:t>
            </a:r>
            <a:r>
              <a:rPr lang="es-ES" dirty="0"/>
              <a:t>aparecen en muchísimos fenómenos naturales y reales, siendo las más habituales.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5F29B51-D9D8-F92D-45BD-165B2A00C675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7BA288-D300-8B31-27D5-FF075E546284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DD26C07-F721-4A65-F907-D28C20D62202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8A20CDF9-1710-CDD2-50FC-22C104A1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2B86A8-FC7C-A147-CA02-1958AAF000B6}"/>
              </a:ext>
            </a:extLst>
          </p:cNvPr>
          <p:cNvSpPr txBox="1"/>
          <p:nvPr/>
        </p:nvSpPr>
        <p:spPr>
          <a:xfrm>
            <a:off x="842907" y="2731394"/>
            <a:ext cx="6235201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00B050"/>
              </a:buClr>
            </a:pPr>
            <a:r>
              <a:rPr lang="es-ES" b="1" dirty="0"/>
              <a:t>Ejemplos: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dirty="0"/>
              <a:t>Altura y peso de una población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dirty="0"/>
              <a:t>Ingresos de una empresa en muchos días diferentes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noProof="0" dirty="0">
                <a:effectLst/>
              </a:rPr>
              <a:t>Puntuaciones de exámenes</a:t>
            </a:r>
          </a:p>
          <a:p>
            <a:pPr marL="800100" lvl="1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dirty="0"/>
              <a:t>Errores </a:t>
            </a:r>
            <a:r>
              <a:rPr lang="es-ES" noProof="0" dirty="0">
                <a:effectLst/>
              </a:rPr>
              <a:t>de medición.</a:t>
            </a:r>
          </a:p>
        </p:txBody>
      </p:sp>
    </p:spTree>
    <p:extLst>
      <p:ext uri="{BB962C8B-B14F-4D97-AF65-F5344CB8AC3E}">
        <p14:creationId xmlns:p14="http://schemas.microsoft.com/office/powerpoint/2010/main" val="326381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493F8-C157-16FC-5C26-EBC80711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05C1C4-F146-F1E8-0251-BBB4C2E08FC6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Tipificación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C5156-0C9E-16A1-5D50-43B24B665F6E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B4C635-F36B-CAAD-4674-DCFA79BBFB58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81ADA6-8736-AA97-12A1-65A0E0D526D0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51F0D9A-36CE-A19E-48FC-99DC16FCDC4B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3A5CFDB7-6F6E-3A14-7C46-C08C8642F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8B335E-F193-B9C4-BF93-83779157AEFC}"/>
                  </a:ext>
                </a:extLst>
              </p:cNvPr>
              <p:cNvSpPr txBox="1"/>
              <p:nvPr/>
            </p:nvSpPr>
            <p:spPr>
              <a:xfrm>
                <a:off x="904979" y="1689256"/>
                <a:ext cx="7005600" cy="35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↓</a:t>
                </a:r>
              </a:p>
              <a:p>
                <a:pPr algn="ctr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tipificación</a:t>
                </a:r>
              </a:p>
              <a:p>
                <a:pPr algn="ctr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↓</a:t>
                </a:r>
              </a:p>
              <a:p>
                <a:pPr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den>
                      </m:f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↓</a:t>
                </a:r>
              </a:p>
              <a:p>
                <a:pPr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s-E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s-E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E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s-E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600"/>
                  </a:spcAft>
                  <a:buNone/>
                </a:pPr>
                <a:r>
                  <a:rPr lang="es-E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ahora ya puedo usar la tabla estándar N(0,1)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98B335E-F193-B9C4-BF93-83779157A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9" y="1689256"/>
                <a:ext cx="7005600" cy="3500767"/>
              </a:xfrm>
              <a:prstGeom prst="rect">
                <a:avLst/>
              </a:prstGeom>
              <a:blipFill>
                <a:blip r:embed="rId3"/>
                <a:stretch>
                  <a:fillRect b="-19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58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E881-5FB0-EA1F-9A8B-2292F723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1A071F-9942-5F0C-EB6D-9A957DE460F7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Ejercicio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53FB2F-D753-E44D-3B9D-4835A20DCD02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4762F32-E2B9-ECBA-3AD1-7EE1429A71F9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3A16318-9C38-4348-A79D-9F0FFDD46955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25C634F-9B4B-1C2D-82FA-02588E0A6CF8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96A7E6D0-40F1-FACC-54D0-7D7F6322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38E4BD9-771C-18CC-FB62-CDFF4116CDEB}"/>
                  </a:ext>
                </a:extLst>
              </p:cNvPr>
              <p:cNvSpPr txBox="1"/>
              <p:nvPr/>
            </p:nvSpPr>
            <p:spPr>
              <a:xfrm>
                <a:off x="914400" y="1620000"/>
                <a:ext cx="7530957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None/>
                </a:pPr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una empresa el </a:t>
                </a:r>
                <a:r>
                  <a:rPr lang="es-ES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tiempo de entrega</a:t>
                </a:r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sigue una distribución normal </a:t>
                </a:r>
                <a14:m>
                  <m:oMath xmlns:m="http://schemas.openxmlformats.org/officeDocument/2006/math"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30,5</m:t>
                        </m:r>
                      </m:e>
                    </m:d>
                    <m:r>
                      <a:rPr lang="es-E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minutos</a:t>
                </a:r>
              </a:p>
              <a:p>
                <a:pPr marL="342900" lvl="0" indent="-342900" algn="just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 la probabilidad de que una entrega tarde </a:t>
                </a:r>
                <a:r>
                  <a:rPr lang="es-ES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menos de 25 minutos</a:t>
                </a:r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 algn="just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Calcula la probabilidad de que tarde </a:t>
                </a:r>
                <a:r>
                  <a:rPr lang="es-ES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entre 25 y 35 minutos</a:t>
                </a:r>
                <a:r>
                  <a:rPr lang="es-ES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38E4BD9-771C-18CC-FB62-CDFF4116C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0000"/>
                <a:ext cx="7530957" cy="984885"/>
              </a:xfrm>
              <a:prstGeom prst="rect">
                <a:avLst/>
              </a:prstGeom>
              <a:blipFill>
                <a:blip r:embed="rId3"/>
                <a:stretch>
                  <a:fillRect l="-405" t="-1863" b="-74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12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CFC80-06DC-3252-F2FB-B7DDE5CB7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AC43F-E00F-9D77-D6C8-3273BCFCDE80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Ejercicio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8588F5-EB0E-3A71-07DF-2047792FE387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8FCE798-55B7-BE1D-1806-C011A3230C66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2D17634-607C-6A71-0ED2-4AB0847D42EE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67CC7C7-7A6F-AF69-2304-AEF05ACE7A2E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CF8BFD03-1E4F-154E-76BF-B6BCF8A3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1764F7C-5588-0915-C8D1-B7AEE1513E59}"/>
                  </a:ext>
                </a:extLst>
              </p:cNvPr>
              <p:cNvSpPr txBox="1"/>
              <p:nvPr/>
            </p:nvSpPr>
            <p:spPr>
              <a:xfrm>
                <a:off x="864000" y="1564850"/>
                <a:ext cx="7315200" cy="4135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600"/>
                  </a:spcAft>
                </a:pPr>
                <a:r>
                  <a:rPr lang="es-ES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Tipificamos:</a:t>
                </a:r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−30</m:t>
                          </m:r>
                        </m:num>
                        <m:den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(0,1)</m:t>
                      </m:r>
                    </m:oMath>
                  </m:oMathPara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buNone/>
                </a:pPr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&lt;25</m:t>
                          </m:r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25−30</m:t>
                              </m:r>
                            </m:num>
                            <m:den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&lt;−1)=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&gt;1</m:t>
                          </m:r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&lt;1</m:t>
                          </m:r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≈1−0.8413=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𝟏𝟓𝟖𝟕</m:t>
                      </m:r>
                    </m:oMath>
                  </m:oMathPara>
                </a14:m>
                <a:endParaRPr lang="es-ES" sz="1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:endParaRPr lang="es-ES" sz="1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:endParaRPr lang="es-ES" sz="18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25&lt;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&lt;35</m:t>
                          </m:r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25−30</m:t>
                              </m:r>
                            </m:num>
                            <m:den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35−30</m:t>
                              </m:r>
                            </m:num>
                            <m:den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−1&lt;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&lt;1</m:t>
                          </m:r>
                        </m:e>
                      </m:d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s-ES" sz="18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&lt;1) −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&lt;−1)≈0.8413−0.1587=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𝟔𝟖𝟐𝟔</m:t>
                      </m:r>
                    </m:oMath>
                  </m:oMathPara>
                </a14:m>
                <a:endParaRPr lang="es-E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1764F7C-5588-0915-C8D1-B7AEE1513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1564850"/>
                <a:ext cx="7315200" cy="4135043"/>
              </a:xfrm>
              <a:prstGeom prst="rect">
                <a:avLst/>
              </a:prstGeom>
              <a:blipFill>
                <a:blip r:embed="rId3"/>
                <a:stretch>
                  <a:fillRect l="-750" t="-8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5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84E6-BC64-5F0E-5631-8F07F9DC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030B0D-5121-34F0-98D5-0E187DB8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28" y="3715527"/>
            <a:ext cx="2496620" cy="22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73456-296C-10BF-1211-C4EE8EA0FE8C}"/>
              </a:ext>
            </a:extLst>
          </p:cNvPr>
          <p:cNvSpPr txBox="1"/>
          <p:nvPr/>
        </p:nvSpPr>
        <p:spPr>
          <a:xfrm>
            <a:off x="914400" y="374465"/>
            <a:ext cx="6367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sz="6000" b="1" dirty="0"/>
              <a:t>Transición de Binomial a Normal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E3B0A-DD45-6E63-0800-39C8D0A73000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3F48AD2-821C-190C-CE37-40C8534C9C52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6BB3923-FCD4-919C-7B64-29F56D36105B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B7C12CC-0DB8-0804-4711-FD5C7A51A36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D2C22A1-CDF9-711A-6363-B573B9DFD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99" y="833740"/>
            <a:ext cx="727423" cy="7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6F9F14-90B4-B1B5-347D-F5510F052592}"/>
              </a:ext>
            </a:extLst>
          </p:cNvPr>
          <p:cNvSpPr txBox="1"/>
          <p:nvPr/>
        </p:nvSpPr>
        <p:spPr>
          <a:xfrm>
            <a:off x="893852" y="2226880"/>
            <a:ext cx="7046420" cy="32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pasa si n es muy grande? De Binomial → Normal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diagrama de la distribución de la binomial empieza a parecerse a una campana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n es muy grande podremos aproximar la variable Binomial a una Normal.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ello su diagrama debiera ser: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dirty="0"/>
              <a:t>simétrico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dirty="0"/>
              <a:t>centrado en la media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dirty="0"/>
              <a:t>la mayoría de valores cerca del centro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7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FB43-757B-41EE-1127-A7A87D41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21D63-DC2D-FC5F-7165-2F6B4E88C1E5}"/>
              </a:ext>
            </a:extLst>
          </p:cNvPr>
          <p:cNvSpPr txBox="1"/>
          <p:nvPr/>
        </p:nvSpPr>
        <p:spPr>
          <a:xfrm>
            <a:off x="914400" y="374465"/>
            <a:ext cx="6367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sz="6000" b="1" dirty="0"/>
              <a:t>Transición de Binomial a Normal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C8463D-5888-2C34-2083-92FFFC7D8B35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58D3C6A-A842-E09E-3720-CDD9825B98FD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8D561ED-00D9-BFA9-A905-A49BA30C13C1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0FB4A33-A90A-77EB-A53C-FCC23B16B757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00ECFD9-D5DB-FE21-A0F5-58448960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99" y="833740"/>
            <a:ext cx="727423" cy="7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2692EFA-7522-35AC-07FC-72A7E646BE94}"/>
                  </a:ext>
                </a:extLst>
              </p:cNvPr>
              <p:cNvSpPr txBox="1"/>
              <p:nvPr/>
            </p:nvSpPr>
            <p:spPr>
              <a:xfrm>
                <a:off x="914400" y="2121530"/>
                <a:ext cx="7095222" cy="3264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s-ES" sz="1800" dirty="0">
                    <a:solidFill>
                      <a:srgbClr val="0A0A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La aproximación de una distribución binomial a una normal es posible cuando el tamaño de la </a:t>
                </a:r>
                <a:r>
                  <a:rPr lang="es-ES" sz="1800" b="1" dirty="0">
                    <a:solidFill>
                      <a:srgbClr val="0A0A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muestra es grande </a:t>
                </a:r>
                <a:r>
                  <a:rPr lang="es-ES" sz="1800" dirty="0">
                    <a:solidFill>
                      <a:srgbClr val="0A0A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y la probabilidad de éxito no es extrema.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s-ES" sz="1800" dirty="0">
                    <a:solidFill>
                      <a:srgbClr val="0A0A0A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Las condiciones clave son que el número de éxitos y fracasos esperados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𝒏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𝒑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𝟓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          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𝒏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𝟓</m:t>
                      </m:r>
                    </m:oMath>
                  </m:oMathPara>
                </a14:m>
                <a:endParaRPr lang="es-ES" sz="12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s-E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E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ese caso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)→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recordando que </a:t>
                </a: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2692EFA-7522-35AC-07FC-72A7E646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21530"/>
                <a:ext cx="7095222" cy="3264933"/>
              </a:xfrm>
              <a:prstGeom prst="rect">
                <a:avLst/>
              </a:prstGeom>
              <a:blipFill>
                <a:blip r:embed="rId3"/>
                <a:stretch>
                  <a:fillRect l="-687" b="-20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46418648-8E37-7159-5BDC-D8F680C6400C}"/>
              </a:ext>
            </a:extLst>
          </p:cNvPr>
          <p:cNvGrpSpPr/>
          <p:nvPr/>
        </p:nvGrpSpPr>
        <p:grpSpPr>
          <a:xfrm>
            <a:off x="2566920" y="5313832"/>
            <a:ext cx="3790182" cy="444564"/>
            <a:chOff x="2273968" y="3484858"/>
            <a:chExt cx="3790182" cy="4445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746DCD66-EA98-0D67-89C3-3B8CBE8A7F62}"/>
                    </a:ext>
                  </a:extLst>
                </p:cNvPr>
                <p:cNvSpPr txBox="1"/>
                <p:nvPr/>
              </p:nvSpPr>
              <p:spPr>
                <a:xfrm>
                  <a:off x="2273968" y="3560090"/>
                  <a:ext cx="12220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s-E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𝑛𝑝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746DCD66-EA98-0D67-89C3-3B8CBE8A7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3968" y="3560090"/>
                  <a:ext cx="122208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02B33A2-5D0D-7E6D-A99E-C97A3FDB99A8}"/>
                    </a:ext>
                  </a:extLst>
                </p:cNvPr>
                <p:cNvSpPr txBox="1"/>
                <p:nvPr/>
              </p:nvSpPr>
              <p:spPr>
                <a:xfrm>
                  <a:off x="3650849" y="3484858"/>
                  <a:ext cx="2413301" cy="4277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ES" i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𝑛𝑝</m:t>
                            </m:r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rad>
                      </m:oMath>
                    </m:oMathPara>
                  </a14:m>
                  <a:endParaRPr lang="es-ES" dirty="0"/>
                </a:p>
              </p:txBody>
            </p:sp>
          </mc:Choice>
          <mc:Fallback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02B33A2-5D0D-7E6D-A99E-C97A3FDB9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849" y="3484858"/>
                  <a:ext cx="2413301" cy="427746"/>
                </a:xfrm>
                <a:prstGeom prst="rect">
                  <a:avLst/>
                </a:prstGeom>
                <a:blipFill>
                  <a:blip r:embed="rId5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2314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0CC1E-C5EB-A6E1-6A38-52D19045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C144D-158B-1A91-0D77-04ECFD62AF77}"/>
              </a:ext>
            </a:extLst>
          </p:cNvPr>
          <p:cNvSpPr txBox="1"/>
          <p:nvPr/>
        </p:nvSpPr>
        <p:spPr>
          <a:xfrm>
            <a:off x="914400" y="374465"/>
            <a:ext cx="6367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sz="6000" b="1" dirty="0"/>
              <a:t>Errores típicos en las PAU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BC996B-96B0-E9DD-24BF-8D4C1D8EC7DA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39B7DBD-DA6F-5113-5881-0923DED790E8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849F394-5984-7F0E-B9FB-0A6DCFBB8C14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7E921FA-D478-794E-03D8-DC2796A8BA2C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7406E41-FFE7-0C4D-D866-A805F23A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467" y="425961"/>
            <a:ext cx="918000" cy="918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3E153B0-06E5-DFCD-681C-609BC397A728}"/>
              </a:ext>
            </a:extLst>
          </p:cNvPr>
          <p:cNvSpPr txBox="1"/>
          <p:nvPr/>
        </p:nvSpPr>
        <p:spPr>
          <a:xfrm>
            <a:off x="2268020" y="2502496"/>
            <a:ext cx="4618234" cy="1940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alumnos fallan porque: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entienden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qué variable es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distinguen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binomial vs normal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interpretan resultados.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21857-8199-9D71-42A6-BA538C64D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A7B67-08EA-3F0C-AFBC-FC01A1A2FABD}"/>
              </a:ext>
            </a:extLst>
          </p:cNvPr>
          <p:cNvSpPr txBox="1"/>
          <p:nvPr/>
        </p:nvSpPr>
        <p:spPr>
          <a:xfrm>
            <a:off x="914400" y="374465"/>
            <a:ext cx="6367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sz="6000" b="1" dirty="0"/>
              <a:t>Errores típicos en las PAU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2F3BF8-EF39-38A7-67FF-2CC744526C6D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711AC79-3E3F-8285-96C7-DC385106F52B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94A0B26-C346-8A32-FDE2-03889467BE3A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2156501-680E-F58A-3317-CB9BB5893B3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4E2C6F5-C901-DB44-8BA8-D2EED86F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467" y="425961"/>
            <a:ext cx="918000" cy="91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B8FE5C-8382-5FA0-A8DC-70E231D02C59}"/>
              </a:ext>
            </a:extLst>
          </p:cNvPr>
          <p:cNvSpPr txBox="1"/>
          <p:nvPr/>
        </p:nvSpPr>
        <p:spPr>
          <a:xfrm>
            <a:off x="2262883" y="2313457"/>
            <a:ext cx="461823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eso conviene usar este esquema mental: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problema real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variable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tipo de distribución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cálculo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↓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interpretación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3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B9391-2D44-2686-AD02-62BA4350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9BB16-26BF-133B-4F2E-E6DEF02FAE08}"/>
              </a:ext>
            </a:extLst>
          </p:cNvPr>
          <p:cNvSpPr txBox="1"/>
          <p:nvPr/>
        </p:nvSpPr>
        <p:spPr>
          <a:xfrm>
            <a:off x="864000" y="762298"/>
            <a:ext cx="6654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Distribución NORMAL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E919CF-D82F-F675-5F42-ED1CE96FF7E6}"/>
              </a:ext>
            </a:extLst>
          </p:cNvPr>
          <p:cNvSpPr txBox="1"/>
          <p:nvPr/>
        </p:nvSpPr>
        <p:spPr>
          <a:xfrm>
            <a:off x="889240" y="2630770"/>
            <a:ext cx="7049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gráfica de su función de distribución tiene forma de campana, conocida como </a:t>
            </a:r>
            <a:r>
              <a:rPr lang="es-ES" sz="1600" b="1" dirty="0">
                <a:solidFill>
                  <a:srgbClr val="00B050"/>
                </a:solidFill>
              </a:rPr>
              <a:t>campana de Gauss</a:t>
            </a:r>
            <a:r>
              <a:rPr lang="es-ES" sz="1600" dirty="0"/>
              <a:t>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6095911-1D8C-0ED3-3C54-3C6AF27F2672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D25F8F-0E39-16A8-DEC3-48E5793F03B2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44725E2-C148-9C56-BF33-B3401D86D6AE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E3DAE5F0-5160-8577-5BCB-FF5DDC2E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703108-3460-E455-26F1-95479056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15" y="3187215"/>
            <a:ext cx="2905585" cy="19389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659E3D-B67B-8C5A-E9AE-0CFAA49A11D6}"/>
              </a:ext>
            </a:extLst>
          </p:cNvPr>
          <p:cNvSpPr txBox="1"/>
          <p:nvPr/>
        </p:nvSpPr>
        <p:spPr>
          <a:xfrm>
            <a:off x="863999" y="3344002"/>
            <a:ext cx="5452579" cy="227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</a:pPr>
            <a:r>
              <a:rPr lang="es-ES" sz="1600" b="1" noProof="0" dirty="0">
                <a:effectLst/>
              </a:rPr>
              <a:t>Características:</a:t>
            </a:r>
          </a:p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1600" noProof="0" dirty="0">
                <a:effectLst/>
              </a:rPr>
              <a:t>	Forma de campana</a:t>
            </a:r>
          </a:p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1600" noProof="0" dirty="0">
                <a:effectLst/>
              </a:rPr>
              <a:t>	Simétrica y centrada en la media μ</a:t>
            </a:r>
          </a:p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1600" noProof="0" dirty="0">
                <a:effectLst/>
              </a:rPr>
              <a:t>	los valores más cercanos al centro son los más frecuentes</a:t>
            </a:r>
          </a:p>
          <a:p>
            <a:pPr marL="285750" indent="-285750"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s-ES" sz="1600" noProof="0" dirty="0">
                <a:effectLst/>
              </a:rPr>
              <a:t>	Las “colas”, valores alejados, marcados por la desviación típica σ, son los casos raros o menos frecuentes.</a:t>
            </a:r>
          </a:p>
        </p:txBody>
      </p:sp>
    </p:spTree>
    <p:extLst>
      <p:ext uri="{BB962C8B-B14F-4D97-AF65-F5344CB8AC3E}">
        <p14:creationId xmlns:p14="http://schemas.microsoft.com/office/powerpoint/2010/main" val="328412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9FDD2-E06B-FC0C-9B89-CBA2952A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16D-FE37-18F0-09D6-83BF4E03F66D}"/>
              </a:ext>
            </a:extLst>
          </p:cNvPr>
          <p:cNvSpPr txBox="1"/>
          <p:nvPr/>
        </p:nvSpPr>
        <p:spPr>
          <a:xfrm>
            <a:off x="864000" y="762298"/>
            <a:ext cx="665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De dónde viene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DB5B09-2B76-364B-F68E-2732476C112D}"/>
              </a:ext>
            </a:extLst>
          </p:cNvPr>
          <p:cNvSpPr txBox="1"/>
          <p:nvPr/>
        </p:nvSpPr>
        <p:spPr>
          <a:xfrm>
            <a:off x="842907" y="1800036"/>
            <a:ext cx="73152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 gráfica de la función de distribución de una V.A. normal se llama </a:t>
            </a:r>
            <a:r>
              <a:rPr lang="es-ES" b="1" dirty="0">
                <a:solidFill>
                  <a:srgbClr val="00B050"/>
                </a:solidFill>
              </a:rPr>
              <a:t>campana de Gauss</a:t>
            </a:r>
            <a:r>
              <a:rPr lang="es-ES" dirty="0"/>
              <a:t>, es muy conocida y útil</a:t>
            </a:r>
            <a:endParaRPr lang="es-ES" i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88CA183-B0AB-A8FB-B340-1C56D40FD0E2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A8D2EC-CDF3-0227-F92A-87770732F879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4682F47-761B-48FA-747C-2D9AD282E956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01E3262-4B27-19BD-8A67-F0844E30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00" y="540000"/>
            <a:ext cx="720000" cy="720000"/>
          </a:xfrm>
          <a:prstGeom prst="rect">
            <a:avLst/>
          </a:prstGeom>
        </p:spPr>
      </p:pic>
      <p:pic>
        <p:nvPicPr>
          <p:cNvPr id="1028" name="Picture 4" descr="distribución-normal-características">
            <a:extLst>
              <a:ext uri="{FF2B5EF4-FFF2-40B4-BE49-F238E27FC236}">
                <a16:creationId xmlns:a16="http://schemas.microsoft.com/office/drawing/2014/main" id="{FAA9A0B1-F6A3-933A-F337-CBB39F680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5"/>
          <a:stretch>
            <a:fillRect/>
          </a:stretch>
        </p:blipFill>
        <p:spPr bwMode="auto">
          <a:xfrm>
            <a:off x="1381122" y="2849740"/>
            <a:ext cx="6238770" cy="22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4A32A2-46B9-B55D-DF8E-F30FE2FFE333}"/>
                  </a:ext>
                </a:extLst>
              </p:cNvPr>
              <p:cNvSpPr txBox="1"/>
              <p:nvPr/>
            </p:nvSpPr>
            <p:spPr>
              <a:xfrm>
                <a:off x="765850" y="5222251"/>
                <a:ext cx="72427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La probabilidad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s-ES" dirty="0"/>
                  <a:t>es </a:t>
                </a:r>
                <a:r>
                  <a:rPr lang="es-ES" b="1" dirty="0"/>
                  <a:t>el área bajo la curva hasta el punto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ES" i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4A32A2-46B9-B55D-DF8E-F30FE2FF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50" y="5222251"/>
                <a:ext cx="7242755" cy="369332"/>
              </a:xfrm>
              <a:prstGeom prst="rect">
                <a:avLst/>
              </a:prstGeom>
              <a:blipFill>
                <a:blip r:embed="rId4"/>
                <a:stretch>
                  <a:fillRect l="-758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51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31BFC-39E9-40CA-1B31-9C5D1B4B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A8AB0-0CAC-8015-7DC8-FC2FCB459A2B}"/>
              </a:ext>
            </a:extLst>
          </p:cNvPr>
          <p:cNvSpPr txBox="1"/>
          <p:nvPr/>
        </p:nvSpPr>
        <p:spPr>
          <a:xfrm>
            <a:off x="864000" y="762298"/>
            <a:ext cx="46808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P</a:t>
            </a:r>
            <a:r>
              <a:rPr lang="es-ES" noProof="0" dirty="0"/>
              <a:t>ara qué sirve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CC43527-10F6-F9D0-30C1-AF503B8D9E64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0BC131-5481-EDCA-5B9C-51CBE9EEFED8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D7B5A19-F92F-B542-B0F7-8795B091FFDB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D3CDE-951B-E729-EAF1-FF4BB2602332}"/>
              </a:ext>
            </a:extLst>
          </p:cNvPr>
          <p:cNvSpPr txBox="1"/>
          <p:nvPr/>
        </p:nvSpPr>
        <p:spPr>
          <a:xfrm>
            <a:off x="900324" y="1777961"/>
            <a:ext cx="7581939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2000" noProof="0" dirty="0">
                <a:effectLst/>
                <a:latin typeface="Arial" panose="020B0604020202020204" pitchFamily="34" charset="0"/>
              </a:rPr>
              <a:t>👉 M</a:t>
            </a:r>
            <a:r>
              <a:rPr lang="es-ES" sz="2000" noProof="0" dirty="0">
                <a:effectLst/>
              </a:rPr>
              <a:t>odelar fenómenos naturales y sociales donde los datos se agrupan en torno a un valor central, la media. </a:t>
            </a:r>
          </a:p>
          <a:p>
            <a:pPr>
              <a:lnSpc>
                <a:spcPct val="150000"/>
              </a:lnSpc>
              <a:buNone/>
            </a:pPr>
            <a:endParaRPr lang="es-ES" sz="2000" noProof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</a:rPr>
              <a:t>👉 </a:t>
            </a:r>
            <a:r>
              <a:rPr lang="es-ES" sz="2000" dirty="0"/>
              <a:t>Permite determinar la probabilidad de que un valor caiga en un intervalo específico (área bajo la curva)</a:t>
            </a:r>
          </a:p>
          <a:p>
            <a:pPr>
              <a:lnSpc>
                <a:spcPct val="150000"/>
              </a:lnSpc>
              <a:buNone/>
            </a:pPr>
            <a:endParaRPr lang="es-ES" sz="2000" noProof="0" dirty="0">
              <a:effectLst/>
            </a:endParaRPr>
          </a:p>
          <a:p>
            <a:pPr>
              <a:lnSpc>
                <a:spcPct val="150000"/>
              </a:lnSpc>
              <a:buNone/>
            </a:pPr>
            <a:r>
              <a:rPr lang="es-ES" sz="2000" dirty="0">
                <a:latin typeface="Arial" panose="020B0604020202020204" pitchFamily="34" charset="0"/>
              </a:rPr>
              <a:t>👉 </a:t>
            </a:r>
            <a:r>
              <a:rPr lang="es-ES" sz="2000" noProof="0" dirty="0">
                <a:effectLst/>
              </a:rPr>
              <a:t>Son fundamentales en inferencia estadística, control de calidad, análisis de riesgos y aproximación de otras distribuciones.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DC6959-DC7F-DE74-C5B0-2B56DD63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64" y="912891"/>
            <a:ext cx="714475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4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0A8BE-D782-1172-9368-4F965A05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D25F1-C031-079D-3695-AAE78287AACA}"/>
              </a:ext>
            </a:extLst>
          </p:cNvPr>
          <p:cNvSpPr txBox="1"/>
          <p:nvPr/>
        </p:nvSpPr>
        <p:spPr>
          <a:xfrm>
            <a:off x="914400" y="374465"/>
            <a:ext cx="7890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dirty="0"/>
              <a:t>Ejemplo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BBAFAC-31C8-91E1-F74F-EC0349E82100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DBE9F15-4F20-6158-6199-1AB4AA4AD1F5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0989D39-538D-9F06-6D39-963F2C97ED57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0A92DDC-7437-F8DF-514B-34436EBBBFAF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B227D248-FEFF-FAC7-8CEF-BEE8A8E2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0" y="540000"/>
            <a:ext cx="1080000" cy="10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63683D5-4046-074A-3D1D-150039FDA172}"/>
                  </a:ext>
                </a:extLst>
              </p:cNvPr>
              <p:cNvSpPr txBox="1"/>
              <p:nvPr/>
            </p:nvSpPr>
            <p:spPr>
              <a:xfrm>
                <a:off x="914400" y="1467800"/>
                <a:ext cx="7368483" cy="263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1600" b="0" dirty="0"/>
                  <a:t>En una oficina de correos el tiempo medio de espera es de 10 minutos, con una desviación típica de 1 minuto. Queremos saber qué porcentaje de clientes tendrán que esperar </a:t>
                </a:r>
                <a:r>
                  <a:rPr lang="es-ES" sz="1600" dirty="0"/>
                  <a:t>un minuto y medio más de lo habitual </a:t>
                </a:r>
                <a:endParaRPr lang="es-ES" sz="1600" b="0" dirty="0"/>
              </a:p>
              <a:p>
                <a:pPr>
                  <a:lnSpc>
                    <a:spcPct val="150000"/>
                  </a:lnSpc>
                </a:pPr>
                <a:r>
                  <a:rPr lang="es-ES" sz="1600" dirty="0"/>
                  <a:t>X=“tiempo que espera un cliente” ∼ N(10,1) 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1600" dirty="0"/>
                  <a:t>lo que buscamos es</a:t>
                </a:r>
                <a:r>
                  <a:rPr lang="es-ES" sz="16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(10&lt;</m:t>
                    </m:r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&lt;11.5)</m:t>
                    </m:r>
                  </m:oMath>
                </a14:m>
                <a:r>
                  <a:rPr lang="es-ES" sz="1600" b="0" dirty="0"/>
                  <a:t>= al área comprendida entre 10 y 11.5 =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0.4332 </m:t>
                    </m:r>
                    <m:r>
                      <m:rPr>
                        <m:nor/>
                      </m:rPr>
                      <a:rPr lang="es-ES" sz="1600" i="1" dirty="0"/>
                      <m:t>= 43,32%</m:t>
                    </m:r>
                  </m:oMath>
                </a14:m>
                <a:endParaRPr lang="es-ES" sz="1600" dirty="0"/>
              </a:p>
              <a:p>
                <a:pPr>
                  <a:lnSpc>
                    <a:spcPct val="150000"/>
                  </a:lnSpc>
                </a:pPr>
                <a:endParaRPr lang="es-ES" sz="1600" b="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63683D5-4046-074A-3D1D-150039FDA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67800"/>
                <a:ext cx="7368483" cy="2639441"/>
              </a:xfrm>
              <a:prstGeom prst="rect">
                <a:avLst/>
              </a:prstGeom>
              <a:blipFill>
                <a:blip r:embed="rId3"/>
                <a:stretch>
                  <a:fillRect l="-414" r="-4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4A0FCA8-9930-8709-3F41-C53E19412B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45" t="7758" r="7553" b="56353"/>
          <a:stretch>
            <a:fillRect/>
          </a:stretch>
        </p:blipFill>
        <p:spPr>
          <a:xfrm>
            <a:off x="2010645" y="3764048"/>
            <a:ext cx="5175991" cy="20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D61D-4A63-0F90-C857-514EF5DEB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05556-2C2D-1BC7-ED64-A028DF43FD6B}"/>
              </a:ext>
            </a:extLst>
          </p:cNvPr>
          <p:cNvSpPr txBox="1"/>
          <p:nvPr/>
        </p:nvSpPr>
        <p:spPr>
          <a:xfrm>
            <a:off x="925603" y="685909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Media </a:t>
            </a:r>
            <a:r>
              <a:rPr lang="el-GR" noProof="0" dirty="0"/>
              <a:t>μ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AEA37F-E5E2-DCAC-7643-0354FE93117C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35888D1-6C3D-66D5-F5F3-4D5153599741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47405B7-0C8D-CED8-16D2-F4FB30143D1D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2287E42-9CB7-F178-0363-9A64C3DE535E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3F19DF4-0AB9-87C2-6C8A-0603F93B53ED}"/>
              </a:ext>
            </a:extLst>
          </p:cNvPr>
          <p:cNvSpPr txBox="1"/>
          <p:nvPr/>
        </p:nvSpPr>
        <p:spPr>
          <a:xfrm>
            <a:off x="914400" y="1846972"/>
            <a:ext cx="7621498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el </a:t>
            </a: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central o promedio</a:t>
            </a: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Es el valor más esperado o probable, también se le llama esperanza. Es el centro de la campana.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4F0E82-F000-3923-3BBB-46AAB129A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99" y="833740"/>
            <a:ext cx="727423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9656E4-789A-28CE-5D26-72481E94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12" y="3456996"/>
            <a:ext cx="1993595" cy="19935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6F1FA67-5C3E-D0CD-E506-9678BD22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7" y="3191730"/>
            <a:ext cx="51816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3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194A-58EA-7305-B9E0-C064E2C7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8FDAF6-285E-38DF-3CF6-C3C617168836}"/>
              </a:ext>
            </a:extLst>
          </p:cNvPr>
          <p:cNvSpPr txBox="1"/>
          <p:nvPr/>
        </p:nvSpPr>
        <p:spPr>
          <a:xfrm>
            <a:off x="925603" y="685909"/>
            <a:ext cx="614886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Desviación típica </a:t>
            </a:r>
            <a:r>
              <a:rPr lang="el-GR" noProof="0" dirty="0"/>
              <a:t>σ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861F66-A8EC-1B54-29E1-A15648B2DC66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80DC2B2-9595-0E8D-9D68-35286A143CC6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6989179A-E617-300B-3961-107E23938846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1ABF1EC-DCFE-E20F-4586-F0882FC6FC19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0D3E5C2-120C-CA47-5DB4-1F33634F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99" y="833740"/>
            <a:ext cx="727423" cy="72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36EDB4-592F-7AD6-C82F-AC33ACC16B1D}"/>
              </a:ext>
            </a:extLst>
          </p:cNvPr>
          <p:cNvSpPr txBox="1"/>
          <p:nvPr/>
        </p:nvSpPr>
        <p:spPr>
          <a:xfrm>
            <a:off x="1029990" y="1696759"/>
            <a:ext cx="7084019" cy="258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Mide </a:t>
            </a: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cuánto se alejan los datos de la media</a:t>
            </a: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Ahí decimos que empiezan las “colas” o valores “atípicos”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intuitiva: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pequeña → datos muy concentrados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 → datos muy dispersos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A830845-785A-793B-EAB0-5957343F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96" y="2476497"/>
            <a:ext cx="1905005" cy="19050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F7CEEA-C895-56A2-5C67-7AFA415CE70D}"/>
              </a:ext>
            </a:extLst>
          </p:cNvPr>
          <p:cNvSpPr txBox="1"/>
          <p:nvPr/>
        </p:nvSpPr>
        <p:spPr>
          <a:xfrm>
            <a:off x="875871" y="4280543"/>
            <a:ext cx="7358829" cy="137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estudiamos el salario de dos países que tienen el mismo salario medio, la desviación típica nos informará en cuál de ellos hay 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desigualdad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83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E28E9-F34F-5891-3474-3E067D2E5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98C9B-66CD-F352-2197-3627530F97EA}"/>
              </a:ext>
            </a:extLst>
          </p:cNvPr>
          <p:cNvSpPr txBox="1"/>
          <p:nvPr/>
        </p:nvSpPr>
        <p:spPr>
          <a:xfrm>
            <a:off x="925603" y="685909"/>
            <a:ext cx="614886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6000" b="1">
                <a:solidFill>
                  <a:srgbClr val="009646"/>
                </a:solidFill>
              </a:defRPr>
            </a:pPr>
            <a:r>
              <a:rPr lang="es-ES" noProof="0" dirty="0"/>
              <a:t>Desviación típica </a:t>
            </a:r>
            <a:r>
              <a:rPr lang="el-GR" noProof="0" dirty="0"/>
              <a:t>σ</a:t>
            </a:r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8DB03C-90C3-A6A8-541B-2A99CACF3256}"/>
              </a:ext>
            </a:extLst>
          </p:cNvPr>
          <p:cNvSpPr txBox="1"/>
          <p:nvPr/>
        </p:nvSpPr>
        <p:spPr>
          <a:xfrm>
            <a:off x="914400" y="6003879"/>
            <a:ext cx="454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Matemáticas Aplicadas II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B60D5A2-7A86-E28E-E9CD-1B86405B69E3}"/>
              </a:ext>
            </a:extLst>
          </p:cNvPr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AEBD9CC-855F-A710-3D2D-B9EA073B1104}"/>
                </a:ext>
              </a:extLst>
            </p:cNvPr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rgbClr val="00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noProof="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65D3159-DA49-6F17-11DD-2A3775087623}"/>
                </a:ext>
              </a:extLst>
            </p:cNvPr>
            <p:cNvSpPr txBox="1"/>
            <p:nvPr/>
          </p:nvSpPr>
          <p:spPr>
            <a:xfrm>
              <a:off x="842907" y="6108412"/>
              <a:ext cx="454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noProof="0" dirty="0">
                  <a:solidFill>
                    <a:schemeClr val="bg1"/>
                  </a:solidFill>
                </a:rPr>
                <a:t>Matemáticas Aplicadas II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D3A5F0F-2728-41F3-52F0-36830205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99" y="833740"/>
            <a:ext cx="727423" cy="72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3CAD35-CA71-4C38-8D99-5343EC92B6FF}"/>
              </a:ext>
            </a:extLst>
          </p:cNvPr>
          <p:cNvSpPr txBox="1"/>
          <p:nvPr/>
        </p:nvSpPr>
        <p:spPr>
          <a:xfrm>
            <a:off x="1029990" y="1718552"/>
            <a:ext cx="7084019" cy="158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intuitiva: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pequeña → datos muy concentrados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00B050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 → datos muy dispersos</a:t>
            </a:r>
          </a:p>
        </p:txBody>
      </p:sp>
      <p:pic>
        <p:nvPicPr>
          <p:cNvPr id="3074" name="Picture 2" descr="desviación-estándar-en-la-distribución-normal">
            <a:extLst>
              <a:ext uri="{FF2B5EF4-FFF2-40B4-BE49-F238E27FC236}">
                <a16:creationId xmlns:a16="http://schemas.microsoft.com/office/drawing/2014/main" id="{3827ABE3-4C79-2EF4-2C81-7F720338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55" y="3488775"/>
            <a:ext cx="4153688" cy="21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59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matematicas aplicadas" id="{1EEDECA2-2706-4EDF-B389-A8D7244FC597}" vid="{66013890-C573-4160-A5AC-1DEF9FD155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plantilla_matematicas_aplicadas</Template>
  <TotalTime>1389</TotalTime>
  <Words>1414</Words>
  <Application>Microsoft Office PowerPoint</Application>
  <PresentationFormat>Presentación en pantalla (4:3)</PresentationFormat>
  <Paragraphs>206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Segoe UI Emoji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Daniel Estévez Fernández</dc:creator>
  <cp:keywords/>
  <dc:description>generated using python-pptx</dc:description>
  <cp:lastModifiedBy>Daniel Estévez Fernández</cp:lastModifiedBy>
  <cp:revision>34</cp:revision>
  <cp:lastPrinted>2026-03-15T22:07:38Z</cp:lastPrinted>
  <dcterms:created xsi:type="dcterms:W3CDTF">2026-03-14T08:17:58Z</dcterms:created>
  <dcterms:modified xsi:type="dcterms:W3CDTF">2026-03-15T22:07:42Z</dcterms:modified>
  <cp:category/>
</cp:coreProperties>
</file>