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64" r:id="rId3"/>
    <p:sldId id="276" r:id="rId4"/>
    <p:sldId id="270" r:id="rId5"/>
    <p:sldId id="265" r:id="rId6"/>
    <p:sldId id="281" r:id="rId7"/>
    <p:sldId id="280" r:id="rId8"/>
    <p:sldId id="284" r:id="rId9"/>
    <p:sldId id="290" r:id="rId10"/>
    <p:sldId id="283" r:id="rId11"/>
    <p:sldId id="288" r:id="rId12"/>
    <p:sldId id="289" r:id="rId13"/>
    <p:sldId id="282" r:id="rId14"/>
    <p:sldId id="286" r:id="rId15"/>
    <p:sldId id="291" r:id="rId16"/>
    <p:sldId id="287" r:id="rId17"/>
    <p:sldId id="271" r:id="rId18"/>
    <p:sldId id="272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424" y="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3A543-6E4E-4590-9964-C4F89443B1BB}" type="datetimeFigureOut">
              <a:rPr lang="es-ES" smtClean="0"/>
              <a:t>15/03/2026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69B305-7A3D-47EB-9A81-5C691AAC38C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652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69B305-7A3D-47EB-9A81-5C691AAC38CC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0321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png"/><Relationship Id="rId4" Type="http://schemas.openxmlformats.org/officeDocument/2006/relationships/hyperlink" Target="a%20href=%22https:/www.flaticon.es/iconos-gratis/prueba%22%20title=%22prueba%20iconos%22%3ePrueba%20iconos%20creados%20por%20Flat-icons-com%20-%20Flaticon%3c/a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a%20href=%22https:/www.flaticon.es/iconos-gratis/encuesta%22%20title=%22encuesta%20iconos%22%3eEncuesta%20iconos%20creados%20por%20Freepik%20-%20Flaticon%3c/a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a%20href=%22https:/www.flaticon.es/iconos-gratis/dilema%22%20title=%22dilema%20iconos%22%3eDilema%20iconos%20creados%20por%20Vectors%20Tank%20-%20Flaticon%3c/a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14400"/>
            <a:ext cx="392883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Estadística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468880"/>
            <a:ext cx="706990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Variables aleatorias discretas</a:t>
            </a:r>
          </a:p>
          <a:p>
            <a:pPr>
              <a:defRPr sz="3200">
                <a:solidFill>
                  <a:srgbClr val="000000"/>
                </a:solidFill>
              </a:defRPr>
            </a:pPr>
            <a:r>
              <a:rPr lang="es-ES" noProof="0" dirty="0"/>
              <a:t>Binomial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51BC3B15-1232-8DD9-8ACF-CDA1FF2F2357}"/>
              </a:ext>
            </a:extLst>
          </p:cNvPr>
          <p:cNvGrpSpPr/>
          <p:nvPr/>
        </p:nvGrpSpPr>
        <p:grpSpPr>
          <a:xfrm>
            <a:off x="0" y="5250094"/>
            <a:ext cx="9144000" cy="1607906"/>
            <a:chOff x="0" y="5250094"/>
            <a:chExt cx="9144000" cy="1607906"/>
          </a:xfrm>
        </p:grpSpPr>
        <p:grpSp>
          <p:nvGrpSpPr>
            <p:cNvPr id="15" name="Grupo 14">
              <a:extLst>
                <a:ext uri="{FF2B5EF4-FFF2-40B4-BE49-F238E27FC236}">
                  <a16:creationId xmlns:a16="http://schemas.microsoft.com/office/drawing/2014/main" id="{1DB0C2FA-6F0B-49F9-AB4C-2A9EE5B215E7}"/>
                </a:ext>
              </a:extLst>
            </p:cNvPr>
            <p:cNvGrpSpPr/>
            <p:nvPr/>
          </p:nvGrpSpPr>
          <p:grpSpPr>
            <a:xfrm>
              <a:off x="0" y="5250094"/>
              <a:ext cx="9144000" cy="1607906"/>
              <a:chOff x="0" y="5250094"/>
              <a:chExt cx="9144000" cy="1607906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0" y="5250094"/>
                <a:ext cx="9144000" cy="1607906"/>
              </a:xfrm>
              <a:prstGeom prst="rect">
                <a:avLst/>
              </a:prstGeom>
              <a:solidFill>
                <a:srgbClr val="009646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 dirty="0"/>
              </a:p>
            </p:txBody>
          </p:sp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DC3D0E4-53FF-96AD-7A75-33AE99BE9B99}"/>
                  </a:ext>
                </a:extLst>
              </p:cNvPr>
              <p:cNvSpPr txBox="1"/>
              <p:nvPr/>
            </p:nvSpPr>
            <p:spPr>
              <a:xfrm>
                <a:off x="914400" y="5761659"/>
                <a:ext cx="454117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3200" b="1" noProof="0" dirty="0">
                    <a:solidFill>
                      <a:schemeClr val="bg1"/>
                    </a:solidFill>
                  </a:rPr>
                  <a:t>Matemáticas Aplicadas II</a:t>
                </a:r>
              </a:p>
            </p:txBody>
          </p:sp>
        </p:grpSp>
        <p:pic>
          <p:nvPicPr>
            <p:cNvPr id="18" name="Imagen 17" descr="Imagen que contiene Icono&#10;&#10;El contenido generado por IA puede ser incorrecto.">
              <a:extLst>
                <a:ext uri="{FF2B5EF4-FFF2-40B4-BE49-F238E27FC236}">
                  <a16:creationId xmlns:a16="http://schemas.microsoft.com/office/drawing/2014/main" id="{1068CB12-E0A8-6FA2-9EA3-D76571649C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890535" y="5469276"/>
              <a:ext cx="1093769" cy="109376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B77C4-5CAD-1929-90C4-0285EDF25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B45B74-32FD-97A0-DCBA-EFB317DE66F7}"/>
              </a:ext>
            </a:extLst>
          </p:cNvPr>
          <p:cNvSpPr txBox="1"/>
          <p:nvPr/>
        </p:nvSpPr>
        <p:spPr>
          <a:xfrm>
            <a:off x="925603" y="685909"/>
            <a:ext cx="616099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Distribución de probabilidades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B5DDB91-0770-5CF0-B212-D328EBC44B4F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7479E3E4-8214-63DA-AD86-0131FCD0E76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7562ED3-8512-3377-E6C9-EFC7B1524C33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96FF5A7-2673-18AF-23B0-92BEBC295211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60E2C9-DB2B-F7E5-D7AA-B7E30905F69D}"/>
              </a:ext>
            </a:extLst>
          </p:cNvPr>
          <p:cNvSpPr txBox="1"/>
          <p:nvPr/>
        </p:nvSpPr>
        <p:spPr>
          <a:xfrm>
            <a:off x="925603" y="2527759"/>
            <a:ext cx="3369672" cy="29578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 cada posible valor de la variable aleatoria X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calculamos su probabilidad y la representamos en un gráfico. El que se muestra aquí son las notas de matemáticas aplicadas de la 2ª evaluación</a:t>
            </a: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B0312C3-FB5E-072E-C464-E9951272B3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8752" y="2955937"/>
            <a:ext cx="3610870" cy="1936838"/>
          </a:xfrm>
          <a:prstGeom prst="rect">
            <a:avLst/>
          </a:prstGeom>
        </p:spPr>
      </p:pic>
      <p:pic>
        <p:nvPicPr>
          <p:cNvPr id="13" name="Imagen 12" descr="Logotipo&#10;&#10;El contenido generado por IA puede ser incorrecto.">
            <a:extLst>
              <a:ext uri="{FF2B5EF4-FFF2-40B4-BE49-F238E27FC236}">
                <a16:creationId xmlns:a16="http://schemas.microsoft.com/office/drawing/2014/main" id="{92DF57E5-6A37-6C73-DDA4-68AFBB4673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977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75D61D-4A63-0F90-C857-514EF5DEBE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B05556-2C2D-1BC7-ED64-A028DF43FD6B}"/>
              </a:ext>
            </a:extLst>
          </p:cNvPr>
          <p:cNvSpPr txBox="1"/>
          <p:nvPr/>
        </p:nvSpPr>
        <p:spPr>
          <a:xfrm>
            <a:off x="925603" y="685909"/>
            <a:ext cx="283603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Media </a:t>
            </a:r>
            <a:r>
              <a:rPr lang="el-GR" noProof="0" dirty="0"/>
              <a:t>μ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AEA37F-E5E2-DCAC-7643-0354FE93117C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35888D1-6C3D-66D5-F5F3-4D515359974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47405B7-0C8D-CED8-16D2-F4FB30143D1D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2287E42-9CB7-F178-0363-9A64C3DE535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63F19DF4-0AB9-87C2-6C8A-0603F93B53ED}"/>
              </a:ext>
            </a:extLst>
          </p:cNvPr>
          <p:cNvSpPr txBox="1"/>
          <p:nvPr/>
        </p:nvSpPr>
        <p:spPr>
          <a:xfrm>
            <a:off x="914400" y="1846972"/>
            <a:ext cx="7621498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el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 central o promedio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Es el valor más esperado o probable, también se le llama esperanza.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134F0E82-F000-3923-3BBB-46AAB129A3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CA9656E4-789A-28CE-5D26-72481E9483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3212" y="3456996"/>
            <a:ext cx="1993595" cy="1993595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E374AFB1-A92E-0615-D224-63A4F6AEE33A}"/>
              </a:ext>
            </a:extLst>
          </p:cNvPr>
          <p:cNvSpPr txBox="1"/>
          <p:nvPr/>
        </p:nvSpPr>
        <p:spPr>
          <a:xfrm>
            <a:off x="925603" y="3249931"/>
            <a:ext cx="4629150" cy="23576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Ejemplo: 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conocemos los salarios de 4 personas: 1000, 1200, 1100, 900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Podemos decir que el salario medio es </a:t>
            </a:r>
          </a:p>
          <a:p>
            <a:pPr algn="ctr">
              <a:lnSpc>
                <a:spcPct val="150000"/>
              </a:lnSpc>
              <a:spcAft>
                <a:spcPts val="600"/>
              </a:spcAft>
              <a:buNone/>
            </a:pPr>
            <a:r>
              <a:rPr lang="el-G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</a:t>
            </a: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≈ 1050 €</a:t>
            </a:r>
          </a:p>
        </p:txBody>
      </p:sp>
    </p:spTree>
    <p:extLst>
      <p:ext uri="{BB962C8B-B14F-4D97-AF65-F5344CB8AC3E}">
        <p14:creationId xmlns:p14="http://schemas.microsoft.com/office/powerpoint/2010/main" val="1200737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3194A-58EA-7305-B9E0-C064E2C734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8FDAF6-285E-38DF-3CF6-C3C617168836}"/>
              </a:ext>
            </a:extLst>
          </p:cNvPr>
          <p:cNvSpPr txBox="1"/>
          <p:nvPr/>
        </p:nvSpPr>
        <p:spPr>
          <a:xfrm>
            <a:off x="925603" y="685909"/>
            <a:ext cx="6148863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Desviación típica </a:t>
            </a:r>
            <a:r>
              <a:rPr lang="el-GR" noProof="0" dirty="0"/>
              <a:t>σ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8861F66-A8EC-1B54-29E1-A15648B2DC6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80DC2B2-9595-0E8D-9D68-35286A143CC6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6989179A-E617-300B-3961-107E23938846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01ABF1EC-DCFE-E20F-4586-F0882FC6FC19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0" name="Imagen 9">
            <a:extLst>
              <a:ext uri="{FF2B5EF4-FFF2-40B4-BE49-F238E27FC236}">
                <a16:creationId xmlns:a16="http://schemas.microsoft.com/office/drawing/2014/main" id="{C0D3E5C2-120C-CA47-5DB4-1F33634F9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C36EDB4-592F-7AD6-C82F-AC33ACC16B1D}"/>
              </a:ext>
            </a:extLst>
          </p:cNvPr>
          <p:cNvSpPr txBox="1"/>
          <p:nvPr/>
        </p:nvSpPr>
        <p:spPr>
          <a:xfrm>
            <a:off x="1029990" y="1696759"/>
            <a:ext cx="7084019" cy="25837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Mide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cuánto se alejan o se dispersan los datos alrededor de la media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Interpretación intuitiva:</a:t>
            </a:r>
          </a:p>
          <a:p>
            <a:pPr marL="800100" lvl="1" indent="-342900" algn="just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pequeña → datos muy concentrados</a:t>
            </a:r>
          </a:p>
          <a:p>
            <a:pPr marL="800100" lvl="1" indent="-342900" algn="just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SzPts val="1000"/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grande → datos muy dispersos</a:t>
            </a: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6A830845-785A-793B-EAB0-5957343FA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9696" y="2476497"/>
            <a:ext cx="1905005" cy="190500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F11ABC0-B571-5ABD-BEFE-2685B37CF5C1}"/>
              </a:ext>
            </a:extLst>
          </p:cNvPr>
          <p:cNvSpPr txBox="1"/>
          <p:nvPr/>
        </p:nvSpPr>
        <p:spPr>
          <a:xfrm>
            <a:off x="925602" y="4381502"/>
            <a:ext cx="7084019" cy="13728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 estudiamos el salario de dos países que tienen el mismo salario medio, la desviación típica nos informará en cuál de ellos hay </a:t>
            </a: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más desigualdad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7837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1A633-96B3-0B9A-ED07-2D82540AC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2A160D-5616-D45D-626F-B96932A74ED0}"/>
              </a:ext>
            </a:extLst>
          </p:cNvPr>
          <p:cNvSpPr txBox="1"/>
          <p:nvPr/>
        </p:nvSpPr>
        <p:spPr>
          <a:xfrm>
            <a:off x="925603" y="685909"/>
            <a:ext cx="6320192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Variable BINOMIAL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41508C7-EC5C-C7C5-D573-D25184DC950B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9513128-6BBD-31B0-B2B7-F859EE19A7F1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0678406A-F779-028C-C2E4-58D48471942E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8071022E-8683-184F-FB45-FFB41C669267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73376F5C-69D0-549D-A018-8EBACFFF74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ED9359C-8D60-B0F2-7966-0DA94A5464EF}"/>
                  </a:ext>
                </a:extLst>
              </p:cNvPr>
              <p:cNvSpPr txBox="1"/>
              <p:nvPr/>
            </p:nvSpPr>
            <p:spPr>
              <a:xfrm>
                <a:off x="925603" y="1806105"/>
                <a:ext cx="7091737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3200" kern="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Distribución de una binomial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X</m:t>
                    </m:r>
                    <m: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~</m:t>
                    </m:r>
                    <m:r>
                      <m:rPr>
                        <m:sty m:val="p"/>
                      </m:rP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B</m:t>
                    </m:r>
                    <m: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m:rPr>
                        <m:sty m:val="p"/>
                      </m:rP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p</m:t>
                    </m:r>
                    <m:r>
                      <a:rPr lang="es-ES" sz="3200" b="0" i="1" kern="0" smtClean="0"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endParaRPr lang="es-ES" sz="3200" dirty="0"/>
              </a:p>
            </p:txBody>
          </p:sp>
        </mc:Choice>
        <mc:Fallback xmlns="">
          <p:sp>
            <p:nvSpPr>
              <p:cNvPr id="4" name="CuadroTexto 3">
                <a:extLst>
                  <a:ext uri="{FF2B5EF4-FFF2-40B4-BE49-F238E27FC236}">
                    <a16:creationId xmlns:a16="http://schemas.microsoft.com/office/drawing/2014/main" id="{1ED9359C-8D60-B0F2-7966-0DA94A546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603" y="1806105"/>
                <a:ext cx="7091737" cy="584775"/>
              </a:xfrm>
              <a:prstGeom prst="rect">
                <a:avLst/>
              </a:prstGeom>
              <a:blipFill>
                <a:blip r:embed="rId4"/>
                <a:stretch>
                  <a:fillRect l="-2236" t="-12500" b="-3437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>
            <a:extLst>
              <a:ext uri="{FF2B5EF4-FFF2-40B4-BE49-F238E27FC236}">
                <a16:creationId xmlns:a16="http://schemas.microsoft.com/office/drawing/2014/main" id="{19398F33-08A6-C2B3-BB7F-BCFE176BEF61}"/>
              </a:ext>
            </a:extLst>
          </p:cNvPr>
          <p:cNvSpPr txBox="1"/>
          <p:nvPr/>
        </p:nvSpPr>
        <p:spPr>
          <a:xfrm>
            <a:off x="925603" y="2387278"/>
            <a:ext cx="7091737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/>
              <a:t>Una variable discreta es </a:t>
            </a:r>
            <a:r>
              <a:rPr lang="es-ES" sz="2000" b="1" dirty="0"/>
              <a:t>BINOMIAL </a:t>
            </a:r>
            <a:r>
              <a:rPr lang="es-ES" sz="2000" dirty="0"/>
              <a:t>cuando cuenta </a:t>
            </a:r>
            <a:r>
              <a:rPr lang="es-ES" sz="2000" b="1" dirty="0"/>
              <a:t>cuántos éxitos hay en varios intentos.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4773061F-3A42-4CDF-9F02-E8537AA9BD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8704" y="3891480"/>
            <a:ext cx="1567690" cy="156769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5F435441-5CB5-8889-F760-C4A780E4DA72}"/>
                  </a:ext>
                </a:extLst>
              </p:cNvPr>
              <p:cNvSpPr txBox="1"/>
              <p:nvPr/>
            </p:nvSpPr>
            <p:spPr>
              <a:xfrm>
                <a:off x="1771124" y="5314571"/>
                <a:ext cx="462915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𝑿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~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𝑩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𝟏𝟎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𝟑𝟓</m:t>
                      </m:r>
                      <m:r>
                        <a:rPr lang="es-ES" sz="18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s-ES" b="1" dirty="0"/>
              </a:p>
            </p:txBody>
          </p:sp>
        </mc:Choice>
        <mc:Fallback xmlns=""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5F435441-5CB5-8889-F760-C4A780E4DA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71124" y="5314571"/>
                <a:ext cx="4629150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74AEB46E-EFF8-493D-2767-916FA2A1FAD5}"/>
              </a:ext>
            </a:extLst>
          </p:cNvPr>
          <p:cNvSpPr txBox="1"/>
          <p:nvPr/>
        </p:nvSpPr>
        <p:spPr>
          <a:xfrm>
            <a:off x="901540" y="3542926"/>
            <a:ext cx="6320191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Ejemplo:</a:t>
            </a:r>
            <a:r>
              <a:rPr lang="es-ES" dirty="0"/>
              <a:t> Encuesta política. Sabemos que la probabilidad de votar a un partido determinado A es p=P(A) = 0,35</a:t>
            </a:r>
          </a:p>
          <a:p>
            <a:r>
              <a:rPr lang="es-ES" dirty="0"/>
              <a:t>Preguntamos a 10 personas, n=10 (tamaño de la muestra)</a:t>
            </a:r>
          </a:p>
          <a:p>
            <a:pPr>
              <a:lnSpc>
                <a:spcPct val="150000"/>
              </a:lnSpc>
            </a:pPr>
            <a:r>
              <a:rPr lang="es-ES" dirty="0"/>
              <a:t>X = </a:t>
            </a:r>
            <a:r>
              <a:rPr lang="es-ES" i="1" dirty="0"/>
              <a:t>“número de personas que votan al partido A”.</a:t>
            </a:r>
          </a:p>
          <a:p>
            <a:pPr>
              <a:lnSpc>
                <a:spcPct val="150000"/>
              </a:lnSpc>
            </a:pPr>
            <a:r>
              <a:rPr lang="es-ES" dirty="0"/>
              <a:t>X es una V.A. discreta que sigue una distribución binomial</a:t>
            </a:r>
          </a:p>
        </p:txBody>
      </p:sp>
    </p:spTree>
    <p:extLst>
      <p:ext uri="{BB962C8B-B14F-4D97-AF65-F5344CB8AC3E}">
        <p14:creationId xmlns:p14="http://schemas.microsoft.com/office/powerpoint/2010/main" val="986014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0332E-67A4-5A34-2D51-40C7051E6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62C16F-2610-6091-305C-0E8D98B1DF93}"/>
              </a:ext>
            </a:extLst>
          </p:cNvPr>
          <p:cNvSpPr txBox="1"/>
          <p:nvPr/>
        </p:nvSpPr>
        <p:spPr>
          <a:xfrm>
            <a:off x="925603" y="685909"/>
            <a:ext cx="673891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Variable BINOMIAL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F93E4C6-820F-27FD-6FAE-A8B336FB473A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475BA98F-DC47-1FA7-E539-9E63DA13590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34434BCA-9023-1F15-D124-48342F3D71F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3EF1EBC-7622-DEF5-5B5B-2AAF7FEB6EA0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E583CB34-9160-E358-C3FC-407956AF8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grpSp>
        <p:nvGrpSpPr>
          <p:cNvPr id="10" name="Grupo 9">
            <a:extLst>
              <a:ext uri="{FF2B5EF4-FFF2-40B4-BE49-F238E27FC236}">
                <a16:creationId xmlns:a16="http://schemas.microsoft.com/office/drawing/2014/main" id="{99041D4D-154F-77AB-26F9-4A48365394EB}"/>
              </a:ext>
            </a:extLst>
          </p:cNvPr>
          <p:cNvGrpSpPr/>
          <p:nvPr/>
        </p:nvGrpSpPr>
        <p:grpSpPr>
          <a:xfrm>
            <a:off x="2222975" y="1593026"/>
            <a:ext cx="3004583" cy="4185761"/>
            <a:chOff x="2445250" y="1297491"/>
            <a:chExt cx="3004583" cy="4185761"/>
          </a:xfrm>
        </p:grpSpPr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8F172DC8-6E44-9AA4-C3D6-FEF0ADD46FD8}"/>
                </a:ext>
              </a:extLst>
            </p:cNvPr>
            <p:cNvSpPr txBox="1"/>
            <p:nvPr/>
          </p:nvSpPr>
          <p:spPr>
            <a:xfrm>
              <a:off x="2445250" y="1297491"/>
              <a:ext cx="3004583" cy="418576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Experimento repetido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↓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SÓLO 2 resultados posibles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↓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éxito / fracaso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↓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ÉXITO siempre misma probabilidad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↓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n intentos</a:t>
              </a:r>
            </a:p>
            <a:p>
              <a:pPr algn="ctr"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 = “número de éxitos”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Distribución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F918E5CD-9C29-02E9-0363-E5466A195307}"/>
                    </a:ext>
                  </a:extLst>
                </p:cNvPr>
                <p:cNvSpPr txBox="1"/>
                <p:nvPr/>
              </p:nvSpPr>
              <p:spPr>
                <a:xfrm>
                  <a:off x="3907837" y="5038888"/>
                  <a:ext cx="1219000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𝑿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~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𝒏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𝒑</m:t>
                        </m:r>
                        <m:r>
                          <a:rPr lang="es-ES" sz="2000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oMath>
                    </m:oMathPara>
                  </a14:m>
                  <a:endParaRPr lang="es-ES" sz="2000" b="1" dirty="0"/>
                </a:p>
              </p:txBody>
            </p:sp>
          </mc:Choice>
          <mc:Fallback xmlns="">
            <p:sp>
              <p:nvSpPr>
                <p:cNvPr id="5" name="CuadroTexto 4">
                  <a:extLst>
                    <a:ext uri="{FF2B5EF4-FFF2-40B4-BE49-F238E27FC236}">
                      <a16:creationId xmlns:a16="http://schemas.microsoft.com/office/drawing/2014/main" id="{F918E5CD-9C29-02E9-0363-E5466A1953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07837" y="5038888"/>
                  <a:ext cx="1219000" cy="400110"/>
                </a:xfrm>
                <a:prstGeom prst="rect">
                  <a:avLst/>
                </a:prstGeom>
                <a:blipFill>
                  <a:blip r:embed="rId3"/>
                  <a:stretch>
                    <a:fillRect r="-13500" b="-15152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3" name="Imagen 12">
            <a:hlinkClick r:id="rId4" action="ppaction://hlinkfile"/>
            <a:extLst>
              <a:ext uri="{FF2B5EF4-FFF2-40B4-BE49-F238E27FC236}">
                <a16:creationId xmlns:a16="http://schemas.microsoft.com/office/drawing/2014/main" id="{4358CCD7-6B79-CC20-374D-6CB6EDCD0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9642" y="2224843"/>
            <a:ext cx="1808655" cy="180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4983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E3F38-6908-C9F2-1392-C5420B2BBA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C82DE33-958C-1C8D-B17F-BF17D62B8F5B}"/>
              </a:ext>
            </a:extLst>
          </p:cNvPr>
          <p:cNvSpPr txBox="1"/>
          <p:nvPr/>
        </p:nvSpPr>
        <p:spPr>
          <a:xfrm>
            <a:off x="925603" y="685909"/>
            <a:ext cx="618639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reconocer una binomial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B693112-ACCE-5110-43F1-28E4DAFAAFE3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8594714-C705-FA77-AC89-3F339113E590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C27B684-C8F4-4350-BDF7-27E48278CF0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1D9AD2CF-939B-EF72-1739-5DBAF9CA140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09A39F5D-9826-7ACC-C8BF-4AF7172686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891891F5-885B-9F69-A3E2-05FAACCD2DCE}"/>
              </a:ext>
            </a:extLst>
          </p:cNvPr>
          <p:cNvSpPr txBox="1"/>
          <p:nvPr/>
        </p:nvSpPr>
        <p:spPr>
          <a:xfrm>
            <a:off x="983906" y="2592385"/>
            <a:ext cx="7025715" cy="3081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s-ES" sz="2000" dirty="0"/>
              <a:t>Para que sea binomial deben cumplirse </a:t>
            </a:r>
            <a:r>
              <a:rPr lang="es-ES" sz="2000" b="1" dirty="0"/>
              <a:t>4 condiciones</a:t>
            </a:r>
            <a:r>
              <a:rPr lang="es-ES" sz="2000" dirty="0"/>
              <a:t>:</a:t>
            </a:r>
          </a:p>
          <a:p>
            <a:pPr>
              <a:lnSpc>
                <a:spcPct val="200000"/>
              </a:lnSpc>
            </a:pPr>
            <a:r>
              <a:rPr lang="es-ES" sz="2000" dirty="0"/>
              <a:t>1️⃣ Número fijo de pruebas o consultas: </a:t>
            </a:r>
            <a:r>
              <a:rPr lang="es-ES" sz="2000" b="1" dirty="0"/>
              <a:t>n</a:t>
            </a:r>
            <a:endParaRPr lang="es-ES" sz="2000" dirty="0"/>
          </a:p>
          <a:p>
            <a:pPr>
              <a:lnSpc>
                <a:spcPct val="200000"/>
              </a:lnSpc>
            </a:pPr>
            <a:r>
              <a:rPr lang="es-ES" sz="2000" dirty="0"/>
              <a:t>2️⃣ Solo dos resultados posibles: </a:t>
            </a:r>
            <a:r>
              <a:rPr lang="es-ES" sz="2000" b="1" dirty="0"/>
              <a:t>éxito o fracaso</a:t>
            </a:r>
          </a:p>
          <a:p>
            <a:pPr>
              <a:lnSpc>
                <a:spcPct val="200000"/>
              </a:lnSpc>
            </a:pPr>
            <a:r>
              <a:rPr lang="es-ES" sz="2000" dirty="0"/>
              <a:t>3️⃣ Probabilidad de éxito constante: </a:t>
            </a:r>
            <a:r>
              <a:rPr lang="es-ES" sz="2000" b="1" dirty="0"/>
              <a:t>p</a:t>
            </a:r>
            <a:endParaRPr lang="es-ES" sz="2000" dirty="0"/>
          </a:p>
          <a:p>
            <a:pPr>
              <a:lnSpc>
                <a:spcPct val="200000"/>
              </a:lnSpc>
            </a:pPr>
            <a:r>
              <a:rPr lang="es-ES" sz="2000" dirty="0"/>
              <a:t>4️⃣ Las pruebas son independientes</a:t>
            </a:r>
          </a:p>
        </p:txBody>
      </p:sp>
      <p:pic>
        <p:nvPicPr>
          <p:cNvPr id="15" name="Imagen 14">
            <a:hlinkClick r:id="rId3" action="ppaction://hlinkfile"/>
            <a:extLst>
              <a:ext uri="{FF2B5EF4-FFF2-40B4-BE49-F238E27FC236}">
                <a16:creationId xmlns:a16="http://schemas.microsoft.com/office/drawing/2014/main" id="{8AEA44E2-D868-9E80-78D9-255F7BB69D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12289" y="3411424"/>
            <a:ext cx="1867241" cy="1867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674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5D460-A6A9-2AED-D55C-CEEF12AF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5D1B1FB-CA02-EAB0-E6D9-1C7F23539114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Cómo calcularla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B8AAA86-DA53-18EF-BEF6-1E88036A5354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732F5EE-83B0-EFF5-E504-C15E0FDBE94B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2107288-669E-7F12-62BA-FA5CAA35D04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6F437B62-23AC-2380-097C-14BD924CBF9E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4E85D938-F008-DFC9-C23F-98EBCD949D0C}"/>
              </a:ext>
            </a:extLst>
          </p:cNvPr>
          <p:cNvSpPr txBox="1"/>
          <p:nvPr/>
        </p:nvSpPr>
        <p:spPr>
          <a:xfrm>
            <a:off x="914399" y="1493854"/>
            <a:ext cx="6485022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/>
              <a:t>Fórmulas binomiales</a:t>
            </a:r>
          </a:p>
          <a:p>
            <a:endParaRPr lang="es-ES" sz="2000" dirty="0"/>
          </a:p>
        </p:txBody>
      </p: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C466A6B3-69FB-53AC-0844-B58C4D78DD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720000" cy="720000"/>
          </a:xfrm>
          <a:prstGeom prst="rect">
            <a:avLst/>
          </a:prstGeom>
        </p:spPr>
      </p:pic>
      <p:sp>
        <p:nvSpPr>
          <p:cNvPr id="21" name="CuadroTexto 20">
            <a:extLst>
              <a:ext uri="{FF2B5EF4-FFF2-40B4-BE49-F238E27FC236}">
                <a16:creationId xmlns:a16="http://schemas.microsoft.com/office/drawing/2014/main" id="{63A3AD83-9367-EF77-2371-0046249B7A54}"/>
              </a:ext>
            </a:extLst>
          </p:cNvPr>
          <p:cNvSpPr txBox="1"/>
          <p:nvPr/>
        </p:nvSpPr>
        <p:spPr>
          <a:xfrm>
            <a:off x="914399" y="2141479"/>
            <a:ext cx="7175500" cy="506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/>
              <a:t>Si </a:t>
            </a:r>
            <a:r>
              <a:rPr lang="es-ES" sz="2000" i="1" dirty="0"/>
              <a:t>X</a:t>
            </a:r>
            <a:r>
              <a:rPr lang="es-ES" sz="2000" dirty="0"/>
              <a:t> es una variable aleatoria binomial  se indica</a:t>
            </a:r>
            <a:endParaRPr lang="es-E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6D019A7A-435D-8653-35C6-61BE7405529E}"/>
                  </a:ext>
                </a:extLst>
              </p:cNvPr>
              <p:cNvSpPr txBox="1"/>
              <p:nvPr/>
            </p:nvSpPr>
            <p:spPr>
              <a:xfrm>
                <a:off x="6064150" y="2242400"/>
                <a:ext cx="121900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𝑿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~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𝑩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𝒏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 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  <m:r>
                        <a:rPr lang="es-ES" sz="2000" b="1" i="1" kern="0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s-ES" sz="2000" b="1" dirty="0"/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6D019A7A-435D-8653-35C6-61BE740552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150" y="2242400"/>
                <a:ext cx="1219000" cy="400110"/>
              </a:xfrm>
              <a:prstGeom prst="rect">
                <a:avLst/>
              </a:prstGeom>
              <a:blipFill>
                <a:blip r:embed="rId3"/>
                <a:stretch>
                  <a:fillRect r="-13500" b="-153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upo 3">
            <a:extLst>
              <a:ext uri="{FF2B5EF4-FFF2-40B4-BE49-F238E27FC236}">
                <a16:creationId xmlns:a16="http://schemas.microsoft.com/office/drawing/2014/main" id="{0A3C2FE7-3393-476F-1291-42AD2824463E}"/>
              </a:ext>
            </a:extLst>
          </p:cNvPr>
          <p:cNvGrpSpPr/>
          <p:nvPr/>
        </p:nvGrpSpPr>
        <p:grpSpPr>
          <a:xfrm>
            <a:off x="2129589" y="2647771"/>
            <a:ext cx="3934561" cy="1430934"/>
            <a:chOff x="2129589" y="2647771"/>
            <a:chExt cx="3934561" cy="1430934"/>
          </a:xfrm>
        </p:grpSpPr>
        <p:sp>
          <p:nvSpPr>
            <p:cNvPr id="3" name="Rectángulo 2">
              <a:extLst>
                <a:ext uri="{FF2B5EF4-FFF2-40B4-BE49-F238E27FC236}">
                  <a16:creationId xmlns:a16="http://schemas.microsoft.com/office/drawing/2014/main" id="{598740B1-302C-5BDD-CDC0-1AA38E141DAC}"/>
                </a:ext>
              </a:extLst>
            </p:cNvPr>
            <p:cNvSpPr/>
            <p:nvPr/>
          </p:nvSpPr>
          <p:spPr>
            <a:xfrm>
              <a:off x="2129589" y="2647771"/>
              <a:ext cx="3934561" cy="1430934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grpSp>
          <p:nvGrpSpPr>
            <p:cNvPr id="29" name="Grupo 28">
              <a:extLst>
                <a:ext uri="{FF2B5EF4-FFF2-40B4-BE49-F238E27FC236}">
                  <a16:creationId xmlns:a16="http://schemas.microsoft.com/office/drawing/2014/main" id="{8D82295A-B4DD-A64C-11FF-D87706DC4F9B}"/>
                </a:ext>
              </a:extLst>
            </p:cNvPr>
            <p:cNvGrpSpPr/>
            <p:nvPr/>
          </p:nvGrpSpPr>
          <p:grpSpPr>
            <a:xfrm>
              <a:off x="2273968" y="2755202"/>
              <a:ext cx="3790182" cy="1204998"/>
              <a:chOff x="2783296" y="4470995"/>
              <a:chExt cx="3420554" cy="120499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CuadroTexto 19">
                    <a:extLst>
                      <a:ext uri="{FF2B5EF4-FFF2-40B4-BE49-F238E27FC236}">
                        <a16:creationId xmlns:a16="http://schemas.microsoft.com/office/drawing/2014/main" id="{5BE7783C-940B-BC19-E910-6E4A7C3C285B}"/>
                      </a:ext>
                    </a:extLst>
                  </p:cNvPr>
                  <p:cNvSpPr txBox="1"/>
                  <p:nvPr/>
                </p:nvSpPr>
                <p:spPr>
                  <a:xfrm>
                    <a:off x="2783296" y="5275883"/>
                    <a:ext cx="1102904" cy="400110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sz="200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s-ES" sz="2000" i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sz="2000" i="1">
                              <a:latin typeface="Cambria Math" panose="02040503050406030204" pitchFamily="18" charset="0"/>
                            </a:rPr>
                            <m:t>𝑛𝑝</m:t>
                          </m:r>
                        </m:oMath>
                      </m:oMathPara>
                    </a14:m>
                    <a:endParaRPr lang="es-ES" sz="2000" dirty="0"/>
                  </a:p>
                </p:txBody>
              </p:sp>
            </mc:Choice>
            <mc:Fallback xmlns="">
              <p:sp>
                <p:nvSpPr>
                  <p:cNvPr id="20" name="CuadroTexto 19">
                    <a:extLst>
                      <a:ext uri="{FF2B5EF4-FFF2-40B4-BE49-F238E27FC236}">
                        <a16:creationId xmlns:a16="http://schemas.microsoft.com/office/drawing/2014/main" id="{5BE7783C-940B-BC19-E910-6E4A7C3C285B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3296" y="5275883"/>
                    <a:ext cx="1102904" cy="400110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b="-7576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CuadroTexto 22">
                    <a:extLst>
                      <a:ext uri="{FF2B5EF4-FFF2-40B4-BE49-F238E27FC236}">
                        <a16:creationId xmlns:a16="http://schemas.microsoft.com/office/drawing/2014/main" id="{59E50F7C-461E-F290-E138-E4BF40F55223}"/>
                      </a:ext>
                    </a:extLst>
                  </p:cNvPr>
                  <p:cNvSpPr txBox="1"/>
                  <p:nvPr/>
                </p:nvSpPr>
                <p:spPr>
                  <a:xfrm>
                    <a:off x="4025900" y="5200651"/>
                    <a:ext cx="2177950" cy="465064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sz="20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  <m:r>
                            <a:rPr lang="es-ES" sz="2000" i="0">
                              <a:latin typeface="Cambria Math" panose="02040503050406030204" pitchFamily="18" charset="0"/>
                            </a:rPr>
                            <m:t>=</m:t>
                          </m:r>
                          <m:rad>
                            <m:radPr>
                              <m:degHide m:val="on"/>
                              <m:ctrlPr>
                                <a:rPr lang="es-ES" sz="20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s-ES" sz="2000" i="1">
                                  <a:latin typeface="Cambria Math" panose="02040503050406030204" pitchFamily="18" charset="0"/>
                                </a:rPr>
                                <m:t>𝑛𝑝</m:t>
                              </m:r>
                              <m:d>
                                <m:dPr>
                                  <m:ctrlP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2000" i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s-ES" sz="2000" i="1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e>
                          </m:rad>
                        </m:oMath>
                      </m:oMathPara>
                    </a14:m>
                    <a:endParaRPr lang="es-ES" sz="2000" dirty="0"/>
                  </a:p>
                </p:txBody>
              </p:sp>
            </mc:Choice>
            <mc:Fallback xmlns="">
              <p:sp>
                <p:nvSpPr>
                  <p:cNvPr id="23" name="CuadroTexto 22">
                    <a:extLst>
                      <a:ext uri="{FF2B5EF4-FFF2-40B4-BE49-F238E27FC236}">
                        <a16:creationId xmlns:a16="http://schemas.microsoft.com/office/drawing/2014/main" id="{59E50F7C-461E-F290-E138-E4BF40F55223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5900" y="5200651"/>
                    <a:ext cx="2177950" cy="46506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6579"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CuadroTexto 27">
                    <a:extLst>
                      <a:ext uri="{FF2B5EF4-FFF2-40B4-BE49-F238E27FC236}">
                        <a16:creationId xmlns:a16="http://schemas.microsoft.com/office/drawing/2014/main" id="{B6D29459-8038-9DAF-39CD-2F659C5F5056}"/>
                      </a:ext>
                    </a:extLst>
                  </p:cNvPr>
                  <p:cNvSpPr txBox="1"/>
                  <p:nvPr/>
                </p:nvSpPr>
                <p:spPr>
                  <a:xfrm>
                    <a:off x="2783296" y="4470995"/>
                    <a:ext cx="3048912" cy="46205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s-ES" sz="2000" b="0" i="1" smtClean="0">
                              <a:latin typeface="Cambria Math" panose="02040503050406030204" pitchFamily="18" charset="0"/>
                            </a:rPr>
                            <m:t>)=</m:t>
                          </m:r>
                          <m:d>
                            <m:d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s-E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s-E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mr>
                              </m:m>
                            </m:e>
                          </m:d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sSup>
                            <m:sSupPr>
                              <m:ctrlP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r>
                                    <a:rPr lang="es-ES" sz="2000" b="0" i="1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e>
                            <m:sup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s-ES" sz="20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oMath>
                      </m:oMathPara>
                    </a14:m>
                    <a:endParaRPr lang="es-ES" sz="2000" i="1" dirty="0"/>
                  </a:p>
                </p:txBody>
              </p:sp>
            </mc:Choice>
            <mc:Fallback xmlns="">
              <p:sp>
                <p:nvSpPr>
                  <p:cNvPr id="28" name="CuadroTexto 27">
                    <a:extLst>
                      <a:ext uri="{FF2B5EF4-FFF2-40B4-BE49-F238E27FC236}">
                        <a16:creationId xmlns:a16="http://schemas.microsoft.com/office/drawing/2014/main" id="{B6D29459-8038-9DAF-39CD-2F659C5F505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83296" y="4470995"/>
                    <a:ext cx="3048912" cy="462050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s-E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31" name="CuadroTexto 30">
            <a:extLst>
              <a:ext uri="{FF2B5EF4-FFF2-40B4-BE49-F238E27FC236}">
                <a16:creationId xmlns:a16="http://schemas.microsoft.com/office/drawing/2014/main" id="{FDAD5E3C-139C-DD1F-5E0D-3A1404BC4B7D}"/>
              </a:ext>
            </a:extLst>
          </p:cNvPr>
          <p:cNvSpPr txBox="1"/>
          <p:nvPr/>
        </p:nvSpPr>
        <p:spPr>
          <a:xfrm>
            <a:off x="914400" y="3986492"/>
            <a:ext cx="7005600" cy="17113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b="1" dirty="0"/>
              <a:t>n</a:t>
            </a:r>
            <a:r>
              <a:rPr lang="es-ES" dirty="0"/>
              <a:t> número de pruebas realizadas o el tamaño de la muestra</a:t>
            </a:r>
          </a:p>
          <a:p>
            <a:pPr>
              <a:lnSpc>
                <a:spcPct val="150000"/>
              </a:lnSpc>
            </a:pPr>
            <a:r>
              <a:rPr lang="es-ES" b="1" dirty="0"/>
              <a:t>p</a:t>
            </a:r>
            <a:r>
              <a:rPr lang="es-ES" dirty="0"/>
              <a:t> probabilidad de éxito,</a:t>
            </a:r>
            <a:r>
              <a:rPr lang="es-ES" b="1" dirty="0"/>
              <a:t> q </a:t>
            </a:r>
            <a:r>
              <a:rPr lang="es-ES" dirty="0"/>
              <a:t>probabilidad de fracaso (obviamente q=1-p)</a:t>
            </a:r>
            <a:endParaRPr lang="es-ES" i="1" dirty="0"/>
          </a:p>
          <a:p>
            <a:pPr>
              <a:lnSpc>
                <a:spcPct val="150000"/>
              </a:lnSpc>
            </a:pPr>
            <a:r>
              <a:rPr lang="el-GR" b="1" dirty="0"/>
              <a:t>μ</a:t>
            </a:r>
            <a:r>
              <a:rPr lang="el-GR" dirty="0"/>
              <a:t> </a:t>
            </a:r>
            <a:r>
              <a:rPr lang="es-ES" b="1" dirty="0"/>
              <a:t>media:</a:t>
            </a:r>
            <a:r>
              <a:rPr lang="es-ES" dirty="0"/>
              <a:t> el número esperado de éxitos</a:t>
            </a:r>
          </a:p>
          <a:p>
            <a:pPr>
              <a:lnSpc>
                <a:spcPct val="150000"/>
              </a:lnSpc>
            </a:pPr>
            <a:r>
              <a:rPr lang="el-GR" b="1" dirty="0"/>
              <a:t>σ</a:t>
            </a:r>
            <a:r>
              <a:rPr lang="es-ES" b="1" dirty="0"/>
              <a:t> desviación típica:</a:t>
            </a:r>
            <a:r>
              <a:rPr lang="es-ES" dirty="0"/>
              <a:t> mide cuánto se alejan los resultados de la media </a:t>
            </a:r>
          </a:p>
        </p:txBody>
      </p:sp>
    </p:spTree>
    <p:extLst>
      <p:ext uri="{BB962C8B-B14F-4D97-AF65-F5344CB8AC3E}">
        <p14:creationId xmlns:p14="http://schemas.microsoft.com/office/powerpoint/2010/main" val="1381906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66CE7E-C9D5-E01A-361A-AFCBFB260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4199E0-0A67-E655-3CA2-9F6F4744086B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1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9382C11-4E61-345A-C16A-A8AB11F32CB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7BCA202-A1DB-E75F-940D-0C813F8D1603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15AD39FF-CD07-9A86-9D9B-15DBF816C1FC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EA655CB2-19D0-9B16-3A84-CCD96B1E1806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5" name="Imagen 4" descr="Logotipo&#10;&#10;El contenido generado por IA puede ser incorrecto.">
            <a:extLst>
              <a:ext uri="{FF2B5EF4-FFF2-40B4-BE49-F238E27FC236}">
                <a16:creationId xmlns:a16="http://schemas.microsoft.com/office/drawing/2014/main" id="{77B228C2-1C78-D4CD-1289-493F50169E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A6E8F89-690B-721A-AC1E-2BEEEAE738E2}"/>
              </a:ext>
            </a:extLst>
          </p:cNvPr>
          <p:cNvSpPr txBox="1"/>
          <p:nvPr/>
        </p:nvSpPr>
        <p:spPr>
          <a:xfrm>
            <a:off x="842907" y="1682633"/>
            <a:ext cx="7353299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Una empresa de reparto afirma que el </a:t>
            </a:r>
            <a:r>
              <a:rPr lang="es-E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70% de los clientes</a:t>
            </a: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valoran positivamente su servicio. Se seleccionan </a:t>
            </a:r>
            <a:r>
              <a:rPr lang="es-E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8 clientes al azar</a:t>
            </a: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Calcula la probabilidad de que </a:t>
            </a:r>
            <a:r>
              <a:rPr lang="es-E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5 clientes </a:t>
            </a: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estén satisfechos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Calcula la probabilidad de que </a:t>
            </a:r>
            <a:r>
              <a:rPr lang="es-E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 menos 6 clientes</a:t>
            </a:r>
            <a:r>
              <a:rPr lang="es-ES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estén satisfechos.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62AC6DA2-0714-4C16-1D20-448A8D019A52}"/>
              </a:ext>
            </a:extLst>
          </p:cNvPr>
          <p:cNvGrpSpPr/>
          <p:nvPr/>
        </p:nvGrpSpPr>
        <p:grpSpPr>
          <a:xfrm>
            <a:off x="842907" y="3215402"/>
            <a:ext cx="7353298" cy="2460866"/>
            <a:chOff x="842907" y="3215402"/>
            <a:chExt cx="7353298" cy="24608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uadroTexto 7">
                  <a:extLst>
                    <a:ext uri="{FF2B5EF4-FFF2-40B4-BE49-F238E27FC236}">
                      <a16:creationId xmlns:a16="http://schemas.microsoft.com/office/drawing/2014/main" id="{59415628-4B7B-0909-73BC-BBB496E799DE}"/>
                    </a:ext>
                  </a:extLst>
                </p:cNvPr>
                <p:cNvSpPr txBox="1"/>
                <p:nvPr/>
              </p:nvSpPr>
              <p:spPr>
                <a:xfrm>
                  <a:off x="6590500" y="3421139"/>
                  <a:ext cx="121900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𝑿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~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(8, 0.7)</m:t>
                        </m:r>
                      </m:oMath>
                    </m:oMathPara>
                  </a14:m>
                  <a:endParaRPr lang="es-ES" b="1" dirty="0"/>
                </a:p>
              </p:txBody>
            </p:sp>
          </mc:Choice>
          <mc:Fallback xmlns="">
            <p:sp>
              <p:nvSpPr>
                <p:cNvPr id="8" name="CuadroTexto 7">
                  <a:extLst>
                    <a:ext uri="{FF2B5EF4-FFF2-40B4-BE49-F238E27FC236}">
                      <a16:creationId xmlns:a16="http://schemas.microsoft.com/office/drawing/2014/main" id="{59415628-4B7B-0909-73BC-BBB496E799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90500" y="3421139"/>
                  <a:ext cx="1219000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14500" b="-13115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6680F742-3F61-8F8E-B7FD-ACEF46216F6F}"/>
                    </a:ext>
                  </a:extLst>
                </p:cNvPr>
                <p:cNvSpPr txBox="1"/>
                <p:nvPr/>
              </p:nvSpPr>
              <p:spPr>
                <a:xfrm>
                  <a:off x="3113496" y="4631598"/>
                  <a:ext cx="4989635" cy="4619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=5)=</m:t>
                        </m:r>
                        <m:d>
                          <m:d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es-E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mr>
                            </m:m>
                          </m:e>
                        </m:d>
                        <m:sSup>
                          <m:sSup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0.7</m:t>
                            </m:r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  <m:sSup>
                          <m:sSup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s-ES" b="0" i="1" smtClean="0">
                                    <a:latin typeface="Cambria Math" panose="02040503050406030204" pitchFamily="18" charset="0"/>
                                  </a:rPr>
                                  <m:t>0.3</m:t>
                                </m:r>
                              </m:e>
                            </m:d>
                          </m:e>
                          <m:sup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=0.25412...≈</m:t>
                        </m:r>
                        <m:r>
                          <a:rPr lang="es-E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0,2541</m:t>
                        </m:r>
                      </m:oMath>
                    </m:oMathPara>
                  </a14:m>
                  <a:endParaRPr lang="es-ES" i="1" dirty="0"/>
                </a:p>
              </p:txBody>
            </p:sp>
          </mc:Choice>
          <mc:Fallback xmlns="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6680F742-3F61-8F8E-B7FD-ACEF46216F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3496" y="4631598"/>
                  <a:ext cx="4989635" cy="461986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CuadroTexto 11">
                  <a:extLst>
                    <a:ext uri="{FF2B5EF4-FFF2-40B4-BE49-F238E27FC236}">
                      <a16:creationId xmlns:a16="http://schemas.microsoft.com/office/drawing/2014/main" id="{FEB1301A-88E6-BC65-FA70-8C4121103BAB}"/>
                    </a:ext>
                  </a:extLst>
                </p:cNvPr>
                <p:cNvSpPr txBox="1"/>
                <p:nvPr/>
              </p:nvSpPr>
              <p:spPr>
                <a:xfrm>
                  <a:off x="842907" y="3215402"/>
                  <a:ext cx="7353298" cy="2460866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just">
                    <a:lnSpc>
                      <a:spcPct val="200000"/>
                    </a:lnSpc>
                    <a:spcAft>
                      <a:spcPts val="600"/>
                    </a:spcAft>
                    <a:buNone/>
                  </a:pPr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Lamamos X = “número de clientes satisfechos”</a:t>
                  </a:r>
                  <a:r>
                    <a:rPr lang="es-ES" dirty="0"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,</a:t>
                  </a:r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distribución</a:t>
                  </a:r>
                </a:p>
                <a:p>
                  <a:pPr algn="just">
                    <a:lnSpc>
                      <a:spcPct val="200000"/>
                    </a:lnSpc>
                    <a:spcAft>
                      <a:spcPts val="600"/>
                    </a:spcAft>
                    <a:buNone/>
                  </a:pPr>
                  <a:r>
                    <a:rPr lang="es-ES" dirty="0"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Llamamos éxito =“estar satisfechos”, </a:t>
                  </a:r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 p = 0.7 , n = 8</a:t>
                  </a:r>
                </a:p>
                <a:p>
                  <a:pPr algn="just">
                    <a:lnSpc>
                      <a:spcPct val="200000"/>
                    </a:lnSpc>
                    <a:spcAft>
                      <a:spcPts val="600"/>
                    </a:spcAft>
                    <a:buNone/>
                  </a:pPr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a) Probabilidad exacta: </a:t>
                  </a:r>
                </a:p>
                <a:p>
                  <a:pPr algn="just">
                    <a:lnSpc>
                      <a:spcPct val="200000"/>
                    </a:lnSpc>
                    <a:spcAft>
                      <a:spcPts val="600"/>
                    </a:spcAft>
                    <a:buNone/>
                  </a:pPr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b) Probabilidad acumulada: </a:t>
                  </a:r>
                  <a14:m>
                    <m:oMath xmlns:m="http://schemas.openxmlformats.org/officeDocument/2006/math"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𝑋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≥6)=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(6)+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(7)+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s-ES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(8)</m:t>
                      </m:r>
                    </m:oMath>
                  </a14:m>
                  <a:r>
                    <a:rPr lang="es-ES" dirty="0">
                      <a:effectLst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s-ES" dirty="0"/>
                </a:p>
              </p:txBody>
            </p:sp>
          </mc:Choice>
          <mc:Fallback xmlns="">
            <p:sp>
              <p:nvSpPr>
                <p:cNvPr id="12" name="CuadroTexto 11">
                  <a:extLst>
                    <a:ext uri="{FF2B5EF4-FFF2-40B4-BE49-F238E27FC236}">
                      <a16:creationId xmlns:a16="http://schemas.microsoft.com/office/drawing/2014/main" id="{FEB1301A-88E6-BC65-FA70-8C4121103BA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2907" y="3215402"/>
                  <a:ext cx="7353298" cy="2460866"/>
                </a:xfrm>
                <a:prstGeom prst="rect">
                  <a:avLst/>
                </a:prstGeom>
                <a:blipFill>
                  <a:blip r:embed="rId5"/>
                  <a:stretch>
                    <a:fillRect l="-663" b="-297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461542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CE881-5FB0-EA1F-9A8B-2292F7232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B1A071F-9942-5F0C-EB6D-9A957DE460F7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2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53FB2F-D753-E44D-3B9D-4835A20DCD02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34762F32-E2B9-ECBA-3AD1-7EE1429A71F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3A16318-9C38-4348-A79D-9F0FFDD46955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225C634F-9B4B-1C2D-82FA-02588E0A6CF8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96A7E6D0-40F1-FACC-54D0-7D7F63221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47060-DC5D-F5C2-4B85-BE2E36D6D8C4}"/>
              </a:ext>
            </a:extLst>
          </p:cNvPr>
          <p:cNvSpPr txBox="1"/>
          <p:nvPr/>
        </p:nvSpPr>
        <p:spPr>
          <a:xfrm>
            <a:off x="864000" y="1366897"/>
            <a:ext cx="6285599" cy="1708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un estudio sobre empleo juvenil se observa que el 40% de los jóvenes trabaja mientras estudia. Se eligen 12 estudiantes al azar.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 la probabilidad de que </a:t>
            </a:r>
            <a:r>
              <a:rPr lang="es-E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trabajen</a:t>
            </a: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 la probabilidad de que </a:t>
            </a:r>
            <a:r>
              <a:rPr lang="es-E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como máximo trabajen 3</a:t>
            </a: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 la </a:t>
            </a:r>
            <a:r>
              <a:rPr lang="es-ES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media y desviación típica</a:t>
            </a: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EFD310AC-958E-D339-DBB8-4D36BAA4E82A}"/>
              </a:ext>
            </a:extLst>
          </p:cNvPr>
          <p:cNvGrpSpPr/>
          <p:nvPr/>
        </p:nvGrpSpPr>
        <p:grpSpPr>
          <a:xfrm>
            <a:off x="842907" y="3282428"/>
            <a:ext cx="7416000" cy="2487797"/>
            <a:chOff x="864000" y="3716866"/>
            <a:chExt cx="7416000" cy="24877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CuadroTexto 7">
                  <a:extLst>
                    <a:ext uri="{FF2B5EF4-FFF2-40B4-BE49-F238E27FC236}">
                      <a16:creationId xmlns:a16="http://schemas.microsoft.com/office/drawing/2014/main" id="{0A953978-84E2-006D-9C9A-CEE5102AAC0E}"/>
                    </a:ext>
                  </a:extLst>
                </p:cNvPr>
                <p:cNvSpPr txBox="1"/>
                <p:nvPr/>
              </p:nvSpPr>
              <p:spPr>
                <a:xfrm>
                  <a:off x="864000" y="3716866"/>
                  <a:ext cx="7416000" cy="2487797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 algn="just">
                    <a:lnSpc>
                      <a:spcPct val="150000"/>
                    </a:lnSpc>
                    <a:spcAft>
                      <a:spcPts val="600"/>
                    </a:spcAft>
                  </a:pPr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X </a:t>
                  </a:r>
                  <a:r>
                    <a:rPr lang="es-ES" sz="1800" i="1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= “</a:t>
                  </a:r>
                  <a:r>
                    <a:rPr lang="es-ES" sz="1800" i="1" dirty="0" err="1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nº</a:t>
                  </a:r>
                  <a:r>
                    <a:rPr lang="es-ES" sz="1800" i="1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de estudiantes que trabaja y estudia”</a:t>
                  </a:r>
                </a:p>
                <a:p>
                  <a:pPr marL="342900" indent="-342900">
                    <a:lnSpc>
                      <a:spcPct val="150000"/>
                    </a:lnSpc>
                    <a:spcAft>
                      <a:spcPts val="600"/>
                    </a:spcAft>
                    <a:buAutoNum type="alphaLcParenR"/>
                  </a:pPr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=4)=</m:t>
                      </m:r>
                      <m:d>
                        <m:dPr>
                          <m:ctrlP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s-ES" sz="1800" b="0" i="1" smtClean="0">
                                  <a:effectLst/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s-ES" sz="18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  <m:r>
                                  <a:rPr lang="es-ES" sz="18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mr>
                            <m:mr>
                              <m:e>
                                <m:r>
                                  <a:rPr lang="es-ES" sz="1800" b="0" i="1" smtClean="0">
                                    <a:effectLst/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e>
                            </m:mr>
                          </m:m>
                        </m:e>
                      </m:d>
                      <m:sSup>
                        <m:sSupPr>
                          <m:ctrlP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0.4</m:t>
                          </m:r>
                        </m:e>
                        <m:sup>
                          <m: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</m:t>
                          </m:r>
                        </m:sup>
                      </m:sSup>
                      <m:sSup>
                        <m:sSupPr>
                          <m:ctrlP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0.6</m:t>
                          </m:r>
                        </m:e>
                        <m:sup>
                          <m:r>
                            <a:rPr lang="es-ES" sz="1800" b="0" i="1" smtClean="0"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8</m:t>
                          </m:r>
                        </m:sup>
                      </m:sSup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=0,212840939...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≈0.2128</m:t>
                      </m:r>
                    </m:oMath>
                  </a14:m>
                  <a:endParaRPr lang="es-E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>
                    <a:lnSpc>
                      <a:spcPct val="150000"/>
                    </a:lnSpc>
                    <a:spcAft>
                      <a:spcPts val="600"/>
                    </a:spcAft>
                    <a:buNone/>
                  </a:pPr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c)     </a:t>
                  </a:r>
                  <a14:m>
                    <m:oMath xmlns:m="http://schemas.openxmlformats.org/officeDocument/2006/math"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≤3)=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=0)+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=1)+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=2)+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P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=3)</m:t>
                      </m:r>
                    </m:oMath>
                  </a14:m>
                  <a:endParaRPr lang="es-E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  <a:p>
                  <a:pPr marL="342900" indent="-342900">
                    <a:spcAft>
                      <a:spcPts val="600"/>
                    </a:spcAft>
                    <a:buAutoNum type="alphaLcParenR" startAt="4"/>
                  </a:pPr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Media: </a:t>
                  </a:r>
                  <a14:m>
                    <m:oMath xmlns:m="http://schemas.openxmlformats.org/officeDocument/2006/math"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𝜇</m:t>
                      </m:r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𝑛𝑝</m:t>
                      </m:r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=12⋅</m:t>
                      </m:r>
                      <m:r>
                        <a:rPr lang="es-E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0,4</m:t>
                      </m:r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s-ES" sz="180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4,8</m:t>
                      </m:r>
                    </m:oMath>
                  </a14:m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 </a:t>
                  </a:r>
                </a:p>
                <a:p>
                  <a:pPr>
                    <a:spcAft>
                      <a:spcPts val="600"/>
                    </a:spcAft>
                  </a:pPr>
                  <a:r>
                    <a:rPr lang="es-ES" sz="1800" dirty="0">
                      <a:effectLst/>
                      <a:latin typeface="Calibri" panose="020F0502020204030204" pitchFamily="34" charset="0"/>
                      <a:ea typeface="Times New Roman" panose="02020603050405020304" pitchFamily="18" charset="0"/>
                      <a:cs typeface="Times New Roman" panose="02020603050405020304" pitchFamily="18" charset="0"/>
                    </a:rPr>
                    <a:t>       Desviación típica: </a:t>
                  </a:r>
                  <a14:m>
                    <m:oMath xmlns:m="http://schemas.openxmlformats.org/officeDocument/2006/math"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𝜎</m:t>
                      </m:r>
                      <m:r>
                        <a:rPr lang="es-ES" sz="1800" i="1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s-E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s-E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12⋅</m:t>
                          </m:r>
                          <m:r>
                            <a:rPr lang="es-E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0,4</m:t>
                          </m:r>
                          <m:r>
                            <a:rPr lang="es-ES" sz="18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⋅</m:t>
                          </m:r>
                          <m:r>
                            <a:rPr lang="es-ES" sz="18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0,6</m:t>
                          </m:r>
                        </m:e>
                      </m:rad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=1,6970...</m:t>
                      </m:r>
                      <m:r>
                        <a:rPr lang="es-ES" sz="1800" b="0" i="1" smtClean="0"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≈1.7</m:t>
                      </m:r>
                    </m:oMath>
                  </a14:m>
                  <a:endParaRPr lang="es-ES" sz="1800" dirty="0"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8" name="CuadroTexto 7">
                  <a:extLst>
                    <a:ext uri="{FF2B5EF4-FFF2-40B4-BE49-F238E27FC236}">
                      <a16:creationId xmlns:a16="http://schemas.microsoft.com/office/drawing/2014/main" id="{0A953978-84E2-006D-9C9A-CEE5102AAC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4000" y="3716866"/>
                  <a:ext cx="7416000" cy="2487797"/>
                </a:xfrm>
                <a:prstGeom prst="rect">
                  <a:avLst/>
                </a:prstGeom>
                <a:blipFill>
                  <a:blip r:embed="rId3"/>
                  <a:stretch>
                    <a:fillRect l="-657" b="-2934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48F26757-496A-F3AB-F81D-A8DDE11460F5}"/>
                    </a:ext>
                  </a:extLst>
                </p:cNvPr>
                <p:cNvSpPr txBox="1"/>
                <p:nvPr/>
              </p:nvSpPr>
              <p:spPr>
                <a:xfrm>
                  <a:off x="5578868" y="3734265"/>
                  <a:ext cx="1219000" cy="5078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𝑿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~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𝑩</m:t>
                        </m:r>
                        <m:r>
                          <a:rPr lang="es-ES" b="1" i="1" kern="0" smtClean="0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(12, 0.4)</m:t>
                        </m:r>
                      </m:oMath>
                    </m:oMathPara>
                  </a14:m>
                  <a:endParaRPr lang="es-ES" b="1" dirty="0"/>
                </a:p>
              </p:txBody>
            </p:sp>
          </mc:Choice>
          <mc:Fallback xmlns="">
            <p:sp>
              <p:nvSpPr>
                <p:cNvPr id="10" name="CuadroTexto 9">
                  <a:extLst>
                    <a:ext uri="{FF2B5EF4-FFF2-40B4-BE49-F238E27FC236}">
                      <a16:creationId xmlns:a16="http://schemas.microsoft.com/office/drawing/2014/main" id="{48F26757-496A-F3AB-F81D-A8DDE11460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8868" y="3734265"/>
                  <a:ext cx="1219000" cy="507831"/>
                </a:xfrm>
                <a:prstGeom prst="rect">
                  <a:avLst/>
                </a:prstGeom>
                <a:blipFill>
                  <a:blip r:embed="rId4"/>
                  <a:stretch>
                    <a:fillRect r="-14500"/>
                  </a:stretch>
                </a:blipFill>
              </p:spPr>
              <p:txBody>
                <a:bodyPr/>
                <a:lstStyle/>
                <a:p>
                  <a:r>
                    <a:rPr lang="es-E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0931242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363716-3549-3259-13EC-5835C2A273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35967F4-F778-A52B-D2B5-4B3AC4436AB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Ejercicio 3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60B76DA-DF98-1D93-9107-1FA12D7BEE0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631A5243-0959-0D03-AEC7-B00F366133C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F110DEC4-7983-FB34-8D7D-A12F44194A8A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F610904B-D8FB-699E-1A06-8B37CAFAA27D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3" name="Imagen 2" descr="Logotipo&#10;&#10;El contenido generado por IA puede ser incorrecto.">
            <a:extLst>
              <a:ext uri="{FF2B5EF4-FFF2-40B4-BE49-F238E27FC236}">
                <a16:creationId xmlns:a16="http://schemas.microsoft.com/office/drawing/2014/main" id="{D7E114FD-9C4F-D70D-F811-DD9B0D7B4A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54A49616-6E20-2040-DCFC-50B67E7BE065}"/>
              </a:ext>
            </a:extLst>
          </p:cNvPr>
          <p:cNvSpPr txBox="1"/>
          <p:nvPr/>
        </p:nvSpPr>
        <p:spPr>
          <a:xfrm>
            <a:off x="1030917" y="1388176"/>
            <a:ext cx="2842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Modelo 2026 y EXT 2025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076B05AE-FDDF-AF15-9864-E1F2E8EF6E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380" y="1922320"/>
            <a:ext cx="8101240" cy="1521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341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C7B4E-9DAE-3DFA-9236-5B09E5ED6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0CA180-82BA-F030-2093-A06C172C118A}"/>
              </a:ext>
            </a:extLst>
          </p:cNvPr>
          <p:cNvSpPr txBox="1"/>
          <p:nvPr/>
        </p:nvSpPr>
        <p:spPr>
          <a:xfrm>
            <a:off x="864000" y="762298"/>
            <a:ext cx="66543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Qué es la Estadística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861E5D0-2BDE-8E95-3E12-04F8482C190A}"/>
              </a:ext>
            </a:extLst>
          </p:cNvPr>
          <p:cNvSpPr txBox="1"/>
          <p:nvPr/>
        </p:nvSpPr>
        <p:spPr>
          <a:xfrm>
            <a:off x="964798" y="1777961"/>
            <a:ext cx="7049043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s-ES" noProof="0" dirty="0">
                <a:effectLst/>
              </a:rPr>
              <a:t>Una empresa gallega lanza una app de transporte urbano.</a:t>
            </a:r>
          </a:p>
          <a:p>
            <a:pPr algn="just">
              <a:lnSpc>
                <a:spcPct val="150000"/>
              </a:lnSpc>
              <a:buNone/>
            </a:pPr>
            <a:r>
              <a:rPr lang="es-ES" noProof="0" dirty="0">
                <a:effectLst/>
              </a:rPr>
              <a:t>Antes de invertir en publicidad quiere saber:</a:t>
            </a:r>
          </a:p>
          <a:p>
            <a:pPr algn="just">
              <a:buClr>
                <a:srgbClr val="00B050"/>
              </a:buClr>
            </a:pPr>
            <a:endParaRPr lang="es-ES" sz="2000" noProof="0" dirty="0">
              <a:effectLst/>
              <a:latin typeface="Arial" panose="020B0604020202020204" pitchFamily="34" charset="0"/>
            </a:endParaRP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E5F29B51-D9D8-F92D-45BD-165B2A00C67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A7BA288-D300-8B31-27D5-FF075E546284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0DD26C07-F721-4A65-F907-D28C20D62202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5" name="Imagen 14" descr="Icono&#10;&#10;El contenido generado por IA puede ser incorrecto.">
            <a:extLst>
              <a:ext uri="{FF2B5EF4-FFF2-40B4-BE49-F238E27FC236}">
                <a16:creationId xmlns:a16="http://schemas.microsoft.com/office/drawing/2014/main" id="{8A20CDF9-1710-CDD2-50FC-22C104A147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200" y="540000"/>
            <a:ext cx="720000" cy="720000"/>
          </a:xfrm>
          <a:prstGeom prst="rect">
            <a:avLst/>
          </a:prstGeom>
        </p:spPr>
      </p:pic>
      <p:pic>
        <p:nvPicPr>
          <p:cNvPr id="6" name="Imagen 5">
            <a:hlinkClick r:id="rId3" action="ppaction://hlinkfile"/>
            <a:extLst>
              <a:ext uri="{FF2B5EF4-FFF2-40B4-BE49-F238E27FC236}">
                <a16:creationId xmlns:a16="http://schemas.microsoft.com/office/drawing/2014/main" id="{7ED9F92B-5FB4-E7E6-80AE-4A81A0261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5308" y="3861876"/>
            <a:ext cx="1721612" cy="1721612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02B86A8-FC7C-A147-CA02-1958AAF000B6}"/>
              </a:ext>
            </a:extLst>
          </p:cNvPr>
          <p:cNvSpPr txBox="1"/>
          <p:nvPr/>
        </p:nvSpPr>
        <p:spPr>
          <a:xfrm>
            <a:off x="1073598" y="2584616"/>
            <a:ext cx="6235201" cy="1287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1800" noProof="0" dirty="0">
                <a:effectLst/>
              </a:rPr>
              <a:t>¿Qué probabilidad hay de que la campaña funcione?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1800" noProof="0" dirty="0">
                <a:effectLst/>
              </a:rPr>
              <a:t>¿Qué ingresos puede esperar cada día?</a:t>
            </a:r>
          </a:p>
          <a:p>
            <a:pPr marL="342900" indent="-342900">
              <a:lnSpc>
                <a:spcPct val="150000"/>
              </a:lnSpc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1800" dirty="0"/>
              <a:t>¿Cuántos usuarios nuevos puede esperar?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E46B877-60D3-E374-8F72-6826758D19AB}"/>
              </a:ext>
            </a:extLst>
          </p:cNvPr>
          <p:cNvSpPr txBox="1"/>
          <p:nvPr/>
        </p:nvSpPr>
        <p:spPr>
          <a:xfrm>
            <a:off x="964798" y="4095262"/>
            <a:ext cx="5570509" cy="1429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2000" noProof="0" dirty="0">
                <a:effectLst/>
              </a:rPr>
              <a:t>Pero </a:t>
            </a:r>
            <a:r>
              <a:rPr lang="es-ES" sz="2000" b="1" noProof="0" dirty="0">
                <a:effectLst/>
              </a:rPr>
              <a:t>ANTES</a:t>
            </a:r>
            <a:r>
              <a:rPr lang="es-ES" sz="2000" noProof="0" dirty="0">
                <a:effectLst/>
              </a:rPr>
              <a:t> de empezar la campaña, </a:t>
            </a:r>
            <a:r>
              <a:rPr lang="es-ES" sz="2000" b="1" noProof="0" dirty="0">
                <a:effectLst/>
              </a:rPr>
              <a:t>NO</a:t>
            </a:r>
            <a:r>
              <a:rPr lang="es-ES" sz="2000" noProof="0" dirty="0">
                <a:effectLst/>
              </a:rPr>
              <a:t> puede saber el futuro con certeza: a eso se le llama </a:t>
            </a:r>
            <a:r>
              <a:rPr lang="es-ES" sz="2000" b="1" noProof="0" dirty="0">
                <a:solidFill>
                  <a:srgbClr val="00B050"/>
                </a:solidFill>
                <a:effectLst/>
              </a:rPr>
              <a:t>incertidumbre</a:t>
            </a:r>
            <a:endParaRPr lang="es-ES" sz="2000" noProof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638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F31BFC-39E9-40CA-1B31-9C5D1B4B9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1A8AB0-0CAC-8015-7DC8-FC2FCB459A2B}"/>
              </a:ext>
            </a:extLst>
          </p:cNvPr>
          <p:cNvSpPr txBox="1"/>
          <p:nvPr/>
        </p:nvSpPr>
        <p:spPr>
          <a:xfrm>
            <a:off x="864000" y="762298"/>
            <a:ext cx="470064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para qué sirve</a:t>
            </a:r>
          </a:p>
        </p:txBody>
      </p:sp>
      <p:grpSp>
        <p:nvGrpSpPr>
          <p:cNvPr id="13" name="Grupo 12">
            <a:extLst>
              <a:ext uri="{FF2B5EF4-FFF2-40B4-BE49-F238E27FC236}">
                <a16:creationId xmlns:a16="http://schemas.microsoft.com/office/drawing/2014/main" id="{1CC43527-10F6-F9D0-30C1-AF503B8D9E64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F90BC131-5481-EDCA-5B9C-51CBE9EEFED8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6D7B5A19-F92F-B542-B0F7-8795B091FFD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6" name="Imagen 5">
            <a:extLst>
              <a:ext uri="{FF2B5EF4-FFF2-40B4-BE49-F238E27FC236}">
                <a16:creationId xmlns:a16="http://schemas.microsoft.com/office/drawing/2014/main" id="{A3340416-2652-FCE9-6CFB-675FC2B24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901" y="2827658"/>
            <a:ext cx="2066246" cy="2066246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CC0D3CDE-951B-E729-EAF1-FF4BB2602332}"/>
              </a:ext>
            </a:extLst>
          </p:cNvPr>
          <p:cNvSpPr txBox="1"/>
          <p:nvPr/>
        </p:nvSpPr>
        <p:spPr>
          <a:xfrm>
            <a:off x="900324" y="1777961"/>
            <a:ext cx="4865887" cy="28146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s-ES" sz="2000" noProof="0" dirty="0">
                <a:effectLst/>
                <a:latin typeface="Arial" panose="020B0604020202020204" pitchFamily="34" charset="0"/>
              </a:rPr>
              <a:t>👉 </a:t>
            </a:r>
            <a:r>
              <a:rPr lang="es-ES" sz="2000" noProof="0" dirty="0">
                <a:effectLst/>
              </a:rPr>
              <a:t>La estadística permite </a:t>
            </a:r>
            <a:r>
              <a:rPr lang="es-ES" sz="2000" b="1" noProof="0" dirty="0">
                <a:solidFill>
                  <a:srgbClr val="00B050"/>
                </a:solidFill>
                <a:effectLst/>
              </a:rPr>
              <a:t>modelar</a:t>
            </a:r>
            <a:r>
              <a:rPr lang="es-ES" sz="2000" noProof="0" dirty="0">
                <a:effectLst/>
              </a:rPr>
              <a:t> </a:t>
            </a:r>
            <a:r>
              <a:rPr lang="es-ES" sz="2000" dirty="0"/>
              <a:t>situaciones con incertidumbre, es decir, </a:t>
            </a:r>
            <a:r>
              <a:rPr lang="es-ES" sz="2000" noProof="0" dirty="0">
                <a:effectLst/>
              </a:rPr>
              <a:t>crear un modelo de simulación matemático utilizando encuestas y cálculos de probabilidad, que nos sitúen lo más cerca posible de la realidad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55E8DBD-12DA-D8F4-7D79-C8705676E1CD}"/>
              </a:ext>
            </a:extLst>
          </p:cNvPr>
          <p:cNvSpPr txBox="1"/>
          <p:nvPr/>
        </p:nvSpPr>
        <p:spPr>
          <a:xfrm>
            <a:off x="900324" y="4810830"/>
            <a:ext cx="5302917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dirty="0"/>
              <a:t>👉 </a:t>
            </a:r>
            <a:r>
              <a:rPr lang="es-ES" sz="2000" dirty="0"/>
              <a:t>La estadística </a:t>
            </a:r>
            <a:r>
              <a:rPr lang="es-ES" sz="2000" b="1" dirty="0">
                <a:solidFill>
                  <a:srgbClr val="00B050"/>
                </a:solidFill>
              </a:rPr>
              <a:t>convierte datos en información </a:t>
            </a:r>
            <a:r>
              <a:rPr lang="es-ES" sz="2000" dirty="0">
                <a:solidFill>
                  <a:srgbClr val="00B050"/>
                </a:solidFill>
              </a:rPr>
              <a:t>útil </a:t>
            </a:r>
            <a:r>
              <a:rPr lang="es-ES" sz="2000" dirty="0"/>
              <a:t>para así tomar mejores decisiones.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EDC6959-DC7F-DE74-C5B0-2B56DD6330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364" y="912891"/>
            <a:ext cx="714475" cy="7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84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0A8BE-D782-1172-9368-4F965A0573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9D25F1-C031-079D-3695-AAE78287AACA}"/>
              </a:ext>
            </a:extLst>
          </p:cNvPr>
          <p:cNvSpPr txBox="1"/>
          <p:nvPr/>
        </p:nvSpPr>
        <p:spPr>
          <a:xfrm>
            <a:off x="914400" y="374465"/>
            <a:ext cx="789055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dirty="0"/>
              <a:t>Ejemplo</a:t>
            </a:r>
            <a:endParaRPr lang="es-ES" noProof="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EABBAFAC-31C8-91E1-F74F-EC0349E82100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ADBE9F15-4F20-6158-6199-1AB4AA4AD1F5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90989D39-538D-9F06-6D39-963F2C97ED5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30A92DDC-7437-F8DF-514B-34436EBBBFA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A2A12732-D280-A46A-F9D6-2F361D8A41B1}"/>
              </a:ext>
            </a:extLst>
          </p:cNvPr>
          <p:cNvSpPr txBox="1"/>
          <p:nvPr/>
        </p:nvSpPr>
        <p:spPr>
          <a:xfrm>
            <a:off x="904508" y="3528497"/>
            <a:ext cx="6383134" cy="235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0" dirty="0"/>
              <a:t>Si 10 personas ven el anuncio: ¿cuántas descargarán la app? Podría ocurrir: 0,1,2,3,4...</a:t>
            </a:r>
          </a:p>
          <a:p>
            <a:pPr>
              <a:lnSpc>
                <a:spcPct val="150000"/>
              </a:lnSpc>
            </a:pPr>
            <a:r>
              <a:rPr lang="es-ES" sz="2000" b="0" dirty="0"/>
              <a:t>Esto no es seguro → es aleatorio. Basándonos en la prueba podemos calcular las probabilidades de cada uno.</a:t>
            </a:r>
          </a:p>
          <a:p>
            <a:pPr>
              <a:lnSpc>
                <a:spcPct val="150000"/>
              </a:lnSpc>
            </a:pPr>
            <a:r>
              <a:rPr lang="es-ES" sz="2000" b="0" dirty="0"/>
              <a:t>Ahí aparecen las </a:t>
            </a:r>
            <a:r>
              <a:rPr lang="es-ES" sz="2000" b="1" dirty="0">
                <a:solidFill>
                  <a:srgbClr val="00B050"/>
                </a:solidFill>
              </a:rPr>
              <a:t>VARIABLES ALEATORIAS</a:t>
            </a:r>
            <a:r>
              <a:rPr lang="es-ES" sz="2000" b="0" dirty="0"/>
              <a:t>.</a:t>
            </a:r>
          </a:p>
        </p:txBody>
      </p:sp>
      <p:pic>
        <p:nvPicPr>
          <p:cNvPr id="14" name="Imagen 13" descr="Logotipo&#10;&#10;El contenido generado por IA puede ser incorrecto.">
            <a:extLst>
              <a:ext uri="{FF2B5EF4-FFF2-40B4-BE49-F238E27FC236}">
                <a16:creationId xmlns:a16="http://schemas.microsoft.com/office/drawing/2014/main" id="{B227D248-FEFF-FAC7-8CEF-BEE8A8E2A4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0" y="540000"/>
            <a:ext cx="1080000" cy="10800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2E46B6AE-0044-E010-EAA2-9C3083ABF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08" y="4284990"/>
            <a:ext cx="1316983" cy="1316983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C63683D5-4046-074A-3D1D-150039FDA172}"/>
              </a:ext>
            </a:extLst>
          </p:cNvPr>
          <p:cNvSpPr txBox="1"/>
          <p:nvPr/>
        </p:nvSpPr>
        <p:spPr>
          <a:xfrm>
            <a:off x="911517" y="1256027"/>
            <a:ext cx="6383135" cy="23529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b="0" dirty="0"/>
              <a:t>Continuando con el ejemplo anterior, la empresa de transporte urbano lanza una prueba piloto entre un grupo reducido de personas  y tras un estudio comprueban que de cada 100 personas que han visto el anuncio, 30 descargan la app.</a:t>
            </a:r>
          </a:p>
        </p:txBody>
      </p:sp>
    </p:spTree>
    <p:extLst>
      <p:ext uri="{BB962C8B-B14F-4D97-AF65-F5344CB8AC3E}">
        <p14:creationId xmlns:p14="http://schemas.microsoft.com/office/powerpoint/2010/main" val="3531097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6FABB6-D655-42DA-57C9-5EB30117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056C9-85FA-35B8-391D-F2DB9451371A}"/>
              </a:ext>
            </a:extLst>
          </p:cNvPr>
          <p:cNvSpPr txBox="1"/>
          <p:nvPr/>
        </p:nvSpPr>
        <p:spPr>
          <a:xfrm>
            <a:off x="925603" y="685909"/>
            <a:ext cx="588815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Variable aleatoria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26920DB-0235-C31F-7C4C-27BF0FED7247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0A17C0EC-5700-D491-3C0D-C698707C48BF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22080034-C58E-BB51-BADB-23131200861F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BF57D0C-DAFD-6124-BF5B-712006F9A50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57A3D53D-8A28-D497-5758-A0DFC360D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3E9CD560-ECFB-1F17-95A4-8CF3E3519826}"/>
              </a:ext>
            </a:extLst>
          </p:cNvPr>
          <p:cNvSpPr txBox="1"/>
          <p:nvPr/>
        </p:nvSpPr>
        <p:spPr>
          <a:xfrm>
            <a:off x="925603" y="1673614"/>
            <a:ext cx="7091737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 aleatoria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 una variable cuyo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 depende del azar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C490383-E124-46BC-D7D5-BBD841CA6402}"/>
              </a:ext>
            </a:extLst>
          </p:cNvPr>
          <p:cNvSpPr txBox="1"/>
          <p:nvPr/>
        </p:nvSpPr>
        <p:spPr>
          <a:xfrm>
            <a:off x="955923" y="4793885"/>
            <a:ext cx="7091737" cy="9679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variable aleatoria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tiene un valor fijo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sino una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lista de posibles valores con probabilidades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03696F89-D728-1482-74AC-C72234D4DC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3656" y="2518546"/>
            <a:ext cx="2184741" cy="2184741"/>
          </a:xfrm>
          <a:prstGeom prst="rect">
            <a:avLst/>
          </a:prstGeom>
        </p:spPr>
      </p:pic>
      <p:sp>
        <p:nvSpPr>
          <p:cNvPr id="22" name="CuadroTexto 21">
            <a:extLst>
              <a:ext uri="{FF2B5EF4-FFF2-40B4-BE49-F238E27FC236}">
                <a16:creationId xmlns:a16="http://schemas.microsoft.com/office/drawing/2014/main" id="{9B809B1C-3DD0-614D-086C-7113F678EEB4}"/>
              </a:ext>
            </a:extLst>
          </p:cNvPr>
          <p:cNvSpPr txBox="1"/>
          <p:nvPr/>
        </p:nvSpPr>
        <p:spPr>
          <a:xfrm>
            <a:off x="925603" y="2511268"/>
            <a:ext cx="462915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Ejemplo: </a:t>
            </a:r>
          </a:p>
          <a:p>
            <a:pPr algn="just"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quiero conocer cuántos alumnos usan TikTok</a:t>
            </a:r>
          </a:p>
          <a:p>
            <a:pPr algn="just"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Defino la variable X = “número de personas de esta clase que usan TikTok”.</a:t>
            </a:r>
          </a:p>
          <a:p>
            <a:pPr algn="just"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Antes </a:t>
            </a: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preguntar, no sabemos si serán: 0, 1, …18, 19, 20 o 21</a:t>
            </a:r>
          </a:p>
        </p:txBody>
      </p:sp>
    </p:spTree>
    <p:extLst>
      <p:ext uri="{BB962C8B-B14F-4D97-AF65-F5344CB8AC3E}">
        <p14:creationId xmlns:p14="http://schemas.microsoft.com/office/powerpoint/2010/main" val="3770539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F39B7-DD9F-D15B-44B3-427D9ACF7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A84E0E-F511-C110-F22B-FD1EE7CB1D19}"/>
              </a:ext>
            </a:extLst>
          </p:cNvPr>
          <p:cNvSpPr txBox="1"/>
          <p:nvPr/>
        </p:nvSpPr>
        <p:spPr>
          <a:xfrm>
            <a:off x="925603" y="685909"/>
            <a:ext cx="5888150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Variable aleatoria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55680B-3C6D-CF09-40C2-F8D5F30B7886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1E42EB10-81F0-E3CB-FF2B-3060E1DB002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DCB881B0-9001-CC30-3C2A-A9FDF103B72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E72AF52-2561-FE44-A39B-C0B980B4843B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1EC38F8F-EFC2-D12C-FA25-4D19AC34A5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644F64C-F31E-DCA4-BCEC-896CA65DF404}"/>
              </a:ext>
            </a:extLst>
          </p:cNvPr>
          <p:cNvSpPr txBox="1"/>
          <p:nvPr/>
        </p:nvSpPr>
        <p:spPr>
          <a:xfrm>
            <a:off x="925603" y="1974280"/>
            <a:ext cx="273199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real</a:t>
            </a:r>
            <a:endParaRPr lang="es-ES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600"/>
              </a:spcAft>
              <a:buNone/>
            </a:pP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Resultado incierto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Variable aleatoria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Lista de valores posibles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</a:p>
          <a:p>
            <a:pPr algn="ctr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Probabilidad de cada valor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6611402-FD36-25A4-E5DE-416401EBD9E4}"/>
              </a:ext>
            </a:extLst>
          </p:cNvPr>
          <p:cNvSpPr txBox="1"/>
          <p:nvPr/>
        </p:nvSpPr>
        <p:spPr>
          <a:xfrm>
            <a:off x="4564282" y="2127185"/>
            <a:ext cx="3445340" cy="3430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tiene un valor fijo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sino una </a:t>
            </a:r>
            <a:r>
              <a:rPr lang="es-ES" sz="2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lista de posibles valores con sus probabilidades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ES" sz="2000" b="1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endParaRPr lang="es-ES" sz="2000" b="1" kern="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variable aleatoria es una forma de </a:t>
            </a:r>
            <a:r>
              <a:rPr lang="es-ES" sz="2000" b="1" kern="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describir el azar con números.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072130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7FCB73-E679-AA58-CA24-4D16EA6EC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D674DE-7800-2A4E-5636-ED639B92DE31}"/>
              </a:ext>
            </a:extLst>
          </p:cNvPr>
          <p:cNvSpPr txBox="1"/>
          <p:nvPr/>
        </p:nvSpPr>
        <p:spPr>
          <a:xfrm>
            <a:off x="925603" y="685909"/>
            <a:ext cx="5503686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Variable discreta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AC5E8A6-39BB-B318-F1B5-863181EEE2A9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D2EDA41-D893-B0F4-072A-46B6359A727D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B840A2E3-CDFE-9560-4CF6-4B7A4683A187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B1321953-F2B8-AF54-B4CF-8C8ED2049C7F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pic>
        <p:nvPicPr>
          <p:cNvPr id="17" name="Imagen 16">
            <a:extLst>
              <a:ext uri="{FF2B5EF4-FFF2-40B4-BE49-F238E27FC236}">
                <a16:creationId xmlns:a16="http://schemas.microsoft.com/office/drawing/2014/main" id="{66325EE3-3990-B0FC-9DC4-BA87D648C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134DD10-EA4F-1F94-803C-8D9A7A8B7679}"/>
              </a:ext>
            </a:extLst>
          </p:cNvPr>
          <p:cNvSpPr txBox="1"/>
          <p:nvPr/>
        </p:nvSpPr>
        <p:spPr>
          <a:xfrm>
            <a:off x="1026131" y="1759932"/>
            <a:ext cx="7091737" cy="506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Toma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valores aislados 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(normalmente números enteros).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A6FA4CE-4AF7-B3CC-34DD-EB5CFB257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9101" y="2867915"/>
            <a:ext cx="1280521" cy="1280521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ADAC897C-C8FC-8860-1022-875E45F534B8}"/>
              </a:ext>
            </a:extLst>
          </p:cNvPr>
          <p:cNvSpPr txBox="1"/>
          <p:nvPr/>
        </p:nvSpPr>
        <p:spPr>
          <a:xfrm>
            <a:off x="1026131" y="2315211"/>
            <a:ext cx="570297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Ejemplos:</a:t>
            </a:r>
          </a:p>
          <a:p>
            <a:pPr marL="742950" lvl="1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clientes que compran hoy en una tienda online</a:t>
            </a:r>
          </a:p>
          <a:p>
            <a:pPr marL="742950" lvl="1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aprobados en una clase</a:t>
            </a:r>
          </a:p>
          <a:p>
            <a:pPr marL="742950" lvl="1" indent="-285750" algn="just"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Número de personas que responden “sí” en una encuesta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66C0FF5-C2A3-9F7D-CF44-FCA94CE08C15}"/>
              </a:ext>
            </a:extLst>
          </p:cNvPr>
          <p:cNvSpPr txBox="1"/>
          <p:nvPr/>
        </p:nvSpPr>
        <p:spPr>
          <a:xfrm>
            <a:off x="914400" y="4408715"/>
            <a:ext cx="7291440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el primer ejemplo: definimos (declaramos) la varia</a:t>
            </a:r>
            <a:r>
              <a:rPr lang="es-ES" sz="2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ble 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= </a:t>
            </a:r>
            <a:r>
              <a:rPr lang="es-ES" sz="2000" i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“número de clientes que compran online hoy” </a:t>
            </a: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 una variable aleatoria </a:t>
            </a:r>
            <a:r>
              <a:rPr lang="es-ES" sz="20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discreta.</a:t>
            </a:r>
          </a:p>
          <a:p>
            <a:pPr algn="just"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Valores posibles:  0,1,2,3,4,...</a:t>
            </a:r>
          </a:p>
        </p:txBody>
      </p:sp>
    </p:spTree>
    <p:extLst>
      <p:ext uri="{BB962C8B-B14F-4D97-AF65-F5344CB8AC3E}">
        <p14:creationId xmlns:p14="http://schemas.microsoft.com/office/powerpoint/2010/main" val="301218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D84EA-52F1-03C9-832C-29B85AA77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879680-E9E4-881F-95B3-4B408EB3EF4C}"/>
              </a:ext>
            </a:extLst>
          </p:cNvPr>
          <p:cNvSpPr txBox="1"/>
          <p:nvPr/>
        </p:nvSpPr>
        <p:spPr>
          <a:xfrm>
            <a:off x="925603" y="685909"/>
            <a:ext cx="609188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Distribución de una variable aleatoria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D0F55B-22B8-7F70-3368-95D315268F0E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29F3576A-FD20-D634-46EE-52A1B97096E9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E42224BA-5D03-5E0A-BB27-60FE72863489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DD59568D-755D-AADF-41DE-E34735E76E25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2" name="CuadroTexto 11">
            <a:extLst>
              <a:ext uri="{FF2B5EF4-FFF2-40B4-BE49-F238E27FC236}">
                <a16:creationId xmlns:a16="http://schemas.microsoft.com/office/drawing/2014/main" id="{DA235944-7E79-883B-68EB-984D0CB2F825}"/>
              </a:ext>
            </a:extLst>
          </p:cNvPr>
          <p:cNvSpPr txBox="1"/>
          <p:nvPr/>
        </p:nvSpPr>
        <p:spPr>
          <a:xfrm>
            <a:off x="914400" y="3808248"/>
            <a:ext cx="5744059" cy="15835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distribución de probabilidades describe:</a:t>
            </a:r>
          </a:p>
          <a:p>
            <a:pPr marL="742950" lvl="1" indent="-285750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todos los valores posibles de una variable</a:t>
            </a:r>
          </a:p>
          <a:p>
            <a:pPr marL="742950" lvl="1" indent="-285750">
              <a:lnSpc>
                <a:spcPct val="150000"/>
              </a:lnSpc>
              <a:spcAft>
                <a:spcPts val="600"/>
              </a:spcAft>
              <a:buClr>
                <a:srgbClr val="00B050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probabilidad de cada uno</a:t>
            </a: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02584AE7-790F-3A6E-3B58-0730198D7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599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A447A-980A-D2FE-7AD5-D08D73CB8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87F370-107C-FFC2-E6BD-7DB87BF11C6C}"/>
              </a:ext>
            </a:extLst>
          </p:cNvPr>
          <p:cNvSpPr txBox="1"/>
          <p:nvPr/>
        </p:nvSpPr>
        <p:spPr>
          <a:xfrm>
            <a:off x="925603" y="685909"/>
            <a:ext cx="4052071" cy="10156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000" b="1">
                <a:solidFill>
                  <a:srgbClr val="009646"/>
                </a:solidFill>
              </a:defRPr>
            </a:pPr>
            <a:r>
              <a:rPr lang="es-ES" noProof="0" dirty="0"/>
              <a:t>Distribución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6C7C37B-CAC9-2C27-FB26-CFD0E1C67DB8}"/>
              </a:ext>
            </a:extLst>
          </p:cNvPr>
          <p:cNvSpPr txBox="1"/>
          <p:nvPr/>
        </p:nvSpPr>
        <p:spPr>
          <a:xfrm>
            <a:off x="914400" y="6003879"/>
            <a:ext cx="45411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noProof="0" dirty="0">
                <a:solidFill>
                  <a:schemeClr val="bg1"/>
                </a:solidFill>
              </a:rPr>
              <a:t>Matemáticas Aplicadas II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5DDA1E34-6C45-0A45-91CE-0DC08AA49E28}"/>
              </a:ext>
            </a:extLst>
          </p:cNvPr>
          <p:cNvGrpSpPr/>
          <p:nvPr/>
        </p:nvGrpSpPr>
        <p:grpSpPr>
          <a:xfrm>
            <a:off x="0" y="5943600"/>
            <a:ext cx="9144000" cy="914400"/>
            <a:chOff x="0" y="5943600"/>
            <a:chExt cx="9144000" cy="914400"/>
          </a:xfrm>
        </p:grpSpPr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ABA24A3E-2D48-EE8F-1749-2619CA44395B}"/>
                </a:ext>
              </a:extLst>
            </p:cNvPr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rgbClr val="00964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 dirty="0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7279CA40-6E38-30BF-A449-6B9325827A84}"/>
                </a:ext>
              </a:extLst>
            </p:cNvPr>
            <p:cNvSpPr txBox="1"/>
            <p:nvPr/>
          </p:nvSpPr>
          <p:spPr>
            <a:xfrm>
              <a:off x="842907" y="6108412"/>
              <a:ext cx="454117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3200" b="1" noProof="0" dirty="0">
                  <a:solidFill>
                    <a:schemeClr val="bg1"/>
                  </a:solidFill>
                </a:rPr>
                <a:t>Matemáticas Aplicadas II</a:t>
              </a:r>
            </a:p>
          </p:txBody>
        </p:sp>
      </p:grp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EFE8E2F-AC3B-52E2-EEF1-A80756D9C097}"/>
              </a:ext>
            </a:extLst>
          </p:cNvPr>
          <p:cNvSpPr txBox="1"/>
          <p:nvPr/>
        </p:nvSpPr>
        <p:spPr>
          <a:xfrm>
            <a:off x="937344" y="2381045"/>
            <a:ext cx="4352303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None/>
            </a:pPr>
            <a:r>
              <a:rPr lang="es-ES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Interpretación:</a:t>
            </a:r>
          </a:p>
          <a:p>
            <a:pPr>
              <a:lnSpc>
                <a:spcPct val="150000"/>
              </a:lnSpc>
              <a:spcAft>
                <a:spcPts val="600"/>
              </a:spcAft>
              <a:buNone/>
            </a:pPr>
            <a:r>
              <a:rPr lang="es-E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👉 El valor más probable es: 2 clientes.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👉 </a:t>
            </a:r>
            <a:r>
              <a:rPr lang="es-ES" dirty="0"/>
              <a:t>Probabilidad de como máximo 2 clientes:</a:t>
            </a:r>
          </a:p>
          <a:p>
            <a:pPr>
              <a:lnSpc>
                <a:spcPct val="150000"/>
              </a:lnSpc>
            </a:pPr>
            <a:r>
              <a:rPr lang="es-ES" dirty="0"/>
              <a:t>	P(X≤2) = 0.1 + 0.2 + 0.4 = 0.7</a:t>
            </a:r>
          </a:p>
          <a:p>
            <a:pPr>
              <a:lnSpc>
                <a:spcPct val="150000"/>
              </a:lnSpc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👉 Interpretación: En el 70% de los casos entrarán 2 clientes o menos.</a:t>
            </a:r>
            <a:endParaRPr lang="es-ES" dirty="0"/>
          </a:p>
          <a:p>
            <a:pPr>
              <a:spcAft>
                <a:spcPts val="600"/>
              </a:spcAft>
              <a:buNone/>
            </a:pPr>
            <a:endParaRPr lang="es-E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28D6428D-0CFF-EAF5-1C1F-92F282DA0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199" y="833740"/>
            <a:ext cx="727423" cy="7200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DD492CC-15EE-B76D-3ED1-CC4436F0733C}"/>
              </a:ext>
            </a:extLst>
          </p:cNvPr>
          <p:cNvSpPr txBox="1"/>
          <p:nvPr/>
        </p:nvSpPr>
        <p:spPr>
          <a:xfrm>
            <a:off x="925603" y="1709425"/>
            <a:ext cx="47487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ES" b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Ejemplo:  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s-ES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=“Número de clientes que entran en una tienda en 10 minutos.”</a:t>
            </a:r>
          </a:p>
        </p:txBody>
      </p:sp>
      <p:grpSp>
        <p:nvGrpSpPr>
          <p:cNvPr id="17" name="Grupo 16">
            <a:extLst>
              <a:ext uri="{FF2B5EF4-FFF2-40B4-BE49-F238E27FC236}">
                <a16:creationId xmlns:a16="http://schemas.microsoft.com/office/drawing/2014/main" id="{5CCB23A5-EF00-B9E1-6BA3-E275FD9BF63E}"/>
              </a:ext>
            </a:extLst>
          </p:cNvPr>
          <p:cNvGrpSpPr/>
          <p:nvPr/>
        </p:nvGrpSpPr>
        <p:grpSpPr>
          <a:xfrm>
            <a:off x="5289647" y="2276512"/>
            <a:ext cx="1212181" cy="2769989"/>
            <a:chOff x="5367557" y="2715100"/>
            <a:chExt cx="1212181" cy="2769989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E6DA417C-0B55-8337-D338-232D78FFF55A}"/>
                </a:ext>
              </a:extLst>
            </p:cNvPr>
            <p:cNvSpPr txBox="1"/>
            <p:nvPr/>
          </p:nvSpPr>
          <p:spPr>
            <a:xfrm>
              <a:off x="5367557" y="2715100"/>
              <a:ext cx="1212181" cy="276998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  <a:buNone/>
              </a:pPr>
              <a:r>
                <a:rPr lang="es-ES" sz="18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Tabla de valores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X	P(X)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0	0.1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1	0.2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	0.4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3	0.2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4	0.1</a:t>
              </a:r>
            </a:p>
          </p:txBody>
        </p: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D1EDE58B-73A7-86DA-6062-FAC666B15761}"/>
                </a:ext>
              </a:extLst>
            </p:cNvPr>
            <p:cNvCxnSpPr/>
            <p:nvPr/>
          </p:nvCxnSpPr>
          <p:spPr>
            <a:xfrm>
              <a:off x="5762847" y="3429000"/>
              <a:ext cx="0" cy="205608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>
              <a:extLst>
                <a:ext uri="{FF2B5EF4-FFF2-40B4-BE49-F238E27FC236}">
                  <a16:creationId xmlns:a16="http://schemas.microsoft.com/office/drawing/2014/main" id="{3011B37C-1C17-75AD-FC2A-15F9734BC32E}"/>
                </a:ext>
              </a:extLst>
            </p:cNvPr>
            <p:cNvCxnSpPr>
              <a:cxnSpLocks/>
            </p:cNvCxnSpPr>
            <p:nvPr/>
          </p:nvCxnSpPr>
          <p:spPr>
            <a:xfrm>
              <a:off x="5389730" y="3704794"/>
              <a:ext cx="94727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FA1AA19D-473B-F65E-C182-4768EE4F9DE5}"/>
              </a:ext>
            </a:extLst>
          </p:cNvPr>
          <p:cNvGrpSpPr/>
          <p:nvPr/>
        </p:nvGrpSpPr>
        <p:grpSpPr>
          <a:xfrm>
            <a:off x="6601911" y="2355756"/>
            <a:ext cx="1952495" cy="2846933"/>
            <a:chOff x="6601911" y="2355756"/>
            <a:chExt cx="1952495" cy="2846933"/>
          </a:xfrm>
        </p:grpSpPr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529B9164-FD81-7F59-4D6C-02881B729594}"/>
                </a:ext>
              </a:extLst>
            </p:cNvPr>
            <p:cNvSpPr txBox="1"/>
            <p:nvPr/>
          </p:nvSpPr>
          <p:spPr>
            <a:xfrm>
              <a:off x="6601911" y="2355756"/>
              <a:ext cx="1952495" cy="284693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  <a:buNone/>
              </a:pPr>
              <a:r>
                <a:rPr lang="es-ES" sz="1800" b="1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Gráfico de barras</a:t>
              </a: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P(X)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│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│            █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│   </a:t>
              </a:r>
              <a:r>
                <a:rPr lang="es-ES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s-ES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█   █   █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│█   █   █   █   █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└──────────────</a:t>
              </a:r>
            </a:p>
            <a:p>
              <a:pPr>
                <a:spcAft>
                  <a:spcPts val="600"/>
                </a:spcAft>
                <a:buNone/>
              </a:pPr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0      1    2    3   4</a:t>
              </a: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823355D8-2949-411E-B480-3EC01AAE5BC6}"/>
                </a:ext>
              </a:extLst>
            </p:cNvPr>
            <p:cNvSpPr txBox="1"/>
            <p:nvPr/>
          </p:nvSpPr>
          <p:spPr>
            <a:xfrm>
              <a:off x="7344086" y="3059668"/>
              <a:ext cx="36948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s-ES" sz="18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█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717755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lantilla matematicas aplicadas" id="{1EEDECA2-2706-4EDF-B389-A8D7244FC597}" vid="{66013890-C573-4160-A5AC-1DEF9FD155B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plantilla_matematicas_aplicadas</Template>
  <TotalTime>836</TotalTime>
  <Words>1341</Words>
  <Application>Microsoft Office PowerPoint</Application>
  <PresentationFormat>Presentación en pantalla (4:3)</PresentationFormat>
  <Paragraphs>185</Paragraphs>
  <Slides>19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 Math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Daniel Estévez Fernández</dc:creator>
  <cp:keywords/>
  <dc:description>generated using python-pptx</dc:description>
  <cp:lastModifiedBy>Daniel Estévez Fernández</cp:lastModifiedBy>
  <cp:revision>20</cp:revision>
  <cp:lastPrinted>2026-03-14T12:35:03Z</cp:lastPrinted>
  <dcterms:created xsi:type="dcterms:W3CDTF">2026-03-14T08:17:58Z</dcterms:created>
  <dcterms:modified xsi:type="dcterms:W3CDTF">2026-03-15T21:36:07Z</dcterms:modified>
  <cp:category/>
</cp:coreProperties>
</file>