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81" r:id="rId3"/>
    <p:sldId id="282" r:id="rId4"/>
    <p:sldId id="269" r:id="rId5"/>
    <p:sldId id="275" r:id="rId6"/>
    <p:sldId id="270" r:id="rId7"/>
    <p:sldId id="268" r:id="rId8"/>
    <p:sldId id="271" r:id="rId9"/>
    <p:sldId id="272" r:id="rId10"/>
    <p:sldId id="273" r:id="rId11"/>
    <p:sldId id="274" r:id="rId12"/>
    <p:sldId id="257" r:id="rId13"/>
    <p:sldId id="280" r:id="rId14"/>
    <p:sldId id="276" r:id="rId15"/>
    <p:sldId id="259" r:id="rId16"/>
    <p:sldId id="278" r:id="rId17"/>
    <p:sldId id="279" r:id="rId18"/>
    <p:sldId id="260" r:id="rId19"/>
    <p:sldId id="261" r:id="rId20"/>
    <p:sldId id="262" r:id="rId21"/>
    <p:sldId id="283" r:id="rId22"/>
    <p:sldId id="284" r:id="rId23"/>
    <p:sldId id="285" r:id="rId24"/>
    <p:sldId id="263" r:id="rId25"/>
    <p:sldId id="264" r:id="rId26"/>
    <p:sldId id="265" r:id="rId27"/>
    <p:sldId id="266" r:id="rId28"/>
    <p:sldId id="267" r:id="rId29"/>
    <p:sldId id="286" r:id="rId30"/>
    <p:sldId id="287" r:id="rId31"/>
    <p:sldId id="288" r:id="rId32"/>
    <p:sldId id="289" r:id="rId33"/>
    <p:sldId id="290"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096188-435A-48C6-83F6-CF1868D58963}" v="8" dt="2026-04-07T22:59:48.95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12" autoAdjust="0"/>
  </p:normalViewPr>
  <p:slideViewPr>
    <p:cSldViewPr snapToGrid="0" snapToObjects="1">
      <p:cViewPr varScale="1">
        <p:scale>
          <a:sx n="40" d="100"/>
          <a:sy n="40" d="100"/>
        </p:scale>
        <p:origin x="1968" y="2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 Judit Pousada Freire" userId="727a3fdad620fd77" providerId="LiveId" clId="{C21358D9-3F1F-4821-B1B7-68B3F17AED2D}"/>
    <pc:docChg chg="modSld">
      <pc:chgData name="M. Judit Pousada Freire" userId="727a3fdad620fd77" providerId="LiveId" clId="{C21358D9-3F1F-4821-B1B7-68B3F17AED2D}" dt="2026-04-07T22:59:48.954" v="32"/>
      <pc:docMkLst>
        <pc:docMk/>
      </pc:docMkLst>
      <pc:sldChg chg="modSp modAnim">
        <pc:chgData name="M. Judit Pousada Freire" userId="727a3fdad620fd77" providerId="LiveId" clId="{C21358D9-3F1F-4821-B1B7-68B3F17AED2D}" dt="2026-04-07T22:35:03.701" v="29" actId="207"/>
        <pc:sldMkLst>
          <pc:docMk/>
          <pc:sldMk cId="0" sldId="265"/>
        </pc:sldMkLst>
        <pc:spChg chg="mod">
          <ac:chgData name="M. Judit Pousada Freire" userId="727a3fdad620fd77" providerId="LiveId" clId="{C21358D9-3F1F-4821-B1B7-68B3F17AED2D}" dt="2026-04-07T22:35:03.701" v="29" actId="207"/>
          <ac:spMkLst>
            <pc:docMk/>
            <pc:sldMk cId="0" sldId="265"/>
            <ac:spMk id="3" creationId="{00000000-0000-0000-0000-000000000000}"/>
          </ac:spMkLst>
        </pc:spChg>
      </pc:sldChg>
      <pc:sldChg chg="addSp modSp mod modNotesTx">
        <pc:chgData name="M. Judit Pousada Freire" userId="727a3fdad620fd77" providerId="LiveId" clId="{C21358D9-3F1F-4821-B1B7-68B3F17AED2D}" dt="2026-04-07T22:23:02.420" v="27" actId="20577"/>
        <pc:sldMkLst>
          <pc:docMk/>
          <pc:sldMk cId="2322160558" sldId="284"/>
        </pc:sldMkLst>
        <pc:spChg chg="mod">
          <ac:chgData name="M. Judit Pousada Freire" userId="727a3fdad620fd77" providerId="LiveId" clId="{C21358D9-3F1F-4821-B1B7-68B3F17AED2D}" dt="2026-04-07T21:51:40.683" v="7" actId="14100"/>
          <ac:spMkLst>
            <pc:docMk/>
            <pc:sldMk cId="2322160558" sldId="284"/>
            <ac:spMk id="3" creationId="{5EE6E0A8-03BE-B91D-9963-0A7DF898A09D}"/>
          </ac:spMkLst>
        </pc:spChg>
        <pc:spChg chg="add mod">
          <ac:chgData name="M. Judit Pousada Freire" userId="727a3fdad620fd77" providerId="LiveId" clId="{C21358D9-3F1F-4821-B1B7-68B3F17AED2D}" dt="2026-04-07T22:22:46.674" v="22" actId="1076"/>
          <ac:spMkLst>
            <pc:docMk/>
            <pc:sldMk cId="2322160558" sldId="284"/>
            <ac:spMk id="5" creationId="{3CE8FD30-EA3A-DD78-B026-5BC6105DA9DF}"/>
          </ac:spMkLst>
        </pc:spChg>
        <pc:spChg chg="mod">
          <ac:chgData name="M. Judit Pousada Freire" userId="727a3fdad620fd77" providerId="LiveId" clId="{C21358D9-3F1F-4821-B1B7-68B3F17AED2D}" dt="2026-04-07T21:52:08.305" v="12" actId="20577"/>
          <ac:spMkLst>
            <pc:docMk/>
            <pc:sldMk cId="2322160558" sldId="284"/>
            <ac:spMk id="8" creationId="{74AC1EF9-BCE4-9FA5-67C4-E2F416C407DA}"/>
          </ac:spMkLst>
        </pc:spChg>
        <pc:picChg chg="mod">
          <ac:chgData name="M. Judit Pousada Freire" userId="727a3fdad620fd77" providerId="LiveId" clId="{C21358D9-3F1F-4821-B1B7-68B3F17AED2D}" dt="2026-04-07T22:22:49.450" v="23" actId="14100"/>
          <ac:picMkLst>
            <pc:docMk/>
            <pc:sldMk cId="2322160558" sldId="284"/>
            <ac:picMk id="6" creationId="{B9BB6751-884A-CDB3-3BFC-7425BB5D15D8}"/>
          </ac:picMkLst>
        </pc:picChg>
      </pc:sldChg>
      <pc:sldChg chg="modSp mod">
        <pc:chgData name="M. Judit Pousada Freire" userId="727a3fdad620fd77" providerId="LiveId" clId="{C21358D9-3F1F-4821-B1B7-68B3F17AED2D}" dt="2026-04-07T22:59:48.954" v="32"/>
        <pc:sldMkLst>
          <pc:docMk/>
          <pc:sldMk cId="1113940477" sldId="285"/>
        </pc:sldMkLst>
        <pc:spChg chg="mod">
          <ac:chgData name="M. Judit Pousada Freire" userId="727a3fdad620fd77" providerId="LiveId" clId="{C21358D9-3F1F-4821-B1B7-68B3F17AED2D}" dt="2026-04-07T22:59:48.954" v="32"/>
          <ac:spMkLst>
            <pc:docMk/>
            <pc:sldMk cId="1113940477" sldId="285"/>
            <ac:spMk id="7" creationId="{A6F6EE6F-3A4B-C87C-FCFD-EC7255113ED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E50F6-F264-4D62-80AF-194C8721BE8C}" type="datetimeFigureOut">
              <a:rPr lang="es-ES" smtClean="0"/>
              <a:t>08/04/2026</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6BC751-7744-4C3A-AB54-8BFDFA901EBB}" type="slidenum">
              <a:rPr lang="es-ES" smtClean="0"/>
              <a:t>‹Nº›</a:t>
            </a:fld>
            <a:endParaRPr lang="es-ES"/>
          </a:p>
        </p:txBody>
      </p:sp>
    </p:spTree>
    <p:extLst>
      <p:ext uri="{BB962C8B-B14F-4D97-AF65-F5344CB8AC3E}">
        <p14:creationId xmlns:p14="http://schemas.microsoft.com/office/powerpoint/2010/main" val="3641446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xataka.com/magnet/viaje-magallanes-elcano-alrededor-mundo-narrada-asombroso-mapa-interactivo"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effectLst/>
              </a:rPr>
              <a:t>Etapa larga de tiempo</a:t>
            </a:r>
            <a:r>
              <a:rPr lang="es-ES" dirty="0"/>
              <a:t> que los historiadores utilizan para dividir la historia de la humanidad en partes más pequeñas y fáciles de estudiar, basándose en cambios importantes</a:t>
            </a:r>
            <a:r>
              <a:rPr lang="es-ES" sz="1200" b="0" i="0" kern="1200" dirty="0">
                <a:solidFill>
                  <a:schemeClr val="tx1"/>
                </a:solidFill>
                <a:effectLst/>
                <a:latin typeface="+mn-lt"/>
                <a:ea typeface="+mn-ea"/>
                <a:cs typeface="+mn-cs"/>
              </a:rPr>
              <a:t>. Cada periodo (como la Edad Media) tiene características propias en política, arte o sociedad que lo hacen diferente al anterior.</a:t>
            </a:r>
            <a:endParaRPr lang="es-ES" dirty="0"/>
          </a:p>
        </p:txBody>
      </p:sp>
      <p:sp>
        <p:nvSpPr>
          <p:cNvPr id="4" name="Marcador de número de diapositiva 3"/>
          <p:cNvSpPr>
            <a:spLocks noGrp="1"/>
          </p:cNvSpPr>
          <p:nvPr>
            <p:ph type="sldNum" sz="quarter" idx="5"/>
          </p:nvPr>
        </p:nvSpPr>
        <p:spPr/>
        <p:txBody>
          <a:bodyPr/>
          <a:lstStyle/>
          <a:p>
            <a:fld id="{EA6BC751-7744-4C3A-AB54-8BFDFA901EBB}" type="slidenum">
              <a:rPr lang="es-ES" smtClean="0"/>
              <a:t>4</a:t>
            </a:fld>
            <a:endParaRPr lang="es-ES"/>
          </a:p>
        </p:txBody>
      </p:sp>
    </p:spTree>
    <p:extLst>
      <p:ext uri="{BB962C8B-B14F-4D97-AF65-F5344CB8AC3E}">
        <p14:creationId xmlns:p14="http://schemas.microsoft.com/office/powerpoint/2010/main" val="2322533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A6BC751-7744-4C3A-AB54-8BFDFA901EBB}" type="slidenum">
              <a:rPr lang="es-ES" smtClean="0"/>
              <a:t>15</a:t>
            </a:fld>
            <a:endParaRPr lang="es-ES"/>
          </a:p>
        </p:txBody>
      </p:sp>
    </p:spTree>
    <p:extLst>
      <p:ext uri="{BB962C8B-B14F-4D97-AF65-F5344CB8AC3E}">
        <p14:creationId xmlns:p14="http://schemas.microsoft.com/office/powerpoint/2010/main" val="4257329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Portugal y Castilla exploraron porque </a:t>
            </a:r>
            <a:r>
              <a:rPr lang="es-ES" b="1" dirty="0"/>
              <a:t>tenían mar, experiencia, tecnología y dinero </a:t>
            </a:r>
            <a:r>
              <a:rPr lang="es-ES" dirty="0"/>
              <a:t>para hacerlo.”</a:t>
            </a:r>
          </a:p>
          <a:p>
            <a:r>
              <a:rPr lang="es-ES" b="1" dirty="0"/>
              <a:t>1. Situación geográfica</a:t>
            </a:r>
          </a:p>
          <a:p>
            <a:r>
              <a:rPr lang="es-ES" dirty="0"/>
              <a:t>👉 Estaban en el </a:t>
            </a:r>
            <a:r>
              <a:rPr lang="es-ES" b="1" dirty="0"/>
              <a:t>Atlántico</a:t>
            </a:r>
            <a:r>
              <a:rPr lang="es-ES" dirty="0"/>
              <a:t>, mirando al océano → Era más fácil salir a explorar que para países como Alemania o Italia</a:t>
            </a:r>
          </a:p>
          <a:p>
            <a:r>
              <a:rPr lang="es-ES" b="1" dirty="0"/>
              <a:t>🚢 2. Experiencia en navegación </a:t>
            </a:r>
            <a:r>
              <a:rPr lang="es-ES" dirty="0"/>
              <a:t>👉 Llevaban tiempo navegando (pesca, comercio, Canarias, costa africana)</a:t>
            </a:r>
            <a:br>
              <a:rPr lang="es-ES" dirty="0"/>
            </a:br>
            <a:r>
              <a:rPr lang="es-ES" dirty="0"/>
              <a:t>→ Ya tenían conocimientos y práctica</a:t>
            </a:r>
          </a:p>
          <a:p>
            <a:endParaRPr lang="es-ES" dirty="0"/>
          </a:p>
          <a:p>
            <a:r>
              <a:rPr lang="es-ES" b="1" dirty="0"/>
              <a:t>🛠️ 3. Avances técnicos </a:t>
            </a:r>
            <a:r>
              <a:rPr lang="es-ES" dirty="0"/>
              <a:t>👉 Desarrollaron:  Carabelas    Mejores mapas  Instrumentos (brújula, astrolabio) </a:t>
            </a:r>
          </a:p>
          <a:p>
            <a:r>
              <a:rPr lang="es-ES" dirty="0"/>
              <a:t>→ Podían viajar más lejos y con más seguridad</a:t>
            </a:r>
          </a:p>
          <a:p>
            <a:br>
              <a:rPr lang="es-ES" dirty="0"/>
            </a:br>
            <a:r>
              <a:rPr lang="es-ES" b="1" dirty="0"/>
              <a:t>👑 4. Apoyo de los reyes   </a:t>
            </a:r>
            <a:r>
              <a:rPr lang="es-ES" dirty="0"/>
              <a:t>👉 Monarquías fuertes que financiaban viajes  → Buscaban riqueza, poder y prestigio</a:t>
            </a:r>
          </a:p>
          <a:p>
            <a:endParaRPr lang="es-ES" dirty="0"/>
          </a:p>
          <a:p>
            <a:r>
              <a:rPr lang="es-ES" b="1" dirty="0"/>
              <a:t>💰 5. Interés económico </a:t>
            </a:r>
            <a:r>
              <a:rPr lang="es-ES" dirty="0"/>
              <a:t>👉 Querían rutas directas a Asia (especias, oro, seda) → Mucho dinero en juego</a:t>
            </a:r>
          </a:p>
          <a:p>
            <a:endParaRPr lang="es-ES" dirty="0"/>
          </a:p>
          <a:p>
            <a:r>
              <a:rPr lang="es-ES" b="1" dirty="0"/>
              <a:t>⚔️ 6. Contexto histórico  </a:t>
            </a:r>
            <a:r>
              <a:rPr lang="es-ES" dirty="0"/>
              <a:t>👉 Acababan de terminar la Reconquista → Tenían: experiencia militar  y ganas de expandirse</a:t>
            </a:r>
          </a:p>
          <a:p>
            <a:endParaRPr lang="es-ES"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Desde </a:t>
            </a:r>
            <a:r>
              <a:rPr lang="es-ES" sz="1200" b="1" kern="1200" dirty="0">
                <a:solidFill>
                  <a:schemeClr val="tx1"/>
                </a:solidFill>
                <a:effectLst/>
                <a:latin typeface="+mn-lt"/>
                <a:ea typeface="+mn-ea"/>
                <a:cs typeface="+mn-cs"/>
              </a:rPr>
              <a:t>mediados del siglo XV</a:t>
            </a:r>
            <a:r>
              <a:rPr lang="es-ES" sz="1200" kern="1200" dirty="0">
                <a:solidFill>
                  <a:schemeClr val="tx1"/>
                </a:solidFill>
                <a:effectLst/>
                <a:latin typeface="+mn-lt"/>
                <a:ea typeface="+mn-ea"/>
                <a:cs typeface="+mn-cs"/>
              </a:rPr>
              <a:t>, el infante portugués Enrique el Navegante impulsó la navegación y los viajes de exploración por las costas africanas. El objetivo de Portugal era </a:t>
            </a:r>
            <a:r>
              <a:rPr lang="es-ES" sz="1200" b="1" kern="1200" dirty="0">
                <a:solidFill>
                  <a:schemeClr val="tx1"/>
                </a:solidFill>
                <a:effectLst/>
                <a:latin typeface="+mn-lt"/>
                <a:ea typeface="+mn-ea"/>
                <a:cs typeface="+mn-cs"/>
              </a:rPr>
              <a:t>acceder al oro de Sudán y comerciar con la India</a:t>
            </a:r>
            <a:r>
              <a:rPr lang="es-ES" sz="1200" kern="1200" dirty="0">
                <a:solidFill>
                  <a:schemeClr val="tx1"/>
                </a:solidFill>
                <a:effectLst/>
                <a:latin typeface="+mn-lt"/>
                <a:ea typeface="+mn-ea"/>
                <a:cs typeface="+mn-cs"/>
              </a:rPr>
              <a:t>, bordeando la costa de África. </a:t>
            </a:r>
          </a:p>
          <a:p>
            <a:r>
              <a:rPr lang="es-ES" sz="1200" b="1" kern="1200" dirty="0">
                <a:solidFill>
                  <a:schemeClr val="tx1"/>
                </a:solidFill>
                <a:effectLst/>
                <a:latin typeface="+mn-lt"/>
                <a:ea typeface="+mn-ea"/>
                <a:cs typeface="+mn-cs"/>
              </a:rPr>
              <a:t>La rivalidad con Castilla </a:t>
            </a:r>
            <a:r>
              <a:rPr lang="es-ES" sz="1200" kern="1200" dirty="0">
                <a:solidFill>
                  <a:schemeClr val="tx1"/>
                </a:solidFill>
                <a:effectLst/>
                <a:latin typeface="+mn-lt"/>
                <a:ea typeface="+mn-ea"/>
                <a:cs typeface="+mn-cs"/>
              </a:rPr>
              <a:t>en esta zona se resolvió con la firma del </a:t>
            </a:r>
            <a:r>
              <a:rPr lang="es-ES" sz="1200" b="1" kern="1200" dirty="0">
                <a:solidFill>
                  <a:schemeClr val="tx1"/>
                </a:solidFill>
                <a:effectLst/>
                <a:latin typeface="+mn-lt"/>
                <a:ea typeface="+mn-ea"/>
                <a:cs typeface="+mn-cs"/>
              </a:rPr>
              <a:t>Tratado de </a:t>
            </a:r>
            <a:r>
              <a:rPr lang="es-ES" sz="1200" b="1" kern="1200" dirty="0" err="1">
                <a:solidFill>
                  <a:schemeClr val="tx1"/>
                </a:solidFill>
                <a:effectLst/>
                <a:latin typeface="+mn-lt"/>
                <a:ea typeface="+mn-ea"/>
                <a:cs typeface="+mn-cs"/>
              </a:rPr>
              <a:t>Alcaçovas</a:t>
            </a:r>
            <a:r>
              <a:rPr lang="es-ES" sz="1200" b="1" kern="1200" dirty="0">
                <a:solidFill>
                  <a:schemeClr val="tx1"/>
                </a:solidFill>
                <a:effectLst/>
                <a:latin typeface="+mn-lt"/>
                <a:ea typeface="+mn-ea"/>
                <a:cs typeface="+mn-cs"/>
              </a:rPr>
              <a:t> (1479</a:t>
            </a:r>
            <a:r>
              <a:rPr lang="es-ES" sz="1200" kern="1200" dirty="0">
                <a:solidFill>
                  <a:schemeClr val="tx1"/>
                </a:solidFill>
                <a:effectLst/>
                <a:latin typeface="+mn-lt"/>
                <a:ea typeface="+mn-ea"/>
                <a:cs typeface="+mn-cs"/>
              </a:rPr>
              <a:t>). En él, Portugal cedía a Castilla la conquista de Canarias y esta aceptaba que Portugal explorase la costa africana al sur del cabo Bojador.</a:t>
            </a:r>
          </a:p>
          <a:p>
            <a:r>
              <a:rPr lang="es-ES" sz="1200" kern="1200" dirty="0">
                <a:solidFill>
                  <a:schemeClr val="tx1"/>
                </a:solidFill>
                <a:effectLst/>
                <a:latin typeface="+mn-lt"/>
                <a:ea typeface="+mn-ea"/>
                <a:cs typeface="+mn-cs"/>
              </a:rPr>
              <a:t>En sucesivas exploraciones por la costa africana, los portugueses ocuparon las islas Madeira, Azores y Cabo Verde; superaron el cabo Bojador (1431) y llegaron al golfo de Guinea (1460). </a:t>
            </a:r>
          </a:p>
          <a:p>
            <a:r>
              <a:rPr lang="es-ES" sz="1200" kern="1200" dirty="0">
                <a:solidFill>
                  <a:schemeClr val="tx1"/>
                </a:solidFill>
                <a:effectLst/>
                <a:latin typeface="+mn-lt"/>
                <a:ea typeface="+mn-ea"/>
                <a:cs typeface="+mn-cs"/>
              </a:rPr>
              <a:t>Finalmente, Bartolomé Días dobló el cabo de Buena Esperanza (1487) y Vasco da Gama llegó a la India (1498). En las costas africanas y asiáticas, los portugueses fundaron factorías y levantaron fortalezas. Desde ellas controlaron el comercio de oro y esclavos de Sudán y monopolizaron el comercio de especias con la India y de seda con China.</a:t>
            </a:r>
          </a:p>
          <a:p>
            <a:r>
              <a:rPr lang="es-ES" sz="1200" kern="1200" dirty="0">
                <a:solidFill>
                  <a:schemeClr val="tx1"/>
                </a:solidFill>
                <a:effectLst/>
                <a:latin typeface="+mn-lt"/>
                <a:ea typeface="+mn-ea"/>
                <a:cs typeface="+mn-cs"/>
              </a:rPr>
              <a:t> </a:t>
            </a:r>
          </a:p>
          <a:p>
            <a:endParaRPr lang="es-ES" dirty="0"/>
          </a:p>
        </p:txBody>
      </p:sp>
      <p:sp>
        <p:nvSpPr>
          <p:cNvPr id="4" name="Marcador de número de diapositiva 3"/>
          <p:cNvSpPr>
            <a:spLocks noGrp="1"/>
          </p:cNvSpPr>
          <p:nvPr>
            <p:ph type="sldNum" sz="quarter" idx="5"/>
          </p:nvPr>
        </p:nvSpPr>
        <p:spPr/>
        <p:txBody>
          <a:bodyPr/>
          <a:lstStyle/>
          <a:p>
            <a:fld id="{EA6BC751-7744-4C3A-AB54-8BFDFA901EBB}" type="slidenum">
              <a:rPr lang="es-ES" smtClean="0"/>
              <a:t>16</a:t>
            </a:fld>
            <a:endParaRPr lang="es-ES"/>
          </a:p>
        </p:txBody>
      </p:sp>
    </p:spTree>
    <p:extLst>
      <p:ext uri="{BB962C8B-B14F-4D97-AF65-F5344CB8AC3E}">
        <p14:creationId xmlns:p14="http://schemas.microsoft.com/office/powerpoint/2010/main" val="400772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CCEC4-CF16-B1E6-3B06-5150FB387C0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ACD7F1D-250D-F444-97EE-B6BF372D61E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12A29D9-6744-E118-D192-800936DED02D}"/>
              </a:ext>
            </a:extLst>
          </p:cNvPr>
          <p:cNvSpPr>
            <a:spLocks noGrp="1"/>
          </p:cNvSpPr>
          <p:nvPr>
            <p:ph type="body" idx="1"/>
          </p:nvPr>
        </p:nvSpPr>
        <p:spPr/>
        <p:txBody>
          <a:bodyPr/>
          <a:lstStyle/>
          <a:p>
            <a:r>
              <a:rPr lang="es-ES" dirty="0"/>
              <a:t>Portugal y Castilla exploraron porque </a:t>
            </a:r>
            <a:r>
              <a:rPr lang="es-ES" b="1" dirty="0"/>
              <a:t>tenían mar, experiencia, tecnología y dinero </a:t>
            </a:r>
            <a:r>
              <a:rPr lang="es-ES" dirty="0"/>
              <a:t>para hacerlo.”</a:t>
            </a:r>
          </a:p>
          <a:p>
            <a:endParaRPr lang="es-ES" dirty="0"/>
          </a:p>
          <a:p>
            <a:r>
              <a:rPr lang="es-ES" b="1" dirty="0"/>
              <a:t>1. Situación geográfica:</a:t>
            </a:r>
            <a:r>
              <a:rPr lang="es-ES" dirty="0"/>
              <a:t> Estaban en el </a:t>
            </a:r>
            <a:r>
              <a:rPr lang="es-ES" b="1" dirty="0"/>
              <a:t>Atlántico</a:t>
            </a:r>
            <a:r>
              <a:rPr lang="es-ES" dirty="0"/>
              <a:t>, mirando al océano   → Era más fácil salir a explorar que para países como Alemania o Italia</a:t>
            </a:r>
          </a:p>
          <a:p>
            <a:endParaRPr lang="es-ES" dirty="0"/>
          </a:p>
          <a:p>
            <a:r>
              <a:rPr lang="es-ES" b="1" dirty="0"/>
              <a:t>🚢 2. Experiencia en navegación: </a:t>
            </a:r>
            <a:r>
              <a:rPr lang="es-ES" dirty="0"/>
              <a:t> Llevaban tiempo navegando (pesca, comercio, Canarias, costa africana)  → Ya tenían conocimientos y práctica</a:t>
            </a:r>
          </a:p>
          <a:p>
            <a:endParaRPr lang="es-ES" dirty="0"/>
          </a:p>
          <a:p>
            <a:r>
              <a:rPr lang="es-ES" b="1" dirty="0"/>
              <a:t>🛠️ 3. Avances técnicos:  </a:t>
            </a:r>
            <a:r>
              <a:rPr lang="es-ES" dirty="0"/>
              <a:t>Desarrollaron: Carabelas   Mejores mapas    Instrumentos (brújula, astrolabio)    → Podían viajar más lejos y con más seguridad</a:t>
            </a:r>
          </a:p>
          <a:p>
            <a:br>
              <a:rPr lang="es-ES" dirty="0"/>
            </a:br>
            <a:r>
              <a:rPr lang="es-ES" b="1" dirty="0"/>
              <a:t>👑 4. Apoyo de los reyes  </a:t>
            </a:r>
            <a:r>
              <a:rPr lang="es-ES" dirty="0"/>
              <a:t>Monarquías fuertes que financiaban viajes  → Buscaban riqueza, poder y prestigio</a:t>
            </a:r>
          </a:p>
          <a:p>
            <a:br>
              <a:rPr lang="es-ES" dirty="0"/>
            </a:br>
            <a:r>
              <a:rPr lang="es-ES" b="1" dirty="0"/>
              <a:t>💰 5. Interés económico    </a:t>
            </a:r>
            <a:r>
              <a:rPr lang="es-ES" dirty="0"/>
              <a:t>Querían rutas directas a Asia (especias, oro, seda)   → Mucho dinero en juego</a:t>
            </a:r>
          </a:p>
          <a:p>
            <a:br>
              <a:rPr lang="es-ES" dirty="0"/>
            </a:br>
            <a:r>
              <a:rPr lang="es-ES" b="1" dirty="0"/>
              <a:t>⚔️ 6. Contexto histórico     </a:t>
            </a:r>
            <a:r>
              <a:rPr lang="es-ES" dirty="0"/>
              <a:t>Acababan de terminar la Reconquista  → Tenían: experiencia militar; ganas de expandirse</a:t>
            </a:r>
          </a:p>
          <a:p>
            <a:endParaRPr lang="es-ES" dirty="0"/>
          </a:p>
        </p:txBody>
      </p:sp>
      <p:sp>
        <p:nvSpPr>
          <p:cNvPr id="4" name="Marcador de número de diapositiva 3">
            <a:extLst>
              <a:ext uri="{FF2B5EF4-FFF2-40B4-BE49-F238E27FC236}">
                <a16:creationId xmlns:a16="http://schemas.microsoft.com/office/drawing/2014/main" id="{145312DF-2A25-8A41-A0E6-62A3D777ACC2}"/>
              </a:ext>
            </a:extLst>
          </p:cNvPr>
          <p:cNvSpPr>
            <a:spLocks noGrp="1"/>
          </p:cNvSpPr>
          <p:nvPr>
            <p:ph type="sldNum" sz="quarter" idx="5"/>
          </p:nvPr>
        </p:nvSpPr>
        <p:spPr/>
        <p:txBody>
          <a:bodyPr/>
          <a:lstStyle/>
          <a:p>
            <a:fld id="{EA6BC751-7744-4C3A-AB54-8BFDFA901EBB}" type="slidenum">
              <a:rPr lang="es-ES" smtClean="0"/>
              <a:t>17</a:t>
            </a:fld>
            <a:endParaRPr lang="es-ES"/>
          </a:p>
        </p:txBody>
      </p:sp>
    </p:spTree>
    <p:extLst>
      <p:ext uri="{BB962C8B-B14F-4D97-AF65-F5344CB8AC3E}">
        <p14:creationId xmlns:p14="http://schemas.microsoft.com/office/powerpoint/2010/main" val="3023959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A6BC751-7744-4C3A-AB54-8BFDFA901EBB}" type="slidenum">
              <a:rPr lang="es-ES" smtClean="0"/>
              <a:t>18</a:t>
            </a:fld>
            <a:endParaRPr lang="es-ES"/>
          </a:p>
        </p:txBody>
      </p:sp>
    </p:spTree>
    <p:extLst>
      <p:ext uri="{BB962C8B-B14F-4D97-AF65-F5344CB8AC3E}">
        <p14:creationId xmlns:p14="http://schemas.microsoft.com/office/powerpoint/2010/main" val="3183238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kern="1200" dirty="0">
                <a:solidFill>
                  <a:schemeClr val="tx1"/>
                </a:solidFill>
                <a:effectLst/>
                <a:latin typeface="+mn-lt"/>
                <a:ea typeface="+mn-ea"/>
                <a:cs typeface="+mn-cs"/>
              </a:rPr>
              <a:t>Es una nueva línea de demarcación entre las dos coronas, que corre de uno a otro polo, 370 leguas al oeste de las islas de Cabo Verde.  </a:t>
            </a:r>
            <a:r>
              <a:rPr lang="es-ES" sz="1200" b="0" i="0" kern="1200">
                <a:solidFill>
                  <a:schemeClr val="tx1"/>
                </a:solidFill>
                <a:effectLst/>
                <a:latin typeface="+mn-lt"/>
                <a:ea typeface="+mn-ea"/>
                <a:cs typeface="+mn-cs"/>
              </a:rPr>
              <a:t>Dividía </a:t>
            </a:r>
            <a:r>
              <a:rPr lang="es-ES" sz="1200" b="0" i="0" kern="1200" dirty="0">
                <a:solidFill>
                  <a:schemeClr val="tx1"/>
                </a:solidFill>
                <a:effectLst/>
                <a:latin typeface="+mn-lt"/>
                <a:ea typeface="+mn-ea"/>
                <a:cs typeface="+mn-cs"/>
              </a:rPr>
              <a:t>el mundo entre España y Portugal dio origen al Brasil, cuya extremidad oriental quedó situada dentro de la zona portuguesa.</a:t>
            </a:r>
            <a:endParaRPr lang="es-ES" dirty="0"/>
          </a:p>
        </p:txBody>
      </p:sp>
      <p:sp>
        <p:nvSpPr>
          <p:cNvPr id="4" name="Marcador de número de diapositiva 3"/>
          <p:cNvSpPr>
            <a:spLocks noGrp="1"/>
          </p:cNvSpPr>
          <p:nvPr>
            <p:ph type="sldNum" sz="quarter" idx="5"/>
          </p:nvPr>
        </p:nvSpPr>
        <p:spPr/>
        <p:txBody>
          <a:bodyPr/>
          <a:lstStyle/>
          <a:p>
            <a:fld id="{EA6BC751-7744-4C3A-AB54-8BFDFA901EBB}" type="slidenum">
              <a:rPr lang="es-ES" smtClean="0"/>
              <a:t>20</a:t>
            </a:fld>
            <a:endParaRPr lang="es-ES"/>
          </a:p>
        </p:txBody>
      </p:sp>
    </p:spTree>
    <p:extLst>
      <p:ext uri="{BB962C8B-B14F-4D97-AF65-F5344CB8AC3E}">
        <p14:creationId xmlns:p14="http://schemas.microsoft.com/office/powerpoint/2010/main" val="229298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latin typeface="Congenial" panose="02000503040000020004" pitchFamily="2" charset="0"/>
                <a:hlinkClick r:id="rId3"/>
              </a:rPr>
              <a:t>https://www.xataka.com/magnet/viaje-magallanes-elcano-alrededor-mundo-narrada-asombroso-mapa-interactivo</a:t>
            </a:r>
            <a:endParaRPr lang="es-ES" sz="1200" b="1" dirty="0">
              <a:latin typeface="Congenial" panose="02000503040000020004" pitchFamily="2" charset="0"/>
            </a:endParaRPr>
          </a:p>
          <a:p>
            <a:endParaRPr lang="es-ES" dirty="0"/>
          </a:p>
          <a:p>
            <a:r>
              <a:rPr lang="es-ES" dirty="0"/>
              <a:t>https://www.youtube.com/watch?v=4PDeuDaG0MU</a:t>
            </a:r>
          </a:p>
          <a:p>
            <a:endParaRPr lang="es-ES" dirty="0"/>
          </a:p>
          <a:p>
            <a:endParaRPr lang="es-ES" dirty="0"/>
          </a:p>
          <a:p>
            <a:endParaRPr lang="es-ES" dirty="0"/>
          </a:p>
        </p:txBody>
      </p:sp>
      <p:sp>
        <p:nvSpPr>
          <p:cNvPr id="4" name="Marcador de número de diapositiva 3"/>
          <p:cNvSpPr>
            <a:spLocks noGrp="1"/>
          </p:cNvSpPr>
          <p:nvPr>
            <p:ph type="sldNum" sz="quarter" idx="5"/>
          </p:nvPr>
        </p:nvSpPr>
        <p:spPr/>
        <p:txBody>
          <a:bodyPr/>
          <a:lstStyle/>
          <a:p>
            <a:fld id="{EA6BC751-7744-4C3A-AB54-8BFDFA901EBB}" type="slidenum">
              <a:rPr lang="es-ES" smtClean="0"/>
              <a:t>22</a:t>
            </a:fld>
            <a:endParaRPr lang="es-ES"/>
          </a:p>
        </p:txBody>
      </p:sp>
    </p:spTree>
    <p:extLst>
      <p:ext uri="{BB962C8B-B14F-4D97-AF65-F5344CB8AC3E}">
        <p14:creationId xmlns:p14="http://schemas.microsoft.com/office/powerpoint/2010/main" val="384838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La unificación territorial.</a:t>
            </a:r>
            <a:r>
              <a:rPr lang="es-ES" dirty="0"/>
              <a:t> Unificaron el territorio de sus estados y, en algunos casos, lo ampliaron mediante guerras o alianzas matrimoniales.</a:t>
            </a:r>
          </a:p>
          <a:p>
            <a:r>
              <a:rPr lang="es-ES" dirty="0"/>
              <a:t>– </a:t>
            </a:r>
            <a:r>
              <a:rPr lang="es-ES" b="1" dirty="0"/>
              <a:t>El control de los poderes del Estado.</a:t>
            </a:r>
            <a:r>
              <a:rPr lang="es-ES" dirty="0"/>
              <a:t> Se impusieron sobre la alta nobleza; limitaron la autonomía de los municipios, interviniendo en el nombramiento de cargos, y convocaron las Cortes lo menos posible.</a:t>
            </a:r>
          </a:p>
          <a:p>
            <a:r>
              <a:rPr lang="es-ES" dirty="0"/>
              <a:t>– </a:t>
            </a:r>
            <a:r>
              <a:rPr lang="es-ES" b="1" dirty="0"/>
              <a:t>La mejora de la administración.</a:t>
            </a:r>
            <a:r>
              <a:rPr lang="es-ES" dirty="0"/>
              <a:t> Para conseguirla, fijaron la corte en una ciudad, que se convirtió en la capital del Estado; crearon una burocracia de funcionarios profesionales, que ejecutaban sus órdenes; y establecieron impuestos ordinarios, que les proporcionaban ingresos regulares sin recurrir a las Cortes.</a:t>
            </a:r>
          </a:p>
          <a:p>
            <a:r>
              <a:rPr lang="es-ES" dirty="0"/>
              <a:t>– </a:t>
            </a:r>
            <a:r>
              <a:rPr lang="es-ES" b="1" dirty="0"/>
              <a:t>La creación de un ejército permanente.</a:t>
            </a:r>
            <a:r>
              <a:rPr lang="es-ES" dirty="0"/>
              <a:t> Sustituyeron las mesnadas o tropas feudales, que se reunían en tiempos de guerra, por un ejército permanente formado básicamente por mercenarios a sueldo.</a:t>
            </a:r>
          </a:p>
          <a:p>
            <a:r>
              <a:rPr lang="es-ES" dirty="0"/>
              <a:t>– </a:t>
            </a:r>
            <a:r>
              <a:rPr lang="es-ES" b="1" dirty="0"/>
              <a:t>La organización de las relaciones internacionales.</a:t>
            </a:r>
            <a:r>
              <a:rPr lang="es-ES" dirty="0"/>
              <a:t> Establecieron relaciones diplomáticas con otros países. Esta diplomacia estaba constituida por embajadores permanentes, encargados de defender los intereses de la monarquía y de resolver pacíficamente los conflictos; y por embajadores temporales, enviados para concertar alianzas y tratados.</a:t>
            </a:r>
          </a:p>
          <a:p>
            <a:endParaRPr lang="es-ES" dirty="0"/>
          </a:p>
        </p:txBody>
      </p:sp>
      <p:sp>
        <p:nvSpPr>
          <p:cNvPr id="4" name="Marcador de número de diapositiva 3"/>
          <p:cNvSpPr>
            <a:spLocks noGrp="1"/>
          </p:cNvSpPr>
          <p:nvPr>
            <p:ph type="sldNum" sz="quarter" idx="5"/>
          </p:nvPr>
        </p:nvSpPr>
        <p:spPr/>
        <p:txBody>
          <a:bodyPr/>
          <a:lstStyle/>
          <a:p>
            <a:fld id="{EA6BC751-7744-4C3A-AB54-8BFDFA901EBB}" type="slidenum">
              <a:rPr lang="es-ES" smtClean="0"/>
              <a:t>25</a:t>
            </a:fld>
            <a:endParaRPr lang="es-ES"/>
          </a:p>
        </p:txBody>
      </p:sp>
    </p:spTree>
    <p:extLst>
      <p:ext uri="{BB962C8B-B14F-4D97-AF65-F5344CB8AC3E}">
        <p14:creationId xmlns:p14="http://schemas.microsoft.com/office/powerpoint/2010/main" val="2294490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1.V   2.V  3.F   4.V   5.V    6.F</a:t>
            </a:r>
          </a:p>
          <a:p>
            <a:endParaRPr lang="es-ES" dirty="0"/>
          </a:p>
        </p:txBody>
      </p:sp>
      <p:sp>
        <p:nvSpPr>
          <p:cNvPr id="4" name="Marcador de número de diapositiva 3"/>
          <p:cNvSpPr>
            <a:spLocks noGrp="1"/>
          </p:cNvSpPr>
          <p:nvPr>
            <p:ph type="sldNum" sz="quarter" idx="5"/>
          </p:nvPr>
        </p:nvSpPr>
        <p:spPr/>
        <p:txBody>
          <a:bodyPr/>
          <a:lstStyle/>
          <a:p>
            <a:fld id="{EA6BC751-7744-4C3A-AB54-8BFDFA901EBB}" type="slidenum">
              <a:rPr lang="es-ES" smtClean="0"/>
              <a:t>26</a:t>
            </a:fld>
            <a:endParaRPr lang="es-ES"/>
          </a:p>
        </p:txBody>
      </p:sp>
    </p:spTree>
    <p:extLst>
      <p:ext uri="{BB962C8B-B14F-4D97-AF65-F5344CB8AC3E}">
        <p14:creationId xmlns:p14="http://schemas.microsoft.com/office/powerpoint/2010/main" val="2972598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El progreso de la economía</a:t>
            </a:r>
          </a:p>
          <a:p>
            <a:r>
              <a:rPr lang="es-ES" dirty="0"/>
              <a:t>– </a:t>
            </a:r>
            <a:r>
              <a:rPr lang="es-ES" b="1" dirty="0"/>
              <a:t>Las actividades agrarias</a:t>
            </a:r>
            <a:r>
              <a:rPr lang="es-ES" dirty="0"/>
              <a:t> continuaron siendo mayoritarias. En el siglo XVI, se vieron favorecidas por las buenas cosechas y la roturación de nuevas tierras.</a:t>
            </a:r>
          </a:p>
          <a:p>
            <a:r>
              <a:rPr lang="es-ES" dirty="0"/>
              <a:t>– </a:t>
            </a:r>
            <a:r>
              <a:rPr lang="es-ES" b="1" dirty="0"/>
              <a:t>La artesanía</a:t>
            </a:r>
            <a:r>
              <a:rPr lang="es-ES" dirty="0"/>
              <a:t> evitó el control de los gremios desarrollando el sistema de trabajo a domicilio. En él, el empresario proporcionaba al campesinado las materias primas y las herramientas necesarias para elaborar el producto en su casa, y después lo recogía y lo comercializaba.</a:t>
            </a:r>
          </a:p>
          <a:p>
            <a:r>
              <a:rPr lang="es-ES" dirty="0"/>
              <a:t>– </a:t>
            </a:r>
            <a:r>
              <a:rPr lang="es-ES" b="1" dirty="0"/>
              <a:t>El comercio</a:t>
            </a:r>
            <a:r>
              <a:rPr lang="es-ES" dirty="0"/>
              <a:t>, gracias a los descubrimientos geográficos, creció; diversificó sus rutas e incorporó nuevos productos procedentes de América: tabaco, maderas, café, etc. Además, la importancia del comercio atlántico favoreció los puertos de Lisboa, Sevilla y el mar del Norte, frente al comercio mediterráneo centrado en los puertos italianos.</a:t>
            </a:r>
          </a:p>
          <a:p>
            <a:r>
              <a:rPr lang="es-ES" dirty="0"/>
              <a:t>– </a:t>
            </a:r>
            <a:r>
              <a:rPr lang="es-ES" b="1" dirty="0"/>
              <a:t>El sistema económico capitalista</a:t>
            </a:r>
            <a:r>
              <a:rPr lang="es-ES" dirty="0"/>
              <a:t> comenzó a desarrollarse. En sus inicios fue un capitalismo comercial, es decir, basado en la acumulación de capitales procedentes del comercio. Aparecieron los primeros bancos, oficiales (Taula de </a:t>
            </a:r>
            <a:r>
              <a:rPr lang="es-ES" dirty="0" err="1"/>
              <a:t>Canvi</a:t>
            </a:r>
            <a:r>
              <a:rPr lang="es-ES" dirty="0"/>
              <a:t> de Barcelona, Casa de San Giorgio de Génova) y privados (Fugger, </a:t>
            </a:r>
            <a:r>
              <a:rPr lang="es-ES" dirty="0" err="1"/>
              <a:t>Médici</a:t>
            </a:r>
            <a:r>
              <a:rPr lang="es-ES" dirty="0"/>
              <a:t>); aumentó la circulación de moneda; se simplificaron las operaciones mercantiles y bancarias (cheques, letras de cambio, contabilidad por partida doble), y se fundaron las primeras sociedades comerciales.</a:t>
            </a:r>
          </a:p>
          <a:p>
            <a:endParaRPr lang="es-ES" dirty="0"/>
          </a:p>
        </p:txBody>
      </p:sp>
      <p:sp>
        <p:nvSpPr>
          <p:cNvPr id="4" name="Marcador de número de diapositiva 3"/>
          <p:cNvSpPr>
            <a:spLocks noGrp="1"/>
          </p:cNvSpPr>
          <p:nvPr>
            <p:ph type="sldNum" sz="quarter" idx="5"/>
          </p:nvPr>
        </p:nvSpPr>
        <p:spPr/>
        <p:txBody>
          <a:bodyPr/>
          <a:lstStyle/>
          <a:p>
            <a:fld id="{EA6BC751-7744-4C3A-AB54-8BFDFA901EBB}" type="slidenum">
              <a:rPr lang="es-ES" smtClean="0"/>
              <a:t>27</a:t>
            </a:fld>
            <a:endParaRPr lang="es-ES"/>
          </a:p>
        </p:txBody>
      </p:sp>
    </p:spTree>
    <p:extLst>
      <p:ext uri="{BB962C8B-B14F-4D97-AF65-F5344CB8AC3E}">
        <p14:creationId xmlns:p14="http://schemas.microsoft.com/office/powerpoint/2010/main" val="235527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sociedad estamental pervivió, aunque el desarrollo económico de la época la hizo más compleja.</a:t>
            </a:r>
          </a:p>
          <a:p>
            <a:r>
              <a:rPr lang="es-ES" dirty="0"/>
              <a:t>– </a:t>
            </a:r>
            <a:r>
              <a:rPr lang="es-ES" b="1" dirty="0"/>
              <a:t>La nobleza y el clero</a:t>
            </a:r>
            <a:r>
              <a:rPr lang="es-ES" dirty="0"/>
              <a:t> aceptaron el aumento del poder del rey, pero continuaron siendo los estamentos privilegiados y mantuvieron casi intacto su poder económico y sus privilegios.</a:t>
            </a:r>
          </a:p>
          <a:p>
            <a:r>
              <a:rPr lang="es-ES" dirty="0"/>
              <a:t>– </a:t>
            </a:r>
            <a:r>
              <a:rPr lang="es-ES" b="1" dirty="0"/>
              <a:t>La burguesía</a:t>
            </a:r>
            <a:r>
              <a:rPr lang="es-ES" dirty="0"/>
              <a:t> se enriqueció con el comercio transoceánico, los negocios y la banca. Así se impuso sobre los demás grupos urbanos formados por pequeños artesanos, comerciantes y asalariados.</a:t>
            </a:r>
          </a:p>
          <a:p>
            <a:r>
              <a:rPr lang="es-ES" dirty="0"/>
              <a:t>– </a:t>
            </a:r>
            <a:r>
              <a:rPr lang="es-ES" b="1" dirty="0"/>
              <a:t>El campesinado</a:t>
            </a:r>
            <a:r>
              <a:rPr lang="es-ES" dirty="0"/>
              <a:t> continuó formando la mayoría del estamento no privilegiado. Sus condiciones de vida mejoraron en Europa Occidental, pues se liberó de la servidumbre y trabajó en sus propias tierras o como asalariado de los señores. En Europa Oriental, en cambio, se acentuó su sujeción a la tierra.</a:t>
            </a:r>
          </a:p>
          <a:p>
            <a:endParaRPr lang="es-ES" dirty="0"/>
          </a:p>
        </p:txBody>
      </p:sp>
      <p:sp>
        <p:nvSpPr>
          <p:cNvPr id="4" name="Marcador de número de diapositiva 3"/>
          <p:cNvSpPr>
            <a:spLocks noGrp="1"/>
          </p:cNvSpPr>
          <p:nvPr>
            <p:ph type="sldNum" sz="quarter" idx="5"/>
          </p:nvPr>
        </p:nvSpPr>
        <p:spPr/>
        <p:txBody>
          <a:bodyPr/>
          <a:lstStyle/>
          <a:p>
            <a:fld id="{EA6BC751-7744-4C3A-AB54-8BFDFA901EBB}" type="slidenum">
              <a:rPr lang="es-ES" smtClean="0"/>
              <a:t>28</a:t>
            </a:fld>
            <a:endParaRPr lang="es-ES"/>
          </a:p>
        </p:txBody>
      </p:sp>
    </p:spTree>
    <p:extLst>
      <p:ext uri="{BB962C8B-B14F-4D97-AF65-F5344CB8AC3E}">
        <p14:creationId xmlns:p14="http://schemas.microsoft.com/office/powerpoint/2010/main" val="684113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BFE89-E4CD-FF30-3E3B-92830AEEE37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4DB9F34-45C3-7ACC-E2AA-E612C158D7D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637AA8D-A1A9-60E5-826E-A071A7818BDF}"/>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ADF6F71E-8294-BCE9-9B64-554AC39960B0}"/>
              </a:ext>
            </a:extLst>
          </p:cNvPr>
          <p:cNvSpPr>
            <a:spLocks noGrp="1"/>
          </p:cNvSpPr>
          <p:nvPr>
            <p:ph type="sldNum" sz="quarter" idx="5"/>
          </p:nvPr>
        </p:nvSpPr>
        <p:spPr/>
        <p:txBody>
          <a:bodyPr/>
          <a:lstStyle/>
          <a:p>
            <a:fld id="{EA6BC751-7744-4C3A-AB54-8BFDFA901EBB}" type="slidenum">
              <a:rPr lang="es-ES" smtClean="0"/>
              <a:t>5</a:t>
            </a:fld>
            <a:endParaRPr lang="es-ES"/>
          </a:p>
        </p:txBody>
      </p:sp>
    </p:spTree>
    <p:extLst>
      <p:ext uri="{BB962C8B-B14F-4D97-AF65-F5344CB8AC3E}">
        <p14:creationId xmlns:p14="http://schemas.microsoft.com/office/powerpoint/2010/main" val="1260775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En el siglo XVI se extendió por Europa la </a:t>
            </a:r>
            <a:r>
              <a:rPr lang="es-ES" sz="1200" b="1" kern="1200" dirty="0">
                <a:solidFill>
                  <a:schemeClr val="tx1"/>
                </a:solidFill>
                <a:effectLst/>
                <a:latin typeface="+mn-lt"/>
                <a:ea typeface="+mn-ea"/>
                <a:cs typeface="+mn-cs"/>
              </a:rPr>
              <a:t>Reforma protestante</a:t>
            </a:r>
            <a:r>
              <a:rPr lang="es-ES" sz="1200" kern="1200" dirty="0">
                <a:solidFill>
                  <a:schemeClr val="tx1"/>
                </a:solidFill>
                <a:effectLst/>
                <a:latin typeface="+mn-lt"/>
                <a:ea typeface="+mn-ea"/>
                <a:cs typeface="+mn-cs"/>
              </a:rPr>
              <a:t> que rompía la unidad religiosa de Europa Occidental alrededor de la Iglesia católica. Esta, como reacción, inició un proceso de renovación espiritual conocido como </a:t>
            </a:r>
            <a:r>
              <a:rPr lang="es-ES" sz="1200" b="1" kern="1200" dirty="0">
                <a:solidFill>
                  <a:schemeClr val="tx1"/>
                </a:solidFill>
                <a:effectLst/>
                <a:latin typeface="+mn-lt"/>
                <a:ea typeface="+mn-ea"/>
                <a:cs typeface="+mn-cs"/>
              </a:rPr>
              <a:t>Contrarreforma.</a:t>
            </a:r>
            <a:endParaRPr lang="es-ES"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Las causas de la Reforma</a:t>
            </a:r>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r>
              <a:rPr lang="es-ES" sz="1200" b="1" kern="1200" dirty="0">
                <a:solidFill>
                  <a:schemeClr val="tx1"/>
                </a:solidFill>
                <a:effectLst/>
                <a:latin typeface="+mn-lt"/>
                <a:ea typeface="+mn-ea"/>
                <a:cs typeface="+mn-cs"/>
              </a:rPr>
              <a:t>El desprestigio del papado y del clero.</a:t>
            </a:r>
            <a:r>
              <a:rPr lang="es-ES" sz="1200" kern="1200" dirty="0">
                <a:solidFill>
                  <a:schemeClr val="tx1"/>
                </a:solidFill>
                <a:effectLst/>
                <a:latin typeface="+mn-lt"/>
                <a:ea typeface="+mn-ea"/>
                <a:cs typeface="+mn-cs"/>
              </a:rPr>
              <a:t> La Iglesia católica romana era muy poderosa en Europa. Sin embargo, los papas se ocupaban sobre todo de sus intereses terrenales; los obispos vivían de forma lujosa y no residían en sus diócesis; el bajo clero carecía de preparación, no predicaba y no daba ejemplo de moralidad; y muchas órdenes religiosas no seguían las normas.</a:t>
            </a:r>
          </a:p>
          <a:p>
            <a:r>
              <a:rPr lang="es-ES" sz="1200" kern="1200" dirty="0">
                <a:solidFill>
                  <a:schemeClr val="tx1"/>
                </a:solidFill>
                <a:effectLst/>
                <a:latin typeface="+mn-lt"/>
                <a:ea typeface="+mn-ea"/>
                <a:cs typeface="+mn-cs"/>
              </a:rPr>
              <a:t>– </a:t>
            </a:r>
            <a:r>
              <a:rPr lang="es-ES" sz="1200" b="1" kern="1200" dirty="0">
                <a:solidFill>
                  <a:schemeClr val="tx1"/>
                </a:solidFill>
                <a:effectLst/>
                <a:latin typeface="+mn-lt"/>
                <a:ea typeface="+mn-ea"/>
                <a:cs typeface="+mn-cs"/>
              </a:rPr>
              <a:t>Los abusos de la Iglesia.</a:t>
            </a:r>
            <a:r>
              <a:rPr lang="es-ES" sz="1200" kern="1200" dirty="0">
                <a:solidFill>
                  <a:schemeClr val="tx1"/>
                </a:solidFill>
                <a:effectLst/>
                <a:latin typeface="+mn-lt"/>
                <a:ea typeface="+mn-ea"/>
                <a:cs typeface="+mn-cs"/>
              </a:rPr>
              <a:t> Entre ellos se encontraban el </a:t>
            </a:r>
            <a:r>
              <a:rPr lang="es-ES" sz="1200" b="1" kern="1200" dirty="0">
                <a:solidFill>
                  <a:schemeClr val="tx1"/>
                </a:solidFill>
                <a:effectLst/>
                <a:latin typeface="+mn-lt"/>
                <a:ea typeface="+mn-ea"/>
                <a:cs typeface="+mn-cs"/>
              </a:rPr>
              <a:t>nepotismo</a:t>
            </a:r>
            <a:r>
              <a:rPr lang="es-ES" sz="1200" kern="1200" dirty="0">
                <a:solidFill>
                  <a:schemeClr val="tx1"/>
                </a:solidFill>
                <a:effectLst/>
                <a:latin typeface="+mn-lt"/>
                <a:ea typeface="+mn-ea"/>
                <a:cs typeface="+mn-cs"/>
              </a:rPr>
              <a:t>, o favoritismo del alto clero hacia sus familiares para ocupar cargos eclesiásticos; el </a:t>
            </a:r>
            <a:r>
              <a:rPr lang="es-ES" sz="1200" b="1" kern="1200" dirty="0" err="1">
                <a:solidFill>
                  <a:schemeClr val="tx1"/>
                </a:solidFill>
                <a:effectLst/>
                <a:latin typeface="+mn-lt"/>
                <a:ea typeface="+mn-ea"/>
                <a:cs typeface="+mn-cs"/>
              </a:rPr>
              <a:t>nicolaísmo</a:t>
            </a:r>
            <a:r>
              <a:rPr lang="es-ES" sz="1200" kern="1200" dirty="0">
                <a:solidFill>
                  <a:schemeClr val="tx1"/>
                </a:solidFill>
                <a:effectLst/>
                <a:latin typeface="+mn-lt"/>
                <a:ea typeface="+mn-ea"/>
                <a:cs typeface="+mn-cs"/>
              </a:rPr>
              <a:t>, o convivencia de muchos clérigos con mujeres; y la </a:t>
            </a:r>
            <a:r>
              <a:rPr lang="es-ES" sz="1200" b="1" kern="1200" dirty="0">
                <a:solidFill>
                  <a:schemeClr val="tx1"/>
                </a:solidFill>
                <a:effectLst/>
                <a:latin typeface="+mn-lt"/>
                <a:ea typeface="+mn-ea"/>
                <a:cs typeface="+mn-cs"/>
              </a:rPr>
              <a:t>simonía</a:t>
            </a:r>
            <a:r>
              <a:rPr lang="es-ES" sz="1200" kern="1200" dirty="0">
                <a:solidFill>
                  <a:schemeClr val="tx1"/>
                </a:solidFill>
                <a:effectLst/>
                <a:latin typeface="+mn-lt"/>
                <a:ea typeface="+mn-ea"/>
                <a:cs typeface="+mn-cs"/>
              </a:rPr>
              <a:t>, o venta de cargos eclesiásticos. El Papa, los obispos y los cardenales vendían también el perdón de los pecados a quien comprase un documento de </a:t>
            </a:r>
            <a:r>
              <a:rPr lang="es-ES" sz="1200" b="1" kern="1200" dirty="0">
                <a:solidFill>
                  <a:schemeClr val="tx1"/>
                </a:solidFill>
                <a:effectLst/>
                <a:latin typeface="+mn-lt"/>
                <a:ea typeface="+mn-ea"/>
                <a:cs typeface="+mn-cs"/>
              </a:rPr>
              <a:t>indulgencia</a:t>
            </a:r>
            <a:r>
              <a:rPr lang="es-ES" sz="1200" kern="1200" dirty="0">
                <a:solidFill>
                  <a:schemeClr val="tx1"/>
                </a:solidFill>
                <a:effectLst/>
                <a:latin typeface="+mn-lt"/>
                <a:ea typeface="+mn-ea"/>
                <a:cs typeface="+mn-cs"/>
              </a:rPr>
              <a:t>.</a:t>
            </a:r>
          </a:p>
          <a:p>
            <a:endParaRPr lang="es-ES" dirty="0"/>
          </a:p>
        </p:txBody>
      </p:sp>
      <p:sp>
        <p:nvSpPr>
          <p:cNvPr id="4" name="Marcador de número de diapositiva 3"/>
          <p:cNvSpPr>
            <a:spLocks noGrp="1"/>
          </p:cNvSpPr>
          <p:nvPr>
            <p:ph type="sldNum" sz="quarter" idx="5"/>
          </p:nvPr>
        </p:nvSpPr>
        <p:spPr/>
        <p:txBody>
          <a:bodyPr/>
          <a:lstStyle/>
          <a:p>
            <a:fld id="{EA6BC751-7744-4C3A-AB54-8BFDFA901EBB}" type="slidenum">
              <a:rPr lang="es-ES" smtClean="0"/>
              <a:t>30</a:t>
            </a:fld>
            <a:endParaRPr lang="es-ES"/>
          </a:p>
        </p:txBody>
      </p:sp>
    </p:spTree>
    <p:extLst>
      <p:ext uri="{BB962C8B-B14F-4D97-AF65-F5344CB8AC3E}">
        <p14:creationId xmlns:p14="http://schemas.microsoft.com/office/powerpoint/2010/main" val="1002458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Para frenar la expansión de la Reforma protestante, la Iglesia católica emprendió su propia reforma, conocida como </a:t>
            </a:r>
            <a:r>
              <a:rPr lang="es-ES" sz="1200" b="1" kern="1200" dirty="0">
                <a:solidFill>
                  <a:schemeClr val="tx1"/>
                </a:solidFill>
                <a:effectLst/>
                <a:latin typeface="+mn-lt"/>
                <a:ea typeface="+mn-ea"/>
                <a:cs typeface="+mn-cs"/>
              </a:rPr>
              <a:t>Contrarreforma</a:t>
            </a:r>
            <a:r>
              <a:rPr lang="es-ES" sz="1200" kern="1200" dirty="0">
                <a:solidFill>
                  <a:schemeClr val="tx1"/>
                </a:solidFill>
                <a:effectLst/>
                <a:latin typeface="+mn-lt"/>
                <a:ea typeface="+mn-ea"/>
                <a:cs typeface="+mn-cs"/>
              </a:rPr>
              <a:t>. Sus principales instrumentos fueron dos:</a:t>
            </a:r>
          </a:p>
          <a:p>
            <a:r>
              <a:rPr lang="es-ES" sz="1200" kern="1200" dirty="0">
                <a:solidFill>
                  <a:schemeClr val="tx1"/>
                </a:solidFill>
                <a:effectLst/>
                <a:latin typeface="+mn-lt"/>
                <a:ea typeface="+mn-ea"/>
                <a:cs typeface="+mn-cs"/>
              </a:rPr>
              <a:t>– </a:t>
            </a:r>
            <a:r>
              <a:rPr lang="es-ES" sz="1200" b="1" kern="1200" dirty="0">
                <a:solidFill>
                  <a:schemeClr val="tx1"/>
                </a:solidFill>
                <a:effectLst/>
                <a:latin typeface="+mn-lt"/>
                <a:ea typeface="+mn-ea"/>
                <a:cs typeface="+mn-cs"/>
              </a:rPr>
              <a:t>El Concilio de Trento (1545-1563).</a:t>
            </a:r>
            <a:r>
              <a:rPr lang="es-ES" sz="1200" kern="1200" dirty="0">
                <a:solidFill>
                  <a:schemeClr val="tx1"/>
                </a:solidFill>
                <a:effectLst/>
                <a:latin typeface="+mn-lt"/>
                <a:ea typeface="+mn-ea"/>
                <a:cs typeface="+mn-cs"/>
              </a:rPr>
              <a:t> Convocado por el papa Pablo III, definió la doctrina católica y la difundió mediante catecismos: las buenas obras son necesarias para salvarse; solo la Iglesia puede interpretar la Biblia; el papa es infalible; los sacramentos son siete; los santos y la Virgen reciben culto, etc. También se dictaron normas para frenar el desprestigio del clero, como la obligación de los obispos de residir en sus diócesis; e impulsó la creación de seminarios para formar a los sacerdotes, entre otras medidas.</a:t>
            </a:r>
          </a:p>
          <a:p>
            <a:r>
              <a:rPr lang="es-ES" sz="1200" kern="1200" dirty="0">
                <a:solidFill>
                  <a:schemeClr val="tx1"/>
                </a:solidFill>
                <a:effectLst/>
                <a:latin typeface="+mn-lt"/>
                <a:ea typeface="+mn-ea"/>
                <a:cs typeface="+mn-cs"/>
              </a:rPr>
              <a:t>– </a:t>
            </a:r>
            <a:r>
              <a:rPr lang="es-ES" sz="1200" b="1" kern="1200" dirty="0">
                <a:solidFill>
                  <a:schemeClr val="tx1"/>
                </a:solidFill>
                <a:effectLst/>
                <a:latin typeface="+mn-lt"/>
                <a:ea typeface="+mn-ea"/>
                <a:cs typeface="+mn-cs"/>
              </a:rPr>
              <a:t>La Compañía de Jesús.</a:t>
            </a:r>
            <a:r>
              <a:rPr lang="es-ES" sz="1200" kern="1200" dirty="0">
                <a:solidFill>
                  <a:schemeClr val="tx1"/>
                </a:solidFill>
                <a:effectLst/>
                <a:latin typeface="+mn-lt"/>
                <a:ea typeface="+mn-ea"/>
                <a:cs typeface="+mn-cs"/>
              </a:rPr>
              <a:t> Fundada por Ignacio de Loyola en 1540, fue un importante apoyo de la Contrarreforma. Sus miembros hacían un voto especial de obediencia al papa, tenían una sólida formación teológica y se dedicaron a la predicación y a la educación.</a:t>
            </a:r>
          </a:p>
          <a:p>
            <a:endParaRPr lang="es-ES" dirty="0"/>
          </a:p>
        </p:txBody>
      </p:sp>
      <p:sp>
        <p:nvSpPr>
          <p:cNvPr id="4" name="Marcador de número de diapositiva 3"/>
          <p:cNvSpPr>
            <a:spLocks noGrp="1"/>
          </p:cNvSpPr>
          <p:nvPr>
            <p:ph type="sldNum" sz="quarter" idx="5"/>
          </p:nvPr>
        </p:nvSpPr>
        <p:spPr/>
        <p:txBody>
          <a:bodyPr/>
          <a:lstStyle/>
          <a:p>
            <a:fld id="{EA6BC751-7744-4C3A-AB54-8BFDFA901EBB}" type="slidenum">
              <a:rPr lang="es-ES" smtClean="0"/>
              <a:t>31</a:t>
            </a:fld>
            <a:endParaRPr lang="es-ES"/>
          </a:p>
        </p:txBody>
      </p:sp>
    </p:spTree>
    <p:extLst>
      <p:ext uri="{BB962C8B-B14F-4D97-AF65-F5344CB8AC3E}">
        <p14:creationId xmlns:p14="http://schemas.microsoft.com/office/powerpoint/2010/main" val="1914767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Edad Moderna es un nuevo periodo histórico que comienza en el siglo XV. Aunque no hay una fecha exacta aceptada por todos los historiadores, normalmente se sitúa su inicio en dos momentos clave: la caída de Constantinopla en 1453 o el descubrimiento de América en 1492. Este periodo se extiende hasta finales del siglo XVIII, cuando tiene lugar la Revolución Francesa.</a:t>
            </a:r>
          </a:p>
          <a:p>
            <a:r>
              <a:rPr lang="es-ES" dirty="0"/>
              <a:t>Durante esta etapa, Europa experimenta importantes transformaciones. Aunque se trata de un mismo periodo, no es homogéneo, ya que se divide en diferentes etapas como el Renacimiento en el siglo XVI, el Barroco en el siglo XVII y la Ilustración o Absolutismo en el siglo XVIII.</a:t>
            </a:r>
          </a:p>
          <a:p>
            <a:r>
              <a:rPr lang="es-ES" dirty="0"/>
              <a:t>A lo largo de los siglos XV y XVI se producen cambios profundos que afectan a todos los ámbitos. En el plano político, desaparece el Imperio bizantino tras la conquista de Constantinopla, lo que refuerza el poder de los estados europeos. Además, surgen las monarquías autoritarias, en las que los reyes concentran cada vez más poder.</a:t>
            </a:r>
          </a:p>
          <a:p>
            <a:r>
              <a:rPr lang="es-ES" dirty="0"/>
              <a:t>En el ámbito geográfico, los grandes descubrimientos protagonizados por portugueses y castellanos amplían el conocimiento del mundo y dan lugar a la formación de imperios coloniales, especialmente en América, África y Asia. Esto impulsa el comercio y la economía.</a:t>
            </a:r>
          </a:p>
          <a:p>
            <a:r>
              <a:rPr lang="es-ES" dirty="0"/>
              <a:t>También se producen conflictos religiosos importantes, como la Reforma protestante, que rompe la unidad del cristianismo en Europa y provoca guerras y tensiones.</a:t>
            </a:r>
          </a:p>
          <a:p>
            <a:r>
              <a:rPr lang="es-ES" dirty="0"/>
              <a:t>En la economía y la sociedad, se pasa de un sistema feudal a uno más moderno basado en el comercio y el crecimiento de las ciudades. La burguesía gana importancia, aunque la </a:t>
            </a:r>
            <a:r>
              <a:rPr lang="es-ES" b="1" dirty="0"/>
              <a:t>sociedad sigue siendo estamental</a:t>
            </a:r>
            <a:r>
              <a:rPr lang="es-ES" dirty="0"/>
              <a:t>.</a:t>
            </a:r>
          </a:p>
          <a:p>
            <a:r>
              <a:rPr lang="es-ES" dirty="0"/>
              <a:t>Por último, en el ámbito cultural, la mentalidad medieval da paso al humanismo, que sitúa al ser humano en el centro y da lugar a un nuevo estilo artístico: el Renacimiento.</a:t>
            </a:r>
          </a:p>
          <a:p>
            <a:endParaRPr lang="es-ES" dirty="0"/>
          </a:p>
        </p:txBody>
      </p:sp>
      <p:sp>
        <p:nvSpPr>
          <p:cNvPr id="4" name="Marcador de número de diapositiva 3"/>
          <p:cNvSpPr>
            <a:spLocks noGrp="1"/>
          </p:cNvSpPr>
          <p:nvPr>
            <p:ph type="sldNum" sz="quarter" idx="5"/>
          </p:nvPr>
        </p:nvSpPr>
        <p:spPr/>
        <p:txBody>
          <a:bodyPr/>
          <a:lstStyle/>
          <a:p>
            <a:fld id="{EA6BC751-7744-4C3A-AB54-8BFDFA901EBB}" type="slidenum">
              <a:rPr lang="es-ES" smtClean="0"/>
              <a:t>7</a:t>
            </a:fld>
            <a:endParaRPr lang="es-ES"/>
          </a:p>
        </p:txBody>
      </p:sp>
    </p:spTree>
    <p:extLst>
      <p:ext uri="{BB962C8B-B14F-4D97-AF65-F5344CB8AC3E}">
        <p14:creationId xmlns:p14="http://schemas.microsoft.com/office/powerpoint/2010/main" val="1661575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A6BC751-7744-4C3A-AB54-8BFDFA901EBB}" type="slidenum">
              <a:rPr lang="es-ES" smtClean="0"/>
              <a:t>8</a:t>
            </a:fld>
            <a:endParaRPr lang="es-ES"/>
          </a:p>
        </p:txBody>
      </p:sp>
    </p:spTree>
    <p:extLst>
      <p:ext uri="{BB962C8B-B14F-4D97-AF65-F5344CB8AC3E}">
        <p14:creationId xmlns:p14="http://schemas.microsoft.com/office/powerpoint/2010/main" val="3238561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A6BC751-7744-4C3A-AB54-8BFDFA901EBB}" type="slidenum">
              <a:rPr lang="es-ES" smtClean="0"/>
              <a:t>9</a:t>
            </a:fld>
            <a:endParaRPr lang="es-ES"/>
          </a:p>
        </p:txBody>
      </p:sp>
    </p:spTree>
    <p:extLst>
      <p:ext uri="{BB962C8B-B14F-4D97-AF65-F5344CB8AC3E}">
        <p14:creationId xmlns:p14="http://schemas.microsoft.com/office/powerpoint/2010/main" val="2700994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A6BC751-7744-4C3A-AB54-8BFDFA901EBB}" type="slidenum">
              <a:rPr lang="es-ES" smtClean="0"/>
              <a:t>11</a:t>
            </a:fld>
            <a:endParaRPr lang="es-ES"/>
          </a:p>
        </p:txBody>
      </p:sp>
    </p:spTree>
    <p:extLst>
      <p:ext uri="{BB962C8B-B14F-4D97-AF65-F5344CB8AC3E}">
        <p14:creationId xmlns:p14="http://schemas.microsoft.com/office/powerpoint/2010/main" val="3516182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necesidad de hacer descubrimientos geográficos surge porque </a:t>
            </a:r>
            <a:r>
              <a:rPr lang="es-ES" b="1" dirty="0"/>
              <a:t>Europa tenía nuevos intereses y problemas que necesitaba resolver</a:t>
            </a:r>
            <a:r>
              <a:rPr lang="es-ES" dirty="0"/>
              <a:t>:</a:t>
            </a:r>
          </a:p>
          <a:p>
            <a:r>
              <a:rPr lang="es-ES" dirty="0"/>
              <a:t>💰 </a:t>
            </a:r>
            <a:r>
              <a:rPr lang="es-ES" b="1" dirty="0"/>
              <a:t>Necesidad de comercio:</a:t>
            </a:r>
            <a:r>
              <a:rPr lang="es-ES" dirty="0"/>
              <a:t> Europa quería llegar a Asia para conseguir especias, seda y otros productos, pero las rutas tradicionales se cerraron tras la caída de Constantinopla. </a:t>
            </a:r>
          </a:p>
          <a:p>
            <a:r>
              <a:rPr lang="es-ES" dirty="0"/>
              <a:t>👑 </a:t>
            </a:r>
            <a:r>
              <a:rPr lang="es-ES" b="1" dirty="0"/>
              <a:t>Interés de los reyes:</a:t>
            </a:r>
            <a:r>
              <a:rPr lang="es-ES" dirty="0"/>
              <a:t> las monarquías querían ganar riqueza, poder y nuevos territorios. </a:t>
            </a:r>
          </a:p>
          <a:p>
            <a:r>
              <a:rPr lang="es-ES" dirty="0"/>
              <a:t>⛪ </a:t>
            </a:r>
            <a:r>
              <a:rPr lang="es-ES" b="1" dirty="0"/>
              <a:t>Motivos religiosos:</a:t>
            </a:r>
            <a:r>
              <a:rPr lang="es-ES" dirty="0"/>
              <a:t> se buscaba expandir el cristianismo a otros pueblos. </a:t>
            </a:r>
          </a:p>
          <a:p>
            <a:r>
              <a:rPr lang="es-ES" dirty="0"/>
              <a:t>🧭 </a:t>
            </a:r>
            <a:r>
              <a:rPr lang="es-ES" b="1" dirty="0"/>
              <a:t>Avances técnicos y científicos:</a:t>
            </a:r>
            <a:r>
              <a:rPr lang="es-ES" dirty="0"/>
              <a:t> ahora era posible navegar más lejos gracias a nuevos instrumentos y conocimientos. </a:t>
            </a:r>
          </a:p>
          <a:p>
            <a:r>
              <a:rPr lang="es-ES" dirty="0"/>
              <a:t>🧠 </a:t>
            </a:r>
            <a:r>
              <a:rPr lang="es-ES" b="1" dirty="0"/>
              <a:t>Nueva mentalidad:</a:t>
            </a:r>
            <a:r>
              <a:rPr lang="es-ES" dirty="0"/>
              <a:t> había curiosidad por explorar el mundo, buscar aventuras y alcanzar fama.</a:t>
            </a:r>
          </a:p>
          <a:p>
            <a:endParaRPr lang="es-ES" dirty="0"/>
          </a:p>
        </p:txBody>
      </p:sp>
      <p:sp>
        <p:nvSpPr>
          <p:cNvPr id="4" name="Marcador de número de diapositiva 3"/>
          <p:cNvSpPr>
            <a:spLocks noGrp="1"/>
          </p:cNvSpPr>
          <p:nvPr>
            <p:ph type="sldNum" sz="quarter" idx="5"/>
          </p:nvPr>
        </p:nvSpPr>
        <p:spPr/>
        <p:txBody>
          <a:bodyPr/>
          <a:lstStyle/>
          <a:p>
            <a:fld id="{EA6BC751-7744-4C3A-AB54-8BFDFA901EBB}" type="slidenum">
              <a:rPr lang="es-ES" smtClean="0"/>
              <a:t>12</a:t>
            </a:fld>
            <a:endParaRPr lang="es-ES"/>
          </a:p>
        </p:txBody>
      </p:sp>
    </p:spTree>
    <p:extLst>
      <p:ext uri="{BB962C8B-B14F-4D97-AF65-F5344CB8AC3E}">
        <p14:creationId xmlns:p14="http://schemas.microsoft.com/office/powerpoint/2010/main" val="3891055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https://www.youtube.com/shorts/JzAbOlJ6Crw   - astrolabio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p>
          <a:p>
            <a:endParaRPr lang="es-ES" dirty="0"/>
          </a:p>
        </p:txBody>
      </p:sp>
      <p:sp>
        <p:nvSpPr>
          <p:cNvPr id="4" name="Marcador de número de diapositiva 3"/>
          <p:cNvSpPr>
            <a:spLocks noGrp="1"/>
          </p:cNvSpPr>
          <p:nvPr>
            <p:ph type="sldNum" sz="quarter" idx="5"/>
          </p:nvPr>
        </p:nvSpPr>
        <p:spPr/>
        <p:txBody>
          <a:bodyPr/>
          <a:lstStyle/>
          <a:p>
            <a:fld id="{EA6BC751-7744-4C3A-AB54-8BFDFA901EBB}" type="slidenum">
              <a:rPr lang="es-ES" smtClean="0"/>
              <a:t>13</a:t>
            </a:fld>
            <a:endParaRPr lang="es-ES"/>
          </a:p>
        </p:txBody>
      </p:sp>
    </p:spTree>
    <p:extLst>
      <p:ext uri="{BB962C8B-B14F-4D97-AF65-F5344CB8AC3E}">
        <p14:creationId xmlns:p14="http://schemas.microsoft.com/office/powerpoint/2010/main" val="1782477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La Niña y la Pinta</a:t>
            </a:r>
            <a:r>
              <a:rPr lang="es-ES" dirty="0"/>
              <a:t> → eran </a:t>
            </a:r>
            <a:r>
              <a:rPr lang="es-ES" b="1" dirty="0"/>
              <a:t>carabelas</a:t>
            </a:r>
            <a:r>
              <a:rPr lang="es-ES" dirty="0"/>
              <a:t>, barcos pequeños medianos </a:t>
            </a:r>
            <a:r>
              <a:rPr lang="es-ES" b="1" dirty="0"/>
              <a:t>15-20 metros de largo    </a:t>
            </a:r>
            <a:r>
              <a:rPr lang="es-ES" dirty="0"/>
              <a:t>tripulación de unas </a:t>
            </a:r>
            <a:r>
              <a:rPr lang="es-ES" b="1" dirty="0"/>
              <a:t>20-30 personas</a:t>
            </a:r>
            <a:r>
              <a:rPr lang="es-ES" dirty="0"/>
              <a:t> </a:t>
            </a:r>
          </a:p>
          <a:p>
            <a:r>
              <a:rPr lang="es-ES" b="1" dirty="0"/>
              <a:t>La Santa María</a:t>
            </a:r>
            <a:r>
              <a:rPr lang="es-ES" dirty="0"/>
              <a:t> → era una </a:t>
            </a:r>
            <a:r>
              <a:rPr lang="es-ES" b="1" dirty="0"/>
              <a:t>nao</a:t>
            </a:r>
            <a:r>
              <a:rPr lang="es-ES" dirty="0"/>
              <a:t>, más grande    unos </a:t>
            </a:r>
            <a:r>
              <a:rPr lang="es-ES" b="1" dirty="0"/>
              <a:t>25 metros de largo 	</a:t>
            </a:r>
            <a:r>
              <a:rPr lang="es-ES" dirty="0"/>
              <a:t>tripulación de unas </a:t>
            </a:r>
            <a:r>
              <a:rPr lang="es-ES" b="1" dirty="0"/>
              <a:t>40 personas</a:t>
            </a:r>
            <a:r>
              <a:rPr lang="es-ES" dirty="0"/>
              <a:t> </a:t>
            </a:r>
          </a:p>
          <a:p>
            <a:endParaRPr lang="es-ES" dirty="0"/>
          </a:p>
          <a:p>
            <a:endParaRPr lang="es-ES" dirty="0"/>
          </a:p>
        </p:txBody>
      </p:sp>
      <p:sp>
        <p:nvSpPr>
          <p:cNvPr id="4" name="Marcador de número de diapositiva 3"/>
          <p:cNvSpPr>
            <a:spLocks noGrp="1"/>
          </p:cNvSpPr>
          <p:nvPr>
            <p:ph type="sldNum" sz="quarter" idx="5"/>
          </p:nvPr>
        </p:nvSpPr>
        <p:spPr/>
        <p:txBody>
          <a:bodyPr/>
          <a:lstStyle/>
          <a:p>
            <a:fld id="{EA6BC751-7744-4C3A-AB54-8BFDFA901EBB}" type="slidenum">
              <a:rPr lang="es-ES" smtClean="0"/>
              <a:t>14</a:t>
            </a:fld>
            <a:endParaRPr lang="es-ES"/>
          </a:p>
        </p:txBody>
      </p:sp>
    </p:spTree>
    <p:extLst>
      <p:ext uri="{BB962C8B-B14F-4D97-AF65-F5344CB8AC3E}">
        <p14:creationId xmlns:p14="http://schemas.microsoft.com/office/powerpoint/2010/main" val="2706271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4/8/2026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4/8/2026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4/8/2026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4/8/2026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‹Nº›</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AA0bbGVSZ4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youtube.com/watch?v=4PDeuDaG0MU" TargetMode="External"/><Relationship Id="rId4" Type="http://schemas.openxmlformats.org/officeDocument/2006/relationships/hyperlink" Target="https://www.xataka.com/magnet/viaje-magallanes-elcano-alrededor-mundo-narrada-asombroso-mapa-interactivo"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M64jn7JhiY4" TargetMode="External"/><Relationship Id="rId2" Type="http://schemas.openxmlformats.org/officeDocument/2006/relationships/hyperlink" Target="https://www.youtube.com/watch?v=aIfKnDLsxMQ" TargetMode="External"/><Relationship Id="rId1" Type="http://schemas.openxmlformats.org/officeDocument/2006/relationships/slideLayout" Target="../slideLayouts/slideLayout2.xml"/><Relationship Id="rId6" Type="http://schemas.openxmlformats.org/officeDocument/2006/relationships/hyperlink" Target="https://youtu.be/z9B0ZdK0DHY?si=sqrA7bR0BlpP5mlB" TargetMode="External"/><Relationship Id="rId5" Type="http://schemas.openxmlformats.org/officeDocument/2006/relationships/hyperlink" Target="https://www.rtve.es/play/videos/isabel/isabel-regalos-colon/2628015/" TargetMode="External"/><Relationship Id="rId4" Type="http://schemas.openxmlformats.org/officeDocument/2006/relationships/hyperlink" Target="https://www.youtube.com/shorts/i2d7EpkBxlM"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search?q=Mehmed+II&amp;newwindow=1&amp;sca_esv=1f81df499d5b0247&amp;rlz=1C1GCEA_enES1194ES1196&amp;biw=1163&amp;bih=501&amp;sxsrf=ANbL-n4TKcZeaOWUwNhk1RNDFBl-x5gIjA%3A1774302997655&amp;ei=FbfBaavXJ4vsi-gPg6-T6QY&amp;ved=2ahUKEwje6LfmgbeTAxUSRP4FHa3LLpQQgK4QegQIARAC&amp;uact=5&amp;oq=+la+caida+de+continopla+para+2+eso&amp;gs_lp=Egxnd3Mtd2l6LXNlcnAiIiBsYSBjYWlkYSBkZSBjb250aW5vcGxhIHBhcmEgMiBlc28yCBAAGIAEGKIEMggQABiABBiiBDIIEAAYgAQYogQyBRAAGO8FSL0CUABYAHAAeAGQAQCYAXigAXiqAQMwLjG4AQPIAQD4AQGYAgGgAnyYAwDiAwUSATEgQJIHAzAuMaAHgwSyBwMwLjG4B3zCBwMyLTHIBwOACAA&amp;sclient=gws-wiz-serp&amp;mstk=AUtExfBUv6YlrCwiiOCrfdeCZqpa8xczw3NmgH_B03FucFnPeu3rF17WkF6JdzG8ZA7pFQfAPwSTsxBWom2Su0r4xuVnhRG4aCuNRrLWvQhMmZoZXM0su309MMei9QKiwquVbcXYfdK6YpZepWiV1jtxSfuhWZgp3oYFL4PxwAvvSf3kFw7ag8CRUsIFBIjPgcXi6ih5izXz-rqCwO5_dXxzA_U2ckt2Pz4fUoP0vPW8dOfNEjHEbdNmw2CkRgpWtG4OX0dxcqrHp4mdfeKcKZiZ-2q9C7UbDhctd-dM9j5R_n4Xog&amp;csui=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hyperlink" Target="https://www.scribblemaps.com/maps/view/Ruta-de-la-Seda-y-las-Especias/1EwoGILLSj"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5BAA6434-B163-C917-16A2-8A23600D63F9}"/>
              </a:ext>
            </a:extLst>
          </p:cNvPr>
          <p:cNvSpPr>
            <a:spLocks noGrp="1"/>
          </p:cNvSpPr>
          <p:nvPr>
            <p:ph type="title"/>
          </p:nvPr>
        </p:nvSpPr>
        <p:spPr/>
        <p:txBody>
          <a:bodyPr/>
          <a:lstStyle/>
          <a:p>
            <a:r>
              <a:rPr lang="es-ES" dirty="0"/>
              <a:t>TEMA 6</a:t>
            </a:r>
          </a:p>
        </p:txBody>
      </p:sp>
      <p:pic>
        <p:nvPicPr>
          <p:cNvPr id="4098" name="Picture 2" descr="LA EDAD MODERNA | Happy Learning">
            <a:extLst>
              <a:ext uri="{FF2B5EF4-FFF2-40B4-BE49-F238E27FC236}">
                <a16:creationId xmlns:a16="http://schemas.microsoft.com/office/drawing/2014/main" id="{CB9FA2D5-973F-27AE-FE80-F541DCA555A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20253" y="1753002"/>
            <a:ext cx="5692795" cy="31879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750">
        <p:cut/>
      </p:transition>
    </mc:Choice>
    <mc:Fallback xmlns="">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8D6C3-3BDA-32B3-78B5-1C4687009B8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A7145BD-2D87-AABD-9B04-40A3AB6FFF8A}"/>
              </a:ext>
            </a:extLst>
          </p:cNvPr>
          <p:cNvSpPr>
            <a:spLocks noGrp="1"/>
          </p:cNvSpPr>
          <p:nvPr>
            <p:ph type="title"/>
          </p:nvPr>
        </p:nvSpPr>
        <p:spPr/>
        <p:txBody>
          <a:bodyPr>
            <a:normAutofit/>
          </a:bodyPr>
          <a:lstStyle/>
          <a:p>
            <a:r>
              <a:rPr lang="es-ES" sz="3200" b="1" dirty="0">
                <a:solidFill>
                  <a:schemeClr val="tx2">
                    <a:lumMod val="75000"/>
                  </a:schemeClr>
                </a:solidFill>
                <a:latin typeface="Abadi" panose="020B0604020104020204" pitchFamily="34" charset="0"/>
              </a:rPr>
              <a:t>CAMBIOS IMPORTANTES en Europa</a:t>
            </a:r>
            <a:br>
              <a:rPr lang="es-ES" sz="3200" b="1" dirty="0">
                <a:solidFill>
                  <a:schemeClr val="tx2">
                    <a:lumMod val="75000"/>
                  </a:schemeClr>
                </a:solidFill>
                <a:latin typeface="Abadi" panose="020B0604020104020204" pitchFamily="34" charset="0"/>
              </a:rPr>
            </a:br>
            <a:r>
              <a:rPr lang="es-ES" sz="3200" b="1" dirty="0">
                <a:solidFill>
                  <a:schemeClr val="tx2">
                    <a:lumMod val="75000"/>
                  </a:schemeClr>
                </a:solidFill>
                <a:latin typeface="Abadi" panose="020B0604020104020204" pitchFamily="34" charset="0"/>
              </a:rPr>
              <a:t> S. XV - XVI</a:t>
            </a:r>
          </a:p>
        </p:txBody>
      </p:sp>
      <p:sp>
        <p:nvSpPr>
          <p:cNvPr id="5" name="Marcador de contenido 4">
            <a:extLst>
              <a:ext uri="{FF2B5EF4-FFF2-40B4-BE49-F238E27FC236}">
                <a16:creationId xmlns:a16="http://schemas.microsoft.com/office/drawing/2014/main" id="{2D9FA01C-9942-C3E9-B1E9-C3E75B1F72F3}"/>
              </a:ext>
            </a:extLst>
          </p:cNvPr>
          <p:cNvSpPr>
            <a:spLocks noGrp="1"/>
          </p:cNvSpPr>
          <p:nvPr>
            <p:ph idx="1"/>
          </p:nvPr>
        </p:nvSpPr>
        <p:spPr>
          <a:xfrm>
            <a:off x="200526" y="1477796"/>
            <a:ext cx="5397166" cy="4525963"/>
          </a:xfrm>
        </p:spPr>
        <p:txBody>
          <a:bodyPr>
            <a:normAutofit/>
          </a:bodyPr>
          <a:lstStyle/>
          <a:p>
            <a:r>
              <a:rPr lang="es-ES" sz="2600" b="1" dirty="0">
                <a:latin typeface="Arial" panose="020B0604020202020204" pitchFamily="34" charset="0"/>
                <a:cs typeface="Arial" panose="020B0604020202020204" pitchFamily="34" charset="0"/>
              </a:rPr>
              <a:t>La unidad religiosa católica del occidente europeo se quebró </a:t>
            </a:r>
            <a:r>
              <a:rPr lang="es-ES" sz="2600" b="1" dirty="0">
                <a:latin typeface="Arial" panose="020B0604020202020204" pitchFamily="34" charset="0"/>
                <a:cs typeface="Arial" panose="020B0604020202020204" pitchFamily="34" charset="0"/>
                <a:sym typeface="Wingdings" panose="05000000000000000000" pitchFamily="2" charset="2"/>
              </a:rPr>
              <a:t> </a:t>
            </a:r>
            <a:r>
              <a:rPr lang="es-ES" sz="2600" dirty="0">
                <a:latin typeface="Arial" panose="020B0604020202020204" pitchFamily="34" charset="0"/>
                <a:cs typeface="Arial" panose="020B0604020202020204" pitchFamily="34" charset="0"/>
              </a:rPr>
              <a:t>Reforma protestante, 		cambios en la Iglesia </a:t>
            </a:r>
            <a:r>
              <a:rPr lang="es-ES" sz="2600" dirty="0">
                <a:latin typeface="Arial" panose="020B0604020202020204" pitchFamily="34" charset="0"/>
                <a:cs typeface="Arial" panose="020B0604020202020204" pitchFamily="34" charset="0"/>
                <a:sym typeface="Wingdings" panose="05000000000000000000" pitchFamily="2" charset="2"/>
              </a:rPr>
              <a:t> </a:t>
            </a:r>
            <a:r>
              <a:rPr lang="es-ES" sz="2600" dirty="0">
                <a:latin typeface="Arial" panose="020B0604020202020204" pitchFamily="34" charset="0"/>
                <a:cs typeface="Arial" panose="020B0604020202020204" pitchFamily="34" charset="0"/>
              </a:rPr>
              <a:t>conflictos armados: «guerras de religión».</a:t>
            </a:r>
            <a:endParaRPr lang="es-ES" sz="2600" b="1" dirty="0">
              <a:latin typeface="Arial" panose="020B0604020202020204" pitchFamily="34" charset="0"/>
              <a:cs typeface="Arial" panose="020B0604020202020204" pitchFamily="34" charset="0"/>
            </a:endParaRPr>
          </a:p>
          <a:p>
            <a:r>
              <a:rPr lang="es-ES" sz="2600" b="1" dirty="0">
                <a:latin typeface="Arial" panose="020B0604020202020204" pitchFamily="34" charset="0"/>
                <a:cs typeface="Arial" panose="020B0604020202020204" pitchFamily="34" charset="0"/>
              </a:rPr>
              <a:t>La cultura medieval </a:t>
            </a:r>
            <a:r>
              <a:rPr lang="es-ES" sz="2600" b="1" dirty="0">
                <a:latin typeface="Arial" panose="020B0604020202020204" pitchFamily="34" charset="0"/>
                <a:cs typeface="Arial" panose="020B0604020202020204" pitchFamily="34" charset="0"/>
                <a:sym typeface="Wingdings" panose="05000000000000000000" pitchFamily="2" charset="2"/>
              </a:rPr>
              <a:t> </a:t>
            </a:r>
            <a:r>
              <a:rPr lang="es-ES" sz="2600" b="1" dirty="0">
                <a:latin typeface="Arial" panose="020B0604020202020204" pitchFamily="34" charset="0"/>
                <a:cs typeface="Arial" panose="020B0604020202020204" pitchFamily="34" charset="0"/>
              </a:rPr>
              <a:t>nueva mentalidad: </a:t>
            </a:r>
            <a:r>
              <a:rPr lang="es-ES" sz="2600" dirty="0">
                <a:latin typeface="Arial" panose="020B0604020202020204" pitchFamily="34" charset="0"/>
                <a:cs typeface="Arial" panose="020B0604020202020204" pitchFamily="34" charset="0"/>
              </a:rPr>
              <a:t>el </a:t>
            </a:r>
            <a:r>
              <a:rPr lang="es-ES" sz="2600" b="1" dirty="0">
                <a:solidFill>
                  <a:schemeClr val="accent2">
                    <a:lumMod val="75000"/>
                  </a:schemeClr>
                </a:solidFill>
                <a:latin typeface="Arial" panose="020B0604020202020204" pitchFamily="34" charset="0"/>
                <a:cs typeface="Arial" panose="020B0604020202020204" pitchFamily="34" charset="0"/>
              </a:rPr>
              <a:t>humanismo</a:t>
            </a:r>
            <a:r>
              <a:rPr lang="es-ES" sz="2600" dirty="0">
                <a:latin typeface="Arial" panose="020B0604020202020204" pitchFamily="34" charset="0"/>
                <a:cs typeface="Arial" panose="020B0604020202020204" pitchFamily="34" charset="0"/>
              </a:rPr>
              <a:t> </a:t>
            </a:r>
            <a:r>
              <a:rPr lang="es-ES" sz="2600" dirty="0">
                <a:latin typeface="Arial" panose="020B0604020202020204" pitchFamily="34" charset="0"/>
                <a:cs typeface="Arial" panose="020B0604020202020204" pitchFamily="34" charset="0"/>
                <a:sym typeface="Wingdings" panose="05000000000000000000" pitchFamily="2" charset="2"/>
              </a:rPr>
              <a:t> </a:t>
            </a:r>
            <a:r>
              <a:rPr lang="es-ES" sz="2600" dirty="0">
                <a:latin typeface="Arial" panose="020B0604020202020204" pitchFamily="34" charset="0"/>
                <a:cs typeface="Arial" panose="020B0604020202020204" pitchFamily="34" charset="0"/>
              </a:rPr>
              <a:t>nuevo estilo artístico: el Renacimiento.</a:t>
            </a:r>
          </a:p>
          <a:p>
            <a:endParaRPr lang="es-ES" dirty="0"/>
          </a:p>
        </p:txBody>
      </p:sp>
      <p:pic>
        <p:nvPicPr>
          <p:cNvPr id="5122" name="Picture 2" descr="Día de la Reforma Protestante | ResourceUMC">
            <a:extLst>
              <a:ext uri="{FF2B5EF4-FFF2-40B4-BE49-F238E27FC236}">
                <a16:creationId xmlns:a16="http://schemas.microsoft.com/office/drawing/2014/main" id="{02CF589E-AF68-79C7-4D54-C5E84FB1B2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7692" y="1417637"/>
            <a:ext cx="3482474" cy="195018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umanismo - Qué es, características, representantes y origen">
            <a:extLst>
              <a:ext uri="{FF2B5EF4-FFF2-40B4-BE49-F238E27FC236}">
                <a16:creationId xmlns:a16="http://schemas.microsoft.com/office/drawing/2014/main" id="{A57DD538-4833-9E22-A5D1-485163F907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7692" y="3657601"/>
            <a:ext cx="3482474" cy="1828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54467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F685C-A9BD-5742-2143-A4E89A364C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D97226-1A39-84E2-80AF-C42762C84BF8}"/>
              </a:ext>
            </a:extLst>
          </p:cNvPr>
          <p:cNvSpPr>
            <a:spLocks noGrp="1"/>
          </p:cNvSpPr>
          <p:nvPr>
            <p:ph type="title"/>
          </p:nvPr>
        </p:nvSpPr>
        <p:spPr>
          <a:xfrm>
            <a:off x="457200" y="274638"/>
            <a:ext cx="8229600" cy="878304"/>
          </a:xfrm>
        </p:spPr>
        <p:txBody>
          <a:bodyPr>
            <a:normAutofit/>
          </a:bodyPr>
          <a:lstStyle/>
          <a:p>
            <a:r>
              <a:rPr lang="es-ES" sz="4000" b="1" dirty="0">
                <a:solidFill>
                  <a:schemeClr val="accent1">
                    <a:lumMod val="75000"/>
                  </a:schemeClr>
                </a:solidFill>
                <a:latin typeface="Abadi" panose="020B0604020104020204" pitchFamily="34" charset="0"/>
              </a:rPr>
              <a:t>FECHAS IMPORTANTES:</a:t>
            </a:r>
            <a:endParaRPr sz="4000" b="1" dirty="0">
              <a:solidFill>
                <a:schemeClr val="accent1">
                  <a:lumMod val="75000"/>
                </a:schemeClr>
              </a:solidFill>
              <a:latin typeface="Abadi" panose="020B0604020104020204" pitchFamily="34" charset="0"/>
            </a:endParaRPr>
          </a:p>
        </p:txBody>
      </p:sp>
      <p:sp>
        <p:nvSpPr>
          <p:cNvPr id="3" name="Content Placeholder 2">
            <a:extLst>
              <a:ext uri="{FF2B5EF4-FFF2-40B4-BE49-F238E27FC236}">
                <a16:creationId xmlns:a16="http://schemas.microsoft.com/office/drawing/2014/main" id="{603598EE-F50F-45DC-5F8F-7F0B235EC9F3}"/>
              </a:ext>
            </a:extLst>
          </p:cNvPr>
          <p:cNvSpPr>
            <a:spLocks noGrp="1"/>
          </p:cNvSpPr>
          <p:nvPr>
            <p:ph idx="1"/>
          </p:nvPr>
        </p:nvSpPr>
        <p:spPr>
          <a:xfrm>
            <a:off x="288758" y="1143000"/>
            <a:ext cx="8638674" cy="4525963"/>
          </a:xfrm>
        </p:spPr>
        <p:txBody>
          <a:bodyPr/>
          <a:lstStyle/>
          <a:p>
            <a:pPr marL="0" indent="0">
              <a:buNone/>
            </a:pPr>
            <a:r>
              <a:rPr lang="es-ES" sz="2800" b="1" dirty="0">
                <a:solidFill>
                  <a:schemeClr val="accent3">
                    <a:lumMod val="50000"/>
                  </a:schemeClr>
                </a:solidFill>
                <a:latin typeface="Arial" panose="020B0604020202020204" pitchFamily="34" charset="0"/>
                <a:cs typeface="Arial" panose="020B0604020202020204" pitchFamily="34" charset="0"/>
              </a:rPr>
              <a:t>PRINCIPIO DE LA EDAD MODERNA</a:t>
            </a:r>
          </a:p>
          <a:p>
            <a:r>
              <a:rPr lang="es-ES" sz="2000" b="1" dirty="0">
                <a:solidFill>
                  <a:schemeClr val="accent3">
                    <a:lumMod val="50000"/>
                  </a:schemeClr>
                </a:solidFill>
                <a:latin typeface="Arial" panose="020B0604020202020204" pitchFamily="34" charset="0"/>
                <a:cs typeface="Arial" panose="020B0604020202020204" pitchFamily="34" charset="0"/>
              </a:rPr>
              <a:t>1453  </a:t>
            </a:r>
            <a:r>
              <a:rPr lang="es-ES" sz="2000" b="1" dirty="0">
                <a:solidFill>
                  <a:schemeClr val="accent3">
                    <a:lumMod val="50000"/>
                  </a:schemeClr>
                </a:solidFill>
                <a:latin typeface="Arial" panose="020B0604020202020204" pitchFamily="34" charset="0"/>
                <a:cs typeface="Arial" panose="020B0604020202020204" pitchFamily="34" charset="0"/>
                <a:sym typeface="Wingdings" panose="05000000000000000000" pitchFamily="2" charset="2"/>
              </a:rPr>
              <a:t>Toma de Constantinopla por los Otomanos /</a:t>
            </a:r>
            <a:endParaRPr lang="es-ES" sz="2000" b="1" dirty="0">
              <a:solidFill>
                <a:schemeClr val="accent3">
                  <a:lumMod val="50000"/>
                </a:schemeClr>
              </a:solidFill>
              <a:latin typeface="Arial" panose="020B0604020202020204" pitchFamily="34" charset="0"/>
              <a:cs typeface="Arial" panose="020B0604020202020204" pitchFamily="34" charset="0"/>
            </a:endParaRPr>
          </a:p>
          <a:p>
            <a:r>
              <a:rPr lang="es-ES" sz="2000" b="1" dirty="0">
                <a:solidFill>
                  <a:schemeClr val="accent3">
                    <a:lumMod val="50000"/>
                  </a:schemeClr>
                </a:solidFill>
                <a:latin typeface="Arial" panose="020B0604020202020204" pitchFamily="34" charset="0"/>
                <a:cs typeface="Arial" panose="020B0604020202020204" pitchFamily="34" charset="0"/>
              </a:rPr>
              <a:t>1492  </a:t>
            </a:r>
            <a:r>
              <a:rPr lang="es-ES" sz="2000" b="1" dirty="0">
                <a:solidFill>
                  <a:schemeClr val="accent3">
                    <a:lumMod val="50000"/>
                  </a:schemeClr>
                </a:solidFill>
                <a:latin typeface="Arial" panose="020B0604020202020204" pitchFamily="34" charset="0"/>
                <a:cs typeface="Arial" panose="020B0604020202020204" pitchFamily="34" charset="0"/>
                <a:sym typeface="Wingdings" panose="05000000000000000000" pitchFamily="2" charset="2"/>
              </a:rPr>
              <a:t> Descubrimiento de América</a:t>
            </a:r>
          </a:p>
          <a:p>
            <a:pPr marL="0" indent="0">
              <a:buNone/>
            </a:pPr>
            <a:r>
              <a:rPr lang="es-ES" sz="2000" b="1" dirty="0">
                <a:solidFill>
                  <a:schemeClr val="accent3">
                    <a:lumMod val="50000"/>
                  </a:schemeClr>
                </a:solidFill>
                <a:latin typeface="Arial" panose="020B0604020202020204" pitchFamily="34" charset="0"/>
                <a:cs typeface="Arial" panose="020B0604020202020204" pitchFamily="34" charset="0"/>
                <a:sym typeface="Wingdings" panose="05000000000000000000" pitchFamily="2" charset="2"/>
              </a:rPr>
              <a:t>FIN DE LA EDAD MODERNA</a:t>
            </a:r>
            <a:endParaRPr lang="es-ES" sz="2000" b="1" dirty="0">
              <a:solidFill>
                <a:schemeClr val="accent3">
                  <a:lumMod val="50000"/>
                </a:schemeClr>
              </a:solidFill>
              <a:latin typeface="Arial" panose="020B0604020202020204" pitchFamily="34" charset="0"/>
              <a:cs typeface="Arial" panose="020B0604020202020204" pitchFamily="34" charset="0"/>
            </a:endParaRPr>
          </a:p>
          <a:p>
            <a:r>
              <a:rPr lang="es-ES" sz="2000" b="1" dirty="0">
                <a:solidFill>
                  <a:schemeClr val="accent3">
                    <a:lumMod val="50000"/>
                  </a:schemeClr>
                </a:solidFill>
                <a:latin typeface="Arial" panose="020B0604020202020204" pitchFamily="34" charset="0"/>
                <a:cs typeface="Arial" panose="020B0604020202020204" pitchFamily="34" charset="0"/>
              </a:rPr>
              <a:t>1789 </a:t>
            </a:r>
            <a:r>
              <a:rPr lang="es-ES" sz="2000" b="1" dirty="0">
                <a:solidFill>
                  <a:schemeClr val="accent3">
                    <a:lumMod val="50000"/>
                  </a:schemeClr>
                </a:solidFill>
                <a:latin typeface="Arial" panose="020B0604020202020204" pitchFamily="34" charset="0"/>
                <a:cs typeface="Arial" panose="020B0604020202020204" pitchFamily="34" charset="0"/>
                <a:sym typeface="Wingdings" panose="05000000000000000000" pitchFamily="2" charset="2"/>
              </a:rPr>
              <a:t> Revolución Francesa</a:t>
            </a:r>
            <a:endParaRPr lang="es-ES" sz="2000" b="1" dirty="0">
              <a:solidFill>
                <a:schemeClr val="accent3">
                  <a:lumMod val="50000"/>
                </a:schemeClr>
              </a:solidFill>
              <a:latin typeface="Arial" panose="020B0604020202020204" pitchFamily="34" charset="0"/>
              <a:cs typeface="Arial" panose="020B0604020202020204" pitchFamily="34" charset="0"/>
            </a:endParaRPr>
          </a:p>
          <a:p>
            <a:endParaRPr dirty="0"/>
          </a:p>
        </p:txBody>
      </p:sp>
      <p:pic>
        <p:nvPicPr>
          <p:cNvPr id="6146" name="Picture 2" descr="La caída de Constantinopla en 1453, el fin de la Edad Media">
            <a:extLst>
              <a:ext uri="{FF2B5EF4-FFF2-40B4-BE49-F238E27FC236}">
                <a16:creationId xmlns:a16="http://schemas.microsoft.com/office/drawing/2014/main" id="{13941D02-8E58-6475-8AD2-0B4A78F97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20" y="3429000"/>
            <a:ext cx="3381005" cy="224990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ristóbal Colón: 5 mitos sobre el descubrimiento de América | ACTUALIDAD |  OJO">
            <a:extLst>
              <a:ext uri="{FF2B5EF4-FFF2-40B4-BE49-F238E27FC236}">
                <a16:creationId xmlns:a16="http://schemas.microsoft.com/office/drawing/2014/main" id="{3006AABD-73F5-EABF-5FEE-CB432EA9A5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6307" y="4615072"/>
            <a:ext cx="4019061" cy="220186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istoria de la revolución francesa - Semana">
            <a:extLst>
              <a:ext uri="{FF2B5EF4-FFF2-40B4-BE49-F238E27FC236}">
                <a16:creationId xmlns:a16="http://schemas.microsoft.com/office/drawing/2014/main" id="{1E219058-6AB2-D0AC-7398-8848A97DD1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620" y="3261436"/>
            <a:ext cx="2999874" cy="2249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01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Freeform: Shape 7176">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61161"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393573" y="242022"/>
            <a:ext cx="7924440" cy="713795"/>
          </a:xfrm>
        </p:spPr>
        <p:txBody>
          <a:bodyPr>
            <a:normAutofit/>
          </a:bodyPr>
          <a:lstStyle/>
          <a:p>
            <a:pPr>
              <a:lnSpc>
                <a:spcPct val="90000"/>
              </a:lnSpc>
            </a:pPr>
            <a:r>
              <a:rPr lang="es-ES" sz="3600" b="1" dirty="0">
                <a:solidFill>
                  <a:schemeClr val="accent1">
                    <a:lumMod val="75000"/>
                  </a:schemeClr>
                </a:solidFill>
                <a:latin typeface="Abadi" panose="020B0604020104020204" pitchFamily="34" charset="0"/>
              </a:rPr>
              <a:t>Causas de los descubrimientos</a:t>
            </a:r>
          </a:p>
        </p:txBody>
      </p:sp>
      <p:sp>
        <p:nvSpPr>
          <p:cNvPr id="3" name="Content Placeholder 2"/>
          <p:cNvSpPr>
            <a:spLocks noGrp="1"/>
          </p:cNvSpPr>
          <p:nvPr>
            <p:ph idx="1"/>
          </p:nvPr>
        </p:nvSpPr>
        <p:spPr>
          <a:xfrm>
            <a:off x="386094" y="1304088"/>
            <a:ext cx="6175068" cy="4239449"/>
          </a:xfrm>
        </p:spPr>
        <p:txBody>
          <a:bodyPr>
            <a:normAutofit fontScale="92500" lnSpcReduction="10000"/>
          </a:bodyPr>
          <a:lstStyle/>
          <a:p>
            <a:pPr>
              <a:lnSpc>
                <a:spcPct val="90000"/>
              </a:lnSpc>
            </a:pPr>
            <a:r>
              <a:rPr lang="es-ES" sz="2400" b="1" dirty="0">
                <a:latin typeface="Arial" panose="020B0604020202020204" pitchFamily="34" charset="0"/>
                <a:cs typeface="Arial" panose="020B0604020202020204" pitchFamily="34" charset="0"/>
              </a:rPr>
              <a:t>Políticas:</a:t>
            </a:r>
            <a:r>
              <a:rPr lang="es-ES" sz="2400" dirty="0">
                <a:latin typeface="Arial" panose="020B0604020202020204" pitchFamily="34" charset="0"/>
                <a:cs typeface="Arial" panose="020B0604020202020204" pitchFamily="34" charset="0"/>
              </a:rPr>
              <a:t> los reyes querían </a:t>
            </a:r>
            <a:r>
              <a:rPr lang="es-ES" sz="2400" b="1" dirty="0">
                <a:latin typeface="Arial" panose="020B0604020202020204" pitchFamily="34" charset="0"/>
                <a:cs typeface="Arial" panose="020B0604020202020204" pitchFamily="34" charset="0"/>
              </a:rPr>
              <a:t>expandir sus territorios, conseguir riqueza y demostrar su poder. </a:t>
            </a:r>
          </a:p>
          <a:p>
            <a:pPr>
              <a:lnSpc>
                <a:spcPct val="90000"/>
              </a:lnSpc>
            </a:pPr>
            <a:r>
              <a:rPr lang="es-ES" sz="2400" b="1" dirty="0">
                <a:latin typeface="Arial" panose="020B0604020202020204" pitchFamily="34" charset="0"/>
                <a:cs typeface="Arial" panose="020B0604020202020204" pitchFamily="34" charset="0"/>
              </a:rPr>
              <a:t>Económicas:</a:t>
            </a:r>
            <a:r>
              <a:rPr lang="es-ES" sz="2400" dirty="0">
                <a:latin typeface="Arial" panose="020B0604020202020204" pitchFamily="34" charset="0"/>
                <a:cs typeface="Arial" panose="020B0604020202020204" pitchFamily="34" charset="0"/>
              </a:rPr>
              <a:t> la caída de Constantinopla dificultó el comercio con Asia, por lo que se buscaron </a:t>
            </a:r>
            <a:r>
              <a:rPr lang="es-ES" sz="2400" b="1" dirty="0">
                <a:latin typeface="Arial" panose="020B0604020202020204" pitchFamily="34" charset="0"/>
                <a:cs typeface="Arial" panose="020B0604020202020204" pitchFamily="34" charset="0"/>
              </a:rPr>
              <a:t>nuevas rutas para obtener especias, oro y productos de lujo. </a:t>
            </a:r>
          </a:p>
          <a:p>
            <a:pPr>
              <a:lnSpc>
                <a:spcPct val="90000"/>
              </a:lnSpc>
            </a:pPr>
            <a:r>
              <a:rPr lang="es-ES" sz="2400" b="1" dirty="0">
                <a:latin typeface="Arial" panose="020B0604020202020204" pitchFamily="34" charset="0"/>
                <a:cs typeface="Arial" panose="020B0604020202020204" pitchFamily="34" charset="0"/>
              </a:rPr>
              <a:t>Científicas:</a:t>
            </a:r>
            <a:r>
              <a:rPr lang="es-ES" sz="2400" dirty="0">
                <a:latin typeface="Arial" panose="020B0604020202020204" pitchFamily="34" charset="0"/>
                <a:cs typeface="Arial" panose="020B0604020202020204" pitchFamily="34" charset="0"/>
              </a:rPr>
              <a:t> se difundió la idea de que la Tierra era redonda, lo que hizo pensar que se podía llegar a Asia navegando hacia el oeste. </a:t>
            </a:r>
          </a:p>
          <a:p>
            <a:pPr>
              <a:lnSpc>
                <a:spcPct val="90000"/>
              </a:lnSpc>
            </a:pPr>
            <a:r>
              <a:rPr lang="es-ES" sz="2400" b="1" dirty="0">
                <a:latin typeface="Arial" panose="020B0604020202020204" pitchFamily="34" charset="0"/>
                <a:cs typeface="Arial" panose="020B0604020202020204" pitchFamily="34" charset="0"/>
              </a:rPr>
              <a:t>Técnicas:</a:t>
            </a:r>
            <a:r>
              <a:rPr lang="es-ES" sz="2400" dirty="0">
                <a:latin typeface="Arial" panose="020B0604020202020204" pitchFamily="34" charset="0"/>
                <a:cs typeface="Arial" panose="020B0604020202020204" pitchFamily="34" charset="0"/>
              </a:rPr>
              <a:t> mejoraron los instrumentos de navegación </a:t>
            </a:r>
            <a:r>
              <a:rPr lang="es-ES" sz="2400" b="1" dirty="0">
                <a:latin typeface="Arial" panose="020B0604020202020204" pitchFamily="34" charset="0"/>
                <a:cs typeface="Arial" panose="020B0604020202020204" pitchFamily="34" charset="0"/>
              </a:rPr>
              <a:t>(brújula, astrolabio), </a:t>
            </a:r>
            <a:r>
              <a:rPr lang="es-ES" sz="2400" dirty="0">
                <a:latin typeface="Arial" panose="020B0604020202020204" pitchFamily="34" charset="0"/>
                <a:cs typeface="Arial" panose="020B0604020202020204" pitchFamily="34" charset="0"/>
              </a:rPr>
              <a:t>los </a:t>
            </a:r>
            <a:r>
              <a:rPr lang="es-ES" sz="2400" b="1" dirty="0">
                <a:latin typeface="Arial" panose="020B0604020202020204" pitchFamily="34" charset="0"/>
                <a:cs typeface="Arial" panose="020B0604020202020204" pitchFamily="34" charset="0"/>
              </a:rPr>
              <a:t>mapas </a:t>
            </a:r>
            <a:r>
              <a:rPr lang="es-ES" sz="2400" dirty="0">
                <a:latin typeface="Arial" panose="020B0604020202020204" pitchFamily="34" charset="0"/>
                <a:cs typeface="Arial" panose="020B0604020202020204" pitchFamily="34" charset="0"/>
              </a:rPr>
              <a:t>y los barcos (</a:t>
            </a:r>
            <a:r>
              <a:rPr lang="es-ES" sz="2400" b="1" dirty="0">
                <a:latin typeface="Arial" panose="020B0604020202020204" pitchFamily="34" charset="0"/>
                <a:cs typeface="Arial" panose="020B0604020202020204" pitchFamily="34" charset="0"/>
              </a:rPr>
              <a:t>carabela)</a:t>
            </a:r>
            <a:r>
              <a:rPr lang="es-ES" sz="2400" dirty="0">
                <a:latin typeface="Arial" panose="020B0604020202020204" pitchFamily="34" charset="0"/>
                <a:cs typeface="Arial" panose="020B0604020202020204" pitchFamily="34" charset="0"/>
              </a:rPr>
              <a:t>, facilitando los viajes. </a:t>
            </a:r>
          </a:p>
        </p:txBody>
      </p:sp>
      <p:pic>
        <p:nvPicPr>
          <p:cNvPr id="7170" name="Picture 2" descr="La Era de los Descubrimientos y la nueva imagen del Mundo">
            <a:extLst>
              <a:ext uri="{FF2B5EF4-FFF2-40B4-BE49-F238E27FC236}">
                <a16:creationId xmlns:a16="http://schemas.microsoft.com/office/drawing/2014/main" id="{C71B9792-5138-1FE4-7A08-AF60B42EA7B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61162" y="1586442"/>
            <a:ext cx="2505217" cy="154167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LA ÉPOCA DE LOS DESCUBRIMIENTOS. Iniciación al comentario de texto  histórico | BLOG DE MERY SUÁREZ &quot;Edu@cción&quot;">
            <a:extLst>
              <a:ext uri="{FF2B5EF4-FFF2-40B4-BE49-F238E27FC236}">
                <a16:creationId xmlns:a16="http://schemas.microsoft.com/office/drawing/2014/main" id="{EA0CB5A2-6DA4-1E6D-D363-AD1FF62DB3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2252" y="3218287"/>
            <a:ext cx="2514128" cy="181893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E2246B83-89BE-0CE4-EFAA-C18C61FDFEB4}"/>
              </a:ext>
            </a:extLst>
          </p:cNvPr>
          <p:cNvSpPr txBox="1"/>
          <p:nvPr/>
        </p:nvSpPr>
        <p:spPr>
          <a:xfrm>
            <a:off x="393573" y="955817"/>
            <a:ext cx="8356854" cy="341632"/>
          </a:xfrm>
          <a:prstGeom prst="rect">
            <a:avLst/>
          </a:prstGeom>
          <a:noFill/>
        </p:spPr>
        <p:txBody>
          <a:bodyPr wrap="square">
            <a:spAutoFit/>
          </a:bodyPr>
          <a:lstStyle/>
          <a:p>
            <a:pPr marL="0" indent="0">
              <a:lnSpc>
                <a:spcPct val="90000"/>
              </a:lnSpc>
              <a:buNone/>
            </a:pPr>
            <a:r>
              <a:rPr lang="es-ES" sz="1800" dirty="0">
                <a:latin typeface="Arial" panose="020B0604020202020204" pitchFamily="34" charset="0"/>
                <a:cs typeface="Arial" panose="020B0604020202020204" pitchFamily="34" charset="0"/>
              </a:rPr>
              <a:t>Los descubrimientos geográficos se debieron a varias causas:</a:t>
            </a:r>
          </a:p>
        </p:txBody>
      </p:sp>
      <p:sp>
        <p:nvSpPr>
          <p:cNvPr id="7" name="CuadroTexto 6">
            <a:extLst>
              <a:ext uri="{FF2B5EF4-FFF2-40B4-BE49-F238E27FC236}">
                <a16:creationId xmlns:a16="http://schemas.microsoft.com/office/drawing/2014/main" id="{90E0B60F-E0E0-513C-93D0-FFED371FCDE0}"/>
              </a:ext>
            </a:extLst>
          </p:cNvPr>
          <p:cNvSpPr txBox="1"/>
          <p:nvPr/>
        </p:nvSpPr>
        <p:spPr>
          <a:xfrm>
            <a:off x="404876" y="5395815"/>
            <a:ext cx="8661503" cy="1200329"/>
          </a:xfrm>
          <a:prstGeom prst="rect">
            <a:avLst/>
          </a:prstGeom>
          <a:noFill/>
        </p:spPr>
        <p:txBody>
          <a:bodyPr wrap="square">
            <a:spAutoFit/>
          </a:bodyPr>
          <a:lstStyle/>
          <a:p>
            <a:pPr marL="285750" indent="-285750">
              <a:lnSpc>
                <a:spcPct val="90000"/>
              </a:lnSpc>
              <a:buFont typeface="Arial" panose="020B0604020202020204" pitchFamily="34" charset="0"/>
              <a:buChar char="•"/>
            </a:pPr>
            <a:r>
              <a:rPr lang="es-ES" sz="2000" b="1" dirty="0">
                <a:latin typeface="Arial" panose="020B0604020202020204" pitchFamily="34" charset="0"/>
                <a:cs typeface="Arial" panose="020B0604020202020204" pitchFamily="34" charset="0"/>
              </a:rPr>
              <a:t>Religiosas:</a:t>
            </a:r>
            <a:r>
              <a:rPr lang="es-ES" sz="2000" dirty="0">
                <a:latin typeface="Arial" panose="020B0604020202020204" pitchFamily="34" charset="0"/>
                <a:cs typeface="Arial" panose="020B0604020202020204" pitchFamily="34" charset="0"/>
              </a:rPr>
              <a:t> se quería </a:t>
            </a:r>
            <a:r>
              <a:rPr lang="es-ES" sz="2000" b="1" dirty="0">
                <a:latin typeface="Arial" panose="020B0604020202020204" pitchFamily="34" charset="0"/>
                <a:cs typeface="Arial" panose="020B0604020202020204" pitchFamily="34" charset="0"/>
              </a:rPr>
              <a:t>expandir el cristianismo </a:t>
            </a:r>
            <a:r>
              <a:rPr lang="es-ES" sz="2000" dirty="0">
                <a:latin typeface="Arial" panose="020B0604020202020204" pitchFamily="34" charset="0"/>
                <a:cs typeface="Arial" panose="020B0604020202020204" pitchFamily="34" charset="0"/>
              </a:rPr>
              <a:t>y convertir a otros pueblos.</a:t>
            </a:r>
          </a:p>
          <a:p>
            <a:pPr marL="285750" indent="-285750">
              <a:lnSpc>
                <a:spcPct val="90000"/>
              </a:lnSpc>
              <a:buFont typeface="Arial" panose="020B0604020202020204" pitchFamily="34" charset="0"/>
              <a:buChar char="•"/>
            </a:pPr>
            <a:r>
              <a:rPr lang="es-ES" sz="2000" b="1" dirty="0">
                <a:latin typeface="Arial" panose="020B0604020202020204" pitchFamily="34" charset="0"/>
                <a:cs typeface="Arial" panose="020B0604020202020204" pitchFamily="34" charset="0"/>
              </a:rPr>
              <a:t>Ideológicas:</a:t>
            </a:r>
            <a:r>
              <a:rPr lang="es-ES" sz="2000" dirty="0">
                <a:latin typeface="Arial" panose="020B0604020202020204" pitchFamily="34" charset="0"/>
                <a:cs typeface="Arial" panose="020B0604020202020204" pitchFamily="34" charset="0"/>
              </a:rPr>
              <a:t> los exploradores buscaban </a:t>
            </a:r>
            <a:r>
              <a:rPr lang="es-ES" sz="2000" b="1" dirty="0">
                <a:latin typeface="Arial" panose="020B0604020202020204" pitchFamily="34" charset="0"/>
                <a:cs typeface="Arial" panose="020B0604020202020204" pitchFamily="34" charset="0"/>
              </a:rPr>
              <a:t>aventura, fama y riqueza</a:t>
            </a:r>
            <a:r>
              <a:rPr lang="es-ES" sz="2000" dirty="0">
                <a:latin typeface="Arial" panose="020B0604020202020204" pitchFamily="34" charset="0"/>
                <a:cs typeface="Arial" panose="020B0604020202020204" pitchFamily="34" charset="0"/>
              </a:rPr>
              <a:t>, y tenían curiosidad por conocer el mundo.</a:t>
            </a:r>
          </a:p>
        </p:txBody>
      </p:sp>
    </p:spTree>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59847F-F439-4CCA-F8D2-4DE30BFE42FE}"/>
              </a:ext>
            </a:extLst>
          </p:cNvPr>
          <p:cNvSpPr>
            <a:spLocks noGrp="1"/>
          </p:cNvSpPr>
          <p:nvPr>
            <p:ph type="title"/>
          </p:nvPr>
        </p:nvSpPr>
        <p:spPr/>
        <p:txBody>
          <a:bodyPr>
            <a:normAutofit/>
          </a:bodyPr>
          <a:lstStyle/>
          <a:p>
            <a:r>
              <a:rPr lang="es-ES" sz="3600" b="1" dirty="0">
                <a:solidFill>
                  <a:srgbClr val="002060"/>
                </a:solidFill>
                <a:latin typeface="Abadi" panose="020B0604020104020204" pitchFamily="34" charset="0"/>
              </a:rPr>
              <a:t>TECNICAS</a:t>
            </a:r>
          </a:p>
        </p:txBody>
      </p:sp>
      <p:pic>
        <p:nvPicPr>
          <p:cNvPr id="5" name="Marcador de contenido 4">
            <a:extLst>
              <a:ext uri="{FF2B5EF4-FFF2-40B4-BE49-F238E27FC236}">
                <a16:creationId xmlns:a16="http://schemas.microsoft.com/office/drawing/2014/main" id="{A68437CC-5289-E854-555C-49894E6A0EC1}"/>
              </a:ext>
            </a:extLst>
          </p:cNvPr>
          <p:cNvPicPr>
            <a:picLocks noGrp="1" noChangeAspect="1"/>
          </p:cNvPicPr>
          <p:nvPr>
            <p:ph idx="1"/>
          </p:nvPr>
        </p:nvPicPr>
        <p:blipFill>
          <a:blip r:embed="rId3"/>
          <a:stretch>
            <a:fillRect/>
          </a:stretch>
        </p:blipFill>
        <p:spPr>
          <a:xfrm>
            <a:off x="1647107" y="1417638"/>
            <a:ext cx="5619967" cy="5071334"/>
          </a:xfrm>
          <a:prstGeom prst="rect">
            <a:avLst/>
          </a:prstGeom>
        </p:spPr>
      </p:pic>
    </p:spTree>
    <p:extLst>
      <p:ext uri="{BB962C8B-B14F-4D97-AF65-F5344CB8AC3E}">
        <p14:creationId xmlns:p14="http://schemas.microsoft.com/office/powerpoint/2010/main" val="2411842980"/>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827EEF16-FFF4-EF95-1D84-B733574AAE32}"/>
              </a:ext>
            </a:extLst>
          </p:cNvPr>
          <p:cNvPicPr>
            <a:picLocks noGrp="1" noChangeAspect="1"/>
          </p:cNvPicPr>
          <p:nvPr>
            <p:ph idx="1"/>
          </p:nvPr>
        </p:nvPicPr>
        <p:blipFill>
          <a:blip r:embed="rId3"/>
          <a:stretch>
            <a:fillRect/>
          </a:stretch>
        </p:blipFill>
        <p:spPr>
          <a:xfrm>
            <a:off x="6634857" y="868979"/>
            <a:ext cx="1995860" cy="1569660"/>
          </a:xfrm>
          <a:prstGeom prst="rect">
            <a:avLst/>
          </a:prstGeom>
        </p:spPr>
      </p:pic>
      <p:sp>
        <p:nvSpPr>
          <p:cNvPr id="2" name="Título 1">
            <a:extLst>
              <a:ext uri="{FF2B5EF4-FFF2-40B4-BE49-F238E27FC236}">
                <a16:creationId xmlns:a16="http://schemas.microsoft.com/office/drawing/2014/main" id="{5BEF4371-1584-E59B-EDF4-11399B366968}"/>
              </a:ext>
            </a:extLst>
          </p:cNvPr>
          <p:cNvSpPr>
            <a:spLocks noGrp="1"/>
          </p:cNvSpPr>
          <p:nvPr>
            <p:ph type="title"/>
          </p:nvPr>
        </p:nvSpPr>
        <p:spPr/>
        <p:txBody>
          <a:bodyPr/>
          <a:lstStyle/>
          <a:p>
            <a:r>
              <a:rPr lang="es-ES" dirty="0">
                <a:solidFill>
                  <a:srgbClr val="0070C0"/>
                </a:solidFill>
                <a:latin typeface="Abadi" panose="020B0604020104020204" pitchFamily="34" charset="0"/>
              </a:rPr>
              <a:t>REFLEXIONA y OPINA:</a:t>
            </a:r>
          </a:p>
        </p:txBody>
      </p:sp>
      <p:sp>
        <p:nvSpPr>
          <p:cNvPr id="7" name="CuadroTexto 6">
            <a:extLst>
              <a:ext uri="{FF2B5EF4-FFF2-40B4-BE49-F238E27FC236}">
                <a16:creationId xmlns:a16="http://schemas.microsoft.com/office/drawing/2014/main" id="{23836F19-A33F-F0E8-0096-A2FE4F7E52E7}"/>
              </a:ext>
            </a:extLst>
          </p:cNvPr>
          <p:cNvSpPr txBox="1"/>
          <p:nvPr/>
        </p:nvSpPr>
        <p:spPr>
          <a:xfrm>
            <a:off x="248653" y="1187915"/>
            <a:ext cx="6954253" cy="1569660"/>
          </a:xfrm>
          <a:prstGeom prst="rect">
            <a:avLst/>
          </a:prstGeom>
          <a:noFill/>
        </p:spPr>
        <p:txBody>
          <a:bodyPr wrap="square">
            <a:spAutoFit/>
          </a:bodyPr>
          <a:lstStyle/>
          <a:p>
            <a:pPr algn="ctr"/>
            <a:r>
              <a:rPr lang="es-ES" sz="3200" b="1" dirty="0">
                <a:solidFill>
                  <a:schemeClr val="accent4">
                    <a:lumMod val="50000"/>
                  </a:schemeClr>
                </a:solidFill>
                <a:latin typeface="Arial" panose="020B0604020202020204" pitchFamily="34" charset="0"/>
                <a:cs typeface="Arial" panose="020B0604020202020204" pitchFamily="34" charset="0"/>
              </a:rPr>
              <a:t>“¿Por qué alguien en 1492 se lanzaría al océano sin saber qué había?”</a:t>
            </a:r>
          </a:p>
        </p:txBody>
      </p:sp>
      <p:sp>
        <p:nvSpPr>
          <p:cNvPr id="9" name="CuadroTexto 8">
            <a:extLst>
              <a:ext uri="{FF2B5EF4-FFF2-40B4-BE49-F238E27FC236}">
                <a16:creationId xmlns:a16="http://schemas.microsoft.com/office/drawing/2014/main" id="{D51B41BB-55A6-E3A8-4CAB-9696B6C97965}"/>
              </a:ext>
            </a:extLst>
          </p:cNvPr>
          <p:cNvSpPr txBox="1"/>
          <p:nvPr/>
        </p:nvSpPr>
        <p:spPr>
          <a:xfrm>
            <a:off x="457199" y="5696633"/>
            <a:ext cx="8494295" cy="584775"/>
          </a:xfrm>
          <a:prstGeom prst="rect">
            <a:avLst/>
          </a:prstGeom>
          <a:noFill/>
        </p:spPr>
        <p:txBody>
          <a:bodyPr wrap="square">
            <a:spAutoFit/>
          </a:bodyPr>
          <a:lstStyle/>
          <a:p>
            <a:r>
              <a:rPr lang="es-ES" sz="1600" b="1" dirty="0">
                <a:solidFill>
                  <a:schemeClr val="accent3">
                    <a:lumMod val="50000"/>
                  </a:schemeClr>
                </a:solidFill>
                <a:latin typeface="Arial" panose="020B0604020202020204" pitchFamily="34" charset="0"/>
                <a:cs typeface="Arial" panose="020B0604020202020204" pitchFamily="34" charset="0"/>
              </a:rPr>
              <a:t>Eran más pequeños que un autobús largo o como una casa pequeña flotante</a:t>
            </a:r>
            <a:br>
              <a:rPr lang="es-ES" sz="1600" b="1" dirty="0">
                <a:solidFill>
                  <a:schemeClr val="accent3">
                    <a:lumMod val="50000"/>
                  </a:schemeClr>
                </a:solidFill>
                <a:latin typeface="Arial" panose="020B0604020202020204" pitchFamily="34" charset="0"/>
                <a:cs typeface="Arial" panose="020B0604020202020204" pitchFamily="34" charset="0"/>
              </a:rPr>
            </a:br>
            <a:r>
              <a:rPr lang="es-ES" sz="1600" b="1" dirty="0">
                <a:solidFill>
                  <a:schemeClr val="accent3">
                    <a:lumMod val="50000"/>
                  </a:schemeClr>
                </a:solidFill>
                <a:latin typeface="Arial" panose="020B0604020202020204" pitchFamily="34" charset="0"/>
                <a:cs typeface="Arial" panose="020B0604020202020204" pitchFamily="34" charset="0"/>
              </a:rPr>
              <a:t>Muy poco espacio, incómodos y con condiciones duras</a:t>
            </a:r>
          </a:p>
        </p:txBody>
      </p:sp>
      <p:pic>
        <p:nvPicPr>
          <p:cNvPr id="8196" name="Picture 4" descr="LA CARABELA DEL PUERTO DE BARCELONA - BARCELONA MEMORY">
            <a:extLst>
              <a:ext uri="{FF2B5EF4-FFF2-40B4-BE49-F238E27FC236}">
                <a16:creationId xmlns:a16="http://schemas.microsoft.com/office/drawing/2014/main" id="{9493338E-7A2C-843A-DA78-60B739600B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021" y="2757575"/>
            <a:ext cx="3801979" cy="2846204"/>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6F2014F6-E5D3-91BB-60E2-C2BDB2300A28}"/>
              </a:ext>
            </a:extLst>
          </p:cNvPr>
          <p:cNvSpPr txBox="1"/>
          <p:nvPr/>
        </p:nvSpPr>
        <p:spPr>
          <a:xfrm>
            <a:off x="4733867" y="2993746"/>
            <a:ext cx="3801980" cy="1569660"/>
          </a:xfrm>
          <a:prstGeom prst="rect">
            <a:avLst/>
          </a:prstGeom>
          <a:noFill/>
        </p:spPr>
        <p:txBody>
          <a:bodyPr wrap="square">
            <a:spAutoFit/>
          </a:bodyPr>
          <a:lstStyle/>
          <a:p>
            <a:pPr algn="ctr"/>
            <a:r>
              <a:rPr lang="es-ES" sz="3200" b="1" dirty="0">
                <a:solidFill>
                  <a:schemeClr val="accent4">
                    <a:lumMod val="50000"/>
                  </a:schemeClr>
                </a:solidFill>
                <a:latin typeface="Arial" panose="020B0604020202020204" pitchFamily="34" charset="0"/>
                <a:cs typeface="Arial" panose="020B0604020202020204" pitchFamily="34" charset="0"/>
              </a:rPr>
              <a:t>“¿Por qué eran tan importantes las especias?</a:t>
            </a:r>
          </a:p>
        </p:txBody>
      </p:sp>
    </p:spTree>
    <p:extLst>
      <p:ext uri="{BB962C8B-B14F-4D97-AF65-F5344CB8AC3E}">
        <p14:creationId xmlns:p14="http://schemas.microsoft.com/office/powerpoint/2010/main" val="185199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origami"/>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676274" cy="1143000"/>
          </a:xfrm>
        </p:spPr>
        <p:txBody>
          <a:bodyPr/>
          <a:lstStyle/>
          <a:p>
            <a:r>
              <a:rPr lang="es-ES" b="1" dirty="0">
                <a:solidFill>
                  <a:schemeClr val="accent1">
                    <a:lumMod val="50000"/>
                  </a:schemeClr>
                </a:solidFill>
                <a:latin typeface="Abadi" panose="020B0604020104020204" pitchFamily="34" charset="0"/>
              </a:rPr>
              <a:t>Especies y seda</a:t>
            </a:r>
            <a:endParaRPr b="1" dirty="0">
              <a:solidFill>
                <a:schemeClr val="accent1">
                  <a:lumMod val="50000"/>
                </a:schemeClr>
              </a:solidFill>
              <a:latin typeface="Abadi" panose="020B0604020104020204" pitchFamily="34" charset="0"/>
            </a:endParaRPr>
          </a:p>
        </p:txBody>
      </p:sp>
      <p:sp>
        <p:nvSpPr>
          <p:cNvPr id="3" name="Content Placeholder 2"/>
          <p:cNvSpPr>
            <a:spLocks noGrp="1"/>
          </p:cNvSpPr>
          <p:nvPr>
            <p:ph idx="1"/>
          </p:nvPr>
        </p:nvSpPr>
        <p:spPr>
          <a:xfrm>
            <a:off x="397043" y="1231230"/>
            <a:ext cx="4736432" cy="5280625"/>
          </a:xfrm>
        </p:spPr>
        <p:txBody>
          <a:bodyPr>
            <a:normAutofit/>
          </a:bodyPr>
          <a:lstStyle/>
          <a:p>
            <a:pPr marL="0" indent="0">
              <a:buNone/>
            </a:pPr>
            <a:r>
              <a:rPr lang="es-ES" sz="2400" b="1" dirty="0">
                <a:latin typeface="Arial" panose="020B0604020202020204" pitchFamily="34" charset="0"/>
                <a:cs typeface="Arial" panose="020B0604020202020204" pitchFamily="34" charset="0"/>
              </a:rPr>
              <a:t>Las especias y la seda </a:t>
            </a:r>
            <a:r>
              <a:rPr lang="es-ES" sz="2400" dirty="0">
                <a:latin typeface="Arial" panose="020B0604020202020204" pitchFamily="34" charset="0"/>
                <a:cs typeface="Arial" panose="020B0604020202020204" pitchFamily="34" charset="0"/>
              </a:rPr>
              <a:t>legaban a través de rutas asiáticas y de </a:t>
            </a:r>
            <a:r>
              <a:rPr lang="es-ES" sz="2400" b="1" dirty="0">
                <a:latin typeface="Arial" panose="020B0604020202020204" pitchFamily="34" charset="0"/>
                <a:cs typeface="Arial" panose="020B0604020202020204" pitchFamily="34" charset="0"/>
              </a:rPr>
              <a:t>Constantinopla.</a:t>
            </a:r>
            <a:endParaRPr lang="es-ES" sz="2400" dirty="0">
              <a:latin typeface="Arial" panose="020B0604020202020204" pitchFamily="34" charset="0"/>
              <a:cs typeface="Arial" panose="020B0604020202020204" pitchFamily="34" charset="0"/>
            </a:endParaRPr>
          </a:p>
          <a:p>
            <a:pPr marL="0" indent="0">
              <a:buNone/>
            </a:pPr>
            <a:r>
              <a:rPr lang="es-ES" sz="2400" b="1" dirty="0">
                <a:solidFill>
                  <a:schemeClr val="accent2">
                    <a:lumMod val="75000"/>
                  </a:schemeClr>
                </a:solidFill>
                <a:latin typeface="Arial" panose="020B0604020202020204" pitchFamily="34" charset="0"/>
                <a:cs typeface="Arial" panose="020B0604020202020204" pitchFamily="34" charset="0"/>
              </a:rPr>
              <a:t>¿Qué pasó con estas rutas? ¿Por qué se cerraron?</a:t>
            </a:r>
          </a:p>
          <a:p>
            <a:pPr marL="0" indent="0">
              <a:buNone/>
            </a:pPr>
            <a:r>
              <a:rPr lang="es-ES" sz="2400" dirty="0">
                <a:latin typeface="Arial" panose="020B0604020202020204" pitchFamily="34" charset="0"/>
                <a:cs typeface="Arial" panose="020B0604020202020204" pitchFamily="34" charset="0"/>
              </a:rPr>
              <a:t>Búsqueda de otras formas de llegar a estos productos.</a:t>
            </a:r>
          </a:p>
          <a:p>
            <a:r>
              <a:rPr lang="es-ES" sz="2400" dirty="0">
                <a:latin typeface="Arial" panose="020B0604020202020204" pitchFamily="34" charset="0"/>
                <a:cs typeface="Arial" panose="020B0604020202020204" pitchFamily="34" charset="0"/>
              </a:rPr>
              <a:t>Los castellanos </a:t>
            </a:r>
            <a:r>
              <a:rPr lang="es-ES" sz="2400" dirty="0">
                <a:latin typeface="Arial" panose="020B0604020202020204" pitchFamily="34" charset="0"/>
                <a:cs typeface="Arial" panose="020B0604020202020204" pitchFamily="34" charset="0"/>
                <a:sym typeface="Wingdings" panose="05000000000000000000" pitchFamily="2" charset="2"/>
              </a:rPr>
              <a:t></a:t>
            </a:r>
            <a:r>
              <a:rPr lang="es-ES" sz="2400" dirty="0">
                <a:latin typeface="Arial" panose="020B0604020202020204" pitchFamily="34" charset="0"/>
                <a:cs typeface="Arial" panose="020B0604020202020204" pitchFamily="34" charset="0"/>
              </a:rPr>
              <a:t> viajando hacia el oeste, pero se interpuso América.</a:t>
            </a:r>
          </a:p>
          <a:p>
            <a:r>
              <a:rPr lang="es-ES" sz="2400" dirty="0">
                <a:latin typeface="Arial" panose="020B0604020202020204" pitchFamily="34" charset="0"/>
                <a:cs typeface="Arial" panose="020B0604020202020204" pitchFamily="34" charset="0"/>
              </a:rPr>
              <a:t>Los portugueses </a:t>
            </a:r>
            <a:r>
              <a:rPr lang="es-ES" sz="2400" dirty="0">
                <a:latin typeface="Arial" panose="020B0604020202020204" pitchFamily="34" charset="0"/>
                <a:cs typeface="Arial" panose="020B0604020202020204" pitchFamily="34" charset="0"/>
                <a:sym typeface="Wingdings" panose="05000000000000000000" pitchFamily="2" charset="2"/>
              </a:rPr>
              <a:t> </a:t>
            </a:r>
            <a:r>
              <a:rPr lang="es-ES" sz="2400" dirty="0">
                <a:latin typeface="Arial" panose="020B0604020202020204" pitchFamily="34" charset="0"/>
                <a:cs typeface="Arial" panose="020B0604020202020204" pitchFamily="34" charset="0"/>
              </a:rPr>
              <a:t>bordearon la costa de África hasta alcanzar la India </a:t>
            </a:r>
          </a:p>
        </p:txBody>
      </p:sp>
      <p:pic>
        <p:nvPicPr>
          <p:cNvPr id="5" name="Imagen 4">
            <a:extLst>
              <a:ext uri="{FF2B5EF4-FFF2-40B4-BE49-F238E27FC236}">
                <a16:creationId xmlns:a16="http://schemas.microsoft.com/office/drawing/2014/main" id="{4533F003-7449-8DE1-8B09-9AD63DFA0495}"/>
              </a:ext>
            </a:extLst>
          </p:cNvPr>
          <p:cNvPicPr>
            <a:picLocks noChangeAspect="1"/>
          </p:cNvPicPr>
          <p:nvPr/>
        </p:nvPicPr>
        <p:blipFill>
          <a:blip r:embed="rId3"/>
          <a:stretch>
            <a:fillRect/>
          </a:stretch>
        </p:blipFill>
        <p:spPr>
          <a:xfrm>
            <a:off x="5384615" y="1007880"/>
            <a:ext cx="3759385" cy="52806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250">
        <p14:window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5 Questions to Ask Yourself Before Publishing your Next Tweet">
            <a:extLst>
              <a:ext uri="{FF2B5EF4-FFF2-40B4-BE49-F238E27FC236}">
                <a16:creationId xmlns:a16="http://schemas.microsoft.com/office/drawing/2014/main" id="{19B7B8A8-8700-3451-B120-56A14FFB5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0211" y="920017"/>
            <a:ext cx="986589" cy="66739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CB66E23F-02E5-6FDF-6057-AAEC187126E2}"/>
              </a:ext>
            </a:extLst>
          </p:cNvPr>
          <p:cNvSpPr>
            <a:spLocks noGrp="1"/>
          </p:cNvSpPr>
          <p:nvPr>
            <p:ph type="title"/>
          </p:nvPr>
        </p:nvSpPr>
        <p:spPr>
          <a:xfrm>
            <a:off x="457200" y="277770"/>
            <a:ext cx="8229600" cy="759912"/>
          </a:xfrm>
        </p:spPr>
        <p:txBody>
          <a:bodyPr>
            <a:normAutofit/>
          </a:bodyPr>
          <a:lstStyle/>
          <a:p>
            <a:r>
              <a:rPr lang="es-ES" sz="3600" b="1" dirty="0">
                <a:solidFill>
                  <a:schemeClr val="accent1">
                    <a:lumMod val="75000"/>
                  </a:schemeClr>
                </a:solidFill>
                <a:latin typeface="Abadi" panose="020B0604020104020204" pitchFamily="34" charset="0"/>
              </a:rPr>
              <a:t>EXPLORACIONES PORTUGUESAS</a:t>
            </a:r>
          </a:p>
        </p:txBody>
      </p:sp>
      <p:sp>
        <p:nvSpPr>
          <p:cNvPr id="3" name="Marcador de contenido 2">
            <a:extLst>
              <a:ext uri="{FF2B5EF4-FFF2-40B4-BE49-F238E27FC236}">
                <a16:creationId xmlns:a16="http://schemas.microsoft.com/office/drawing/2014/main" id="{C28A78A8-39D1-B0FC-9865-9D56B0FE0682}"/>
              </a:ext>
            </a:extLst>
          </p:cNvPr>
          <p:cNvSpPr>
            <a:spLocks noGrp="1"/>
          </p:cNvSpPr>
          <p:nvPr>
            <p:ph idx="1"/>
          </p:nvPr>
        </p:nvSpPr>
        <p:spPr>
          <a:xfrm>
            <a:off x="184485" y="920017"/>
            <a:ext cx="7515726" cy="950495"/>
          </a:xfrm>
        </p:spPr>
        <p:txBody>
          <a:bodyPr>
            <a:normAutofit/>
          </a:bodyPr>
          <a:lstStyle/>
          <a:p>
            <a:pPr marL="0" indent="0" algn="ctr">
              <a:buNone/>
            </a:pPr>
            <a:r>
              <a:rPr lang="es-ES" sz="2800" b="1" dirty="0">
                <a:solidFill>
                  <a:srgbClr val="7030A0"/>
                </a:solidFill>
                <a:latin typeface="Arial" panose="020B0604020202020204" pitchFamily="34" charset="0"/>
                <a:cs typeface="Arial" panose="020B0604020202020204" pitchFamily="34" charset="0"/>
              </a:rPr>
              <a:t>¿Porqué los reinos que exploraron fueron el de Portugal y Castilla?</a:t>
            </a:r>
          </a:p>
        </p:txBody>
      </p:sp>
      <p:sp>
        <p:nvSpPr>
          <p:cNvPr id="7" name="CuadroTexto 6">
            <a:extLst>
              <a:ext uri="{FF2B5EF4-FFF2-40B4-BE49-F238E27FC236}">
                <a16:creationId xmlns:a16="http://schemas.microsoft.com/office/drawing/2014/main" id="{732B6E40-B477-951A-7D4B-4DB58815F6E3}"/>
              </a:ext>
            </a:extLst>
          </p:cNvPr>
          <p:cNvSpPr txBox="1"/>
          <p:nvPr/>
        </p:nvSpPr>
        <p:spPr>
          <a:xfrm>
            <a:off x="320842" y="1997425"/>
            <a:ext cx="8365958" cy="1616533"/>
          </a:xfrm>
          <a:prstGeom prst="rect">
            <a:avLst/>
          </a:prstGeom>
          <a:noFill/>
        </p:spPr>
        <p:txBody>
          <a:bodyPr wrap="square">
            <a:spAutoFit/>
          </a:bodyPr>
          <a:lstStyle/>
          <a:p>
            <a:pPr marL="179388" indent="-3175">
              <a:lnSpc>
                <a:spcPct val="115000"/>
              </a:lnSpc>
              <a:spcAft>
                <a:spcPts val="800"/>
              </a:spcAft>
              <a:buNone/>
            </a:pPr>
            <a:r>
              <a:rPr lang="es-ES" sz="2200" kern="100" dirty="0">
                <a:effectLst/>
                <a:latin typeface="Arial" panose="020B0604020202020204" pitchFamily="34" charset="0"/>
                <a:ea typeface="Aptos" panose="020B0004020202020204" pitchFamily="34" charset="0"/>
                <a:cs typeface="Arial" panose="020B0604020202020204" pitchFamily="34" charset="0"/>
              </a:rPr>
              <a:t>Desde mediados del siglo XV, el rey Portugués impulsó la navegación y los viajes de </a:t>
            </a:r>
            <a:r>
              <a:rPr lang="es-ES" sz="2200" b="1" kern="100" dirty="0">
                <a:effectLst/>
                <a:latin typeface="Arial" panose="020B0604020202020204" pitchFamily="34" charset="0"/>
                <a:ea typeface="Aptos" panose="020B0004020202020204" pitchFamily="34" charset="0"/>
                <a:cs typeface="Arial" panose="020B0604020202020204" pitchFamily="34" charset="0"/>
              </a:rPr>
              <a:t>exploración por las costas africanas </a:t>
            </a:r>
            <a:r>
              <a:rPr lang="es-ES" sz="2200" kern="100" dirty="0">
                <a:effectLst/>
                <a:latin typeface="Arial" panose="020B0604020202020204" pitchFamily="34" charset="0"/>
                <a:ea typeface="Aptos" panose="020B0004020202020204" pitchFamily="34" charset="0"/>
                <a:cs typeface="Arial" panose="020B0604020202020204" pitchFamily="34" charset="0"/>
              </a:rPr>
              <a:t>para acceder oro de Sudán y comerciar con la India, bordeando la costa de África. </a:t>
            </a:r>
          </a:p>
        </p:txBody>
      </p:sp>
      <p:pic>
        <p:nvPicPr>
          <p:cNvPr id="9" name="Imagen 8">
            <a:extLst>
              <a:ext uri="{FF2B5EF4-FFF2-40B4-BE49-F238E27FC236}">
                <a16:creationId xmlns:a16="http://schemas.microsoft.com/office/drawing/2014/main" id="{A3337A59-F3BD-8611-4E1E-C5F518C2703E}"/>
              </a:ext>
            </a:extLst>
          </p:cNvPr>
          <p:cNvPicPr>
            <a:picLocks noChangeAspect="1"/>
          </p:cNvPicPr>
          <p:nvPr/>
        </p:nvPicPr>
        <p:blipFill>
          <a:blip r:embed="rId4"/>
          <a:stretch>
            <a:fillRect/>
          </a:stretch>
        </p:blipFill>
        <p:spPr>
          <a:xfrm>
            <a:off x="5046948" y="3193862"/>
            <a:ext cx="3904547" cy="2744121"/>
          </a:xfrm>
          <a:prstGeom prst="rect">
            <a:avLst/>
          </a:prstGeom>
        </p:spPr>
      </p:pic>
      <p:sp>
        <p:nvSpPr>
          <p:cNvPr id="11" name="CuadroTexto 10">
            <a:extLst>
              <a:ext uri="{FF2B5EF4-FFF2-40B4-BE49-F238E27FC236}">
                <a16:creationId xmlns:a16="http://schemas.microsoft.com/office/drawing/2014/main" id="{CA635C74-36AC-C705-FE6F-9C04BAEADEDD}"/>
              </a:ext>
            </a:extLst>
          </p:cNvPr>
          <p:cNvSpPr txBox="1"/>
          <p:nvPr/>
        </p:nvSpPr>
        <p:spPr>
          <a:xfrm>
            <a:off x="457201" y="3577638"/>
            <a:ext cx="4589748" cy="2108462"/>
          </a:xfrm>
          <a:prstGeom prst="rect">
            <a:avLst/>
          </a:prstGeom>
          <a:noFill/>
        </p:spPr>
        <p:txBody>
          <a:bodyPr wrap="square">
            <a:spAutoFit/>
          </a:bodyPr>
          <a:lstStyle/>
          <a:p>
            <a:pPr>
              <a:lnSpc>
                <a:spcPct val="115000"/>
              </a:lnSpc>
              <a:spcAft>
                <a:spcPts val="800"/>
              </a:spcAft>
              <a:buNone/>
            </a:pPr>
            <a:r>
              <a:rPr lang="es-ES" sz="2200" kern="100" dirty="0">
                <a:effectLst/>
                <a:latin typeface="Arial" panose="020B0604020202020204" pitchFamily="34" charset="0"/>
                <a:ea typeface="Aptos" panose="020B0004020202020204" pitchFamily="34" charset="0"/>
                <a:cs typeface="Arial" panose="020B0604020202020204" pitchFamily="34" charset="0"/>
              </a:rPr>
              <a:t>La rivalidad con Castilla en esta zona se resolvió con la firma del </a:t>
            </a:r>
            <a:r>
              <a:rPr lang="es-ES" sz="2200" b="1" kern="100" dirty="0">
                <a:effectLst/>
                <a:latin typeface="Arial" panose="020B0604020202020204" pitchFamily="34" charset="0"/>
                <a:ea typeface="Aptos" panose="020B0004020202020204" pitchFamily="34" charset="0"/>
                <a:cs typeface="Arial" panose="020B0604020202020204" pitchFamily="34" charset="0"/>
              </a:rPr>
              <a:t>Tratado de </a:t>
            </a:r>
            <a:r>
              <a:rPr lang="es-ES" sz="2200" b="1" kern="100" dirty="0" err="1">
                <a:effectLst/>
                <a:latin typeface="Arial" panose="020B0604020202020204" pitchFamily="34" charset="0"/>
                <a:ea typeface="Aptos" panose="020B0004020202020204" pitchFamily="34" charset="0"/>
                <a:cs typeface="Arial" panose="020B0604020202020204" pitchFamily="34" charset="0"/>
              </a:rPr>
              <a:t>Alcaçovas</a:t>
            </a:r>
            <a:r>
              <a:rPr lang="es-ES" sz="2200" b="1" kern="100" dirty="0">
                <a:effectLst/>
                <a:latin typeface="Arial" panose="020B0604020202020204" pitchFamily="34" charset="0"/>
                <a:ea typeface="Aptos" panose="020B0004020202020204" pitchFamily="34" charset="0"/>
                <a:cs typeface="Arial" panose="020B0604020202020204" pitchFamily="34" charset="0"/>
              </a:rPr>
              <a:t> (1479</a:t>
            </a:r>
            <a:r>
              <a:rPr lang="es-ES" sz="2200" kern="100" dirty="0">
                <a:effectLst/>
                <a:latin typeface="Arial" panose="020B0604020202020204" pitchFamily="34" charset="0"/>
                <a:ea typeface="Aptos" panose="020B0004020202020204" pitchFamily="34" charset="0"/>
                <a:cs typeface="Arial" panose="020B0604020202020204" pitchFamily="34" charset="0"/>
              </a:rPr>
              <a:t>)</a:t>
            </a:r>
            <a:r>
              <a:rPr lang="es-ES" sz="2200" kern="100" dirty="0">
                <a:latin typeface="Arial" panose="020B0604020202020204" pitchFamily="34" charset="0"/>
                <a:ea typeface="Aptos" panose="020B0004020202020204" pitchFamily="34" charset="0"/>
                <a:cs typeface="Arial" panose="020B0604020202020204" pitchFamily="34" charset="0"/>
              </a:rPr>
              <a:t>:</a:t>
            </a:r>
            <a:r>
              <a:rPr lang="es-ES" sz="2200" kern="100" dirty="0">
                <a:effectLst/>
                <a:latin typeface="Arial" panose="020B0604020202020204" pitchFamily="34" charset="0"/>
                <a:ea typeface="Aptos" panose="020B0004020202020204" pitchFamily="34" charset="0"/>
                <a:cs typeface="Arial" panose="020B0604020202020204" pitchFamily="34" charset="0"/>
              </a:rPr>
              <a:t> </a:t>
            </a:r>
          </a:p>
          <a:p>
            <a:pPr>
              <a:lnSpc>
                <a:spcPct val="115000"/>
              </a:lnSpc>
              <a:spcAft>
                <a:spcPts val="800"/>
              </a:spcAft>
              <a:buNone/>
            </a:pPr>
            <a:r>
              <a:rPr lang="es-ES" sz="2200" kern="100" dirty="0">
                <a:effectLst/>
                <a:latin typeface="Arial" panose="020B0604020202020204" pitchFamily="34" charset="0"/>
                <a:ea typeface="Aptos" panose="020B0004020202020204" pitchFamily="34" charset="0"/>
                <a:cs typeface="Arial" panose="020B0604020202020204" pitchFamily="34" charset="0"/>
              </a:rPr>
              <a:t>Portugal cedía a Castilla la conquista de Canarias </a:t>
            </a:r>
            <a:endParaRPr lang="es-ES" sz="2200" kern="100" dirty="0">
              <a:latin typeface="Arial" panose="020B0604020202020204" pitchFamily="34" charset="0"/>
              <a:ea typeface="Aptos" panose="020B00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E544C204-0B89-44E3-DF42-0C64FBF7CB68}"/>
              </a:ext>
            </a:extLst>
          </p:cNvPr>
          <p:cNvSpPr txBox="1"/>
          <p:nvPr/>
        </p:nvSpPr>
        <p:spPr>
          <a:xfrm>
            <a:off x="474948" y="5876117"/>
            <a:ext cx="8365957" cy="837858"/>
          </a:xfrm>
          <a:prstGeom prst="rect">
            <a:avLst/>
          </a:prstGeom>
          <a:noFill/>
        </p:spPr>
        <p:txBody>
          <a:bodyPr wrap="square">
            <a:spAutoFit/>
          </a:bodyPr>
          <a:lstStyle/>
          <a:p>
            <a:pPr>
              <a:lnSpc>
                <a:spcPct val="115000"/>
              </a:lnSpc>
              <a:spcAft>
                <a:spcPts val="800"/>
              </a:spcAft>
              <a:buNone/>
            </a:pPr>
            <a:r>
              <a:rPr lang="es-ES" sz="2200" kern="100" dirty="0">
                <a:effectLst/>
                <a:latin typeface="Arial" panose="020B0604020202020204" pitchFamily="34" charset="0"/>
                <a:ea typeface="Aptos" panose="020B0004020202020204" pitchFamily="34" charset="0"/>
                <a:cs typeface="Arial" panose="020B0604020202020204" pitchFamily="34" charset="0"/>
              </a:rPr>
              <a:t>Castilla dejaba que Portugal explorase la costa africana al sur del cabo Bojador.</a:t>
            </a:r>
          </a:p>
        </p:txBody>
      </p:sp>
    </p:spTree>
    <p:extLst>
      <p:ext uri="{BB962C8B-B14F-4D97-AF65-F5344CB8AC3E}">
        <p14:creationId xmlns:p14="http://schemas.microsoft.com/office/powerpoint/2010/main" val="2690682488"/>
      </p:ext>
    </p:extLst>
  </p:cSld>
  <p:clrMapOvr>
    <a:masterClrMapping/>
  </p:clrMapOvr>
  <mc:AlternateContent xmlns:mc="http://schemas.openxmlformats.org/markup-compatibility/2006" xmlns:p14="http://schemas.microsoft.com/office/powerpoint/2010/main">
    <mc:Choice Requires="p14">
      <p:transition spd="slow" p14:dur="4750">
        <p14:vortex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86ECF-C7D0-7FF6-C5B6-C87AFB8207C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3FD5B72-BF24-A044-8BAD-DDC9C4F09E13}"/>
              </a:ext>
            </a:extLst>
          </p:cNvPr>
          <p:cNvSpPr>
            <a:spLocks noGrp="1"/>
          </p:cNvSpPr>
          <p:nvPr>
            <p:ph type="title"/>
          </p:nvPr>
        </p:nvSpPr>
        <p:spPr>
          <a:xfrm>
            <a:off x="457200" y="277770"/>
            <a:ext cx="8229600" cy="759912"/>
          </a:xfrm>
        </p:spPr>
        <p:txBody>
          <a:bodyPr>
            <a:normAutofit/>
          </a:bodyPr>
          <a:lstStyle/>
          <a:p>
            <a:r>
              <a:rPr lang="es-ES" sz="3600" b="1" dirty="0">
                <a:solidFill>
                  <a:schemeClr val="accent1">
                    <a:lumMod val="75000"/>
                  </a:schemeClr>
                </a:solidFill>
                <a:latin typeface="Abadi" panose="020B0604020104020204" pitchFamily="34" charset="0"/>
              </a:rPr>
              <a:t>EXPLORACIONES PORTUGUESAS</a:t>
            </a:r>
          </a:p>
        </p:txBody>
      </p:sp>
      <p:sp>
        <p:nvSpPr>
          <p:cNvPr id="5" name="Marcador de contenido 4">
            <a:extLst>
              <a:ext uri="{FF2B5EF4-FFF2-40B4-BE49-F238E27FC236}">
                <a16:creationId xmlns:a16="http://schemas.microsoft.com/office/drawing/2014/main" id="{A130ED4D-3D54-0C04-3DAA-83CB16A38240}"/>
              </a:ext>
            </a:extLst>
          </p:cNvPr>
          <p:cNvSpPr>
            <a:spLocks noGrp="1"/>
          </p:cNvSpPr>
          <p:nvPr>
            <p:ph idx="1"/>
          </p:nvPr>
        </p:nvSpPr>
        <p:spPr>
          <a:xfrm>
            <a:off x="336884" y="3477127"/>
            <a:ext cx="8229600" cy="1447801"/>
          </a:xfrm>
        </p:spPr>
        <p:txBody>
          <a:bodyPr>
            <a:normAutofit/>
          </a:bodyPr>
          <a:lstStyle/>
          <a:p>
            <a:r>
              <a:rPr lang="es-ES" sz="2400" b="1" u="sng" dirty="0">
                <a:latin typeface="Arial" panose="020B0604020202020204" pitchFamily="34" charset="0"/>
                <a:cs typeface="Arial" panose="020B0604020202020204" pitchFamily="34" charset="0"/>
              </a:rPr>
              <a:t>Bartolomé Días </a:t>
            </a:r>
            <a:r>
              <a:rPr lang="es-ES" sz="2400" dirty="0">
                <a:latin typeface="Arial" panose="020B0604020202020204" pitchFamily="34" charset="0"/>
                <a:cs typeface="Arial" panose="020B0604020202020204" pitchFamily="34" charset="0"/>
              </a:rPr>
              <a:t>dobló el cabo de Buena Esperanza (1487) </a:t>
            </a:r>
          </a:p>
          <a:p>
            <a:r>
              <a:rPr lang="es-ES" sz="2400" b="1" u="sng" dirty="0">
                <a:latin typeface="Arial" panose="020B0604020202020204" pitchFamily="34" charset="0"/>
                <a:cs typeface="Arial" panose="020B0604020202020204" pitchFamily="34" charset="0"/>
              </a:rPr>
              <a:t>Vasco da Gama </a:t>
            </a:r>
            <a:r>
              <a:rPr lang="es-ES" sz="2400" dirty="0">
                <a:latin typeface="Arial" panose="020B0604020202020204" pitchFamily="34" charset="0"/>
                <a:cs typeface="Arial" panose="020B0604020202020204" pitchFamily="34" charset="0"/>
              </a:rPr>
              <a:t>llegó a la India (1498)</a:t>
            </a:r>
            <a:endParaRPr lang="es-ES" dirty="0"/>
          </a:p>
        </p:txBody>
      </p:sp>
      <p:sp>
        <p:nvSpPr>
          <p:cNvPr id="7" name="CuadroTexto 6">
            <a:extLst>
              <a:ext uri="{FF2B5EF4-FFF2-40B4-BE49-F238E27FC236}">
                <a16:creationId xmlns:a16="http://schemas.microsoft.com/office/drawing/2014/main" id="{A91D8931-4EFE-6D95-88AD-E57C293B780A}"/>
              </a:ext>
            </a:extLst>
          </p:cNvPr>
          <p:cNvSpPr txBox="1"/>
          <p:nvPr/>
        </p:nvSpPr>
        <p:spPr>
          <a:xfrm>
            <a:off x="457200" y="1037682"/>
            <a:ext cx="8109284" cy="2308324"/>
          </a:xfrm>
          <a:prstGeom prst="rect">
            <a:avLst/>
          </a:prstGeom>
          <a:noFill/>
        </p:spPr>
        <p:txBody>
          <a:bodyPr wrap="square">
            <a:spAutoFit/>
          </a:bodyPr>
          <a:lstStyle/>
          <a:p>
            <a:r>
              <a:rPr lang="es-ES" sz="2400" dirty="0">
                <a:latin typeface="Arial" panose="020B0604020202020204" pitchFamily="34" charset="0"/>
                <a:cs typeface="Arial" panose="020B0604020202020204" pitchFamily="34" charset="0"/>
              </a:rPr>
              <a:t>Los portugueses fundaron factorías y levantaron fortalezas en las costas africanas y de Asia y controlar: </a:t>
            </a:r>
          </a:p>
          <a:p>
            <a:pPr marL="342900" indent="-342900">
              <a:buFont typeface="Arial" panose="020B0604020202020204" pitchFamily="34" charset="0"/>
              <a:buChar char="•"/>
            </a:pPr>
            <a:r>
              <a:rPr lang="es-ES" sz="2400" dirty="0">
                <a:latin typeface="Arial" panose="020B0604020202020204" pitchFamily="34" charset="0"/>
                <a:cs typeface="Arial" panose="020B0604020202020204" pitchFamily="34" charset="0"/>
              </a:rPr>
              <a:t>comercio de oro </a:t>
            </a:r>
          </a:p>
          <a:p>
            <a:pPr marL="342900" indent="-342900">
              <a:buFont typeface="Arial" panose="020B0604020202020204" pitchFamily="34" charset="0"/>
              <a:buChar char="•"/>
            </a:pPr>
            <a:r>
              <a:rPr lang="es-ES" sz="2400" dirty="0">
                <a:latin typeface="Arial" panose="020B0604020202020204" pitchFamily="34" charset="0"/>
                <a:cs typeface="Arial" panose="020B0604020202020204" pitchFamily="34" charset="0"/>
              </a:rPr>
              <a:t>esclavos de Sudán </a:t>
            </a:r>
          </a:p>
          <a:p>
            <a:pPr marL="342900" indent="-342900">
              <a:buFont typeface="Arial" panose="020B0604020202020204" pitchFamily="34" charset="0"/>
              <a:buChar char="•"/>
            </a:pPr>
            <a:r>
              <a:rPr lang="es-ES" sz="2400" dirty="0">
                <a:latin typeface="Arial" panose="020B0604020202020204" pitchFamily="34" charset="0"/>
                <a:cs typeface="Arial" panose="020B0604020202020204" pitchFamily="34" charset="0"/>
              </a:rPr>
              <a:t>monopolizar el comercio de especias con la India y de seda con China.</a:t>
            </a:r>
          </a:p>
        </p:txBody>
      </p:sp>
      <p:pic>
        <p:nvPicPr>
          <p:cNvPr id="10242" name="Picture 2">
            <a:extLst>
              <a:ext uri="{FF2B5EF4-FFF2-40B4-BE49-F238E27FC236}">
                <a16:creationId xmlns:a16="http://schemas.microsoft.com/office/drawing/2014/main" id="{4E0B23A2-D488-56F3-666D-747952E4CA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9076" y="3867052"/>
            <a:ext cx="2081415" cy="218548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F110FC13-E43A-AFFD-3FDC-961C1D97DC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446" y="4877219"/>
            <a:ext cx="2126646" cy="1703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51120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10083"/>
            <a:ext cx="8229600" cy="687888"/>
          </a:xfrm>
        </p:spPr>
        <p:txBody>
          <a:bodyPr>
            <a:noAutofit/>
          </a:bodyPr>
          <a:lstStyle/>
          <a:p>
            <a:r>
              <a:rPr lang="es-ES" sz="3200" b="1" dirty="0">
                <a:solidFill>
                  <a:schemeClr val="accent1">
                    <a:lumMod val="75000"/>
                  </a:schemeClr>
                </a:solidFill>
              </a:rPr>
              <a:t>EXPLORACIONES DE CASTILLA</a:t>
            </a:r>
            <a:endParaRPr sz="3200" b="1" dirty="0">
              <a:solidFill>
                <a:schemeClr val="accent1">
                  <a:lumMod val="75000"/>
                </a:schemeClr>
              </a:solidFill>
            </a:endParaRPr>
          </a:p>
        </p:txBody>
      </p:sp>
      <p:sp>
        <p:nvSpPr>
          <p:cNvPr id="3" name="Content Placeholder 2"/>
          <p:cNvSpPr>
            <a:spLocks noGrp="1"/>
          </p:cNvSpPr>
          <p:nvPr>
            <p:ph idx="1"/>
          </p:nvPr>
        </p:nvSpPr>
        <p:spPr>
          <a:xfrm>
            <a:off x="457199" y="797971"/>
            <a:ext cx="8430127" cy="3020050"/>
          </a:xfrm>
        </p:spPr>
        <p:txBody>
          <a:bodyPr>
            <a:normAutofit fontScale="25000" lnSpcReduction="20000"/>
          </a:bodyPr>
          <a:lstStyle/>
          <a:p>
            <a:pPr marL="0" indent="0">
              <a:lnSpc>
                <a:spcPct val="120000"/>
              </a:lnSpc>
              <a:spcBef>
                <a:spcPts val="0"/>
              </a:spcBef>
              <a:spcAft>
                <a:spcPts val="400"/>
              </a:spcAft>
              <a:buNone/>
            </a:pPr>
            <a:r>
              <a:rPr lang="es-ES" sz="7200" dirty="0">
                <a:latin typeface="Congenial" panose="02000503040000020004" pitchFamily="2" charset="0"/>
              </a:rPr>
              <a:t>Cristóbal Colón quería llegar a Asia navegando hacia el oeste, sabía que la Tierra era redonda. </a:t>
            </a:r>
          </a:p>
          <a:p>
            <a:pPr marL="0" indent="0">
              <a:lnSpc>
                <a:spcPct val="120000"/>
              </a:lnSpc>
              <a:spcBef>
                <a:spcPts val="0"/>
              </a:spcBef>
              <a:spcAft>
                <a:spcPts val="400"/>
              </a:spcAft>
              <a:buNone/>
            </a:pPr>
            <a:r>
              <a:rPr lang="es-ES" sz="7200" dirty="0">
                <a:latin typeface="Congenial" panose="02000503040000020004" pitchFamily="2" charset="0"/>
              </a:rPr>
              <a:t>Primero propuso su idea a Portugal, pero la rechazaron. Después, los Reyes Católicos aceptaron su proyecto en 1492 mediante las </a:t>
            </a:r>
            <a:r>
              <a:rPr lang="es-ES" sz="7200" b="1" dirty="0">
                <a:latin typeface="Congenial" panose="02000503040000020004" pitchFamily="2" charset="0"/>
              </a:rPr>
              <a:t>Capitulaciones de Santa Fe</a:t>
            </a:r>
            <a:r>
              <a:rPr lang="es-ES" sz="7200" dirty="0">
                <a:latin typeface="Congenial" panose="02000503040000020004" pitchFamily="2" charset="0"/>
              </a:rPr>
              <a:t>, un acuerdo en el que le concedían privilegios y beneficios si tenía éxito.</a:t>
            </a:r>
          </a:p>
          <a:p>
            <a:pPr marL="0" indent="0">
              <a:lnSpc>
                <a:spcPct val="120000"/>
              </a:lnSpc>
              <a:spcBef>
                <a:spcPts val="0"/>
              </a:spcBef>
              <a:spcAft>
                <a:spcPts val="400"/>
              </a:spcAft>
              <a:buNone/>
            </a:pPr>
            <a:r>
              <a:rPr lang="es-ES" sz="7200" dirty="0">
                <a:latin typeface="Congenial" panose="02000503040000020004" pitchFamily="2" charset="0"/>
              </a:rPr>
              <a:t>Colón </a:t>
            </a:r>
            <a:r>
              <a:rPr lang="es-ES" sz="7200" b="1" dirty="0">
                <a:latin typeface="Congenial" panose="02000503040000020004" pitchFamily="2" charset="0"/>
              </a:rPr>
              <a:t>salió de Palos con tres barcos</a:t>
            </a:r>
            <a:r>
              <a:rPr lang="es-ES" sz="7200" dirty="0">
                <a:latin typeface="Congenial" panose="02000503040000020004" pitchFamily="2" charset="0"/>
              </a:rPr>
              <a:t>, y el 12 de octubre de 1492 llegó a una isla del Caribe, a la que llamó San Salvador. También exploró Cuba y La Española.</a:t>
            </a:r>
          </a:p>
          <a:p>
            <a:pPr marL="0" indent="0">
              <a:lnSpc>
                <a:spcPct val="120000"/>
              </a:lnSpc>
              <a:spcBef>
                <a:spcPts val="0"/>
              </a:spcBef>
              <a:spcAft>
                <a:spcPts val="400"/>
              </a:spcAft>
              <a:buNone/>
            </a:pPr>
            <a:r>
              <a:rPr lang="es-ES" sz="7200" dirty="0">
                <a:latin typeface="Congenial" panose="02000503040000020004" pitchFamily="2" charset="0"/>
              </a:rPr>
              <a:t>Realizó varios viajes más, pero murió creyendo que había llegado a las Indias. Por eso, a esos territorios se les llamó así y a sus habitantes, indios.</a:t>
            </a:r>
          </a:p>
          <a:p>
            <a:pPr marL="0" indent="0">
              <a:buNone/>
            </a:pPr>
            <a:endParaRPr dirty="0"/>
          </a:p>
        </p:txBody>
      </p:sp>
      <p:pic>
        <p:nvPicPr>
          <p:cNvPr id="1026" name="Picture 2">
            <a:extLst>
              <a:ext uri="{FF2B5EF4-FFF2-40B4-BE49-F238E27FC236}">
                <a16:creationId xmlns:a16="http://schemas.microsoft.com/office/drawing/2014/main" id="{47804E9D-93DC-2F54-25D0-DFB3779893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8066" y="3818021"/>
            <a:ext cx="4117954" cy="2765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73579" cy="687888"/>
          </a:xfrm>
        </p:spPr>
        <p:txBody>
          <a:bodyPr>
            <a:normAutofit fontScale="90000"/>
          </a:bodyPr>
          <a:lstStyle/>
          <a:p>
            <a:r>
              <a:rPr lang="es-ES" dirty="0">
                <a:solidFill>
                  <a:srgbClr val="0070C0"/>
                </a:solidFill>
                <a:latin typeface="Abadi" panose="020B0604020104020204" pitchFamily="34" charset="0"/>
              </a:rPr>
              <a:t>REFLEXIONA y OPINA:</a:t>
            </a:r>
            <a:endParaRPr dirty="0"/>
          </a:p>
        </p:txBody>
      </p:sp>
      <p:pic>
        <p:nvPicPr>
          <p:cNvPr id="2050" name="Picture 2">
            <a:extLst>
              <a:ext uri="{FF2B5EF4-FFF2-40B4-BE49-F238E27FC236}">
                <a16:creationId xmlns:a16="http://schemas.microsoft.com/office/drawing/2014/main" id="{DA7D9A80-DCAF-C676-842E-37FFD46235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832" y="274638"/>
            <a:ext cx="1183459" cy="1152657"/>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DBAEA9DB-7618-E3E2-A0D8-5D03455ED0A7}"/>
              </a:ext>
            </a:extLst>
          </p:cNvPr>
          <p:cNvSpPr txBox="1"/>
          <p:nvPr/>
        </p:nvSpPr>
        <p:spPr>
          <a:xfrm>
            <a:off x="585534" y="780964"/>
            <a:ext cx="6970297" cy="707886"/>
          </a:xfrm>
          <a:prstGeom prst="rect">
            <a:avLst/>
          </a:prstGeom>
          <a:noFill/>
        </p:spPr>
        <p:txBody>
          <a:bodyPr wrap="square">
            <a:spAutoFit/>
          </a:bodyPr>
          <a:lstStyle/>
          <a:p>
            <a:r>
              <a:rPr lang="es-ES" sz="1800" b="1" dirty="0">
                <a:solidFill>
                  <a:srgbClr val="3B7D23"/>
                </a:solidFill>
                <a:effectLst/>
                <a:latin typeface="Bookman Old Style" panose="02050604050505020204" pitchFamily="18" charset="0"/>
                <a:ea typeface="Aptos" panose="020B0004020202020204" pitchFamily="34" charset="0"/>
                <a:cs typeface="Times New Roman" panose="02020603050405020304" pitchFamily="18" charset="0"/>
              </a:rPr>
              <a:t>¿</a:t>
            </a:r>
            <a:r>
              <a:rPr lang="es-ES" sz="2000" b="1" dirty="0">
                <a:solidFill>
                  <a:srgbClr val="3B7D23"/>
                </a:solidFill>
                <a:effectLst/>
                <a:latin typeface="Bookman Old Style" panose="02050604050505020204" pitchFamily="18" charset="0"/>
                <a:ea typeface="Aptos" panose="020B0004020202020204" pitchFamily="34" charset="0"/>
                <a:cs typeface="Times New Roman" panose="02020603050405020304" pitchFamily="18" charset="0"/>
              </a:rPr>
              <a:t>Por qué crees en centro y sur América se habla español y en Brasil se habla portugués?</a:t>
            </a:r>
            <a:endParaRPr lang="es-ES" b="1" dirty="0"/>
          </a:p>
        </p:txBody>
      </p:sp>
      <p:pic>
        <p:nvPicPr>
          <p:cNvPr id="6" name="Marcador de contenido 5">
            <a:extLst>
              <a:ext uri="{FF2B5EF4-FFF2-40B4-BE49-F238E27FC236}">
                <a16:creationId xmlns:a16="http://schemas.microsoft.com/office/drawing/2014/main" id="{3FA633D3-E58A-5359-8C0A-75AC36227BA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63053" y="1822304"/>
            <a:ext cx="6392779" cy="48486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250">
        <p:cut/>
      </p:transition>
    </mc:Choice>
    <mc:Fallback xmlns="">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7EB6BC-CF93-73E0-FB0C-E59D28CA9C6D}"/>
              </a:ext>
            </a:extLst>
          </p:cNvPr>
          <p:cNvSpPr>
            <a:spLocks noGrp="1"/>
          </p:cNvSpPr>
          <p:nvPr>
            <p:ph type="title"/>
          </p:nvPr>
        </p:nvSpPr>
        <p:spPr/>
        <p:txBody>
          <a:bodyPr/>
          <a:lstStyle/>
          <a:p>
            <a:r>
              <a:rPr lang="es-ES" dirty="0">
                <a:solidFill>
                  <a:srgbClr val="0070C0"/>
                </a:solidFill>
                <a:latin typeface="Congenial" panose="02000503040000020004" pitchFamily="2" charset="0"/>
              </a:rPr>
              <a:t>SABES….</a:t>
            </a:r>
          </a:p>
        </p:txBody>
      </p:sp>
      <p:sp>
        <p:nvSpPr>
          <p:cNvPr id="3" name="Marcador de contenido 2">
            <a:extLst>
              <a:ext uri="{FF2B5EF4-FFF2-40B4-BE49-F238E27FC236}">
                <a16:creationId xmlns:a16="http://schemas.microsoft.com/office/drawing/2014/main" id="{552C3A46-5976-11D3-9B1D-5A5EECE96287}"/>
              </a:ext>
            </a:extLst>
          </p:cNvPr>
          <p:cNvSpPr>
            <a:spLocks noGrp="1"/>
          </p:cNvSpPr>
          <p:nvPr>
            <p:ph idx="1"/>
          </p:nvPr>
        </p:nvSpPr>
        <p:spPr/>
        <p:txBody>
          <a:bodyPr/>
          <a:lstStyle/>
          <a:p>
            <a:r>
              <a:rPr lang="es-ES" b="1" dirty="0">
                <a:solidFill>
                  <a:srgbClr val="00B050"/>
                </a:solidFill>
                <a:latin typeface="Congenial" panose="02000503040000020004" pitchFamily="2" charset="0"/>
              </a:rPr>
              <a:t>¿Qué es la burguesía? ¿Por qué se llama así?</a:t>
            </a:r>
            <a:endParaRPr lang="es-ES" dirty="0">
              <a:solidFill>
                <a:srgbClr val="00B050"/>
              </a:solidFill>
              <a:latin typeface="Congenial" panose="02000503040000020004" pitchFamily="2" charset="0"/>
            </a:endParaRPr>
          </a:p>
          <a:p>
            <a:r>
              <a:rPr lang="es-ES" b="1" dirty="0">
                <a:solidFill>
                  <a:srgbClr val="00B050"/>
                </a:solidFill>
                <a:latin typeface="Congenial" panose="02000503040000020004" pitchFamily="2" charset="0"/>
              </a:rPr>
              <a:t>¿Qué es el Humanismo?</a:t>
            </a:r>
            <a:endParaRPr lang="es-ES" dirty="0">
              <a:solidFill>
                <a:srgbClr val="00B050"/>
              </a:solidFill>
              <a:latin typeface="Congenial" panose="02000503040000020004" pitchFamily="2" charset="0"/>
            </a:endParaRPr>
          </a:p>
          <a:p>
            <a:r>
              <a:rPr lang="es-ES" b="1" dirty="0">
                <a:solidFill>
                  <a:srgbClr val="00B050"/>
                </a:solidFill>
                <a:latin typeface="Congenial" panose="02000503040000020004" pitchFamily="2" charset="0"/>
              </a:rPr>
              <a:t>Nombra los reinos de la península ibérica en el S. XV</a:t>
            </a:r>
            <a:endParaRPr lang="es-ES" dirty="0">
              <a:solidFill>
                <a:srgbClr val="00B050"/>
              </a:solidFill>
              <a:latin typeface="Congenial" panose="02000503040000020004" pitchFamily="2" charset="0"/>
            </a:endParaRPr>
          </a:p>
          <a:p>
            <a:r>
              <a:rPr lang="es-ES" b="1" dirty="0">
                <a:solidFill>
                  <a:srgbClr val="00B050"/>
                </a:solidFill>
                <a:latin typeface="Congenial" panose="02000503040000020004" pitchFamily="2" charset="0"/>
              </a:rPr>
              <a:t>¿Sabes quiénes eran los Reyes Católicos?</a:t>
            </a:r>
          </a:p>
          <a:p>
            <a:r>
              <a:rPr lang="es-ES" sz="1800" b="1" u="sng" dirty="0">
                <a:latin typeface="Abadi" panose="020B0604020104020204" pitchFamily="34" charset="0"/>
                <a:hlinkClick r:id="rId2"/>
              </a:rPr>
              <a:t>https://www.youtube.com/watch?v=AA0bbGVSZ4U</a:t>
            </a:r>
            <a:endParaRPr lang="es-ES" sz="1800" b="1" u="sng" dirty="0">
              <a:latin typeface="Abadi" panose="020B0604020104020204" pitchFamily="34" charset="0"/>
            </a:endParaRPr>
          </a:p>
          <a:p>
            <a:endParaRPr lang="es-ES" dirty="0"/>
          </a:p>
        </p:txBody>
      </p:sp>
      <p:pic>
        <p:nvPicPr>
          <p:cNvPr id="5" name="Imagen 4">
            <a:extLst>
              <a:ext uri="{FF2B5EF4-FFF2-40B4-BE49-F238E27FC236}">
                <a16:creationId xmlns:a16="http://schemas.microsoft.com/office/drawing/2014/main" id="{D4E820A1-5D8E-4FD9-8FBE-024FE0D39D57}"/>
              </a:ext>
            </a:extLst>
          </p:cNvPr>
          <p:cNvPicPr>
            <a:picLocks noChangeAspect="1"/>
          </p:cNvPicPr>
          <p:nvPr/>
        </p:nvPicPr>
        <p:blipFill>
          <a:blip r:embed="rId3"/>
          <a:stretch>
            <a:fillRect/>
          </a:stretch>
        </p:blipFill>
        <p:spPr>
          <a:xfrm>
            <a:off x="6464969" y="0"/>
            <a:ext cx="1917032" cy="1715797"/>
          </a:xfrm>
          <a:prstGeom prst="rect">
            <a:avLst/>
          </a:prstGeom>
        </p:spPr>
      </p:pic>
    </p:spTree>
    <p:extLst>
      <p:ext uri="{BB962C8B-B14F-4D97-AF65-F5344CB8AC3E}">
        <p14:creationId xmlns:p14="http://schemas.microsoft.com/office/powerpoint/2010/main" val="199779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250"/>
                                        <p:tgtEl>
                                          <p:spTgt spid="3">
                                            <p:txEl>
                                              <p:pRg st="1" end="1"/>
                                            </p:txEl>
                                          </p:spTgt>
                                        </p:tgtEl>
                                      </p:cBhvr>
                                    </p:animEffect>
                                    <p:anim calcmode="lin" valueType="num">
                                      <p:cBhvr>
                                        <p:cTn id="13" dur="2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2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250"/>
                                        <p:tgtEl>
                                          <p:spTgt spid="3">
                                            <p:txEl>
                                              <p:pRg st="2" end="2"/>
                                            </p:txEl>
                                          </p:spTgt>
                                        </p:tgtEl>
                                      </p:cBhvr>
                                    </p:animEffect>
                                    <p:anim calcmode="lin" valueType="num">
                                      <p:cBhvr>
                                        <p:cTn id="20" dur="225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1" dur="225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8" presetClass="emph" presetSubtype="0" fill="hold" nodeType="clickEffect">
                                  <p:stCondLst>
                                    <p:cond delay="0"/>
                                  </p:stCondLst>
                                  <p:childTnLst>
                                    <p:animRot by="21600000">
                                      <p:cBhvr>
                                        <p:cTn id="25" dur="2000" fill="hold"/>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6127" y="465220"/>
            <a:ext cx="5702968" cy="6256421"/>
          </a:xfrm>
        </p:spPr>
        <p:txBody>
          <a:bodyPr>
            <a:normAutofit/>
          </a:bodyPr>
          <a:lstStyle/>
          <a:p>
            <a:pPr marL="0" indent="0">
              <a:buNone/>
            </a:pPr>
            <a:r>
              <a:rPr lang="es-ES" sz="2200" dirty="0">
                <a:latin typeface="Congenial" panose="02000503040000020004" pitchFamily="2" charset="0"/>
              </a:rPr>
              <a:t>Después de  las </a:t>
            </a:r>
            <a:r>
              <a:rPr lang="es-ES" sz="2200" b="1" dirty="0">
                <a:latin typeface="Congenial" panose="02000503040000020004" pitchFamily="2" charset="0"/>
              </a:rPr>
              <a:t>Capitulaciones de Santa Fe</a:t>
            </a:r>
            <a:r>
              <a:rPr lang="es-ES" sz="2200" dirty="0">
                <a:latin typeface="Congenial" panose="02000503040000020004" pitchFamily="2" charset="0"/>
              </a:rPr>
              <a:t> y el viaje de Colón, España y Portugal empezaron a competir por el control de las rutas comerciales y de los nuevos territorios.</a:t>
            </a:r>
          </a:p>
          <a:p>
            <a:pPr marL="0" indent="0">
              <a:buNone/>
            </a:pPr>
            <a:r>
              <a:rPr lang="es-ES" sz="2200" dirty="0">
                <a:latin typeface="Congenial" panose="02000503040000020004" pitchFamily="2" charset="0"/>
              </a:rPr>
              <a:t>Para evitar conflictos, ambos países firmaron el </a:t>
            </a:r>
            <a:r>
              <a:rPr lang="es-ES" sz="2200" b="1" dirty="0">
                <a:latin typeface="Congenial" panose="02000503040000020004" pitchFamily="2" charset="0"/>
              </a:rPr>
              <a:t>Tratado de Tordesillas (1494)</a:t>
            </a:r>
            <a:r>
              <a:rPr lang="es-ES" sz="2200" dirty="0">
                <a:latin typeface="Congenial" panose="02000503040000020004" pitchFamily="2" charset="0"/>
              </a:rPr>
              <a:t>.</a:t>
            </a:r>
          </a:p>
          <a:p>
            <a:pPr marL="0" indent="0">
              <a:buNone/>
            </a:pPr>
            <a:r>
              <a:rPr lang="es-ES" sz="2200" dirty="0">
                <a:latin typeface="Congenial" panose="02000503040000020004" pitchFamily="2" charset="0"/>
              </a:rPr>
              <a:t>Este tratado dividía el mundo en dos partes mediante una línea imaginaria:</a:t>
            </a:r>
          </a:p>
          <a:p>
            <a:pPr lvl="1"/>
            <a:r>
              <a:rPr lang="es-ES" sz="2200" dirty="0">
                <a:latin typeface="Congenial" panose="02000503040000020004" pitchFamily="2" charset="0"/>
              </a:rPr>
              <a:t>Las tierras al </a:t>
            </a:r>
            <a:r>
              <a:rPr lang="es-ES" sz="2200" b="1" dirty="0">
                <a:latin typeface="Congenial" panose="02000503040000020004" pitchFamily="2" charset="0"/>
              </a:rPr>
              <a:t>oeste</a:t>
            </a:r>
            <a:r>
              <a:rPr lang="es-ES" sz="2200" dirty="0">
                <a:latin typeface="Congenial" panose="02000503040000020004" pitchFamily="2" charset="0"/>
              </a:rPr>
              <a:t> serían para Castilla </a:t>
            </a:r>
          </a:p>
          <a:p>
            <a:pPr lvl="1"/>
            <a:r>
              <a:rPr lang="es-ES" sz="2200" dirty="0">
                <a:latin typeface="Congenial" panose="02000503040000020004" pitchFamily="2" charset="0"/>
              </a:rPr>
              <a:t>Las tierras al </a:t>
            </a:r>
            <a:r>
              <a:rPr lang="es-ES" sz="2200" b="1" dirty="0">
                <a:latin typeface="Congenial" panose="02000503040000020004" pitchFamily="2" charset="0"/>
              </a:rPr>
              <a:t>este</a:t>
            </a:r>
            <a:r>
              <a:rPr lang="es-ES" sz="2200" dirty="0">
                <a:latin typeface="Congenial" panose="02000503040000020004" pitchFamily="2" charset="0"/>
              </a:rPr>
              <a:t> serían para Portugal </a:t>
            </a:r>
          </a:p>
          <a:p>
            <a:pPr marL="0" indent="0">
              <a:buNone/>
            </a:pPr>
            <a:r>
              <a:rPr lang="es-ES" sz="2200" dirty="0">
                <a:latin typeface="Congenial" panose="02000503040000020004" pitchFamily="2" charset="0"/>
              </a:rPr>
              <a:t>Como consecuencia, Portugal ocupó Brasil en el año 1500.</a:t>
            </a:r>
          </a:p>
        </p:txBody>
      </p:sp>
      <p:pic>
        <p:nvPicPr>
          <p:cNvPr id="5122" name="Picture 2">
            <a:extLst>
              <a:ext uri="{FF2B5EF4-FFF2-40B4-BE49-F238E27FC236}">
                <a16:creationId xmlns:a16="http://schemas.microsoft.com/office/drawing/2014/main" id="{0EB2A1E9-8BF2-1505-30BB-35CE5FE9DD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905" y="962527"/>
            <a:ext cx="2581836" cy="35453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289E90-9F7A-E152-8158-BBE451833186}"/>
              </a:ext>
            </a:extLst>
          </p:cNvPr>
          <p:cNvSpPr>
            <a:spLocks noGrp="1"/>
          </p:cNvSpPr>
          <p:nvPr>
            <p:ph type="title"/>
          </p:nvPr>
        </p:nvSpPr>
        <p:spPr/>
        <p:txBody>
          <a:bodyPr>
            <a:normAutofit/>
          </a:bodyPr>
          <a:lstStyle/>
          <a:p>
            <a:r>
              <a:rPr lang="es-ES" sz="3600" b="1">
                <a:solidFill>
                  <a:schemeClr val="accent1">
                    <a:lumMod val="50000"/>
                  </a:schemeClr>
                </a:solidFill>
                <a:latin typeface="Abadi" panose="020B0604020104020204" pitchFamily="34" charset="0"/>
              </a:rPr>
              <a:t>FECHAS IMPORTANTES</a:t>
            </a:r>
            <a:r>
              <a:rPr lang="es-ES" sz="3600">
                <a:solidFill>
                  <a:schemeClr val="accent1">
                    <a:lumMod val="50000"/>
                  </a:schemeClr>
                </a:solidFill>
                <a:latin typeface="Abadi" panose="020B0604020104020204" pitchFamily="34" charset="0"/>
              </a:rPr>
              <a:t>:</a:t>
            </a:r>
            <a:endParaRPr lang="es-ES" sz="3600" dirty="0">
              <a:solidFill>
                <a:schemeClr val="accent1">
                  <a:lumMod val="50000"/>
                </a:schemeClr>
              </a:solidFill>
              <a:latin typeface="Abadi" panose="020B0604020104020204" pitchFamily="34" charset="0"/>
            </a:endParaRPr>
          </a:p>
        </p:txBody>
      </p:sp>
      <p:sp>
        <p:nvSpPr>
          <p:cNvPr id="3" name="Marcador de contenido 2">
            <a:extLst>
              <a:ext uri="{FF2B5EF4-FFF2-40B4-BE49-F238E27FC236}">
                <a16:creationId xmlns:a16="http://schemas.microsoft.com/office/drawing/2014/main" id="{DA285C28-C406-3A51-003E-54A42F94E6C3}"/>
              </a:ext>
            </a:extLst>
          </p:cNvPr>
          <p:cNvSpPr>
            <a:spLocks noGrp="1"/>
          </p:cNvSpPr>
          <p:nvPr>
            <p:ph idx="1"/>
          </p:nvPr>
        </p:nvSpPr>
        <p:spPr>
          <a:xfrm>
            <a:off x="457200" y="1600200"/>
            <a:ext cx="6461711" cy="4525963"/>
          </a:xfrm>
        </p:spPr>
        <p:txBody>
          <a:bodyPr>
            <a:normAutofit/>
          </a:bodyPr>
          <a:lstStyle/>
          <a:p>
            <a:pPr marL="0" indent="0" algn="ctr">
              <a:buNone/>
            </a:pPr>
            <a:r>
              <a:rPr lang="es-ES" sz="2400" b="1">
                <a:solidFill>
                  <a:schemeClr val="accent3">
                    <a:lumMod val="50000"/>
                  </a:schemeClr>
                </a:solidFill>
                <a:latin typeface="Congenial" panose="02000503040000020004" pitchFamily="2" charset="0"/>
              </a:rPr>
              <a:t>PRINCIPIO DE LA EDAD MODERNA</a:t>
            </a:r>
            <a:r>
              <a:rPr lang="es-ES" sz="2400" b="1">
                <a:solidFill>
                  <a:schemeClr val="tx2">
                    <a:lumMod val="75000"/>
                  </a:schemeClr>
                </a:solidFill>
                <a:latin typeface="Congenial" panose="02000503040000020004" pitchFamily="2" charset="0"/>
              </a:rPr>
              <a:t>:</a:t>
            </a:r>
          </a:p>
          <a:p>
            <a:pPr marL="0" indent="0">
              <a:buNone/>
            </a:pPr>
            <a:r>
              <a:rPr lang="es-ES" sz="2400">
                <a:latin typeface="Congenial" panose="02000503040000020004" pitchFamily="2" charset="0"/>
              </a:rPr>
              <a:t>1453 – Caída de Constantinopla/</a:t>
            </a:r>
          </a:p>
          <a:p>
            <a:pPr marL="0" indent="0">
              <a:spcBef>
                <a:spcPts val="0"/>
              </a:spcBef>
              <a:buNone/>
            </a:pPr>
            <a:r>
              <a:rPr lang="es-ES" sz="2400">
                <a:latin typeface="Congenial" panose="02000503040000020004" pitchFamily="2" charset="0"/>
              </a:rPr>
              <a:t>1492 – Descubrimiento de América</a:t>
            </a:r>
          </a:p>
          <a:p>
            <a:pPr marL="0" indent="0" algn="ctr">
              <a:spcBef>
                <a:spcPts val="0"/>
              </a:spcBef>
              <a:buNone/>
            </a:pPr>
            <a:r>
              <a:rPr lang="es-ES" sz="2400" b="1">
                <a:solidFill>
                  <a:schemeClr val="accent3">
                    <a:lumMod val="50000"/>
                  </a:schemeClr>
                </a:solidFill>
                <a:latin typeface="Congenial" panose="02000503040000020004" pitchFamily="2" charset="0"/>
              </a:rPr>
              <a:t>FIN DE LA EDAD MODERNA:  </a:t>
            </a:r>
          </a:p>
          <a:p>
            <a:pPr marL="0" indent="0">
              <a:spcBef>
                <a:spcPts val="0"/>
              </a:spcBef>
              <a:buNone/>
            </a:pPr>
            <a:r>
              <a:rPr lang="es-ES" sz="2400">
                <a:latin typeface="Congenial" panose="02000503040000020004" pitchFamily="2" charset="0"/>
              </a:rPr>
              <a:t>1789 – Revolución Francesa</a:t>
            </a:r>
          </a:p>
          <a:p>
            <a:pPr marL="0" indent="0">
              <a:spcBef>
                <a:spcPts val="0"/>
              </a:spcBef>
              <a:buNone/>
            </a:pPr>
            <a:r>
              <a:rPr lang="es-ES" sz="2400">
                <a:latin typeface="Congenial" panose="02000503040000020004" pitchFamily="2" charset="0"/>
              </a:rPr>
              <a:t>				------------</a:t>
            </a:r>
          </a:p>
          <a:p>
            <a:pPr marL="0" indent="0">
              <a:spcBef>
                <a:spcPts val="0"/>
              </a:spcBef>
              <a:buNone/>
            </a:pPr>
            <a:r>
              <a:rPr lang="es-ES" sz="2400">
                <a:latin typeface="Congenial" panose="02000503040000020004" pitchFamily="2" charset="0"/>
              </a:rPr>
              <a:t>1479 – Tratado de Alcaçovas</a:t>
            </a:r>
          </a:p>
          <a:p>
            <a:pPr marL="0" indent="0">
              <a:spcBef>
                <a:spcPts val="0"/>
              </a:spcBef>
              <a:buNone/>
            </a:pPr>
            <a:r>
              <a:rPr lang="es-ES" sz="2400">
                <a:latin typeface="Congenial" panose="02000503040000020004" pitchFamily="2" charset="0"/>
              </a:rPr>
              <a:t>1492 – Capitulaciones de SantaFé</a:t>
            </a:r>
          </a:p>
          <a:p>
            <a:pPr marL="0" indent="0">
              <a:spcBef>
                <a:spcPts val="0"/>
              </a:spcBef>
              <a:buNone/>
            </a:pPr>
            <a:r>
              <a:rPr lang="es-ES" sz="2400">
                <a:latin typeface="Congenial" panose="02000503040000020004" pitchFamily="2" charset="0"/>
              </a:rPr>
              <a:t>1492 – Descubrimiento de América</a:t>
            </a:r>
          </a:p>
          <a:p>
            <a:pPr marL="0" indent="0">
              <a:spcBef>
                <a:spcPts val="0"/>
              </a:spcBef>
              <a:buNone/>
            </a:pPr>
            <a:r>
              <a:rPr lang="es-ES" sz="2400">
                <a:latin typeface="Congenial" panose="02000503040000020004" pitchFamily="2" charset="0"/>
              </a:rPr>
              <a:t>1494 – Tratado deTordesilas</a:t>
            </a:r>
            <a:endParaRPr lang="es-ES" sz="2400" dirty="0">
              <a:latin typeface="Congenial" panose="02000503040000020004" pitchFamily="2" charset="0"/>
            </a:endParaRPr>
          </a:p>
        </p:txBody>
      </p:sp>
      <p:pic>
        <p:nvPicPr>
          <p:cNvPr id="3074" name="Picture 2">
            <a:extLst>
              <a:ext uri="{FF2B5EF4-FFF2-40B4-BE49-F238E27FC236}">
                <a16:creationId xmlns:a16="http://schemas.microsoft.com/office/drawing/2014/main" id="{6F9079A9-02DD-CD51-8315-BC39F7701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8911" y="1548064"/>
            <a:ext cx="1594184"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52285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8594F4-51C0-BBFC-474D-CB95FA5E3E9B}"/>
              </a:ext>
            </a:extLst>
          </p:cNvPr>
          <p:cNvSpPr>
            <a:spLocks noGrp="1"/>
          </p:cNvSpPr>
          <p:nvPr>
            <p:ph type="title"/>
          </p:nvPr>
        </p:nvSpPr>
        <p:spPr>
          <a:xfrm>
            <a:off x="457200" y="274638"/>
            <a:ext cx="8229600" cy="527467"/>
          </a:xfrm>
        </p:spPr>
        <p:txBody>
          <a:bodyPr>
            <a:normAutofit fontScale="90000"/>
          </a:bodyPr>
          <a:lstStyle/>
          <a:p>
            <a:r>
              <a:rPr lang="es-ES" sz="3600" b="1" dirty="0">
                <a:solidFill>
                  <a:schemeClr val="tx2">
                    <a:lumMod val="50000"/>
                  </a:schemeClr>
                </a:solidFill>
                <a:latin typeface="Abadi" panose="020B0604020104020204" pitchFamily="34" charset="0"/>
              </a:rPr>
              <a:t>LOS DESCUBRIDORES</a:t>
            </a:r>
          </a:p>
        </p:txBody>
      </p:sp>
      <p:sp>
        <p:nvSpPr>
          <p:cNvPr id="3" name="Marcador de contenido 2">
            <a:extLst>
              <a:ext uri="{FF2B5EF4-FFF2-40B4-BE49-F238E27FC236}">
                <a16:creationId xmlns:a16="http://schemas.microsoft.com/office/drawing/2014/main" id="{5EE6E0A8-03BE-B91D-9963-0A7DF898A09D}"/>
              </a:ext>
            </a:extLst>
          </p:cNvPr>
          <p:cNvSpPr>
            <a:spLocks noGrp="1"/>
          </p:cNvSpPr>
          <p:nvPr>
            <p:ph idx="1"/>
          </p:nvPr>
        </p:nvSpPr>
        <p:spPr>
          <a:xfrm>
            <a:off x="331386" y="922421"/>
            <a:ext cx="8355413" cy="3056021"/>
          </a:xfrm>
        </p:spPr>
        <p:txBody>
          <a:bodyPr>
            <a:normAutofit/>
          </a:bodyPr>
          <a:lstStyle/>
          <a:p>
            <a:pPr marL="0" indent="0">
              <a:buNone/>
            </a:pPr>
            <a:r>
              <a:rPr lang="es-ES" sz="2400" dirty="0">
                <a:latin typeface="Congenial" panose="02000503040000020004" pitchFamily="2" charset="0"/>
              </a:rPr>
              <a:t>En el siglo XVI, se dio «licencia para descubrir» a otros marinos que exploraron las costas americanas:</a:t>
            </a:r>
          </a:p>
          <a:p>
            <a:r>
              <a:rPr lang="es-ES" sz="2400" dirty="0">
                <a:latin typeface="Congenial" panose="02000503040000020004" pitchFamily="2" charset="0"/>
              </a:rPr>
              <a:t>1513- </a:t>
            </a:r>
            <a:r>
              <a:rPr lang="es-ES" sz="2400" b="1" dirty="0">
                <a:latin typeface="Congenial" panose="02000503040000020004" pitchFamily="2" charset="0"/>
              </a:rPr>
              <a:t>Vasco Núñez de Balboa </a:t>
            </a:r>
            <a:r>
              <a:rPr lang="es-ES" sz="2400" dirty="0">
                <a:latin typeface="Congenial" panose="02000503040000020004" pitchFamily="2" charset="0"/>
              </a:rPr>
              <a:t>descubrió océano Pacífico</a:t>
            </a:r>
          </a:p>
          <a:p>
            <a:r>
              <a:rPr lang="es-ES" sz="2400" dirty="0">
                <a:latin typeface="Congenial" panose="02000503040000020004" pitchFamily="2" charset="0"/>
              </a:rPr>
              <a:t>1519 y 1522 - </a:t>
            </a:r>
            <a:r>
              <a:rPr lang="es-ES" sz="2400" b="1" dirty="0">
                <a:latin typeface="Congenial" panose="02000503040000020004" pitchFamily="2" charset="0"/>
              </a:rPr>
              <a:t>Magallanes y Elcano</a:t>
            </a:r>
            <a:r>
              <a:rPr lang="es-ES" sz="2400" dirty="0">
                <a:latin typeface="Congenial" panose="02000503040000020004" pitchFamily="2" charset="0"/>
              </a:rPr>
              <a:t> dieron la primera vuelta al mundo, demostrando que la Tierra era redonda.</a:t>
            </a:r>
          </a:p>
          <a:p>
            <a:endParaRPr lang="es-ES" dirty="0"/>
          </a:p>
        </p:txBody>
      </p:sp>
      <p:pic>
        <p:nvPicPr>
          <p:cNvPr id="6" name="Imagen 5">
            <a:extLst>
              <a:ext uri="{FF2B5EF4-FFF2-40B4-BE49-F238E27FC236}">
                <a16:creationId xmlns:a16="http://schemas.microsoft.com/office/drawing/2014/main" id="{B9BB6751-884A-CDB3-3BFC-7425BB5D15D8}"/>
              </a:ext>
            </a:extLst>
          </p:cNvPr>
          <p:cNvPicPr>
            <a:picLocks noChangeAspect="1"/>
          </p:cNvPicPr>
          <p:nvPr/>
        </p:nvPicPr>
        <p:blipFill>
          <a:blip r:embed="rId3"/>
          <a:stretch>
            <a:fillRect/>
          </a:stretch>
        </p:blipFill>
        <p:spPr>
          <a:xfrm>
            <a:off x="3889453" y="3373715"/>
            <a:ext cx="4923161" cy="2792695"/>
          </a:xfrm>
          <a:prstGeom prst="rect">
            <a:avLst/>
          </a:prstGeom>
        </p:spPr>
      </p:pic>
      <p:sp>
        <p:nvSpPr>
          <p:cNvPr id="8" name="CuadroTexto 7">
            <a:extLst>
              <a:ext uri="{FF2B5EF4-FFF2-40B4-BE49-F238E27FC236}">
                <a16:creationId xmlns:a16="http://schemas.microsoft.com/office/drawing/2014/main" id="{74AC1EF9-BCE4-9FA5-67C4-E2F416C407DA}"/>
              </a:ext>
            </a:extLst>
          </p:cNvPr>
          <p:cNvSpPr txBox="1"/>
          <p:nvPr/>
        </p:nvSpPr>
        <p:spPr>
          <a:xfrm>
            <a:off x="457200" y="6260593"/>
            <a:ext cx="8686800" cy="646331"/>
          </a:xfrm>
          <a:prstGeom prst="rect">
            <a:avLst/>
          </a:prstGeom>
          <a:noFill/>
        </p:spPr>
        <p:txBody>
          <a:bodyPr wrap="square">
            <a:spAutoFit/>
          </a:bodyPr>
          <a:lstStyle/>
          <a:p>
            <a:pPr marL="0" indent="0">
              <a:buNone/>
            </a:pPr>
            <a:r>
              <a:rPr lang="es-ES" sz="1200" b="1" dirty="0">
                <a:latin typeface="Congenial" panose="02000503040000020004" pitchFamily="2" charset="0"/>
                <a:hlinkClick r:id="rId4"/>
              </a:rPr>
              <a:t>https://www.xataka.com/magnet/viaje-magallanes-elcano-alrededor-mundo-narrada-asombroso-mapa-interactivo</a:t>
            </a:r>
            <a:endParaRPr lang="es-ES" sz="1200" b="1" dirty="0">
              <a:latin typeface="Congenial" panose="02000503040000020004" pitchFamily="2" charset="0"/>
            </a:endParaRPr>
          </a:p>
          <a:p>
            <a:pPr marL="0" indent="0">
              <a:buNone/>
            </a:pPr>
            <a:endParaRPr lang="es-ES" sz="1200" b="1" dirty="0">
              <a:latin typeface="Congenial" panose="02000503040000020004" pitchFamily="2" charset="0"/>
            </a:endParaRPr>
          </a:p>
        </p:txBody>
      </p:sp>
      <p:sp>
        <p:nvSpPr>
          <p:cNvPr id="5" name="CuadroTexto 4">
            <a:extLst>
              <a:ext uri="{FF2B5EF4-FFF2-40B4-BE49-F238E27FC236}">
                <a16:creationId xmlns:a16="http://schemas.microsoft.com/office/drawing/2014/main" id="{3CE8FD30-EA3A-DD78-B026-5BC6105DA9DF}"/>
              </a:ext>
            </a:extLst>
          </p:cNvPr>
          <p:cNvSpPr txBox="1"/>
          <p:nvPr/>
        </p:nvSpPr>
        <p:spPr>
          <a:xfrm>
            <a:off x="228600" y="5704746"/>
            <a:ext cx="4572000" cy="461665"/>
          </a:xfrm>
          <a:prstGeom prst="rect">
            <a:avLst/>
          </a:prstGeom>
          <a:noFill/>
        </p:spPr>
        <p:txBody>
          <a:bodyPr wrap="square">
            <a:spAutoFit/>
          </a:bodyPr>
          <a:lstStyle/>
          <a:p>
            <a:r>
              <a:rPr lang="es-ES" sz="1200" dirty="0">
                <a:hlinkClick r:id="rId5"/>
              </a:rPr>
              <a:t>https://www.youtube.com/watch?v=4PDeuDaG0MU</a:t>
            </a:r>
            <a:endParaRPr lang="es-ES" sz="1200" dirty="0"/>
          </a:p>
          <a:p>
            <a:endParaRPr lang="es-ES" sz="1200" dirty="0"/>
          </a:p>
        </p:txBody>
      </p:sp>
    </p:spTree>
    <p:extLst>
      <p:ext uri="{BB962C8B-B14F-4D97-AF65-F5344CB8AC3E}">
        <p14:creationId xmlns:p14="http://schemas.microsoft.com/office/powerpoint/2010/main" val="23221605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968C6F-B2D2-4C67-C5F9-396ABF4FFFEE}"/>
              </a:ext>
            </a:extLst>
          </p:cNvPr>
          <p:cNvSpPr>
            <a:spLocks noGrp="1"/>
          </p:cNvSpPr>
          <p:nvPr>
            <p:ph type="title"/>
          </p:nvPr>
        </p:nvSpPr>
        <p:spPr/>
        <p:txBody>
          <a:bodyPr/>
          <a:lstStyle/>
          <a:p>
            <a:r>
              <a:rPr lang="es-ES" b="1" dirty="0">
                <a:solidFill>
                  <a:schemeClr val="accent1">
                    <a:lumMod val="75000"/>
                  </a:schemeClr>
                </a:solidFill>
                <a:latin typeface="Abadi" panose="020B0604020104020204" pitchFamily="34" charset="0"/>
              </a:rPr>
              <a:t>DIARIO DE COLÓN</a:t>
            </a:r>
          </a:p>
        </p:txBody>
      </p:sp>
      <p:sp>
        <p:nvSpPr>
          <p:cNvPr id="3" name="Marcador de contenido 2">
            <a:extLst>
              <a:ext uri="{FF2B5EF4-FFF2-40B4-BE49-F238E27FC236}">
                <a16:creationId xmlns:a16="http://schemas.microsoft.com/office/drawing/2014/main" id="{6DA85F0A-95D0-5636-5BE2-442557354397}"/>
              </a:ext>
            </a:extLst>
          </p:cNvPr>
          <p:cNvSpPr>
            <a:spLocks noGrp="1"/>
          </p:cNvSpPr>
          <p:nvPr>
            <p:ph idx="1"/>
          </p:nvPr>
        </p:nvSpPr>
        <p:spPr>
          <a:xfrm>
            <a:off x="457200" y="1600200"/>
            <a:ext cx="8229600" cy="950495"/>
          </a:xfrm>
        </p:spPr>
        <p:txBody>
          <a:bodyPr/>
          <a:lstStyle/>
          <a:p>
            <a:pPr marL="0" indent="0">
              <a:buNone/>
            </a:pPr>
            <a:r>
              <a:rPr lang="es-ES" sz="2400" b="1" dirty="0">
                <a:solidFill>
                  <a:schemeClr val="tx2">
                    <a:lumMod val="50000"/>
                  </a:schemeClr>
                </a:solidFill>
                <a:hlinkClick r:id="rId2">
                  <a:extLst>
                    <a:ext uri="{A12FA001-AC4F-418D-AE19-62706E023703}">
                      <ahyp:hlinkClr xmlns:ahyp="http://schemas.microsoft.com/office/drawing/2018/hyperlinkcolor" val="tx"/>
                    </a:ext>
                  </a:extLst>
                </a:hlinkClick>
              </a:rPr>
              <a:t>Colón es recibido por la reina</a:t>
            </a:r>
            <a:r>
              <a:rPr lang="es-ES" sz="2400" b="1" dirty="0">
                <a:solidFill>
                  <a:schemeClr val="tx2">
                    <a:lumMod val="50000"/>
                  </a:schemeClr>
                </a:solidFill>
              </a:rPr>
              <a:t> (4:40 – fin)</a:t>
            </a:r>
            <a:r>
              <a:rPr lang="es-ES" sz="2400" b="1" dirty="0">
                <a:solidFill>
                  <a:schemeClr val="tx2">
                    <a:lumMod val="50000"/>
                  </a:schemeClr>
                </a:solidFill>
                <a:hlinkClick r:id="rId2">
                  <a:extLst>
                    <a:ext uri="{A12FA001-AC4F-418D-AE19-62706E023703}">
                      <ahyp:hlinkClr xmlns:ahyp="http://schemas.microsoft.com/office/drawing/2018/hyperlinkcolor" val="tx"/>
                    </a:ext>
                  </a:extLst>
                </a:hlinkClick>
              </a:rPr>
              <a:t> </a:t>
            </a:r>
            <a:r>
              <a:rPr lang="es-ES" sz="2400" dirty="0">
                <a:solidFill>
                  <a:srgbClr val="0000FF"/>
                </a:solidFill>
                <a:hlinkClick r:id="rId2">
                  <a:extLst>
                    <a:ext uri="{A12FA001-AC4F-418D-AE19-62706E023703}">
                      <ahyp:hlinkClr xmlns:ahyp="http://schemas.microsoft.com/office/drawing/2018/hyperlinkcolor" val="tx"/>
                    </a:ext>
                  </a:extLst>
                </a:hlinkClick>
              </a:rPr>
              <a:t>https://www.youtube.com/watch?v=aIfKnDLsxMQ</a:t>
            </a:r>
            <a:endParaRPr lang="es-ES" dirty="0"/>
          </a:p>
        </p:txBody>
      </p:sp>
      <p:sp>
        <p:nvSpPr>
          <p:cNvPr id="5" name="CuadroTexto 4">
            <a:extLst>
              <a:ext uri="{FF2B5EF4-FFF2-40B4-BE49-F238E27FC236}">
                <a16:creationId xmlns:a16="http://schemas.microsoft.com/office/drawing/2014/main" id="{8DA42D9F-B1A1-79F3-B3B9-CA321BEF9297}"/>
              </a:ext>
            </a:extLst>
          </p:cNvPr>
          <p:cNvSpPr txBox="1"/>
          <p:nvPr/>
        </p:nvSpPr>
        <p:spPr>
          <a:xfrm>
            <a:off x="457201" y="2628582"/>
            <a:ext cx="7563852" cy="677108"/>
          </a:xfrm>
          <a:prstGeom prst="rect">
            <a:avLst/>
          </a:prstGeom>
          <a:noFill/>
        </p:spPr>
        <p:txBody>
          <a:bodyPr wrap="square">
            <a:spAutoFit/>
          </a:bodyPr>
          <a:lstStyle/>
          <a:p>
            <a:r>
              <a:rPr lang="es-ES" sz="2000" b="1" dirty="0"/>
              <a:t>Colón llega a América </a:t>
            </a:r>
            <a:r>
              <a:rPr lang="es-ES" dirty="0"/>
              <a:t>- </a:t>
            </a:r>
            <a:r>
              <a:rPr lang="es-ES" b="1" dirty="0">
                <a:hlinkClick r:id="rId3"/>
              </a:rPr>
              <a:t>https://www.youtube.com/watch?v=M64jn7JhiY4</a:t>
            </a:r>
            <a:endParaRPr lang="es-ES" b="1" dirty="0"/>
          </a:p>
          <a:p>
            <a:endParaRPr lang="es-ES" b="1" dirty="0"/>
          </a:p>
        </p:txBody>
      </p:sp>
      <p:sp>
        <p:nvSpPr>
          <p:cNvPr id="7" name="CuadroTexto 6">
            <a:extLst>
              <a:ext uri="{FF2B5EF4-FFF2-40B4-BE49-F238E27FC236}">
                <a16:creationId xmlns:a16="http://schemas.microsoft.com/office/drawing/2014/main" id="{A6F6EE6F-3A4B-C87C-FCFD-EC7255113EDB}"/>
              </a:ext>
            </a:extLst>
          </p:cNvPr>
          <p:cNvSpPr txBox="1"/>
          <p:nvPr/>
        </p:nvSpPr>
        <p:spPr>
          <a:xfrm>
            <a:off x="457199" y="3429000"/>
            <a:ext cx="8462212" cy="1631216"/>
          </a:xfrm>
          <a:prstGeom prst="rect">
            <a:avLst/>
          </a:prstGeom>
          <a:noFill/>
        </p:spPr>
        <p:txBody>
          <a:bodyPr wrap="square">
            <a:spAutoFit/>
          </a:bodyPr>
          <a:lstStyle/>
          <a:p>
            <a:r>
              <a:rPr lang="es-ES" sz="2000" dirty="0">
                <a:latin typeface="Abadi" panose="020B0604020104020204" pitchFamily="34" charset="0"/>
              </a:rPr>
              <a:t>Bayona </a:t>
            </a:r>
            <a:r>
              <a:rPr lang="es-ES" sz="2000" dirty="0">
                <a:latin typeface="Abadi" panose="020B0604020104020204" pitchFamily="34" charset="0"/>
                <a:hlinkClick r:id="rId4"/>
              </a:rPr>
              <a:t>–</a:t>
            </a:r>
            <a:r>
              <a:rPr lang="es-ES" sz="2000" dirty="0">
                <a:latin typeface="Abadi" panose="020B0604020104020204" pitchFamily="34" charset="0"/>
              </a:rPr>
              <a:t> </a:t>
            </a:r>
            <a:r>
              <a:rPr lang="es-ES" sz="2000" dirty="0">
                <a:latin typeface="Abadi" panose="020B0604020104020204" pitchFamily="34" charset="0"/>
                <a:hlinkClick r:id="rId4"/>
              </a:rPr>
              <a:t>https://www.youtube.com/shorts/i2d7EpkBxlM</a:t>
            </a:r>
            <a:r>
              <a:rPr lang="es-ES" sz="2000" dirty="0">
                <a:latin typeface="Abadi" panose="020B0604020104020204" pitchFamily="34" charset="0"/>
              </a:rPr>
              <a:t> - la nao</a:t>
            </a:r>
          </a:p>
          <a:p>
            <a:r>
              <a:rPr lang="es-ES" sz="2000" dirty="0">
                <a:latin typeface="Abadi" panose="020B0604020104020204" pitchFamily="34" charset="0"/>
              </a:rPr>
              <a:t>Regalos de colon </a:t>
            </a:r>
            <a:r>
              <a:rPr lang="es-ES" sz="2000" dirty="0">
                <a:latin typeface="Abadi" panose="020B0604020104020204" pitchFamily="34" charset="0"/>
                <a:hlinkClick r:id="rId5"/>
              </a:rPr>
              <a:t>https://www.rtve.es/play/videos/isabel/isabel-regalos-colon/2628015/</a:t>
            </a:r>
            <a:endParaRPr lang="es-ES" sz="2000" dirty="0">
              <a:latin typeface="Abadi" panose="020B0604020104020204" pitchFamily="34" charset="0"/>
            </a:endParaRPr>
          </a:p>
          <a:p>
            <a:r>
              <a:rPr lang="es-ES" sz="2000" dirty="0">
                <a:latin typeface="Abadi" panose="020B0604020104020204" pitchFamily="34" charset="0"/>
              </a:rPr>
              <a:t>Arribada </a:t>
            </a:r>
            <a:r>
              <a:rPr lang="es-ES" sz="2000" dirty="0">
                <a:latin typeface="Abadi" panose="020B0604020104020204" pitchFamily="34" charset="0"/>
                <a:hlinkClick r:id="rId6"/>
              </a:rPr>
              <a:t>https://youtu.be/z9B0ZdK0DHY?si=sqrA7bR0BlpP5mlB</a:t>
            </a:r>
            <a:endParaRPr lang="es-ES" sz="2000" dirty="0">
              <a:latin typeface="Abadi" panose="020B0604020104020204" pitchFamily="34" charset="0"/>
            </a:endParaRPr>
          </a:p>
          <a:p>
            <a:endParaRPr lang="es-ES" sz="2000" dirty="0">
              <a:latin typeface="Abadi" panose="020B0604020104020204" pitchFamily="34" charset="0"/>
            </a:endParaRPr>
          </a:p>
        </p:txBody>
      </p:sp>
    </p:spTree>
    <p:extLst>
      <p:ext uri="{BB962C8B-B14F-4D97-AF65-F5344CB8AC3E}">
        <p14:creationId xmlns:p14="http://schemas.microsoft.com/office/powerpoint/2010/main" val="1113940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4346"/>
            <a:ext cx="8414084" cy="2380330"/>
          </a:xfrm>
        </p:spPr>
        <p:txBody>
          <a:bodyPr>
            <a:normAutofit/>
          </a:bodyPr>
          <a:lstStyle/>
          <a:p>
            <a:pPr marL="0" indent="0">
              <a:spcBef>
                <a:spcPts val="0"/>
              </a:spcBef>
              <a:spcAft>
                <a:spcPts val="300"/>
              </a:spcAft>
              <a:buNone/>
            </a:pPr>
            <a:r>
              <a:rPr lang="es-ES" sz="1800" dirty="0">
                <a:latin typeface="Congenial" panose="02000503040000020004" pitchFamily="2" charset="0"/>
              </a:rPr>
              <a:t>Durante la Edad Moderna, los reyes aumentaron su poder y dejaron atrás el sistema feudal. Se impusieron sobre la nobleza y redujeron la autonomía de las ciudades. Así surgió el </a:t>
            </a:r>
            <a:r>
              <a:rPr lang="es-ES" sz="1800" b="1" dirty="0">
                <a:latin typeface="Congenial" panose="02000503040000020004" pitchFamily="2" charset="0"/>
              </a:rPr>
              <a:t>Estado moderno</a:t>
            </a:r>
            <a:r>
              <a:rPr lang="es-ES" sz="1800" dirty="0">
                <a:latin typeface="Congenial" panose="02000503040000020004" pitchFamily="2" charset="0"/>
              </a:rPr>
              <a:t>.</a:t>
            </a:r>
          </a:p>
          <a:p>
            <a:pPr marL="0" indent="0">
              <a:spcBef>
                <a:spcPts val="0"/>
              </a:spcBef>
              <a:spcAft>
                <a:spcPts val="300"/>
              </a:spcAft>
              <a:buNone/>
            </a:pPr>
            <a:r>
              <a:rPr lang="es-ES" sz="1800" dirty="0">
                <a:latin typeface="Congenial" panose="02000503040000020004" pitchFamily="2" charset="0"/>
              </a:rPr>
              <a:t>Este tipo de monarquía se desarrolló sobre todo en </a:t>
            </a:r>
            <a:r>
              <a:rPr lang="es-ES" sz="1800" b="1" dirty="0">
                <a:latin typeface="Congenial" panose="02000503040000020004" pitchFamily="2" charset="0"/>
              </a:rPr>
              <a:t>Francia, Inglaterra y España</a:t>
            </a:r>
            <a:r>
              <a:rPr lang="es-ES" sz="1800" dirty="0">
                <a:latin typeface="Congenial" panose="02000503040000020004" pitchFamily="2" charset="0"/>
              </a:rPr>
              <a:t>, mientras que en Alemania e Italia no se logró la unificación.</a:t>
            </a:r>
          </a:p>
          <a:p>
            <a:pPr marL="0" indent="0">
              <a:spcBef>
                <a:spcPts val="0"/>
              </a:spcBef>
              <a:spcAft>
                <a:spcPts val="300"/>
              </a:spcAft>
              <a:buNone/>
            </a:pPr>
            <a:r>
              <a:rPr lang="es-ES" sz="1800" dirty="0">
                <a:latin typeface="Congenial" panose="02000503040000020004" pitchFamily="2" charset="0"/>
              </a:rPr>
              <a:t>El pensador </a:t>
            </a:r>
            <a:r>
              <a:rPr lang="es-ES" sz="1800" b="1" dirty="0">
                <a:latin typeface="Congenial" panose="02000503040000020004" pitchFamily="2" charset="0"/>
              </a:rPr>
              <a:t>Maquiavelo</a:t>
            </a:r>
            <a:r>
              <a:rPr lang="es-ES" sz="1800" dirty="0">
                <a:latin typeface="Congenial" panose="02000503040000020004" pitchFamily="2" charset="0"/>
              </a:rPr>
              <a:t> defendía que lo más importante para un gobernante era mantener el poder, incluso por encima de los intereses de las personas.</a:t>
            </a:r>
          </a:p>
          <a:p>
            <a:endParaRPr sz="2400" dirty="0"/>
          </a:p>
        </p:txBody>
      </p:sp>
      <p:sp>
        <p:nvSpPr>
          <p:cNvPr id="7" name="Título 6">
            <a:extLst>
              <a:ext uri="{FF2B5EF4-FFF2-40B4-BE49-F238E27FC236}">
                <a16:creationId xmlns:a16="http://schemas.microsoft.com/office/drawing/2014/main" id="{69C5D490-FB9C-3D92-0B80-8A3D888DD7A9}"/>
              </a:ext>
            </a:extLst>
          </p:cNvPr>
          <p:cNvSpPr>
            <a:spLocks noGrp="1"/>
          </p:cNvSpPr>
          <p:nvPr>
            <p:ph type="title"/>
          </p:nvPr>
        </p:nvSpPr>
        <p:spPr>
          <a:xfrm>
            <a:off x="457200" y="274638"/>
            <a:ext cx="8229600" cy="639761"/>
          </a:xfrm>
        </p:spPr>
        <p:txBody>
          <a:bodyPr>
            <a:normAutofit/>
          </a:bodyPr>
          <a:lstStyle/>
          <a:p>
            <a:r>
              <a:rPr lang="es-ES" sz="3200" b="1" dirty="0">
                <a:solidFill>
                  <a:schemeClr val="accent1">
                    <a:lumMod val="75000"/>
                  </a:schemeClr>
                </a:solidFill>
                <a:latin typeface="Abadi" panose="020B0604020104020204" pitchFamily="34" charset="0"/>
              </a:rPr>
              <a:t>LAS MONARQUIAS AUTORITARIAS</a:t>
            </a:r>
          </a:p>
        </p:txBody>
      </p:sp>
      <p:pic>
        <p:nvPicPr>
          <p:cNvPr id="10" name="Imagen 9">
            <a:extLst>
              <a:ext uri="{FF2B5EF4-FFF2-40B4-BE49-F238E27FC236}">
                <a16:creationId xmlns:a16="http://schemas.microsoft.com/office/drawing/2014/main" id="{2BED6786-3419-E2AD-28C8-906D9F11D61A}"/>
              </a:ext>
            </a:extLst>
          </p:cNvPr>
          <p:cNvPicPr>
            <a:picLocks noChangeAspect="1"/>
          </p:cNvPicPr>
          <p:nvPr/>
        </p:nvPicPr>
        <p:blipFill>
          <a:blip r:embed="rId2"/>
          <a:stretch>
            <a:fillRect/>
          </a:stretch>
        </p:blipFill>
        <p:spPr>
          <a:xfrm>
            <a:off x="2197769" y="2883723"/>
            <a:ext cx="5315400" cy="369963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s-ES" sz="3200" b="1" dirty="0">
                <a:solidFill>
                  <a:schemeClr val="accent1">
                    <a:lumMod val="75000"/>
                  </a:schemeClr>
                </a:solidFill>
                <a:latin typeface="Abadi" panose="020B0604020104020204" pitchFamily="34" charset="0"/>
              </a:rPr>
              <a:t>INSTRUMENTOS DEL PODER REAL</a:t>
            </a:r>
            <a:endParaRPr sz="3200" b="1" dirty="0">
              <a:solidFill>
                <a:schemeClr val="accent1">
                  <a:lumMod val="75000"/>
                </a:schemeClr>
              </a:solidFill>
              <a:latin typeface="Abadi" panose="020B0604020104020204" pitchFamily="34" charset="0"/>
            </a:endParaRPr>
          </a:p>
        </p:txBody>
      </p:sp>
      <p:sp>
        <p:nvSpPr>
          <p:cNvPr id="3" name="Content Placeholder 2"/>
          <p:cNvSpPr>
            <a:spLocks noGrp="1"/>
          </p:cNvSpPr>
          <p:nvPr>
            <p:ph idx="1"/>
          </p:nvPr>
        </p:nvSpPr>
        <p:spPr>
          <a:xfrm>
            <a:off x="457200" y="1166018"/>
            <a:ext cx="8229600" cy="4525963"/>
          </a:xfrm>
        </p:spPr>
        <p:txBody>
          <a:bodyPr>
            <a:normAutofit/>
          </a:bodyPr>
          <a:lstStyle/>
          <a:p>
            <a:pPr marL="0" indent="0">
              <a:buNone/>
            </a:pPr>
            <a:r>
              <a:rPr lang="es-ES" sz="2800" dirty="0">
                <a:latin typeface="Congenial" panose="02000503040000020004" pitchFamily="2" charset="0"/>
              </a:rPr>
              <a:t>Los reyes emplearon distintos instrumentos para reforzar su poder:</a:t>
            </a:r>
          </a:p>
          <a:p>
            <a:pPr marL="722313" indent="-176213"/>
            <a:r>
              <a:rPr lang="es-ES" sz="2800" dirty="0">
                <a:latin typeface="Congenial" panose="02000503040000020004" pitchFamily="2" charset="0"/>
              </a:rPr>
              <a:t>La unificación territorial</a:t>
            </a:r>
          </a:p>
          <a:p>
            <a:pPr marL="722313" indent="-176213"/>
            <a:r>
              <a:rPr lang="es-ES" sz="2800" dirty="0">
                <a:latin typeface="Congenial" panose="02000503040000020004" pitchFamily="2" charset="0"/>
              </a:rPr>
              <a:t>Control de los poderes del Estado.</a:t>
            </a:r>
          </a:p>
          <a:p>
            <a:pPr marL="722313" indent="-176213"/>
            <a:r>
              <a:rPr lang="es-ES" sz="2800" dirty="0">
                <a:latin typeface="Congenial" panose="02000503040000020004" pitchFamily="2" charset="0"/>
              </a:rPr>
              <a:t> Mejorar la administración.</a:t>
            </a:r>
          </a:p>
          <a:p>
            <a:pPr marL="722313" indent="-176213"/>
            <a:r>
              <a:rPr lang="es-ES" sz="2800" dirty="0">
                <a:latin typeface="Congenial" panose="02000503040000020004" pitchFamily="2" charset="0"/>
              </a:rPr>
              <a:t>Creación de un ejército permanente.</a:t>
            </a:r>
          </a:p>
          <a:p>
            <a:pPr marL="722313" indent="-176213"/>
            <a:r>
              <a:rPr lang="es-ES" sz="2800" dirty="0">
                <a:latin typeface="Congenial" panose="02000503040000020004" pitchFamily="2" charset="0"/>
              </a:rPr>
              <a:t>Organización de las relaciones internacionales - embajadores</a:t>
            </a:r>
            <a:endParaRPr sz="2800" dirty="0">
              <a:latin typeface="Congenial" panose="02000503040000020004" pitchFamily="2"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A193EAF6-8E16-6582-A1F7-46C3C6B2A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0358" y="402976"/>
            <a:ext cx="2344886" cy="15862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544389"/>
            <a:ext cx="4114800" cy="457199"/>
          </a:xfrm>
        </p:spPr>
        <p:txBody>
          <a:bodyPr>
            <a:normAutofit fontScale="90000"/>
          </a:bodyPr>
          <a:lstStyle/>
          <a:p>
            <a:r>
              <a:rPr lang="es-ES" sz="3600" b="1" dirty="0">
                <a:solidFill>
                  <a:schemeClr val="accent1">
                    <a:lumMod val="75000"/>
                  </a:schemeClr>
                </a:solidFill>
                <a:latin typeface="Abadi" panose="020B0604020104020204" pitchFamily="34" charset="0"/>
              </a:rPr>
              <a:t>RESPONDE</a:t>
            </a:r>
            <a:endParaRPr sz="3600" b="1" dirty="0">
              <a:solidFill>
                <a:schemeClr val="accent1">
                  <a:lumMod val="75000"/>
                </a:schemeClr>
              </a:solidFill>
              <a:latin typeface="Abadi" panose="020B0604020104020204" pitchFamily="34" charset="0"/>
            </a:endParaRPr>
          </a:p>
        </p:txBody>
      </p:sp>
      <p:sp>
        <p:nvSpPr>
          <p:cNvPr id="3" name="Content Placeholder 2"/>
          <p:cNvSpPr>
            <a:spLocks noGrp="1"/>
          </p:cNvSpPr>
          <p:nvPr>
            <p:ph idx="1"/>
          </p:nvPr>
        </p:nvSpPr>
        <p:spPr>
          <a:xfrm>
            <a:off x="457200" y="1039855"/>
            <a:ext cx="8229600" cy="5415169"/>
          </a:xfrm>
        </p:spPr>
        <p:txBody>
          <a:bodyPr>
            <a:normAutofit fontScale="85000" lnSpcReduction="10000"/>
          </a:bodyPr>
          <a:lstStyle/>
          <a:p>
            <a:pPr marL="0" indent="0">
              <a:buNone/>
            </a:pPr>
            <a:r>
              <a:rPr lang="es-ES" sz="3100" b="1" dirty="0">
                <a:solidFill>
                  <a:srgbClr val="00B050"/>
                </a:solidFill>
                <a:latin typeface="Congenial" panose="02000503040000020004" pitchFamily="2" charset="0"/>
              </a:rPr>
              <a:t>V (verdadero)</a:t>
            </a:r>
            <a:r>
              <a:rPr lang="es-ES" sz="3100" dirty="0">
                <a:solidFill>
                  <a:srgbClr val="00B050"/>
                </a:solidFill>
                <a:latin typeface="Congenial" panose="02000503040000020004" pitchFamily="2" charset="0"/>
              </a:rPr>
              <a:t> o </a:t>
            </a:r>
            <a:r>
              <a:rPr lang="es-ES" sz="3100" b="1" dirty="0">
                <a:solidFill>
                  <a:srgbClr val="00B050"/>
                </a:solidFill>
                <a:latin typeface="Congenial" panose="02000503040000020004" pitchFamily="2" charset="0"/>
              </a:rPr>
              <a:t>F (falso)</a:t>
            </a:r>
            <a:r>
              <a:rPr lang="es-ES" sz="3100" dirty="0">
                <a:solidFill>
                  <a:srgbClr val="00B050"/>
                </a:solidFill>
                <a:latin typeface="Congenial" panose="02000503040000020004" pitchFamily="2" charset="0"/>
              </a:rPr>
              <a:t>:</a:t>
            </a:r>
          </a:p>
          <a:p>
            <a:pPr marL="0" indent="0">
              <a:buNone/>
            </a:pPr>
            <a:r>
              <a:rPr lang="es-ES" sz="3100" dirty="0">
                <a:solidFill>
                  <a:srgbClr val="00B050"/>
                </a:solidFill>
                <a:latin typeface="Congenial" panose="02000503040000020004" pitchFamily="2" charset="0"/>
              </a:rPr>
              <a:t>☐ La diplomacia es la rama de la </a:t>
            </a:r>
          </a:p>
          <a:p>
            <a:pPr marL="0" indent="0">
              <a:buNone/>
            </a:pPr>
            <a:r>
              <a:rPr lang="es-ES" sz="3100" dirty="0">
                <a:solidFill>
                  <a:srgbClr val="00B050"/>
                </a:solidFill>
                <a:latin typeface="Congenial" panose="02000503040000020004" pitchFamily="2" charset="0"/>
              </a:rPr>
              <a:t>política encargada de las relaciones entre países. </a:t>
            </a:r>
          </a:p>
          <a:p>
            <a:pPr marL="0" indent="0">
              <a:buNone/>
            </a:pPr>
            <a:r>
              <a:rPr lang="es-ES" sz="3100" dirty="0">
                <a:solidFill>
                  <a:srgbClr val="00B050"/>
                </a:solidFill>
                <a:latin typeface="Congenial" panose="02000503040000020004" pitchFamily="2" charset="0"/>
              </a:rPr>
              <a:t>☐ Un embajador es una persona que representa a su país en otro y defiende sus intereses. </a:t>
            </a:r>
          </a:p>
          <a:p>
            <a:pPr marL="0" indent="0">
              <a:buNone/>
            </a:pPr>
            <a:r>
              <a:rPr lang="es-ES" sz="3100" dirty="0">
                <a:solidFill>
                  <a:srgbClr val="00B050"/>
                </a:solidFill>
                <a:latin typeface="Congenial" panose="02000503040000020004" pitchFamily="2" charset="0"/>
              </a:rPr>
              <a:t>☐ La monarquía autoritaria es un sistema en el que el rey tiene poco poder frente a la nobleza. </a:t>
            </a:r>
          </a:p>
          <a:p>
            <a:pPr marL="0" indent="0">
              <a:buNone/>
            </a:pPr>
            <a:r>
              <a:rPr lang="es-ES" sz="3100" dirty="0">
                <a:solidFill>
                  <a:srgbClr val="00B050"/>
                </a:solidFill>
                <a:latin typeface="Congenial" panose="02000503040000020004" pitchFamily="2" charset="0"/>
              </a:rPr>
              <a:t>☐ En la monarquía autoritaria, el rey refuerza su poder y limita la autonomía de los municipios. </a:t>
            </a:r>
          </a:p>
          <a:p>
            <a:pPr marL="0" indent="0">
              <a:buNone/>
            </a:pPr>
            <a:r>
              <a:rPr lang="es-ES" sz="3100" dirty="0">
                <a:solidFill>
                  <a:srgbClr val="00B050"/>
                </a:solidFill>
                <a:latin typeface="Congenial" panose="02000503040000020004" pitchFamily="2" charset="0"/>
              </a:rPr>
              <a:t>☐ La diplomacia sirve para resolver conflictos entre países de forma pacífica. </a:t>
            </a:r>
          </a:p>
          <a:p>
            <a:pPr marL="0" indent="0">
              <a:buNone/>
            </a:pPr>
            <a:r>
              <a:rPr lang="es-ES" sz="3100" dirty="0">
                <a:solidFill>
                  <a:srgbClr val="00B050"/>
                </a:solidFill>
                <a:latin typeface="Congenial" panose="02000503040000020004" pitchFamily="2" charset="0"/>
              </a:rPr>
              <a:t>☐ Un embajador no tiene ninguna función importante en las relaciones internacionales.</a:t>
            </a:r>
          </a:p>
          <a:p>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75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75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175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75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175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175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6" dur="2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down)">
                                      <p:cBhvr>
                                        <p:cTn id="31" dur="580">
                                          <p:stCondLst>
                                            <p:cond delay="0"/>
                                          </p:stCondLst>
                                        </p:cTn>
                                        <p:tgtEl>
                                          <p:spTgt spid="3">
                                            <p:txEl>
                                              <p:pRg st="5" end="5"/>
                                            </p:txEl>
                                          </p:spTgt>
                                        </p:tgtEl>
                                      </p:cBhvr>
                                    </p:animEffect>
                                    <p:anim calcmode="lin" valueType="num">
                                      <p:cBhvr>
                                        <p:cTn id="3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5" end="5"/>
                                            </p:txEl>
                                          </p:spTgt>
                                        </p:tgtEl>
                                      </p:cBhvr>
                                      <p:to x="100000" y="60000"/>
                                    </p:animScale>
                                    <p:animScale>
                                      <p:cBhvr>
                                        <p:cTn id="38" dur="166" decel="50000">
                                          <p:stCondLst>
                                            <p:cond delay="676"/>
                                          </p:stCondLst>
                                        </p:cTn>
                                        <p:tgtEl>
                                          <p:spTgt spid="3">
                                            <p:txEl>
                                              <p:pRg st="5" end="5"/>
                                            </p:txEl>
                                          </p:spTgt>
                                        </p:tgtEl>
                                      </p:cBhvr>
                                      <p:to x="100000" y="100000"/>
                                    </p:animScale>
                                    <p:animScale>
                                      <p:cBhvr>
                                        <p:cTn id="39" dur="26">
                                          <p:stCondLst>
                                            <p:cond delay="1312"/>
                                          </p:stCondLst>
                                        </p:cTn>
                                        <p:tgtEl>
                                          <p:spTgt spid="3">
                                            <p:txEl>
                                              <p:pRg st="5" end="5"/>
                                            </p:txEl>
                                          </p:spTgt>
                                        </p:tgtEl>
                                      </p:cBhvr>
                                      <p:to x="100000" y="80000"/>
                                    </p:animScale>
                                    <p:animScale>
                                      <p:cBhvr>
                                        <p:cTn id="40" dur="166" decel="50000">
                                          <p:stCondLst>
                                            <p:cond delay="1338"/>
                                          </p:stCondLst>
                                        </p:cTn>
                                        <p:tgtEl>
                                          <p:spTgt spid="3">
                                            <p:txEl>
                                              <p:pRg st="5" end="5"/>
                                            </p:txEl>
                                          </p:spTgt>
                                        </p:tgtEl>
                                      </p:cBhvr>
                                      <p:to x="100000" y="100000"/>
                                    </p:animScale>
                                    <p:animScale>
                                      <p:cBhvr>
                                        <p:cTn id="41" dur="26">
                                          <p:stCondLst>
                                            <p:cond delay="1642"/>
                                          </p:stCondLst>
                                        </p:cTn>
                                        <p:tgtEl>
                                          <p:spTgt spid="3">
                                            <p:txEl>
                                              <p:pRg st="5" end="5"/>
                                            </p:txEl>
                                          </p:spTgt>
                                        </p:tgtEl>
                                      </p:cBhvr>
                                      <p:to x="100000" y="90000"/>
                                    </p:animScale>
                                    <p:animScale>
                                      <p:cBhvr>
                                        <p:cTn id="42" dur="166" decel="50000">
                                          <p:stCondLst>
                                            <p:cond delay="1668"/>
                                          </p:stCondLst>
                                        </p:cTn>
                                        <p:tgtEl>
                                          <p:spTgt spid="3">
                                            <p:txEl>
                                              <p:pRg st="5" end="5"/>
                                            </p:txEl>
                                          </p:spTgt>
                                        </p:tgtEl>
                                      </p:cBhvr>
                                      <p:to x="100000" y="100000"/>
                                    </p:animScale>
                                    <p:animScale>
                                      <p:cBhvr>
                                        <p:cTn id="43" dur="26">
                                          <p:stCondLst>
                                            <p:cond delay="1808"/>
                                          </p:stCondLst>
                                        </p:cTn>
                                        <p:tgtEl>
                                          <p:spTgt spid="3">
                                            <p:txEl>
                                              <p:pRg st="5" end="5"/>
                                            </p:txEl>
                                          </p:spTgt>
                                        </p:tgtEl>
                                      </p:cBhvr>
                                      <p:to x="100000" y="95000"/>
                                    </p:animScale>
                                    <p:animScale>
                                      <p:cBhvr>
                                        <p:cTn id="44" dur="166" decel="50000">
                                          <p:stCondLst>
                                            <p:cond delay="1834"/>
                                          </p:stCondLst>
                                        </p:cTn>
                                        <p:tgtEl>
                                          <p:spTgt spid="3">
                                            <p:txEl>
                                              <p:pRg st="5" end="5"/>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1" presetClass="exit" presetSubtype="1" fill="hold" nodeType="clickEffect">
                                  <p:stCondLst>
                                    <p:cond delay="0"/>
                                  </p:stCondLst>
                                  <p:childTnLst>
                                    <p:animEffect transition="out" filter="wheel(1)">
                                      <p:cBhvr>
                                        <p:cTn id="48" dur="2000"/>
                                        <p:tgtEl>
                                          <p:spTgt spid="3">
                                            <p:txEl>
                                              <p:pRg st="6" end="6"/>
                                            </p:txEl>
                                          </p:spTgt>
                                        </p:tgtEl>
                                      </p:cBhvr>
                                    </p:animEffect>
                                    <p:set>
                                      <p:cBhvr>
                                        <p:cTn id="49" dur="1" fill="hold">
                                          <p:stCondLst>
                                            <p:cond delay="1999"/>
                                          </p:stCondLst>
                                        </p:cTn>
                                        <p:tgtEl>
                                          <p:spTgt spid="3">
                                            <p:txEl>
                                              <p:pRg st="6" end="6"/>
                                            </p:txEl>
                                          </p:spTgt>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750"/>
                                        <p:tgtEl>
                                          <p:spTgt spid="3">
                                            <p:txEl>
                                              <p:pRg st="7" end="7"/>
                                            </p:txEl>
                                          </p:spTgt>
                                        </p:tgtEl>
                                      </p:cBhvr>
                                    </p:animEffect>
                                    <p:anim calcmode="lin" valueType="num">
                                      <p:cBhvr>
                                        <p:cTn id="55" dur="17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75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9"/>
          </a:xfrm>
        </p:spPr>
        <p:txBody>
          <a:bodyPr>
            <a:normAutofit fontScale="90000"/>
          </a:bodyPr>
          <a:lstStyle/>
          <a:p>
            <a:r>
              <a:rPr lang="es-ES" sz="3600" b="1" dirty="0">
                <a:solidFill>
                  <a:schemeClr val="accent1">
                    <a:lumMod val="75000"/>
                  </a:schemeClr>
                </a:solidFill>
                <a:latin typeface="Abadi" panose="020B0604020104020204" pitchFamily="34" charset="0"/>
              </a:rPr>
              <a:t>PROGRESO  DE LA ECONOMÍA</a:t>
            </a:r>
            <a:endParaRPr sz="3600" b="1" dirty="0">
              <a:solidFill>
                <a:schemeClr val="accent1">
                  <a:lumMod val="75000"/>
                </a:schemeClr>
              </a:solidFill>
              <a:latin typeface="Abadi" panose="020B0604020104020204" pitchFamily="34" charset="0"/>
            </a:endParaRPr>
          </a:p>
        </p:txBody>
      </p:sp>
      <p:sp>
        <p:nvSpPr>
          <p:cNvPr id="3" name="Content Placeholder 2"/>
          <p:cNvSpPr>
            <a:spLocks noGrp="1"/>
          </p:cNvSpPr>
          <p:nvPr>
            <p:ph idx="1"/>
          </p:nvPr>
        </p:nvSpPr>
        <p:spPr>
          <a:xfrm>
            <a:off x="457200" y="990600"/>
            <a:ext cx="8229600" cy="5346032"/>
          </a:xfrm>
        </p:spPr>
        <p:txBody>
          <a:bodyPr>
            <a:normAutofit/>
          </a:bodyPr>
          <a:lstStyle/>
          <a:p>
            <a:pPr marL="0" indent="0">
              <a:spcBef>
                <a:spcPts val="0"/>
              </a:spcBef>
              <a:spcAft>
                <a:spcPts val="300"/>
              </a:spcAft>
              <a:buNone/>
            </a:pPr>
            <a:r>
              <a:rPr lang="es-ES" sz="2400" dirty="0">
                <a:latin typeface="Congenial" panose="02000503040000020004" pitchFamily="2" charset="0"/>
              </a:rPr>
              <a:t>El progreso de la economía</a:t>
            </a:r>
          </a:p>
          <a:p>
            <a:pPr>
              <a:spcBef>
                <a:spcPts val="0"/>
              </a:spcBef>
              <a:spcAft>
                <a:spcPts val="300"/>
              </a:spcAft>
            </a:pPr>
            <a:r>
              <a:rPr lang="es-ES" sz="2400" dirty="0">
                <a:latin typeface="Congenial" panose="02000503040000020004" pitchFamily="2" charset="0"/>
              </a:rPr>
              <a:t>Las actividades agrarias – Buenas cosechas</a:t>
            </a:r>
          </a:p>
          <a:p>
            <a:pPr>
              <a:spcBef>
                <a:spcPts val="0"/>
              </a:spcBef>
              <a:spcAft>
                <a:spcPts val="300"/>
              </a:spcAft>
            </a:pPr>
            <a:r>
              <a:rPr lang="es-ES" sz="2400" dirty="0">
                <a:latin typeface="Congenial" panose="02000503040000020004" pitchFamily="2" charset="0"/>
              </a:rPr>
              <a:t>El comercio creció por los descubrimientos geográficos</a:t>
            </a:r>
          </a:p>
          <a:p>
            <a:pPr>
              <a:spcBef>
                <a:spcPts val="0"/>
              </a:spcBef>
              <a:spcAft>
                <a:spcPts val="300"/>
              </a:spcAft>
            </a:pPr>
            <a:r>
              <a:rPr lang="es-ES" sz="2400" dirty="0">
                <a:latin typeface="Congenial" panose="02000503040000020004" pitchFamily="2" charset="0"/>
              </a:rPr>
              <a:t>El sistema económico capitalista comenzó a desarrollarse:</a:t>
            </a:r>
          </a:p>
          <a:p>
            <a:pPr marL="1074738">
              <a:spcBef>
                <a:spcPts val="0"/>
              </a:spcBef>
              <a:spcAft>
                <a:spcPts val="300"/>
              </a:spcAft>
            </a:pPr>
            <a:r>
              <a:rPr lang="es-ES" sz="2400" dirty="0">
                <a:latin typeface="Congenial" panose="02000503040000020004" pitchFamily="2" charset="0"/>
              </a:rPr>
              <a:t> aumentó la circulación de moneda</a:t>
            </a:r>
          </a:p>
          <a:p>
            <a:pPr marL="1074738">
              <a:spcBef>
                <a:spcPts val="0"/>
              </a:spcBef>
              <a:spcAft>
                <a:spcPts val="300"/>
              </a:spcAft>
            </a:pPr>
            <a:r>
              <a:rPr lang="es-ES" sz="2400" dirty="0">
                <a:latin typeface="Congenial" panose="02000503040000020004" pitchFamily="2" charset="0"/>
              </a:rPr>
              <a:t>se simplificaron las operaciones mercantiles y bancarias </a:t>
            </a:r>
          </a:p>
          <a:p>
            <a:pPr marL="1074738">
              <a:spcBef>
                <a:spcPts val="0"/>
              </a:spcBef>
              <a:spcAft>
                <a:spcPts val="300"/>
              </a:spcAft>
            </a:pPr>
            <a:r>
              <a:rPr lang="es-ES" sz="2400" dirty="0">
                <a:latin typeface="Congenial" panose="02000503040000020004" pitchFamily="2" charset="0"/>
              </a:rPr>
              <a:t>se fundaron las primeras sociedades comerciales</a:t>
            </a:r>
          </a:p>
          <a:p>
            <a:pPr marL="96838" indent="0">
              <a:spcBef>
                <a:spcPts val="0"/>
              </a:spcBef>
              <a:spcAft>
                <a:spcPts val="300"/>
              </a:spcAft>
              <a:buNone/>
            </a:pPr>
            <a:r>
              <a:rPr lang="es-ES" sz="2400" dirty="0">
                <a:latin typeface="Congenial" panose="02000503040000020004" pitchFamily="2" charset="0"/>
              </a:rPr>
              <a:t>Al aumentar la población, aumentó la demanda de productos agrícolas y artesanales, y estimuló el comercio.</a:t>
            </a:r>
          </a:p>
          <a:p>
            <a:pPr marL="1074738">
              <a:spcBef>
                <a:spcPts val="0"/>
              </a:spcBef>
              <a:spcAft>
                <a:spcPts val="300"/>
              </a:spcAft>
            </a:pPr>
            <a:endParaRPr lang="es-ES" sz="2400" dirty="0">
              <a:latin typeface="Congenial" panose="02000503040000020004"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568" y="503237"/>
            <a:ext cx="8229600" cy="457199"/>
          </a:xfrm>
        </p:spPr>
        <p:txBody>
          <a:bodyPr>
            <a:normAutofit fontScale="90000"/>
          </a:bodyPr>
          <a:lstStyle/>
          <a:p>
            <a:r>
              <a:rPr lang="es-ES" sz="3600" b="1" dirty="0">
                <a:solidFill>
                  <a:schemeClr val="accent1">
                    <a:lumMod val="75000"/>
                  </a:schemeClr>
                </a:solidFill>
                <a:latin typeface="Abadi" panose="020B0604020104020204" pitchFamily="34" charset="0"/>
              </a:rPr>
              <a:t>LA SOCIEDAD</a:t>
            </a:r>
            <a:endParaRPr sz="3600" b="1" dirty="0">
              <a:solidFill>
                <a:schemeClr val="accent1">
                  <a:lumMod val="75000"/>
                </a:schemeClr>
              </a:solidFill>
              <a:latin typeface="Abadi" panose="020B0604020104020204" pitchFamily="34" charset="0"/>
            </a:endParaRPr>
          </a:p>
        </p:txBody>
      </p:sp>
      <p:sp>
        <p:nvSpPr>
          <p:cNvPr id="3" name="Content Placeholder 2"/>
          <p:cNvSpPr>
            <a:spLocks noGrp="1"/>
          </p:cNvSpPr>
          <p:nvPr>
            <p:ph idx="1"/>
          </p:nvPr>
        </p:nvSpPr>
        <p:spPr>
          <a:xfrm>
            <a:off x="457200" y="1004552"/>
            <a:ext cx="4981074" cy="5556669"/>
          </a:xfrm>
        </p:spPr>
        <p:txBody>
          <a:bodyPr>
            <a:normAutofit lnSpcReduction="10000"/>
          </a:bodyPr>
          <a:lstStyle/>
          <a:p>
            <a:pPr marL="0" indent="0">
              <a:buNone/>
            </a:pPr>
            <a:r>
              <a:rPr lang="es-ES" sz="2000" dirty="0">
                <a:latin typeface="Congenial" panose="02000503040000020004" pitchFamily="2" charset="0"/>
              </a:rPr>
              <a:t>Sigue habiendo sociedad estamental pero el desarrollo económico la hizo más compleja:</a:t>
            </a:r>
          </a:p>
          <a:p>
            <a:r>
              <a:rPr lang="es-ES" sz="2000" b="1" dirty="0">
                <a:latin typeface="Congenial" panose="02000503040000020004" pitchFamily="2" charset="0"/>
              </a:rPr>
              <a:t>La nobleza y el clero: </a:t>
            </a:r>
            <a:r>
              <a:rPr lang="es-ES" sz="2000" dirty="0">
                <a:latin typeface="Congenial" panose="02000503040000020004" pitchFamily="2" charset="0"/>
              </a:rPr>
              <a:t>continuaron siendo los estamentos privilegiados ; mantuvieron su poder económico y privilegios.</a:t>
            </a:r>
          </a:p>
          <a:p>
            <a:r>
              <a:rPr lang="es-ES" sz="2000" b="1" dirty="0">
                <a:latin typeface="Congenial" panose="02000503040000020004" pitchFamily="2" charset="0"/>
              </a:rPr>
              <a:t>La burguesía</a:t>
            </a:r>
            <a:r>
              <a:rPr lang="es-ES" sz="2000" dirty="0">
                <a:latin typeface="Congenial" panose="02000503040000020004" pitchFamily="2" charset="0"/>
              </a:rPr>
              <a:t> se enriqueció con el comercio transoceánico, los negocios y la banca, imponiéndose sobre los demás grupos urbanos.</a:t>
            </a:r>
          </a:p>
          <a:p>
            <a:r>
              <a:rPr lang="es-ES" sz="2000" b="1" dirty="0">
                <a:latin typeface="Congenial" panose="02000503040000020004" pitchFamily="2" charset="0"/>
              </a:rPr>
              <a:t>El campesinado</a:t>
            </a:r>
            <a:r>
              <a:rPr lang="es-ES" sz="2000" dirty="0">
                <a:latin typeface="Congenial" panose="02000503040000020004" pitchFamily="2" charset="0"/>
              </a:rPr>
              <a:t> la mayoría del estamento no privilegiado. Sus condiciones de vida mejoraron: dejó de haber servidumbre y trabajaban sus propias tierras como </a:t>
            </a:r>
            <a:r>
              <a:rPr lang="es-ES" sz="2000" b="1" dirty="0">
                <a:latin typeface="Congenial" panose="02000503040000020004" pitchFamily="2" charset="0"/>
              </a:rPr>
              <a:t>asalariado</a:t>
            </a:r>
            <a:r>
              <a:rPr lang="es-ES" sz="2000" dirty="0">
                <a:latin typeface="Congenial" panose="02000503040000020004" pitchFamily="2" charset="0"/>
              </a:rPr>
              <a:t> de los señores. En Europa Oriental, en cambio, se acentuó su sujeción a la tierra.</a:t>
            </a:r>
          </a:p>
        </p:txBody>
      </p:sp>
      <p:pic>
        <p:nvPicPr>
          <p:cNvPr id="5" name="Imagen 4">
            <a:extLst>
              <a:ext uri="{FF2B5EF4-FFF2-40B4-BE49-F238E27FC236}">
                <a16:creationId xmlns:a16="http://schemas.microsoft.com/office/drawing/2014/main" id="{7B66D784-FE90-8AB9-40F7-25115381B5A0}"/>
              </a:ext>
            </a:extLst>
          </p:cNvPr>
          <p:cNvPicPr>
            <a:picLocks noChangeAspect="1"/>
          </p:cNvPicPr>
          <p:nvPr/>
        </p:nvPicPr>
        <p:blipFill>
          <a:blip r:embed="rId3"/>
          <a:stretch>
            <a:fillRect/>
          </a:stretch>
        </p:blipFill>
        <p:spPr>
          <a:xfrm>
            <a:off x="5709320" y="1004552"/>
            <a:ext cx="3123136" cy="25095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165104-7CE7-F76A-AEA3-4244E5B65197}"/>
              </a:ext>
            </a:extLst>
          </p:cNvPr>
          <p:cNvSpPr>
            <a:spLocks noGrp="1"/>
          </p:cNvSpPr>
          <p:nvPr>
            <p:ph type="title"/>
          </p:nvPr>
        </p:nvSpPr>
        <p:spPr/>
        <p:txBody>
          <a:bodyPr/>
          <a:lstStyle/>
          <a:p>
            <a:r>
              <a:rPr lang="es-ES" b="1" dirty="0">
                <a:solidFill>
                  <a:schemeClr val="accent1">
                    <a:lumMod val="75000"/>
                  </a:schemeClr>
                </a:solidFill>
                <a:latin typeface="Abadi" panose="020B0604020104020204" pitchFamily="34" charset="0"/>
              </a:rPr>
              <a:t>RESPONDE</a:t>
            </a:r>
            <a:endParaRPr lang="es-ES" dirty="0"/>
          </a:p>
        </p:txBody>
      </p:sp>
      <p:sp>
        <p:nvSpPr>
          <p:cNvPr id="3" name="Marcador de contenido 2">
            <a:extLst>
              <a:ext uri="{FF2B5EF4-FFF2-40B4-BE49-F238E27FC236}">
                <a16:creationId xmlns:a16="http://schemas.microsoft.com/office/drawing/2014/main" id="{12F28D29-F3D5-2A61-5E8F-FF6849955A3F}"/>
              </a:ext>
            </a:extLst>
          </p:cNvPr>
          <p:cNvSpPr>
            <a:spLocks noGrp="1"/>
          </p:cNvSpPr>
          <p:nvPr>
            <p:ph idx="1"/>
          </p:nvPr>
        </p:nvSpPr>
        <p:spPr/>
        <p:txBody>
          <a:bodyPr>
            <a:normAutofit lnSpcReduction="10000"/>
          </a:bodyPr>
          <a:lstStyle/>
          <a:p>
            <a:pPr marL="0" indent="0">
              <a:buNone/>
            </a:pPr>
            <a:r>
              <a:rPr lang="es-ES" sz="3000" b="1" dirty="0">
                <a:solidFill>
                  <a:srgbClr val="00B050"/>
                </a:solidFill>
                <a:latin typeface="Congenial" panose="02000503040000020004" pitchFamily="2" charset="0"/>
              </a:rPr>
              <a:t>V (verdadero)</a:t>
            </a:r>
            <a:r>
              <a:rPr lang="es-ES" sz="3000" dirty="0">
                <a:solidFill>
                  <a:srgbClr val="00B050"/>
                </a:solidFill>
                <a:latin typeface="Congenial" panose="02000503040000020004" pitchFamily="2" charset="0"/>
              </a:rPr>
              <a:t> o </a:t>
            </a:r>
            <a:r>
              <a:rPr lang="es-ES" sz="3000" b="1" dirty="0">
                <a:solidFill>
                  <a:srgbClr val="00B050"/>
                </a:solidFill>
                <a:latin typeface="Congenial" panose="02000503040000020004" pitchFamily="2" charset="0"/>
              </a:rPr>
              <a:t>F (falso)</a:t>
            </a:r>
            <a:r>
              <a:rPr lang="es-ES" sz="3000" dirty="0">
                <a:solidFill>
                  <a:srgbClr val="00B050"/>
                </a:solidFill>
                <a:latin typeface="Congenial" panose="02000503040000020004" pitchFamily="2" charset="0"/>
              </a:rPr>
              <a:t>:</a:t>
            </a:r>
          </a:p>
          <a:p>
            <a:pPr marL="0" indent="0">
              <a:buNone/>
            </a:pPr>
            <a:r>
              <a:rPr lang="es-ES" sz="3000" dirty="0">
                <a:solidFill>
                  <a:srgbClr val="00B050"/>
                </a:solidFill>
                <a:latin typeface="Congenial" panose="02000503040000020004" pitchFamily="2" charset="0"/>
              </a:rPr>
              <a:t>☐ El crecimiento de la población europea se vio favorecido por la mejora de las cosechas. </a:t>
            </a:r>
          </a:p>
          <a:p>
            <a:pPr marL="0" indent="0">
              <a:buNone/>
            </a:pPr>
            <a:r>
              <a:rPr lang="es-ES" sz="3000" dirty="0">
                <a:solidFill>
                  <a:srgbClr val="00B050"/>
                </a:solidFill>
                <a:latin typeface="Congenial" panose="02000503040000020004" pitchFamily="2" charset="0"/>
              </a:rPr>
              <a:t>☐ La desaparición de la peste favoreció el aumento de la población. </a:t>
            </a:r>
          </a:p>
          <a:p>
            <a:pPr marL="0" indent="0">
              <a:buNone/>
            </a:pPr>
            <a:r>
              <a:rPr lang="es-ES" sz="3000" dirty="0">
                <a:solidFill>
                  <a:srgbClr val="00B050"/>
                </a:solidFill>
                <a:latin typeface="Congenial" panose="02000503040000020004" pitchFamily="2" charset="0"/>
              </a:rPr>
              <a:t>☐ La paz contribuyó al crecimiento demográfico. </a:t>
            </a:r>
          </a:p>
          <a:p>
            <a:pPr marL="0" indent="0">
              <a:buNone/>
            </a:pPr>
            <a:r>
              <a:rPr lang="es-ES" sz="3000" dirty="0">
                <a:solidFill>
                  <a:srgbClr val="00B050"/>
                </a:solidFill>
                <a:latin typeface="Congenial" panose="02000503040000020004" pitchFamily="2" charset="0"/>
              </a:rPr>
              <a:t>☐ El aumento de población redujo la demanda de productos.</a:t>
            </a:r>
          </a:p>
          <a:p>
            <a:endParaRPr lang="es-ES" dirty="0"/>
          </a:p>
        </p:txBody>
      </p:sp>
      <p:pic>
        <p:nvPicPr>
          <p:cNvPr id="7170" name="Picture 2" descr="What Do Cats Think About? – Meow Connection">
            <a:extLst>
              <a:ext uri="{FF2B5EF4-FFF2-40B4-BE49-F238E27FC236}">
                <a16:creationId xmlns:a16="http://schemas.microsoft.com/office/drawing/2014/main" id="{DE623894-F040-DAD3-B6F6-923B4FA440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8505" y="274638"/>
            <a:ext cx="2398295" cy="1801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17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1" end="1"/>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200" fill="hold">
                                          <p:stCondLst>
                                            <p:cond delay="0"/>
                                          </p:stCondLst>
                                        </p:cTn>
                                        <p:tgtEl>
                                          <p:spTgt spid="3">
                                            <p:txEl>
                                              <p:pRg st="2" end="2"/>
                                            </p:txEl>
                                          </p:spTgt>
                                        </p:tgtEl>
                                        <p:attrNameLst>
                                          <p:attrName>r</p:attrName>
                                        </p:attrNameLst>
                                      </p:cBhvr>
                                    </p:animRot>
                                    <p:animRot by="-240000">
                                      <p:cBhvr>
                                        <p:cTn id="11" dur="400" fill="hold">
                                          <p:stCondLst>
                                            <p:cond delay="400"/>
                                          </p:stCondLst>
                                        </p:cTn>
                                        <p:tgtEl>
                                          <p:spTgt spid="3">
                                            <p:txEl>
                                              <p:pRg st="2" end="2"/>
                                            </p:txEl>
                                          </p:spTgt>
                                        </p:tgtEl>
                                        <p:attrNameLst>
                                          <p:attrName>r</p:attrName>
                                        </p:attrNameLst>
                                      </p:cBhvr>
                                    </p:animRot>
                                    <p:animRot by="240000">
                                      <p:cBhvr>
                                        <p:cTn id="12" dur="400" fill="hold">
                                          <p:stCondLst>
                                            <p:cond delay="800"/>
                                          </p:stCondLst>
                                        </p:cTn>
                                        <p:tgtEl>
                                          <p:spTgt spid="3">
                                            <p:txEl>
                                              <p:pRg st="2" end="2"/>
                                            </p:txEl>
                                          </p:spTgt>
                                        </p:tgtEl>
                                        <p:attrNameLst>
                                          <p:attrName>r</p:attrName>
                                        </p:attrNameLst>
                                      </p:cBhvr>
                                    </p:animRot>
                                    <p:animRot by="-240000">
                                      <p:cBhvr>
                                        <p:cTn id="13" dur="400" fill="hold">
                                          <p:stCondLst>
                                            <p:cond delay="1200"/>
                                          </p:stCondLst>
                                        </p:cTn>
                                        <p:tgtEl>
                                          <p:spTgt spid="3">
                                            <p:txEl>
                                              <p:pRg st="2" end="2"/>
                                            </p:txEl>
                                          </p:spTgt>
                                        </p:tgtEl>
                                        <p:attrNameLst>
                                          <p:attrName>r</p:attrName>
                                        </p:attrNameLst>
                                      </p:cBhvr>
                                    </p:animRot>
                                    <p:animRot by="120000">
                                      <p:cBhvr>
                                        <p:cTn id="14" dur="400" fill="hold">
                                          <p:stCondLst>
                                            <p:cond delay="1600"/>
                                          </p:stCondLst>
                                        </p:cTn>
                                        <p:tgtEl>
                                          <p:spTgt spid="3">
                                            <p:txEl>
                                              <p:pRg st="2" end="2"/>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1)">
                                      <p:cBhvr>
                                        <p:cTn id="19" dur="2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80">
                                          <p:stCondLst>
                                            <p:cond delay="0"/>
                                          </p:stCondLst>
                                        </p:cTn>
                                        <p:tgtEl>
                                          <p:spTgt spid="3">
                                            <p:txEl>
                                              <p:pRg st="4" end="4"/>
                                            </p:txEl>
                                          </p:spTgt>
                                        </p:tgtEl>
                                      </p:cBhvr>
                                    </p:animEffect>
                                    <p:anim calcmode="lin" valueType="num">
                                      <p:cBhvr>
                                        <p:cTn id="25"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4" end="4"/>
                                            </p:txEl>
                                          </p:spTgt>
                                        </p:tgtEl>
                                      </p:cBhvr>
                                      <p:to x="100000" y="60000"/>
                                    </p:animScale>
                                    <p:animScale>
                                      <p:cBhvr>
                                        <p:cTn id="31" dur="166" decel="50000">
                                          <p:stCondLst>
                                            <p:cond delay="676"/>
                                          </p:stCondLst>
                                        </p:cTn>
                                        <p:tgtEl>
                                          <p:spTgt spid="3">
                                            <p:txEl>
                                              <p:pRg st="4" end="4"/>
                                            </p:txEl>
                                          </p:spTgt>
                                        </p:tgtEl>
                                      </p:cBhvr>
                                      <p:to x="100000" y="100000"/>
                                    </p:animScale>
                                    <p:animScale>
                                      <p:cBhvr>
                                        <p:cTn id="32" dur="26">
                                          <p:stCondLst>
                                            <p:cond delay="1312"/>
                                          </p:stCondLst>
                                        </p:cTn>
                                        <p:tgtEl>
                                          <p:spTgt spid="3">
                                            <p:txEl>
                                              <p:pRg st="4" end="4"/>
                                            </p:txEl>
                                          </p:spTgt>
                                        </p:tgtEl>
                                      </p:cBhvr>
                                      <p:to x="100000" y="80000"/>
                                    </p:animScale>
                                    <p:animScale>
                                      <p:cBhvr>
                                        <p:cTn id="33" dur="166" decel="50000">
                                          <p:stCondLst>
                                            <p:cond delay="1338"/>
                                          </p:stCondLst>
                                        </p:cTn>
                                        <p:tgtEl>
                                          <p:spTgt spid="3">
                                            <p:txEl>
                                              <p:pRg st="4" end="4"/>
                                            </p:txEl>
                                          </p:spTgt>
                                        </p:tgtEl>
                                      </p:cBhvr>
                                      <p:to x="100000" y="100000"/>
                                    </p:animScale>
                                    <p:animScale>
                                      <p:cBhvr>
                                        <p:cTn id="34" dur="26">
                                          <p:stCondLst>
                                            <p:cond delay="1642"/>
                                          </p:stCondLst>
                                        </p:cTn>
                                        <p:tgtEl>
                                          <p:spTgt spid="3">
                                            <p:txEl>
                                              <p:pRg st="4" end="4"/>
                                            </p:txEl>
                                          </p:spTgt>
                                        </p:tgtEl>
                                      </p:cBhvr>
                                      <p:to x="100000" y="90000"/>
                                    </p:animScale>
                                    <p:animScale>
                                      <p:cBhvr>
                                        <p:cTn id="35" dur="166" decel="50000">
                                          <p:stCondLst>
                                            <p:cond delay="1668"/>
                                          </p:stCondLst>
                                        </p:cTn>
                                        <p:tgtEl>
                                          <p:spTgt spid="3">
                                            <p:txEl>
                                              <p:pRg st="4" end="4"/>
                                            </p:txEl>
                                          </p:spTgt>
                                        </p:tgtEl>
                                      </p:cBhvr>
                                      <p:to x="100000" y="100000"/>
                                    </p:animScale>
                                    <p:animScale>
                                      <p:cBhvr>
                                        <p:cTn id="36" dur="26">
                                          <p:stCondLst>
                                            <p:cond delay="1808"/>
                                          </p:stCondLst>
                                        </p:cTn>
                                        <p:tgtEl>
                                          <p:spTgt spid="3">
                                            <p:txEl>
                                              <p:pRg st="4" end="4"/>
                                            </p:txEl>
                                          </p:spTgt>
                                        </p:tgtEl>
                                      </p:cBhvr>
                                      <p:to x="100000" y="95000"/>
                                    </p:animScale>
                                    <p:animScale>
                                      <p:cBhvr>
                                        <p:cTn id="37"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4191A2-D59E-6189-CC19-952A061605BE}"/>
              </a:ext>
            </a:extLst>
          </p:cNvPr>
          <p:cNvSpPr>
            <a:spLocks noGrp="1"/>
          </p:cNvSpPr>
          <p:nvPr>
            <p:ph type="title"/>
          </p:nvPr>
        </p:nvSpPr>
        <p:spPr/>
        <p:txBody>
          <a:bodyPr/>
          <a:lstStyle/>
          <a:p>
            <a:r>
              <a:rPr lang="es-ES" b="1" dirty="0">
                <a:solidFill>
                  <a:srgbClr val="0070C0"/>
                </a:solidFill>
                <a:latin typeface="Abadi" panose="020B0604020104020204" pitchFamily="34" charset="0"/>
              </a:rPr>
              <a:t>SABES…..</a:t>
            </a:r>
          </a:p>
        </p:txBody>
      </p:sp>
      <p:sp>
        <p:nvSpPr>
          <p:cNvPr id="3" name="Marcador de contenido 2">
            <a:extLst>
              <a:ext uri="{FF2B5EF4-FFF2-40B4-BE49-F238E27FC236}">
                <a16:creationId xmlns:a16="http://schemas.microsoft.com/office/drawing/2014/main" id="{24D61165-9010-3088-7964-44E4413D2A08}"/>
              </a:ext>
            </a:extLst>
          </p:cNvPr>
          <p:cNvSpPr>
            <a:spLocks noGrp="1"/>
          </p:cNvSpPr>
          <p:nvPr>
            <p:ph idx="1"/>
          </p:nvPr>
        </p:nvSpPr>
        <p:spPr/>
        <p:txBody>
          <a:bodyPr>
            <a:normAutofit fontScale="92500" lnSpcReduction="10000"/>
          </a:bodyPr>
          <a:lstStyle/>
          <a:p>
            <a:r>
              <a:rPr lang="es-ES" sz="3000" dirty="0">
                <a:solidFill>
                  <a:srgbClr val="00B050"/>
                </a:solidFill>
                <a:latin typeface="Congenial" panose="02000503040000020004" pitchFamily="2" charset="0"/>
              </a:rPr>
              <a:t>¿Quién era Cristóbal Colón? </a:t>
            </a:r>
          </a:p>
          <a:p>
            <a:r>
              <a:rPr lang="es-ES" sz="3000" dirty="0">
                <a:solidFill>
                  <a:srgbClr val="00B050"/>
                </a:solidFill>
                <a:latin typeface="Congenial" panose="02000503040000020004" pitchFamily="2" charset="0"/>
              </a:rPr>
              <a:t>Verdadero o falso </a:t>
            </a:r>
            <a:r>
              <a:rPr lang="es-ES" sz="3000" dirty="0">
                <a:solidFill>
                  <a:srgbClr val="00B050"/>
                </a:solidFill>
                <a:latin typeface="Congenial" panose="02000503040000020004" pitchFamily="2" charset="0"/>
                <a:sym typeface="Wingdings" panose="05000000000000000000" pitchFamily="2" charset="2"/>
              </a:rPr>
              <a:t></a:t>
            </a:r>
            <a:endParaRPr lang="es-ES" sz="3000" dirty="0">
              <a:solidFill>
                <a:srgbClr val="00B050"/>
              </a:solidFill>
              <a:latin typeface="Congenial" panose="02000503040000020004" pitchFamily="2" charset="0"/>
            </a:endParaRPr>
          </a:p>
          <a:p>
            <a:pPr marL="0" lvl="0" indent="0">
              <a:buNone/>
            </a:pPr>
            <a:r>
              <a:rPr lang="es-ES" sz="3000" dirty="0">
                <a:solidFill>
                  <a:srgbClr val="00B050"/>
                </a:solidFill>
                <a:latin typeface="Congenial" panose="02000503040000020004" pitchFamily="2" charset="0"/>
              </a:rPr>
              <a:t>☐ Colón quería llegar a América </a:t>
            </a:r>
          </a:p>
          <a:p>
            <a:pPr marL="0" lvl="0" indent="0">
              <a:buNone/>
            </a:pPr>
            <a:r>
              <a:rPr lang="es-ES" sz="3000" dirty="0">
                <a:solidFill>
                  <a:srgbClr val="00B050"/>
                </a:solidFill>
                <a:latin typeface="Congenial" panose="02000503040000020004" pitchFamily="2" charset="0"/>
              </a:rPr>
              <a:t>☐ Los europeos ya conocían América antes de 1492 </a:t>
            </a:r>
          </a:p>
          <a:p>
            <a:pPr marL="0" lvl="0" indent="0">
              <a:buNone/>
            </a:pPr>
            <a:r>
              <a:rPr lang="es-ES" sz="3000" dirty="0">
                <a:solidFill>
                  <a:srgbClr val="00B050"/>
                </a:solidFill>
                <a:latin typeface="Congenial" panose="02000503040000020004" pitchFamily="2" charset="0"/>
              </a:rPr>
              <a:t>☐ La Tierra se consideraba plana en la Edad Media </a:t>
            </a:r>
          </a:p>
          <a:p>
            <a:pPr marL="0" lvl="0" indent="0">
              <a:buNone/>
            </a:pPr>
            <a:r>
              <a:rPr lang="es-ES" sz="3000" dirty="0">
                <a:solidFill>
                  <a:srgbClr val="00B050"/>
                </a:solidFill>
                <a:latin typeface="Congenial" panose="02000503040000020004" pitchFamily="2" charset="0"/>
              </a:rPr>
              <a:t>☐ Los viajes eran peligrosos </a:t>
            </a:r>
          </a:p>
          <a:p>
            <a:pPr marL="0" indent="0">
              <a:buNone/>
            </a:pPr>
            <a:br>
              <a:rPr lang="es-ES" dirty="0"/>
            </a:br>
            <a:endParaRPr lang="es-ES" dirty="0"/>
          </a:p>
        </p:txBody>
      </p:sp>
      <p:pic>
        <p:nvPicPr>
          <p:cNvPr id="4" name="Imagen 3">
            <a:extLst>
              <a:ext uri="{FF2B5EF4-FFF2-40B4-BE49-F238E27FC236}">
                <a16:creationId xmlns:a16="http://schemas.microsoft.com/office/drawing/2014/main" id="{40E06D24-BF08-87C9-89DA-54D42B853839}"/>
              </a:ext>
            </a:extLst>
          </p:cNvPr>
          <p:cNvPicPr>
            <a:picLocks noChangeAspect="1"/>
          </p:cNvPicPr>
          <p:nvPr/>
        </p:nvPicPr>
        <p:blipFill>
          <a:blip r:embed="rId2"/>
          <a:stretch>
            <a:fillRect/>
          </a:stretch>
        </p:blipFill>
        <p:spPr>
          <a:xfrm>
            <a:off x="7226968" y="4592928"/>
            <a:ext cx="1917032" cy="1715797"/>
          </a:xfrm>
          <a:prstGeom prst="rect">
            <a:avLst/>
          </a:prstGeom>
        </p:spPr>
      </p:pic>
    </p:spTree>
    <p:extLst>
      <p:ext uri="{BB962C8B-B14F-4D97-AF65-F5344CB8AC3E}">
        <p14:creationId xmlns:p14="http://schemas.microsoft.com/office/powerpoint/2010/main" val="181179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7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749"/>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999"/>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999"/>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999"/>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B12D71-001C-43DF-1F9E-2FA14B0DAC31}"/>
              </a:ext>
            </a:extLst>
          </p:cNvPr>
          <p:cNvSpPr>
            <a:spLocks noGrp="1"/>
          </p:cNvSpPr>
          <p:nvPr>
            <p:ph type="title"/>
          </p:nvPr>
        </p:nvSpPr>
        <p:spPr>
          <a:xfrm>
            <a:off x="457200" y="274638"/>
            <a:ext cx="8229600" cy="687888"/>
          </a:xfrm>
        </p:spPr>
        <p:txBody>
          <a:bodyPr>
            <a:normAutofit/>
          </a:bodyPr>
          <a:lstStyle/>
          <a:p>
            <a:r>
              <a:rPr lang="es-ES" sz="3600" b="1" dirty="0">
                <a:solidFill>
                  <a:srgbClr val="0070C0"/>
                </a:solidFill>
                <a:latin typeface="Abadi" panose="020B0604020104020204" pitchFamily="34" charset="0"/>
              </a:rPr>
              <a:t>LA REFORMA PROTESTANTE</a:t>
            </a:r>
          </a:p>
        </p:txBody>
      </p:sp>
      <p:sp>
        <p:nvSpPr>
          <p:cNvPr id="3" name="Marcador de contenido 2">
            <a:extLst>
              <a:ext uri="{FF2B5EF4-FFF2-40B4-BE49-F238E27FC236}">
                <a16:creationId xmlns:a16="http://schemas.microsoft.com/office/drawing/2014/main" id="{FE94526C-298D-6FB3-AE31-547417B363BA}"/>
              </a:ext>
            </a:extLst>
          </p:cNvPr>
          <p:cNvSpPr>
            <a:spLocks noGrp="1"/>
          </p:cNvSpPr>
          <p:nvPr>
            <p:ph idx="1"/>
          </p:nvPr>
        </p:nvSpPr>
        <p:spPr>
          <a:xfrm>
            <a:off x="457200" y="962526"/>
            <a:ext cx="8229600" cy="2277979"/>
          </a:xfrm>
        </p:spPr>
        <p:txBody>
          <a:bodyPr>
            <a:normAutofit fontScale="92500" lnSpcReduction="20000"/>
          </a:bodyPr>
          <a:lstStyle/>
          <a:p>
            <a:pPr marL="0" indent="0">
              <a:spcBef>
                <a:spcPts val="0"/>
              </a:spcBef>
              <a:spcAft>
                <a:spcPts val="300"/>
              </a:spcAft>
              <a:buNone/>
            </a:pPr>
            <a:r>
              <a:rPr lang="es-ES" sz="1800" dirty="0">
                <a:latin typeface="Congenial" panose="02000503040000020004" pitchFamily="2" charset="0"/>
              </a:rPr>
              <a:t>En el siglo XVI se extendió por Europa la </a:t>
            </a:r>
            <a:r>
              <a:rPr lang="es-ES" sz="1800" b="1" dirty="0">
                <a:latin typeface="Congenial" panose="02000503040000020004" pitchFamily="2" charset="0"/>
              </a:rPr>
              <a:t>Reforma protestante</a:t>
            </a:r>
            <a:r>
              <a:rPr lang="es-ES" sz="1800" dirty="0">
                <a:latin typeface="Congenial" panose="02000503040000020004" pitchFamily="2" charset="0"/>
              </a:rPr>
              <a:t> que rompía la unidad religiosa de Europa Occidental alrededor de la Iglesia católica. Esta, como reacción, inició un proceso de renovación espiritual conocido como </a:t>
            </a:r>
            <a:r>
              <a:rPr lang="es-ES" sz="1800" b="1" dirty="0">
                <a:latin typeface="Congenial" panose="02000503040000020004" pitchFamily="2" charset="0"/>
              </a:rPr>
              <a:t>Contrarreforma.</a:t>
            </a:r>
            <a:endParaRPr lang="es-ES" sz="1800" dirty="0">
              <a:latin typeface="Congenial" panose="02000503040000020004" pitchFamily="2" charset="0"/>
            </a:endParaRPr>
          </a:p>
          <a:p>
            <a:pPr marL="0" indent="0">
              <a:spcBef>
                <a:spcPts val="0"/>
              </a:spcBef>
              <a:spcAft>
                <a:spcPts val="300"/>
              </a:spcAft>
              <a:buNone/>
            </a:pPr>
            <a:r>
              <a:rPr lang="es-ES" sz="1800" b="1" dirty="0">
                <a:latin typeface="Congenial" panose="02000503040000020004" pitchFamily="2" charset="0"/>
              </a:rPr>
              <a:t>Las causas de la Reforma</a:t>
            </a:r>
            <a:endParaRPr lang="es-ES" sz="1800" dirty="0">
              <a:latin typeface="Congenial" panose="02000503040000020004" pitchFamily="2" charset="0"/>
            </a:endParaRPr>
          </a:p>
          <a:p>
            <a:pPr>
              <a:spcBef>
                <a:spcPts val="0"/>
              </a:spcBef>
              <a:spcAft>
                <a:spcPts val="300"/>
              </a:spcAft>
            </a:pPr>
            <a:r>
              <a:rPr lang="es-ES" sz="1800" dirty="0">
                <a:latin typeface="Congenial" panose="02000503040000020004" pitchFamily="2" charset="0"/>
              </a:rPr>
              <a:t>El desprestigio del papado y del clero</a:t>
            </a:r>
          </a:p>
          <a:p>
            <a:pPr>
              <a:spcBef>
                <a:spcPts val="0"/>
              </a:spcBef>
              <a:spcAft>
                <a:spcPts val="300"/>
              </a:spcAft>
            </a:pPr>
            <a:r>
              <a:rPr lang="es-ES" sz="1800" dirty="0">
                <a:latin typeface="Congenial" panose="02000503040000020004" pitchFamily="2" charset="0"/>
              </a:rPr>
              <a:t>Los abusos de la Iglesia:</a:t>
            </a:r>
          </a:p>
          <a:p>
            <a:pPr lvl="1">
              <a:spcBef>
                <a:spcPts val="0"/>
              </a:spcBef>
              <a:spcAft>
                <a:spcPts val="300"/>
              </a:spcAft>
            </a:pPr>
            <a:r>
              <a:rPr lang="es-ES" sz="1800" dirty="0">
                <a:latin typeface="Congenial" panose="02000503040000020004" pitchFamily="2" charset="0"/>
              </a:rPr>
              <a:t>Nepotismo				         - </a:t>
            </a:r>
            <a:r>
              <a:rPr lang="es-ES" sz="1800" dirty="0" err="1">
                <a:latin typeface="Congenial" panose="02000503040000020004" pitchFamily="2" charset="0"/>
              </a:rPr>
              <a:t>Nicolaísmo</a:t>
            </a:r>
            <a:endParaRPr lang="es-ES" sz="1800" dirty="0">
              <a:latin typeface="Congenial" panose="02000503040000020004" pitchFamily="2" charset="0"/>
            </a:endParaRPr>
          </a:p>
          <a:p>
            <a:pPr lvl="1">
              <a:spcBef>
                <a:spcPts val="0"/>
              </a:spcBef>
              <a:spcAft>
                <a:spcPts val="300"/>
              </a:spcAft>
            </a:pPr>
            <a:r>
              <a:rPr lang="es-ES" sz="1800" dirty="0">
                <a:latin typeface="Congenial" panose="02000503040000020004" pitchFamily="2" charset="0"/>
              </a:rPr>
              <a:t>Simonía					- Indulgencias</a:t>
            </a:r>
          </a:p>
          <a:p>
            <a:pPr lvl="1">
              <a:spcBef>
                <a:spcPts val="0"/>
              </a:spcBef>
              <a:spcAft>
                <a:spcPts val="300"/>
              </a:spcAft>
            </a:pPr>
            <a:endParaRPr lang="es-ES" sz="1800" dirty="0">
              <a:latin typeface="Congenial" panose="02000503040000020004" pitchFamily="2" charset="0"/>
            </a:endParaRPr>
          </a:p>
        </p:txBody>
      </p:sp>
      <p:graphicFrame>
        <p:nvGraphicFramePr>
          <p:cNvPr id="5" name="Objeto 4">
            <a:extLst>
              <a:ext uri="{FF2B5EF4-FFF2-40B4-BE49-F238E27FC236}">
                <a16:creationId xmlns:a16="http://schemas.microsoft.com/office/drawing/2014/main" id="{2E4007EE-8332-BF94-19A5-859BE0386798}"/>
              </a:ext>
            </a:extLst>
          </p:cNvPr>
          <p:cNvGraphicFramePr>
            <a:graphicFrameLocks noChangeAspect="1"/>
          </p:cNvGraphicFramePr>
          <p:nvPr>
            <p:extLst>
              <p:ext uri="{D42A27DB-BD31-4B8C-83A1-F6EECF244321}">
                <p14:modId xmlns:p14="http://schemas.microsoft.com/office/powerpoint/2010/main" val="2836492026"/>
              </p:ext>
            </p:extLst>
          </p:nvPr>
        </p:nvGraphicFramePr>
        <p:xfrm>
          <a:off x="853740" y="3412081"/>
          <a:ext cx="8290260" cy="3171281"/>
        </p:xfrm>
        <a:graphic>
          <a:graphicData uri="http://schemas.openxmlformats.org/presentationml/2006/ole">
            <mc:AlternateContent xmlns:mc="http://schemas.openxmlformats.org/markup-compatibility/2006">
              <mc:Choice xmlns:v="urn:schemas-microsoft-com:vml" Requires="v">
                <p:oleObj name="Document" r:id="rId3" imgW="6033351" imgH="2308675" progId="Word.Document.12">
                  <p:embed/>
                </p:oleObj>
              </mc:Choice>
              <mc:Fallback>
                <p:oleObj name="Document" r:id="rId3" imgW="6033351" imgH="2308675" progId="Word.Document.12">
                  <p:embed/>
                  <p:pic>
                    <p:nvPicPr>
                      <p:cNvPr id="5" name="Objeto 4">
                        <a:extLst>
                          <a:ext uri="{FF2B5EF4-FFF2-40B4-BE49-F238E27FC236}">
                            <a16:creationId xmlns:a16="http://schemas.microsoft.com/office/drawing/2014/main" id="{2E4007EE-8332-BF94-19A5-859BE0386798}"/>
                          </a:ext>
                        </a:extLst>
                      </p:cNvPr>
                      <p:cNvPicPr/>
                      <p:nvPr/>
                    </p:nvPicPr>
                    <p:blipFill>
                      <a:blip r:embed="rId4"/>
                      <a:stretch>
                        <a:fillRect/>
                      </a:stretch>
                    </p:blipFill>
                    <p:spPr>
                      <a:xfrm>
                        <a:off x="853740" y="3412081"/>
                        <a:ext cx="8290260" cy="3171281"/>
                      </a:xfrm>
                      <a:prstGeom prst="rect">
                        <a:avLst/>
                      </a:prstGeom>
                    </p:spPr>
                  </p:pic>
                </p:oleObj>
              </mc:Fallback>
            </mc:AlternateContent>
          </a:graphicData>
        </a:graphic>
      </p:graphicFrame>
    </p:spTree>
    <p:extLst>
      <p:ext uri="{BB962C8B-B14F-4D97-AF65-F5344CB8AC3E}">
        <p14:creationId xmlns:p14="http://schemas.microsoft.com/office/powerpoint/2010/main" val="133454576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7BA56D-915C-C969-9730-1A6BFCB91A57}"/>
              </a:ext>
            </a:extLst>
          </p:cNvPr>
          <p:cNvSpPr>
            <a:spLocks noGrp="1"/>
          </p:cNvSpPr>
          <p:nvPr>
            <p:ph type="title"/>
          </p:nvPr>
        </p:nvSpPr>
        <p:spPr>
          <a:xfrm>
            <a:off x="457200" y="274638"/>
            <a:ext cx="8229600" cy="816225"/>
          </a:xfrm>
        </p:spPr>
        <p:txBody>
          <a:bodyPr>
            <a:normAutofit/>
          </a:bodyPr>
          <a:lstStyle/>
          <a:p>
            <a:r>
              <a:rPr lang="es-ES" sz="3600" dirty="0">
                <a:solidFill>
                  <a:schemeClr val="accent1">
                    <a:lumMod val="75000"/>
                  </a:schemeClr>
                </a:solidFill>
                <a:latin typeface="Abadi" panose="020B0604020104020204" pitchFamily="34" charset="0"/>
              </a:rPr>
              <a:t>La Contrarreforma católica</a:t>
            </a:r>
          </a:p>
        </p:txBody>
      </p:sp>
      <p:sp>
        <p:nvSpPr>
          <p:cNvPr id="3" name="Marcador de contenido 2">
            <a:extLst>
              <a:ext uri="{FF2B5EF4-FFF2-40B4-BE49-F238E27FC236}">
                <a16:creationId xmlns:a16="http://schemas.microsoft.com/office/drawing/2014/main" id="{DA78D5E8-F0A7-F578-B333-23C993A987BB}"/>
              </a:ext>
            </a:extLst>
          </p:cNvPr>
          <p:cNvSpPr>
            <a:spLocks noGrp="1"/>
          </p:cNvSpPr>
          <p:nvPr>
            <p:ph idx="1"/>
          </p:nvPr>
        </p:nvSpPr>
        <p:spPr>
          <a:xfrm>
            <a:off x="3368842" y="1090863"/>
            <a:ext cx="5317958" cy="2587931"/>
          </a:xfrm>
        </p:spPr>
        <p:txBody>
          <a:bodyPr>
            <a:normAutofit lnSpcReduction="10000"/>
          </a:bodyPr>
          <a:lstStyle/>
          <a:p>
            <a:pPr marL="0" indent="0">
              <a:buNone/>
            </a:pPr>
            <a:r>
              <a:rPr lang="es-ES" sz="2000" dirty="0">
                <a:latin typeface="Congenial" panose="02000503040000020004" pitchFamily="2" charset="0"/>
              </a:rPr>
              <a:t>La Contrarreforma nace para frenar la expansión protestante a través de:</a:t>
            </a:r>
          </a:p>
          <a:p>
            <a:r>
              <a:rPr lang="es-ES" sz="2000" b="1" dirty="0">
                <a:latin typeface="Congenial" panose="02000503040000020004" pitchFamily="2" charset="0"/>
              </a:rPr>
              <a:t>El Concilio de Trento (1545-1563).</a:t>
            </a:r>
            <a:r>
              <a:rPr lang="es-ES" sz="2000" dirty="0">
                <a:latin typeface="Congenial" panose="02000503040000020004" pitchFamily="2" charset="0"/>
              </a:rPr>
              <a:t> Convocado por el papa Pablo III, definió la doctrina católica y la difundió mediante catecismos y se dictaron normas para frenar el desprestigio del clero,</a:t>
            </a:r>
          </a:p>
          <a:p>
            <a:pPr marL="0" indent="0">
              <a:buNone/>
            </a:pPr>
            <a:endParaRPr lang="es-ES" dirty="0"/>
          </a:p>
        </p:txBody>
      </p:sp>
      <p:pic>
        <p:nvPicPr>
          <p:cNvPr id="9220" name="Picture 4" descr="La Contrarreforma en Valencia | Historia de Valencia en el siglo XVII">
            <a:extLst>
              <a:ext uri="{FF2B5EF4-FFF2-40B4-BE49-F238E27FC236}">
                <a16:creationId xmlns:a16="http://schemas.microsoft.com/office/drawing/2014/main" id="{9DAB0BD4-26F6-224A-2821-D2DEED45C7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873" y="1090863"/>
            <a:ext cx="3070969" cy="2338137"/>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B6E57E-BF6C-95E3-0CA8-0D04B763891B}"/>
              </a:ext>
            </a:extLst>
          </p:cNvPr>
          <p:cNvSpPr txBox="1"/>
          <p:nvPr/>
        </p:nvSpPr>
        <p:spPr>
          <a:xfrm>
            <a:off x="509336" y="3678795"/>
            <a:ext cx="8125327" cy="1323439"/>
          </a:xfrm>
          <a:prstGeom prst="rect">
            <a:avLst/>
          </a:prstGeom>
          <a:noFill/>
        </p:spPr>
        <p:txBody>
          <a:bodyPr wrap="square">
            <a:spAutoFit/>
          </a:bodyPr>
          <a:lstStyle/>
          <a:p>
            <a:r>
              <a:rPr lang="es-ES" sz="2000" b="1" dirty="0">
                <a:latin typeface="Congenial" panose="02000503040000020004" pitchFamily="2" charset="0"/>
              </a:rPr>
              <a:t>La Compañía de Jesús.</a:t>
            </a:r>
            <a:r>
              <a:rPr lang="es-ES" sz="2000" dirty="0">
                <a:latin typeface="Congenial" panose="02000503040000020004" pitchFamily="2" charset="0"/>
              </a:rPr>
              <a:t> Fundada por Ignacio de Loyola (1540), sus miembros hacían un voto especial de obediencia al papa, tenían formación teológica y se dedicaron a la predicación y a la educación</a:t>
            </a:r>
            <a:r>
              <a:rPr lang="es-ES" sz="1800" dirty="0">
                <a:latin typeface="Congenial" panose="02000503040000020004" pitchFamily="2" charset="0"/>
              </a:rPr>
              <a:t>.</a:t>
            </a:r>
          </a:p>
        </p:txBody>
      </p:sp>
    </p:spTree>
    <p:extLst>
      <p:ext uri="{BB962C8B-B14F-4D97-AF65-F5344CB8AC3E}">
        <p14:creationId xmlns:p14="http://schemas.microsoft.com/office/powerpoint/2010/main" val="714019790"/>
      </p:ext>
    </p:extLst>
  </p:cSld>
  <p:clrMapOvr>
    <a:masterClrMapping/>
  </p:clrMapOvr>
  <mc:AlternateContent xmlns:mc="http://schemas.openxmlformats.org/markup-compatibility/2006" xmlns:p14="http://schemas.microsoft.com/office/powerpoint/2010/main">
    <mc:Choice Requires="p14">
      <p:transition spd="slow" p14:dur="2250">
        <p:push dir="u"/>
      </p:transition>
    </mc:Choice>
    <mc:Fallback xmlns="">
      <p:transition spd="slow">
        <p:push dir="u"/>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ED9E5F-ADF1-FC29-5730-426F67971093}"/>
              </a:ext>
            </a:extLst>
          </p:cNvPr>
          <p:cNvSpPr>
            <a:spLocks noGrp="1"/>
          </p:cNvSpPr>
          <p:nvPr>
            <p:ph type="title"/>
          </p:nvPr>
        </p:nvSpPr>
        <p:spPr>
          <a:xfrm>
            <a:off x="457200" y="274638"/>
            <a:ext cx="8229600" cy="880394"/>
          </a:xfrm>
        </p:spPr>
        <p:txBody>
          <a:bodyPr>
            <a:normAutofit/>
          </a:bodyPr>
          <a:lstStyle/>
          <a:p>
            <a:r>
              <a:rPr lang="es-ES" sz="3600" b="1" dirty="0">
                <a:solidFill>
                  <a:schemeClr val="accent1">
                    <a:lumMod val="75000"/>
                  </a:schemeClr>
                </a:solidFill>
                <a:latin typeface="Abadi" panose="020B0604020104020204" pitchFamily="34" charset="0"/>
              </a:rPr>
              <a:t>RESPONDE</a:t>
            </a:r>
            <a:endParaRPr lang="es-ES" sz="3600" dirty="0"/>
          </a:p>
        </p:txBody>
      </p:sp>
      <p:pic>
        <p:nvPicPr>
          <p:cNvPr id="5" name="Marcador de contenido 4">
            <a:extLst>
              <a:ext uri="{FF2B5EF4-FFF2-40B4-BE49-F238E27FC236}">
                <a16:creationId xmlns:a16="http://schemas.microsoft.com/office/drawing/2014/main" id="{450185A5-B8DC-47D8-DD4F-10B1EFCD87B9}"/>
              </a:ext>
            </a:extLst>
          </p:cNvPr>
          <p:cNvPicPr>
            <a:picLocks noGrp="1" noChangeAspect="1"/>
          </p:cNvPicPr>
          <p:nvPr>
            <p:ph idx="1"/>
          </p:nvPr>
        </p:nvPicPr>
        <p:blipFill>
          <a:blip r:embed="rId2"/>
          <a:stretch>
            <a:fillRect/>
          </a:stretch>
        </p:blipFill>
        <p:spPr>
          <a:xfrm flipH="1">
            <a:off x="628697" y="274638"/>
            <a:ext cx="1072859" cy="1010823"/>
          </a:xfrm>
          <a:prstGeom prst="rect">
            <a:avLst/>
          </a:prstGeom>
        </p:spPr>
      </p:pic>
      <p:sp>
        <p:nvSpPr>
          <p:cNvPr id="7" name="CuadroTexto 6">
            <a:extLst>
              <a:ext uri="{FF2B5EF4-FFF2-40B4-BE49-F238E27FC236}">
                <a16:creationId xmlns:a16="http://schemas.microsoft.com/office/drawing/2014/main" id="{E6A7563A-75E7-6B92-CBC2-2577A71E431D}"/>
              </a:ext>
            </a:extLst>
          </p:cNvPr>
          <p:cNvSpPr txBox="1"/>
          <p:nvPr/>
        </p:nvSpPr>
        <p:spPr>
          <a:xfrm>
            <a:off x="457200" y="1554267"/>
            <a:ext cx="8229600" cy="3672800"/>
          </a:xfrm>
          <a:prstGeom prst="rect">
            <a:avLst/>
          </a:prstGeom>
          <a:noFill/>
        </p:spPr>
        <p:txBody>
          <a:bodyPr wrap="square">
            <a:spAutoFit/>
          </a:bodyPr>
          <a:lstStyle/>
          <a:p>
            <a:pPr>
              <a:spcAft>
                <a:spcPts val="400"/>
              </a:spcAft>
              <a:buNone/>
            </a:pPr>
            <a:r>
              <a:rPr lang="es-ES" sz="2400" b="1" dirty="0">
                <a:solidFill>
                  <a:srgbClr val="00B050"/>
                </a:solidFill>
                <a:latin typeface="Congenial" panose="02000503040000020004" pitchFamily="2" charset="0"/>
              </a:rPr>
              <a:t>V (verdadero)</a:t>
            </a:r>
            <a:r>
              <a:rPr lang="es-ES" sz="2400" dirty="0">
                <a:solidFill>
                  <a:srgbClr val="00B050"/>
                </a:solidFill>
                <a:latin typeface="Congenial" panose="02000503040000020004" pitchFamily="2" charset="0"/>
              </a:rPr>
              <a:t> o </a:t>
            </a:r>
            <a:r>
              <a:rPr lang="es-ES" sz="2400" b="1" dirty="0">
                <a:solidFill>
                  <a:srgbClr val="00B050"/>
                </a:solidFill>
                <a:latin typeface="Congenial" panose="02000503040000020004" pitchFamily="2" charset="0"/>
              </a:rPr>
              <a:t>F (falso)</a:t>
            </a:r>
            <a:r>
              <a:rPr lang="es-ES" sz="2400" dirty="0">
                <a:solidFill>
                  <a:srgbClr val="00B050"/>
                </a:solidFill>
                <a:latin typeface="Congenial" panose="02000503040000020004" pitchFamily="2" charset="0"/>
              </a:rPr>
              <a:t>:</a:t>
            </a:r>
          </a:p>
          <a:p>
            <a:pPr>
              <a:spcAft>
                <a:spcPts val="400"/>
              </a:spcAft>
              <a:buFont typeface="+mj-lt"/>
              <a:buAutoNum type="arabicPeriod"/>
            </a:pPr>
            <a:r>
              <a:rPr lang="es-ES" sz="2400" dirty="0">
                <a:solidFill>
                  <a:srgbClr val="00B050"/>
                </a:solidFill>
                <a:latin typeface="Congenial" panose="02000503040000020004" pitchFamily="2" charset="0"/>
              </a:rPr>
              <a:t>☐ La predestinación defiende que las personas pueden elegir libremente si se salvan o no. </a:t>
            </a:r>
          </a:p>
          <a:p>
            <a:pPr>
              <a:spcAft>
                <a:spcPts val="400"/>
              </a:spcAft>
              <a:buFont typeface="+mj-lt"/>
              <a:buAutoNum type="arabicPeriod"/>
            </a:pPr>
            <a:r>
              <a:rPr lang="es-ES" sz="2400" dirty="0">
                <a:solidFill>
                  <a:srgbClr val="00B050"/>
                </a:solidFill>
                <a:latin typeface="Congenial" panose="02000503040000020004" pitchFamily="2" charset="0"/>
              </a:rPr>
              <a:t>☐ Martín Lutero criticó la venta de indulgencias en 1517. </a:t>
            </a:r>
          </a:p>
          <a:p>
            <a:pPr>
              <a:spcAft>
                <a:spcPts val="400"/>
              </a:spcAft>
              <a:buFont typeface="+mj-lt"/>
              <a:buAutoNum type="arabicPeriod"/>
            </a:pPr>
            <a:r>
              <a:rPr lang="es-ES" sz="2400" dirty="0">
                <a:solidFill>
                  <a:srgbClr val="00B050"/>
                </a:solidFill>
                <a:latin typeface="Congenial" panose="02000503040000020004" pitchFamily="2" charset="0"/>
              </a:rPr>
              <a:t>☐ La Reforma comenzó en Alemania con Martín Lutero. </a:t>
            </a:r>
          </a:p>
          <a:p>
            <a:pPr>
              <a:spcAft>
                <a:spcPts val="400"/>
              </a:spcAft>
              <a:buFont typeface="+mj-lt"/>
              <a:buAutoNum type="arabicPeriod"/>
            </a:pPr>
            <a:r>
              <a:rPr lang="es-ES" sz="2400" dirty="0">
                <a:solidFill>
                  <a:srgbClr val="00B050"/>
                </a:solidFill>
                <a:latin typeface="Congenial" panose="02000503040000020004" pitchFamily="2" charset="0"/>
              </a:rPr>
              <a:t>☐ Enrique VIII siguió obedeciendo al papa cuando no le concedieron el divorcio. </a:t>
            </a:r>
          </a:p>
          <a:p>
            <a:pPr>
              <a:spcAft>
                <a:spcPts val="400"/>
              </a:spcAft>
              <a:buFont typeface="+mj-lt"/>
              <a:buAutoNum type="arabicPeriod"/>
            </a:pPr>
            <a:r>
              <a:rPr lang="es-ES" sz="2400" dirty="0">
                <a:solidFill>
                  <a:srgbClr val="00B050"/>
                </a:solidFill>
                <a:latin typeface="Congenial" panose="02000503040000020004" pitchFamily="2" charset="0"/>
              </a:rPr>
              <a:t>☐ La doctrina luterana defiende la justificación por la fe y la libre interpretación de la Biblia.</a:t>
            </a:r>
          </a:p>
        </p:txBody>
      </p:sp>
    </p:spTree>
    <p:extLst>
      <p:ext uri="{BB962C8B-B14F-4D97-AF65-F5344CB8AC3E}">
        <p14:creationId xmlns:p14="http://schemas.microsoft.com/office/powerpoint/2010/main" val="163345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down)">
                                      <p:cBhvr>
                                        <p:cTn id="7" dur="580">
                                          <p:stCondLst>
                                            <p:cond delay="0"/>
                                          </p:stCondLst>
                                        </p:cTn>
                                        <p:tgtEl>
                                          <p:spTgt spid="7">
                                            <p:txEl>
                                              <p:pRg st="1" end="1"/>
                                            </p:txEl>
                                          </p:spTgt>
                                        </p:tgtEl>
                                      </p:cBhvr>
                                    </p:animEffect>
                                    <p:anim calcmode="lin" valueType="num">
                                      <p:cBhvr>
                                        <p:cTn id="8"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1" end="1"/>
                                            </p:txEl>
                                          </p:spTgt>
                                        </p:tgtEl>
                                      </p:cBhvr>
                                      <p:to x="100000" y="60000"/>
                                    </p:animScale>
                                    <p:animScale>
                                      <p:cBhvr>
                                        <p:cTn id="14" dur="166" decel="50000">
                                          <p:stCondLst>
                                            <p:cond delay="676"/>
                                          </p:stCondLst>
                                        </p:cTn>
                                        <p:tgtEl>
                                          <p:spTgt spid="7">
                                            <p:txEl>
                                              <p:pRg st="1" end="1"/>
                                            </p:txEl>
                                          </p:spTgt>
                                        </p:tgtEl>
                                      </p:cBhvr>
                                      <p:to x="100000" y="100000"/>
                                    </p:animScale>
                                    <p:animScale>
                                      <p:cBhvr>
                                        <p:cTn id="15" dur="26">
                                          <p:stCondLst>
                                            <p:cond delay="1312"/>
                                          </p:stCondLst>
                                        </p:cTn>
                                        <p:tgtEl>
                                          <p:spTgt spid="7">
                                            <p:txEl>
                                              <p:pRg st="1" end="1"/>
                                            </p:txEl>
                                          </p:spTgt>
                                        </p:tgtEl>
                                      </p:cBhvr>
                                      <p:to x="100000" y="80000"/>
                                    </p:animScale>
                                    <p:animScale>
                                      <p:cBhvr>
                                        <p:cTn id="16" dur="166" decel="50000">
                                          <p:stCondLst>
                                            <p:cond delay="1338"/>
                                          </p:stCondLst>
                                        </p:cTn>
                                        <p:tgtEl>
                                          <p:spTgt spid="7">
                                            <p:txEl>
                                              <p:pRg st="1" end="1"/>
                                            </p:txEl>
                                          </p:spTgt>
                                        </p:tgtEl>
                                      </p:cBhvr>
                                      <p:to x="100000" y="100000"/>
                                    </p:animScale>
                                    <p:animScale>
                                      <p:cBhvr>
                                        <p:cTn id="17" dur="26">
                                          <p:stCondLst>
                                            <p:cond delay="1642"/>
                                          </p:stCondLst>
                                        </p:cTn>
                                        <p:tgtEl>
                                          <p:spTgt spid="7">
                                            <p:txEl>
                                              <p:pRg st="1" end="1"/>
                                            </p:txEl>
                                          </p:spTgt>
                                        </p:tgtEl>
                                      </p:cBhvr>
                                      <p:to x="100000" y="90000"/>
                                    </p:animScale>
                                    <p:animScale>
                                      <p:cBhvr>
                                        <p:cTn id="18" dur="166" decel="50000">
                                          <p:stCondLst>
                                            <p:cond delay="1668"/>
                                          </p:stCondLst>
                                        </p:cTn>
                                        <p:tgtEl>
                                          <p:spTgt spid="7">
                                            <p:txEl>
                                              <p:pRg st="1" end="1"/>
                                            </p:txEl>
                                          </p:spTgt>
                                        </p:tgtEl>
                                      </p:cBhvr>
                                      <p:to x="100000" y="100000"/>
                                    </p:animScale>
                                    <p:animScale>
                                      <p:cBhvr>
                                        <p:cTn id="19" dur="26">
                                          <p:stCondLst>
                                            <p:cond delay="1808"/>
                                          </p:stCondLst>
                                        </p:cTn>
                                        <p:tgtEl>
                                          <p:spTgt spid="7">
                                            <p:txEl>
                                              <p:pRg st="1" end="1"/>
                                            </p:txEl>
                                          </p:spTgt>
                                        </p:tgtEl>
                                      </p:cBhvr>
                                      <p:to x="100000" y="95000"/>
                                    </p:animScale>
                                    <p:animScale>
                                      <p:cBhvr>
                                        <p:cTn id="20" dur="166" decel="50000">
                                          <p:stCondLst>
                                            <p:cond delay="1834"/>
                                          </p:stCondLst>
                                        </p:cTn>
                                        <p:tgtEl>
                                          <p:spTgt spid="7">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1999"/>
                                          </p:stCondLst>
                                        </p:cTn>
                                        <p:tgtEl>
                                          <p:spTgt spid="7">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2" presetClass="emph" presetSubtype="0" fill="hold" nodeType="clickEffect">
                                  <p:stCondLst>
                                    <p:cond delay="0"/>
                                  </p:stCondLst>
                                  <p:childTnLst>
                                    <p:animRot by="120000">
                                      <p:cBhvr>
                                        <p:cTn id="28" dur="200" fill="hold">
                                          <p:stCondLst>
                                            <p:cond delay="0"/>
                                          </p:stCondLst>
                                        </p:cTn>
                                        <p:tgtEl>
                                          <p:spTgt spid="7">
                                            <p:txEl>
                                              <p:pRg st="3" end="3"/>
                                            </p:txEl>
                                          </p:spTgt>
                                        </p:tgtEl>
                                        <p:attrNameLst>
                                          <p:attrName>r</p:attrName>
                                        </p:attrNameLst>
                                      </p:cBhvr>
                                    </p:animRot>
                                    <p:animRot by="-240000">
                                      <p:cBhvr>
                                        <p:cTn id="29" dur="400" fill="hold">
                                          <p:stCondLst>
                                            <p:cond delay="400"/>
                                          </p:stCondLst>
                                        </p:cTn>
                                        <p:tgtEl>
                                          <p:spTgt spid="7">
                                            <p:txEl>
                                              <p:pRg st="3" end="3"/>
                                            </p:txEl>
                                          </p:spTgt>
                                        </p:tgtEl>
                                        <p:attrNameLst>
                                          <p:attrName>r</p:attrName>
                                        </p:attrNameLst>
                                      </p:cBhvr>
                                    </p:animRot>
                                    <p:animRot by="240000">
                                      <p:cBhvr>
                                        <p:cTn id="30" dur="400" fill="hold">
                                          <p:stCondLst>
                                            <p:cond delay="800"/>
                                          </p:stCondLst>
                                        </p:cTn>
                                        <p:tgtEl>
                                          <p:spTgt spid="7">
                                            <p:txEl>
                                              <p:pRg st="3" end="3"/>
                                            </p:txEl>
                                          </p:spTgt>
                                        </p:tgtEl>
                                        <p:attrNameLst>
                                          <p:attrName>r</p:attrName>
                                        </p:attrNameLst>
                                      </p:cBhvr>
                                    </p:animRot>
                                    <p:animRot by="-240000">
                                      <p:cBhvr>
                                        <p:cTn id="31" dur="400" fill="hold">
                                          <p:stCondLst>
                                            <p:cond delay="1200"/>
                                          </p:stCondLst>
                                        </p:cTn>
                                        <p:tgtEl>
                                          <p:spTgt spid="7">
                                            <p:txEl>
                                              <p:pRg st="3" end="3"/>
                                            </p:txEl>
                                          </p:spTgt>
                                        </p:tgtEl>
                                        <p:attrNameLst>
                                          <p:attrName>r</p:attrName>
                                        </p:attrNameLst>
                                      </p:cBhvr>
                                    </p:animRot>
                                    <p:animRot by="120000">
                                      <p:cBhvr>
                                        <p:cTn id="32" dur="400" fill="hold">
                                          <p:stCondLst>
                                            <p:cond delay="1600"/>
                                          </p:stCondLst>
                                        </p:cTn>
                                        <p:tgtEl>
                                          <p:spTgt spid="7">
                                            <p:txEl>
                                              <p:pRg st="3" end="3"/>
                                            </p:txEl>
                                          </p:spTgt>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21" presetClass="exit" presetSubtype="1" fill="hold" nodeType="clickEffect">
                                  <p:stCondLst>
                                    <p:cond delay="0"/>
                                  </p:stCondLst>
                                  <p:childTnLst>
                                    <p:animEffect transition="out" filter="wheel(1)">
                                      <p:cBhvr>
                                        <p:cTn id="36" dur="2000"/>
                                        <p:tgtEl>
                                          <p:spTgt spid="7">
                                            <p:txEl>
                                              <p:pRg st="4" end="4"/>
                                            </p:txEl>
                                          </p:spTgt>
                                        </p:tgtEl>
                                      </p:cBhvr>
                                    </p:animEffect>
                                    <p:set>
                                      <p:cBhvr>
                                        <p:cTn id="37" dur="1" fill="hold">
                                          <p:stCondLst>
                                            <p:cond delay="1999"/>
                                          </p:stCondLst>
                                        </p:cTn>
                                        <p:tgtEl>
                                          <p:spTgt spid="7">
                                            <p:txEl>
                                              <p:pRg st="4" end="4"/>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mph" presetSubtype="0" fill="hold" nodeType="clickEffect">
                                  <p:stCondLst>
                                    <p:cond delay="0"/>
                                  </p:stCondLst>
                                  <p:iterate type="lt">
                                    <p:tmPct val="4000"/>
                                  </p:iterate>
                                  <p:childTnLst>
                                    <p:set>
                                      <p:cBhvr override="childStyle">
                                        <p:cTn id="41" dur="1750" fill="hold"/>
                                        <p:tgtEl>
                                          <p:spTgt spid="7">
                                            <p:txEl>
                                              <p:pRg st="5" end="5"/>
                                            </p:txEl>
                                          </p:spTgt>
                                        </p:tgtEl>
                                        <p:attrNameLst>
                                          <p:attrName>style.color</p:attrName>
                                        </p:attrNameLst>
                                      </p:cBhvr>
                                      <p:to>
                                        <p:clrVal>
                                          <a:schemeClr val="accent2"/>
                                        </p:clrVal>
                                      </p:to>
                                    </p:set>
                                    <p:set>
                                      <p:cBhvr>
                                        <p:cTn id="42" dur="1750" fill="hold"/>
                                        <p:tgtEl>
                                          <p:spTgt spid="7">
                                            <p:txEl>
                                              <p:pRg st="5" end="5"/>
                                            </p:txEl>
                                          </p:spTgt>
                                        </p:tgtEl>
                                        <p:attrNameLst>
                                          <p:attrName>fillcolor</p:attrName>
                                        </p:attrNameLst>
                                      </p:cBhvr>
                                      <p:to>
                                        <p:clrVal>
                                          <a:schemeClr val="accent2"/>
                                        </p:clrVal>
                                      </p:to>
                                    </p:set>
                                    <p:set>
                                      <p:cBhvr>
                                        <p:cTn id="43" dur="1750" fill="hold"/>
                                        <p:tgtEl>
                                          <p:spTgt spid="7">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Marcador de contenido 4">
            <a:extLst>
              <a:ext uri="{FF2B5EF4-FFF2-40B4-BE49-F238E27FC236}">
                <a16:creationId xmlns:a16="http://schemas.microsoft.com/office/drawing/2014/main" id="{1AD5726B-9FC4-4421-9D91-9A0A14A44A29}"/>
              </a:ext>
            </a:extLst>
          </p:cNvPr>
          <p:cNvPicPr>
            <a:picLocks noGrp="1" noChangeAspect="1"/>
          </p:cNvPicPr>
          <p:nvPr>
            <p:ph idx="1"/>
          </p:nvPr>
        </p:nvPicPr>
        <p:blipFill>
          <a:blip r:embed="rId2"/>
          <a:srcRect l="11180" r="13140" b="1"/>
          <a:stretch>
            <a:fillRect/>
          </a:stretch>
        </p:blipFill>
        <p:spPr>
          <a:xfrm>
            <a:off x="20" y="1282"/>
            <a:ext cx="9143980" cy="6856718"/>
          </a:xfrm>
          <a:prstGeom prst="rect">
            <a:avLst/>
          </a:prstGeom>
        </p:spPr>
      </p:pic>
    </p:spTree>
    <p:extLst>
      <p:ext uri="{BB962C8B-B14F-4D97-AF65-F5344CB8AC3E}">
        <p14:creationId xmlns:p14="http://schemas.microsoft.com/office/powerpoint/2010/main" val="2743345476"/>
      </p:ext>
    </p:extLst>
  </p:cSld>
  <p:clrMapOvr>
    <a:masterClrMapping/>
  </p:clrMapOvr>
  <mc:AlternateContent xmlns:mc="http://schemas.openxmlformats.org/markup-compatibility/2006" xmlns:p14="http://schemas.microsoft.com/office/powerpoint/2010/main">
    <mc:Choice Requires="p14">
      <p:transition spd="slow" p14:dur="525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351564"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1FEFFC9E-DAF2-38F8-DD1A-41C27208C4AC}"/>
              </a:ext>
            </a:extLst>
          </p:cNvPr>
          <p:cNvSpPr>
            <a:spLocks noGrp="1"/>
          </p:cNvSpPr>
          <p:nvPr>
            <p:ph type="title"/>
          </p:nvPr>
        </p:nvSpPr>
        <p:spPr>
          <a:xfrm>
            <a:off x="317662" y="0"/>
            <a:ext cx="4033901" cy="6400800"/>
          </a:xfrm>
        </p:spPr>
        <p:txBody>
          <a:bodyPr vert="horz" lIns="91440" tIns="45720" rIns="91440" bIns="45720" rtlCol="0" anchor="b">
            <a:normAutofit/>
          </a:bodyPr>
          <a:lstStyle/>
          <a:p>
            <a:pPr defTabSz="914400">
              <a:lnSpc>
                <a:spcPct val="90000"/>
              </a:lnSpc>
            </a:pPr>
            <a:r>
              <a:rPr lang="en-US" sz="4000" b="1" kern="1200" dirty="0">
                <a:solidFill>
                  <a:schemeClr val="tx1"/>
                </a:solidFill>
                <a:latin typeface="Abadi" panose="020B0604020104020204" pitchFamily="34" charset="0"/>
              </a:rPr>
              <a:t>¿Sabes </a:t>
            </a:r>
            <a:r>
              <a:rPr lang="en-US" sz="4000" b="1" kern="1200" dirty="0" err="1">
                <a:solidFill>
                  <a:schemeClr val="tx1"/>
                </a:solidFill>
                <a:latin typeface="Abadi" panose="020B0604020104020204" pitchFamily="34" charset="0"/>
              </a:rPr>
              <a:t>qué</a:t>
            </a:r>
            <a:r>
              <a:rPr lang="en-US" sz="4000" b="1" kern="1200" dirty="0">
                <a:solidFill>
                  <a:schemeClr val="tx1"/>
                </a:solidFill>
                <a:latin typeface="Abadi" panose="020B0604020104020204" pitchFamily="34" charset="0"/>
              </a:rPr>
              <a:t> es un </a:t>
            </a:r>
            <a:r>
              <a:rPr lang="en-US" sz="4000" b="1" kern="1200" dirty="0" err="1">
                <a:solidFill>
                  <a:schemeClr val="tx1"/>
                </a:solidFill>
                <a:latin typeface="Abadi" panose="020B0604020104020204" pitchFamily="34" charset="0"/>
              </a:rPr>
              <a:t>período</a:t>
            </a:r>
            <a:r>
              <a:rPr lang="en-US" sz="4000" b="1" kern="1200" dirty="0">
                <a:solidFill>
                  <a:schemeClr val="tx1"/>
                </a:solidFill>
                <a:latin typeface="Abadi" panose="020B0604020104020204" pitchFamily="34" charset="0"/>
              </a:rPr>
              <a:t> histórico?</a:t>
            </a:r>
            <a:br>
              <a:rPr lang="en-US" sz="4000" b="1" kern="1200" dirty="0">
                <a:solidFill>
                  <a:schemeClr val="tx1"/>
                </a:solidFill>
                <a:latin typeface="Abadi" panose="020B0604020104020204" pitchFamily="34" charset="0"/>
              </a:rPr>
            </a:br>
            <a:br>
              <a:rPr lang="en-US" sz="4000" b="1" kern="1200" dirty="0">
                <a:solidFill>
                  <a:schemeClr val="tx1"/>
                </a:solidFill>
                <a:latin typeface="Abadi" panose="020B0604020104020204" pitchFamily="34" charset="0"/>
              </a:rPr>
            </a:br>
            <a:br>
              <a:rPr lang="en-US" sz="4000" b="1" kern="1200" dirty="0">
                <a:solidFill>
                  <a:schemeClr val="tx1"/>
                </a:solidFill>
                <a:latin typeface="Abadi" panose="020B0604020104020204" pitchFamily="34" charset="0"/>
              </a:rPr>
            </a:br>
            <a:r>
              <a:rPr lang="en-US" sz="4000" b="1" kern="1200" dirty="0">
                <a:solidFill>
                  <a:schemeClr val="tx1"/>
                </a:solidFill>
                <a:latin typeface="Abadi" panose="020B0604020104020204" pitchFamily="34" charset="0"/>
              </a:rPr>
              <a:t>¿Sabes la </a:t>
            </a:r>
            <a:r>
              <a:rPr lang="en-US" sz="4000" b="1" kern="1200" dirty="0" err="1">
                <a:solidFill>
                  <a:schemeClr val="tx1"/>
                </a:solidFill>
                <a:latin typeface="Abadi" panose="020B0604020104020204" pitchFamily="34" charset="0"/>
              </a:rPr>
              <a:t>diferencia</a:t>
            </a:r>
            <a:r>
              <a:rPr lang="en-US" sz="4000" b="1" kern="1200" dirty="0">
                <a:solidFill>
                  <a:schemeClr val="tx1"/>
                </a:solidFill>
                <a:latin typeface="Abadi" panose="020B0604020104020204" pitchFamily="34" charset="0"/>
              </a:rPr>
              <a:t> entre </a:t>
            </a:r>
            <a:r>
              <a:rPr lang="en-US" sz="4000" b="1" kern="1200" dirty="0" err="1">
                <a:solidFill>
                  <a:schemeClr val="tx1"/>
                </a:solidFill>
                <a:latin typeface="Abadi" panose="020B0604020104020204" pitchFamily="34" charset="0"/>
              </a:rPr>
              <a:t>una</a:t>
            </a:r>
            <a:r>
              <a:rPr lang="en-US" sz="4000" b="1" kern="1200" dirty="0">
                <a:solidFill>
                  <a:schemeClr val="tx1"/>
                </a:solidFill>
                <a:latin typeface="Abadi" panose="020B0604020104020204" pitchFamily="34" charset="0"/>
              </a:rPr>
              <a:t> Edad y </a:t>
            </a:r>
            <a:r>
              <a:rPr lang="en-US" sz="4000" b="1" kern="1200" dirty="0" err="1">
                <a:solidFill>
                  <a:schemeClr val="tx1"/>
                </a:solidFill>
                <a:latin typeface="Abadi" panose="020B0604020104020204" pitchFamily="34" charset="0"/>
              </a:rPr>
              <a:t>una</a:t>
            </a:r>
            <a:r>
              <a:rPr lang="en-US" sz="4000" b="1" kern="1200" dirty="0">
                <a:solidFill>
                  <a:schemeClr val="tx1"/>
                </a:solidFill>
                <a:latin typeface="Abadi" panose="020B0604020104020204" pitchFamily="34" charset="0"/>
              </a:rPr>
              <a:t> </a:t>
            </a:r>
            <a:r>
              <a:rPr lang="en-US" sz="4000" b="1" kern="1200" dirty="0" err="1">
                <a:solidFill>
                  <a:schemeClr val="tx1"/>
                </a:solidFill>
                <a:latin typeface="Abadi" panose="020B0604020104020204" pitchFamily="34" charset="0"/>
              </a:rPr>
              <a:t>Época</a:t>
            </a:r>
            <a:r>
              <a:rPr lang="en-US" sz="4000" b="1" kern="1200" dirty="0">
                <a:solidFill>
                  <a:schemeClr val="tx1"/>
                </a:solidFill>
                <a:latin typeface="Abadi" panose="020B0604020104020204" pitchFamily="34" charset="0"/>
              </a:rPr>
              <a:t>?</a:t>
            </a:r>
            <a:br>
              <a:rPr lang="en-US" sz="4000" b="1" kern="1200" dirty="0">
                <a:solidFill>
                  <a:schemeClr val="tx1"/>
                </a:solidFill>
                <a:latin typeface="Abadi" panose="020B0604020104020204" pitchFamily="34" charset="0"/>
              </a:rPr>
            </a:br>
            <a:endParaRPr lang="en-US" sz="4000" b="1" kern="1200" dirty="0">
              <a:solidFill>
                <a:schemeClr val="tx1"/>
              </a:solidFill>
              <a:latin typeface="Abadi" panose="020B0604020104020204" pitchFamily="34" charset="0"/>
            </a:endParaRPr>
          </a:p>
        </p:txBody>
      </p:sp>
      <p:pic>
        <p:nvPicPr>
          <p:cNvPr id="4" name="Picture 2" descr="▷ GEOGRAFÍA E HISTORIA - 2º DE ESO ✓ Contenidos para 2026">
            <a:extLst>
              <a:ext uri="{FF2B5EF4-FFF2-40B4-BE49-F238E27FC236}">
                <a16:creationId xmlns:a16="http://schemas.microsoft.com/office/drawing/2014/main" id="{8562C8D3-96A2-31A1-1D67-2C787171B66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21813" y="1647899"/>
            <a:ext cx="4281487" cy="3532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134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5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F08B5-62B7-5AD5-1AA4-204C2390F82F}"/>
            </a:ext>
          </a:extLst>
        </p:cNvPr>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9EF47D20-7149-8AE6-2122-F2F8AAF25735}"/>
              </a:ext>
            </a:extLst>
          </p:cNvPr>
          <p:cNvSpPr>
            <a:spLocks noGrp="1"/>
          </p:cNvSpPr>
          <p:nvPr>
            <p:ph idx="1"/>
          </p:nvPr>
        </p:nvSpPr>
        <p:spPr>
          <a:xfrm>
            <a:off x="457200" y="525379"/>
            <a:ext cx="5847347" cy="5747084"/>
          </a:xfrm>
        </p:spPr>
        <p:txBody>
          <a:bodyPr>
            <a:normAutofit/>
          </a:bodyPr>
          <a:lstStyle/>
          <a:p>
            <a:pPr marL="0" indent="0">
              <a:buNone/>
            </a:pPr>
            <a:r>
              <a:rPr lang="es-ES" sz="2400" b="1" dirty="0">
                <a:latin typeface="Arial" panose="020B0604020202020204" pitchFamily="34" charset="0"/>
                <a:cs typeface="Arial" panose="020B0604020202020204" pitchFamily="34" charset="0"/>
              </a:rPr>
              <a:t>Los periodos históricos, edades y épocas </a:t>
            </a:r>
            <a:r>
              <a:rPr lang="es-ES" sz="2400" dirty="0">
                <a:latin typeface="Arial" panose="020B0604020202020204" pitchFamily="34" charset="0"/>
                <a:cs typeface="Arial" panose="020B0604020202020204" pitchFamily="34" charset="0"/>
              </a:rPr>
              <a:t>son divisiones cronológicas utilizadas para organizar el estudio del pasado, marcadas por hechos o cambio relevantes.</a:t>
            </a:r>
          </a:p>
          <a:p>
            <a:r>
              <a:rPr lang="es-ES" sz="2400" b="1" dirty="0">
                <a:latin typeface="Arial" panose="020B0604020202020204" pitchFamily="34" charset="0"/>
                <a:cs typeface="Arial" panose="020B0604020202020204" pitchFamily="34" charset="0"/>
              </a:rPr>
              <a:t>Edad:</a:t>
            </a:r>
            <a:r>
              <a:rPr lang="es-ES" sz="2400" dirty="0">
                <a:latin typeface="Arial" panose="020B0604020202020204" pitchFamily="34" charset="0"/>
                <a:cs typeface="Arial" panose="020B0604020202020204" pitchFamily="34" charset="0"/>
              </a:rPr>
              <a:t> Imagina los "grandes bloques“ (</a:t>
            </a:r>
            <a:r>
              <a:rPr lang="es-ES" sz="2400" dirty="0" err="1">
                <a:latin typeface="Arial" panose="020B0604020202020204" pitchFamily="34" charset="0"/>
                <a:cs typeface="Arial" panose="020B0604020202020204" pitchFamily="34" charset="0"/>
              </a:rPr>
              <a:t>ej</a:t>
            </a:r>
            <a:r>
              <a:rPr lang="es-ES" sz="2400" dirty="0">
                <a:latin typeface="Arial" panose="020B0604020202020204" pitchFamily="34" charset="0"/>
                <a:cs typeface="Arial" panose="020B0604020202020204" pitchFamily="34" charset="0"/>
              </a:rPr>
              <a:t>: </a:t>
            </a:r>
            <a:r>
              <a:rPr lang="es-ES" sz="2400" b="1" dirty="0">
                <a:latin typeface="Arial" panose="020B0604020202020204" pitchFamily="34" charset="0"/>
                <a:cs typeface="Arial" panose="020B0604020202020204" pitchFamily="34" charset="0"/>
              </a:rPr>
              <a:t>Edad Media</a:t>
            </a:r>
            <a:r>
              <a:rPr lang="es-ES" sz="2400" dirty="0">
                <a:latin typeface="Arial" panose="020B0604020202020204" pitchFamily="34" charset="0"/>
                <a:cs typeface="Arial" panose="020B0604020202020204" pitchFamily="34" charset="0"/>
              </a:rPr>
              <a:t>, Edad  Contemporánea)</a:t>
            </a:r>
          </a:p>
          <a:p>
            <a:r>
              <a:rPr lang="es-ES" sz="2400" b="1" dirty="0">
                <a:latin typeface="Arial" panose="020B0604020202020204" pitchFamily="34" charset="0"/>
                <a:cs typeface="Arial" panose="020B0604020202020204" pitchFamily="34" charset="0"/>
              </a:rPr>
              <a:t>Periodo histórico:</a:t>
            </a:r>
            <a:r>
              <a:rPr lang="es-ES" sz="2400" dirty="0">
                <a:latin typeface="Arial" panose="020B0604020202020204" pitchFamily="34" charset="0"/>
                <a:cs typeface="Arial" panose="020B0604020202020204" pitchFamily="34" charset="0"/>
              </a:rPr>
              <a:t> Son las "partes" en las que se divide una Edad. (</a:t>
            </a:r>
            <a:r>
              <a:rPr lang="es-ES" sz="2400" dirty="0" err="1">
                <a:latin typeface="Arial" panose="020B0604020202020204" pitchFamily="34" charset="0"/>
                <a:cs typeface="Arial" panose="020B0604020202020204" pitchFamily="34" charset="0"/>
              </a:rPr>
              <a:t>ej</a:t>
            </a:r>
            <a:r>
              <a:rPr lang="es-ES" sz="2400" dirty="0">
                <a:latin typeface="Arial" panose="020B0604020202020204" pitchFamily="34" charset="0"/>
                <a:cs typeface="Arial" panose="020B0604020202020204" pitchFamily="34" charset="0"/>
              </a:rPr>
              <a:t>: Alta edad Media)</a:t>
            </a:r>
          </a:p>
          <a:p>
            <a:r>
              <a:rPr lang="es-ES" sz="2400" b="1" dirty="0">
                <a:latin typeface="Arial" panose="020B0604020202020204" pitchFamily="34" charset="0"/>
                <a:cs typeface="Arial" panose="020B0604020202020204" pitchFamily="34" charset="0"/>
              </a:rPr>
              <a:t>Época:</a:t>
            </a:r>
            <a:r>
              <a:rPr lang="es-ES" sz="2400" dirty="0">
                <a:latin typeface="Arial" panose="020B0604020202020204" pitchFamily="34" charset="0"/>
                <a:cs typeface="Arial" panose="020B0604020202020204" pitchFamily="34" charset="0"/>
              </a:rPr>
              <a:t> Se usa para algo con un "toque" especial. 	</a:t>
            </a:r>
            <a:r>
              <a:rPr lang="es-ES" sz="2400" dirty="0" err="1">
                <a:latin typeface="Arial" panose="020B0604020202020204" pitchFamily="34" charset="0"/>
                <a:cs typeface="Arial" panose="020B0604020202020204" pitchFamily="34" charset="0"/>
              </a:rPr>
              <a:t>Ej</a:t>
            </a:r>
            <a:r>
              <a:rPr lang="es-ES" sz="2400" dirty="0">
                <a:latin typeface="Arial" panose="020B0604020202020204" pitchFamily="34" charset="0"/>
                <a:cs typeface="Arial" panose="020B0604020202020204" pitchFamily="34" charset="0"/>
              </a:rPr>
              <a:t>: L</a:t>
            </a:r>
            <a:r>
              <a:rPr lang="es-ES" sz="2400" b="1" dirty="0">
                <a:latin typeface="Arial" panose="020B0604020202020204" pitchFamily="34" charset="0"/>
                <a:cs typeface="Arial" panose="020B0604020202020204" pitchFamily="34" charset="0"/>
              </a:rPr>
              <a:t>as Cruzadas; El Al-Ándalus</a:t>
            </a:r>
            <a:r>
              <a:rPr lang="es-ES" sz="2400" dirty="0">
                <a:latin typeface="Arial" panose="020B0604020202020204" pitchFamily="34" charset="0"/>
                <a:cs typeface="Arial" panose="020B0604020202020204" pitchFamily="34" charset="0"/>
              </a:rPr>
              <a:t> </a:t>
            </a:r>
          </a:p>
        </p:txBody>
      </p:sp>
      <p:pic>
        <p:nvPicPr>
          <p:cNvPr id="1026" name="Picture 2" descr="Qué fueron las cruzadas?">
            <a:extLst>
              <a:ext uri="{FF2B5EF4-FFF2-40B4-BE49-F238E27FC236}">
                <a16:creationId xmlns:a16="http://schemas.microsoft.com/office/drawing/2014/main" id="{910FE7C4-01C5-DAD0-0FF7-FE9C373D8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1011" y="858503"/>
            <a:ext cx="2662989" cy="20946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lta Edad Media: historia, características, arte, literatura">
            <a:extLst>
              <a:ext uri="{FF2B5EF4-FFF2-40B4-BE49-F238E27FC236}">
                <a16:creationId xmlns:a16="http://schemas.microsoft.com/office/drawing/2014/main" id="{BEA679F1-254A-6B7E-29F0-E19422153F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1011" y="3184110"/>
            <a:ext cx="2662989" cy="198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60279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D0B35F-434A-2B06-96B6-1EB9E58198D3}"/>
              </a:ext>
            </a:extLst>
          </p:cNvPr>
          <p:cNvSpPr>
            <a:spLocks noGrp="1"/>
          </p:cNvSpPr>
          <p:nvPr>
            <p:ph type="title"/>
          </p:nvPr>
        </p:nvSpPr>
        <p:spPr>
          <a:xfrm>
            <a:off x="457200" y="274637"/>
            <a:ext cx="8229600" cy="1441867"/>
          </a:xfrm>
        </p:spPr>
        <p:txBody>
          <a:bodyPr>
            <a:normAutofit/>
          </a:bodyPr>
          <a:lstStyle/>
          <a:p>
            <a:r>
              <a:rPr lang="es-ES" b="1" dirty="0">
                <a:solidFill>
                  <a:schemeClr val="tx2">
                    <a:lumMod val="75000"/>
                  </a:schemeClr>
                </a:solidFill>
                <a:latin typeface="Abadi" panose="020B0604020104020204" pitchFamily="34" charset="0"/>
              </a:rPr>
              <a:t>SUBPERÍODOS HISTÓRICOS</a:t>
            </a:r>
            <a:endParaRPr lang="es-ES" dirty="0"/>
          </a:p>
        </p:txBody>
      </p:sp>
      <p:sp>
        <p:nvSpPr>
          <p:cNvPr id="3" name="Marcador de contenido 2">
            <a:extLst>
              <a:ext uri="{FF2B5EF4-FFF2-40B4-BE49-F238E27FC236}">
                <a16:creationId xmlns:a16="http://schemas.microsoft.com/office/drawing/2014/main" id="{F72F181D-39D1-C4AF-1E35-D46D5F1E645A}"/>
              </a:ext>
            </a:extLst>
          </p:cNvPr>
          <p:cNvSpPr>
            <a:spLocks noGrp="1"/>
          </p:cNvSpPr>
          <p:nvPr>
            <p:ph idx="1"/>
          </p:nvPr>
        </p:nvSpPr>
        <p:spPr>
          <a:xfrm>
            <a:off x="457200" y="1407695"/>
            <a:ext cx="8229600" cy="2144211"/>
          </a:xfrm>
        </p:spPr>
        <p:txBody>
          <a:bodyPr>
            <a:normAutofit/>
          </a:bodyPr>
          <a:lstStyle/>
          <a:p>
            <a:pPr marL="0" indent="0">
              <a:buNone/>
            </a:pPr>
            <a:r>
              <a:rPr lang="es-ES" sz="2400" dirty="0">
                <a:latin typeface="Arial" panose="020B0604020202020204" pitchFamily="34" charset="0"/>
                <a:cs typeface="Arial" panose="020B0604020202020204" pitchFamily="34" charset="0"/>
              </a:rPr>
              <a:t>Dentro de la Edad Moderna tenemos:</a:t>
            </a:r>
          </a:p>
          <a:p>
            <a:r>
              <a:rPr lang="es-ES" sz="2400" dirty="0">
                <a:latin typeface="Arial" panose="020B0604020202020204" pitchFamily="34" charset="0"/>
                <a:cs typeface="Arial" panose="020B0604020202020204" pitchFamily="34" charset="0"/>
              </a:rPr>
              <a:t>Renacimiento (S. XVI)</a:t>
            </a:r>
          </a:p>
          <a:p>
            <a:r>
              <a:rPr lang="es-ES" sz="2400" dirty="0">
                <a:latin typeface="Arial" panose="020B0604020202020204" pitchFamily="34" charset="0"/>
                <a:cs typeface="Arial" panose="020B0604020202020204" pitchFamily="34" charset="0"/>
              </a:rPr>
              <a:t>Barroco (S. XVII)</a:t>
            </a:r>
          </a:p>
          <a:p>
            <a:r>
              <a:rPr lang="es-ES" sz="2400" dirty="0">
                <a:latin typeface="Arial" panose="020B0604020202020204" pitchFamily="34" charset="0"/>
                <a:cs typeface="Arial" panose="020B0604020202020204" pitchFamily="34" charset="0"/>
              </a:rPr>
              <a:t>Ilustración o Absolutismo (S. XVIII)</a:t>
            </a:r>
          </a:p>
        </p:txBody>
      </p:sp>
      <p:pic>
        <p:nvPicPr>
          <p:cNvPr id="3074" name="Picture 2" descr="Renacimiento - Wikipedia, la enciclopedia libre">
            <a:extLst>
              <a:ext uri="{FF2B5EF4-FFF2-40B4-BE49-F238E27FC236}">
                <a16:creationId xmlns:a16="http://schemas.microsoft.com/office/drawing/2014/main" id="{A6E5A5F1-372F-D37B-6037-E1A9180C9F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895" y="4078288"/>
            <a:ext cx="1828800" cy="25050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rquitectura barroca: historia y en qué consiste | Architectural Digest">
            <a:extLst>
              <a:ext uri="{FF2B5EF4-FFF2-40B4-BE49-F238E27FC236}">
                <a16:creationId xmlns:a16="http://schemas.microsoft.com/office/drawing/2014/main" id="{35CB5862-F25B-A5A3-65A0-F2388E91F1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8247" y="4097337"/>
            <a:ext cx="184785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lustración - Wikipedia, la enciclopedia libre">
            <a:extLst>
              <a:ext uri="{FF2B5EF4-FFF2-40B4-BE49-F238E27FC236}">
                <a16:creationId xmlns:a16="http://schemas.microsoft.com/office/drawing/2014/main" id="{0B41FDA9-229D-2BFE-C110-0800FD532E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3649" y="4078288"/>
            <a:ext cx="1704975"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95420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46E74-15EF-E873-848B-E16BC1B10D9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D5CCE0-7558-2776-DA61-D8A16F94B552}"/>
              </a:ext>
            </a:extLst>
          </p:cNvPr>
          <p:cNvSpPr>
            <a:spLocks noGrp="1"/>
          </p:cNvSpPr>
          <p:nvPr>
            <p:ph idx="1"/>
          </p:nvPr>
        </p:nvSpPr>
        <p:spPr>
          <a:xfrm>
            <a:off x="529388" y="1235794"/>
            <a:ext cx="8133349" cy="4988543"/>
          </a:xfrm>
        </p:spPr>
        <p:txBody>
          <a:bodyPr>
            <a:normAutofit/>
          </a:bodyPr>
          <a:lstStyle/>
          <a:p>
            <a:pPr marL="0" indent="0">
              <a:buNone/>
            </a:pPr>
            <a:r>
              <a:rPr lang="es-ES" sz="2400" b="1" dirty="0">
                <a:latin typeface="Arial" panose="020B0604020202020204" pitchFamily="34" charset="0"/>
                <a:cs typeface="Arial" panose="020B0604020202020204" pitchFamily="34" charset="0"/>
              </a:rPr>
              <a:t>La Edad Moderna (S. XV-XVIII) </a:t>
            </a:r>
            <a:r>
              <a:rPr lang="es-ES" sz="2000" dirty="0">
                <a:latin typeface="Arial" panose="020B0604020202020204" pitchFamily="34" charset="0"/>
                <a:cs typeface="Arial" panose="020B0604020202020204" pitchFamily="34" charset="0"/>
              </a:rPr>
              <a:t>Comienza en el siglo XV  con:</a:t>
            </a:r>
            <a:br>
              <a:rPr lang="es-ES" sz="2000" dirty="0">
                <a:latin typeface="Arial" panose="020B0604020202020204" pitchFamily="34" charset="0"/>
                <a:cs typeface="Arial" panose="020B0604020202020204" pitchFamily="34" charset="0"/>
              </a:rPr>
            </a:br>
            <a:r>
              <a:rPr lang="es-ES" sz="2000" dirty="0">
                <a:latin typeface="Arial" panose="020B0604020202020204" pitchFamily="34" charset="0"/>
                <a:cs typeface="Arial" panose="020B0604020202020204" pitchFamily="34" charset="0"/>
              </a:rPr>
              <a:t>1453 (Constantinopla) o 1492 (América) </a:t>
            </a:r>
          </a:p>
          <a:p>
            <a:pPr marL="400050" lvl="1" indent="0">
              <a:buNone/>
            </a:pPr>
            <a:r>
              <a:rPr lang="es-ES" sz="2000" dirty="0">
                <a:latin typeface="Arial" panose="020B0604020202020204" pitchFamily="34" charset="0"/>
                <a:cs typeface="Arial" panose="020B0604020202020204" pitchFamily="34" charset="0"/>
              </a:rPr>
              <a:t>Termina en 1789 (Revolución Francesa)</a:t>
            </a:r>
          </a:p>
          <a:p>
            <a:pPr marL="0" indent="0">
              <a:buNone/>
            </a:pPr>
            <a:r>
              <a:rPr lang="es-ES" sz="2400" b="1" dirty="0">
                <a:latin typeface="Arial" panose="020B0604020202020204" pitchFamily="34" charset="0"/>
                <a:cs typeface="Arial" panose="020B0604020202020204" pitchFamily="34" charset="0"/>
              </a:rPr>
              <a:t>Descubrimientos geográficos </a:t>
            </a:r>
            <a:r>
              <a:rPr lang="es-ES" sz="2400" dirty="0">
                <a:latin typeface="Arial" panose="020B0604020202020204" pitchFamily="34" charset="0"/>
                <a:cs typeface="Arial" panose="020B0604020202020204" pitchFamily="34" charset="0"/>
              </a:rPr>
              <a:t>→ expansión europea </a:t>
            </a:r>
          </a:p>
          <a:p>
            <a:pPr marL="0" indent="0">
              <a:buNone/>
            </a:pPr>
            <a:r>
              <a:rPr lang="es-ES" sz="2400" b="1" dirty="0">
                <a:latin typeface="Arial" panose="020B0604020202020204" pitchFamily="34" charset="0"/>
                <a:cs typeface="Arial" panose="020B0604020202020204" pitchFamily="34" charset="0"/>
              </a:rPr>
              <a:t>Monarquías autoritarias </a:t>
            </a:r>
            <a:r>
              <a:rPr lang="es-ES" sz="2400" dirty="0">
                <a:latin typeface="Arial" panose="020B0604020202020204" pitchFamily="34" charset="0"/>
                <a:cs typeface="Arial" panose="020B0604020202020204" pitchFamily="34" charset="0"/>
              </a:rPr>
              <a:t>→ más poder del rey </a:t>
            </a:r>
          </a:p>
          <a:p>
            <a:pPr marL="0" indent="0">
              <a:buNone/>
            </a:pPr>
            <a:r>
              <a:rPr lang="es-ES" sz="2400" b="1" dirty="0">
                <a:latin typeface="Arial" panose="020B0604020202020204" pitchFamily="34" charset="0"/>
                <a:cs typeface="Arial" panose="020B0604020202020204" pitchFamily="34" charset="0"/>
              </a:rPr>
              <a:t>Reforma protestante </a:t>
            </a:r>
            <a:r>
              <a:rPr lang="es-ES" sz="2400" dirty="0">
                <a:latin typeface="Arial" panose="020B0604020202020204" pitchFamily="34" charset="0"/>
                <a:cs typeface="Arial" panose="020B0604020202020204" pitchFamily="34" charset="0"/>
              </a:rPr>
              <a:t>→ división religiosa </a:t>
            </a:r>
          </a:p>
          <a:p>
            <a:pPr marL="0" indent="0">
              <a:buNone/>
            </a:pPr>
            <a:r>
              <a:rPr lang="es-ES" sz="2400" b="1" dirty="0">
                <a:latin typeface="Arial" panose="020B0604020202020204" pitchFamily="34" charset="0"/>
                <a:cs typeface="Arial" panose="020B0604020202020204" pitchFamily="34" charset="0"/>
              </a:rPr>
              <a:t>Nueva economía </a:t>
            </a:r>
            <a:r>
              <a:rPr lang="es-ES" sz="2400" dirty="0">
                <a:latin typeface="Arial" panose="020B0604020202020204" pitchFamily="34" charset="0"/>
                <a:cs typeface="Arial" panose="020B0604020202020204" pitchFamily="34" charset="0"/>
              </a:rPr>
              <a:t>→ Mercantilismo y burguesía</a:t>
            </a:r>
          </a:p>
          <a:p>
            <a:pPr marL="0" indent="0">
              <a:buNone/>
            </a:pPr>
            <a:r>
              <a:rPr lang="es-ES" sz="2400" b="1" dirty="0">
                <a:latin typeface="Arial" panose="020B0604020202020204" pitchFamily="34" charset="0"/>
                <a:cs typeface="Arial" panose="020B0604020202020204" pitchFamily="34" charset="0"/>
              </a:rPr>
              <a:t>Humanismo</a:t>
            </a:r>
            <a:r>
              <a:rPr lang="es-ES" sz="2400" dirty="0">
                <a:latin typeface="Arial" panose="020B0604020202020204" pitchFamily="34" charset="0"/>
                <a:cs typeface="Arial" panose="020B0604020202020204" pitchFamily="34" charset="0"/>
              </a:rPr>
              <a:t> → el ser humano en el centro</a:t>
            </a:r>
          </a:p>
          <a:p>
            <a:pPr marL="0" indent="0">
              <a:buNone/>
            </a:pPr>
            <a:r>
              <a:rPr lang="es-ES" sz="2400" b="1" dirty="0">
                <a:latin typeface="Arial" panose="020B0604020202020204" pitchFamily="34" charset="0"/>
                <a:cs typeface="Arial" panose="020B0604020202020204" pitchFamily="34" charset="0"/>
              </a:rPr>
              <a:t>Nuevo estilo artístico</a:t>
            </a:r>
            <a:r>
              <a:rPr lang="es-ES" sz="2400" dirty="0">
                <a:latin typeface="Arial" panose="020B0604020202020204" pitchFamily="34" charset="0"/>
                <a:cs typeface="Arial" panose="020B0604020202020204" pitchFamily="34" charset="0"/>
                <a:sym typeface="Wingdings" panose="05000000000000000000" pitchFamily="2" charset="2"/>
              </a:rPr>
              <a:t> Renacimiento</a:t>
            </a:r>
          </a:p>
          <a:p>
            <a:pPr marL="0" indent="0">
              <a:buNone/>
            </a:pPr>
            <a:r>
              <a:rPr lang="es-ES" sz="2400" b="1" dirty="0">
                <a:latin typeface="Arial" panose="020B0604020202020204" pitchFamily="34" charset="0"/>
                <a:cs typeface="Arial" panose="020B0604020202020204" pitchFamily="34" charset="0"/>
                <a:sym typeface="Wingdings" panose="05000000000000000000" pitchFamily="2" charset="2"/>
              </a:rPr>
              <a:t>Invención de la imprenta</a:t>
            </a:r>
            <a:endParaRPr lang="es-ES" sz="2400" b="1" dirty="0">
              <a:latin typeface="Arial" panose="020B0604020202020204" pitchFamily="34" charset="0"/>
              <a:cs typeface="Arial" panose="020B0604020202020204" pitchFamily="34" charset="0"/>
            </a:endParaRPr>
          </a:p>
          <a:p>
            <a:pPr marL="0" indent="0">
              <a:buNone/>
            </a:pPr>
            <a:endParaRPr lang="es-ES" sz="2400" dirty="0">
              <a:latin typeface="Arial" panose="020B0604020202020204" pitchFamily="34" charset="0"/>
              <a:cs typeface="Arial" panose="020B0604020202020204" pitchFamily="34" charset="0"/>
            </a:endParaRPr>
          </a:p>
          <a:p>
            <a:endParaRPr lang="es-ES" dirty="0"/>
          </a:p>
          <a:p>
            <a:endParaRPr lang="es-ES" dirty="0"/>
          </a:p>
          <a:p>
            <a:endParaRPr lang="es-ES" dirty="0"/>
          </a:p>
          <a:p>
            <a:endParaRPr lang="es-ES" dirty="0"/>
          </a:p>
          <a:p>
            <a:endParaRPr lang="es-ES" dirty="0"/>
          </a:p>
          <a:p>
            <a:pPr marL="0" indent="0">
              <a:buNone/>
            </a:pPr>
            <a:endParaRPr dirty="0"/>
          </a:p>
        </p:txBody>
      </p:sp>
      <p:sp>
        <p:nvSpPr>
          <p:cNvPr id="5" name="CuadroTexto 4">
            <a:extLst>
              <a:ext uri="{FF2B5EF4-FFF2-40B4-BE49-F238E27FC236}">
                <a16:creationId xmlns:a16="http://schemas.microsoft.com/office/drawing/2014/main" id="{8F4A11EF-540C-AAC7-42B0-987B8B9ABA65}"/>
              </a:ext>
            </a:extLst>
          </p:cNvPr>
          <p:cNvSpPr txBox="1"/>
          <p:nvPr/>
        </p:nvSpPr>
        <p:spPr>
          <a:xfrm>
            <a:off x="601578" y="389307"/>
            <a:ext cx="7611979" cy="830997"/>
          </a:xfrm>
          <a:prstGeom prst="rect">
            <a:avLst/>
          </a:prstGeom>
          <a:noFill/>
        </p:spPr>
        <p:txBody>
          <a:bodyPr wrap="square">
            <a:spAutoFit/>
          </a:bodyPr>
          <a:lstStyle/>
          <a:p>
            <a:pPr marL="0" indent="0" algn="ctr">
              <a:buNone/>
            </a:pPr>
            <a:r>
              <a:rPr lang="es-ES" sz="2400" b="1" dirty="0">
                <a:solidFill>
                  <a:schemeClr val="tx2">
                    <a:lumMod val="75000"/>
                  </a:schemeClr>
                </a:solidFill>
                <a:latin typeface="Abadi" panose="020B0604020104020204" pitchFamily="34" charset="0"/>
              </a:rPr>
              <a:t>HOY VAMOS A HABLAR DE UN NUEVO PERÍODO HISTÓRICO</a:t>
            </a:r>
          </a:p>
        </p:txBody>
      </p:sp>
    </p:spTree>
    <p:extLst>
      <p:ext uri="{BB962C8B-B14F-4D97-AF65-F5344CB8AC3E}">
        <p14:creationId xmlns:p14="http://schemas.microsoft.com/office/powerpoint/2010/main" val="1146789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6EB3B4-9C3D-2861-2F8A-BDFCF1650488}"/>
              </a:ext>
            </a:extLst>
          </p:cNvPr>
          <p:cNvSpPr>
            <a:spLocks noGrp="1"/>
          </p:cNvSpPr>
          <p:nvPr>
            <p:ph type="title"/>
          </p:nvPr>
        </p:nvSpPr>
        <p:spPr>
          <a:xfrm>
            <a:off x="457200" y="467143"/>
            <a:ext cx="8229600" cy="639762"/>
          </a:xfrm>
        </p:spPr>
        <p:txBody>
          <a:bodyPr>
            <a:normAutofit/>
          </a:bodyPr>
          <a:lstStyle/>
          <a:p>
            <a:r>
              <a:rPr lang="es-ES" sz="3200" b="1" dirty="0">
                <a:solidFill>
                  <a:schemeClr val="tx2">
                    <a:lumMod val="75000"/>
                  </a:schemeClr>
                </a:solidFill>
                <a:latin typeface="Abadi" panose="020B0604020104020204" pitchFamily="34" charset="0"/>
              </a:rPr>
              <a:t>S. XV -- LA CAIDA DE CONSTANTINOPLA</a:t>
            </a:r>
          </a:p>
        </p:txBody>
      </p:sp>
      <p:sp>
        <p:nvSpPr>
          <p:cNvPr id="3" name="Marcador de contenido 2">
            <a:extLst>
              <a:ext uri="{FF2B5EF4-FFF2-40B4-BE49-F238E27FC236}">
                <a16:creationId xmlns:a16="http://schemas.microsoft.com/office/drawing/2014/main" id="{E3747C16-DB3C-9A18-3F23-6CFCAE615EB7}"/>
              </a:ext>
            </a:extLst>
          </p:cNvPr>
          <p:cNvSpPr>
            <a:spLocks noGrp="1"/>
          </p:cNvSpPr>
          <p:nvPr>
            <p:ph idx="1"/>
          </p:nvPr>
        </p:nvSpPr>
        <p:spPr>
          <a:xfrm>
            <a:off x="344905" y="1166019"/>
            <a:ext cx="8229600" cy="2491582"/>
          </a:xfrm>
        </p:spPr>
        <p:txBody>
          <a:bodyPr>
            <a:normAutofit/>
          </a:bodyPr>
          <a:lstStyle/>
          <a:p>
            <a:pPr marL="0" indent="0">
              <a:buNone/>
            </a:pPr>
            <a:r>
              <a:rPr lang="es-ES" sz="2400" b="1" dirty="0">
                <a:latin typeface="Arial" panose="020B0604020202020204" pitchFamily="34" charset="0"/>
                <a:cs typeface="Arial" panose="020B0604020202020204" pitchFamily="34" charset="0"/>
              </a:rPr>
              <a:t>Constantinopla</a:t>
            </a:r>
            <a:r>
              <a:rPr lang="es-ES" sz="2400" dirty="0">
                <a:latin typeface="Arial" panose="020B0604020202020204" pitchFamily="34" charset="0"/>
                <a:cs typeface="Arial" panose="020B0604020202020204" pitchFamily="34" charset="0"/>
              </a:rPr>
              <a:t> </a:t>
            </a:r>
            <a:r>
              <a:rPr lang="es-ES" sz="2400" dirty="0">
                <a:latin typeface="Arial" panose="020B0604020202020204" pitchFamily="34" charset="0"/>
                <a:cs typeface="Arial" panose="020B0604020202020204" pitchFamily="34" charset="0"/>
                <a:sym typeface="Wingdings" panose="05000000000000000000" pitchFamily="2" charset="2"/>
              </a:rPr>
              <a:t> Capital del Imperio Bizantino</a:t>
            </a:r>
          </a:p>
          <a:p>
            <a:pPr marL="0" indent="0">
              <a:buNone/>
            </a:pPr>
            <a:r>
              <a:rPr lang="es-ES" sz="2400" b="1" dirty="0">
                <a:latin typeface="Arial" panose="020B0604020202020204" pitchFamily="34" charset="0"/>
                <a:cs typeface="Arial" panose="020B0604020202020204" pitchFamily="34" charset="0"/>
              </a:rPr>
              <a:t>1453 </a:t>
            </a:r>
            <a:r>
              <a:rPr lang="es-ES" sz="2400" dirty="0">
                <a:latin typeface="Arial" panose="020B0604020202020204" pitchFamily="34" charset="0"/>
                <a:cs typeface="Arial" panose="020B0604020202020204" pitchFamily="34" charset="0"/>
              </a:rPr>
              <a:t>marca </a:t>
            </a:r>
            <a:r>
              <a:rPr lang="es-ES" sz="2400" b="1" dirty="0">
                <a:latin typeface="Arial" panose="020B0604020202020204" pitchFamily="34" charset="0"/>
                <a:cs typeface="Arial" panose="020B0604020202020204" pitchFamily="34" charset="0"/>
              </a:rPr>
              <a:t>el fin del Imperio Bizantino </a:t>
            </a:r>
            <a:r>
              <a:rPr lang="es-ES" sz="2400" dirty="0">
                <a:latin typeface="Arial" panose="020B0604020202020204" pitchFamily="34" charset="0"/>
                <a:cs typeface="Arial" panose="020B0604020202020204" pitchFamily="34" charset="0"/>
              </a:rPr>
              <a:t>(Romano de Oriente) cuando los otomanos, liderados por </a:t>
            </a:r>
            <a:r>
              <a:rPr lang="es-ES" sz="2400" dirty="0" err="1">
                <a:latin typeface="Arial" panose="020B0604020202020204" pitchFamily="34" charset="0"/>
                <a:cs typeface="Arial" panose="020B0604020202020204" pitchFamily="34" charset="0"/>
                <a:hlinkClick r:id="rId3"/>
              </a:rPr>
              <a:t>Mehmed</a:t>
            </a:r>
            <a:r>
              <a:rPr lang="es-ES" sz="2400" dirty="0">
                <a:latin typeface="Arial" panose="020B0604020202020204" pitchFamily="34" charset="0"/>
                <a:cs typeface="Arial" panose="020B0604020202020204" pitchFamily="34" charset="0"/>
                <a:hlinkClick r:id="rId3"/>
              </a:rPr>
              <a:t> II</a:t>
            </a:r>
            <a:r>
              <a:rPr lang="es-ES" sz="2400" dirty="0">
                <a:latin typeface="Arial" panose="020B0604020202020204" pitchFamily="34" charset="0"/>
                <a:cs typeface="Arial" panose="020B0604020202020204" pitchFamily="34" charset="0"/>
              </a:rPr>
              <a:t>, tomaron la ciudad. </a:t>
            </a:r>
          </a:p>
          <a:p>
            <a:pPr marL="0" indent="0">
              <a:buNone/>
            </a:pPr>
            <a:r>
              <a:rPr lang="es-ES" sz="2400" dirty="0">
                <a:latin typeface="Arial" panose="020B0604020202020204" pitchFamily="34" charset="0"/>
                <a:cs typeface="Arial" panose="020B0604020202020204" pitchFamily="34" charset="0"/>
              </a:rPr>
              <a:t>Rutas comerciales europeas con Asia cerradas </a:t>
            </a:r>
            <a:r>
              <a:rPr lang="es-ES" sz="2400" dirty="0">
                <a:latin typeface="Arial" panose="020B0604020202020204" pitchFamily="34" charset="0"/>
                <a:cs typeface="Arial" panose="020B0604020202020204" pitchFamily="34" charset="0"/>
                <a:sym typeface="Wingdings" panose="05000000000000000000" pitchFamily="2" charset="2"/>
              </a:rPr>
              <a:t> </a:t>
            </a:r>
            <a:r>
              <a:rPr lang="es-ES" sz="2400" dirty="0">
                <a:latin typeface="Arial" panose="020B0604020202020204" pitchFamily="34" charset="0"/>
                <a:cs typeface="Arial" panose="020B0604020202020204" pitchFamily="34" charset="0"/>
              </a:rPr>
              <a:t>la era de los descubrimientos</a:t>
            </a:r>
          </a:p>
        </p:txBody>
      </p:sp>
      <p:pic>
        <p:nvPicPr>
          <p:cNvPr id="4" name="Picture 2" descr="Todo sobre el Imperio Bizantino – Toda Historia | El lugar donde discutir y  aprender sobre Historia">
            <a:extLst>
              <a:ext uri="{FF2B5EF4-FFF2-40B4-BE49-F238E27FC236}">
                <a16:creationId xmlns:a16="http://schemas.microsoft.com/office/drawing/2014/main" id="{18525B67-9102-3105-BB1A-FEF0BC3ABC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563" y="3657601"/>
            <a:ext cx="4794873" cy="268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823307"/>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9B49A8-65DA-2D58-2AE4-A6B6C465A16B}"/>
              </a:ext>
            </a:extLst>
          </p:cNvPr>
          <p:cNvSpPr>
            <a:spLocks noGrp="1"/>
          </p:cNvSpPr>
          <p:nvPr>
            <p:ph type="title"/>
          </p:nvPr>
        </p:nvSpPr>
        <p:spPr/>
        <p:txBody>
          <a:bodyPr>
            <a:normAutofit/>
          </a:bodyPr>
          <a:lstStyle/>
          <a:p>
            <a:r>
              <a:rPr lang="es-ES" sz="3200" b="1" dirty="0">
                <a:solidFill>
                  <a:schemeClr val="tx2">
                    <a:lumMod val="75000"/>
                  </a:schemeClr>
                </a:solidFill>
                <a:latin typeface="Abadi" panose="020B0604020104020204" pitchFamily="34" charset="0"/>
              </a:rPr>
              <a:t>CAMBIOS IMPORTANTES en Europa</a:t>
            </a:r>
            <a:br>
              <a:rPr lang="es-ES" sz="3200" b="1" dirty="0">
                <a:solidFill>
                  <a:schemeClr val="tx2">
                    <a:lumMod val="75000"/>
                  </a:schemeClr>
                </a:solidFill>
                <a:latin typeface="Abadi" panose="020B0604020104020204" pitchFamily="34" charset="0"/>
              </a:rPr>
            </a:br>
            <a:r>
              <a:rPr lang="es-ES" sz="3200" b="1" dirty="0">
                <a:solidFill>
                  <a:schemeClr val="tx2">
                    <a:lumMod val="75000"/>
                  </a:schemeClr>
                </a:solidFill>
                <a:latin typeface="Abadi" panose="020B0604020104020204" pitchFamily="34" charset="0"/>
              </a:rPr>
              <a:t> S. XV - XVI</a:t>
            </a:r>
          </a:p>
        </p:txBody>
      </p:sp>
      <p:sp>
        <p:nvSpPr>
          <p:cNvPr id="3" name="Marcador de contenido 2">
            <a:extLst>
              <a:ext uri="{FF2B5EF4-FFF2-40B4-BE49-F238E27FC236}">
                <a16:creationId xmlns:a16="http://schemas.microsoft.com/office/drawing/2014/main" id="{0520DF7F-C593-7496-95E3-5345C8CA2BCD}"/>
              </a:ext>
            </a:extLst>
          </p:cNvPr>
          <p:cNvSpPr>
            <a:spLocks noGrp="1"/>
          </p:cNvSpPr>
          <p:nvPr>
            <p:ph idx="1"/>
          </p:nvPr>
        </p:nvSpPr>
        <p:spPr>
          <a:xfrm>
            <a:off x="457200" y="1600200"/>
            <a:ext cx="8446168" cy="4525963"/>
          </a:xfrm>
        </p:spPr>
        <p:txBody>
          <a:bodyPr>
            <a:normAutofit fontScale="77500" lnSpcReduction="20000"/>
          </a:bodyPr>
          <a:lstStyle/>
          <a:p>
            <a:r>
              <a:rPr lang="es-ES" sz="2600" b="1" dirty="0">
                <a:latin typeface="Arial" panose="020B0604020202020204" pitchFamily="34" charset="0"/>
                <a:cs typeface="Arial" panose="020B0604020202020204" pitchFamily="34" charset="0"/>
              </a:rPr>
              <a:t>1453 </a:t>
            </a:r>
            <a:r>
              <a:rPr lang="es-ES" sz="2600" b="1" dirty="0">
                <a:latin typeface="Arial" panose="020B0604020202020204" pitchFamily="34" charset="0"/>
                <a:cs typeface="Arial" panose="020B0604020202020204" pitchFamily="34" charset="0"/>
                <a:sym typeface="Wingdings" panose="05000000000000000000" pitchFamily="2" charset="2"/>
              </a:rPr>
              <a:t></a:t>
            </a:r>
            <a:r>
              <a:rPr lang="es-ES" sz="2600" b="1" dirty="0">
                <a:latin typeface="Arial" panose="020B0604020202020204" pitchFamily="34" charset="0"/>
                <a:cs typeface="Arial" panose="020B0604020202020204" pitchFamily="34" charset="0"/>
              </a:rPr>
              <a:t> Desaparición el Imperio bizantino:</a:t>
            </a:r>
          </a:p>
          <a:p>
            <a:pPr marL="0" indent="0">
              <a:buNone/>
            </a:pPr>
            <a:r>
              <a:rPr lang="es-ES" sz="2600" b="1" dirty="0">
                <a:latin typeface="Arial" panose="020B0604020202020204" pitchFamily="34" charset="0"/>
                <a:cs typeface="Arial" panose="020B0604020202020204" pitchFamily="34" charset="0"/>
              </a:rPr>
              <a:t>	</a:t>
            </a:r>
            <a:r>
              <a:rPr lang="es-ES" sz="2600" dirty="0">
                <a:latin typeface="Arial" panose="020B0604020202020204" pitchFamily="34" charset="0"/>
                <a:cs typeface="Arial" panose="020B0604020202020204" pitchFamily="34" charset="0"/>
              </a:rPr>
              <a:t>Bloqueo de rutas / fuertes impuestos</a:t>
            </a:r>
          </a:p>
          <a:p>
            <a:pPr marL="0" indent="0">
              <a:buNone/>
            </a:pPr>
            <a:r>
              <a:rPr lang="es-ES" sz="2600" dirty="0">
                <a:latin typeface="Arial" panose="020B0604020202020204" pitchFamily="34" charset="0"/>
                <a:cs typeface="Arial" panose="020B0604020202020204" pitchFamily="34" charset="0"/>
              </a:rPr>
              <a:t>      Búsqueda de nuevas rutas </a:t>
            </a:r>
            <a:r>
              <a:rPr lang="es-ES" sz="2600" dirty="0">
                <a:latin typeface="Arial" panose="020B0604020202020204" pitchFamily="34" charset="0"/>
                <a:cs typeface="Arial" panose="020B0604020202020204" pitchFamily="34" charset="0"/>
                <a:sym typeface="Wingdings" panose="05000000000000000000" pitchFamily="2" charset="2"/>
              </a:rPr>
              <a:t> Descubrimientos</a:t>
            </a:r>
          </a:p>
          <a:p>
            <a:pPr marL="0" indent="0">
              <a:buNone/>
            </a:pPr>
            <a:r>
              <a:rPr lang="es-ES" sz="2100" b="1" dirty="0">
                <a:solidFill>
                  <a:srgbClr val="00B050"/>
                </a:solidFill>
                <a:latin typeface="Arial" panose="020B0604020202020204" pitchFamily="34" charset="0"/>
                <a:cs typeface="Arial" panose="020B0604020202020204" pitchFamily="34" charset="0"/>
                <a:hlinkClick r:id="rId3"/>
              </a:rPr>
              <a:t>https://www.scribblemaps.com/maps/view/Ruta-de-la-Seda-y-las-Especias/1EwoGILLSj</a:t>
            </a:r>
            <a:endParaRPr lang="es-ES" sz="2100" b="1" dirty="0">
              <a:solidFill>
                <a:srgbClr val="00B050"/>
              </a:solidFill>
              <a:latin typeface="Arial" panose="020B0604020202020204" pitchFamily="34" charset="0"/>
              <a:cs typeface="Arial" panose="020B0604020202020204" pitchFamily="34" charset="0"/>
            </a:endParaRPr>
          </a:p>
          <a:p>
            <a:pPr marL="0" indent="0">
              <a:buNone/>
            </a:pPr>
            <a:endParaRPr lang="es-ES" sz="2100" b="1" dirty="0">
              <a:solidFill>
                <a:srgbClr val="00B050"/>
              </a:solidFill>
              <a:latin typeface="Arial" panose="020B0604020202020204" pitchFamily="34" charset="0"/>
              <a:cs typeface="Arial" panose="020B0604020202020204" pitchFamily="34" charset="0"/>
            </a:endParaRPr>
          </a:p>
          <a:p>
            <a:r>
              <a:rPr lang="es-ES" sz="2600" b="1" dirty="0">
                <a:latin typeface="Arial" panose="020B0604020202020204" pitchFamily="34" charset="0"/>
                <a:cs typeface="Arial" panose="020B0604020202020204" pitchFamily="34" charset="0"/>
              </a:rPr>
              <a:t>Lucha por la </a:t>
            </a:r>
            <a:r>
              <a:rPr lang="es-ES" sz="2600" b="1" u="sng" dirty="0">
                <a:solidFill>
                  <a:schemeClr val="accent2">
                    <a:lumMod val="75000"/>
                  </a:schemeClr>
                </a:solidFill>
                <a:latin typeface="Arial" panose="020B0604020202020204" pitchFamily="34" charset="0"/>
                <a:cs typeface="Arial" panose="020B0604020202020204" pitchFamily="34" charset="0"/>
              </a:rPr>
              <a:t>hegemonía</a:t>
            </a:r>
            <a:r>
              <a:rPr lang="es-ES" sz="2600" b="1" dirty="0">
                <a:solidFill>
                  <a:schemeClr val="accent2">
                    <a:lumMod val="75000"/>
                  </a:schemeClr>
                </a:solidFill>
                <a:latin typeface="Arial" panose="020B0604020202020204" pitchFamily="34" charset="0"/>
                <a:cs typeface="Arial" panose="020B0604020202020204" pitchFamily="34" charset="0"/>
              </a:rPr>
              <a:t> </a:t>
            </a:r>
            <a:r>
              <a:rPr lang="es-ES" sz="2600" b="1" dirty="0">
                <a:latin typeface="Arial" panose="020B0604020202020204" pitchFamily="34" charset="0"/>
                <a:cs typeface="Arial" panose="020B0604020202020204" pitchFamily="34" charset="0"/>
              </a:rPr>
              <a:t>europea</a:t>
            </a:r>
            <a:r>
              <a:rPr lang="es-ES" sz="2600" dirty="0">
                <a:latin typeface="Arial" panose="020B0604020202020204" pitchFamily="34" charset="0"/>
                <a:cs typeface="Arial" panose="020B0604020202020204" pitchFamily="34" charset="0"/>
              </a:rPr>
              <a:t> </a:t>
            </a:r>
            <a:r>
              <a:rPr lang="es-ES" sz="2600" dirty="0">
                <a:latin typeface="Arial" panose="020B0604020202020204" pitchFamily="34" charset="0"/>
                <a:cs typeface="Arial" panose="020B0604020202020204" pitchFamily="34" charset="0"/>
                <a:sym typeface="Wingdings" panose="05000000000000000000" pitchFamily="2" charset="2"/>
              </a:rPr>
              <a:t> </a:t>
            </a:r>
            <a:r>
              <a:rPr lang="es-ES" sz="2600" dirty="0">
                <a:latin typeface="Arial" panose="020B0604020202020204" pitchFamily="34" charset="0"/>
                <a:cs typeface="Arial" panose="020B0604020202020204" pitchFamily="34" charset="0"/>
              </a:rPr>
              <a:t>se impuso la española en el siglo XVI.</a:t>
            </a:r>
          </a:p>
          <a:p>
            <a:r>
              <a:rPr lang="es-ES" sz="2600" b="1" dirty="0">
                <a:latin typeface="Arial" panose="020B0604020202020204" pitchFamily="34" charset="0"/>
                <a:cs typeface="Arial" panose="020B0604020202020204" pitchFamily="34" charset="0"/>
              </a:rPr>
              <a:t>El sistema feudal entró en crisis:</a:t>
            </a:r>
            <a:endParaRPr lang="es-ES" sz="2600" dirty="0">
              <a:latin typeface="Arial" panose="020B0604020202020204" pitchFamily="34" charset="0"/>
              <a:cs typeface="Arial" panose="020B0604020202020204" pitchFamily="34" charset="0"/>
            </a:endParaRPr>
          </a:p>
          <a:p>
            <a:pPr lvl="0"/>
            <a:r>
              <a:rPr lang="es-ES" sz="2600" dirty="0">
                <a:latin typeface="Arial" panose="020B0604020202020204" pitchFamily="34" charset="0"/>
                <a:cs typeface="Arial" panose="020B0604020202020204" pitchFamily="34" charset="0"/>
              </a:rPr>
              <a:t>Los reinos feudales fueron sustituidos por el </a:t>
            </a:r>
            <a:r>
              <a:rPr lang="es-ES" sz="2600" b="1" dirty="0">
                <a:latin typeface="Arial" panose="020B0604020202020204" pitchFamily="34" charset="0"/>
                <a:cs typeface="Arial" panose="020B0604020202020204" pitchFamily="34" charset="0"/>
              </a:rPr>
              <a:t>Estado moderno</a:t>
            </a:r>
            <a:r>
              <a:rPr lang="es-ES" sz="2600" dirty="0">
                <a:latin typeface="Arial" panose="020B0604020202020204" pitchFamily="34" charset="0"/>
                <a:cs typeface="Arial" panose="020B0604020202020204" pitchFamily="34" charset="0"/>
              </a:rPr>
              <a:t> y las monarquías autoritarias</a:t>
            </a:r>
          </a:p>
          <a:p>
            <a:pPr lvl="0"/>
            <a:r>
              <a:rPr lang="es-ES" sz="2600" dirty="0">
                <a:latin typeface="Arial" panose="020B0604020202020204" pitchFamily="34" charset="0"/>
                <a:cs typeface="Arial" panose="020B0604020202020204" pitchFamily="34" charset="0"/>
              </a:rPr>
              <a:t>Nace el </a:t>
            </a:r>
            <a:r>
              <a:rPr lang="es-ES" sz="2600" b="1" dirty="0">
                <a:latin typeface="Arial" panose="020B0604020202020204" pitchFamily="34" charset="0"/>
                <a:cs typeface="Arial" panose="020B0604020202020204" pitchFamily="34" charset="0"/>
              </a:rPr>
              <a:t>capitalismo comercial</a:t>
            </a:r>
            <a:r>
              <a:rPr lang="es-ES" sz="2600" dirty="0">
                <a:latin typeface="Arial" panose="020B0604020202020204" pitchFamily="34" charset="0"/>
                <a:cs typeface="Arial" panose="020B0604020202020204" pitchFamily="34" charset="0"/>
              </a:rPr>
              <a:t> </a:t>
            </a:r>
            <a:r>
              <a:rPr lang="es-ES" sz="2600" dirty="0">
                <a:latin typeface="Arial" panose="020B0604020202020204" pitchFamily="34" charset="0"/>
                <a:cs typeface="Arial" panose="020B0604020202020204" pitchFamily="34" charset="0"/>
                <a:sym typeface="Wingdings" panose="05000000000000000000" pitchFamily="2" charset="2"/>
              </a:rPr>
              <a:t></a:t>
            </a:r>
            <a:r>
              <a:rPr lang="es-ES" sz="2600" dirty="0">
                <a:latin typeface="Arial" panose="020B0604020202020204" pitchFamily="34" charset="0"/>
                <a:cs typeface="Arial" panose="020B0604020202020204" pitchFamily="34" charset="0"/>
              </a:rPr>
              <a:t> grandes capitales a través del comercio con las colonias</a:t>
            </a:r>
          </a:p>
          <a:p>
            <a:pPr marL="0" indent="0">
              <a:buNone/>
            </a:pPr>
            <a:r>
              <a:rPr lang="es-ES" sz="2600" dirty="0">
                <a:latin typeface="Arial" panose="020B0604020202020204" pitchFamily="34" charset="0"/>
                <a:cs typeface="Arial" panose="020B0604020202020204" pitchFamily="34" charset="0"/>
              </a:rPr>
              <a:t>		La burguesía </a:t>
            </a:r>
            <a:r>
              <a:rPr lang="es-ES" sz="2600" dirty="0">
                <a:latin typeface="Arial" panose="020B0604020202020204" pitchFamily="34" charset="0"/>
                <a:cs typeface="Arial" panose="020B0604020202020204" pitchFamily="34" charset="0"/>
                <a:sym typeface="Wingdings" panose="05000000000000000000" pitchFamily="2" charset="2"/>
              </a:rPr>
              <a:t></a:t>
            </a:r>
            <a:r>
              <a:rPr lang="es-ES" sz="2600" dirty="0">
                <a:latin typeface="Arial" panose="020B0604020202020204" pitchFamily="34" charset="0"/>
                <a:cs typeface="Arial" panose="020B0604020202020204" pitchFamily="34" charset="0"/>
              </a:rPr>
              <a:t> gran importancia en la sociedad estamental</a:t>
            </a:r>
          </a:p>
          <a:p>
            <a:pPr marL="0" lvl="0" indent="0">
              <a:buNone/>
            </a:pPr>
            <a:r>
              <a:rPr lang="es-ES" sz="2600" dirty="0">
                <a:latin typeface="Arial" panose="020B0604020202020204" pitchFamily="34" charset="0"/>
                <a:cs typeface="Arial" panose="020B0604020202020204" pitchFamily="34" charset="0"/>
              </a:rPr>
              <a:t>		aumento del desarrollo de las ciudades.</a:t>
            </a:r>
          </a:p>
          <a:p>
            <a:endParaRPr lang="es-ES" dirty="0"/>
          </a:p>
          <a:p>
            <a:pPr marL="0" indent="0">
              <a:buNone/>
            </a:pPr>
            <a:endParaRPr lang="es-ES" sz="2400" b="1"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3145074"/>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2318</TotalTime>
  <Words>4272</Words>
  <Application>Microsoft Office PowerPoint</Application>
  <PresentationFormat>Presentación en pantalla (4:3)</PresentationFormat>
  <Paragraphs>285</Paragraphs>
  <Slides>33</Slides>
  <Notes>21</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33</vt:i4>
      </vt:variant>
    </vt:vector>
  </HeadingPairs>
  <TitlesOfParts>
    <vt:vector size="41" baseType="lpstr">
      <vt:lpstr>Abadi</vt:lpstr>
      <vt:lpstr>Aptos</vt:lpstr>
      <vt:lpstr>Arial</vt:lpstr>
      <vt:lpstr>Bookman Old Style</vt:lpstr>
      <vt:lpstr>Calibri</vt:lpstr>
      <vt:lpstr>Congenial</vt:lpstr>
      <vt:lpstr>Office Theme</vt:lpstr>
      <vt:lpstr>Document</vt:lpstr>
      <vt:lpstr>TEMA 6</vt:lpstr>
      <vt:lpstr>SABES….</vt:lpstr>
      <vt:lpstr>SABES…..</vt:lpstr>
      <vt:lpstr>¿Sabes qué es un período histórico?   ¿Sabes la diferencia entre una Edad y una Época? </vt:lpstr>
      <vt:lpstr>Presentación de PowerPoint</vt:lpstr>
      <vt:lpstr>SUBPERÍODOS HISTÓRICOS</vt:lpstr>
      <vt:lpstr>Presentación de PowerPoint</vt:lpstr>
      <vt:lpstr>S. XV -- LA CAIDA DE CONSTANTINOPLA</vt:lpstr>
      <vt:lpstr>CAMBIOS IMPORTANTES en Europa  S. XV - XVI</vt:lpstr>
      <vt:lpstr>CAMBIOS IMPORTANTES en Europa  S. XV - XVI</vt:lpstr>
      <vt:lpstr>FECHAS IMPORTANTES:</vt:lpstr>
      <vt:lpstr>Causas de los descubrimientos</vt:lpstr>
      <vt:lpstr>TECNICAS</vt:lpstr>
      <vt:lpstr>REFLEXIONA y OPINA:</vt:lpstr>
      <vt:lpstr>Especies y seda</vt:lpstr>
      <vt:lpstr>EXPLORACIONES PORTUGUESAS</vt:lpstr>
      <vt:lpstr>EXPLORACIONES PORTUGUESAS</vt:lpstr>
      <vt:lpstr>EXPLORACIONES DE CASTILLA</vt:lpstr>
      <vt:lpstr>REFLEXIONA y OPINA:</vt:lpstr>
      <vt:lpstr>Presentación de PowerPoint</vt:lpstr>
      <vt:lpstr>FECHAS IMPORTANTES:</vt:lpstr>
      <vt:lpstr>LOS DESCUBRIDORES</vt:lpstr>
      <vt:lpstr>DIARIO DE COLÓN</vt:lpstr>
      <vt:lpstr>LAS MONARQUIAS AUTORITARIAS</vt:lpstr>
      <vt:lpstr>INSTRUMENTOS DEL PODER REAL</vt:lpstr>
      <vt:lpstr>RESPONDE</vt:lpstr>
      <vt:lpstr>PROGRESO  DE LA ECONOMÍA</vt:lpstr>
      <vt:lpstr>LA SOCIEDAD</vt:lpstr>
      <vt:lpstr>RESPONDE</vt:lpstr>
      <vt:lpstr>LA REFORMA PROTESTANTE</vt:lpstr>
      <vt:lpstr>La Contrarreforma católica</vt:lpstr>
      <vt:lpstr>RESPONDE</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jpf</dc:creator>
  <cp:keywords/>
  <dc:description>generated using python-pptx</dc:description>
  <cp:lastModifiedBy>M. Judit Pousada Freire</cp:lastModifiedBy>
  <cp:revision>7</cp:revision>
  <dcterms:created xsi:type="dcterms:W3CDTF">2013-01-27T09:14:16Z</dcterms:created>
  <dcterms:modified xsi:type="dcterms:W3CDTF">2026-04-07T22:59:55Z</dcterms:modified>
  <cp:category/>
</cp:coreProperties>
</file>