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6" r:id="rId3"/>
    <p:sldId id="257" r:id="rId4"/>
    <p:sldId id="282" r:id="rId5"/>
    <p:sldId id="258" r:id="rId6"/>
    <p:sldId id="273" r:id="rId7"/>
    <p:sldId id="260" r:id="rId8"/>
    <p:sldId id="283" r:id="rId9"/>
    <p:sldId id="261" r:id="rId10"/>
    <p:sldId id="270" r:id="rId11"/>
    <p:sldId id="284" r:id="rId12"/>
    <p:sldId id="274" r:id="rId13"/>
    <p:sldId id="285" r:id="rId14"/>
    <p:sldId id="275" r:id="rId15"/>
    <p:sldId id="272" r:id="rId16"/>
    <p:sldId id="271" r:id="rId17"/>
    <p:sldId id="263" r:id="rId18"/>
    <p:sldId id="265" r:id="rId19"/>
    <p:sldId id="280" r:id="rId20"/>
    <p:sldId id="281" r:id="rId21"/>
    <p:sldId id="276" r:id="rId22"/>
    <p:sldId id="278" r:id="rId23"/>
    <p:sldId id="279"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652" autoAdjust="0"/>
  </p:normalViewPr>
  <p:slideViewPr>
    <p:cSldViewPr snapToGrid="0">
      <p:cViewPr varScale="1">
        <p:scale>
          <a:sx n="34" d="100"/>
          <a:sy n="34" d="100"/>
        </p:scale>
        <p:origin x="1852" y="256"/>
      </p:cViewPr>
      <p:guideLst/>
    </p:cSldViewPr>
  </p:slideViewPr>
  <p:notesTextViewPr>
    <p:cViewPr>
      <p:scale>
        <a:sx n="1" d="1"/>
        <a:sy n="1" d="1"/>
      </p:scale>
      <p:origin x="0" y="-14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C98B8-1B33-4BF4-96D4-AF15BA4288F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AEC05D9-6D3B-4262-9C1A-7AE980EDAFB5}">
      <dgm:prSet/>
      <dgm:spPr/>
      <dgm:t>
        <a:bodyPr/>
        <a:lstStyle/>
        <a:p>
          <a:r>
            <a:rPr lang="es-ES" dirty="0"/>
            <a:t>Hijo de Sancho el Mayor de Pamplona</a:t>
          </a:r>
        </a:p>
        <a:p>
          <a:r>
            <a:rPr lang="en-US" dirty="0"/>
            <a:t>1035</a:t>
          </a:r>
          <a:r>
            <a:rPr lang="en-US" dirty="0">
              <a:sym typeface="Wingdings" panose="05000000000000000000" pitchFamily="2" charset="2"/>
            </a:rPr>
            <a:t> </a:t>
          </a:r>
          <a:r>
            <a:rPr lang="en-US" dirty="0" err="1">
              <a:sym typeface="Wingdings" panose="05000000000000000000" pitchFamily="2" charset="2"/>
            </a:rPr>
            <a:t>hereda</a:t>
          </a:r>
          <a:r>
            <a:rPr lang="en-US" dirty="0">
              <a:sym typeface="Wingdings" panose="05000000000000000000" pitchFamily="2" charset="2"/>
            </a:rPr>
            <a:t> </a:t>
          </a:r>
          <a:r>
            <a:rPr lang="en-US" dirty="0" err="1">
              <a:sym typeface="Wingdings" panose="05000000000000000000" pitchFamily="2" charset="2"/>
            </a:rPr>
            <a:t>el</a:t>
          </a:r>
          <a:r>
            <a:rPr lang="en-US" dirty="0">
              <a:sym typeface="Wingdings" panose="05000000000000000000" pitchFamily="2" charset="2"/>
            </a:rPr>
            <a:t> Condado de Castilla</a:t>
          </a:r>
          <a:endParaRPr lang="en-US" dirty="0"/>
        </a:p>
      </dgm:t>
    </dgm:pt>
    <dgm:pt modelId="{C4522C42-3643-48F6-A1F1-F64711E819D5}" type="parTrans" cxnId="{4D146EDA-4EE8-454E-82EC-B64489DAF4EF}">
      <dgm:prSet/>
      <dgm:spPr/>
      <dgm:t>
        <a:bodyPr/>
        <a:lstStyle/>
        <a:p>
          <a:endParaRPr lang="en-US"/>
        </a:p>
      </dgm:t>
    </dgm:pt>
    <dgm:pt modelId="{4BAD36B7-F76E-46AB-BDCF-B88851B2770B}" type="sibTrans" cxnId="{4D146EDA-4EE8-454E-82EC-B64489DAF4EF}">
      <dgm:prSet/>
      <dgm:spPr/>
      <dgm:t>
        <a:bodyPr/>
        <a:lstStyle/>
        <a:p>
          <a:endParaRPr lang="en-US"/>
        </a:p>
      </dgm:t>
    </dgm:pt>
    <dgm:pt modelId="{AD7CD352-C935-4740-9730-6C0C1F9B6B83}">
      <dgm:prSet/>
      <dgm:spPr/>
      <dgm:t>
        <a:bodyPr/>
        <a:lstStyle/>
        <a:p>
          <a:r>
            <a:rPr lang="en-US" dirty="0"/>
            <a:t>Rey de León y Castilla</a:t>
          </a:r>
        </a:p>
      </dgm:t>
    </dgm:pt>
    <dgm:pt modelId="{1183E4F5-7829-4F92-AF13-58027228AA4C}" type="parTrans" cxnId="{E70F65E6-D071-4D7B-BD3C-3AFE56BE8AA7}">
      <dgm:prSet/>
      <dgm:spPr/>
      <dgm:t>
        <a:bodyPr/>
        <a:lstStyle/>
        <a:p>
          <a:endParaRPr lang="en-US"/>
        </a:p>
      </dgm:t>
    </dgm:pt>
    <dgm:pt modelId="{9BEFE919-74BD-4D0B-98FE-6A12B5B8C16E}" type="sibTrans" cxnId="{E70F65E6-D071-4D7B-BD3C-3AFE56BE8AA7}">
      <dgm:prSet/>
      <dgm:spPr/>
      <dgm:t>
        <a:bodyPr/>
        <a:lstStyle/>
        <a:p>
          <a:endParaRPr lang="en-US"/>
        </a:p>
      </dgm:t>
    </dgm:pt>
    <dgm:pt modelId="{A5669B87-EBDC-4027-B8B2-0E32410FC957}" type="pres">
      <dgm:prSet presAssocID="{E97C98B8-1B33-4BF4-96D4-AF15BA4288FD}" presName="vert0" presStyleCnt="0">
        <dgm:presLayoutVars>
          <dgm:dir/>
          <dgm:animOne val="branch"/>
          <dgm:animLvl val="lvl"/>
        </dgm:presLayoutVars>
      </dgm:prSet>
      <dgm:spPr/>
    </dgm:pt>
    <dgm:pt modelId="{FBAC958C-D53D-48CB-B63E-EF50DA50A790}" type="pres">
      <dgm:prSet presAssocID="{2AEC05D9-6D3B-4262-9C1A-7AE980EDAFB5}" presName="thickLine" presStyleLbl="alignNode1" presStyleIdx="0" presStyleCnt="2"/>
      <dgm:spPr/>
    </dgm:pt>
    <dgm:pt modelId="{ECA84055-2383-49EB-BCD1-CDFECE57B657}" type="pres">
      <dgm:prSet presAssocID="{2AEC05D9-6D3B-4262-9C1A-7AE980EDAFB5}" presName="horz1" presStyleCnt="0"/>
      <dgm:spPr/>
    </dgm:pt>
    <dgm:pt modelId="{9B40BF26-BBA4-4031-89D5-2BAA50F3B10D}" type="pres">
      <dgm:prSet presAssocID="{2AEC05D9-6D3B-4262-9C1A-7AE980EDAFB5}" presName="tx1" presStyleLbl="revTx" presStyleIdx="0" presStyleCnt="2"/>
      <dgm:spPr/>
    </dgm:pt>
    <dgm:pt modelId="{74F527A5-EAC5-43A0-AE7F-AF3AE08CABB6}" type="pres">
      <dgm:prSet presAssocID="{2AEC05D9-6D3B-4262-9C1A-7AE980EDAFB5}" presName="vert1" presStyleCnt="0"/>
      <dgm:spPr/>
    </dgm:pt>
    <dgm:pt modelId="{52E2C284-5757-4D38-9B13-222962CB8E50}" type="pres">
      <dgm:prSet presAssocID="{AD7CD352-C935-4740-9730-6C0C1F9B6B83}" presName="thickLine" presStyleLbl="alignNode1" presStyleIdx="1" presStyleCnt="2"/>
      <dgm:spPr/>
    </dgm:pt>
    <dgm:pt modelId="{AE5909CD-A28B-4865-93FE-7C2983EE9355}" type="pres">
      <dgm:prSet presAssocID="{AD7CD352-C935-4740-9730-6C0C1F9B6B83}" presName="horz1" presStyleCnt="0"/>
      <dgm:spPr/>
    </dgm:pt>
    <dgm:pt modelId="{06678F0E-C26C-4F31-B8E2-1625215D8442}" type="pres">
      <dgm:prSet presAssocID="{AD7CD352-C935-4740-9730-6C0C1F9B6B83}" presName="tx1" presStyleLbl="revTx" presStyleIdx="1" presStyleCnt="2"/>
      <dgm:spPr/>
    </dgm:pt>
    <dgm:pt modelId="{E6427263-9CB0-4C36-A78D-937BF71CE017}" type="pres">
      <dgm:prSet presAssocID="{AD7CD352-C935-4740-9730-6C0C1F9B6B83}" presName="vert1" presStyleCnt="0"/>
      <dgm:spPr/>
    </dgm:pt>
  </dgm:ptLst>
  <dgm:cxnLst>
    <dgm:cxn modelId="{2155DB96-196A-412F-BF18-F3296CEC2E56}" type="presOf" srcId="{AD7CD352-C935-4740-9730-6C0C1F9B6B83}" destId="{06678F0E-C26C-4F31-B8E2-1625215D8442}" srcOrd="0" destOrd="0" presId="urn:microsoft.com/office/officeart/2008/layout/LinedList"/>
    <dgm:cxn modelId="{5FFC71A6-ACAB-4CE1-86E6-1948277FF26B}" type="presOf" srcId="{E97C98B8-1B33-4BF4-96D4-AF15BA4288FD}" destId="{A5669B87-EBDC-4027-B8B2-0E32410FC957}" srcOrd="0" destOrd="0" presId="urn:microsoft.com/office/officeart/2008/layout/LinedList"/>
    <dgm:cxn modelId="{4D146EDA-4EE8-454E-82EC-B64489DAF4EF}" srcId="{E97C98B8-1B33-4BF4-96D4-AF15BA4288FD}" destId="{2AEC05D9-6D3B-4262-9C1A-7AE980EDAFB5}" srcOrd="0" destOrd="0" parTransId="{C4522C42-3643-48F6-A1F1-F64711E819D5}" sibTransId="{4BAD36B7-F76E-46AB-BDCF-B88851B2770B}"/>
    <dgm:cxn modelId="{BF0A14E4-66BA-407C-899A-3844228DA2E6}" type="presOf" srcId="{2AEC05D9-6D3B-4262-9C1A-7AE980EDAFB5}" destId="{9B40BF26-BBA4-4031-89D5-2BAA50F3B10D}" srcOrd="0" destOrd="0" presId="urn:microsoft.com/office/officeart/2008/layout/LinedList"/>
    <dgm:cxn modelId="{E70F65E6-D071-4D7B-BD3C-3AFE56BE8AA7}" srcId="{E97C98B8-1B33-4BF4-96D4-AF15BA4288FD}" destId="{AD7CD352-C935-4740-9730-6C0C1F9B6B83}" srcOrd="1" destOrd="0" parTransId="{1183E4F5-7829-4F92-AF13-58027228AA4C}" sibTransId="{9BEFE919-74BD-4D0B-98FE-6A12B5B8C16E}"/>
    <dgm:cxn modelId="{0FF0D421-C4C6-4BFC-937B-461603E03F0E}" type="presParOf" srcId="{A5669B87-EBDC-4027-B8B2-0E32410FC957}" destId="{FBAC958C-D53D-48CB-B63E-EF50DA50A790}" srcOrd="0" destOrd="0" presId="urn:microsoft.com/office/officeart/2008/layout/LinedList"/>
    <dgm:cxn modelId="{F79803F1-9D75-4722-8780-DB2D5BB1C879}" type="presParOf" srcId="{A5669B87-EBDC-4027-B8B2-0E32410FC957}" destId="{ECA84055-2383-49EB-BCD1-CDFECE57B657}" srcOrd="1" destOrd="0" presId="urn:microsoft.com/office/officeart/2008/layout/LinedList"/>
    <dgm:cxn modelId="{931436E0-5C8A-4987-AF9C-7861F47FF967}" type="presParOf" srcId="{ECA84055-2383-49EB-BCD1-CDFECE57B657}" destId="{9B40BF26-BBA4-4031-89D5-2BAA50F3B10D}" srcOrd="0" destOrd="0" presId="urn:microsoft.com/office/officeart/2008/layout/LinedList"/>
    <dgm:cxn modelId="{6F0E14FB-913B-48FF-AE19-3081B45726CA}" type="presParOf" srcId="{ECA84055-2383-49EB-BCD1-CDFECE57B657}" destId="{74F527A5-EAC5-43A0-AE7F-AF3AE08CABB6}" srcOrd="1" destOrd="0" presId="urn:microsoft.com/office/officeart/2008/layout/LinedList"/>
    <dgm:cxn modelId="{3421595A-C0DC-46CF-B18D-EFBA2FD595AD}" type="presParOf" srcId="{A5669B87-EBDC-4027-B8B2-0E32410FC957}" destId="{52E2C284-5757-4D38-9B13-222962CB8E50}" srcOrd="2" destOrd="0" presId="urn:microsoft.com/office/officeart/2008/layout/LinedList"/>
    <dgm:cxn modelId="{A6752E70-79DA-41AD-8DA6-0EFE030B15E7}" type="presParOf" srcId="{A5669B87-EBDC-4027-B8B2-0E32410FC957}" destId="{AE5909CD-A28B-4865-93FE-7C2983EE9355}" srcOrd="3" destOrd="0" presId="urn:microsoft.com/office/officeart/2008/layout/LinedList"/>
    <dgm:cxn modelId="{83E98336-9C80-42F4-9B9D-6CB2CFCD7750}" type="presParOf" srcId="{AE5909CD-A28B-4865-93FE-7C2983EE9355}" destId="{06678F0E-C26C-4F31-B8E2-1625215D8442}" srcOrd="0" destOrd="0" presId="urn:microsoft.com/office/officeart/2008/layout/LinedList"/>
    <dgm:cxn modelId="{E1E1EB94-A9AC-4C72-8A7E-F7BAFBC3C4FD}" type="presParOf" srcId="{AE5909CD-A28B-4865-93FE-7C2983EE9355}" destId="{E6427263-9CB0-4C36-A78D-937BF71CE01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958C-D53D-48CB-B63E-EF50DA50A790}">
      <dsp:nvSpPr>
        <dsp:cNvPr id="0" name=""/>
        <dsp:cNvSpPr/>
      </dsp:nvSpPr>
      <dsp:spPr>
        <a:xfrm>
          <a:off x="0" y="0"/>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40BF26-BBA4-4031-89D5-2BAA50F3B10D}">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s-ES" sz="4000" kern="1200" dirty="0"/>
            <a:t>Hijo de Sancho el Mayor de Pamplona</a:t>
          </a:r>
        </a:p>
        <a:p>
          <a:pPr marL="0" lvl="0" indent="0" algn="l" defTabSz="1778000">
            <a:lnSpc>
              <a:spcPct val="90000"/>
            </a:lnSpc>
            <a:spcBef>
              <a:spcPct val="0"/>
            </a:spcBef>
            <a:spcAft>
              <a:spcPct val="35000"/>
            </a:spcAft>
            <a:buNone/>
          </a:pPr>
          <a:r>
            <a:rPr lang="en-US" sz="4000" kern="1200" dirty="0"/>
            <a:t>1035</a:t>
          </a:r>
          <a:r>
            <a:rPr lang="en-US" sz="4000" kern="1200" dirty="0">
              <a:sym typeface="Wingdings" panose="05000000000000000000" pitchFamily="2" charset="2"/>
            </a:rPr>
            <a:t> </a:t>
          </a:r>
          <a:r>
            <a:rPr lang="en-US" sz="4000" kern="1200" dirty="0" err="1">
              <a:sym typeface="Wingdings" panose="05000000000000000000" pitchFamily="2" charset="2"/>
            </a:rPr>
            <a:t>hereda</a:t>
          </a:r>
          <a:r>
            <a:rPr lang="en-US" sz="4000" kern="1200" dirty="0">
              <a:sym typeface="Wingdings" panose="05000000000000000000" pitchFamily="2" charset="2"/>
            </a:rPr>
            <a:t> </a:t>
          </a:r>
          <a:r>
            <a:rPr lang="en-US" sz="4000" kern="1200" dirty="0" err="1">
              <a:sym typeface="Wingdings" panose="05000000000000000000" pitchFamily="2" charset="2"/>
            </a:rPr>
            <a:t>el</a:t>
          </a:r>
          <a:r>
            <a:rPr lang="en-US" sz="4000" kern="1200" dirty="0">
              <a:sym typeface="Wingdings" panose="05000000000000000000" pitchFamily="2" charset="2"/>
            </a:rPr>
            <a:t> Condado de Castilla</a:t>
          </a:r>
          <a:endParaRPr lang="en-US" sz="4000" kern="1200" dirty="0"/>
        </a:p>
      </dsp:txBody>
      <dsp:txXfrm>
        <a:off x="0" y="0"/>
        <a:ext cx="6291714" cy="2765367"/>
      </dsp:txXfrm>
    </dsp:sp>
    <dsp:sp modelId="{52E2C284-5757-4D38-9B13-222962CB8E50}">
      <dsp:nvSpPr>
        <dsp:cNvPr id="0" name=""/>
        <dsp:cNvSpPr/>
      </dsp:nvSpPr>
      <dsp:spPr>
        <a:xfrm>
          <a:off x="0" y="2765367"/>
          <a:ext cx="629171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678F0E-C26C-4F31-B8E2-1625215D8442}">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Rey de León y Castilla</a:t>
          </a:r>
        </a:p>
      </dsp:txBody>
      <dsp:txXfrm>
        <a:off x="0" y="2765367"/>
        <a:ext cx="6291714" cy="27653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FB95B-015A-4860-9EF3-04D1DD729C37}" type="datetimeFigureOut">
              <a:rPr lang="es-ES" smtClean="0"/>
              <a:t>09/02/2026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B8893-2B6C-4BE2-AB44-C215A9456E6F}" type="slidenum">
              <a:rPr lang="es-ES" smtClean="0"/>
              <a:t>‹Nº›</a:t>
            </a:fld>
            <a:endParaRPr lang="es-ES"/>
          </a:p>
        </p:txBody>
      </p:sp>
    </p:spTree>
    <p:extLst>
      <p:ext uri="{BB962C8B-B14F-4D97-AF65-F5344CB8AC3E}">
        <p14:creationId xmlns:p14="http://schemas.microsoft.com/office/powerpoint/2010/main" val="358687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ogle.com/search?q=barca+de+piedra&amp;rlz=1C1FKPE_esES1196&amp;oq=como+llego+santiago+a+com%C3%B2stela&amp;gs_lcrp=EgZjaHJvbWUyBggAEEUYOTIHCAEQIRigATIHCAIQIRigATIHCAMQIRigAdIBCDU1MjdqMGo3qAIAsAIA&amp;sourceid=chrome&amp;ie=UTF-8&amp;ved=2ahUKEwiz-IfIrquSAxUyRPEDHSgpFPAQgK4QegQIARAC"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google.com/search?q=eremita+Pelayo&amp;rlz=1C1FKPE_esES1196&amp;oq=como+llego+santiago+a+com%C3%B2stela&amp;gs_lcrp=EgZjaHJvbWUyBggAEEUYOTIHCAEQIRigATIHCAIQIRigATIHCAMQIRigAdIBCDU1MjdqMGo3qAIAsAIA&amp;sourceid=chrome&amp;ie=UTF-8&amp;ved=2ahUKEwiz-IfIrquSAxUyRPEDHSgpFPAQgK4QegQIARA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2</a:t>
            </a:fld>
            <a:endParaRPr lang="es-ES"/>
          </a:p>
        </p:txBody>
      </p:sp>
    </p:spTree>
    <p:extLst>
      <p:ext uri="{BB962C8B-B14F-4D97-AF65-F5344CB8AC3E}">
        <p14:creationId xmlns:p14="http://schemas.microsoft.com/office/powerpoint/2010/main" val="4200426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Además del núcleo asturiano, surgieron </a:t>
            </a:r>
            <a:r>
              <a:rPr lang="es-ES" b="1" dirty="0"/>
              <a:t>otros núcleos de resistencia en los Pirineos</a:t>
            </a:r>
            <a:r>
              <a:rPr lang="es-ES" dirty="0"/>
              <a:t>.</a:t>
            </a:r>
          </a:p>
          <a:p>
            <a:r>
              <a:rPr lang="es-ES" dirty="0"/>
              <a:t>Esta zona montañosa facilitaba la </a:t>
            </a:r>
            <a:r>
              <a:rPr lang="es-ES" b="1" dirty="0"/>
              <a:t>defensa frente a los musulmanes</a:t>
            </a:r>
            <a:r>
              <a:rPr lang="es-ES" dirty="0"/>
              <a:t>.</a:t>
            </a:r>
          </a:p>
          <a:p>
            <a:r>
              <a:rPr lang="es-ES" dirty="0"/>
              <a:t>Lucharon contra los musulmanes, pero también contra los Francos</a:t>
            </a:r>
          </a:p>
          <a:p>
            <a:r>
              <a:rPr lang="es-ES" dirty="0"/>
              <a:t>Aquí aparecen varios territorios cristianos: el </a:t>
            </a:r>
            <a:r>
              <a:rPr lang="es-ES" b="1" dirty="0"/>
              <a:t>Reino de Pamplona</a:t>
            </a:r>
            <a:r>
              <a:rPr lang="es-ES" dirty="0"/>
              <a:t>, </a:t>
            </a:r>
            <a:r>
              <a:rPr lang="es-ES" b="1" dirty="0"/>
              <a:t>Aragón</a:t>
            </a:r>
            <a:r>
              <a:rPr lang="es-ES" dirty="0"/>
              <a:t>, y los </a:t>
            </a:r>
            <a:r>
              <a:rPr lang="es-ES" b="1" dirty="0"/>
              <a:t>condados catalanes</a:t>
            </a:r>
            <a:r>
              <a:rPr lang="es-ES" dirty="0"/>
              <a:t>.</a:t>
            </a:r>
          </a:p>
          <a:p>
            <a:r>
              <a:rPr lang="es-ES" dirty="0"/>
              <a:t>Muchos de estos condados formaron parte de la </a:t>
            </a:r>
            <a:r>
              <a:rPr lang="es-ES" b="1" dirty="0"/>
              <a:t>Marca Hispánica</a:t>
            </a:r>
            <a:r>
              <a:rPr lang="es-ES" dirty="0"/>
              <a:t>.</a:t>
            </a:r>
          </a:p>
          <a:p>
            <a:r>
              <a:rPr lang="es-ES" dirty="0"/>
              <a:t>La Marca Hispánica era una </a:t>
            </a:r>
            <a:r>
              <a:rPr lang="es-ES" b="1" dirty="0"/>
              <a:t>frontera creada por los francos para frenar el avance musulmán.</a:t>
            </a:r>
            <a:endParaRPr lang="es-ES" dirty="0"/>
          </a:p>
          <a:p>
            <a:r>
              <a:rPr lang="es-ES" dirty="0"/>
              <a:t>Con el tiempo, estos territorios fueron ganando </a:t>
            </a:r>
            <a:r>
              <a:rPr lang="es-ES" b="1" dirty="0"/>
              <a:t>autonomía</a:t>
            </a:r>
            <a:r>
              <a:rPr lang="es-ES" dirty="0"/>
              <a:t>.</a:t>
            </a:r>
          </a:p>
          <a:p>
            <a:r>
              <a:rPr lang="es-ES" dirty="0"/>
              <a:t>Más adelante, se convertirán en independientes.</a:t>
            </a:r>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12</a:t>
            </a:fld>
            <a:endParaRPr lang="es-ES"/>
          </a:p>
        </p:txBody>
      </p:sp>
    </p:spTree>
    <p:extLst>
      <p:ext uri="{BB962C8B-B14F-4D97-AF65-F5344CB8AC3E}">
        <p14:creationId xmlns:p14="http://schemas.microsoft.com/office/powerpoint/2010/main" val="378493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Nace a principios del S. VIII: los nobles de la zona eligieron a </a:t>
            </a:r>
            <a:r>
              <a:rPr lang="es-ES" b="1" dirty="0"/>
              <a:t>Íñigo Arista</a:t>
            </a:r>
            <a:r>
              <a:rPr lang="es-ES" dirty="0"/>
              <a:t> como primer rey, en el </a:t>
            </a:r>
            <a:r>
              <a:rPr lang="es-ES" b="1" dirty="0"/>
              <a:t>824 y consiguieron librarse del dominio musulmán y de los francos. </a:t>
            </a:r>
          </a:p>
          <a:p>
            <a:r>
              <a:rPr lang="es-ES" dirty="0"/>
              <a:t>Al principio el reino se identificaba con su </a:t>
            </a:r>
            <a:r>
              <a:rPr lang="es-ES" b="1" dirty="0"/>
              <a:t>capital, Pamplona</a:t>
            </a:r>
            <a:r>
              <a:rPr lang="es-ES" dirty="0"/>
              <a:t>.</a:t>
            </a:r>
          </a:p>
          <a:p>
            <a:r>
              <a:rPr lang="es-ES" dirty="0"/>
              <a:t>Con el tiempo, el territorio se amplió y el nombre </a:t>
            </a:r>
            <a:r>
              <a:rPr lang="es-ES" b="1" dirty="0"/>
              <a:t>Navarra</a:t>
            </a:r>
            <a:r>
              <a:rPr lang="es-ES" dirty="0"/>
              <a:t> pasó a representar </a:t>
            </a:r>
            <a:r>
              <a:rPr lang="es-ES" b="1" dirty="0"/>
              <a:t>todo el reino</a:t>
            </a:r>
            <a:r>
              <a:rPr lang="es-ES" dirty="0"/>
              <a:t>, no solo la ciudad.</a:t>
            </a:r>
          </a:p>
          <a:p>
            <a:r>
              <a:rPr lang="es-ES" dirty="0"/>
              <a:t>El nuevo nombre reflejaba mejor un </a:t>
            </a:r>
            <a:r>
              <a:rPr lang="es-ES" b="1" dirty="0"/>
              <a:t>territorio más grande y consolidado</a:t>
            </a:r>
            <a:r>
              <a:rPr lang="es-ES" dirty="0"/>
              <a:t>.</a:t>
            </a:r>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13</a:t>
            </a:fld>
            <a:endParaRPr lang="es-ES"/>
          </a:p>
        </p:txBody>
      </p:sp>
    </p:spTree>
    <p:extLst>
      <p:ext uri="{BB962C8B-B14F-4D97-AF65-F5344CB8AC3E}">
        <p14:creationId xmlns:p14="http://schemas.microsoft.com/office/powerpoint/2010/main" val="232216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i="0" kern="1200" dirty="0">
                <a:solidFill>
                  <a:schemeClr val="tx1"/>
                </a:solidFill>
                <a:effectLst/>
                <a:latin typeface="+mn-lt"/>
                <a:ea typeface="+mn-ea"/>
                <a:cs typeface="+mn-cs"/>
              </a:rPr>
              <a:t>A partir de Sancho III, Rey de Pamplona, el norte peninsular deja de estar unido y aparecen varios reinos que crecerán con el tiempo.  Sancho III gobernaba un territorio muy amplio. Al morir en 1035, </a:t>
            </a:r>
            <a:r>
              <a:rPr lang="es-ES" sz="1200" b="1" i="1" kern="1200" dirty="0">
                <a:solidFill>
                  <a:schemeClr val="tx1"/>
                </a:solidFill>
                <a:effectLst/>
                <a:latin typeface="+mn-lt"/>
                <a:ea typeface="+mn-ea"/>
                <a:cs typeface="+mn-cs"/>
              </a:rPr>
              <a:t>repartió sus tierras entre sus hijos:</a:t>
            </a:r>
            <a:endParaRPr lang="es-ES" sz="1200" i="1" kern="1200" dirty="0">
              <a:solidFill>
                <a:schemeClr val="tx1"/>
              </a:solidFill>
              <a:effectLst/>
              <a:latin typeface="+mn-lt"/>
              <a:ea typeface="+mn-ea"/>
              <a:cs typeface="+mn-cs"/>
            </a:endParaRPr>
          </a:p>
          <a:p>
            <a:r>
              <a:rPr lang="es-ES" b="1" dirty="0"/>
              <a:t>García Sánchez III</a:t>
            </a:r>
            <a:r>
              <a:rPr lang="es-ES" dirty="0"/>
              <a:t> → </a:t>
            </a:r>
            <a:r>
              <a:rPr lang="es-ES" b="1" dirty="0"/>
              <a:t>Reino de Pamplona (Navarra)</a:t>
            </a:r>
            <a:endParaRPr lang="es-ES" dirty="0"/>
          </a:p>
          <a:p>
            <a:r>
              <a:rPr lang="es-ES" b="1" dirty="0"/>
              <a:t>Fernando I</a:t>
            </a:r>
            <a:r>
              <a:rPr lang="es-ES" dirty="0"/>
              <a:t> → </a:t>
            </a:r>
            <a:r>
              <a:rPr lang="es-ES" b="1" dirty="0"/>
              <a:t>Condado de Castilla</a:t>
            </a:r>
            <a:r>
              <a:rPr lang="es-ES" dirty="0"/>
              <a:t> (luego será rey de Castilla y León)</a:t>
            </a:r>
          </a:p>
          <a:p>
            <a:r>
              <a:rPr lang="es-ES" b="1" dirty="0"/>
              <a:t>Ramiro I</a:t>
            </a:r>
            <a:r>
              <a:rPr lang="es-ES" dirty="0"/>
              <a:t> → </a:t>
            </a:r>
            <a:r>
              <a:rPr lang="es-ES" b="1" dirty="0"/>
              <a:t>Condado de Aragón</a:t>
            </a:r>
            <a:r>
              <a:rPr lang="es-ES" dirty="0"/>
              <a:t> (se convertirá en Reino de Aragón)</a:t>
            </a:r>
          </a:p>
          <a:p>
            <a:r>
              <a:rPr lang="es-ES" b="1" dirty="0"/>
              <a:t>Gonzalo</a:t>
            </a:r>
            <a:r>
              <a:rPr lang="es-ES" dirty="0"/>
              <a:t> → </a:t>
            </a:r>
            <a:r>
              <a:rPr lang="es-ES" b="1" dirty="0"/>
              <a:t>Sobrarbe y Ribagorza</a:t>
            </a:r>
          </a:p>
          <a:p>
            <a:r>
              <a:rPr lang="es-ES" sz="1200" i="0" kern="1200" dirty="0">
                <a:solidFill>
                  <a:schemeClr val="tx1"/>
                </a:solidFill>
                <a:effectLst/>
                <a:latin typeface="+mn-lt"/>
                <a:ea typeface="+mn-ea"/>
                <a:cs typeface="+mn-cs"/>
              </a:rPr>
              <a:t>Gracias a ese reparto surgieron los reinos de:</a:t>
            </a:r>
          </a:p>
          <a:p>
            <a:pPr lvl="0"/>
            <a:r>
              <a:rPr lang="es-ES" sz="1200" b="1" i="1" kern="1200" dirty="0">
                <a:solidFill>
                  <a:schemeClr val="tx1"/>
                </a:solidFill>
                <a:effectLst/>
                <a:latin typeface="+mn-lt"/>
                <a:ea typeface="+mn-ea"/>
                <a:cs typeface="+mn-cs"/>
              </a:rPr>
              <a:t>Castilla</a:t>
            </a:r>
            <a:r>
              <a:rPr lang="es-ES" sz="1200" i="1" kern="1200" dirty="0">
                <a:solidFill>
                  <a:schemeClr val="tx1"/>
                </a:solidFill>
                <a:effectLst/>
                <a:latin typeface="+mn-lt"/>
                <a:ea typeface="+mn-ea"/>
                <a:cs typeface="+mn-cs"/>
              </a:rPr>
              <a:t> que dejó de ser un condado y pasó a ser un </a:t>
            </a:r>
            <a:r>
              <a:rPr lang="es-ES" sz="1200" b="1" i="1" kern="1200" dirty="0">
                <a:solidFill>
                  <a:schemeClr val="tx1"/>
                </a:solidFill>
                <a:effectLst/>
                <a:latin typeface="+mn-lt"/>
                <a:ea typeface="+mn-ea"/>
                <a:cs typeface="+mn-cs"/>
              </a:rPr>
              <a:t>reino importante</a:t>
            </a:r>
            <a:r>
              <a:rPr lang="es-ES" sz="1200" i="1"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pPr lvl="0"/>
            <a:r>
              <a:rPr lang="es-ES" sz="1200" b="1" i="1" kern="1200" dirty="0">
                <a:solidFill>
                  <a:schemeClr val="tx1"/>
                </a:solidFill>
                <a:effectLst/>
                <a:latin typeface="+mn-lt"/>
                <a:ea typeface="+mn-ea"/>
                <a:cs typeface="+mn-cs"/>
              </a:rPr>
              <a:t>Aragón</a:t>
            </a:r>
            <a:r>
              <a:rPr lang="es-ES" sz="1200" i="1" kern="1200" dirty="0">
                <a:solidFill>
                  <a:schemeClr val="tx1"/>
                </a:solidFill>
                <a:effectLst/>
                <a:latin typeface="+mn-lt"/>
                <a:ea typeface="+mn-ea"/>
                <a:cs typeface="+mn-cs"/>
              </a:rPr>
              <a:t> inició su camino como </a:t>
            </a:r>
            <a:r>
              <a:rPr lang="es-ES" sz="1200" b="1" i="1" kern="1200" dirty="0">
                <a:solidFill>
                  <a:schemeClr val="tx1"/>
                </a:solidFill>
                <a:effectLst/>
                <a:latin typeface="+mn-lt"/>
                <a:ea typeface="+mn-ea"/>
                <a:cs typeface="+mn-cs"/>
              </a:rPr>
              <a:t>reino independiente</a:t>
            </a:r>
            <a:r>
              <a:rPr lang="es-ES" sz="1200" i="1"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Navarra continuó existiendo, pero </a:t>
            </a:r>
            <a:r>
              <a:rPr lang="es-ES" sz="1200" b="0" i="1" kern="1200" dirty="0">
                <a:solidFill>
                  <a:schemeClr val="tx1"/>
                </a:solidFill>
                <a:effectLst/>
                <a:latin typeface="+mn-lt"/>
                <a:ea typeface="+mn-ea"/>
                <a:cs typeface="+mn-cs"/>
              </a:rPr>
              <a:t>perdió poder.</a:t>
            </a:r>
            <a:endParaRPr lang="es-ES" sz="1200" b="0" kern="1200" dirty="0">
              <a:solidFill>
                <a:schemeClr val="tx1"/>
              </a:solidFill>
              <a:effectLst/>
              <a:latin typeface="+mn-lt"/>
              <a:ea typeface="+mn-ea"/>
              <a:cs typeface="+mn-cs"/>
            </a:endParaRPr>
          </a:p>
          <a:p>
            <a:endParaRPr lang="es-ES" dirty="0"/>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14</a:t>
            </a:fld>
            <a:endParaRPr lang="es-ES"/>
          </a:p>
        </p:txBody>
      </p:sp>
    </p:spTree>
    <p:extLst>
      <p:ext uri="{BB962C8B-B14F-4D97-AF65-F5344CB8AC3E}">
        <p14:creationId xmlns:p14="http://schemas.microsoft.com/office/powerpoint/2010/main" val="2640450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a:t>
            </a:r>
            <a:r>
              <a:rPr lang="es-ES" b="1" dirty="0"/>
              <a:t>Marca Hispánica</a:t>
            </a:r>
            <a:r>
              <a:rPr lang="es-ES" dirty="0"/>
              <a:t> no era un reino. Fue una </a:t>
            </a:r>
            <a:r>
              <a:rPr lang="es-ES" b="1" dirty="0"/>
              <a:t>frontera defensiva</a:t>
            </a:r>
            <a:r>
              <a:rPr lang="es-ES" dirty="0"/>
              <a:t> creada por  </a:t>
            </a:r>
            <a:r>
              <a:rPr lang="es-ES" b="1" dirty="0"/>
              <a:t>Carlomagno para proteger el imperio carolingio de los musulmanes de al-Ándalus</a:t>
            </a:r>
            <a:r>
              <a:rPr lang="es-ES" dirty="0"/>
              <a:t>. Se creó a finales del </a:t>
            </a:r>
            <a:r>
              <a:rPr lang="es-ES" b="1" dirty="0"/>
              <a:t>siglo VIII</a:t>
            </a:r>
            <a:r>
              <a:rPr lang="es-ES" dirty="0"/>
              <a:t>. No era un reino ni un estado unido.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15</a:t>
            </a:fld>
            <a:endParaRPr lang="es-ES"/>
          </a:p>
        </p:txBody>
      </p:sp>
    </p:spTree>
    <p:extLst>
      <p:ext uri="{BB962C8B-B14F-4D97-AF65-F5344CB8AC3E}">
        <p14:creationId xmlns:p14="http://schemas.microsoft.com/office/powerpoint/2010/main" val="3772895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Estaba situada en el </a:t>
            </a:r>
            <a:r>
              <a:rPr lang="es-ES" b="1" dirty="0"/>
              <a:t>noreste de la Península Ibérica</a:t>
            </a:r>
            <a:r>
              <a:rPr lang="es-ES" dirty="0"/>
              <a:t>, en la zona de los </a:t>
            </a:r>
            <a:r>
              <a:rPr lang="es-ES" b="1" dirty="0"/>
              <a:t>Pirineos</a:t>
            </a:r>
            <a:r>
              <a:rPr lang="es-ES" dirty="0"/>
              <a:t>.</a:t>
            </a:r>
          </a:p>
          <a:p>
            <a:r>
              <a:rPr lang="es-ES" dirty="0"/>
              <a:t>Estaba formada por </a:t>
            </a:r>
            <a:r>
              <a:rPr lang="es-ES" b="1" dirty="0"/>
              <a:t>varios condados</a:t>
            </a:r>
            <a:r>
              <a:rPr lang="es-ES" dirty="0"/>
              <a:t>.</a:t>
            </a:r>
          </a:p>
          <a:p>
            <a:r>
              <a:rPr lang="es-ES" dirty="0"/>
              <a:t>Cada condado estaba gobernado por un </a:t>
            </a:r>
            <a:r>
              <a:rPr lang="es-ES" b="1" dirty="0"/>
              <a:t>conde</a:t>
            </a:r>
            <a:r>
              <a:rPr lang="es-ES" dirty="0"/>
              <a:t>, que dependía del emperador franco.</a:t>
            </a:r>
          </a:p>
          <a:p>
            <a:r>
              <a:rPr lang="es-ES" dirty="0"/>
              <a:t>Funcionaba como una </a:t>
            </a:r>
            <a:r>
              <a:rPr lang="es-ES" b="1" dirty="0"/>
              <a:t>zona de defensa militar (un colchón)</a:t>
            </a:r>
            <a:r>
              <a:rPr lang="es-ES" dirty="0"/>
              <a:t> entre los francos y al-Ándalus. </a:t>
            </a:r>
          </a:p>
          <a:p>
            <a:r>
              <a:rPr lang="es-ES" dirty="0"/>
              <a:t>Con el paso del tiempo, el poder de los francos se debilitó y los condes fueron ganando </a:t>
            </a:r>
            <a:r>
              <a:rPr lang="es-ES" b="1" dirty="0"/>
              <a:t>autonomía</a:t>
            </a:r>
            <a:r>
              <a:rPr lang="es-ES" dirty="0"/>
              <a:t> y acabaron siendo </a:t>
            </a:r>
            <a:r>
              <a:rPr lang="es-ES" b="1" dirty="0"/>
              <a:t>independientes</a:t>
            </a:r>
            <a:r>
              <a:rPr lang="es-ES" dirty="0"/>
              <a:t>.</a:t>
            </a:r>
          </a:p>
          <a:p>
            <a:r>
              <a:rPr lang="es-ES" dirty="0"/>
              <a:t>De estos condados surgirán territorios importantes como: el </a:t>
            </a:r>
            <a:r>
              <a:rPr lang="es-ES" b="1" dirty="0"/>
              <a:t>Condado de Barcelona</a:t>
            </a:r>
            <a:r>
              <a:rPr lang="es-ES" dirty="0"/>
              <a:t>, </a:t>
            </a:r>
            <a:r>
              <a:rPr lang="es-ES" b="1" dirty="0"/>
              <a:t>Aragón</a:t>
            </a:r>
            <a:r>
              <a:rPr lang="es-ES" dirty="0"/>
              <a:t>, </a:t>
            </a:r>
            <a:r>
              <a:rPr lang="es-ES" b="1" dirty="0"/>
              <a:t>Navarra</a:t>
            </a:r>
            <a:r>
              <a:rPr lang="es-ES" dirty="0"/>
              <a:t>.</a:t>
            </a:r>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16</a:t>
            </a:fld>
            <a:endParaRPr lang="es-ES"/>
          </a:p>
        </p:txBody>
      </p:sp>
    </p:spTree>
    <p:extLst>
      <p:ext uri="{BB962C8B-B14F-4D97-AF65-F5344CB8AC3E}">
        <p14:creationId xmlns:p14="http://schemas.microsoft.com/office/powerpoint/2010/main" val="1253479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REPOBLACIÓN SERVÍA para instalar nueva población y cultivar la tierra arrebatada al islam. Servía para tener control del territorio. </a:t>
            </a:r>
          </a:p>
          <a:p>
            <a:r>
              <a:rPr lang="es-ES" dirty="0"/>
              <a:t>LOS REYES ENTREGABAN TIERRAS A QUIENES SE INSTALABAN.</a:t>
            </a:r>
          </a:p>
          <a:p>
            <a:r>
              <a:rPr lang="es-ES" dirty="0"/>
              <a:t>SE FUNDAN PUEBLOS Y CIUDADES.</a:t>
            </a:r>
          </a:p>
          <a:p>
            <a:r>
              <a:rPr lang="es-ES" dirty="0"/>
              <a:t>SON LOS DOS SISTEMAS MÁS COMUNES. Presura: establecimiento de forma libre por campesinos, monasterios y nobles y se convertían en dueños.</a:t>
            </a:r>
          </a:p>
          <a:p>
            <a:r>
              <a:rPr lang="es-ES" dirty="0"/>
              <a:t>Cartas de población: cuando el rey organizaba el asentamiento.  Documento escrito en el que se daban las normas que debían de cumplir los pobladores, el reparto de tierras, privilegios que tenían…</a:t>
            </a:r>
          </a:p>
          <a:p>
            <a:r>
              <a:rPr lang="es-ES" dirty="0"/>
              <a:t>DEPENDEN DEL MOMENTO Y DEL TERRITORIO.</a:t>
            </a:r>
          </a:p>
          <a:p>
            <a:endParaRPr lang="es-ES" dirty="0"/>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17</a:t>
            </a:fld>
            <a:endParaRPr lang="es-ES"/>
          </a:p>
        </p:txBody>
      </p:sp>
    </p:spTree>
    <p:extLst>
      <p:ext uri="{BB962C8B-B14F-4D97-AF65-F5344CB8AC3E}">
        <p14:creationId xmlns:p14="http://schemas.microsoft.com/office/powerpoint/2010/main" val="782378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ERA UN CONTRATO ENTRE EL REY Y LOS POBLADORES.</a:t>
            </a:r>
          </a:p>
          <a:p>
            <a:r>
              <a:rPr lang="es-ES" dirty="0"/>
              <a:t>FIJABA DERECHOS Y OBLIGACIONES.</a:t>
            </a:r>
          </a:p>
          <a:p>
            <a:r>
              <a:rPr lang="es-ES" dirty="0"/>
              <a:t>FUE MUY IMPORTANTE EN LA ORGANIZACIÓN DE LOS REINOS CRISTIANOS.</a:t>
            </a:r>
          </a:p>
          <a:p>
            <a:r>
              <a:rPr lang="es-ES" dirty="0"/>
              <a:t>Esta carta dice: </a:t>
            </a:r>
            <a:r>
              <a:rPr lang="es-ES" b="1" dirty="0"/>
              <a:t>Quién la concede</a:t>
            </a:r>
            <a:br>
              <a:rPr lang="es-ES" dirty="0"/>
            </a:br>
            <a:r>
              <a:rPr lang="es-ES" b="1" dirty="0"/>
              <a:t>Para qué sirve: </a:t>
            </a:r>
            <a:r>
              <a:rPr lang="es-ES" dirty="0"/>
              <a:t>Sirve para </a:t>
            </a:r>
            <a:r>
              <a:rPr lang="es-ES" b="1" dirty="0"/>
              <a:t>repoblar el lugar de </a:t>
            </a:r>
            <a:r>
              <a:rPr lang="es-ES" b="1" dirty="0" err="1"/>
              <a:t>Brañosera</a:t>
            </a:r>
            <a:r>
              <a:rPr lang="es-ES" dirty="0"/>
              <a:t>, animando a la gente a instalarse allí.</a:t>
            </a:r>
          </a:p>
          <a:p>
            <a:r>
              <a:rPr lang="es-ES" b="1" dirty="0"/>
              <a:t>Qué se concede a los pobladores</a:t>
            </a:r>
            <a:endParaRPr lang="es-ES" dirty="0"/>
          </a:p>
          <a:p>
            <a:pPr lvl="1"/>
            <a:r>
              <a:rPr lang="es-ES" dirty="0"/>
              <a:t>Tierras para cultivar</a:t>
            </a:r>
          </a:p>
          <a:p>
            <a:pPr lvl="1"/>
            <a:r>
              <a:rPr lang="es-ES" dirty="0"/>
              <a:t>Montes, pastos, fuentes y caminos</a:t>
            </a:r>
          </a:p>
          <a:p>
            <a:pPr lvl="1"/>
            <a:r>
              <a:rPr lang="es-ES" dirty="0"/>
              <a:t>Derecho a vivir y trabajar allí de forma estable</a:t>
            </a:r>
          </a:p>
          <a:p>
            <a:r>
              <a:rPr lang="es-ES" b="1" dirty="0"/>
              <a:t>Qué obligaciones tienen los pobladores</a:t>
            </a:r>
            <a:endParaRPr lang="es-ES" dirty="0"/>
          </a:p>
          <a:p>
            <a:pPr lvl="1"/>
            <a:r>
              <a:rPr lang="es-ES" dirty="0"/>
              <a:t>Defender el territorio</a:t>
            </a:r>
          </a:p>
          <a:p>
            <a:pPr lvl="1"/>
            <a:r>
              <a:rPr lang="es-ES" dirty="0"/>
              <a:t>Trabajar las tierras</a:t>
            </a:r>
          </a:p>
          <a:p>
            <a:pPr lvl="1"/>
            <a:r>
              <a:rPr lang="es-ES" dirty="0"/>
              <a:t>Obedecer las normas del señor</a:t>
            </a:r>
          </a:p>
          <a:p>
            <a:r>
              <a:rPr lang="es-ES" b="1" dirty="0"/>
              <a:t>Por qué es importante</a:t>
            </a:r>
            <a:br>
              <a:rPr lang="es-ES" dirty="0"/>
            </a:br>
            <a:r>
              <a:rPr lang="es-ES" dirty="0"/>
              <a:t>Reconoce </a:t>
            </a:r>
            <a:r>
              <a:rPr lang="es-ES" b="1" dirty="0"/>
              <a:t>derechos colectivos</a:t>
            </a:r>
            <a:r>
              <a:rPr lang="es-ES" dirty="0"/>
              <a:t> a los habitantes, algo muy avanzado para la época.</a:t>
            </a:r>
          </a:p>
          <a:p>
            <a:endParaRPr lang="es-ES" dirty="0"/>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18</a:t>
            </a:fld>
            <a:endParaRPr lang="es-ES"/>
          </a:p>
        </p:txBody>
      </p:sp>
    </p:spTree>
    <p:extLst>
      <p:ext uri="{BB962C8B-B14F-4D97-AF65-F5344CB8AC3E}">
        <p14:creationId xmlns:p14="http://schemas.microsoft.com/office/powerpoint/2010/main" val="2136235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https://www.elcomercio.es/asturias/mas-concejos/anos-carta-puebla-20200125235653-ntvo.html?ref=https%3A%2F%2Fwww.elcomercio.es%2Fasturias%2Fmas-concejos%2Fanos-carta-puebla-20200125235653-ntvo.html</a:t>
            </a:r>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19</a:t>
            </a:fld>
            <a:endParaRPr lang="es-ES"/>
          </a:p>
        </p:txBody>
      </p:sp>
    </p:spTree>
    <p:extLst>
      <p:ext uri="{BB962C8B-B14F-4D97-AF65-F5344CB8AC3E}">
        <p14:creationId xmlns:p14="http://schemas.microsoft.com/office/powerpoint/2010/main" val="3567425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20</a:t>
            </a:fld>
            <a:endParaRPr lang="es-ES"/>
          </a:p>
        </p:txBody>
      </p:sp>
    </p:spTree>
    <p:extLst>
      <p:ext uri="{BB962C8B-B14F-4D97-AF65-F5344CB8AC3E}">
        <p14:creationId xmlns:p14="http://schemas.microsoft.com/office/powerpoint/2010/main" val="2018983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eaLnBrk="0" fontAlgn="base" hangingPunct="0">
              <a:spcBef>
                <a:spcPct val="0"/>
              </a:spcBef>
              <a:spcAft>
                <a:spcPts val="600"/>
              </a:spcAft>
              <a:buFontTx/>
              <a:buChar char="•"/>
            </a:pPr>
            <a:r>
              <a:rPr lang="es-ES" dirty="0"/>
              <a:t>Antes de Alfonso I, en Galicia vivían </a:t>
            </a:r>
            <a:r>
              <a:rPr lang="es-ES" b="1" dirty="0"/>
              <a:t>descendientes de los galaicos</a:t>
            </a:r>
            <a:r>
              <a:rPr lang="es-ES" dirty="0"/>
              <a:t>, romanizados, cristianizados y mezclados con suevos y visigodos. No fue un territorio “vacío”, sino </a:t>
            </a:r>
            <a:r>
              <a:rPr lang="es-ES" b="1" dirty="0"/>
              <a:t>una sociedad ya organizada</a:t>
            </a:r>
            <a:r>
              <a:rPr lang="es-ES" dirty="0"/>
              <a:t>, que luego se integró en el reino asturiano. </a:t>
            </a:r>
            <a:r>
              <a:rPr lang="es-ES" altLang="es-ES" dirty="0">
                <a:latin typeface="Arial" panose="020B0604020202020204" pitchFamily="34" charset="0"/>
              </a:rPr>
              <a:t>La presencia musulmana en Galicia fue </a:t>
            </a:r>
            <a:r>
              <a:rPr lang="es-ES" altLang="es-ES" b="1" dirty="0">
                <a:latin typeface="Arial" panose="020B0604020202020204" pitchFamily="34" charset="0"/>
              </a:rPr>
              <a:t>escasa y breve</a:t>
            </a:r>
            <a:r>
              <a:rPr lang="es-ES" altLang="es-ES" dirty="0">
                <a:latin typeface="Arial" panose="020B0604020202020204" pitchFamily="34" charset="0"/>
              </a:rPr>
              <a:t>.</a:t>
            </a:r>
          </a:p>
          <a:p>
            <a:pPr marL="0" lvl="0" indent="0" eaLnBrk="0" fontAlgn="base" hangingPunct="0">
              <a:spcBef>
                <a:spcPct val="0"/>
              </a:spcBef>
              <a:spcAft>
                <a:spcPts val="600"/>
              </a:spcAft>
              <a:buFontTx/>
              <a:buChar char="•"/>
            </a:pPr>
            <a:r>
              <a:rPr lang="es-ES" altLang="es-ES" dirty="0">
                <a:latin typeface="Arial" panose="020B0604020202020204" pitchFamily="34" charset="0"/>
              </a:rPr>
              <a:t>En el siglo VIII, </a:t>
            </a:r>
            <a:r>
              <a:rPr lang="es-ES" altLang="es-ES" b="1" dirty="0">
                <a:latin typeface="Arial" panose="020B0604020202020204" pitchFamily="34" charset="0"/>
              </a:rPr>
              <a:t>Alfonso I de Asturias</a:t>
            </a:r>
            <a:r>
              <a:rPr lang="es-ES" altLang="es-ES" dirty="0">
                <a:latin typeface="Arial" panose="020B0604020202020204" pitchFamily="34" charset="0"/>
              </a:rPr>
              <a:t> integró Galicia en la monarquía astur-leonesa.</a:t>
            </a:r>
          </a:p>
          <a:p>
            <a:pPr marL="0" lvl="0" indent="0" eaLnBrk="0" fontAlgn="base" hangingPunct="0">
              <a:spcBef>
                <a:spcPct val="0"/>
              </a:spcBef>
              <a:spcAft>
                <a:spcPts val="600"/>
              </a:spcAft>
              <a:buFontTx/>
              <a:buChar char="•"/>
            </a:pPr>
            <a:r>
              <a:rPr lang="es-ES" altLang="es-ES" dirty="0">
                <a:latin typeface="Arial" panose="020B0604020202020204" pitchFamily="34" charset="0"/>
              </a:rPr>
              <a:t>Galicia era un territorio clave como </a:t>
            </a:r>
            <a:r>
              <a:rPr lang="es-ES" altLang="es-ES" b="1" dirty="0">
                <a:latin typeface="Arial" panose="020B0604020202020204" pitchFamily="34" charset="0"/>
              </a:rPr>
              <a:t>retaguardia</a:t>
            </a:r>
            <a:r>
              <a:rPr lang="es-ES" altLang="es-ES" dirty="0">
                <a:latin typeface="Arial" panose="020B0604020202020204" pitchFamily="34" charset="0"/>
              </a:rPr>
              <a:t> en la lucha contra los musulmanes.</a:t>
            </a:r>
          </a:p>
          <a:p>
            <a:pPr marL="0" lvl="0" indent="0" eaLnBrk="0" fontAlgn="base" hangingPunct="0">
              <a:spcBef>
                <a:spcPct val="0"/>
              </a:spcBef>
              <a:spcAft>
                <a:spcPts val="600"/>
              </a:spcAft>
              <a:buFontTx/>
              <a:buChar char="•"/>
            </a:pPr>
            <a:r>
              <a:rPr lang="es-ES" altLang="es-ES" dirty="0">
                <a:latin typeface="Arial" panose="020B0604020202020204" pitchFamily="34" charset="0"/>
              </a:rPr>
              <a:t>Estaba gobernada por un </a:t>
            </a:r>
            <a:r>
              <a:rPr lang="es-ES" altLang="es-ES" b="1" dirty="0">
                <a:latin typeface="Arial" panose="020B0604020202020204" pitchFamily="34" charset="0"/>
              </a:rPr>
              <a:t>conde</a:t>
            </a:r>
            <a:r>
              <a:rPr lang="es-ES" altLang="es-ES" dirty="0">
                <a:latin typeface="Arial" panose="020B0604020202020204" pitchFamily="34" charset="0"/>
              </a:rPr>
              <a:t> en nombre del rey, aunque nobles y clero tenían autonomía.</a:t>
            </a:r>
          </a:p>
          <a:p>
            <a:pPr marL="0" lvl="0" indent="0" eaLnBrk="0" fontAlgn="base" hangingPunct="0">
              <a:spcBef>
                <a:spcPct val="0"/>
              </a:spcBef>
              <a:spcAft>
                <a:spcPts val="600"/>
              </a:spcAft>
              <a:buFontTx/>
              <a:buChar char="•"/>
            </a:pPr>
            <a:r>
              <a:rPr lang="es-ES" altLang="es-ES" dirty="0">
                <a:latin typeface="Arial" panose="020B0604020202020204" pitchFamily="34" charset="0"/>
              </a:rPr>
              <a:t>En algunas épocas, Galicia tuvo </a:t>
            </a:r>
            <a:r>
              <a:rPr lang="es-ES" altLang="es-ES" b="1" dirty="0">
                <a:latin typeface="Arial" panose="020B0604020202020204" pitchFamily="34" charset="0"/>
              </a:rPr>
              <a:t>monarcas propios</a:t>
            </a:r>
            <a:r>
              <a:rPr lang="es-ES" altLang="es-ES" dirty="0">
                <a:latin typeface="Arial" panose="020B0604020202020204" pitchFamily="34" charset="0"/>
              </a:rPr>
              <a:t>, a veces independientes.</a:t>
            </a:r>
          </a:p>
          <a:p>
            <a:pPr marL="0" lvl="0" indent="0" eaLnBrk="0" fontAlgn="base" hangingPunct="0">
              <a:spcBef>
                <a:spcPct val="0"/>
              </a:spcBef>
              <a:spcAft>
                <a:spcPts val="600"/>
              </a:spcAft>
              <a:buFontTx/>
              <a:buChar char="•"/>
            </a:pPr>
            <a:r>
              <a:rPr lang="es-ES" altLang="es-ES" dirty="0">
                <a:latin typeface="Arial" panose="020B0604020202020204" pitchFamily="34" charset="0"/>
              </a:rPr>
              <a:t>Ordoño: Cuando su hermano murió sin descendencia, unió Galicia y León en un reino.</a:t>
            </a:r>
          </a:p>
        </p:txBody>
      </p:sp>
      <p:sp>
        <p:nvSpPr>
          <p:cNvPr id="4" name="Marcador de número de diapositiva 3"/>
          <p:cNvSpPr>
            <a:spLocks noGrp="1"/>
          </p:cNvSpPr>
          <p:nvPr>
            <p:ph type="sldNum" sz="quarter" idx="5"/>
          </p:nvPr>
        </p:nvSpPr>
        <p:spPr/>
        <p:txBody>
          <a:bodyPr/>
          <a:lstStyle/>
          <a:p>
            <a:fld id="{6CFB8893-2B6C-4BE2-AB44-C215A9456E6F}" type="slidenum">
              <a:rPr lang="es-ES" smtClean="0"/>
              <a:t>21</a:t>
            </a:fld>
            <a:endParaRPr lang="es-ES"/>
          </a:p>
        </p:txBody>
      </p:sp>
    </p:spTree>
    <p:extLst>
      <p:ext uri="{BB962C8B-B14F-4D97-AF65-F5344CB8AC3E}">
        <p14:creationId xmlns:p14="http://schemas.microsoft.com/office/powerpoint/2010/main" val="87337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¿Qué fue la reconquista? La Reconquista </a:t>
            </a:r>
            <a:r>
              <a:rPr lang="es-ES" b="1" dirty="0"/>
              <a:t>no fue una guerra continua</a:t>
            </a:r>
            <a:r>
              <a:rPr lang="es-ES" dirty="0"/>
              <a:t>, sino un proceso </a:t>
            </a:r>
            <a:r>
              <a:rPr lang="es-ES" b="1" dirty="0"/>
              <a:t>muy largo</a:t>
            </a:r>
            <a:r>
              <a:rPr lang="es-ES" dirty="0"/>
              <a:t>. Duró </a:t>
            </a:r>
            <a:r>
              <a:rPr lang="es-ES" b="1" dirty="0"/>
              <a:t>más de 700 años</a:t>
            </a:r>
            <a:r>
              <a:rPr lang="es-ES" dirty="0"/>
              <a:t>.</a:t>
            </a:r>
          </a:p>
          <a:p>
            <a:r>
              <a:rPr lang="es-ES" dirty="0"/>
              <a:t>Comenzó tras la conquista musulmana de la Península en </a:t>
            </a:r>
            <a:r>
              <a:rPr lang="es-ES" b="1" dirty="0"/>
              <a:t>711 </a:t>
            </a:r>
            <a:r>
              <a:rPr lang="es-ES" b="1" dirty="0">
                <a:sym typeface="Wingdings" panose="05000000000000000000" pitchFamily="2" charset="2"/>
              </a:rPr>
              <a:t></a:t>
            </a:r>
            <a:endParaRPr lang="es-ES" dirty="0"/>
          </a:p>
          <a:p>
            <a:r>
              <a:rPr lang="es-ES" dirty="0"/>
              <a:t>Se desarrolló sobre todo desde las </a:t>
            </a:r>
            <a:r>
              <a:rPr lang="es-ES" b="1" dirty="0"/>
              <a:t>zonas montañosas del norte</a:t>
            </a:r>
            <a:r>
              <a:rPr lang="es-ES" dirty="0"/>
              <a:t>: Cordillera Cantábrica y en los Pirineos </a:t>
            </a:r>
          </a:p>
          <a:p>
            <a:r>
              <a:rPr lang="es-ES" dirty="0"/>
              <a:t>Los reinos cristianos </a:t>
            </a:r>
            <a:r>
              <a:rPr lang="es-ES" b="1" dirty="0"/>
              <a:t>avanzaban poco a poco hacia el sur</a:t>
            </a:r>
            <a:r>
              <a:rPr lang="es-ES" dirty="0"/>
              <a:t>.</a:t>
            </a:r>
          </a:p>
          <a:p>
            <a:r>
              <a:rPr lang="es-ES" dirty="0"/>
              <a:t>La reconquista terminó en </a:t>
            </a:r>
            <a:r>
              <a:rPr lang="es-ES" b="1" dirty="0"/>
              <a:t>1492</a:t>
            </a:r>
            <a:r>
              <a:rPr lang="es-ES" dirty="0"/>
              <a:t>, con la conquista de Granada (aunque esto se verá más adelante).</a:t>
            </a:r>
          </a:p>
          <a:p>
            <a:r>
              <a:rPr lang="es-ES" i="0" dirty="0"/>
              <a:t>No fue una reconquista rápida ni organizada desde el principio, sino lenta y desigual.</a:t>
            </a:r>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3</a:t>
            </a:fld>
            <a:endParaRPr lang="es-ES"/>
          </a:p>
        </p:txBody>
      </p:sp>
    </p:spTree>
    <p:extLst>
      <p:ext uri="{BB962C8B-B14F-4D97-AF65-F5344CB8AC3E}">
        <p14:creationId xmlns:p14="http://schemas.microsoft.com/office/powerpoint/2010/main" val="363967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effectLst/>
              </a:rPr>
              <a:t>La conquista musulmana no cambió la organización social en Galicia.</a:t>
            </a:r>
            <a:endParaRPr lang="es-ES" dirty="0">
              <a:effectLst/>
            </a:endParaRPr>
          </a:p>
          <a:p>
            <a:r>
              <a:rPr lang="es-ES" dirty="0">
                <a:effectLst/>
              </a:rPr>
              <a:t>La sociedad seguía basada en las antiguas </a:t>
            </a:r>
            <a:r>
              <a:rPr lang="es-ES" i="1" dirty="0" err="1">
                <a:effectLst/>
              </a:rPr>
              <a:t>villae</a:t>
            </a:r>
            <a:r>
              <a:rPr lang="es-ES" dirty="0">
                <a:effectLst/>
              </a:rPr>
              <a:t> de tradición romana. La </a:t>
            </a:r>
            <a:r>
              <a:rPr lang="es-ES" i="1" dirty="0">
                <a:effectLst/>
              </a:rPr>
              <a:t>villa</a:t>
            </a:r>
            <a:r>
              <a:rPr lang="es-ES" dirty="0">
                <a:effectLst/>
              </a:rPr>
              <a:t> se convirtió en el centro de la vida rural. La </a:t>
            </a:r>
            <a:r>
              <a:rPr lang="es-ES" i="1" dirty="0">
                <a:effectLst/>
              </a:rPr>
              <a:t>villa</a:t>
            </a:r>
            <a:r>
              <a:rPr lang="es-ES" dirty="0">
                <a:effectLst/>
              </a:rPr>
              <a:t> pasó a ser sinónimo de aldea, el lugar donde vivía la población. </a:t>
            </a:r>
          </a:p>
          <a:p>
            <a:r>
              <a:rPr lang="es-ES" dirty="0">
                <a:effectLst/>
              </a:rPr>
              <a:t>Llegaron nobles visigodos desde el sur. </a:t>
            </a:r>
          </a:p>
          <a:p>
            <a:r>
              <a:rPr lang="es-ES" dirty="0">
                <a:effectLst/>
              </a:rPr>
              <a:t>Surgió un estamento privilegiado de terratenientes formado por • la nobleza • el clero</a:t>
            </a:r>
          </a:p>
          <a:p>
            <a:r>
              <a:rPr lang="es-ES" dirty="0">
                <a:effectLst/>
              </a:rPr>
              <a:t>La mayoría de la población eran siervos que trabajaban las tierras.</a:t>
            </a:r>
          </a:p>
          <a:p>
            <a:r>
              <a:rPr lang="es-ES" dirty="0">
                <a:effectLst/>
              </a:rPr>
              <a:t>La vida se organizaba alrededor de: • castillos • monasterios</a:t>
            </a:r>
          </a:p>
          <a:p>
            <a:r>
              <a:rPr lang="es-ES" dirty="0">
                <a:effectLst/>
              </a:rPr>
              <a:t>Los monasterios tuvieron un papel muy importante en la economía y la cultura de Galicia.</a:t>
            </a:r>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22</a:t>
            </a:fld>
            <a:endParaRPr lang="es-ES"/>
          </a:p>
        </p:txBody>
      </p:sp>
    </p:spTree>
    <p:extLst>
      <p:ext uri="{BB962C8B-B14F-4D97-AF65-F5344CB8AC3E}">
        <p14:creationId xmlns:p14="http://schemas.microsoft.com/office/powerpoint/2010/main" val="2546866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rPr>
              <a:t>En el año </a:t>
            </a:r>
            <a:r>
              <a:rPr kumimoji="0" lang="es-ES" altLang="es-ES" sz="1200" b="1" i="0" u="none" strike="noStrike" cap="none" normalizeH="0" baseline="0" dirty="0">
                <a:ln>
                  <a:noFill/>
                </a:ln>
                <a:solidFill>
                  <a:schemeClr val="tx1"/>
                </a:solidFill>
                <a:effectLst/>
                <a:latin typeface="Arial" panose="020B0604020202020204" pitchFamily="34" charset="0"/>
              </a:rPr>
              <a:t>813</a:t>
            </a:r>
            <a:r>
              <a:rPr kumimoji="0" lang="es-ES" altLang="es-ES" sz="1200" b="0" i="0" u="none" strike="noStrike" cap="none" normalizeH="0" baseline="0" dirty="0">
                <a:ln>
                  <a:noFill/>
                </a:ln>
                <a:solidFill>
                  <a:schemeClr val="tx1"/>
                </a:solidFill>
                <a:effectLst/>
                <a:latin typeface="Arial" panose="020B0604020202020204" pitchFamily="34" charset="0"/>
              </a:rPr>
              <a:t> se descubrió en Galicia una tumba identificada con la del </a:t>
            </a:r>
            <a:r>
              <a:rPr kumimoji="0" lang="es-ES" altLang="es-ES" sz="1200" b="1" i="0" u="none" strike="noStrike" cap="none" normalizeH="0" baseline="0" dirty="0">
                <a:ln>
                  <a:noFill/>
                </a:ln>
                <a:solidFill>
                  <a:schemeClr val="tx1"/>
                </a:solidFill>
                <a:effectLst/>
                <a:latin typeface="Arial" panose="020B0604020202020204" pitchFamily="34" charset="0"/>
              </a:rPr>
              <a:t>apóstol Santiago</a:t>
            </a:r>
            <a:r>
              <a:rPr kumimoji="0" lang="es-ES" altLang="es-ES" sz="1200" b="0" i="0" u="none" strike="noStrike" cap="none" normalizeH="0" baseline="0" dirty="0">
                <a:ln>
                  <a:noFill/>
                </a:ln>
                <a:solidFill>
                  <a:schemeClr val="tx1"/>
                </a:solidFill>
                <a:effectLst/>
                <a:latin typeface="Arial" panose="020B0604020202020204" pitchFamily="34" charset="0"/>
              </a:rPr>
              <a:t>, q</a:t>
            </a:r>
            <a:r>
              <a:rPr lang="es-ES" dirty="0"/>
              <a:t>ue tras ser decapitado en Jerusalén, sus restos fueron trasladados por sus discípulos en una </a:t>
            </a:r>
            <a:r>
              <a:rPr lang="es-ES" dirty="0">
                <a:effectLst/>
                <a:hlinkClick r:id="rId3"/>
              </a:rPr>
              <a:t>barca de piedra</a:t>
            </a:r>
            <a:r>
              <a:rPr lang="es-ES" dirty="0"/>
              <a:t> guiada por ángeles a través del Mediterráneo y el Atlántico hasta las costas de Galicia</a:t>
            </a:r>
            <a:r>
              <a:rPr lang="es-ES" b="0" i="0" dirty="0">
                <a:solidFill>
                  <a:srgbClr val="0A0A0A"/>
                </a:solidFill>
                <a:effectLst/>
                <a:latin typeface="Google Sans"/>
              </a:rPr>
              <a:t>. Desembarcaron en </a:t>
            </a:r>
            <a:r>
              <a:rPr lang="es-ES" b="0" i="0" dirty="0" err="1">
                <a:solidFill>
                  <a:srgbClr val="0A0A0A"/>
                </a:solidFill>
                <a:effectLst/>
                <a:latin typeface="Google Sans"/>
              </a:rPr>
              <a:t>Iria</a:t>
            </a:r>
            <a:r>
              <a:rPr lang="es-ES" b="0" i="0" dirty="0">
                <a:solidFill>
                  <a:srgbClr val="0A0A0A"/>
                </a:solidFill>
                <a:effectLst/>
                <a:latin typeface="Google Sans"/>
              </a:rPr>
              <a:t> Flavia y lo enterraron, siendo descubierto siglos después por el </a:t>
            </a:r>
            <a:r>
              <a:rPr lang="es-ES" b="0" i="0" dirty="0">
                <a:effectLst/>
                <a:latin typeface="Google Sans"/>
                <a:hlinkClick r:id="rId4"/>
              </a:rPr>
              <a:t>eremita Pelayo</a:t>
            </a:r>
            <a:r>
              <a:rPr lang="es-ES" b="0" i="0" dirty="0">
                <a:solidFill>
                  <a:srgbClr val="0A0A0A"/>
                </a:solidFill>
                <a:effectLst/>
                <a:latin typeface="Google Sans"/>
              </a:rPr>
              <a:t>. </a:t>
            </a:r>
            <a:endParaRPr kumimoji="0" lang="es-ES" altLang="es-E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s-ES" sz="1200" kern="1200" dirty="0">
                <a:solidFill>
                  <a:schemeClr val="tx1"/>
                </a:solidFill>
                <a:effectLst/>
                <a:latin typeface="+mn-lt"/>
                <a:ea typeface="+mn-ea"/>
                <a:cs typeface="+mn-cs"/>
              </a:rPr>
              <a:t>El primer Camino de Santiago es el </a:t>
            </a:r>
            <a:r>
              <a:rPr lang="es-ES" sz="1200" b="1" kern="1200" dirty="0">
                <a:solidFill>
                  <a:schemeClr val="tx1"/>
                </a:solidFill>
                <a:effectLst/>
                <a:latin typeface="+mn-lt"/>
                <a:ea typeface="+mn-ea"/>
                <a:cs typeface="+mn-cs"/>
              </a:rPr>
              <a:t>Camino Primitivo</a:t>
            </a:r>
            <a:r>
              <a:rPr lang="es-ES" sz="1200" kern="1200" dirty="0">
                <a:solidFill>
                  <a:schemeClr val="tx1"/>
                </a:solidFill>
                <a:effectLst/>
                <a:latin typeface="+mn-lt"/>
                <a:ea typeface="+mn-ea"/>
                <a:cs typeface="+mn-cs"/>
              </a:rPr>
              <a:t>, que comienza en Oviedo pero  hoy en día el Camino Francés es el más popular</a:t>
            </a:r>
            <a:endParaRPr kumimoji="0" lang="es-ES" altLang="es-E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s-ES" dirty="0"/>
              <a:t>La Iglesia impulsó el Camino por motivos religiosos y los nobles porque daba riqueza, prestigio y ayudaba a controlar el territorio.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s-ES" altLang="es-ES" sz="1200" b="0" i="0" u="none" strike="noStrike" cap="none" normalizeH="0" baseline="0" dirty="0">
                <a:ln>
                  <a:noFill/>
                </a:ln>
                <a:solidFill>
                  <a:schemeClr val="tx1"/>
                </a:solidFill>
                <a:effectLst/>
                <a:latin typeface="Arial" panose="020B0604020202020204" pitchFamily="34" charset="0"/>
              </a:rPr>
              <a:t>El Camino favoreció el </a:t>
            </a:r>
            <a:r>
              <a:rPr kumimoji="0" lang="es-ES" altLang="es-ES" sz="1200" b="1" i="0" u="none" strike="noStrike" cap="none" normalizeH="0" baseline="0" dirty="0">
                <a:ln>
                  <a:noFill/>
                </a:ln>
                <a:solidFill>
                  <a:schemeClr val="tx1"/>
                </a:solidFill>
                <a:effectLst/>
                <a:latin typeface="Arial" panose="020B0604020202020204" pitchFamily="34" charset="0"/>
              </a:rPr>
              <a:t>comercio, </a:t>
            </a:r>
            <a:r>
              <a:rPr kumimoji="0" lang="es-ES" altLang="es-ES" sz="1200" b="1" i="0" u="none" strike="noStrike" cap="none" normalizeH="0" baseline="0">
                <a:ln>
                  <a:noFill/>
                </a:ln>
                <a:solidFill>
                  <a:schemeClr val="tx1"/>
                </a:solidFill>
                <a:effectLst/>
                <a:latin typeface="Arial" panose="020B0604020202020204" pitchFamily="34" charset="0"/>
              </a:rPr>
              <a:t>el crecimiento de las </a:t>
            </a:r>
            <a:r>
              <a:rPr kumimoji="0" lang="es-ES" altLang="es-ES" sz="1200" b="1" i="0" u="none" strike="noStrike" cap="none" normalizeH="0" baseline="0" dirty="0">
                <a:ln>
                  <a:noFill/>
                </a:ln>
                <a:solidFill>
                  <a:schemeClr val="tx1"/>
                </a:solidFill>
                <a:effectLst/>
                <a:latin typeface="Arial" panose="020B0604020202020204" pitchFamily="34" charset="0"/>
              </a:rPr>
              <a:t>ciudades y los intercambios culturales con Europa</a:t>
            </a:r>
            <a:endParaRPr lang="es-ES" dirty="0"/>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200" b="0" i="0" u="none" strike="noStrike" cap="none" normalizeH="0" baseline="0" dirty="0">
                <a:ln>
                  <a:noFill/>
                </a:ln>
                <a:solidFill>
                  <a:schemeClr val="tx1"/>
                </a:solidFill>
                <a:effectLst/>
                <a:latin typeface="Arial" panose="020B0604020202020204" pitchFamily="34" charset="0"/>
              </a:rPr>
              <a:t>El Camino Francés partía de Roncesvalles en </a:t>
            </a:r>
            <a:r>
              <a:rPr kumimoji="0" lang="es-ES" altLang="es-ES" sz="1200" b="1" i="0" u="none" strike="noStrike" cap="none" normalizeH="0" baseline="0" dirty="0">
                <a:ln>
                  <a:noFill/>
                </a:ln>
                <a:solidFill>
                  <a:schemeClr val="tx1"/>
                </a:solidFill>
                <a:effectLst/>
                <a:latin typeface="Arial" panose="020B0604020202020204" pitchFamily="34" charset="0"/>
              </a:rPr>
              <a:t>Francia</a:t>
            </a:r>
            <a:r>
              <a:rPr kumimoji="0" lang="es-ES" altLang="es-ES" sz="1200" b="0" i="0" u="none" strike="noStrike" cap="none" normalizeH="0" baseline="0" dirty="0">
                <a:ln>
                  <a:noFill/>
                </a:ln>
                <a:solidFill>
                  <a:schemeClr val="tx1"/>
                </a:solidFill>
                <a:effectLst/>
                <a:latin typeface="Arial" panose="020B0604020202020204" pitchFamily="34" charset="0"/>
              </a:rPr>
              <a:t> y entraba en la Península por los Pirineos.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200" b="0" i="0" u="none" strike="noStrike" cap="none" normalizeH="0" baseline="0" dirty="0">
                <a:ln>
                  <a:noFill/>
                </a:ln>
                <a:solidFill>
                  <a:schemeClr val="tx1"/>
                </a:solidFill>
                <a:effectLst/>
                <a:latin typeface="Arial" panose="020B0604020202020204" pitchFamily="34" charset="0"/>
              </a:rPr>
              <a:t>Las rutas se unían y pasaban por ciudades como </a:t>
            </a:r>
            <a:r>
              <a:rPr kumimoji="0" lang="es-ES" altLang="es-ES" sz="1200" b="1" i="0" u="none" strike="noStrike" cap="none" normalizeH="0" baseline="0" dirty="0">
                <a:ln>
                  <a:noFill/>
                </a:ln>
                <a:solidFill>
                  <a:schemeClr val="tx1"/>
                </a:solidFill>
                <a:effectLst/>
                <a:latin typeface="Arial" panose="020B0604020202020204" pitchFamily="34" charset="0"/>
              </a:rPr>
              <a:t>Logroño, Burgos, León y Ponferrada</a:t>
            </a:r>
            <a:r>
              <a:rPr kumimoji="0" lang="es-ES" altLang="es-ES" sz="1200" b="0" i="0" u="none" strike="noStrike" cap="none" normalizeH="0" baseline="0" dirty="0">
                <a:ln>
                  <a:noFill/>
                </a:ln>
                <a:solidFill>
                  <a:schemeClr val="tx1"/>
                </a:solidFill>
                <a:effectLst/>
                <a:latin typeface="Arial" panose="020B0604020202020204" pitchFamily="34" charset="0"/>
              </a:rPr>
              <a:t>.</a:t>
            </a:r>
          </a:p>
        </p:txBody>
      </p:sp>
      <p:sp>
        <p:nvSpPr>
          <p:cNvPr id="4" name="Marcador de número de diapositiva 3"/>
          <p:cNvSpPr>
            <a:spLocks noGrp="1"/>
          </p:cNvSpPr>
          <p:nvPr>
            <p:ph type="sldNum" sz="quarter" idx="5"/>
          </p:nvPr>
        </p:nvSpPr>
        <p:spPr/>
        <p:txBody>
          <a:bodyPr/>
          <a:lstStyle/>
          <a:p>
            <a:fld id="{6CFB8893-2B6C-4BE2-AB44-C215A9456E6F}" type="slidenum">
              <a:rPr lang="es-ES" smtClean="0"/>
              <a:t>23</a:t>
            </a:fld>
            <a:endParaRPr lang="es-ES"/>
          </a:p>
        </p:txBody>
      </p:sp>
    </p:spTree>
    <p:extLst>
      <p:ext uri="{BB962C8B-B14F-4D97-AF65-F5344CB8AC3E}">
        <p14:creationId xmlns:p14="http://schemas.microsoft.com/office/powerpoint/2010/main" val="209365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a:solidFill>
                  <a:schemeClr val="tx1"/>
                </a:solidFill>
                <a:effectLst/>
                <a:latin typeface="+mn-lt"/>
                <a:ea typeface="+mn-ea"/>
                <a:cs typeface="+mn-cs"/>
              </a:rPr>
              <a:t>Desde el siglo VIII al X, los núcleos de resistencia cristiana se formaron sobre las dos cordilleras septentrionales: el reino astur-leonés en la Cantábrica y los núcleos de Pamplona-Navarra, Aragón y Cataluña en los Pirineos.</a:t>
            </a:r>
          </a:p>
          <a:p>
            <a:r>
              <a:rPr lang="es-ES" sz="1200" b="0" i="0" kern="1200" dirty="0">
                <a:solidFill>
                  <a:schemeClr val="tx1"/>
                </a:solidFill>
                <a:effectLst/>
                <a:latin typeface="+mn-lt"/>
                <a:ea typeface="+mn-ea"/>
                <a:cs typeface="+mn-cs"/>
              </a:rPr>
              <a:t>El primer foco de resistencia cristiana surgió en Asturias. Allí, Pelayo, un caudillo militar visigodo, venció a los musulmanes en la batalla de Covadonga (722). La victoria cristiana dio lugar al Reino de Asturias, con Pelayo como primer monarca. Este hecho se ha considerado tradicionalmente como el inicio de la Reconquista.</a:t>
            </a:r>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4</a:t>
            </a:fld>
            <a:endParaRPr lang="es-ES"/>
          </a:p>
        </p:txBody>
      </p:sp>
    </p:spTree>
    <p:extLst>
      <p:ext uri="{BB962C8B-B14F-4D97-AF65-F5344CB8AC3E}">
        <p14:creationId xmlns:p14="http://schemas.microsoft.com/office/powerpoint/2010/main" val="3888347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TRAS LA CONQUISTA MUSULMANA, LOS CRISTIANOS SE REFUGIAN EN ZONAS MONTAÑOSAS del norte, por la zona de la cordillera cantábrica y Pirineos. Se refugian allí porque SON ÁREAS DIFÍCILES DE CONQUISTAR y DESDE AHÍ COMIENZA LA RESISTENCIA CRISTIANA. Al principio solo resistían, </a:t>
            </a:r>
            <a:r>
              <a:rPr lang="es-ES" b="1" dirty="0"/>
              <a:t>no atacaban</a:t>
            </a:r>
            <a:r>
              <a:rPr lang="es-ES" dirty="0"/>
              <a:t>. Poco a poco se fortalecen y empiezan a </a:t>
            </a:r>
            <a:r>
              <a:rPr lang="es-ES" b="1" dirty="0"/>
              <a:t>avanzar hacia el sur</a:t>
            </a:r>
            <a:r>
              <a:rPr lang="es-ES" dirty="0"/>
              <a:t>.</a:t>
            </a:r>
          </a:p>
          <a:p>
            <a:r>
              <a:rPr lang="es-ES" dirty="0"/>
              <a:t>De este proceso surgirán </a:t>
            </a:r>
            <a:r>
              <a:rPr lang="es-ES" b="1" dirty="0"/>
              <a:t>reinos como Asturias, León, Castilla o los condados pirenaicos</a:t>
            </a:r>
            <a:r>
              <a:rPr lang="es-ES" dirty="0"/>
              <a:t>.</a:t>
            </a:r>
          </a:p>
          <a:p>
            <a:r>
              <a:rPr lang="es-ES" dirty="0"/>
              <a:t>Esto es el inicio del proceso que llamamos </a:t>
            </a:r>
            <a:r>
              <a:rPr lang="es-ES" b="1" dirty="0"/>
              <a:t>Reconquista</a:t>
            </a:r>
            <a:r>
              <a:rPr lang="es-ES" dirty="0"/>
              <a:t>.</a:t>
            </a:r>
          </a:p>
          <a:p>
            <a:endParaRPr lang="es-ES" dirty="0"/>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5</a:t>
            </a:fld>
            <a:endParaRPr lang="es-ES"/>
          </a:p>
        </p:txBody>
      </p:sp>
    </p:spTree>
    <p:extLst>
      <p:ext uri="{BB962C8B-B14F-4D97-AF65-F5344CB8AC3E}">
        <p14:creationId xmlns:p14="http://schemas.microsoft.com/office/powerpoint/2010/main" val="241342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El núcleo cantábrico </a:t>
            </a:r>
          </a:p>
          <a:p>
            <a:r>
              <a:rPr lang="es-ES" dirty="0"/>
              <a:t>A principios del </a:t>
            </a:r>
            <a:r>
              <a:rPr lang="es-ES" b="1" dirty="0"/>
              <a:t>siglo VIII</a:t>
            </a:r>
            <a:r>
              <a:rPr lang="es-ES" dirty="0"/>
              <a:t> se formó el </a:t>
            </a:r>
            <a:r>
              <a:rPr lang="es-ES" b="1" dirty="0"/>
              <a:t>reino de Asturias</a:t>
            </a:r>
            <a:r>
              <a:rPr lang="es-ES" dirty="0"/>
              <a:t> en la cordillera Cantábrica.</a:t>
            </a:r>
          </a:p>
          <a:p>
            <a:r>
              <a:rPr lang="es-ES" dirty="0"/>
              <a:t>Los </a:t>
            </a:r>
            <a:r>
              <a:rPr lang="es-ES" b="1" dirty="0"/>
              <a:t>astures</a:t>
            </a:r>
            <a:r>
              <a:rPr lang="es-ES" dirty="0"/>
              <a:t> y los </a:t>
            </a:r>
            <a:r>
              <a:rPr lang="es-ES" b="1" dirty="0"/>
              <a:t>visigodos refugiados</a:t>
            </a:r>
            <a:r>
              <a:rPr lang="es-ES" dirty="0"/>
              <a:t>, dirigidos por </a:t>
            </a:r>
            <a:r>
              <a:rPr lang="es-ES" b="1" dirty="0"/>
              <a:t>Pelayo</a:t>
            </a:r>
            <a:r>
              <a:rPr lang="es-ES" dirty="0"/>
              <a:t>, derrotaron a los musulmanes en </a:t>
            </a:r>
            <a:r>
              <a:rPr lang="es-ES" b="1" dirty="0"/>
              <a:t>Covadonga (722)</a:t>
            </a:r>
            <a:r>
              <a:rPr lang="es-ES" dirty="0"/>
              <a:t>.</a:t>
            </a:r>
          </a:p>
          <a:p>
            <a:r>
              <a:rPr lang="es-ES" dirty="0"/>
              <a:t>La capital del reino se estableció en Cangas de Onís, pero después se trasladó a </a:t>
            </a:r>
            <a:r>
              <a:rPr lang="es-ES" b="1" dirty="0"/>
              <a:t>Oviedo</a:t>
            </a:r>
            <a:r>
              <a:rPr lang="es-ES" dirty="0"/>
              <a:t> y el territorio fue creciendo.</a:t>
            </a:r>
          </a:p>
          <a:p>
            <a:r>
              <a:rPr lang="es-ES" dirty="0"/>
              <a:t>En tiempos de </a:t>
            </a:r>
            <a:r>
              <a:rPr lang="es-ES" b="1" dirty="0"/>
              <a:t>Alfonso III</a:t>
            </a:r>
            <a:r>
              <a:rPr lang="es-ES" dirty="0"/>
              <a:t>, el reino se extendía desde </a:t>
            </a:r>
            <a:r>
              <a:rPr lang="es-ES" b="1" dirty="0"/>
              <a:t>Galicia hasta el río Duero y la cabecera del Ebro</a:t>
            </a:r>
            <a:r>
              <a:rPr lang="es-ES" dirty="0"/>
              <a:t>.</a:t>
            </a:r>
          </a:p>
          <a:p>
            <a:r>
              <a:rPr lang="es-ES" dirty="0"/>
              <a:t>En el año </a:t>
            </a:r>
            <a:r>
              <a:rPr lang="es-ES" b="1" dirty="0"/>
              <a:t>914</a:t>
            </a:r>
            <a:r>
              <a:rPr lang="es-ES" dirty="0"/>
              <a:t>, la capital se trasladó a </a:t>
            </a:r>
            <a:r>
              <a:rPr lang="es-ES" b="1" dirty="0"/>
              <a:t>León</a:t>
            </a:r>
            <a:r>
              <a:rPr lang="es-ES" dirty="0"/>
              <a:t>, dando origen al </a:t>
            </a:r>
            <a:r>
              <a:rPr lang="es-ES" b="1" dirty="0"/>
              <a:t>reino de León</a:t>
            </a:r>
            <a:r>
              <a:rPr lang="es-ES" dirty="0"/>
              <a:t>.</a:t>
            </a:r>
          </a:p>
          <a:p>
            <a:r>
              <a:rPr lang="es-ES" dirty="0"/>
              <a:t>El reino tuvo conflictos con los musulmanes y con el </a:t>
            </a:r>
            <a:r>
              <a:rPr lang="es-ES" b="1" dirty="0"/>
              <a:t>condado de Castilla</a:t>
            </a:r>
            <a:r>
              <a:rPr lang="es-ES" dirty="0"/>
              <a:t>.</a:t>
            </a:r>
          </a:p>
          <a:p>
            <a:r>
              <a:rPr lang="es-ES" dirty="0"/>
              <a:t>En el siglo XI, </a:t>
            </a:r>
            <a:r>
              <a:rPr lang="es-ES" b="1" dirty="0"/>
              <a:t>Castilla</a:t>
            </a:r>
            <a:r>
              <a:rPr lang="es-ES" dirty="0"/>
              <a:t> se convirtió en un reino independiente.</a:t>
            </a:r>
          </a:p>
          <a:p>
            <a:r>
              <a:rPr lang="es-ES" dirty="0"/>
              <a:t>Finalmente, los territorios de </a:t>
            </a:r>
            <a:r>
              <a:rPr lang="es-ES" b="1" dirty="0"/>
              <a:t>Castilla y León</a:t>
            </a:r>
            <a:r>
              <a:rPr lang="es-ES" dirty="0"/>
              <a:t> se unieron en un solo reino.</a:t>
            </a:r>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6</a:t>
            </a:fld>
            <a:endParaRPr lang="es-ES"/>
          </a:p>
        </p:txBody>
      </p:sp>
    </p:spTree>
    <p:extLst>
      <p:ext uri="{BB962C8B-B14F-4D97-AF65-F5344CB8AC3E}">
        <p14:creationId xmlns:p14="http://schemas.microsoft.com/office/powerpoint/2010/main" val="201626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a:t>Pelayo/</a:t>
            </a:r>
            <a:r>
              <a:rPr lang="es-ES" b="0" dirty="0" err="1"/>
              <a:t>Paio</a:t>
            </a:r>
            <a:r>
              <a:rPr lang="es-ES" b="0" dirty="0"/>
              <a:t> </a:t>
            </a:r>
            <a:r>
              <a:rPr lang="es-ES" dirty="0"/>
              <a:t>LIDERÓ A LOS ASTURIANOS CONTRA LOS MUSULMANES en el 722 en la batalla de Covadonga, que fue una batalla pequeña pero muy importante porque se considera el inicio de la reconquista. </a:t>
            </a:r>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7</a:t>
            </a:fld>
            <a:endParaRPr lang="es-ES"/>
          </a:p>
        </p:txBody>
      </p:sp>
    </p:spTree>
    <p:extLst>
      <p:ext uri="{BB962C8B-B14F-4D97-AF65-F5344CB8AC3E}">
        <p14:creationId xmlns:p14="http://schemas.microsoft.com/office/powerpoint/2010/main" val="1137538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Con el rey Alfonso III, el reino se expandió hacia el sur, llegando hasta el río Duero, el Ebro y Galicia…</a:t>
            </a:r>
            <a:endParaRPr lang="es-ES"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ES IMPORTANTE PORQUE: </a:t>
            </a:r>
            <a:r>
              <a:rPr lang="es-ES" sz="1200" kern="1200" dirty="0">
                <a:solidFill>
                  <a:schemeClr val="tx1"/>
                </a:solidFill>
                <a:effectLst/>
                <a:latin typeface="+mn-lt"/>
                <a:ea typeface="+mn-ea"/>
                <a:cs typeface="+mn-cs"/>
              </a:rPr>
              <a:t>Es un </a:t>
            </a:r>
            <a:r>
              <a:rPr lang="es-ES" sz="1200" b="1" kern="1200" dirty="0">
                <a:solidFill>
                  <a:schemeClr val="tx1"/>
                </a:solidFill>
                <a:effectLst/>
                <a:latin typeface="+mn-lt"/>
                <a:ea typeface="+mn-ea"/>
                <a:cs typeface="+mn-cs"/>
              </a:rPr>
              <a:t>punto de inflexión</a:t>
            </a:r>
            <a:r>
              <a:rPr lang="es-ES" sz="1200" kern="1200" dirty="0">
                <a:solidFill>
                  <a:schemeClr val="tx1"/>
                </a:solidFill>
                <a:effectLst/>
                <a:latin typeface="+mn-lt"/>
                <a:ea typeface="+mn-ea"/>
                <a:cs typeface="+mn-cs"/>
              </a:rPr>
              <a:t> en la historia medieval de la península.</a:t>
            </a:r>
          </a:p>
          <a:p>
            <a:r>
              <a:rPr lang="es-ES" sz="1200" kern="1200" dirty="0">
                <a:solidFill>
                  <a:schemeClr val="tx1"/>
                </a:solidFill>
                <a:effectLst/>
                <a:latin typeface="+mn-lt"/>
                <a:ea typeface="+mn-ea"/>
                <a:cs typeface="+mn-cs"/>
              </a:rPr>
              <a:t>Marca el inicio de la “Reconquista organizada”: Hasta entonces, los reinos cristianos del norte estaban a la defensiva. Con Alfonso III, por primera vez se pasa a una expansión planificada, no solo a resistir.</a:t>
            </a:r>
          </a:p>
          <a:p>
            <a:r>
              <a:rPr lang="es-ES" sz="1200" b="1" kern="1200" dirty="0">
                <a:solidFill>
                  <a:schemeClr val="tx1"/>
                </a:solidFill>
                <a:effectLst/>
                <a:latin typeface="+mn-lt"/>
                <a:ea typeface="+mn-ea"/>
                <a:cs typeface="+mn-cs"/>
              </a:rPr>
              <a:t>El valle del Duero se repuebla y e</a:t>
            </a:r>
            <a:r>
              <a:rPr lang="es-ES" sz="1200" kern="1200" dirty="0">
                <a:solidFill>
                  <a:schemeClr val="tx1"/>
                </a:solidFill>
                <a:effectLst/>
                <a:latin typeface="+mn-lt"/>
                <a:ea typeface="+mn-ea"/>
                <a:cs typeface="+mn-cs"/>
              </a:rPr>
              <a:t>l avance permitió: fundar nuevas aldeas y ciudades, atraer población del norte, crear </a:t>
            </a:r>
            <a:r>
              <a:rPr lang="es-ES" sz="1200" b="1" kern="1200" dirty="0">
                <a:solidFill>
                  <a:schemeClr val="tx1"/>
                </a:solidFill>
                <a:effectLst/>
                <a:latin typeface="+mn-lt"/>
                <a:ea typeface="+mn-ea"/>
                <a:cs typeface="+mn-cs"/>
              </a:rPr>
              <a:t>fronteras estables</a:t>
            </a:r>
            <a:r>
              <a:rPr lang="es-ES" sz="1200" kern="1200" dirty="0">
                <a:solidFill>
                  <a:schemeClr val="tx1"/>
                </a:solidFill>
                <a:effectLst/>
                <a:latin typeface="+mn-lt"/>
                <a:ea typeface="+mn-ea"/>
                <a:cs typeface="+mn-cs"/>
              </a:rPr>
              <a:t>.</a:t>
            </a:r>
          </a:p>
          <a:p>
            <a:r>
              <a:rPr lang="es-ES" sz="1200" b="1" kern="1200" dirty="0">
                <a:solidFill>
                  <a:schemeClr val="tx1"/>
                </a:solidFill>
                <a:effectLst/>
                <a:latin typeface="+mn-lt"/>
                <a:ea typeface="+mn-ea"/>
                <a:cs typeface="+mn-cs"/>
              </a:rPr>
              <a:t>Aumenta el poder del reino de Asturias</a:t>
            </a:r>
            <a:endParaRPr lang="es-ES"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El reino de Alfonso III deja de ser un pequeño territorio montañoso y se convierte en un </a:t>
            </a:r>
            <a:r>
              <a:rPr lang="es-ES" sz="1200" b="1" kern="1200" dirty="0">
                <a:solidFill>
                  <a:schemeClr val="tx1"/>
                </a:solidFill>
                <a:effectLst/>
                <a:latin typeface="+mn-lt"/>
                <a:ea typeface="+mn-ea"/>
                <a:cs typeface="+mn-cs"/>
              </a:rPr>
              <a:t>reino fuerte</a:t>
            </a:r>
            <a:r>
              <a:rPr lang="es-ES" sz="1200" kern="1200" dirty="0">
                <a:solidFill>
                  <a:schemeClr val="tx1"/>
                </a:solidFill>
                <a:effectLst/>
                <a:latin typeface="+mn-lt"/>
                <a:ea typeface="+mn-ea"/>
                <a:cs typeface="+mn-cs"/>
              </a:rPr>
              <a:t>, con capacidad para influir en la política peninsular.</a:t>
            </a:r>
          </a:p>
          <a:p>
            <a:r>
              <a:rPr lang="es-ES" sz="1200" b="1" kern="1200" dirty="0">
                <a:solidFill>
                  <a:schemeClr val="tx1"/>
                </a:solidFill>
                <a:effectLst/>
                <a:latin typeface="+mn-lt"/>
                <a:ea typeface="+mn-ea"/>
                <a:cs typeface="+mn-cs"/>
              </a:rPr>
              <a:t>Preparando el camino para los reinos posteriores</a:t>
            </a:r>
            <a:endParaRPr lang="es-ES"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Sin esta expansión:</a:t>
            </a:r>
          </a:p>
          <a:p>
            <a:pPr lvl="0"/>
            <a:r>
              <a:rPr lang="es-ES" sz="1200" kern="1200" dirty="0">
                <a:solidFill>
                  <a:schemeClr val="tx1"/>
                </a:solidFill>
                <a:effectLst/>
                <a:latin typeface="+mn-lt"/>
                <a:ea typeface="+mn-ea"/>
                <a:cs typeface="+mn-cs"/>
              </a:rPr>
              <a:t>no habría Reino de León,</a:t>
            </a:r>
          </a:p>
          <a:p>
            <a:pPr lvl="0"/>
            <a:r>
              <a:rPr lang="es-ES" sz="1200" kern="1200" dirty="0">
                <a:solidFill>
                  <a:schemeClr val="tx1"/>
                </a:solidFill>
                <a:effectLst/>
                <a:latin typeface="+mn-lt"/>
                <a:ea typeface="+mn-ea"/>
                <a:cs typeface="+mn-cs"/>
              </a:rPr>
              <a:t>no habría Condado de Castilla,</a:t>
            </a:r>
          </a:p>
          <a:p>
            <a:pPr lvl="0"/>
            <a:r>
              <a:rPr lang="es-ES" sz="1200" kern="1200" dirty="0">
                <a:solidFill>
                  <a:schemeClr val="tx1"/>
                </a:solidFill>
                <a:effectLst/>
                <a:latin typeface="+mn-lt"/>
                <a:ea typeface="+mn-ea"/>
                <a:cs typeface="+mn-cs"/>
              </a:rPr>
              <a:t>no habría Corona de Castilla tal y como la conocemos.</a:t>
            </a:r>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8</a:t>
            </a:fld>
            <a:endParaRPr lang="es-ES"/>
          </a:p>
        </p:txBody>
      </p:sp>
    </p:spTree>
    <p:extLst>
      <p:ext uri="{BB962C8B-B14F-4D97-AF65-F5344CB8AC3E}">
        <p14:creationId xmlns:p14="http://schemas.microsoft.com/office/powerpoint/2010/main" val="347597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Cuando Ordoño II hereda el reino de León de su hermano, traslada la capital a León y Galicia pasa a formar del reino de León.</a:t>
            </a:r>
          </a:p>
        </p:txBody>
      </p:sp>
      <p:sp>
        <p:nvSpPr>
          <p:cNvPr id="4" name="Marcador de número de diapositiva 3"/>
          <p:cNvSpPr>
            <a:spLocks noGrp="1"/>
          </p:cNvSpPr>
          <p:nvPr>
            <p:ph type="sldNum" sz="quarter" idx="5"/>
          </p:nvPr>
        </p:nvSpPr>
        <p:spPr/>
        <p:txBody>
          <a:bodyPr/>
          <a:lstStyle/>
          <a:p>
            <a:fld id="{6CFB8893-2B6C-4BE2-AB44-C215A9456E6F}" type="slidenum">
              <a:rPr lang="es-ES" smtClean="0"/>
              <a:t>9</a:t>
            </a:fld>
            <a:endParaRPr lang="es-ES"/>
          </a:p>
        </p:txBody>
      </p:sp>
    </p:spTree>
    <p:extLst>
      <p:ext uri="{BB962C8B-B14F-4D97-AF65-F5344CB8AC3E}">
        <p14:creationId xmlns:p14="http://schemas.microsoft.com/office/powerpoint/2010/main" val="1147503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Era hijo de sancho mayor de Pamplona.  En 1035 hereda el condado de castilla, pero le dan titulo de rey.</a:t>
            </a:r>
          </a:p>
          <a:p>
            <a:r>
              <a:rPr lang="es-ES" sz="1200" b="1" kern="1200" dirty="0">
                <a:solidFill>
                  <a:schemeClr val="tx1"/>
                </a:solidFill>
                <a:effectLst/>
                <a:latin typeface="+mn-lt"/>
                <a:ea typeface="+mn-ea"/>
                <a:cs typeface="+mn-cs"/>
              </a:rPr>
              <a:t>Castilla y León (resumen):</a:t>
            </a:r>
            <a:endParaRPr lang="es-ES"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Castilla</a:t>
            </a:r>
            <a:r>
              <a:rPr lang="es-ES" sz="1200" kern="1200" dirty="0">
                <a:solidFill>
                  <a:schemeClr val="tx1"/>
                </a:solidFill>
                <a:effectLst/>
                <a:latin typeface="+mn-lt"/>
                <a:ea typeface="+mn-ea"/>
                <a:cs typeface="+mn-cs"/>
              </a:rPr>
              <a:t> empezó siendo un </a:t>
            </a:r>
            <a:r>
              <a:rPr lang="es-ES" sz="1200" b="1" kern="1200" dirty="0">
                <a:solidFill>
                  <a:schemeClr val="tx1"/>
                </a:solidFill>
                <a:effectLst/>
                <a:latin typeface="+mn-lt"/>
                <a:ea typeface="+mn-ea"/>
                <a:cs typeface="+mn-cs"/>
              </a:rPr>
              <a:t>condado</a:t>
            </a:r>
            <a:r>
              <a:rPr lang="es-ES" sz="1200" kern="1200" dirty="0">
                <a:solidFill>
                  <a:schemeClr val="tx1"/>
                </a:solidFill>
                <a:effectLst/>
                <a:latin typeface="+mn-lt"/>
                <a:ea typeface="+mn-ea"/>
                <a:cs typeface="+mn-cs"/>
              </a:rPr>
              <a:t> que dependía del </a:t>
            </a:r>
            <a:r>
              <a:rPr lang="es-ES" sz="1200" b="1" kern="1200" dirty="0">
                <a:solidFill>
                  <a:schemeClr val="tx1"/>
                </a:solidFill>
                <a:effectLst/>
                <a:latin typeface="+mn-lt"/>
                <a:ea typeface="+mn-ea"/>
                <a:cs typeface="+mn-cs"/>
              </a:rPr>
              <a:t>Reino de León</a:t>
            </a:r>
            <a:r>
              <a:rPr lang="es-ES" sz="1200" kern="1200" dirty="0">
                <a:solidFill>
                  <a:schemeClr val="tx1"/>
                </a:solidFill>
                <a:effectLst/>
                <a:latin typeface="+mn-lt"/>
                <a:ea typeface="+mn-ea"/>
                <a:cs typeface="+mn-cs"/>
              </a:rPr>
              <a:t>.</a:t>
            </a:r>
          </a:p>
          <a:p>
            <a:pPr lvl="0"/>
            <a:r>
              <a:rPr lang="es-ES" sz="1200" kern="1200" dirty="0">
                <a:solidFill>
                  <a:schemeClr val="tx1"/>
                </a:solidFill>
                <a:effectLst/>
                <a:latin typeface="+mn-lt"/>
                <a:ea typeface="+mn-ea"/>
                <a:cs typeface="+mn-cs"/>
              </a:rPr>
              <a:t>Con el tiempo, Castilla ganó poder y se convirtió en </a:t>
            </a:r>
            <a:r>
              <a:rPr lang="es-ES" sz="1200" b="1" kern="1200" dirty="0">
                <a:solidFill>
                  <a:schemeClr val="tx1"/>
                </a:solidFill>
                <a:effectLst/>
                <a:latin typeface="+mn-lt"/>
                <a:ea typeface="+mn-ea"/>
                <a:cs typeface="+mn-cs"/>
              </a:rPr>
              <a:t>reino</a:t>
            </a:r>
            <a:r>
              <a:rPr lang="es-ES" sz="1200" kern="1200" dirty="0">
                <a:solidFill>
                  <a:schemeClr val="tx1"/>
                </a:solidFill>
                <a:effectLst/>
                <a:latin typeface="+mn-lt"/>
                <a:ea typeface="+mn-ea"/>
                <a:cs typeface="+mn-cs"/>
              </a:rPr>
              <a:t>.</a:t>
            </a:r>
          </a:p>
          <a:p>
            <a:pPr lvl="0"/>
            <a:r>
              <a:rPr lang="es-ES" sz="1200" b="1" kern="1200" dirty="0">
                <a:solidFill>
                  <a:schemeClr val="tx1"/>
                </a:solidFill>
                <a:effectLst/>
                <a:latin typeface="+mn-lt"/>
                <a:ea typeface="+mn-ea"/>
                <a:cs typeface="+mn-cs"/>
              </a:rPr>
              <a:t>León</a:t>
            </a:r>
            <a:r>
              <a:rPr lang="es-ES" sz="1200" kern="1200" dirty="0">
                <a:solidFill>
                  <a:schemeClr val="tx1"/>
                </a:solidFill>
                <a:effectLst/>
                <a:latin typeface="+mn-lt"/>
                <a:ea typeface="+mn-ea"/>
                <a:cs typeface="+mn-cs"/>
              </a:rPr>
              <a:t> surgió cuando el </a:t>
            </a:r>
            <a:r>
              <a:rPr lang="es-ES" sz="1200" b="1" kern="1200" dirty="0">
                <a:solidFill>
                  <a:schemeClr val="tx1"/>
                </a:solidFill>
                <a:effectLst/>
                <a:latin typeface="+mn-lt"/>
                <a:ea typeface="+mn-ea"/>
                <a:cs typeface="+mn-cs"/>
              </a:rPr>
              <a:t>Reino de Asturias</a:t>
            </a:r>
            <a:r>
              <a:rPr lang="es-ES" sz="1200" kern="1200" dirty="0">
                <a:solidFill>
                  <a:schemeClr val="tx1"/>
                </a:solidFill>
                <a:effectLst/>
                <a:latin typeface="+mn-lt"/>
                <a:ea typeface="+mn-ea"/>
                <a:cs typeface="+mn-cs"/>
              </a:rPr>
              <a:t> trasladó su capital a León. Cuando el rey de León muere sin descendencia, Fernando I incorpora León a Castilla.</a:t>
            </a:r>
          </a:p>
          <a:p>
            <a:pPr lvl="0"/>
            <a:r>
              <a:rPr lang="es-ES" sz="1200" b="1" kern="1200" dirty="0">
                <a:solidFill>
                  <a:schemeClr val="tx1"/>
                </a:solidFill>
                <a:effectLst/>
                <a:latin typeface="+mn-lt"/>
                <a:ea typeface="+mn-ea"/>
                <a:cs typeface="+mn-cs"/>
              </a:rPr>
              <a:t>Fernando I</a:t>
            </a:r>
            <a:r>
              <a:rPr lang="es-ES" sz="1200" kern="1200" dirty="0">
                <a:solidFill>
                  <a:schemeClr val="tx1"/>
                </a:solidFill>
                <a:effectLst/>
                <a:latin typeface="+mn-lt"/>
                <a:ea typeface="+mn-ea"/>
                <a:cs typeface="+mn-cs"/>
              </a:rPr>
              <a:t> fue primero </a:t>
            </a:r>
            <a:r>
              <a:rPr lang="es-ES" sz="1200" b="1" kern="1200" dirty="0">
                <a:solidFill>
                  <a:schemeClr val="tx1"/>
                </a:solidFill>
                <a:effectLst/>
                <a:latin typeface="+mn-lt"/>
                <a:ea typeface="+mn-ea"/>
                <a:cs typeface="+mn-cs"/>
              </a:rPr>
              <a:t>rey de Castilla</a:t>
            </a:r>
            <a:r>
              <a:rPr lang="es-ES" sz="1200" kern="1200" dirty="0">
                <a:solidFill>
                  <a:schemeClr val="tx1"/>
                </a:solidFill>
                <a:effectLst/>
                <a:latin typeface="+mn-lt"/>
                <a:ea typeface="+mn-ea"/>
                <a:cs typeface="+mn-cs"/>
              </a:rPr>
              <a:t> y después también </a:t>
            </a:r>
            <a:r>
              <a:rPr lang="es-ES" sz="1200" b="1" kern="1200" dirty="0">
                <a:solidFill>
                  <a:schemeClr val="tx1"/>
                </a:solidFill>
                <a:effectLst/>
                <a:latin typeface="+mn-lt"/>
                <a:ea typeface="+mn-ea"/>
                <a:cs typeface="+mn-cs"/>
              </a:rPr>
              <a:t>rey de León</a:t>
            </a:r>
            <a:r>
              <a:rPr lang="es-ES" sz="1200" kern="1200" dirty="0">
                <a:solidFill>
                  <a:schemeClr val="tx1"/>
                </a:solidFill>
                <a:effectLst/>
                <a:latin typeface="+mn-lt"/>
                <a:ea typeface="+mn-ea"/>
                <a:cs typeface="+mn-cs"/>
              </a:rPr>
              <a:t>.</a:t>
            </a:r>
          </a:p>
          <a:p>
            <a:pPr lvl="0"/>
            <a:r>
              <a:rPr lang="es-ES" sz="1200" kern="1200" dirty="0">
                <a:solidFill>
                  <a:schemeClr val="tx1"/>
                </a:solidFill>
                <a:effectLst/>
                <a:latin typeface="+mn-lt"/>
                <a:ea typeface="+mn-ea"/>
                <a:cs typeface="+mn-cs"/>
              </a:rPr>
              <a:t>Así, gobernó </a:t>
            </a:r>
            <a:r>
              <a:rPr lang="es-ES" sz="1200" b="1" kern="1200" dirty="0">
                <a:solidFill>
                  <a:schemeClr val="tx1"/>
                </a:solidFill>
                <a:effectLst/>
                <a:latin typeface="+mn-lt"/>
                <a:ea typeface="+mn-ea"/>
                <a:cs typeface="+mn-cs"/>
              </a:rPr>
              <a:t>los dos reinos</a:t>
            </a:r>
            <a:r>
              <a:rPr lang="es-ES" sz="1200" kern="1200" dirty="0">
                <a:solidFill>
                  <a:schemeClr val="tx1"/>
                </a:solidFill>
                <a:effectLst/>
                <a:latin typeface="+mn-lt"/>
                <a:ea typeface="+mn-ea"/>
                <a:cs typeface="+mn-cs"/>
              </a:rPr>
              <a:t>, aunque </a:t>
            </a:r>
            <a:r>
              <a:rPr lang="es-ES" sz="1200" b="1" kern="1200" dirty="0">
                <a:solidFill>
                  <a:schemeClr val="tx1"/>
                </a:solidFill>
                <a:effectLst/>
                <a:latin typeface="+mn-lt"/>
                <a:ea typeface="+mn-ea"/>
                <a:cs typeface="+mn-cs"/>
              </a:rPr>
              <a:t>no se unieron definitivamente</a:t>
            </a:r>
            <a:r>
              <a:rPr lang="es-ES" sz="1200" kern="1200" dirty="0">
                <a:solidFill>
                  <a:schemeClr val="tx1"/>
                </a:solidFill>
                <a:effectLst/>
                <a:latin typeface="+mn-lt"/>
                <a:ea typeface="+mn-ea"/>
                <a:cs typeface="+mn-cs"/>
              </a:rPr>
              <a:t>.</a:t>
            </a:r>
          </a:p>
          <a:p>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Castilla pasó de condado a reino, León nació del Reino de Asturias, y Fernando I gobernó ambos.</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6CFB8893-2B6C-4BE2-AB44-C215A9456E6F}" type="slidenum">
              <a:rPr lang="es-ES" smtClean="0"/>
              <a:t>10</a:t>
            </a:fld>
            <a:endParaRPr lang="es-ES"/>
          </a:p>
        </p:txBody>
      </p:sp>
    </p:spTree>
    <p:extLst>
      <p:ext uri="{BB962C8B-B14F-4D97-AF65-F5344CB8AC3E}">
        <p14:creationId xmlns:p14="http://schemas.microsoft.com/office/powerpoint/2010/main" val="996129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B1116-A38A-3B43-B99B-BB9EEC9BA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A3733AF-70A2-6BAA-ED79-02B47C958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EE8D36-8BA3-FC60-A9AF-B42FBBCD2E74}"/>
              </a:ext>
            </a:extLst>
          </p:cNvPr>
          <p:cNvSpPr>
            <a:spLocks noGrp="1"/>
          </p:cNvSpPr>
          <p:nvPr>
            <p:ph type="dt" sz="half" idx="10"/>
          </p:nvPr>
        </p:nvSpPr>
        <p:spPr/>
        <p:txBody>
          <a:bodyPr/>
          <a:lstStyle/>
          <a:p>
            <a:fld id="{8EE74E2D-9138-4296-A501-14AFB40570B6}" type="datetimeFigureOut">
              <a:rPr lang="es-ES" smtClean="0"/>
              <a:t>09/02/2026</a:t>
            </a:fld>
            <a:endParaRPr lang="es-ES"/>
          </a:p>
        </p:txBody>
      </p:sp>
      <p:sp>
        <p:nvSpPr>
          <p:cNvPr id="5" name="Marcador de pie de página 4">
            <a:extLst>
              <a:ext uri="{FF2B5EF4-FFF2-40B4-BE49-F238E27FC236}">
                <a16:creationId xmlns:a16="http://schemas.microsoft.com/office/drawing/2014/main" id="{611DB97C-A32B-6E58-7320-FD1A8CFDD0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1915B0D-3F7F-453F-9C22-AF24520A06F2}"/>
              </a:ext>
            </a:extLst>
          </p:cNvPr>
          <p:cNvSpPr>
            <a:spLocks noGrp="1"/>
          </p:cNvSpPr>
          <p:nvPr>
            <p:ph type="sldNum" sz="quarter" idx="12"/>
          </p:nvPr>
        </p:nvSpPr>
        <p:spPr/>
        <p:txBody>
          <a:bodyPr/>
          <a:lstStyle/>
          <a:p>
            <a:fld id="{8D1B68DC-C6B5-4D6F-83E3-BBCF9724DF4D}" type="slidenum">
              <a:rPr lang="es-ES" smtClean="0"/>
              <a:t>‹Nº›</a:t>
            </a:fld>
            <a:endParaRPr lang="es-ES"/>
          </a:p>
        </p:txBody>
      </p:sp>
    </p:spTree>
    <p:extLst>
      <p:ext uri="{BB962C8B-B14F-4D97-AF65-F5344CB8AC3E}">
        <p14:creationId xmlns:p14="http://schemas.microsoft.com/office/powerpoint/2010/main" val="402369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89CF3-AE18-3D05-AD90-E050D0EA93F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56599D-7085-B81F-9D40-BA1D5BA0EAF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1598F1-668B-FA69-9C5C-A38342EA3428}"/>
              </a:ext>
            </a:extLst>
          </p:cNvPr>
          <p:cNvSpPr>
            <a:spLocks noGrp="1"/>
          </p:cNvSpPr>
          <p:nvPr>
            <p:ph type="dt" sz="half" idx="10"/>
          </p:nvPr>
        </p:nvSpPr>
        <p:spPr/>
        <p:txBody>
          <a:bodyPr/>
          <a:lstStyle/>
          <a:p>
            <a:fld id="{8EE74E2D-9138-4296-A501-14AFB40570B6}" type="datetimeFigureOut">
              <a:rPr lang="es-ES" smtClean="0"/>
              <a:t>09/02/2026</a:t>
            </a:fld>
            <a:endParaRPr lang="es-ES"/>
          </a:p>
        </p:txBody>
      </p:sp>
      <p:sp>
        <p:nvSpPr>
          <p:cNvPr id="5" name="Marcador de pie de página 4">
            <a:extLst>
              <a:ext uri="{FF2B5EF4-FFF2-40B4-BE49-F238E27FC236}">
                <a16:creationId xmlns:a16="http://schemas.microsoft.com/office/drawing/2014/main" id="{4B3915BF-8899-AEB9-2686-40A6D3A54E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6FD61D-ABC5-1FA5-9FCB-FAFBB20C46AD}"/>
              </a:ext>
            </a:extLst>
          </p:cNvPr>
          <p:cNvSpPr>
            <a:spLocks noGrp="1"/>
          </p:cNvSpPr>
          <p:nvPr>
            <p:ph type="sldNum" sz="quarter" idx="12"/>
          </p:nvPr>
        </p:nvSpPr>
        <p:spPr/>
        <p:txBody>
          <a:bodyPr/>
          <a:lstStyle/>
          <a:p>
            <a:fld id="{8D1B68DC-C6B5-4D6F-83E3-BBCF9724DF4D}" type="slidenum">
              <a:rPr lang="es-ES" smtClean="0"/>
              <a:t>‹Nº›</a:t>
            </a:fld>
            <a:endParaRPr lang="es-ES"/>
          </a:p>
        </p:txBody>
      </p:sp>
    </p:spTree>
    <p:extLst>
      <p:ext uri="{BB962C8B-B14F-4D97-AF65-F5344CB8AC3E}">
        <p14:creationId xmlns:p14="http://schemas.microsoft.com/office/powerpoint/2010/main" val="126567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86DEF3-1F22-B05A-67B4-DC8F7D1B9A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817BA2F-617D-6B4F-E527-44E1E572718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0078E7-6989-AEF2-5E6A-2762B013177B}"/>
              </a:ext>
            </a:extLst>
          </p:cNvPr>
          <p:cNvSpPr>
            <a:spLocks noGrp="1"/>
          </p:cNvSpPr>
          <p:nvPr>
            <p:ph type="dt" sz="half" idx="10"/>
          </p:nvPr>
        </p:nvSpPr>
        <p:spPr/>
        <p:txBody>
          <a:bodyPr/>
          <a:lstStyle/>
          <a:p>
            <a:fld id="{8EE74E2D-9138-4296-A501-14AFB40570B6}" type="datetimeFigureOut">
              <a:rPr lang="es-ES" smtClean="0"/>
              <a:t>09/02/2026</a:t>
            </a:fld>
            <a:endParaRPr lang="es-ES"/>
          </a:p>
        </p:txBody>
      </p:sp>
      <p:sp>
        <p:nvSpPr>
          <p:cNvPr id="5" name="Marcador de pie de página 4">
            <a:extLst>
              <a:ext uri="{FF2B5EF4-FFF2-40B4-BE49-F238E27FC236}">
                <a16:creationId xmlns:a16="http://schemas.microsoft.com/office/drawing/2014/main" id="{79080B64-4237-35CF-B65F-984FE87C1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F7957A-B2B2-3F54-49D0-56832F80572C}"/>
              </a:ext>
            </a:extLst>
          </p:cNvPr>
          <p:cNvSpPr>
            <a:spLocks noGrp="1"/>
          </p:cNvSpPr>
          <p:nvPr>
            <p:ph type="sldNum" sz="quarter" idx="12"/>
          </p:nvPr>
        </p:nvSpPr>
        <p:spPr/>
        <p:txBody>
          <a:bodyPr/>
          <a:lstStyle/>
          <a:p>
            <a:fld id="{8D1B68DC-C6B5-4D6F-83E3-BBCF9724DF4D}" type="slidenum">
              <a:rPr lang="es-ES" smtClean="0"/>
              <a:t>‹Nº›</a:t>
            </a:fld>
            <a:endParaRPr lang="es-ES"/>
          </a:p>
        </p:txBody>
      </p:sp>
    </p:spTree>
    <p:extLst>
      <p:ext uri="{BB962C8B-B14F-4D97-AF65-F5344CB8AC3E}">
        <p14:creationId xmlns:p14="http://schemas.microsoft.com/office/powerpoint/2010/main" val="256128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42527-C488-AC81-2169-0B58F0685FF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E4C2E45-AE08-438E-7279-AD4A64A7A4C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6D25A8-586E-C43A-57A6-2E401EBEC75A}"/>
              </a:ext>
            </a:extLst>
          </p:cNvPr>
          <p:cNvSpPr>
            <a:spLocks noGrp="1"/>
          </p:cNvSpPr>
          <p:nvPr>
            <p:ph type="dt" sz="half" idx="10"/>
          </p:nvPr>
        </p:nvSpPr>
        <p:spPr/>
        <p:txBody>
          <a:bodyPr/>
          <a:lstStyle/>
          <a:p>
            <a:fld id="{8EE74E2D-9138-4296-A501-14AFB40570B6}" type="datetimeFigureOut">
              <a:rPr lang="es-ES" smtClean="0"/>
              <a:t>09/02/2026</a:t>
            </a:fld>
            <a:endParaRPr lang="es-ES"/>
          </a:p>
        </p:txBody>
      </p:sp>
      <p:sp>
        <p:nvSpPr>
          <p:cNvPr id="5" name="Marcador de pie de página 4">
            <a:extLst>
              <a:ext uri="{FF2B5EF4-FFF2-40B4-BE49-F238E27FC236}">
                <a16:creationId xmlns:a16="http://schemas.microsoft.com/office/drawing/2014/main" id="{F08F6DFD-4957-7ABE-5C61-EE495E2842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7D4E2E-D650-5F24-FD12-50112D863218}"/>
              </a:ext>
            </a:extLst>
          </p:cNvPr>
          <p:cNvSpPr>
            <a:spLocks noGrp="1"/>
          </p:cNvSpPr>
          <p:nvPr>
            <p:ph type="sldNum" sz="quarter" idx="12"/>
          </p:nvPr>
        </p:nvSpPr>
        <p:spPr/>
        <p:txBody>
          <a:bodyPr/>
          <a:lstStyle/>
          <a:p>
            <a:fld id="{8D1B68DC-C6B5-4D6F-83E3-BBCF9724DF4D}" type="slidenum">
              <a:rPr lang="es-ES" smtClean="0"/>
              <a:t>‹Nº›</a:t>
            </a:fld>
            <a:endParaRPr lang="es-ES"/>
          </a:p>
        </p:txBody>
      </p:sp>
    </p:spTree>
    <p:extLst>
      <p:ext uri="{BB962C8B-B14F-4D97-AF65-F5344CB8AC3E}">
        <p14:creationId xmlns:p14="http://schemas.microsoft.com/office/powerpoint/2010/main" val="227574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4E8399-743C-A43C-F130-161698D6273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83E3ED-9988-35F5-1177-B7E30BD0C70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62B2E0-CBE6-C7B6-06DE-8CC2264BAF1D}"/>
              </a:ext>
            </a:extLst>
          </p:cNvPr>
          <p:cNvSpPr>
            <a:spLocks noGrp="1"/>
          </p:cNvSpPr>
          <p:nvPr>
            <p:ph type="dt" sz="half" idx="10"/>
          </p:nvPr>
        </p:nvSpPr>
        <p:spPr/>
        <p:txBody>
          <a:bodyPr/>
          <a:lstStyle/>
          <a:p>
            <a:fld id="{8EE74E2D-9138-4296-A501-14AFB40570B6}" type="datetimeFigureOut">
              <a:rPr lang="es-ES" smtClean="0"/>
              <a:t>09/02/2026</a:t>
            </a:fld>
            <a:endParaRPr lang="es-ES"/>
          </a:p>
        </p:txBody>
      </p:sp>
      <p:sp>
        <p:nvSpPr>
          <p:cNvPr id="5" name="Marcador de pie de página 4">
            <a:extLst>
              <a:ext uri="{FF2B5EF4-FFF2-40B4-BE49-F238E27FC236}">
                <a16:creationId xmlns:a16="http://schemas.microsoft.com/office/drawing/2014/main" id="{5EB1B940-7974-142E-CF4B-B1D866E58E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3F946E-C224-89D8-0CD5-2A09116DE9E0}"/>
              </a:ext>
            </a:extLst>
          </p:cNvPr>
          <p:cNvSpPr>
            <a:spLocks noGrp="1"/>
          </p:cNvSpPr>
          <p:nvPr>
            <p:ph type="sldNum" sz="quarter" idx="12"/>
          </p:nvPr>
        </p:nvSpPr>
        <p:spPr/>
        <p:txBody>
          <a:bodyPr/>
          <a:lstStyle/>
          <a:p>
            <a:fld id="{8D1B68DC-C6B5-4D6F-83E3-BBCF9724DF4D}" type="slidenum">
              <a:rPr lang="es-ES" smtClean="0"/>
              <a:t>‹Nº›</a:t>
            </a:fld>
            <a:endParaRPr lang="es-ES"/>
          </a:p>
        </p:txBody>
      </p:sp>
    </p:spTree>
    <p:extLst>
      <p:ext uri="{BB962C8B-B14F-4D97-AF65-F5344CB8AC3E}">
        <p14:creationId xmlns:p14="http://schemas.microsoft.com/office/powerpoint/2010/main" val="102766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C5221D-9063-FE47-170C-FAEDBDDEC9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B7041D-02D1-E035-1243-719C1D0D0F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761BA0C-67B3-735F-6194-7C5BF36842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C1FE6AB-13B5-51E5-34FC-924AF9BB585B}"/>
              </a:ext>
            </a:extLst>
          </p:cNvPr>
          <p:cNvSpPr>
            <a:spLocks noGrp="1"/>
          </p:cNvSpPr>
          <p:nvPr>
            <p:ph type="dt" sz="half" idx="10"/>
          </p:nvPr>
        </p:nvSpPr>
        <p:spPr/>
        <p:txBody>
          <a:bodyPr/>
          <a:lstStyle/>
          <a:p>
            <a:fld id="{8EE74E2D-9138-4296-A501-14AFB40570B6}" type="datetimeFigureOut">
              <a:rPr lang="es-ES" smtClean="0"/>
              <a:t>09/02/2026</a:t>
            </a:fld>
            <a:endParaRPr lang="es-ES"/>
          </a:p>
        </p:txBody>
      </p:sp>
      <p:sp>
        <p:nvSpPr>
          <p:cNvPr id="6" name="Marcador de pie de página 5">
            <a:extLst>
              <a:ext uri="{FF2B5EF4-FFF2-40B4-BE49-F238E27FC236}">
                <a16:creationId xmlns:a16="http://schemas.microsoft.com/office/drawing/2014/main" id="{C9DB5B31-D3EA-E3AC-0733-4BC2B0F439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4096F8-76D0-C907-B3AD-B2BE661190C0}"/>
              </a:ext>
            </a:extLst>
          </p:cNvPr>
          <p:cNvSpPr>
            <a:spLocks noGrp="1"/>
          </p:cNvSpPr>
          <p:nvPr>
            <p:ph type="sldNum" sz="quarter" idx="12"/>
          </p:nvPr>
        </p:nvSpPr>
        <p:spPr/>
        <p:txBody>
          <a:bodyPr/>
          <a:lstStyle/>
          <a:p>
            <a:fld id="{8D1B68DC-C6B5-4D6F-83E3-BBCF9724DF4D}" type="slidenum">
              <a:rPr lang="es-ES" smtClean="0"/>
              <a:t>‹Nº›</a:t>
            </a:fld>
            <a:endParaRPr lang="es-ES"/>
          </a:p>
        </p:txBody>
      </p:sp>
    </p:spTree>
    <p:extLst>
      <p:ext uri="{BB962C8B-B14F-4D97-AF65-F5344CB8AC3E}">
        <p14:creationId xmlns:p14="http://schemas.microsoft.com/office/powerpoint/2010/main" val="314397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31FB99-C76E-6B35-AD20-0D73898F0F6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7508E58-566D-452F-F9DA-5FA568E601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B665126-9CDE-E06E-D555-086007DACFB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CFBF3CF-567D-8E63-28FE-8BC1D91F6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7E8E4A-E79D-C867-AB62-7EB05D185EE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C89F66D-BF40-4021-F143-1C6AA9EC88E0}"/>
              </a:ext>
            </a:extLst>
          </p:cNvPr>
          <p:cNvSpPr>
            <a:spLocks noGrp="1"/>
          </p:cNvSpPr>
          <p:nvPr>
            <p:ph type="dt" sz="half" idx="10"/>
          </p:nvPr>
        </p:nvSpPr>
        <p:spPr/>
        <p:txBody>
          <a:bodyPr/>
          <a:lstStyle/>
          <a:p>
            <a:fld id="{8EE74E2D-9138-4296-A501-14AFB40570B6}" type="datetimeFigureOut">
              <a:rPr lang="es-ES" smtClean="0"/>
              <a:t>09/02/2026</a:t>
            </a:fld>
            <a:endParaRPr lang="es-ES"/>
          </a:p>
        </p:txBody>
      </p:sp>
      <p:sp>
        <p:nvSpPr>
          <p:cNvPr id="8" name="Marcador de pie de página 7">
            <a:extLst>
              <a:ext uri="{FF2B5EF4-FFF2-40B4-BE49-F238E27FC236}">
                <a16:creationId xmlns:a16="http://schemas.microsoft.com/office/drawing/2014/main" id="{7AE373B0-087F-7064-1073-C3BECEA1D68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A377568-5506-AEC8-BB3D-B34E48C527A6}"/>
              </a:ext>
            </a:extLst>
          </p:cNvPr>
          <p:cNvSpPr>
            <a:spLocks noGrp="1"/>
          </p:cNvSpPr>
          <p:nvPr>
            <p:ph type="sldNum" sz="quarter" idx="12"/>
          </p:nvPr>
        </p:nvSpPr>
        <p:spPr/>
        <p:txBody>
          <a:bodyPr/>
          <a:lstStyle/>
          <a:p>
            <a:fld id="{8D1B68DC-C6B5-4D6F-83E3-BBCF9724DF4D}" type="slidenum">
              <a:rPr lang="es-ES" smtClean="0"/>
              <a:t>‹Nº›</a:t>
            </a:fld>
            <a:endParaRPr lang="es-ES"/>
          </a:p>
        </p:txBody>
      </p:sp>
    </p:spTree>
    <p:extLst>
      <p:ext uri="{BB962C8B-B14F-4D97-AF65-F5344CB8AC3E}">
        <p14:creationId xmlns:p14="http://schemas.microsoft.com/office/powerpoint/2010/main" val="7790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014040-316F-AF4B-3AB0-3D408BCECD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D8895F9-1DDF-7ED2-6EDB-0654EC3CA022}"/>
              </a:ext>
            </a:extLst>
          </p:cNvPr>
          <p:cNvSpPr>
            <a:spLocks noGrp="1"/>
          </p:cNvSpPr>
          <p:nvPr>
            <p:ph type="dt" sz="half" idx="10"/>
          </p:nvPr>
        </p:nvSpPr>
        <p:spPr/>
        <p:txBody>
          <a:bodyPr/>
          <a:lstStyle/>
          <a:p>
            <a:fld id="{8EE74E2D-9138-4296-A501-14AFB40570B6}" type="datetimeFigureOut">
              <a:rPr lang="es-ES" smtClean="0"/>
              <a:t>09/02/2026</a:t>
            </a:fld>
            <a:endParaRPr lang="es-ES"/>
          </a:p>
        </p:txBody>
      </p:sp>
      <p:sp>
        <p:nvSpPr>
          <p:cNvPr id="4" name="Marcador de pie de página 3">
            <a:extLst>
              <a:ext uri="{FF2B5EF4-FFF2-40B4-BE49-F238E27FC236}">
                <a16:creationId xmlns:a16="http://schemas.microsoft.com/office/drawing/2014/main" id="{80EC2D51-E521-1E07-C793-6096273A9F8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DA89B97-89B6-EA89-01DD-84D1C5B8A4A3}"/>
              </a:ext>
            </a:extLst>
          </p:cNvPr>
          <p:cNvSpPr>
            <a:spLocks noGrp="1"/>
          </p:cNvSpPr>
          <p:nvPr>
            <p:ph type="sldNum" sz="quarter" idx="12"/>
          </p:nvPr>
        </p:nvSpPr>
        <p:spPr/>
        <p:txBody>
          <a:bodyPr/>
          <a:lstStyle/>
          <a:p>
            <a:fld id="{8D1B68DC-C6B5-4D6F-83E3-BBCF9724DF4D}" type="slidenum">
              <a:rPr lang="es-ES" smtClean="0"/>
              <a:t>‹Nº›</a:t>
            </a:fld>
            <a:endParaRPr lang="es-ES"/>
          </a:p>
        </p:txBody>
      </p:sp>
    </p:spTree>
    <p:extLst>
      <p:ext uri="{BB962C8B-B14F-4D97-AF65-F5344CB8AC3E}">
        <p14:creationId xmlns:p14="http://schemas.microsoft.com/office/powerpoint/2010/main" val="286679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4599DA-6666-8503-1418-E832574EF84E}"/>
              </a:ext>
            </a:extLst>
          </p:cNvPr>
          <p:cNvSpPr>
            <a:spLocks noGrp="1"/>
          </p:cNvSpPr>
          <p:nvPr>
            <p:ph type="dt" sz="half" idx="10"/>
          </p:nvPr>
        </p:nvSpPr>
        <p:spPr/>
        <p:txBody>
          <a:bodyPr/>
          <a:lstStyle/>
          <a:p>
            <a:fld id="{8EE74E2D-9138-4296-A501-14AFB40570B6}" type="datetimeFigureOut">
              <a:rPr lang="es-ES" smtClean="0"/>
              <a:t>09/02/2026</a:t>
            </a:fld>
            <a:endParaRPr lang="es-ES"/>
          </a:p>
        </p:txBody>
      </p:sp>
      <p:sp>
        <p:nvSpPr>
          <p:cNvPr id="3" name="Marcador de pie de página 2">
            <a:extLst>
              <a:ext uri="{FF2B5EF4-FFF2-40B4-BE49-F238E27FC236}">
                <a16:creationId xmlns:a16="http://schemas.microsoft.com/office/drawing/2014/main" id="{080A5D42-1D77-E6A1-DBA0-88721C267D5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11C9F00-4D70-6FA8-2A69-3827496141CB}"/>
              </a:ext>
            </a:extLst>
          </p:cNvPr>
          <p:cNvSpPr>
            <a:spLocks noGrp="1"/>
          </p:cNvSpPr>
          <p:nvPr>
            <p:ph type="sldNum" sz="quarter" idx="12"/>
          </p:nvPr>
        </p:nvSpPr>
        <p:spPr/>
        <p:txBody>
          <a:bodyPr/>
          <a:lstStyle/>
          <a:p>
            <a:fld id="{8D1B68DC-C6B5-4D6F-83E3-BBCF9724DF4D}" type="slidenum">
              <a:rPr lang="es-ES" smtClean="0"/>
              <a:t>‹Nº›</a:t>
            </a:fld>
            <a:endParaRPr lang="es-ES"/>
          </a:p>
        </p:txBody>
      </p:sp>
    </p:spTree>
    <p:extLst>
      <p:ext uri="{BB962C8B-B14F-4D97-AF65-F5344CB8AC3E}">
        <p14:creationId xmlns:p14="http://schemas.microsoft.com/office/powerpoint/2010/main" val="201956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DF679B-0BC9-2F1B-264E-EC8EC9CC47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9CCBAEA-30EA-2772-CAB5-C6D618827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029666-940E-A2D7-8BF2-37B87BB63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CB5DE92-49B7-A376-4F5F-2C35EBECD4AC}"/>
              </a:ext>
            </a:extLst>
          </p:cNvPr>
          <p:cNvSpPr>
            <a:spLocks noGrp="1"/>
          </p:cNvSpPr>
          <p:nvPr>
            <p:ph type="dt" sz="half" idx="10"/>
          </p:nvPr>
        </p:nvSpPr>
        <p:spPr/>
        <p:txBody>
          <a:bodyPr/>
          <a:lstStyle/>
          <a:p>
            <a:fld id="{8EE74E2D-9138-4296-A501-14AFB40570B6}" type="datetimeFigureOut">
              <a:rPr lang="es-ES" smtClean="0"/>
              <a:t>09/02/2026</a:t>
            </a:fld>
            <a:endParaRPr lang="es-ES"/>
          </a:p>
        </p:txBody>
      </p:sp>
      <p:sp>
        <p:nvSpPr>
          <p:cNvPr id="6" name="Marcador de pie de página 5">
            <a:extLst>
              <a:ext uri="{FF2B5EF4-FFF2-40B4-BE49-F238E27FC236}">
                <a16:creationId xmlns:a16="http://schemas.microsoft.com/office/drawing/2014/main" id="{AA0DA318-7FF5-DDA4-4D99-500B5E9E9D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C80B62-967B-B8FA-362F-38EECAB3AD7F}"/>
              </a:ext>
            </a:extLst>
          </p:cNvPr>
          <p:cNvSpPr>
            <a:spLocks noGrp="1"/>
          </p:cNvSpPr>
          <p:nvPr>
            <p:ph type="sldNum" sz="quarter" idx="12"/>
          </p:nvPr>
        </p:nvSpPr>
        <p:spPr/>
        <p:txBody>
          <a:bodyPr/>
          <a:lstStyle/>
          <a:p>
            <a:fld id="{8D1B68DC-C6B5-4D6F-83E3-BBCF9724DF4D}" type="slidenum">
              <a:rPr lang="es-ES" smtClean="0"/>
              <a:t>‹Nº›</a:t>
            </a:fld>
            <a:endParaRPr lang="es-ES"/>
          </a:p>
        </p:txBody>
      </p:sp>
    </p:spTree>
    <p:extLst>
      <p:ext uri="{BB962C8B-B14F-4D97-AF65-F5344CB8AC3E}">
        <p14:creationId xmlns:p14="http://schemas.microsoft.com/office/powerpoint/2010/main" val="40205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0254C-A21F-D4F6-2821-548940E72A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8600245-0BB8-9EF1-DA23-BB3CFCF79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B8C278F-D732-F3A0-3D3D-CA6C2BE17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00715C3-3DA1-F820-80B8-4749271735C3}"/>
              </a:ext>
            </a:extLst>
          </p:cNvPr>
          <p:cNvSpPr>
            <a:spLocks noGrp="1"/>
          </p:cNvSpPr>
          <p:nvPr>
            <p:ph type="dt" sz="half" idx="10"/>
          </p:nvPr>
        </p:nvSpPr>
        <p:spPr/>
        <p:txBody>
          <a:bodyPr/>
          <a:lstStyle/>
          <a:p>
            <a:fld id="{8EE74E2D-9138-4296-A501-14AFB40570B6}" type="datetimeFigureOut">
              <a:rPr lang="es-ES" smtClean="0"/>
              <a:t>09/02/2026</a:t>
            </a:fld>
            <a:endParaRPr lang="es-ES"/>
          </a:p>
        </p:txBody>
      </p:sp>
      <p:sp>
        <p:nvSpPr>
          <p:cNvPr id="6" name="Marcador de pie de página 5">
            <a:extLst>
              <a:ext uri="{FF2B5EF4-FFF2-40B4-BE49-F238E27FC236}">
                <a16:creationId xmlns:a16="http://schemas.microsoft.com/office/drawing/2014/main" id="{B9ACDD84-70CE-EA70-21CE-EA882201407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DD313A5-0E47-0F70-A754-60DB5BC36A24}"/>
              </a:ext>
            </a:extLst>
          </p:cNvPr>
          <p:cNvSpPr>
            <a:spLocks noGrp="1"/>
          </p:cNvSpPr>
          <p:nvPr>
            <p:ph type="sldNum" sz="quarter" idx="12"/>
          </p:nvPr>
        </p:nvSpPr>
        <p:spPr/>
        <p:txBody>
          <a:bodyPr/>
          <a:lstStyle/>
          <a:p>
            <a:fld id="{8D1B68DC-C6B5-4D6F-83E3-BBCF9724DF4D}" type="slidenum">
              <a:rPr lang="es-ES" smtClean="0"/>
              <a:t>‹Nº›</a:t>
            </a:fld>
            <a:endParaRPr lang="es-ES"/>
          </a:p>
        </p:txBody>
      </p:sp>
    </p:spTree>
    <p:extLst>
      <p:ext uri="{BB962C8B-B14F-4D97-AF65-F5344CB8AC3E}">
        <p14:creationId xmlns:p14="http://schemas.microsoft.com/office/powerpoint/2010/main" val="96063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E049F69-0180-C9EE-B7D1-F5DF50C7DB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9D57E5-413D-DE32-260E-472185DA2A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DC9F9-C610-3F2E-019D-4F5CE04E9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E74E2D-9138-4296-A501-14AFB40570B6}" type="datetimeFigureOut">
              <a:rPr lang="es-ES" smtClean="0"/>
              <a:t>09/02/2026</a:t>
            </a:fld>
            <a:endParaRPr lang="es-ES"/>
          </a:p>
        </p:txBody>
      </p:sp>
      <p:sp>
        <p:nvSpPr>
          <p:cNvPr id="5" name="Marcador de pie de página 4">
            <a:extLst>
              <a:ext uri="{FF2B5EF4-FFF2-40B4-BE49-F238E27FC236}">
                <a16:creationId xmlns:a16="http://schemas.microsoft.com/office/drawing/2014/main" id="{84B7F575-5F61-DB0E-9AC4-8F18A26FD8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A6F0821-3946-3FEB-218F-A936BA0389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1B68DC-C6B5-4D6F-83E3-BBCF9724DF4D}" type="slidenum">
              <a:rPr lang="es-ES" smtClean="0"/>
              <a:t>‹Nº›</a:t>
            </a:fld>
            <a:endParaRPr lang="es-ES"/>
          </a:p>
        </p:txBody>
      </p:sp>
    </p:spTree>
    <p:extLst>
      <p:ext uri="{BB962C8B-B14F-4D97-AF65-F5344CB8AC3E}">
        <p14:creationId xmlns:p14="http://schemas.microsoft.com/office/powerpoint/2010/main" val="433555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ci2jTnI2qqk" TargetMode="External"/><Relationship Id="rId7" Type="http://schemas.openxmlformats.org/officeDocument/2006/relationships/hyperlink" Target="https://www.youtube.com/watch?v=N7MJMeIyot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atlasnacional.ign.es/wane/Discusi%C3%B3n:Edad_Media#/media/File:Espana_Articulacion-territorial-de-al--Andalus.-Emirato-Independiente-(756--929)_0756-0929_mapa_13993_spa.jpg" TargetMode="External"/><Relationship Id="rId5" Type="http://schemas.openxmlformats.org/officeDocument/2006/relationships/hyperlink" Target="https://www.youtube.com/watch?v=fEwF9_97Wpo" TargetMode="External"/><Relationship Id="rId4" Type="http://schemas.openxmlformats.org/officeDocument/2006/relationships/hyperlink" Target="https://youtu.be/m38g8mJBpv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202">
            <a:extLst>
              <a:ext uri="{FF2B5EF4-FFF2-40B4-BE49-F238E27FC236}">
                <a16:creationId xmlns:a16="http://schemas.microsoft.com/office/drawing/2014/main" id="{B5A8AFA4-5C32-4100-9C6D-839A47E15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96B5F253-7949-47C2-9DBD-1570ECDA2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5421703"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8C43EC5-9A6E-1774-68A8-9D47A6A31773}"/>
              </a:ext>
            </a:extLst>
          </p:cNvPr>
          <p:cNvSpPr>
            <a:spLocks noGrp="1"/>
          </p:cNvSpPr>
          <p:nvPr>
            <p:ph type="ctrTitle"/>
          </p:nvPr>
        </p:nvSpPr>
        <p:spPr>
          <a:xfrm>
            <a:off x="697301" y="685799"/>
            <a:ext cx="5410201" cy="2481729"/>
          </a:xfrm>
        </p:spPr>
        <p:txBody>
          <a:bodyPr anchor="b">
            <a:noAutofit/>
          </a:bodyPr>
          <a:lstStyle/>
          <a:p>
            <a:r>
              <a:rPr lang="es-ES" sz="4400" b="1" dirty="0">
                <a:solidFill>
                  <a:srgbClr val="595959"/>
                </a:solidFill>
              </a:rPr>
              <a:t>LA RESISTENCIA DE LOS REINOS CRISTIANOS</a:t>
            </a:r>
          </a:p>
        </p:txBody>
      </p:sp>
      <p:sp>
        <p:nvSpPr>
          <p:cNvPr id="3" name="Subtítulo 2">
            <a:extLst>
              <a:ext uri="{FF2B5EF4-FFF2-40B4-BE49-F238E27FC236}">
                <a16:creationId xmlns:a16="http://schemas.microsoft.com/office/drawing/2014/main" id="{F53CDCDC-BEB9-34F3-5BBF-A15D203F88C1}"/>
              </a:ext>
            </a:extLst>
          </p:cNvPr>
          <p:cNvSpPr>
            <a:spLocks noGrp="1"/>
          </p:cNvSpPr>
          <p:nvPr>
            <p:ph type="subTitle" idx="1"/>
          </p:nvPr>
        </p:nvSpPr>
        <p:spPr>
          <a:xfrm>
            <a:off x="1819488" y="5274202"/>
            <a:ext cx="3083442" cy="658069"/>
          </a:xfrm>
        </p:spPr>
        <p:txBody>
          <a:bodyPr anchor="t">
            <a:normAutofit/>
          </a:bodyPr>
          <a:lstStyle/>
          <a:p>
            <a:r>
              <a:rPr lang="es-ES" sz="3600" b="1" dirty="0">
                <a:solidFill>
                  <a:srgbClr val="595959"/>
                </a:solidFill>
              </a:rPr>
              <a:t>SESION 3</a:t>
            </a:r>
          </a:p>
        </p:txBody>
      </p:sp>
      <p:pic>
        <p:nvPicPr>
          <p:cNvPr id="8198" name="Picture 6" descr="La reconquista es un mito» | Noticias Diario de Burgos">
            <a:extLst>
              <a:ext uri="{FF2B5EF4-FFF2-40B4-BE49-F238E27FC236}">
                <a16:creationId xmlns:a16="http://schemas.microsoft.com/office/drawing/2014/main" id="{93E6D939-3F45-0F26-BF2D-3DEF42228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02" r="9335"/>
          <a:stretch>
            <a:fillRect/>
          </a:stretch>
        </p:blipFill>
        <p:spPr bwMode="auto">
          <a:xfrm>
            <a:off x="6107502" y="685799"/>
            <a:ext cx="5410201"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14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ítulo 1">
            <a:extLst>
              <a:ext uri="{FF2B5EF4-FFF2-40B4-BE49-F238E27FC236}">
                <a16:creationId xmlns:a16="http://schemas.microsoft.com/office/drawing/2014/main" id="{AED3A183-01F0-CCDF-5600-936E3D0D5BB7}"/>
              </a:ext>
            </a:extLst>
          </p:cNvPr>
          <p:cNvSpPr>
            <a:spLocks noGrp="1"/>
          </p:cNvSpPr>
          <p:nvPr>
            <p:ph type="title"/>
          </p:nvPr>
        </p:nvSpPr>
        <p:spPr>
          <a:xfrm>
            <a:off x="296657" y="643467"/>
            <a:ext cx="3919151" cy="5571066"/>
          </a:xfrm>
        </p:spPr>
        <p:txBody>
          <a:bodyPr>
            <a:normAutofit/>
          </a:bodyPr>
          <a:lstStyle/>
          <a:p>
            <a:r>
              <a:rPr lang="es-ES" sz="5400" b="1" dirty="0">
                <a:solidFill>
                  <a:srgbClr val="FFFFFF"/>
                </a:solidFill>
                <a:latin typeface="+mn-lt"/>
              </a:rPr>
              <a:t>Fernando I</a:t>
            </a:r>
          </a:p>
        </p:txBody>
      </p:sp>
      <p:graphicFrame>
        <p:nvGraphicFramePr>
          <p:cNvPr id="5" name="Marcador de contenido 2">
            <a:extLst>
              <a:ext uri="{FF2B5EF4-FFF2-40B4-BE49-F238E27FC236}">
                <a16:creationId xmlns:a16="http://schemas.microsoft.com/office/drawing/2014/main" id="{35156627-EBE9-2DC3-0230-010AFA968884}"/>
              </a:ext>
            </a:extLst>
          </p:cNvPr>
          <p:cNvGraphicFramePr>
            <a:graphicFrameLocks noGrp="1"/>
          </p:cNvGraphicFramePr>
          <p:nvPr>
            <p:ph idx="1"/>
            <p:extLst>
              <p:ext uri="{D42A27DB-BD31-4B8C-83A1-F6EECF244321}">
                <p14:modId xmlns:p14="http://schemas.microsoft.com/office/powerpoint/2010/main" val="223977214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702876"/>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Marcador de contenido 3">
            <a:extLst>
              <a:ext uri="{FF2B5EF4-FFF2-40B4-BE49-F238E27FC236}">
                <a16:creationId xmlns:a16="http://schemas.microsoft.com/office/drawing/2014/main" id="{B76192AA-9B31-A327-E1AA-81482C0648FE}"/>
              </a:ext>
            </a:extLst>
          </p:cNvPr>
          <p:cNvPicPr>
            <a:picLocks noGrp="1" noChangeAspect="1"/>
          </p:cNvPicPr>
          <p:nvPr>
            <p:ph idx="1"/>
          </p:nvPr>
        </p:nvPicPr>
        <p:blipFill>
          <a:blip r:embed="rId2"/>
          <a:stretch>
            <a:fillRect/>
          </a:stretch>
        </p:blipFill>
        <p:spPr>
          <a:xfrm>
            <a:off x="697204" y="822589"/>
            <a:ext cx="11001071" cy="5059201"/>
          </a:xfrm>
          <a:prstGeom prst="rect">
            <a:avLst/>
          </a:prstGeom>
        </p:spPr>
      </p:pic>
    </p:spTree>
    <p:extLst>
      <p:ext uri="{BB962C8B-B14F-4D97-AF65-F5344CB8AC3E}">
        <p14:creationId xmlns:p14="http://schemas.microsoft.com/office/powerpoint/2010/main" val="3849338851"/>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D0FA10-46DB-33B0-C67A-D661F7D36115}"/>
              </a:ext>
            </a:extLst>
          </p:cNvPr>
          <p:cNvSpPr>
            <a:spLocks noGrp="1"/>
          </p:cNvSpPr>
          <p:nvPr>
            <p:ph type="title"/>
          </p:nvPr>
        </p:nvSpPr>
        <p:spPr>
          <a:xfrm>
            <a:off x="586478" y="1683756"/>
            <a:ext cx="3115265" cy="2396359"/>
          </a:xfrm>
        </p:spPr>
        <p:txBody>
          <a:bodyPr anchor="b">
            <a:normAutofit/>
          </a:bodyPr>
          <a:lstStyle/>
          <a:p>
            <a:pPr algn="r"/>
            <a:r>
              <a:rPr lang="es-ES" sz="4000" b="1" dirty="0">
                <a:solidFill>
                  <a:srgbClr val="FFFFFF"/>
                </a:solidFill>
              </a:rPr>
              <a:t>NUCLEOS PIRENAICOS</a:t>
            </a:r>
          </a:p>
        </p:txBody>
      </p:sp>
      <p:sp>
        <p:nvSpPr>
          <p:cNvPr id="9" name="CuadroTexto 8">
            <a:extLst>
              <a:ext uri="{FF2B5EF4-FFF2-40B4-BE49-F238E27FC236}">
                <a16:creationId xmlns:a16="http://schemas.microsoft.com/office/drawing/2014/main" id="{1E675FBD-86A0-E726-803D-D0FFAE65BFCE}"/>
              </a:ext>
            </a:extLst>
          </p:cNvPr>
          <p:cNvSpPr txBox="1"/>
          <p:nvPr/>
        </p:nvSpPr>
        <p:spPr>
          <a:xfrm>
            <a:off x="4905052" y="271732"/>
            <a:ext cx="6700470" cy="6334811"/>
          </a:xfrm>
          <a:prstGeom prst="rect">
            <a:avLst/>
          </a:prstGeom>
          <a:noFill/>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s-ES" sz="3200" kern="100" dirty="0">
                <a:effectLst/>
                <a:latin typeface="Abadi" panose="020B0604020104020204" pitchFamily="34" charset="0"/>
                <a:ea typeface="Aptos" panose="020B0004020202020204" pitchFamily="34" charset="0"/>
                <a:cs typeface="Times New Roman" panose="02020603050405020304" pitchFamily="18" charset="0"/>
              </a:rPr>
              <a:t>Se situaban en los </a:t>
            </a:r>
            <a:r>
              <a:rPr lang="es-ES" sz="3200" b="1" kern="100" dirty="0">
                <a:effectLst/>
                <a:latin typeface="Abadi" panose="020B0604020104020204" pitchFamily="34" charset="0"/>
                <a:ea typeface="Aptos" panose="020B0004020202020204" pitchFamily="34" charset="0"/>
                <a:cs typeface="Times New Roman" panose="02020603050405020304" pitchFamily="18" charset="0"/>
              </a:rPr>
              <a:t>Pirineos</a:t>
            </a:r>
            <a:r>
              <a:rPr lang="es-ES" sz="3200" kern="100" dirty="0">
                <a:effectLst/>
                <a:latin typeface="Abadi" panose="020B0604020104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es-ES" sz="3200" kern="100" dirty="0">
                <a:effectLst/>
                <a:latin typeface="Abadi" panose="020B0604020104020204" pitchFamily="34" charset="0"/>
                <a:ea typeface="Aptos" panose="020B0004020202020204" pitchFamily="34" charset="0"/>
                <a:cs typeface="Times New Roman" panose="02020603050405020304" pitchFamily="18" charset="0"/>
              </a:rPr>
              <a:t>Destacan:</a:t>
            </a:r>
          </a:p>
          <a:p>
            <a:pPr marL="742950" lvl="1" indent="-285750">
              <a:lnSpc>
                <a:spcPct val="115000"/>
              </a:lnSpc>
              <a:spcAft>
                <a:spcPts val="800"/>
              </a:spcAft>
              <a:buSzPts val="1000"/>
              <a:buFont typeface="Courier New" panose="02070309020205020404" pitchFamily="49" charset="0"/>
              <a:buChar char="o"/>
              <a:tabLst>
                <a:tab pos="914400" algn="l"/>
              </a:tabLst>
            </a:pPr>
            <a:r>
              <a:rPr lang="es-ES" sz="3200" kern="100" dirty="0">
                <a:effectLst/>
                <a:latin typeface="Abadi" panose="020B0604020104020204" pitchFamily="34" charset="0"/>
                <a:ea typeface="Aptos" panose="020B0004020202020204" pitchFamily="34" charset="0"/>
                <a:cs typeface="Times New Roman" panose="02020603050405020304" pitchFamily="18" charset="0"/>
              </a:rPr>
              <a:t>Navarra.</a:t>
            </a:r>
          </a:p>
          <a:p>
            <a:pPr marL="742950" lvl="1" indent="-285750">
              <a:lnSpc>
                <a:spcPct val="115000"/>
              </a:lnSpc>
              <a:spcAft>
                <a:spcPts val="800"/>
              </a:spcAft>
              <a:buSzPts val="1000"/>
              <a:buFont typeface="Courier New" panose="02070309020205020404" pitchFamily="49" charset="0"/>
              <a:buChar char="o"/>
              <a:tabLst>
                <a:tab pos="914400" algn="l"/>
              </a:tabLst>
            </a:pPr>
            <a:r>
              <a:rPr lang="es-ES" sz="3200" kern="100" dirty="0">
                <a:effectLst/>
                <a:latin typeface="Abadi" panose="020B0604020104020204" pitchFamily="34" charset="0"/>
                <a:ea typeface="Aptos" panose="020B0004020202020204" pitchFamily="34" charset="0"/>
                <a:cs typeface="Times New Roman" panose="02020603050405020304" pitchFamily="18" charset="0"/>
              </a:rPr>
              <a:t>Aragón.</a:t>
            </a:r>
          </a:p>
          <a:p>
            <a:pPr marL="742950" lvl="1" indent="-285750">
              <a:lnSpc>
                <a:spcPct val="115000"/>
              </a:lnSpc>
              <a:spcAft>
                <a:spcPts val="800"/>
              </a:spcAft>
              <a:buSzPts val="1000"/>
              <a:buFont typeface="Courier New" panose="02070309020205020404" pitchFamily="49" charset="0"/>
              <a:buChar char="o"/>
              <a:tabLst>
                <a:tab pos="914400" algn="l"/>
              </a:tabLst>
            </a:pPr>
            <a:r>
              <a:rPr lang="es-ES" sz="3200" kern="100" dirty="0">
                <a:effectLst/>
                <a:latin typeface="Abadi" panose="020B0604020104020204" pitchFamily="34" charset="0"/>
                <a:ea typeface="Aptos" panose="020B0004020202020204" pitchFamily="34" charset="0"/>
                <a:cs typeface="Times New Roman" panose="02020603050405020304" pitchFamily="18" charset="0"/>
              </a:rPr>
              <a:t>Condados catalanes.</a:t>
            </a:r>
          </a:p>
          <a:p>
            <a:pPr marL="342900" lvl="0" indent="-342900">
              <a:lnSpc>
                <a:spcPct val="115000"/>
              </a:lnSpc>
              <a:spcAft>
                <a:spcPts val="800"/>
              </a:spcAft>
              <a:buSzPts val="1000"/>
              <a:buFont typeface="Symbol" panose="05050102010706020507" pitchFamily="18" charset="2"/>
              <a:buChar char=""/>
              <a:tabLst>
                <a:tab pos="457200" algn="l"/>
              </a:tabLst>
            </a:pPr>
            <a:r>
              <a:rPr lang="es-ES" sz="3200" kern="100" dirty="0">
                <a:effectLst/>
                <a:latin typeface="Abadi" panose="020B0604020104020204" pitchFamily="34" charset="0"/>
                <a:ea typeface="Aptos" panose="020B0004020202020204" pitchFamily="34" charset="0"/>
                <a:cs typeface="Times New Roman" panose="02020603050405020304" pitchFamily="18" charset="0"/>
              </a:rPr>
              <a:t>Recibieron influencia del Imperio carolingio.</a:t>
            </a:r>
          </a:p>
          <a:p>
            <a:pPr marL="342900" lvl="0" indent="-342900">
              <a:lnSpc>
                <a:spcPct val="115000"/>
              </a:lnSpc>
              <a:spcAft>
                <a:spcPts val="800"/>
              </a:spcAft>
              <a:buSzPts val="1000"/>
              <a:buFont typeface="Symbol" panose="05050102010706020507" pitchFamily="18" charset="2"/>
              <a:buChar char=""/>
              <a:tabLst>
                <a:tab pos="457200" algn="l"/>
              </a:tabLst>
            </a:pPr>
            <a:r>
              <a:rPr lang="es-ES" sz="3200" kern="100" dirty="0">
                <a:latin typeface="Abadi" panose="020B0604020104020204" pitchFamily="34" charset="0"/>
                <a:ea typeface="Aptos" panose="020B0004020202020204" pitchFamily="34" charset="0"/>
                <a:cs typeface="Times New Roman" panose="02020603050405020304" pitchFamily="18" charset="0"/>
              </a:rPr>
              <a:t>Llegaron a ser </a:t>
            </a:r>
            <a:r>
              <a:rPr lang="es-ES" sz="3200" b="1" dirty="0">
                <a:latin typeface="Abadi" panose="020B0604020104020204" pitchFamily="34" charset="0"/>
              </a:rPr>
              <a:t>reinos independientes</a:t>
            </a:r>
            <a:r>
              <a:rPr lang="es-ES" sz="3200" dirty="0">
                <a:latin typeface="Abadi" panose="020B0604020104020204" pitchFamily="34" charset="0"/>
              </a:rPr>
              <a:t> o territorios importantes</a:t>
            </a:r>
            <a:endParaRPr lang="es-ES" sz="3200" kern="100" dirty="0">
              <a:effectLst/>
              <a:latin typeface="Abadi" panose="020B0604020104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3268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F6C0D-A4B4-6E2D-33A6-DDF185F54F2B}"/>
              </a:ext>
            </a:extLst>
          </p:cNvPr>
          <p:cNvSpPr>
            <a:spLocks noGrp="1"/>
          </p:cNvSpPr>
          <p:nvPr>
            <p:ph type="title"/>
          </p:nvPr>
        </p:nvSpPr>
        <p:spPr/>
        <p:txBody>
          <a:bodyPr/>
          <a:lstStyle/>
          <a:p>
            <a:r>
              <a:rPr lang="es-ES" b="1" dirty="0">
                <a:solidFill>
                  <a:schemeClr val="accent1">
                    <a:lumMod val="75000"/>
                  </a:schemeClr>
                </a:solidFill>
              </a:rPr>
              <a:t>REINO DE PAMPLONA</a:t>
            </a:r>
          </a:p>
        </p:txBody>
      </p:sp>
      <p:sp>
        <p:nvSpPr>
          <p:cNvPr id="3" name="Marcador de contenido 2">
            <a:extLst>
              <a:ext uri="{FF2B5EF4-FFF2-40B4-BE49-F238E27FC236}">
                <a16:creationId xmlns:a16="http://schemas.microsoft.com/office/drawing/2014/main" id="{6AD36FA2-FE71-8071-77D1-871655337DCD}"/>
              </a:ext>
            </a:extLst>
          </p:cNvPr>
          <p:cNvSpPr>
            <a:spLocks noGrp="1"/>
          </p:cNvSpPr>
          <p:nvPr>
            <p:ph idx="1"/>
          </p:nvPr>
        </p:nvSpPr>
        <p:spPr/>
        <p:txBody>
          <a:bodyPr>
            <a:normAutofit/>
          </a:bodyPr>
          <a:lstStyle/>
          <a:p>
            <a:r>
              <a:rPr lang="es-ES" sz="3600" dirty="0">
                <a:latin typeface="Abadi" panose="020B0604020104020204" pitchFamily="34" charset="0"/>
              </a:rPr>
              <a:t>Vascones </a:t>
            </a:r>
            <a:r>
              <a:rPr lang="es-ES" sz="3600" dirty="0">
                <a:latin typeface="Abadi" panose="020B0604020104020204" pitchFamily="34" charset="0"/>
                <a:sym typeface="Wingdings" panose="05000000000000000000" pitchFamily="2" charset="2"/>
              </a:rPr>
              <a:t> Iñigo Arista</a:t>
            </a:r>
          </a:p>
          <a:p>
            <a:pPr lvl="1"/>
            <a:r>
              <a:rPr lang="es-ES" sz="3200" dirty="0">
                <a:latin typeface="Abadi" panose="020B0604020104020204" pitchFamily="34" charset="0"/>
                <a:sym typeface="Wingdings" panose="05000000000000000000" pitchFamily="2" charset="2"/>
              </a:rPr>
              <a:t>Se convierte en 1er rey de Pamplona</a:t>
            </a:r>
          </a:p>
          <a:p>
            <a:pPr lvl="1"/>
            <a:r>
              <a:rPr lang="es-ES" sz="3200" dirty="0">
                <a:latin typeface="Abadi" panose="020B0604020104020204" pitchFamily="34" charset="0"/>
                <a:sym typeface="Wingdings" panose="05000000000000000000" pitchFamily="2" charset="2"/>
              </a:rPr>
              <a:t>Capital: Pamplona</a:t>
            </a:r>
          </a:p>
          <a:p>
            <a:pPr marL="457200" lvl="1" indent="0">
              <a:buNone/>
            </a:pPr>
            <a:endParaRPr lang="es-ES" sz="3200" dirty="0">
              <a:latin typeface="Abadi" panose="020B0604020104020204" pitchFamily="34" charset="0"/>
              <a:sym typeface="Wingdings" panose="05000000000000000000" pitchFamily="2" charset="2"/>
            </a:endParaRPr>
          </a:p>
          <a:p>
            <a:r>
              <a:rPr lang="es-ES" sz="3600" dirty="0">
                <a:latin typeface="Abadi" panose="020B0604020104020204" pitchFamily="34" charset="0"/>
                <a:sym typeface="Wingdings" panose="05000000000000000000" pitchFamily="2" charset="2"/>
              </a:rPr>
              <a:t>Lucharon contra francos y musulmanes</a:t>
            </a:r>
            <a:endParaRPr lang="es-ES" sz="3600" dirty="0">
              <a:latin typeface="Abadi" panose="020B0604020104020204" pitchFamily="34" charset="0"/>
            </a:endParaRPr>
          </a:p>
        </p:txBody>
      </p:sp>
    </p:spTree>
    <p:extLst>
      <p:ext uri="{BB962C8B-B14F-4D97-AF65-F5344CB8AC3E}">
        <p14:creationId xmlns:p14="http://schemas.microsoft.com/office/powerpoint/2010/main" val="8612269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EC8F9-A533-145D-B9D1-6B384F0943D1}"/>
              </a:ext>
            </a:extLst>
          </p:cNvPr>
          <p:cNvSpPr>
            <a:spLocks noGrp="1"/>
          </p:cNvSpPr>
          <p:nvPr>
            <p:ph type="title"/>
          </p:nvPr>
        </p:nvSpPr>
        <p:spPr/>
        <p:txBody>
          <a:bodyPr/>
          <a:lstStyle/>
          <a:p>
            <a:r>
              <a:rPr lang="es-ES" b="1" dirty="0">
                <a:solidFill>
                  <a:schemeClr val="tx2">
                    <a:lumMod val="75000"/>
                    <a:lumOff val="25000"/>
                  </a:schemeClr>
                </a:solidFill>
              </a:rPr>
              <a:t>9. Sancho III el Mayor y su importancia </a:t>
            </a:r>
            <a:endParaRPr lang="es-ES" dirty="0">
              <a:solidFill>
                <a:schemeClr val="tx2">
                  <a:lumMod val="75000"/>
                  <a:lumOff val="25000"/>
                </a:schemeClr>
              </a:solidFill>
            </a:endParaRPr>
          </a:p>
        </p:txBody>
      </p:sp>
      <p:sp>
        <p:nvSpPr>
          <p:cNvPr id="3" name="Marcador de contenido 2">
            <a:extLst>
              <a:ext uri="{FF2B5EF4-FFF2-40B4-BE49-F238E27FC236}">
                <a16:creationId xmlns:a16="http://schemas.microsoft.com/office/drawing/2014/main" id="{C63D5E5F-9A4F-BB5B-A0C5-ABCD6E66173D}"/>
              </a:ext>
            </a:extLst>
          </p:cNvPr>
          <p:cNvSpPr>
            <a:spLocks noGrp="1"/>
          </p:cNvSpPr>
          <p:nvPr>
            <p:ph idx="1"/>
          </p:nvPr>
        </p:nvSpPr>
        <p:spPr>
          <a:xfrm>
            <a:off x="418071" y="1486528"/>
            <a:ext cx="6477000" cy="5058057"/>
          </a:xfrm>
        </p:spPr>
        <p:txBody>
          <a:bodyPr>
            <a:normAutofit fontScale="92500" lnSpcReduction="20000"/>
          </a:bodyPr>
          <a:lstStyle/>
          <a:p>
            <a:r>
              <a:rPr lang="es-ES" sz="3600" dirty="0"/>
              <a:t>Rey de Pamplona a comienzos del siglo XI.</a:t>
            </a:r>
          </a:p>
          <a:p>
            <a:pPr lvl="0"/>
            <a:r>
              <a:rPr lang="es-ES" sz="3600" dirty="0"/>
              <a:t>Extendió su poder sobre gran parte del norte peninsular.</a:t>
            </a:r>
          </a:p>
          <a:p>
            <a:pPr lvl="0"/>
            <a:r>
              <a:rPr lang="es-ES" sz="3600" dirty="0"/>
              <a:t>Fortaleció los reinos cristianos.</a:t>
            </a:r>
          </a:p>
          <a:p>
            <a:pPr lvl="0"/>
            <a:r>
              <a:rPr lang="es-ES" sz="3600" dirty="0"/>
              <a:t>A su muerte, dividió el reino entre sus hijos.</a:t>
            </a:r>
          </a:p>
          <a:p>
            <a:pPr lvl="0"/>
            <a:r>
              <a:rPr lang="es-ES" sz="3600" dirty="0"/>
              <a:t>Castilla y Aragón se convirtieron en territorios independientes.</a:t>
            </a:r>
          </a:p>
          <a:p>
            <a:pPr lvl="0"/>
            <a:r>
              <a:rPr lang="es-ES" sz="3600" dirty="0"/>
              <a:t>Esta división fue muy importante para el futuro, porque dio origen a nuevos reinos cristianos.</a:t>
            </a:r>
          </a:p>
          <a:p>
            <a:pPr marL="0" indent="0">
              <a:buNone/>
            </a:pPr>
            <a:endParaRPr lang="es-ES" dirty="0"/>
          </a:p>
        </p:txBody>
      </p:sp>
      <p:pic>
        <p:nvPicPr>
          <p:cNvPr id="17410" name="Picture 2">
            <a:extLst>
              <a:ext uri="{FF2B5EF4-FFF2-40B4-BE49-F238E27FC236}">
                <a16:creationId xmlns:a16="http://schemas.microsoft.com/office/drawing/2014/main" id="{962CC536-74D8-B06F-62E9-6C8C0EC06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1690687"/>
            <a:ext cx="4282851" cy="485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37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18">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E9035CA-5A32-138B-FBC0-45B0871F5E61}"/>
              </a:ext>
            </a:extLst>
          </p:cNvPr>
          <p:cNvSpPr>
            <a:spLocks noGrp="1"/>
          </p:cNvSpPr>
          <p:nvPr>
            <p:ph type="title"/>
          </p:nvPr>
        </p:nvSpPr>
        <p:spPr>
          <a:xfrm>
            <a:off x="761995" y="307447"/>
            <a:ext cx="10693884" cy="1109932"/>
          </a:xfrm>
        </p:spPr>
        <p:txBody>
          <a:bodyPr>
            <a:normAutofit/>
          </a:bodyPr>
          <a:lstStyle/>
          <a:p>
            <a:r>
              <a:rPr lang="es-ES" b="1" dirty="0">
                <a:solidFill>
                  <a:schemeClr val="tx2">
                    <a:lumMod val="75000"/>
                    <a:lumOff val="25000"/>
                  </a:schemeClr>
                </a:solidFill>
              </a:rPr>
              <a:t>10. LA MARCA HISPÁNICA </a:t>
            </a:r>
            <a:endParaRPr lang="es-ES" dirty="0">
              <a:solidFill>
                <a:schemeClr val="tx2">
                  <a:lumMod val="75000"/>
                  <a:lumOff val="25000"/>
                </a:schemeClr>
              </a:solidFill>
            </a:endParaRPr>
          </a:p>
        </p:txBody>
      </p:sp>
      <p:pic>
        <p:nvPicPr>
          <p:cNvPr id="9" name="Imagen 8" descr="Mapa&#10;&#10;El contenido generado por IA puede ser incorrecto.">
            <a:extLst>
              <a:ext uri="{FF2B5EF4-FFF2-40B4-BE49-F238E27FC236}">
                <a16:creationId xmlns:a16="http://schemas.microsoft.com/office/drawing/2014/main" id="{C6B38528-8556-AFEE-DED7-4546AA11D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87" y="2036563"/>
            <a:ext cx="7328889" cy="3902634"/>
          </a:xfrm>
          <a:prstGeom prst="rect">
            <a:avLst/>
          </a:prstGeom>
        </p:spPr>
      </p:pic>
      <p:sp>
        <p:nvSpPr>
          <p:cNvPr id="3" name="Marcador de contenido 2">
            <a:extLst>
              <a:ext uri="{FF2B5EF4-FFF2-40B4-BE49-F238E27FC236}">
                <a16:creationId xmlns:a16="http://schemas.microsoft.com/office/drawing/2014/main" id="{49115FA8-3D0C-E56A-31FB-391BC2CAD364}"/>
              </a:ext>
            </a:extLst>
          </p:cNvPr>
          <p:cNvSpPr>
            <a:spLocks noGrp="1"/>
          </p:cNvSpPr>
          <p:nvPr>
            <p:ph idx="1"/>
          </p:nvPr>
        </p:nvSpPr>
        <p:spPr>
          <a:xfrm>
            <a:off x="7593497" y="1417380"/>
            <a:ext cx="4214190" cy="4903908"/>
          </a:xfrm>
        </p:spPr>
        <p:txBody>
          <a:bodyPr anchor="ctr">
            <a:normAutofit/>
          </a:bodyPr>
          <a:lstStyle/>
          <a:p>
            <a:pPr marL="0" lvl="0" indent="0">
              <a:buNone/>
            </a:pPr>
            <a:r>
              <a:rPr lang="es-ES" sz="3200" dirty="0">
                <a:latin typeface="Abadi" panose="020B0604020104020204" pitchFamily="34" charset="0"/>
              </a:rPr>
              <a:t>La Marca Hispánica NO ERA UN REINO.</a:t>
            </a:r>
          </a:p>
          <a:p>
            <a:pPr marL="0" lvl="0" indent="0">
              <a:buNone/>
            </a:pPr>
            <a:r>
              <a:rPr lang="es-ES" sz="3200" dirty="0">
                <a:latin typeface="Abadi" panose="020B0604020104020204" pitchFamily="34" charset="0"/>
              </a:rPr>
              <a:t>Era una franja de territorios fronterizos creada por los francos para defenderse de los musulmanes.</a:t>
            </a:r>
          </a:p>
          <a:p>
            <a:endParaRPr lang="es-ES" sz="2000" dirty="0"/>
          </a:p>
        </p:txBody>
      </p:sp>
    </p:spTree>
    <p:extLst>
      <p:ext uri="{BB962C8B-B14F-4D97-AF65-F5344CB8AC3E}">
        <p14:creationId xmlns:p14="http://schemas.microsoft.com/office/powerpoint/2010/main" val="24183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7660CDC-845A-0545-F94C-B3B4878B0FFF}"/>
              </a:ext>
            </a:extLst>
          </p:cNvPr>
          <p:cNvSpPr>
            <a:spLocks noGrp="1"/>
          </p:cNvSpPr>
          <p:nvPr>
            <p:ph type="title"/>
          </p:nvPr>
        </p:nvSpPr>
        <p:spPr>
          <a:xfrm>
            <a:off x="761802" y="470453"/>
            <a:ext cx="10760054" cy="998087"/>
          </a:xfrm>
        </p:spPr>
        <p:txBody>
          <a:bodyPr>
            <a:normAutofit/>
          </a:bodyPr>
          <a:lstStyle/>
          <a:p>
            <a:r>
              <a:rPr lang="es-ES" sz="4800" b="1" dirty="0">
                <a:solidFill>
                  <a:schemeClr val="tx2">
                    <a:lumMod val="75000"/>
                    <a:lumOff val="25000"/>
                  </a:schemeClr>
                </a:solidFill>
              </a:rPr>
              <a:t>LA MARCA HISPÁNICA</a:t>
            </a:r>
          </a:p>
        </p:txBody>
      </p:sp>
      <p:sp>
        <p:nvSpPr>
          <p:cNvPr id="3" name="Marcador de contenido 2">
            <a:extLst>
              <a:ext uri="{FF2B5EF4-FFF2-40B4-BE49-F238E27FC236}">
                <a16:creationId xmlns:a16="http://schemas.microsoft.com/office/drawing/2014/main" id="{49C30367-9C17-FE63-80E7-B4824C6DB9A1}"/>
              </a:ext>
            </a:extLst>
          </p:cNvPr>
          <p:cNvSpPr>
            <a:spLocks noGrp="1"/>
          </p:cNvSpPr>
          <p:nvPr>
            <p:ph idx="1"/>
          </p:nvPr>
        </p:nvSpPr>
        <p:spPr>
          <a:xfrm>
            <a:off x="377488" y="1342112"/>
            <a:ext cx="4114999" cy="5045435"/>
          </a:xfrm>
        </p:spPr>
        <p:txBody>
          <a:bodyPr anchor="ctr">
            <a:normAutofit fontScale="92500"/>
          </a:bodyPr>
          <a:lstStyle/>
          <a:p>
            <a:pPr marL="0" lvl="0" indent="0">
              <a:buNone/>
            </a:pPr>
            <a:r>
              <a:rPr lang="es-ES" dirty="0">
                <a:latin typeface="Abadi" panose="020B0604020104020204" pitchFamily="34" charset="0"/>
              </a:rPr>
              <a:t>Servía para:</a:t>
            </a:r>
          </a:p>
          <a:p>
            <a:pPr lvl="1"/>
            <a:r>
              <a:rPr lang="es-ES" sz="2800" dirty="0">
                <a:latin typeface="Abadi" panose="020B0604020104020204" pitchFamily="34" charset="0"/>
              </a:rPr>
              <a:t>Frenar el avance musulmán.</a:t>
            </a:r>
          </a:p>
          <a:p>
            <a:pPr lvl="1"/>
            <a:r>
              <a:rPr lang="es-ES" sz="2800" dirty="0">
                <a:latin typeface="Abadi" panose="020B0604020104020204" pitchFamily="34" charset="0"/>
              </a:rPr>
              <a:t>Proteger el Imperio carolingio.</a:t>
            </a:r>
          </a:p>
          <a:p>
            <a:pPr marL="0" lvl="0" indent="0">
              <a:buNone/>
            </a:pPr>
            <a:r>
              <a:rPr lang="es-ES" dirty="0">
                <a:latin typeface="Abadi" panose="020B0604020104020204" pitchFamily="34" charset="0"/>
              </a:rPr>
              <a:t>Estaba formada por condados:</a:t>
            </a:r>
          </a:p>
          <a:p>
            <a:pPr lvl="1"/>
            <a:r>
              <a:rPr lang="es-ES" sz="2800" dirty="0">
                <a:latin typeface="Abadi" panose="020B0604020104020204" pitchFamily="34" charset="0"/>
              </a:rPr>
              <a:t>Barcelona; Gerona; Urgel, entre otros.</a:t>
            </a:r>
          </a:p>
          <a:p>
            <a:pPr marL="0" lvl="0" indent="0">
              <a:buNone/>
            </a:pPr>
            <a:r>
              <a:rPr lang="es-ES" dirty="0">
                <a:latin typeface="Abadi" panose="020B0604020104020204" pitchFamily="34" charset="0"/>
              </a:rPr>
              <a:t>Con el tiempo darán origen a territorios cristianos.</a:t>
            </a:r>
          </a:p>
          <a:p>
            <a:r>
              <a:rPr lang="es-ES" dirty="0">
                <a:latin typeface="Abadi" panose="020B0604020104020204" pitchFamily="34" charset="0"/>
              </a:rPr>
              <a:t>Wilfredo el Velloso</a:t>
            </a:r>
          </a:p>
          <a:p>
            <a:endParaRPr lang="es-ES" sz="2000" dirty="0"/>
          </a:p>
        </p:txBody>
      </p:sp>
      <p:pic>
        <p:nvPicPr>
          <p:cNvPr id="8" name="Imagen 7" descr="Diagrama, Mapa&#10;&#10;El contenido generado por IA puede ser incorrecto.">
            <a:extLst>
              <a:ext uri="{FF2B5EF4-FFF2-40B4-BE49-F238E27FC236}">
                <a16:creationId xmlns:a16="http://schemas.microsoft.com/office/drawing/2014/main" id="{E179A18F-7DC7-B4C0-D674-251960F8C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020" y="1729117"/>
            <a:ext cx="7183492" cy="4112548"/>
          </a:xfrm>
          <a:prstGeom prst="rect">
            <a:avLst/>
          </a:prstGeom>
        </p:spPr>
      </p:pic>
    </p:spTree>
    <p:extLst>
      <p:ext uri="{BB962C8B-B14F-4D97-AF65-F5344CB8AC3E}">
        <p14:creationId xmlns:p14="http://schemas.microsoft.com/office/powerpoint/2010/main" val="2559900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140D81-AF47-8767-A6BD-04C6D2A0FC7E}"/>
              </a:ext>
            </a:extLst>
          </p:cNvPr>
          <p:cNvSpPr>
            <a:spLocks noGrp="1"/>
          </p:cNvSpPr>
          <p:nvPr>
            <p:ph type="title"/>
          </p:nvPr>
        </p:nvSpPr>
        <p:spPr>
          <a:xfrm>
            <a:off x="572493" y="238539"/>
            <a:ext cx="11018520" cy="1434415"/>
          </a:xfrm>
        </p:spPr>
        <p:txBody>
          <a:bodyPr anchor="b">
            <a:normAutofit/>
          </a:bodyPr>
          <a:lstStyle/>
          <a:p>
            <a:r>
              <a:rPr lang="es-ES" sz="5400" b="1" dirty="0">
                <a:solidFill>
                  <a:schemeClr val="tx2">
                    <a:lumMod val="75000"/>
                    <a:lumOff val="25000"/>
                  </a:schemeClr>
                </a:solidFill>
              </a:rPr>
              <a:t>¿QUÉ ERA LA REPOBLACIÓN?</a:t>
            </a:r>
          </a:p>
        </p:txBody>
      </p:sp>
      <p:sp>
        <p:nvSpPr>
          <p:cNvPr id="4" name="Rectangle 1">
            <a:extLst>
              <a:ext uri="{FF2B5EF4-FFF2-40B4-BE49-F238E27FC236}">
                <a16:creationId xmlns:a16="http://schemas.microsoft.com/office/drawing/2014/main" id="{8412E985-023A-B557-9098-D6DB628992BA}"/>
              </a:ext>
            </a:extLst>
          </p:cNvPr>
          <p:cNvSpPr>
            <a:spLocks noGrp="1" noChangeArrowheads="1"/>
          </p:cNvSpPr>
          <p:nvPr>
            <p:ph idx="1"/>
          </p:nvPr>
        </p:nvSpPr>
        <p:spPr bwMode="auto">
          <a:xfrm>
            <a:off x="572493" y="1885965"/>
            <a:ext cx="6713552" cy="41191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Autofit/>
          </a:bodyPr>
          <a:lstStyle/>
          <a:p>
            <a:pPr marL="0" marR="0" lvl="0" indent="0" defTabSz="914400" rtl="0" eaLnBrk="0" fontAlgn="base" latinLnBrk="0" hangingPunct="0">
              <a:spcBef>
                <a:spcPct val="0"/>
              </a:spcBef>
              <a:spcAft>
                <a:spcPts val="600"/>
              </a:spcAft>
              <a:buClrTx/>
              <a:buSzTx/>
              <a:buFontTx/>
              <a:buChar char="•"/>
              <a:tabLst/>
            </a:pPr>
            <a:r>
              <a:rPr kumimoji="0" lang="es-ES" altLang="es-ES" sz="3400" b="0" i="0" u="none" strike="noStrike" cap="none" normalizeH="0" baseline="0" dirty="0">
                <a:ln>
                  <a:noFill/>
                </a:ln>
                <a:effectLst/>
                <a:latin typeface="Arial" panose="020B0604020202020204" pitchFamily="34" charset="0"/>
              </a:rPr>
              <a:t>Ocupación de tierras conquistadas</a:t>
            </a:r>
          </a:p>
          <a:p>
            <a:pPr marL="0" marR="0" lvl="0" indent="0" defTabSz="914400" rtl="0" eaLnBrk="0" fontAlgn="base" latinLnBrk="0" hangingPunct="0">
              <a:spcBef>
                <a:spcPct val="0"/>
              </a:spcBef>
              <a:spcAft>
                <a:spcPts val="600"/>
              </a:spcAft>
              <a:buClrTx/>
              <a:buSzTx/>
              <a:buFontTx/>
              <a:buChar char="•"/>
              <a:tabLst/>
            </a:pPr>
            <a:r>
              <a:rPr kumimoji="0" lang="es-ES" altLang="es-ES" sz="3400" b="0" i="0" u="none" strike="noStrike" cap="none" normalizeH="0" baseline="0" dirty="0">
                <a:ln>
                  <a:noFill/>
                </a:ln>
                <a:effectLst/>
                <a:latin typeface="Arial" panose="020B0604020202020204" pitchFamily="34" charset="0"/>
              </a:rPr>
              <a:t>Llegada de campesinos cristianos</a:t>
            </a:r>
          </a:p>
          <a:p>
            <a:pPr marL="0" lvl="0" indent="0" eaLnBrk="0" fontAlgn="base" hangingPunct="0">
              <a:spcBef>
                <a:spcPct val="0"/>
              </a:spcBef>
              <a:spcAft>
                <a:spcPts val="600"/>
              </a:spcAft>
              <a:buNone/>
            </a:pPr>
            <a:r>
              <a:rPr lang="es-ES" sz="3600" b="1" dirty="0">
                <a:solidFill>
                  <a:schemeClr val="accent6">
                    <a:lumMod val="50000"/>
                  </a:schemeClr>
                </a:solidFill>
              </a:rPr>
              <a:t>SISTEMAS DE REPOBLACIÓN:</a:t>
            </a:r>
          </a:p>
          <a:p>
            <a:pPr marL="0" lvl="0" indent="0" eaLnBrk="0" fontAlgn="base" hangingPunct="0">
              <a:lnSpc>
                <a:spcPct val="100000"/>
              </a:lnSpc>
              <a:spcBef>
                <a:spcPct val="0"/>
              </a:spcBef>
              <a:spcAft>
                <a:spcPct val="0"/>
              </a:spcAft>
              <a:buFontTx/>
              <a:buChar char="•"/>
            </a:pPr>
            <a:r>
              <a:rPr kumimoji="0" lang="es-ES" altLang="es-ES" sz="3600" b="0" i="0" u="none" strike="noStrike" cap="none" normalizeH="0" baseline="0" dirty="0">
                <a:ln>
                  <a:noFill/>
                </a:ln>
                <a:solidFill>
                  <a:schemeClr val="tx1"/>
                </a:solidFill>
                <a:effectLst/>
                <a:latin typeface="Arial" panose="020B0604020202020204" pitchFamily="34" charset="0"/>
              </a:rPr>
              <a:t>Presura</a:t>
            </a:r>
          </a:p>
          <a:p>
            <a:pPr marL="0" lvl="0" indent="0" eaLnBrk="0" fontAlgn="base" hangingPunct="0">
              <a:lnSpc>
                <a:spcPct val="100000"/>
              </a:lnSpc>
              <a:spcBef>
                <a:spcPct val="0"/>
              </a:spcBef>
              <a:spcAft>
                <a:spcPct val="0"/>
              </a:spcAft>
              <a:buFontTx/>
              <a:buChar char="•"/>
            </a:pPr>
            <a:r>
              <a:rPr kumimoji="0" lang="es-ES" altLang="es-ES" sz="3600" b="0" i="0" u="none" strike="noStrike" cap="none" normalizeH="0" baseline="0" dirty="0">
                <a:ln>
                  <a:noFill/>
                </a:ln>
                <a:solidFill>
                  <a:schemeClr val="tx1"/>
                </a:solidFill>
                <a:effectLst/>
                <a:latin typeface="Arial" panose="020B0604020202020204" pitchFamily="34" charset="0"/>
              </a:rPr>
              <a:t>Carta de poblamiento</a:t>
            </a:r>
          </a:p>
          <a:p>
            <a:pPr marL="0" lvl="0" indent="0" eaLnBrk="0" fontAlgn="base" hangingPunct="0">
              <a:spcBef>
                <a:spcPct val="0"/>
              </a:spcBef>
              <a:spcAft>
                <a:spcPts val="600"/>
              </a:spcAft>
              <a:buNone/>
            </a:pPr>
            <a:endParaRPr kumimoji="0" lang="es-ES" altLang="es-ES" sz="3400" b="0" i="0" u="none" strike="noStrike" cap="none" normalizeH="0" baseline="0" dirty="0">
              <a:ln>
                <a:noFill/>
              </a:ln>
              <a:effectLst/>
              <a:latin typeface="Arial" panose="020B0604020202020204" pitchFamily="34" charset="0"/>
            </a:endParaRPr>
          </a:p>
        </p:txBody>
      </p:sp>
      <p:pic>
        <p:nvPicPr>
          <p:cNvPr id="5123" name="Picture 3" descr="Reconquista y repoblación » Las nueve musas">
            <a:extLst>
              <a:ext uri="{FF2B5EF4-FFF2-40B4-BE49-F238E27FC236}">
                <a16:creationId xmlns:a16="http://schemas.microsoft.com/office/drawing/2014/main" id="{8A73D84B-8D46-F76F-6616-1504DA925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94" r="25285" b="-1"/>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15580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0FD7C36-8680-AC12-F656-31FDA0250DD6}"/>
              </a:ext>
            </a:extLst>
          </p:cNvPr>
          <p:cNvSpPr>
            <a:spLocks noGrp="1"/>
          </p:cNvSpPr>
          <p:nvPr>
            <p:ph type="title"/>
          </p:nvPr>
        </p:nvSpPr>
        <p:spPr>
          <a:xfrm>
            <a:off x="4984051" y="379028"/>
            <a:ext cx="6532087" cy="1229425"/>
          </a:xfrm>
        </p:spPr>
        <p:txBody>
          <a:bodyPr anchor="b">
            <a:normAutofit fontScale="90000"/>
          </a:bodyPr>
          <a:lstStyle/>
          <a:p>
            <a:r>
              <a:rPr lang="es-ES" b="1" dirty="0">
                <a:solidFill>
                  <a:schemeClr val="tx2">
                    <a:lumMod val="75000"/>
                    <a:lumOff val="25000"/>
                  </a:schemeClr>
                </a:solidFill>
              </a:rPr>
              <a:t>¿QUÉ ES UNA CARTA DE POBLAMIENTO?</a:t>
            </a:r>
          </a:p>
        </p:txBody>
      </p:sp>
      <p:sp>
        <p:nvSpPr>
          <p:cNvPr id="5" name="Rectangle 2">
            <a:extLst>
              <a:ext uri="{FF2B5EF4-FFF2-40B4-BE49-F238E27FC236}">
                <a16:creationId xmlns:a16="http://schemas.microsoft.com/office/drawing/2014/main" id="{681C6673-70EF-970A-DC7D-89FE9B068801}"/>
              </a:ext>
            </a:extLst>
          </p:cNvPr>
          <p:cNvSpPr>
            <a:spLocks noGrp="1" noChangeArrowheads="1"/>
          </p:cNvSpPr>
          <p:nvPr>
            <p:ph idx="1"/>
          </p:nvPr>
        </p:nvSpPr>
        <p:spPr bwMode="auto">
          <a:xfrm>
            <a:off x="4944294" y="1870048"/>
            <a:ext cx="6815681" cy="37753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fontScale="92500"/>
          </a:bodyPr>
          <a:lstStyle/>
          <a:p>
            <a:pPr marL="0" marR="0" lvl="0" indent="0" defTabSz="914400" rtl="0" eaLnBrk="0" fontAlgn="base" latinLnBrk="0" hangingPunct="0">
              <a:spcBef>
                <a:spcPct val="0"/>
              </a:spcBef>
              <a:spcAft>
                <a:spcPts val="600"/>
              </a:spcAft>
              <a:buClrTx/>
              <a:buSzTx/>
              <a:buFontTx/>
              <a:buChar char="•"/>
              <a:tabLst/>
            </a:pPr>
            <a:r>
              <a:rPr kumimoji="0" lang="es-ES" altLang="es-ES" sz="3600" b="0" i="0" u="none" strike="noStrike" cap="none" normalizeH="0" baseline="0" dirty="0">
                <a:ln>
                  <a:noFill/>
                </a:ln>
                <a:effectLst/>
                <a:latin typeface="Arial" panose="020B0604020202020204" pitchFamily="34" charset="0"/>
              </a:rPr>
              <a:t>Documento del rey</a:t>
            </a:r>
          </a:p>
          <a:p>
            <a:pPr marL="0" marR="0" lvl="0" indent="0" defTabSz="914400" rtl="0" eaLnBrk="0" fontAlgn="base" latinLnBrk="0" hangingPunct="0">
              <a:spcBef>
                <a:spcPct val="0"/>
              </a:spcBef>
              <a:spcAft>
                <a:spcPts val="600"/>
              </a:spcAft>
              <a:buClrTx/>
              <a:buSzTx/>
              <a:buFontTx/>
              <a:buChar char="•"/>
              <a:tabLst/>
            </a:pPr>
            <a:r>
              <a:rPr kumimoji="0" lang="es-ES" altLang="es-ES" sz="3600" b="0" i="0" u="none" strike="noStrike" cap="none" normalizeH="0" baseline="0" dirty="0">
                <a:ln>
                  <a:noFill/>
                </a:ln>
                <a:effectLst/>
                <a:latin typeface="Arial" panose="020B0604020202020204" pitchFamily="34" charset="0"/>
              </a:rPr>
              <a:t>Concede tierras y privilegios</a:t>
            </a:r>
          </a:p>
          <a:p>
            <a:pPr marL="0" marR="0" lvl="0" indent="0" defTabSz="914400" rtl="0" eaLnBrk="0" fontAlgn="base" latinLnBrk="0" hangingPunct="0">
              <a:spcBef>
                <a:spcPct val="0"/>
              </a:spcBef>
              <a:spcAft>
                <a:spcPts val="600"/>
              </a:spcAft>
              <a:buClrTx/>
              <a:buSzTx/>
              <a:buFontTx/>
              <a:buChar char="•"/>
              <a:tabLst/>
            </a:pPr>
            <a:r>
              <a:rPr kumimoji="0" lang="es-ES" altLang="es-ES" sz="3600" b="0" i="0" u="none" strike="noStrike" cap="none" normalizeH="0" baseline="0" dirty="0">
                <a:ln>
                  <a:noFill/>
                </a:ln>
                <a:effectLst/>
                <a:latin typeface="Arial" panose="020B0604020202020204" pitchFamily="34" charset="0"/>
              </a:rPr>
              <a:t>A cambio de vivir y defender el territorio</a:t>
            </a:r>
          </a:p>
          <a:p>
            <a:pPr marL="0" marR="0" lvl="0" indent="0" defTabSz="914400" rtl="0" eaLnBrk="0" fontAlgn="base" latinLnBrk="0" hangingPunct="0">
              <a:spcBef>
                <a:spcPct val="0"/>
              </a:spcBef>
              <a:spcAft>
                <a:spcPts val="600"/>
              </a:spcAft>
              <a:buClrTx/>
              <a:buSzTx/>
              <a:buFontTx/>
              <a:buChar char="•"/>
              <a:tabLst/>
            </a:pPr>
            <a:endParaRPr lang="es-ES" altLang="es-ES" sz="3600" dirty="0">
              <a:latin typeface="Arial" panose="020B0604020202020204" pitchFamily="34" charset="0"/>
            </a:endParaRPr>
          </a:p>
          <a:p>
            <a:pPr marL="0" lvl="0" indent="0" eaLnBrk="0" fontAlgn="base" hangingPunct="0">
              <a:spcBef>
                <a:spcPct val="0"/>
              </a:spcBef>
              <a:spcAft>
                <a:spcPts val="600"/>
              </a:spcAft>
              <a:buFontTx/>
              <a:buChar char="•"/>
            </a:pPr>
            <a:r>
              <a:rPr lang="es-ES" altLang="es-ES" sz="3600" dirty="0">
                <a:latin typeface="Arial" panose="020B0604020202020204" pitchFamily="34" charset="0"/>
              </a:rPr>
              <a:t>https://es.wikipedia.org/wiki/Carta_Puebla_de_Bra%C3%B1osera</a:t>
            </a:r>
            <a:endParaRPr kumimoji="0" lang="es-ES" altLang="es-ES" sz="3600" b="0" i="0" u="none" strike="noStrike" cap="none" normalizeH="0" baseline="0" dirty="0">
              <a:ln>
                <a:noFill/>
              </a:ln>
              <a:effectLst/>
              <a:latin typeface="Arial" panose="020B0604020202020204" pitchFamily="34" charset="0"/>
            </a:endParaRPr>
          </a:p>
        </p:txBody>
      </p:sp>
      <p:sp>
        <p:nvSpPr>
          <p:cNvPr id="3081" name="Rectangle 308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Texto&#10;&#10;El contenido generado por IA puede ser incorrecto.">
            <a:extLst>
              <a:ext uri="{FF2B5EF4-FFF2-40B4-BE49-F238E27FC236}">
                <a16:creationId xmlns:a16="http://schemas.microsoft.com/office/drawing/2014/main" id="{359B1A25-1DDF-B9DE-ACF9-83E631064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95" y="1"/>
            <a:ext cx="3943174" cy="6364616"/>
          </a:xfrm>
          <a:prstGeom prst="rect">
            <a:avLst/>
          </a:prstGeom>
        </p:spPr>
      </p:pic>
    </p:spTree>
    <p:extLst>
      <p:ext uri="{BB962C8B-B14F-4D97-AF65-F5344CB8AC3E}">
        <p14:creationId xmlns:p14="http://schemas.microsoft.com/office/powerpoint/2010/main" val="2856795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1A42C-6EF1-ADE4-5909-5B19C6BB0880}"/>
              </a:ext>
            </a:extLst>
          </p:cNvPr>
          <p:cNvSpPr>
            <a:spLocks noGrp="1"/>
          </p:cNvSpPr>
          <p:nvPr>
            <p:ph type="title"/>
          </p:nvPr>
        </p:nvSpPr>
        <p:spPr/>
        <p:txBody>
          <a:bodyPr>
            <a:noAutofit/>
          </a:bodyPr>
          <a:lstStyle/>
          <a:p>
            <a:r>
              <a:rPr lang="es-ES" sz="1600" b="1" dirty="0">
                <a:solidFill>
                  <a:schemeClr val="accent1">
                    <a:lumMod val="75000"/>
                  </a:schemeClr>
                </a:solidFill>
                <a:latin typeface="Abadi" panose="020B0604020104020204" pitchFamily="34" charset="0"/>
              </a:rPr>
              <a:t>https://www.elcomercio.es/asturias/mas-concejos/anos-carta-puebla-20200125235653-ntvo.html?ref=https%3A%2F%2Fwww.elcomercio.es%2Fasturias%2Fmas-concejos%2Fanos-carta-puebla-20200125235653-ntvo.html</a:t>
            </a:r>
          </a:p>
        </p:txBody>
      </p:sp>
      <p:pic>
        <p:nvPicPr>
          <p:cNvPr id="1026" name="Picture 2" descr="Reprodución de la carta puebla de Villaviciosa. ">
            <a:extLst>
              <a:ext uri="{FF2B5EF4-FFF2-40B4-BE49-F238E27FC236}">
                <a16:creationId xmlns:a16="http://schemas.microsoft.com/office/drawing/2014/main" id="{52A68415-AB1C-0D81-A348-0429B2C842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1052" y="1416707"/>
            <a:ext cx="4309563" cy="507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1063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AB6F0EA-A32B-C647-E15C-B8458135B3BB}"/>
              </a:ext>
            </a:extLst>
          </p:cNvPr>
          <p:cNvSpPr>
            <a:spLocks noGrp="1"/>
          </p:cNvSpPr>
          <p:nvPr>
            <p:ph type="title"/>
          </p:nvPr>
        </p:nvSpPr>
        <p:spPr>
          <a:xfrm>
            <a:off x="640080" y="325369"/>
            <a:ext cx="2778981" cy="1360839"/>
          </a:xfrm>
        </p:spPr>
        <p:txBody>
          <a:bodyPr anchor="b">
            <a:normAutofit/>
          </a:bodyPr>
          <a:lstStyle/>
          <a:p>
            <a:r>
              <a:rPr lang="es-ES" sz="5400" b="1" dirty="0">
                <a:solidFill>
                  <a:schemeClr val="accent2">
                    <a:lumMod val="75000"/>
                  </a:schemeClr>
                </a:solidFill>
              </a:rPr>
              <a:t>INTRO</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59C03A1-E4BF-9678-ED74-7CE6C01482F5}"/>
              </a:ext>
            </a:extLst>
          </p:cNvPr>
          <p:cNvSpPr>
            <a:spLocks noGrp="1"/>
          </p:cNvSpPr>
          <p:nvPr>
            <p:ph idx="1"/>
          </p:nvPr>
        </p:nvSpPr>
        <p:spPr>
          <a:xfrm>
            <a:off x="640080" y="2872898"/>
            <a:ext cx="4243589" cy="3196597"/>
          </a:xfrm>
        </p:spPr>
        <p:txBody>
          <a:bodyPr>
            <a:normAutofit/>
          </a:bodyPr>
          <a:lstStyle/>
          <a:p>
            <a:pPr marL="0" indent="0">
              <a:buNone/>
            </a:pPr>
            <a:r>
              <a:rPr lang="es-ES" b="1" dirty="0"/>
              <a:t>¿Sabéis que es esto? ¿Que representa?</a:t>
            </a:r>
            <a:endParaRPr lang="es-ES" dirty="0"/>
          </a:p>
          <a:p>
            <a:pPr marL="0" indent="0">
              <a:buNone/>
            </a:pPr>
            <a:r>
              <a:rPr lang="es-ES" dirty="0"/>
              <a:t>En el escudo ¿Qué vemos?  ¿Qué representa cada cosa? </a:t>
            </a:r>
          </a:p>
        </p:txBody>
      </p:sp>
      <p:pic>
        <p:nvPicPr>
          <p:cNvPr id="8" name="Imagen 7" descr="Imagen que contiene tabla, cuarto&#10;&#10;El contenido generado por IA puede ser incorrecto.">
            <a:extLst>
              <a:ext uri="{FF2B5EF4-FFF2-40B4-BE49-F238E27FC236}">
                <a16:creationId xmlns:a16="http://schemas.microsoft.com/office/drawing/2014/main" id="{45BEEA9E-230B-456D-FE2B-16ABB2515CA4}"/>
              </a:ext>
            </a:extLst>
          </p:cNvPr>
          <p:cNvPicPr>
            <a:picLocks noChangeAspect="1"/>
          </p:cNvPicPr>
          <p:nvPr/>
        </p:nvPicPr>
        <p:blipFill>
          <a:blip r:embed="rId3">
            <a:extLst>
              <a:ext uri="{28A0092B-C50C-407E-A947-70E740481C1C}">
                <a14:useLocalDpi xmlns:a14="http://schemas.microsoft.com/office/drawing/2010/main" val="0"/>
              </a:ext>
            </a:extLst>
          </a:blip>
          <a:srcRect r="7591" b="1"/>
          <a:stretch>
            <a:fillRect/>
          </a:stretch>
        </p:blipFill>
        <p:spPr bwMode="auto">
          <a:xfrm>
            <a:off x="4883669" y="10"/>
            <a:ext cx="730680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3622332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5F15C-C69C-0D82-72FA-E3ACB54E918C}"/>
              </a:ext>
            </a:extLst>
          </p:cNvPr>
          <p:cNvSpPr>
            <a:spLocks noGrp="1"/>
          </p:cNvSpPr>
          <p:nvPr>
            <p:ph type="title"/>
          </p:nvPr>
        </p:nvSpPr>
        <p:spPr/>
        <p:txBody>
          <a:bodyPr/>
          <a:lstStyle/>
          <a:p>
            <a:r>
              <a:rPr lang="es-ES" dirty="0"/>
              <a:t>VIDEOS</a:t>
            </a:r>
          </a:p>
        </p:txBody>
      </p:sp>
      <p:sp>
        <p:nvSpPr>
          <p:cNvPr id="3" name="Marcador de contenido 2">
            <a:extLst>
              <a:ext uri="{FF2B5EF4-FFF2-40B4-BE49-F238E27FC236}">
                <a16:creationId xmlns:a16="http://schemas.microsoft.com/office/drawing/2014/main" id="{624EC6B5-15F3-C505-65C5-50468B27DE07}"/>
              </a:ext>
            </a:extLst>
          </p:cNvPr>
          <p:cNvSpPr>
            <a:spLocks noGrp="1"/>
          </p:cNvSpPr>
          <p:nvPr>
            <p:ph idx="1"/>
          </p:nvPr>
        </p:nvSpPr>
        <p:spPr>
          <a:xfrm>
            <a:off x="707571" y="1473323"/>
            <a:ext cx="10515600" cy="4351338"/>
          </a:xfrm>
        </p:spPr>
        <p:txBody>
          <a:bodyPr>
            <a:normAutofit/>
          </a:bodyPr>
          <a:lstStyle/>
          <a:p>
            <a:r>
              <a:rPr lang="es-ES" dirty="0">
                <a:hlinkClick r:id="rId3"/>
              </a:rPr>
              <a:t>https://www.youtube.com/watch?v=ci2jTnI2qqk</a:t>
            </a:r>
            <a:endParaRPr lang="es-ES" dirty="0"/>
          </a:p>
          <a:p>
            <a:endParaRPr lang="es-ES" dirty="0"/>
          </a:p>
          <a:p>
            <a:r>
              <a:rPr lang="es-ES" dirty="0">
                <a:solidFill>
                  <a:srgbClr val="467886"/>
                </a:solidFill>
                <a:hlinkClick r:id="rId4">
                  <a:extLst>
                    <a:ext uri="{A12FA001-AC4F-418D-AE19-62706E023703}">
                      <ahyp:hlinkClr xmlns:ahyp="http://schemas.microsoft.com/office/drawing/2018/hyperlinkcolor" val="tx"/>
                    </a:ext>
                  </a:extLst>
                </a:hlinkClick>
              </a:rPr>
              <a:t>https://youtu.be/</a:t>
            </a:r>
            <a:r>
              <a:rPr lang="es-ES" dirty="0">
                <a:solidFill>
                  <a:srgbClr val="FF0000"/>
                </a:solidFill>
                <a:hlinkClick r:id="rId4">
                  <a:extLst>
                    <a:ext uri="{A12FA001-AC4F-418D-AE19-62706E023703}">
                      <ahyp:hlinkClr xmlns:ahyp="http://schemas.microsoft.com/office/drawing/2018/hyperlinkcolor" val="tx"/>
                    </a:ext>
                  </a:extLst>
                </a:hlinkClick>
              </a:rPr>
              <a:t>m38g8mJBpvo</a:t>
            </a:r>
            <a:r>
              <a:rPr lang="es-ES" dirty="0">
                <a:solidFill>
                  <a:srgbClr val="FF0000"/>
                </a:solidFill>
              </a:rPr>
              <a:t> (3-4 </a:t>
            </a:r>
            <a:r>
              <a:rPr lang="es-ES" dirty="0" err="1">
                <a:solidFill>
                  <a:srgbClr val="FF0000"/>
                </a:solidFill>
              </a:rPr>
              <a:t>mins</a:t>
            </a:r>
            <a:r>
              <a:rPr lang="es-ES" dirty="0">
                <a:solidFill>
                  <a:srgbClr val="FF0000"/>
                </a:solidFill>
              </a:rPr>
              <a:t>)</a:t>
            </a:r>
          </a:p>
          <a:p>
            <a:pPr marL="0" indent="0">
              <a:buNone/>
            </a:pPr>
            <a:r>
              <a:rPr lang="es-ES" dirty="0">
                <a:solidFill>
                  <a:srgbClr val="FF0000"/>
                </a:solidFill>
                <a:hlinkClick r:id="rId5">
                  <a:extLst>
                    <a:ext uri="{A12FA001-AC4F-418D-AE19-62706E023703}">
                      <ahyp:hlinkClr xmlns:ahyp="http://schemas.microsoft.com/office/drawing/2018/hyperlinkcolor" val="tx"/>
                    </a:ext>
                  </a:extLst>
                </a:hlinkClick>
              </a:rPr>
              <a:t>Roncesvalles: </a:t>
            </a:r>
          </a:p>
          <a:p>
            <a:r>
              <a:rPr lang="es-ES" dirty="0">
                <a:solidFill>
                  <a:srgbClr val="467886"/>
                </a:solidFill>
                <a:hlinkClick r:id="rId5">
                  <a:extLst>
                    <a:ext uri="{A12FA001-AC4F-418D-AE19-62706E023703}">
                      <ahyp:hlinkClr xmlns:ahyp="http://schemas.microsoft.com/office/drawing/2018/hyperlinkcolor" val="tx"/>
                    </a:ext>
                  </a:extLst>
                </a:hlinkClick>
              </a:rPr>
              <a:t>https://www.youtube.com/watch?v=</a:t>
            </a:r>
            <a:r>
              <a:rPr lang="es-ES" dirty="0">
                <a:solidFill>
                  <a:srgbClr val="FF0000"/>
                </a:solidFill>
                <a:hlinkClick r:id="rId5">
                  <a:extLst>
                    <a:ext uri="{A12FA001-AC4F-418D-AE19-62706E023703}">
                      <ahyp:hlinkClr xmlns:ahyp="http://schemas.microsoft.com/office/drawing/2018/hyperlinkcolor" val="tx"/>
                    </a:ext>
                  </a:extLst>
                </a:hlinkClick>
              </a:rPr>
              <a:t>fEwF9_97Wpo</a:t>
            </a:r>
            <a:endParaRPr lang="es-ES" dirty="0">
              <a:solidFill>
                <a:srgbClr val="FF0000"/>
              </a:solidFill>
            </a:endParaRPr>
          </a:p>
          <a:p>
            <a:pPr marL="0" indent="0">
              <a:buNone/>
            </a:pPr>
            <a:r>
              <a:rPr lang="es-ES" dirty="0">
                <a:solidFill>
                  <a:srgbClr val="FF0000"/>
                </a:solidFill>
              </a:rPr>
              <a:t>Hasta 1:09 – 2:51</a:t>
            </a:r>
          </a:p>
          <a:p>
            <a:pPr marL="0" indent="0">
              <a:buNone/>
            </a:pPr>
            <a:r>
              <a:rPr lang="es-ES" sz="1800" dirty="0">
                <a:solidFill>
                  <a:srgbClr val="FF0000"/>
                </a:solidFill>
                <a:hlinkClick r:id="rId6"/>
              </a:rPr>
              <a:t>https://atlasnacional.ign.es/wane/Discusi%C3%B3n:Edad_Media#/media/File:Espana_Articulacion-territorial-de-al--Andalus.-Emirato-Independiente-(756--929)_0756-0929_mapa_13993_spa.jpg</a:t>
            </a:r>
            <a:r>
              <a:rPr lang="es-ES" sz="1800" dirty="0">
                <a:solidFill>
                  <a:srgbClr val="FF0000"/>
                </a:solidFill>
              </a:rPr>
              <a:t> -- MAPAS</a:t>
            </a:r>
          </a:p>
          <a:p>
            <a:pPr marL="0" indent="0">
              <a:buNone/>
            </a:pPr>
            <a:r>
              <a:rPr lang="es-ES" dirty="0"/>
              <a:t>Canción de roldan </a:t>
            </a:r>
            <a:r>
              <a:rPr lang="es-ES" dirty="0">
                <a:hlinkClick r:id="rId7"/>
              </a:rPr>
              <a:t>https://www.youtube.com/watch?v=N7MJMeIyotg</a:t>
            </a:r>
            <a:endParaRPr lang="es-ES" dirty="0"/>
          </a:p>
          <a:p>
            <a:pPr marL="0" indent="0">
              <a:buNone/>
            </a:pPr>
            <a:endParaRPr lang="es-ES" dirty="0"/>
          </a:p>
          <a:p>
            <a:endParaRPr lang="es-ES" dirty="0"/>
          </a:p>
        </p:txBody>
      </p:sp>
    </p:spTree>
    <p:extLst>
      <p:ext uri="{BB962C8B-B14F-4D97-AF65-F5344CB8AC3E}">
        <p14:creationId xmlns:p14="http://schemas.microsoft.com/office/powerpoint/2010/main" val="148478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49A2DC-6691-F78D-3D32-374CD5E2FF58}"/>
              </a:ext>
            </a:extLst>
          </p:cNvPr>
          <p:cNvSpPr>
            <a:spLocks noGrp="1"/>
          </p:cNvSpPr>
          <p:nvPr>
            <p:ph type="title"/>
          </p:nvPr>
        </p:nvSpPr>
        <p:spPr>
          <a:xfrm>
            <a:off x="1176131" y="264633"/>
            <a:ext cx="6404113" cy="915222"/>
          </a:xfrm>
        </p:spPr>
        <p:txBody>
          <a:bodyPr anchor="b">
            <a:normAutofit/>
          </a:bodyPr>
          <a:lstStyle/>
          <a:p>
            <a:r>
              <a:rPr lang="es-ES" sz="4800" b="1" dirty="0"/>
              <a:t>EL REINO DE GALICIA</a:t>
            </a:r>
          </a:p>
        </p:txBody>
      </p:sp>
      <p:pic>
        <p:nvPicPr>
          <p:cNvPr id="2050" name="Picture 2" descr="El reino Medieval de Galicia&quot;">
            <a:extLst>
              <a:ext uri="{FF2B5EF4-FFF2-40B4-BE49-F238E27FC236}">
                <a16:creationId xmlns:a16="http://schemas.microsoft.com/office/drawing/2014/main" id="{9929AC8B-948C-047F-6F91-9FD774F85DC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0602" y="1731845"/>
            <a:ext cx="2779084" cy="2779084"/>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C9748191-0C5F-F672-E5B5-06AFAC161077}"/>
              </a:ext>
            </a:extLst>
          </p:cNvPr>
          <p:cNvSpPr>
            <a:spLocks noGrp="1"/>
          </p:cNvSpPr>
          <p:nvPr>
            <p:ph idx="1"/>
          </p:nvPr>
        </p:nvSpPr>
        <p:spPr>
          <a:xfrm>
            <a:off x="3619686" y="1444488"/>
            <a:ext cx="8108488" cy="4537858"/>
          </a:xfrm>
        </p:spPr>
        <p:txBody>
          <a:bodyPr anchor="t">
            <a:normAutofit fontScale="92500" lnSpcReduction="10000"/>
          </a:bodyPr>
          <a:lstStyle/>
          <a:p>
            <a:pPr marL="0" lvl="0" indent="0" eaLnBrk="0" fontAlgn="base" hangingPunct="0">
              <a:spcBef>
                <a:spcPct val="0"/>
              </a:spcBef>
              <a:spcAft>
                <a:spcPts val="600"/>
              </a:spcAft>
              <a:buFontTx/>
              <a:buChar char="•"/>
            </a:pPr>
            <a:r>
              <a:rPr lang="es-ES" altLang="es-ES" sz="3600" dirty="0">
                <a:latin typeface="Arial" panose="020B0604020202020204" pitchFamily="34" charset="0"/>
              </a:rPr>
              <a:t>La presencia musulmana </a:t>
            </a:r>
            <a:r>
              <a:rPr lang="es-ES" altLang="es-ES" sz="3600" b="1" dirty="0">
                <a:latin typeface="Arial" panose="020B0604020202020204" pitchFamily="34" charset="0"/>
              </a:rPr>
              <a:t>escasa y breve</a:t>
            </a:r>
            <a:r>
              <a:rPr lang="es-ES" altLang="es-ES" sz="3600" dirty="0">
                <a:latin typeface="Arial" panose="020B0604020202020204" pitchFamily="34" charset="0"/>
              </a:rPr>
              <a:t>.</a:t>
            </a:r>
          </a:p>
          <a:p>
            <a:pPr marL="0" lvl="0" indent="0" eaLnBrk="0" fontAlgn="base" hangingPunct="0">
              <a:spcBef>
                <a:spcPct val="0"/>
              </a:spcBef>
              <a:spcAft>
                <a:spcPts val="600"/>
              </a:spcAft>
              <a:buFontTx/>
              <a:buChar char="•"/>
            </a:pPr>
            <a:r>
              <a:rPr lang="es-ES" altLang="es-ES" sz="3600" dirty="0">
                <a:latin typeface="Arial" panose="020B0604020202020204" pitchFamily="34" charset="0"/>
              </a:rPr>
              <a:t>En el siglo VIII: </a:t>
            </a:r>
            <a:r>
              <a:rPr lang="es-ES" altLang="es-ES" sz="3600" b="1" dirty="0">
                <a:latin typeface="Arial" panose="020B0604020202020204" pitchFamily="34" charset="0"/>
              </a:rPr>
              <a:t>Alfonso I de Asturias</a:t>
            </a:r>
            <a:r>
              <a:rPr lang="es-ES" altLang="es-ES" sz="3600" dirty="0">
                <a:latin typeface="Arial" panose="020B0604020202020204" pitchFamily="34" charset="0"/>
              </a:rPr>
              <a:t> </a:t>
            </a:r>
            <a:r>
              <a:rPr lang="es-ES" altLang="es-ES" sz="3600" dirty="0">
                <a:latin typeface="Arial" panose="020B0604020202020204" pitchFamily="34" charset="0"/>
                <a:sym typeface="Wingdings" panose="05000000000000000000" pitchFamily="2" charset="2"/>
              </a:rPr>
              <a:t></a:t>
            </a:r>
            <a:r>
              <a:rPr lang="es-ES" altLang="es-ES" sz="3600" dirty="0">
                <a:latin typeface="Arial" panose="020B0604020202020204" pitchFamily="34" charset="0"/>
              </a:rPr>
              <a:t> Galicia en la monarquía astur-leonesa.</a:t>
            </a:r>
          </a:p>
          <a:p>
            <a:pPr marL="0" lvl="0" indent="0" eaLnBrk="0" fontAlgn="base" hangingPunct="0">
              <a:spcBef>
                <a:spcPct val="0"/>
              </a:spcBef>
              <a:spcAft>
                <a:spcPts val="600"/>
              </a:spcAft>
              <a:buFontTx/>
              <a:buChar char="•"/>
            </a:pPr>
            <a:r>
              <a:rPr lang="es-ES" altLang="es-ES" sz="3600" dirty="0">
                <a:latin typeface="Arial" panose="020B0604020202020204" pitchFamily="34" charset="0"/>
              </a:rPr>
              <a:t>Galicia: </a:t>
            </a:r>
            <a:r>
              <a:rPr lang="es-ES" altLang="es-ES" sz="3600" b="1" dirty="0">
                <a:latin typeface="Arial" panose="020B0604020202020204" pitchFamily="34" charset="0"/>
              </a:rPr>
              <a:t>retaguardia</a:t>
            </a:r>
            <a:r>
              <a:rPr lang="es-ES" altLang="es-ES" sz="3600" dirty="0">
                <a:latin typeface="Arial" panose="020B0604020202020204" pitchFamily="34" charset="0"/>
              </a:rPr>
              <a:t> contra los musulmanes.</a:t>
            </a:r>
          </a:p>
          <a:p>
            <a:pPr marL="0" lvl="0" indent="0" eaLnBrk="0" fontAlgn="base" hangingPunct="0">
              <a:spcBef>
                <a:spcPct val="0"/>
              </a:spcBef>
              <a:spcAft>
                <a:spcPts val="600"/>
              </a:spcAft>
              <a:buFontTx/>
              <a:buChar char="•"/>
            </a:pPr>
            <a:r>
              <a:rPr lang="es-ES" altLang="es-ES" sz="3600" dirty="0">
                <a:latin typeface="Arial" panose="020B0604020202020204" pitchFamily="34" charset="0"/>
              </a:rPr>
              <a:t>En algunas épocas, Galicia tuvo </a:t>
            </a:r>
            <a:r>
              <a:rPr lang="es-ES" altLang="es-ES" sz="3600" b="1" dirty="0">
                <a:latin typeface="Arial" panose="020B0604020202020204" pitchFamily="34" charset="0"/>
              </a:rPr>
              <a:t>monarcas propios</a:t>
            </a:r>
            <a:r>
              <a:rPr lang="es-ES" altLang="es-ES" sz="3600" dirty="0">
                <a:latin typeface="Arial" panose="020B0604020202020204" pitchFamily="34" charset="0"/>
              </a:rPr>
              <a:t>, a veces independientes.</a:t>
            </a:r>
          </a:p>
          <a:p>
            <a:pPr marL="0" lvl="0" indent="0" eaLnBrk="0" fontAlgn="base" hangingPunct="0">
              <a:spcBef>
                <a:spcPct val="0"/>
              </a:spcBef>
              <a:spcAft>
                <a:spcPts val="600"/>
              </a:spcAft>
              <a:buFontTx/>
              <a:buChar char="•"/>
            </a:pPr>
            <a:r>
              <a:rPr lang="es-ES" altLang="es-ES" sz="3600" dirty="0">
                <a:latin typeface="Arial" panose="020B0604020202020204" pitchFamily="34" charset="0"/>
              </a:rPr>
              <a:t>Ordoño: Unió Galicia y León</a:t>
            </a:r>
          </a:p>
        </p:txBody>
      </p:sp>
      <p:sp>
        <p:nvSpPr>
          <p:cNvPr id="2057" name="Rectangle 205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605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El castillo más bonito de Galicia es una joya medieval con doble muralla,  jardines de camelias y un museo para toda la familia">
            <a:extLst>
              <a:ext uri="{FF2B5EF4-FFF2-40B4-BE49-F238E27FC236}">
                <a16:creationId xmlns:a16="http://schemas.microsoft.com/office/drawing/2014/main" id="{F785E252-ABA9-25BE-9FDD-38996C9F9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12" b="2624"/>
          <a:stretch>
            <a:fillRect/>
          </a:stretch>
        </p:blipFill>
        <p:spPr bwMode="auto">
          <a:xfrm>
            <a:off x="-3047" y="-917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1A56CE4-191A-3699-06D0-7D38F115CB89}"/>
              </a:ext>
            </a:extLst>
          </p:cNvPr>
          <p:cNvSpPr>
            <a:spLocks noGrp="1"/>
          </p:cNvSpPr>
          <p:nvPr>
            <p:ph type="title"/>
          </p:nvPr>
        </p:nvSpPr>
        <p:spPr>
          <a:xfrm>
            <a:off x="6281531" y="110218"/>
            <a:ext cx="5072269" cy="1899912"/>
          </a:xfrm>
        </p:spPr>
        <p:txBody>
          <a:bodyPr>
            <a:normAutofit/>
          </a:bodyPr>
          <a:lstStyle/>
          <a:p>
            <a:r>
              <a:rPr lang="pt-BR" sz="5400" b="1" dirty="0">
                <a:solidFill>
                  <a:schemeClr val="accent1">
                    <a:lumMod val="75000"/>
                  </a:schemeClr>
                </a:solidFill>
              </a:rPr>
              <a:t>La </a:t>
            </a:r>
            <a:r>
              <a:rPr lang="pt-BR" sz="5400" b="1" dirty="0" err="1">
                <a:solidFill>
                  <a:schemeClr val="accent1">
                    <a:lumMod val="75000"/>
                  </a:schemeClr>
                </a:solidFill>
              </a:rPr>
              <a:t>sociedad</a:t>
            </a:r>
            <a:r>
              <a:rPr lang="pt-BR" sz="5400" b="1" dirty="0">
                <a:solidFill>
                  <a:schemeClr val="accent1">
                    <a:lumMod val="75000"/>
                  </a:schemeClr>
                </a:solidFill>
              </a:rPr>
              <a:t> de </a:t>
            </a:r>
            <a:r>
              <a:rPr lang="pt-BR" sz="5400" b="1" dirty="0" err="1">
                <a:solidFill>
                  <a:schemeClr val="accent1">
                    <a:lumMod val="75000"/>
                  </a:schemeClr>
                </a:solidFill>
              </a:rPr>
              <a:t>la</a:t>
            </a:r>
            <a:r>
              <a:rPr lang="pt-BR" sz="5400" b="1" dirty="0">
                <a:solidFill>
                  <a:schemeClr val="accent1">
                    <a:lumMod val="75000"/>
                  </a:schemeClr>
                </a:solidFill>
              </a:rPr>
              <a:t>  Galicia feudal</a:t>
            </a:r>
            <a:endParaRPr lang="es-ES" sz="5400" b="1" dirty="0">
              <a:solidFill>
                <a:schemeClr val="accent1">
                  <a:lumMod val="75000"/>
                </a:schemeClr>
              </a:solidFill>
            </a:endParaRPr>
          </a:p>
        </p:txBody>
      </p:sp>
      <p:sp>
        <p:nvSpPr>
          <p:cNvPr id="4" name="Rectangle 1">
            <a:extLst>
              <a:ext uri="{FF2B5EF4-FFF2-40B4-BE49-F238E27FC236}">
                <a16:creationId xmlns:a16="http://schemas.microsoft.com/office/drawing/2014/main" id="{FD21B84C-1B42-5AFC-8804-45B754AE9648}"/>
              </a:ext>
            </a:extLst>
          </p:cNvPr>
          <p:cNvSpPr>
            <a:spLocks noGrp="1" noChangeArrowheads="1"/>
          </p:cNvSpPr>
          <p:nvPr>
            <p:ph idx="1"/>
          </p:nvPr>
        </p:nvSpPr>
        <p:spPr bwMode="auto">
          <a:xfrm>
            <a:off x="6650935" y="1895830"/>
            <a:ext cx="5388665" cy="46764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s-ES" altLang="es-ES" sz="2400" b="0" i="0" u="none" strike="noStrike" cap="none" normalizeH="0" baseline="0" dirty="0">
                <a:ln>
                  <a:noFill/>
                </a:ln>
                <a:effectLst/>
                <a:latin typeface="Arial" panose="020B0604020202020204" pitchFamily="34" charset="0"/>
                <a:cs typeface="Arial" panose="020B0604020202020204" pitchFamily="34" charset="0"/>
              </a:rPr>
              <a:t>La organización social se mantuvo tras la conquista musulmana.</a:t>
            </a:r>
          </a:p>
          <a:p>
            <a:pPr marL="0" marR="0" lvl="0" indent="0" defTabSz="914400" rtl="0" eaLnBrk="0" fontAlgn="base" latinLnBrk="0" hangingPunct="0">
              <a:spcBef>
                <a:spcPct val="0"/>
              </a:spcBef>
              <a:spcAft>
                <a:spcPts val="600"/>
              </a:spcAft>
              <a:buClrTx/>
              <a:buSzTx/>
              <a:buNone/>
              <a:tabLst/>
            </a:pPr>
            <a:r>
              <a:rPr kumimoji="0" lang="es-ES" altLang="es-ES" sz="2400" b="0" i="0" u="none" strike="noStrike" cap="none" normalizeH="0" baseline="0" dirty="0">
                <a:ln>
                  <a:noFill/>
                </a:ln>
                <a:effectLst/>
                <a:latin typeface="Arial" panose="020B0604020202020204" pitchFamily="34" charset="0"/>
                <a:cs typeface="Arial" panose="020B0604020202020204" pitchFamily="34" charset="0"/>
              </a:rPr>
              <a:t>La </a:t>
            </a:r>
            <a:r>
              <a:rPr kumimoji="0" lang="es-ES" altLang="es-ES" sz="2400" b="1" i="0" u="none" strike="noStrike" cap="none" normalizeH="0" baseline="0" dirty="0">
                <a:ln>
                  <a:noFill/>
                </a:ln>
                <a:effectLst/>
                <a:latin typeface="Arial" panose="020B0604020202020204" pitchFamily="34" charset="0"/>
                <a:cs typeface="Arial" panose="020B0604020202020204" pitchFamily="34" charset="0"/>
              </a:rPr>
              <a:t>villa (aldea)</a:t>
            </a:r>
            <a:r>
              <a:rPr kumimoji="0" lang="es-ES" altLang="es-ES" sz="2400" b="0" i="0" u="none" strike="noStrike" cap="none" normalizeH="0" baseline="0" dirty="0">
                <a:ln>
                  <a:noFill/>
                </a:ln>
                <a:effectLst/>
                <a:latin typeface="Arial" panose="020B0604020202020204" pitchFamily="34" charset="0"/>
                <a:cs typeface="Arial" panose="020B0604020202020204" pitchFamily="34" charset="0"/>
              </a:rPr>
              <a:t> fue la base de la vida rural.</a:t>
            </a:r>
          </a:p>
          <a:p>
            <a:pPr marL="0" marR="0" lvl="0" indent="0" defTabSz="914400" rtl="0" eaLnBrk="0" fontAlgn="base" latinLnBrk="0" hangingPunct="0">
              <a:spcBef>
                <a:spcPct val="0"/>
              </a:spcBef>
              <a:spcAft>
                <a:spcPts val="600"/>
              </a:spcAft>
              <a:buClrTx/>
              <a:buSzTx/>
              <a:buFontTx/>
              <a:buChar char="•"/>
              <a:tabLst/>
            </a:pPr>
            <a:r>
              <a:rPr lang="es-ES" altLang="es-ES" sz="2400" dirty="0">
                <a:latin typeface="Arial" panose="020B0604020202020204" pitchFamily="34" charset="0"/>
                <a:cs typeface="Arial" panose="020B0604020202020204" pitchFamily="34" charset="0"/>
              </a:rPr>
              <a:t>La población se divida en estamentos</a:t>
            </a:r>
            <a:r>
              <a:rPr kumimoji="0" lang="es-ES" altLang="es-ES" sz="2400" b="0" i="0" u="none" strike="noStrike" cap="none" normalizeH="0" baseline="0" dirty="0">
                <a:ln>
                  <a:noFill/>
                </a:ln>
                <a:effectLst/>
                <a:latin typeface="Arial" panose="020B0604020202020204" pitchFamily="34" charset="0"/>
                <a:cs typeface="Arial" panose="020B0604020202020204" pitchFamily="34" charset="0"/>
              </a:rPr>
              <a:t>: </a:t>
            </a:r>
          </a:p>
          <a:p>
            <a:pPr marL="457200" lvl="1" indent="0" eaLnBrk="0" fontAlgn="base" hangingPunct="0">
              <a:spcBef>
                <a:spcPct val="0"/>
              </a:spcBef>
              <a:spcAft>
                <a:spcPts val="600"/>
              </a:spcAft>
              <a:buFontTx/>
              <a:buChar char="•"/>
            </a:pPr>
            <a:r>
              <a:rPr kumimoji="0" lang="es-ES" altLang="es-ES" b="1" i="0" u="none" strike="noStrike" cap="none" normalizeH="0" baseline="0" dirty="0">
                <a:ln>
                  <a:noFill/>
                </a:ln>
                <a:effectLst/>
                <a:latin typeface="Arial" panose="020B0604020202020204" pitchFamily="34" charset="0"/>
                <a:cs typeface="Arial" panose="020B0604020202020204" pitchFamily="34" charset="0"/>
              </a:rPr>
              <a:t>nobleza y clero</a:t>
            </a:r>
            <a:r>
              <a:rPr kumimoji="0" lang="es-ES" altLang="es-ES" b="0" i="0" u="none" strike="noStrike" cap="none" normalizeH="0" baseline="0" dirty="0">
                <a:ln>
                  <a:noFill/>
                </a:ln>
                <a:effectLst/>
                <a:latin typeface="Arial" panose="020B0604020202020204" pitchFamily="34" charset="0"/>
                <a:cs typeface="Arial" panose="020B0604020202020204" pitchFamily="34" charset="0"/>
              </a:rPr>
              <a:t>.(</a:t>
            </a:r>
            <a:r>
              <a:rPr lang="es-ES" altLang="es-ES" dirty="0">
                <a:latin typeface="Arial" panose="020B0604020202020204" pitchFamily="34" charset="0"/>
                <a:cs typeface="Arial" panose="020B0604020202020204" pitchFamily="34" charset="0"/>
              </a:rPr>
              <a:t>privilegiados)</a:t>
            </a:r>
            <a:endParaRPr kumimoji="0" lang="es-ES" altLang="es-ES" b="0" i="0" u="none" strike="noStrike" cap="none" normalizeH="0" baseline="0" dirty="0">
              <a:ln>
                <a:noFill/>
              </a:ln>
              <a:effectLst/>
              <a:latin typeface="Arial" panose="020B0604020202020204" pitchFamily="34" charset="0"/>
              <a:cs typeface="Arial" panose="020B0604020202020204" pitchFamily="34" charset="0"/>
            </a:endParaRPr>
          </a:p>
          <a:p>
            <a:pPr marL="457200" lvl="1" indent="0" eaLnBrk="0" fontAlgn="base" hangingPunct="0">
              <a:spcBef>
                <a:spcPct val="0"/>
              </a:spcBef>
              <a:spcAft>
                <a:spcPts val="600"/>
              </a:spcAft>
              <a:buFontTx/>
              <a:buChar char="•"/>
            </a:pPr>
            <a:r>
              <a:rPr kumimoji="0" lang="es-ES" altLang="es-ES" b="1" i="0" u="none" strike="noStrike" cap="none" normalizeH="0" baseline="0" dirty="0">
                <a:ln>
                  <a:noFill/>
                </a:ln>
                <a:effectLst/>
                <a:latin typeface="Arial" panose="020B0604020202020204" pitchFamily="34" charset="0"/>
                <a:cs typeface="Arial" panose="020B0604020202020204" pitchFamily="34" charset="0"/>
              </a:rPr>
              <a:t>siervos</a:t>
            </a:r>
            <a:r>
              <a:rPr kumimoji="0" lang="es-ES" altLang="es-ES" b="0" i="0" u="none" strike="noStrike" cap="none" normalizeH="0" baseline="0" dirty="0">
                <a:ln>
                  <a:noFill/>
                </a:ln>
                <a:effectLst/>
                <a:latin typeface="Arial" panose="020B0604020202020204" pitchFamily="34" charset="0"/>
                <a:cs typeface="Arial" panose="020B0604020202020204" pitchFamily="34" charset="0"/>
              </a:rPr>
              <a:t> </a:t>
            </a:r>
          </a:p>
          <a:p>
            <a:pPr marL="0" marR="0" lvl="0" indent="0" defTabSz="914400" rtl="0" eaLnBrk="0" fontAlgn="base" latinLnBrk="0" hangingPunct="0">
              <a:spcBef>
                <a:spcPct val="0"/>
              </a:spcBef>
              <a:spcAft>
                <a:spcPts val="600"/>
              </a:spcAft>
              <a:buClrTx/>
              <a:buSzTx/>
              <a:buFontTx/>
              <a:buChar char="•"/>
              <a:tabLst/>
            </a:pPr>
            <a:r>
              <a:rPr kumimoji="0" lang="es-ES" altLang="es-ES" sz="2400" b="0" i="0" u="none" strike="noStrike" cap="none" normalizeH="0" baseline="0" dirty="0">
                <a:ln>
                  <a:noFill/>
                </a:ln>
                <a:effectLst/>
                <a:latin typeface="Arial" panose="020B0604020202020204" pitchFamily="34" charset="0"/>
                <a:cs typeface="Arial" panose="020B0604020202020204" pitchFamily="34" charset="0"/>
              </a:rPr>
              <a:t>La vida giraba en torno a </a:t>
            </a:r>
            <a:r>
              <a:rPr kumimoji="0" lang="es-ES" altLang="es-ES" sz="2400" b="1" i="0" u="none" strike="noStrike" cap="none" normalizeH="0" baseline="0" dirty="0">
                <a:ln>
                  <a:noFill/>
                </a:ln>
                <a:effectLst/>
                <a:latin typeface="Arial" panose="020B0604020202020204" pitchFamily="34" charset="0"/>
                <a:cs typeface="Arial" panose="020B0604020202020204" pitchFamily="34" charset="0"/>
              </a:rPr>
              <a:t>castillos y monasterios</a:t>
            </a:r>
            <a:r>
              <a:rPr kumimoji="0" lang="es-ES" altLang="es-ES" sz="2400" b="0" i="0" u="none" strike="noStrike" cap="none" normalizeH="0" baseline="0" dirty="0">
                <a:ln>
                  <a:noFill/>
                </a:ln>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5917890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3" name="Rectangle 4112">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descr="Mapa del Camino de Santiago Francés">
            <a:extLst>
              <a:ext uri="{FF2B5EF4-FFF2-40B4-BE49-F238E27FC236}">
                <a16:creationId xmlns:a16="http://schemas.microsoft.com/office/drawing/2014/main" id="{F0C9F6F1-56E6-C748-59FE-FFEB9E6CE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9129"/>
          <a:stretch>
            <a:fillRect/>
          </a:stretch>
        </p:blipFill>
        <p:spPr bwMode="auto">
          <a:xfrm>
            <a:off x="-1" y="10"/>
            <a:ext cx="12228129" cy="4143147"/>
          </a:xfrm>
          <a:prstGeom prst="rect">
            <a:avLst/>
          </a:prstGeom>
          <a:noFill/>
          <a:extLst>
            <a:ext uri="{909E8E84-426E-40DD-AFC4-6F175D3DCCD1}">
              <a14:hiddenFill xmlns:a14="http://schemas.microsoft.com/office/drawing/2010/main">
                <a:solidFill>
                  <a:srgbClr val="FFFFFF"/>
                </a:solidFill>
              </a14:hiddenFill>
            </a:ext>
          </a:extLst>
        </p:spPr>
      </p:pic>
      <p:grpSp>
        <p:nvGrpSpPr>
          <p:cNvPr id="4115" name="Group 4114">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4116" name="Freeform: Shape 4115">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4117" name="Freeform: Shape 4116">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4118" name="Freeform: Shape 4117">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4119" name="Freeform: Shape 4118">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ítulo 1">
            <a:extLst>
              <a:ext uri="{FF2B5EF4-FFF2-40B4-BE49-F238E27FC236}">
                <a16:creationId xmlns:a16="http://schemas.microsoft.com/office/drawing/2014/main" id="{066B5AC6-34C5-8CB6-3733-1D27BA4D36A9}"/>
              </a:ext>
            </a:extLst>
          </p:cNvPr>
          <p:cNvSpPr>
            <a:spLocks noGrp="1"/>
          </p:cNvSpPr>
          <p:nvPr>
            <p:ph type="title"/>
          </p:nvPr>
        </p:nvSpPr>
        <p:spPr>
          <a:xfrm>
            <a:off x="5071872" y="251193"/>
            <a:ext cx="5021782" cy="1099712"/>
          </a:xfrm>
        </p:spPr>
        <p:txBody>
          <a:bodyPr>
            <a:normAutofit/>
          </a:bodyPr>
          <a:lstStyle/>
          <a:p>
            <a:r>
              <a:rPr lang="es-ES" sz="3600" b="1" dirty="0">
                <a:solidFill>
                  <a:schemeClr val="tx2">
                    <a:lumMod val="75000"/>
                    <a:lumOff val="25000"/>
                  </a:schemeClr>
                </a:solidFill>
              </a:rPr>
              <a:t>EL CAMINO DE SANTIAGO</a:t>
            </a:r>
          </a:p>
        </p:txBody>
      </p:sp>
      <p:sp>
        <p:nvSpPr>
          <p:cNvPr id="4" name="Rectangle 1">
            <a:extLst>
              <a:ext uri="{FF2B5EF4-FFF2-40B4-BE49-F238E27FC236}">
                <a16:creationId xmlns:a16="http://schemas.microsoft.com/office/drawing/2014/main" id="{F582577A-4642-E894-AD8D-9A9BDB9EC77E}"/>
              </a:ext>
            </a:extLst>
          </p:cNvPr>
          <p:cNvSpPr>
            <a:spLocks noGrp="1" noChangeArrowheads="1"/>
          </p:cNvSpPr>
          <p:nvPr>
            <p:ph idx="1"/>
          </p:nvPr>
        </p:nvSpPr>
        <p:spPr bwMode="auto">
          <a:xfrm>
            <a:off x="470299" y="3537334"/>
            <a:ext cx="11251096" cy="30248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s-ES" altLang="es-ES" b="1" i="0" u="none" strike="noStrike" cap="none" normalizeH="0" baseline="0" dirty="0">
                <a:ln>
                  <a:noFill/>
                </a:ln>
                <a:solidFill>
                  <a:schemeClr val="tx2"/>
                </a:solidFill>
                <a:effectLst/>
                <a:latin typeface="Arial" panose="020B0604020202020204" pitchFamily="34" charset="0"/>
              </a:rPr>
              <a:t>813</a:t>
            </a:r>
            <a:r>
              <a:rPr kumimoji="0" lang="es-ES" altLang="es-ES" b="0" i="0" u="none" strike="noStrike" cap="none" normalizeH="0" baseline="0" dirty="0">
                <a:ln>
                  <a:noFill/>
                </a:ln>
                <a:solidFill>
                  <a:schemeClr val="tx2"/>
                </a:solidFill>
                <a:effectLst/>
                <a:latin typeface="Arial" panose="020B0604020202020204" pitchFamily="34" charset="0"/>
              </a:rPr>
              <a:t> </a:t>
            </a:r>
            <a:r>
              <a:rPr kumimoji="0" lang="es-ES" altLang="es-ES" b="0" i="0" u="none" strike="noStrike" cap="none" normalizeH="0" baseline="0" dirty="0">
                <a:ln>
                  <a:noFill/>
                </a:ln>
                <a:solidFill>
                  <a:schemeClr val="tx2"/>
                </a:solidFill>
                <a:effectLst/>
                <a:latin typeface="Arial" panose="020B0604020202020204" pitchFamily="34" charset="0"/>
                <a:sym typeface="Wingdings" panose="05000000000000000000" pitchFamily="2" charset="2"/>
              </a:rPr>
              <a:t> tumba del </a:t>
            </a:r>
            <a:r>
              <a:rPr kumimoji="0" lang="es-ES" altLang="es-ES" b="1" i="0" u="none" strike="noStrike" cap="none" normalizeH="0" baseline="0" dirty="0">
                <a:ln>
                  <a:noFill/>
                </a:ln>
                <a:solidFill>
                  <a:schemeClr val="tx2"/>
                </a:solidFill>
                <a:effectLst/>
                <a:latin typeface="Arial" panose="020B0604020202020204" pitchFamily="34" charset="0"/>
              </a:rPr>
              <a:t>apóstol Santiago</a:t>
            </a:r>
            <a:r>
              <a:rPr kumimoji="0" lang="es-ES" altLang="es-ES" b="0" i="0" u="none" strike="noStrike" cap="none" normalizeH="0" baseline="0" dirty="0">
                <a:ln>
                  <a:noFill/>
                </a:ln>
                <a:solidFill>
                  <a:schemeClr val="tx2"/>
                </a:solidFill>
                <a:effectLst/>
                <a:latin typeface="Arial" panose="020B0604020202020204" pitchFamily="34" charset="0"/>
              </a:rPr>
              <a:t>.</a:t>
            </a:r>
          </a:p>
          <a:p>
            <a:pPr marL="0" marR="0" lvl="0" indent="0" defTabSz="914400" rtl="0" eaLnBrk="0" fontAlgn="base" latinLnBrk="0" hangingPunct="0">
              <a:spcBef>
                <a:spcPct val="0"/>
              </a:spcBef>
              <a:spcAft>
                <a:spcPts val="600"/>
              </a:spcAft>
              <a:buClrTx/>
              <a:buSzTx/>
              <a:buFontTx/>
              <a:buChar char="•"/>
              <a:tabLst/>
            </a:pPr>
            <a:r>
              <a:rPr kumimoji="0" lang="es-ES" altLang="es-ES" b="0" i="0" u="none" strike="noStrike" cap="none" normalizeH="0" baseline="0" dirty="0">
                <a:ln>
                  <a:noFill/>
                </a:ln>
                <a:solidFill>
                  <a:schemeClr val="tx2"/>
                </a:solidFill>
                <a:effectLst/>
                <a:latin typeface="Arial" panose="020B0604020202020204" pitchFamily="34" charset="0"/>
              </a:rPr>
              <a:t>Reyes / Iglesia impulsan </a:t>
            </a:r>
            <a:r>
              <a:rPr kumimoji="0" lang="es-ES" altLang="es-ES" b="1" i="0" u="none" strike="noStrike" cap="none" normalizeH="0" baseline="0" dirty="0">
                <a:ln>
                  <a:noFill/>
                </a:ln>
                <a:solidFill>
                  <a:schemeClr val="tx2"/>
                </a:solidFill>
                <a:effectLst/>
                <a:latin typeface="Arial" panose="020B0604020202020204" pitchFamily="34" charset="0"/>
              </a:rPr>
              <a:t>peregrinaciones</a:t>
            </a:r>
            <a:r>
              <a:rPr kumimoji="0" lang="es-ES" altLang="es-ES" b="0" i="0" u="none" strike="noStrike" cap="none" normalizeH="0" baseline="0" dirty="0">
                <a:ln>
                  <a:noFill/>
                </a:ln>
                <a:solidFill>
                  <a:schemeClr val="tx2"/>
                </a:solidFill>
                <a:effectLst/>
                <a:latin typeface="Arial" panose="020B0604020202020204" pitchFamily="34" charset="0"/>
              </a:rPr>
              <a:t>.</a:t>
            </a:r>
          </a:p>
          <a:p>
            <a:pPr marL="0" marR="0" lvl="0" indent="0" defTabSz="914400" rtl="0" eaLnBrk="0" fontAlgn="base" latinLnBrk="0" hangingPunct="0">
              <a:spcBef>
                <a:spcPct val="0"/>
              </a:spcBef>
              <a:spcAft>
                <a:spcPts val="600"/>
              </a:spcAft>
              <a:buClrTx/>
              <a:buSzTx/>
              <a:buFontTx/>
              <a:buChar char="•"/>
              <a:tabLst/>
            </a:pPr>
            <a:r>
              <a:rPr kumimoji="0" lang="es-ES" altLang="es-ES" b="0" i="0" u="none" strike="noStrike" cap="none" normalizeH="0" baseline="0" dirty="0">
                <a:ln>
                  <a:noFill/>
                </a:ln>
                <a:solidFill>
                  <a:schemeClr val="tx2"/>
                </a:solidFill>
                <a:effectLst/>
                <a:latin typeface="Arial" panose="020B0604020202020204" pitchFamily="34" charset="0"/>
              </a:rPr>
              <a:t>El Camino Francés: Desde </a:t>
            </a:r>
            <a:r>
              <a:rPr kumimoji="0" lang="es-ES" altLang="es-ES" b="1" i="0" u="none" strike="noStrike" cap="none" normalizeH="0" baseline="0" dirty="0">
                <a:ln>
                  <a:noFill/>
                </a:ln>
                <a:solidFill>
                  <a:schemeClr val="tx2"/>
                </a:solidFill>
                <a:effectLst/>
                <a:latin typeface="Arial" panose="020B0604020202020204" pitchFamily="34" charset="0"/>
              </a:rPr>
              <a:t>Francia</a:t>
            </a:r>
            <a:r>
              <a:rPr kumimoji="0" lang="es-ES" altLang="es-ES" b="0" i="0" u="none" strike="noStrike" cap="none" normalizeH="0" baseline="0" dirty="0">
                <a:ln>
                  <a:noFill/>
                </a:ln>
                <a:solidFill>
                  <a:schemeClr val="tx2"/>
                </a:solidFill>
                <a:effectLst/>
                <a:latin typeface="Arial" panose="020B0604020202020204" pitchFamily="34" charset="0"/>
              </a:rPr>
              <a:t> y </a:t>
            </a:r>
            <a:r>
              <a:rPr kumimoji="0" lang="es-ES" altLang="es-ES" b="0" i="0" u="none" strike="noStrike" cap="none" normalizeH="0" baseline="0">
                <a:ln>
                  <a:noFill/>
                </a:ln>
                <a:solidFill>
                  <a:schemeClr val="tx2"/>
                </a:solidFill>
                <a:effectLst/>
                <a:latin typeface="Arial" panose="020B0604020202020204" pitchFamily="34" charset="0"/>
              </a:rPr>
              <a:t>entraba por </a:t>
            </a:r>
            <a:r>
              <a:rPr kumimoji="0" lang="es-ES" altLang="es-ES" b="0" i="0" u="none" strike="noStrike" cap="none" normalizeH="0" baseline="0" dirty="0">
                <a:ln>
                  <a:noFill/>
                </a:ln>
                <a:solidFill>
                  <a:schemeClr val="tx2"/>
                </a:solidFill>
                <a:effectLst/>
                <a:latin typeface="Arial" panose="020B0604020202020204" pitchFamily="34" charset="0"/>
              </a:rPr>
              <a:t>los Pirineos.</a:t>
            </a:r>
          </a:p>
          <a:p>
            <a:pPr marL="0" marR="0" lvl="0" indent="0" defTabSz="914400" rtl="0" eaLnBrk="0" fontAlgn="base" latinLnBrk="0" hangingPunct="0">
              <a:spcBef>
                <a:spcPct val="0"/>
              </a:spcBef>
              <a:spcAft>
                <a:spcPts val="600"/>
              </a:spcAft>
              <a:buClrTx/>
              <a:buSzTx/>
              <a:buFontTx/>
              <a:buChar char="•"/>
              <a:tabLst/>
            </a:pPr>
            <a:r>
              <a:rPr kumimoji="0" lang="es-ES" altLang="es-ES" b="0" i="0" u="none" strike="noStrike" cap="none" normalizeH="0" baseline="0" dirty="0">
                <a:ln>
                  <a:noFill/>
                </a:ln>
                <a:solidFill>
                  <a:schemeClr val="tx2"/>
                </a:solidFill>
                <a:effectLst/>
                <a:latin typeface="Arial" panose="020B0604020202020204" pitchFamily="34" charset="0"/>
              </a:rPr>
              <a:t>Las rutas: </a:t>
            </a:r>
            <a:r>
              <a:rPr kumimoji="0" lang="es-ES" altLang="es-ES" b="1" i="0" u="none" strike="noStrike" cap="none" normalizeH="0" baseline="0" dirty="0">
                <a:ln>
                  <a:noFill/>
                </a:ln>
                <a:solidFill>
                  <a:schemeClr val="tx2"/>
                </a:solidFill>
                <a:effectLst/>
                <a:latin typeface="Arial" panose="020B0604020202020204" pitchFamily="34" charset="0"/>
              </a:rPr>
              <a:t>Logroño, Burgos, León y Ponferrada</a:t>
            </a:r>
            <a:r>
              <a:rPr kumimoji="0" lang="es-ES" altLang="es-ES" b="0" i="0" u="none" strike="noStrike" cap="none" normalizeH="0" baseline="0" dirty="0">
                <a:ln>
                  <a:noFill/>
                </a:ln>
                <a:solidFill>
                  <a:schemeClr val="tx2"/>
                </a:solidFill>
                <a:effectLst/>
                <a:latin typeface="Arial" panose="020B0604020202020204" pitchFamily="34" charset="0"/>
              </a:rPr>
              <a:t>.</a:t>
            </a:r>
          </a:p>
          <a:p>
            <a:pPr marL="0" marR="0" lvl="0" indent="0" defTabSz="914400" rtl="0" eaLnBrk="0" fontAlgn="base" latinLnBrk="0" hangingPunct="0">
              <a:spcBef>
                <a:spcPct val="0"/>
              </a:spcBef>
              <a:spcAft>
                <a:spcPts val="600"/>
              </a:spcAft>
              <a:buClrTx/>
              <a:buSzTx/>
              <a:buFontTx/>
              <a:buChar char="•"/>
              <a:tabLst/>
            </a:pPr>
            <a:r>
              <a:rPr kumimoji="0" lang="es-ES" altLang="es-ES" b="0" i="0" u="none" strike="noStrike" cap="none" normalizeH="0" baseline="0" dirty="0">
                <a:ln>
                  <a:noFill/>
                </a:ln>
                <a:solidFill>
                  <a:schemeClr val="tx2"/>
                </a:solidFill>
                <a:effectLst/>
                <a:latin typeface="Arial" panose="020B0604020202020204" pitchFamily="34" charset="0"/>
              </a:rPr>
              <a:t>El Camino favoreció el </a:t>
            </a:r>
            <a:r>
              <a:rPr kumimoji="0" lang="es-ES" altLang="es-ES" b="1" i="0" u="none" strike="noStrike" cap="none" normalizeH="0" baseline="0" dirty="0">
                <a:ln>
                  <a:noFill/>
                </a:ln>
                <a:solidFill>
                  <a:schemeClr val="tx2"/>
                </a:solidFill>
                <a:effectLst/>
                <a:latin typeface="Arial" panose="020B0604020202020204" pitchFamily="34" charset="0"/>
              </a:rPr>
              <a:t>comercio, las ciudades y los intercambios culturales con Europa</a:t>
            </a:r>
            <a:r>
              <a:rPr kumimoji="0" lang="es-ES" altLang="es-ES" b="0" i="0" u="none" strike="noStrike" cap="none" normalizeH="0" baseline="0" dirty="0">
                <a:ln>
                  <a:noFill/>
                </a:ln>
                <a:solidFill>
                  <a:schemeClr val="tx2"/>
                </a:solidFill>
                <a:effectLst/>
                <a:latin typeface="Arial" panose="020B0604020202020204" pitchFamily="34" charset="0"/>
              </a:rPr>
              <a:t>.</a:t>
            </a:r>
            <a:endParaRPr kumimoji="0" lang="es-ES" altLang="es-ES" sz="1100" b="0" i="0" u="none" strike="noStrike" cap="none" normalizeH="0" baseline="0" dirty="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46518767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0" name="Rectangle 821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3CE3C8-64ED-060A-5E6A-957298C2651A}"/>
              </a:ext>
            </a:extLst>
          </p:cNvPr>
          <p:cNvSpPr>
            <a:spLocks noGrp="1"/>
          </p:cNvSpPr>
          <p:nvPr>
            <p:ph type="ctrTitle"/>
          </p:nvPr>
        </p:nvSpPr>
        <p:spPr>
          <a:xfrm>
            <a:off x="4051099" y="257158"/>
            <a:ext cx="6736172" cy="757874"/>
          </a:xfrm>
        </p:spPr>
        <p:txBody>
          <a:bodyPr>
            <a:normAutofit/>
          </a:bodyPr>
          <a:lstStyle/>
          <a:p>
            <a:pPr algn="l"/>
            <a:r>
              <a:rPr lang="es-ES" sz="4400" b="1" dirty="0">
                <a:solidFill>
                  <a:srgbClr val="002060"/>
                </a:solidFill>
              </a:rPr>
              <a:t>¿Qué es la reconquista?</a:t>
            </a:r>
          </a:p>
        </p:txBody>
      </p:sp>
      <p:sp>
        <p:nvSpPr>
          <p:cNvPr id="3" name="Subtítulo 2">
            <a:extLst>
              <a:ext uri="{FF2B5EF4-FFF2-40B4-BE49-F238E27FC236}">
                <a16:creationId xmlns:a16="http://schemas.microsoft.com/office/drawing/2014/main" id="{7705D48C-8444-CF41-C516-E18BDAA4ACFE}"/>
              </a:ext>
            </a:extLst>
          </p:cNvPr>
          <p:cNvSpPr>
            <a:spLocks noGrp="1"/>
          </p:cNvSpPr>
          <p:nvPr>
            <p:ph type="subTitle" idx="1"/>
          </p:nvPr>
        </p:nvSpPr>
        <p:spPr>
          <a:xfrm>
            <a:off x="291548" y="834888"/>
            <a:ext cx="3299791" cy="5734430"/>
          </a:xfrm>
        </p:spPr>
        <p:txBody>
          <a:bodyPr>
            <a:noAutofit/>
          </a:bodyPr>
          <a:lstStyle/>
          <a:p>
            <a:pPr algn="l">
              <a:lnSpc>
                <a:spcPct val="100000"/>
              </a:lnSpc>
              <a:spcBef>
                <a:spcPts val="0"/>
              </a:spcBef>
            </a:pPr>
            <a:r>
              <a:rPr lang="es-ES" sz="3000" b="1" dirty="0"/>
              <a:t>La lucha de los reinos cristianos del norte de la Península Ibérica contra los musulmanes para recuperar sus territorios </a:t>
            </a:r>
          </a:p>
        </p:txBody>
      </p:sp>
      <p:pic>
        <p:nvPicPr>
          <p:cNvPr id="8204" name="Picture 12" descr="La Reconquista">
            <a:extLst>
              <a:ext uri="{FF2B5EF4-FFF2-40B4-BE49-F238E27FC236}">
                <a16:creationId xmlns:a16="http://schemas.microsoft.com/office/drawing/2014/main" id="{82F6CA13-D5D3-41DD-0300-E06763597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861" y="1181944"/>
            <a:ext cx="8060902" cy="5480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397703"/>
      </p:ext>
    </p:extLst>
  </p:cSld>
  <p:clrMapOvr>
    <a:masterClrMapping/>
  </p:clrMapOvr>
  <mc:AlternateContent xmlns:mc="http://schemas.openxmlformats.org/markup-compatibility/2006" xmlns:p14="http://schemas.microsoft.com/office/powerpoint/2010/main">
    <mc:Choice Requires="p14">
      <p:transition spd="slow" p14:dur="2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9C9692E-6E50-A971-5C4B-2356AF4747A7}"/>
              </a:ext>
            </a:extLst>
          </p:cNvPr>
          <p:cNvSpPr>
            <a:spLocks noGrp="1"/>
          </p:cNvSpPr>
          <p:nvPr>
            <p:ph type="title"/>
          </p:nvPr>
        </p:nvSpPr>
        <p:spPr>
          <a:xfrm>
            <a:off x="630936" y="457200"/>
            <a:ext cx="4343400" cy="1929384"/>
          </a:xfrm>
        </p:spPr>
        <p:txBody>
          <a:bodyPr anchor="ctr">
            <a:normAutofit/>
          </a:bodyPr>
          <a:lstStyle/>
          <a:p>
            <a:r>
              <a:rPr lang="es-ES" sz="4800" b="1" dirty="0">
                <a:solidFill>
                  <a:schemeClr val="tx2">
                    <a:lumMod val="75000"/>
                    <a:lumOff val="25000"/>
                  </a:schemeClr>
                </a:solidFill>
              </a:rPr>
              <a:t>Áreas Geográficas</a:t>
            </a:r>
          </a:p>
        </p:txBody>
      </p:sp>
      <p:sp>
        <p:nvSpPr>
          <p:cNvPr id="1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2857BCC-E19D-9D97-C2AB-27D5C3C02B9E}"/>
              </a:ext>
            </a:extLst>
          </p:cNvPr>
          <p:cNvSpPr>
            <a:spLocks noGrp="1"/>
          </p:cNvSpPr>
          <p:nvPr>
            <p:ph idx="1"/>
          </p:nvPr>
        </p:nvSpPr>
        <p:spPr>
          <a:xfrm>
            <a:off x="5541263" y="457200"/>
            <a:ext cx="6007608" cy="1929384"/>
          </a:xfrm>
        </p:spPr>
        <p:txBody>
          <a:bodyPr anchor="ctr">
            <a:normAutofit/>
          </a:bodyPr>
          <a:lstStyle/>
          <a:p>
            <a:r>
              <a:rPr lang="es-ES" sz="4000" dirty="0">
                <a:latin typeface="Abadi" panose="020B0604020104020204" pitchFamily="34" charset="0"/>
              </a:rPr>
              <a:t>Cordillera Cantábrica</a:t>
            </a:r>
          </a:p>
          <a:p>
            <a:r>
              <a:rPr lang="es-ES" sz="4000" dirty="0">
                <a:latin typeface="Abadi" panose="020B0604020104020204" pitchFamily="34" charset="0"/>
              </a:rPr>
              <a:t>Pirineos</a:t>
            </a:r>
          </a:p>
        </p:txBody>
      </p:sp>
      <p:pic>
        <p:nvPicPr>
          <p:cNvPr id="7" name="Imagen 6" descr="Mapa&#10;&#10;El contenido generado por IA puede ser incorrecto.">
            <a:extLst>
              <a:ext uri="{FF2B5EF4-FFF2-40B4-BE49-F238E27FC236}">
                <a16:creationId xmlns:a16="http://schemas.microsoft.com/office/drawing/2014/main" id="{30B4621F-5A19-A601-C5AE-B7302C1A5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050" y="2386584"/>
            <a:ext cx="4852285" cy="3678936"/>
          </a:xfrm>
          <a:prstGeom prst="rect">
            <a:avLst/>
          </a:prstGeom>
        </p:spPr>
      </p:pic>
      <p:pic>
        <p:nvPicPr>
          <p:cNvPr id="5" name="Imagen 4" descr="Texto&#10;&#10;El contenido generado por IA puede ser incorrecto.">
            <a:extLst>
              <a:ext uri="{FF2B5EF4-FFF2-40B4-BE49-F238E27FC236}">
                <a16:creationId xmlns:a16="http://schemas.microsoft.com/office/drawing/2014/main" id="{2E787628-4408-2F39-978C-D5912B6A1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76" y="2456010"/>
            <a:ext cx="6238035" cy="3540083"/>
          </a:xfrm>
          <a:prstGeom prst="rect">
            <a:avLst/>
          </a:prstGeom>
        </p:spPr>
      </p:pic>
    </p:spTree>
    <p:extLst>
      <p:ext uri="{BB962C8B-B14F-4D97-AF65-F5344CB8AC3E}">
        <p14:creationId xmlns:p14="http://schemas.microsoft.com/office/powerpoint/2010/main" val="2365950998"/>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FAA905-4209-A6C7-50DE-B259CE9AFF16}"/>
              </a:ext>
            </a:extLst>
          </p:cNvPr>
          <p:cNvSpPr>
            <a:spLocks noGrp="1"/>
          </p:cNvSpPr>
          <p:nvPr>
            <p:ph type="ctrTitle"/>
          </p:nvPr>
        </p:nvSpPr>
        <p:spPr>
          <a:xfrm>
            <a:off x="265042" y="186268"/>
            <a:ext cx="11595655" cy="795866"/>
          </a:xfrm>
        </p:spPr>
        <p:txBody>
          <a:bodyPr>
            <a:normAutofit/>
          </a:bodyPr>
          <a:lstStyle/>
          <a:p>
            <a:pPr algn="l"/>
            <a:r>
              <a:rPr lang="es-ES" sz="3600" b="1" dirty="0">
                <a:solidFill>
                  <a:schemeClr val="tx2">
                    <a:lumMod val="75000"/>
                    <a:lumOff val="25000"/>
                  </a:schemeClr>
                </a:solidFill>
              </a:rPr>
              <a:t>NÚCLEOS DE RESISTENCIA CRISTIANA</a:t>
            </a:r>
            <a:endParaRPr lang="es-ES" sz="3600" b="1" dirty="0">
              <a:solidFill>
                <a:schemeClr val="accent6">
                  <a:lumMod val="50000"/>
                </a:schemeClr>
              </a:solidFill>
            </a:endParaRPr>
          </a:p>
        </p:txBody>
      </p:sp>
      <p:sp>
        <p:nvSpPr>
          <p:cNvPr id="4" name="Rectangle 1">
            <a:extLst>
              <a:ext uri="{FF2B5EF4-FFF2-40B4-BE49-F238E27FC236}">
                <a16:creationId xmlns:a16="http://schemas.microsoft.com/office/drawing/2014/main" id="{84150A0E-1FE5-B905-8080-622E50BDB177}"/>
              </a:ext>
            </a:extLst>
          </p:cNvPr>
          <p:cNvSpPr>
            <a:spLocks noGrp="1" noChangeArrowheads="1"/>
          </p:cNvSpPr>
          <p:nvPr>
            <p:ph type="subTitle" idx="1"/>
          </p:nvPr>
        </p:nvSpPr>
        <p:spPr bwMode="auto">
          <a:xfrm>
            <a:off x="265042" y="1010908"/>
            <a:ext cx="9276522"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s-ES" altLang="es-ES" b="1" dirty="0">
                <a:latin typeface="Arial" panose="020B0604020202020204" pitchFamily="34" charset="0"/>
              </a:rPr>
              <a:t>2</a:t>
            </a:r>
            <a:r>
              <a:rPr kumimoji="0" lang="es-ES" altLang="es-ES" b="1" i="0" u="none" strike="noStrike" cap="none" normalizeH="0" baseline="0" dirty="0">
                <a:ln>
                  <a:noFill/>
                </a:ln>
                <a:solidFill>
                  <a:schemeClr val="tx1"/>
                </a:solidFill>
                <a:effectLst/>
                <a:latin typeface="Arial" panose="020B0604020202020204" pitchFamily="34" charset="0"/>
              </a:rPr>
              <a:t> NÚCLEOS:</a:t>
            </a:r>
          </a:p>
          <a:p>
            <a:pPr lvl="1" algn="l" eaLnBrk="0" fontAlgn="base" hangingPunct="0">
              <a:lnSpc>
                <a:spcPct val="100000"/>
              </a:lnSpc>
              <a:spcBef>
                <a:spcPct val="0"/>
              </a:spcBef>
              <a:spcAft>
                <a:spcPct val="0"/>
              </a:spcAft>
              <a:buFontTx/>
              <a:buChar char="•"/>
            </a:pPr>
            <a:r>
              <a:rPr kumimoji="0" lang="es-ES" altLang="es-ES" sz="2400" b="1" i="0" u="none" strike="noStrike" cap="none" normalizeH="0" baseline="0" dirty="0">
                <a:ln>
                  <a:noFill/>
                </a:ln>
                <a:solidFill>
                  <a:schemeClr val="tx1"/>
                </a:solidFill>
                <a:effectLst/>
                <a:latin typeface="Arial" panose="020B0604020202020204" pitchFamily="34" charset="0"/>
              </a:rPr>
              <a:t>NÚCLEO CANTÁBRICO</a:t>
            </a:r>
            <a:endParaRPr kumimoji="0" lang="es-ES" altLang="es-ES" sz="2400" b="0" i="0" u="none" strike="noStrike" cap="none" normalizeH="0" baseline="0" dirty="0">
              <a:ln>
                <a:noFill/>
              </a:ln>
              <a:solidFill>
                <a:schemeClr val="tx1"/>
              </a:solidFill>
              <a:effectLst/>
              <a:latin typeface="Arial" panose="020B0604020202020204" pitchFamily="34" charset="0"/>
            </a:endParaRPr>
          </a:p>
          <a:p>
            <a:pPr lvl="1" algn="l" eaLnBrk="0" fontAlgn="base" hangingPunct="0">
              <a:lnSpc>
                <a:spcPct val="100000"/>
              </a:lnSpc>
              <a:spcBef>
                <a:spcPct val="0"/>
              </a:spcBef>
              <a:spcAft>
                <a:spcPct val="0"/>
              </a:spcAft>
              <a:buFontTx/>
              <a:buChar char="•"/>
            </a:pPr>
            <a:r>
              <a:rPr kumimoji="0" lang="es-ES" altLang="es-ES" sz="2400" b="1" i="0" u="none" strike="noStrike" cap="none" normalizeH="0" baseline="0" dirty="0">
                <a:ln>
                  <a:noFill/>
                </a:ln>
                <a:solidFill>
                  <a:schemeClr val="tx1"/>
                </a:solidFill>
                <a:effectLst/>
                <a:latin typeface="Arial" panose="020B0604020202020204" pitchFamily="34" charset="0"/>
              </a:rPr>
              <a:t>NÚCLEO PIRENÁICO</a:t>
            </a:r>
            <a:endParaRPr lang="es-ES" altLang="es-ES" sz="2400" b="1" dirty="0">
              <a:latin typeface="Arial" panose="020B0604020202020204" pitchFamily="34" charset="0"/>
            </a:endParaRPr>
          </a:p>
          <a:p>
            <a:pPr lvl="1" algn="l" eaLnBrk="0" fontAlgn="base" hangingPunct="0">
              <a:lnSpc>
                <a:spcPct val="100000"/>
              </a:lnSpc>
              <a:spcBef>
                <a:spcPct val="0"/>
              </a:spcBef>
              <a:spcAft>
                <a:spcPct val="0"/>
              </a:spcAft>
            </a:pPr>
            <a:r>
              <a:rPr lang="es-ES" altLang="es-ES" sz="2400" b="1" dirty="0">
                <a:latin typeface="Arial" panose="020B0604020202020204" pitchFamily="34" charset="0"/>
              </a:rPr>
              <a:t>           LA  MARCA HISPÁNICA</a:t>
            </a:r>
            <a:endParaRPr kumimoji="0" lang="es-ES" altLang="es-E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6" name="Imagen 5" descr="Mapa&#10;&#10;El contenido generado por IA puede ser incorrecto.">
            <a:extLst>
              <a:ext uri="{FF2B5EF4-FFF2-40B4-BE49-F238E27FC236}">
                <a16:creationId xmlns:a16="http://schemas.microsoft.com/office/drawing/2014/main" id="{35E3F0BA-5583-368C-6DD6-C89E20E7B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31" y="2949900"/>
            <a:ext cx="11028337" cy="3530181"/>
          </a:xfrm>
          <a:prstGeom prst="rect">
            <a:avLst/>
          </a:prstGeom>
        </p:spPr>
      </p:pic>
    </p:spTree>
    <p:extLst>
      <p:ext uri="{BB962C8B-B14F-4D97-AF65-F5344CB8AC3E}">
        <p14:creationId xmlns:p14="http://schemas.microsoft.com/office/powerpoint/2010/main" val="27624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34100BD-773A-4822-A05B-AEB7D41E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118910A-4CB5-4DAC-2DC7-12C4236531B4}"/>
              </a:ext>
            </a:extLst>
          </p:cNvPr>
          <p:cNvSpPr>
            <a:spLocks noGrp="1"/>
          </p:cNvSpPr>
          <p:nvPr>
            <p:ph type="title"/>
          </p:nvPr>
        </p:nvSpPr>
        <p:spPr>
          <a:xfrm>
            <a:off x="838200" y="365125"/>
            <a:ext cx="10515600" cy="1325563"/>
          </a:xfrm>
        </p:spPr>
        <p:txBody>
          <a:bodyPr>
            <a:normAutofit/>
          </a:bodyPr>
          <a:lstStyle/>
          <a:p>
            <a:r>
              <a:rPr lang="es-ES" b="1" dirty="0">
                <a:solidFill>
                  <a:schemeClr val="tx2">
                    <a:lumMod val="75000"/>
                    <a:lumOff val="25000"/>
                  </a:schemeClr>
                </a:solidFill>
              </a:rPr>
              <a:t>EL NUCLEO CANTÁBRICO</a:t>
            </a:r>
          </a:p>
        </p:txBody>
      </p:sp>
      <p:sp>
        <p:nvSpPr>
          <p:cNvPr id="3" name="Marcador de contenido 2">
            <a:extLst>
              <a:ext uri="{FF2B5EF4-FFF2-40B4-BE49-F238E27FC236}">
                <a16:creationId xmlns:a16="http://schemas.microsoft.com/office/drawing/2014/main" id="{EF6AFAB6-8498-F7C8-0936-C28A64DD3567}"/>
              </a:ext>
            </a:extLst>
          </p:cNvPr>
          <p:cNvSpPr>
            <a:spLocks noGrp="1"/>
          </p:cNvSpPr>
          <p:nvPr>
            <p:ph idx="1"/>
          </p:nvPr>
        </p:nvSpPr>
        <p:spPr>
          <a:xfrm>
            <a:off x="838200" y="1667695"/>
            <a:ext cx="5823856" cy="4825180"/>
          </a:xfrm>
        </p:spPr>
        <p:txBody>
          <a:bodyPr>
            <a:normAutofit/>
          </a:bodyPr>
          <a:lstStyle/>
          <a:p>
            <a:pPr lvl="0"/>
            <a:r>
              <a:rPr lang="es-ES" sz="3000" dirty="0">
                <a:latin typeface="Abadi" panose="020B0604020104020204" pitchFamily="34" charset="0"/>
              </a:rPr>
              <a:t>Se formó en la </a:t>
            </a:r>
            <a:r>
              <a:rPr lang="es-ES" sz="3000" b="1" dirty="0">
                <a:latin typeface="Abadi" panose="020B0604020104020204" pitchFamily="34" charset="0"/>
              </a:rPr>
              <a:t>cordillera Cantábrica</a:t>
            </a:r>
            <a:r>
              <a:rPr lang="es-ES" sz="3000" dirty="0">
                <a:latin typeface="Abadi" panose="020B0604020104020204" pitchFamily="34" charset="0"/>
              </a:rPr>
              <a:t>.</a:t>
            </a:r>
          </a:p>
          <a:p>
            <a:pPr lvl="0"/>
            <a:r>
              <a:rPr lang="es-ES" sz="3000" dirty="0">
                <a:latin typeface="Abadi" panose="020B0604020104020204" pitchFamily="34" charset="0"/>
              </a:rPr>
              <a:t>Zona montañosa y difícil de conquistar.</a:t>
            </a:r>
          </a:p>
          <a:p>
            <a:pPr lvl="0"/>
            <a:r>
              <a:rPr lang="es-ES" sz="3000" dirty="0">
                <a:latin typeface="Abadi" panose="020B0604020104020204" pitchFamily="34" charset="0"/>
              </a:rPr>
              <a:t>Asturias fue el primer foco de resistencia cristiana.</a:t>
            </a:r>
          </a:p>
          <a:p>
            <a:r>
              <a:rPr lang="es-ES" sz="3000" dirty="0">
                <a:latin typeface="Abadi" panose="020B0604020104020204" pitchFamily="34" charset="0"/>
              </a:rPr>
              <a:t>Relacionado con la batalla de Covadonga (722)</a:t>
            </a:r>
          </a:p>
        </p:txBody>
      </p:sp>
      <p:sp>
        <p:nvSpPr>
          <p:cNvPr id="13" name="Freeform: Shape 12">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338" y="2015168"/>
            <a:ext cx="5283866" cy="4210442"/>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pic>
        <p:nvPicPr>
          <p:cNvPr id="6" name="Imagen 5" descr="Mapa&#10;&#10;El contenido generado por IA puede ser incorrecto.">
            <a:extLst>
              <a:ext uri="{FF2B5EF4-FFF2-40B4-BE49-F238E27FC236}">
                <a16:creationId xmlns:a16="http://schemas.microsoft.com/office/drawing/2014/main" id="{473BD9D1-095E-B859-B72E-E5FC6C9CF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209" y="2013625"/>
            <a:ext cx="4218995" cy="1890669"/>
          </a:xfrm>
          <a:prstGeom prst="rect">
            <a:avLst/>
          </a:prstGeom>
        </p:spPr>
      </p:pic>
    </p:spTree>
    <p:extLst>
      <p:ext uri="{BB962C8B-B14F-4D97-AF65-F5344CB8AC3E}">
        <p14:creationId xmlns:p14="http://schemas.microsoft.com/office/powerpoint/2010/main" val="619615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3" name="Rectangle 3112">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F26E9D7-99DA-A95A-050E-F8CEE2C96C50}"/>
              </a:ext>
            </a:extLst>
          </p:cNvPr>
          <p:cNvSpPr>
            <a:spLocks noGrp="1"/>
          </p:cNvSpPr>
          <p:nvPr>
            <p:ph type="title"/>
          </p:nvPr>
        </p:nvSpPr>
        <p:spPr>
          <a:xfrm>
            <a:off x="831988" y="385474"/>
            <a:ext cx="6356606" cy="1843283"/>
          </a:xfrm>
        </p:spPr>
        <p:txBody>
          <a:bodyPr>
            <a:normAutofit/>
          </a:bodyPr>
          <a:lstStyle/>
          <a:p>
            <a:r>
              <a:rPr lang="es-ES" sz="6000" b="1" dirty="0">
                <a:solidFill>
                  <a:schemeClr val="tx2">
                    <a:lumMod val="75000"/>
                    <a:lumOff val="25000"/>
                  </a:schemeClr>
                </a:solidFill>
              </a:rPr>
              <a:t>PELAYO</a:t>
            </a:r>
            <a:r>
              <a:rPr lang="es-ES" sz="4800" b="1" dirty="0">
                <a:solidFill>
                  <a:schemeClr val="tx2">
                    <a:lumMod val="75000"/>
                    <a:lumOff val="25000"/>
                  </a:schemeClr>
                </a:solidFill>
              </a:rPr>
              <a:t> </a:t>
            </a:r>
          </a:p>
        </p:txBody>
      </p:sp>
      <p:sp>
        <p:nvSpPr>
          <p:cNvPr id="4" name="Rectangle 1">
            <a:extLst>
              <a:ext uri="{FF2B5EF4-FFF2-40B4-BE49-F238E27FC236}">
                <a16:creationId xmlns:a16="http://schemas.microsoft.com/office/drawing/2014/main" id="{C46A37E4-6C68-F95C-45DF-3995109AF61F}"/>
              </a:ext>
            </a:extLst>
          </p:cNvPr>
          <p:cNvSpPr>
            <a:spLocks noGrp="1" noChangeArrowheads="1"/>
          </p:cNvSpPr>
          <p:nvPr>
            <p:ph idx="1"/>
          </p:nvPr>
        </p:nvSpPr>
        <p:spPr bwMode="auto">
          <a:xfrm>
            <a:off x="831987" y="1641764"/>
            <a:ext cx="7990280" cy="42849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s-ES" altLang="es-ES" sz="4400" b="1" i="0" u="none" strike="noStrike" cap="none" normalizeH="0" baseline="0" dirty="0">
                <a:ln>
                  <a:noFill/>
                </a:ln>
                <a:effectLst/>
                <a:latin typeface="Arial" panose="020B0604020202020204" pitchFamily="34" charset="0"/>
              </a:rPr>
              <a:t>Jefe militar de origen visigodo</a:t>
            </a:r>
          </a:p>
          <a:p>
            <a:pPr marL="0" marR="0" lvl="0" indent="0" defTabSz="914400" rtl="0" eaLnBrk="0" fontAlgn="base" latinLnBrk="0" hangingPunct="0">
              <a:spcBef>
                <a:spcPct val="0"/>
              </a:spcBef>
              <a:spcAft>
                <a:spcPts val="600"/>
              </a:spcAft>
              <a:buClrTx/>
              <a:buSzTx/>
              <a:buFontTx/>
              <a:buChar char="•"/>
              <a:tabLst/>
            </a:pPr>
            <a:endParaRPr kumimoji="0" lang="es-ES" altLang="es-ES" sz="44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s-ES" altLang="es-ES" sz="4400" b="1" i="0" u="none" strike="noStrike" cap="none" normalizeH="0" baseline="0" dirty="0">
                <a:ln>
                  <a:noFill/>
                </a:ln>
                <a:effectLst/>
                <a:latin typeface="Arial" panose="020B0604020202020204" pitchFamily="34" charset="0"/>
              </a:rPr>
              <a:t>722 </a:t>
            </a:r>
            <a:r>
              <a:rPr kumimoji="0" lang="es-ES" altLang="es-ES" sz="4400" b="1" i="0" u="none" strike="noStrike" cap="none" normalizeH="0" baseline="0" dirty="0">
                <a:ln>
                  <a:noFill/>
                </a:ln>
                <a:effectLst/>
                <a:latin typeface="Arial" panose="020B0604020202020204" pitchFamily="34" charset="0"/>
                <a:sym typeface="Wingdings" panose="05000000000000000000" pitchFamily="2" charset="2"/>
              </a:rPr>
              <a:t>Batalla de </a:t>
            </a:r>
            <a:r>
              <a:rPr kumimoji="0" lang="es-ES" altLang="es-ES" sz="4400" b="1" i="0" u="none" strike="noStrike" cap="none" normalizeH="0" baseline="0" dirty="0">
                <a:ln>
                  <a:noFill/>
                </a:ln>
                <a:effectLst/>
                <a:latin typeface="Arial" panose="020B0604020202020204" pitchFamily="34" charset="0"/>
              </a:rPr>
              <a:t>COVADONGA</a:t>
            </a:r>
            <a:endParaRPr kumimoji="0" lang="es-ES" altLang="es-ES" sz="4400" b="0" i="0" u="none" strike="noStrike" cap="none" normalizeH="0" baseline="0" dirty="0">
              <a:ln>
                <a:noFill/>
              </a:ln>
              <a:effectLst/>
              <a:latin typeface="Arial" panose="020B0604020202020204" pitchFamily="34" charset="0"/>
            </a:endParaRPr>
          </a:p>
        </p:txBody>
      </p:sp>
      <p:pic>
        <p:nvPicPr>
          <p:cNvPr id="3077" name="Picture 5" descr="28 DE MAYO DE 722Batalla de Covadonga - Acami">
            <a:extLst>
              <a:ext uri="{FF2B5EF4-FFF2-40B4-BE49-F238E27FC236}">
                <a16:creationId xmlns:a16="http://schemas.microsoft.com/office/drawing/2014/main" id="{481FD420-92A9-C046-56D7-583DDF84A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41" b="2"/>
          <a:stretch>
            <a:fillRect/>
          </a:stretch>
        </p:blipFill>
        <p:spPr bwMode="auto">
          <a:xfrm>
            <a:off x="9005046" y="1234524"/>
            <a:ext cx="2631958" cy="366998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3834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1D437A36-9ECF-A042-1359-9609CC46AC33}"/>
              </a:ext>
            </a:extLst>
          </p:cNvPr>
          <p:cNvSpPr>
            <a:spLocks noGrp="1"/>
          </p:cNvSpPr>
          <p:nvPr>
            <p:ph type="title"/>
          </p:nvPr>
        </p:nvSpPr>
        <p:spPr>
          <a:xfrm>
            <a:off x="425824" y="264774"/>
            <a:ext cx="9392421" cy="849651"/>
          </a:xfrm>
        </p:spPr>
        <p:txBody>
          <a:bodyPr>
            <a:normAutofit/>
          </a:bodyPr>
          <a:lstStyle/>
          <a:p>
            <a:r>
              <a:rPr lang="es-ES" b="1" dirty="0">
                <a:solidFill>
                  <a:schemeClr val="tx2">
                    <a:lumMod val="75000"/>
                    <a:lumOff val="25000"/>
                  </a:schemeClr>
                </a:solidFill>
              </a:rPr>
              <a:t>ALFONSO III</a:t>
            </a:r>
          </a:p>
        </p:txBody>
      </p:sp>
      <p:sp>
        <p:nvSpPr>
          <p:cNvPr id="3" name="Marcador de contenido 2">
            <a:extLst>
              <a:ext uri="{FF2B5EF4-FFF2-40B4-BE49-F238E27FC236}">
                <a16:creationId xmlns:a16="http://schemas.microsoft.com/office/drawing/2014/main" id="{14B11967-14B4-2F2C-0302-BFB42550C334}"/>
              </a:ext>
            </a:extLst>
          </p:cNvPr>
          <p:cNvSpPr>
            <a:spLocks noGrp="1"/>
          </p:cNvSpPr>
          <p:nvPr>
            <p:ph idx="1"/>
          </p:nvPr>
        </p:nvSpPr>
        <p:spPr>
          <a:xfrm>
            <a:off x="318954" y="1241007"/>
            <a:ext cx="10349045" cy="3917773"/>
          </a:xfrm>
        </p:spPr>
        <p:txBody>
          <a:bodyPr>
            <a:normAutofit lnSpcReduction="10000"/>
          </a:bodyPr>
          <a:lstStyle/>
          <a:p>
            <a:r>
              <a:rPr lang="es-ES" sz="3000" dirty="0">
                <a:latin typeface="Abadi" panose="020B0604020104020204" pitchFamily="34" charset="0"/>
              </a:rPr>
              <a:t>Expandió el reino Astur:</a:t>
            </a:r>
          </a:p>
          <a:p>
            <a:pPr lvl="1"/>
            <a:r>
              <a:rPr lang="es-ES" sz="2600" dirty="0">
                <a:latin typeface="Abadi" panose="020B0604020104020204" pitchFamily="34" charset="0"/>
              </a:rPr>
              <a:t>Desde Galicia y la cabecera del Ebro hasta el Duero</a:t>
            </a:r>
          </a:p>
          <a:p>
            <a:r>
              <a:rPr lang="es-ES" sz="3000" dirty="0">
                <a:latin typeface="Abadi" panose="020B0604020104020204" pitchFamily="34" charset="0"/>
              </a:rPr>
              <a:t>“Reconquista organizada”: </a:t>
            </a:r>
          </a:p>
          <a:p>
            <a:r>
              <a:rPr lang="es-ES" sz="3000" dirty="0">
                <a:latin typeface="Abadi" panose="020B0604020104020204" pitchFamily="34" charset="0"/>
              </a:rPr>
              <a:t>El valle del Duero se repuebla </a:t>
            </a:r>
          </a:p>
          <a:p>
            <a:r>
              <a:rPr lang="es-ES" sz="3000" dirty="0">
                <a:latin typeface="Abadi" panose="020B0604020104020204" pitchFamily="34" charset="0"/>
              </a:rPr>
              <a:t>Aumenta el poder del reino de </a:t>
            </a:r>
          </a:p>
          <a:p>
            <a:pPr marL="0" indent="0">
              <a:buNone/>
            </a:pPr>
            <a:r>
              <a:rPr lang="es-ES" sz="3000" dirty="0">
                <a:latin typeface="Abadi" panose="020B0604020104020204" pitchFamily="34" charset="0"/>
              </a:rPr>
              <a:t>Asturias</a:t>
            </a:r>
          </a:p>
          <a:p>
            <a:r>
              <a:rPr lang="es-ES" sz="3000" dirty="0">
                <a:latin typeface="Abadi" panose="020B0604020104020204" pitchFamily="34" charset="0"/>
              </a:rPr>
              <a:t>Prepara el camino para los reinos posteriores:</a:t>
            </a:r>
          </a:p>
          <a:p>
            <a:pPr marL="457200" lvl="1" indent="0">
              <a:buNone/>
            </a:pPr>
            <a:r>
              <a:rPr lang="es-ES" sz="3000" dirty="0">
                <a:latin typeface="Abadi" panose="020B0604020104020204" pitchFamily="34" charset="0"/>
              </a:rPr>
              <a:t>  Reino de León,</a:t>
            </a:r>
          </a:p>
          <a:p>
            <a:endParaRPr lang="es-ES" sz="2000" dirty="0"/>
          </a:p>
        </p:txBody>
      </p:sp>
      <p:pic>
        <p:nvPicPr>
          <p:cNvPr id="5" name="Imagen 4" descr="Mapa&#10;&#10;El contenido generado por IA puede ser incorrecto.">
            <a:extLst>
              <a:ext uri="{FF2B5EF4-FFF2-40B4-BE49-F238E27FC236}">
                <a16:creationId xmlns:a16="http://schemas.microsoft.com/office/drawing/2014/main" id="{146EF55F-72E4-21DC-84B7-82846A243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534" y="2061836"/>
            <a:ext cx="6239560" cy="2854598"/>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uadroTexto 6">
            <a:extLst>
              <a:ext uri="{FF2B5EF4-FFF2-40B4-BE49-F238E27FC236}">
                <a16:creationId xmlns:a16="http://schemas.microsoft.com/office/drawing/2014/main" id="{94B4D655-B08B-7B9E-FF95-84C78D1FCEC6}"/>
              </a:ext>
            </a:extLst>
          </p:cNvPr>
          <p:cNvSpPr txBox="1"/>
          <p:nvPr/>
        </p:nvSpPr>
        <p:spPr>
          <a:xfrm>
            <a:off x="923320" y="4826354"/>
            <a:ext cx="9852427" cy="523220"/>
          </a:xfrm>
          <a:prstGeom prst="rect">
            <a:avLst/>
          </a:prstGeom>
          <a:noFill/>
        </p:spPr>
        <p:txBody>
          <a:bodyPr wrap="square">
            <a:spAutoFit/>
          </a:bodyPr>
          <a:lstStyle/>
          <a:p>
            <a:pPr lvl="0"/>
            <a:r>
              <a:rPr lang="es-ES" sz="2800" dirty="0">
                <a:latin typeface="Abadi" panose="020B0604020104020204" pitchFamily="34" charset="0"/>
              </a:rPr>
              <a:t>Condado de Castilla </a:t>
            </a:r>
            <a:r>
              <a:rPr lang="es-ES" sz="2800" dirty="0">
                <a:latin typeface="Abadi" panose="020B0604020104020204" pitchFamily="34" charset="0"/>
                <a:sym typeface="Wingdings" panose="05000000000000000000" pitchFamily="2" charset="2"/>
              </a:rPr>
              <a:t></a:t>
            </a:r>
            <a:r>
              <a:rPr lang="es-ES" sz="2800" dirty="0">
                <a:latin typeface="Abadi" panose="020B0604020104020204" pitchFamily="34" charset="0"/>
              </a:rPr>
              <a:t> Corona de Castilla</a:t>
            </a:r>
          </a:p>
        </p:txBody>
      </p:sp>
    </p:spTree>
    <p:extLst>
      <p:ext uri="{BB962C8B-B14F-4D97-AF65-F5344CB8AC3E}">
        <p14:creationId xmlns:p14="http://schemas.microsoft.com/office/powerpoint/2010/main" val="3455291104"/>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D6D1E46-7426-3CCF-285A-36B1F419F1D0}"/>
              </a:ext>
            </a:extLst>
          </p:cNvPr>
          <p:cNvSpPr>
            <a:spLocks noGrp="1"/>
          </p:cNvSpPr>
          <p:nvPr>
            <p:ph type="title"/>
          </p:nvPr>
        </p:nvSpPr>
        <p:spPr>
          <a:xfrm>
            <a:off x="5297762" y="329184"/>
            <a:ext cx="6251110" cy="1783080"/>
          </a:xfrm>
        </p:spPr>
        <p:txBody>
          <a:bodyPr anchor="b">
            <a:normAutofit/>
          </a:bodyPr>
          <a:lstStyle/>
          <a:p>
            <a:r>
              <a:rPr lang="es-ES" sz="5400" b="1" dirty="0">
                <a:solidFill>
                  <a:schemeClr val="tx2">
                    <a:lumMod val="75000"/>
                    <a:lumOff val="25000"/>
                  </a:schemeClr>
                </a:solidFill>
              </a:rPr>
              <a:t>ORDOÑO II </a:t>
            </a:r>
            <a:endParaRPr lang="es-ES" sz="5400" b="1" dirty="0"/>
          </a:p>
        </p:txBody>
      </p:sp>
      <p:pic>
        <p:nvPicPr>
          <p:cNvPr id="4099" name="Picture 3" descr="Ordoño I de Asturias - Wikipedia, la enciclopedia libre">
            <a:extLst>
              <a:ext uri="{FF2B5EF4-FFF2-40B4-BE49-F238E27FC236}">
                <a16:creationId xmlns:a16="http://schemas.microsoft.com/office/drawing/2014/main" id="{20A14DD7-4FE3-D632-2D81-2F05CDF3F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72" r="1732"/>
          <a:stretch>
            <a:fill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10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7F6ABBBF-094A-E3F3-2F1D-E5A9EC4044AA}"/>
              </a:ext>
            </a:extLst>
          </p:cNvPr>
          <p:cNvSpPr>
            <a:spLocks noGrp="1" noChangeArrowheads="1"/>
          </p:cNvSpPr>
          <p:nvPr>
            <p:ph idx="1"/>
          </p:nvPr>
        </p:nvSpPr>
        <p:spPr bwMode="auto">
          <a:xfrm>
            <a:off x="5099854" y="2722834"/>
            <a:ext cx="6646589" cy="34838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s-ES" altLang="es-ES" sz="3600" b="0" i="0" u="none" strike="noStrike" cap="none" normalizeH="0" baseline="0" dirty="0">
                <a:ln>
                  <a:noFill/>
                </a:ln>
                <a:effectLst/>
                <a:latin typeface="Arial" panose="020B0604020202020204" pitchFamily="34" charset="0"/>
              </a:rPr>
              <a:t>Hijo de Alfonso III</a:t>
            </a:r>
          </a:p>
          <a:p>
            <a:pPr marL="0" marR="0" lvl="0" indent="0" defTabSz="914400" rtl="0" eaLnBrk="0" fontAlgn="base" latinLnBrk="0" hangingPunct="0">
              <a:spcBef>
                <a:spcPct val="0"/>
              </a:spcBef>
              <a:spcAft>
                <a:spcPts val="600"/>
              </a:spcAft>
              <a:buClrTx/>
              <a:buSzTx/>
              <a:buFontTx/>
              <a:buChar char="•"/>
              <a:tabLst/>
            </a:pPr>
            <a:r>
              <a:rPr lang="es-ES" altLang="es-ES" sz="3600" dirty="0">
                <a:latin typeface="Arial" panose="020B0604020202020204" pitchFamily="34" charset="0"/>
              </a:rPr>
              <a:t>Reinó en Galicia</a:t>
            </a:r>
          </a:p>
          <a:p>
            <a:pPr marL="0" marR="0" lvl="0" indent="0" defTabSz="914400" rtl="0" eaLnBrk="0" fontAlgn="base" latinLnBrk="0" hangingPunct="0">
              <a:spcBef>
                <a:spcPct val="0"/>
              </a:spcBef>
              <a:spcAft>
                <a:spcPts val="600"/>
              </a:spcAft>
              <a:buClrTx/>
              <a:buSzTx/>
              <a:buFontTx/>
              <a:buChar char="•"/>
              <a:tabLst/>
            </a:pPr>
            <a:r>
              <a:rPr kumimoji="0" lang="es-ES" altLang="es-ES" sz="3600" b="0" i="0" u="none" strike="noStrike" cap="none" normalizeH="0" baseline="0" dirty="0">
                <a:ln>
                  <a:noFill/>
                </a:ln>
                <a:effectLst/>
                <a:latin typeface="Arial" panose="020B0604020202020204" pitchFamily="34" charset="0"/>
              </a:rPr>
              <a:t>Estableció la capital en </a:t>
            </a:r>
            <a:r>
              <a:rPr kumimoji="0" lang="es-ES" altLang="es-ES" sz="3600" b="1" i="0" u="none" strike="noStrike" cap="none" normalizeH="0" baseline="0" dirty="0">
                <a:ln>
                  <a:noFill/>
                </a:ln>
                <a:effectLst/>
                <a:latin typeface="Arial" panose="020B0604020202020204" pitchFamily="34" charset="0"/>
              </a:rPr>
              <a:t>LEÓN (914)</a:t>
            </a:r>
            <a:endParaRPr kumimoji="0" lang="es-ES" altLang="es-ES" sz="3600" b="0" i="0" u="none" strike="noStrike" cap="none" normalizeH="0" baseline="0" dirty="0">
              <a:ln>
                <a:noFill/>
              </a:ln>
              <a:effectLst/>
              <a:latin typeface="Arial" panose="020B0604020202020204" pitchFamily="34" charset="0"/>
            </a:endParaRPr>
          </a:p>
          <a:p>
            <a:pPr marL="457200" lvl="1" indent="0" eaLnBrk="0" fontAlgn="base" hangingPunct="0">
              <a:spcBef>
                <a:spcPct val="0"/>
              </a:spcBef>
              <a:spcAft>
                <a:spcPts val="600"/>
              </a:spcAft>
              <a:buFontTx/>
              <a:buChar char="•"/>
            </a:pPr>
            <a:r>
              <a:rPr kumimoji="0" lang="es-ES" altLang="es-ES" sz="3200" b="0" i="0" u="none" strike="noStrike" cap="none" normalizeH="0" baseline="0" dirty="0">
                <a:ln>
                  <a:noFill/>
                </a:ln>
                <a:effectLst/>
                <a:latin typeface="Arial" panose="020B0604020202020204" pitchFamily="34" charset="0"/>
              </a:rPr>
              <a:t>Nace el </a:t>
            </a:r>
            <a:r>
              <a:rPr kumimoji="0" lang="es-ES" altLang="es-ES" sz="3200" b="1" i="0" u="none" strike="noStrike" cap="none" normalizeH="0" baseline="0" dirty="0">
                <a:ln>
                  <a:noFill/>
                </a:ln>
                <a:effectLst/>
                <a:latin typeface="Arial" panose="020B0604020202020204" pitchFamily="34" charset="0"/>
              </a:rPr>
              <a:t>REINO DE LEÓN</a:t>
            </a:r>
          </a:p>
        </p:txBody>
      </p:sp>
    </p:spTree>
    <p:extLst>
      <p:ext uri="{BB962C8B-B14F-4D97-AF65-F5344CB8AC3E}">
        <p14:creationId xmlns:p14="http://schemas.microsoft.com/office/powerpoint/2010/main" val="494925011"/>
      </p:ext>
    </p:extLst>
  </p:cSld>
  <p:clrMapOvr>
    <a:masterClrMapping/>
  </p:clrMapOvr>
  <p:transition spd="med">
    <p:pull/>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1039</TotalTime>
  <Words>2728</Words>
  <Application>Microsoft Office PowerPoint</Application>
  <PresentationFormat>Panorámica</PresentationFormat>
  <Paragraphs>247</Paragraphs>
  <Slides>23</Slides>
  <Notes>21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23</vt:i4>
      </vt:variant>
    </vt:vector>
  </HeadingPairs>
  <TitlesOfParts>
    <vt:vector size="32" baseType="lpstr">
      <vt:lpstr>Abadi</vt:lpstr>
      <vt:lpstr>Aptos</vt:lpstr>
      <vt:lpstr>Aptos Display</vt:lpstr>
      <vt:lpstr>Arial</vt:lpstr>
      <vt:lpstr>Courier New</vt:lpstr>
      <vt:lpstr>Google Sans</vt:lpstr>
      <vt:lpstr>Symbol</vt:lpstr>
      <vt:lpstr>Wingdings</vt:lpstr>
      <vt:lpstr>Tema de Office</vt:lpstr>
      <vt:lpstr>LA RESISTENCIA DE LOS REINOS CRISTIANOS</vt:lpstr>
      <vt:lpstr>INTRO</vt:lpstr>
      <vt:lpstr>¿Qué es la reconquista?</vt:lpstr>
      <vt:lpstr>Áreas Geográficas</vt:lpstr>
      <vt:lpstr>NÚCLEOS DE RESISTENCIA CRISTIANA</vt:lpstr>
      <vt:lpstr>EL NUCLEO CANTÁBRICO</vt:lpstr>
      <vt:lpstr>PELAYO </vt:lpstr>
      <vt:lpstr>ALFONSO III</vt:lpstr>
      <vt:lpstr>ORDOÑO II </vt:lpstr>
      <vt:lpstr>Fernando I</vt:lpstr>
      <vt:lpstr>Presentación de PowerPoint</vt:lpstr>
      <vt:lpstr>NUCLEOS PIRENAICOS</vt:lpstr>
      <vt:lpstr>REINO DE PAMPLONA</vt:lpstr>
      <vt:lpstr>9. Sancho III el Mayor y su importancia </vt:lpstr>
      <vt:lpstr>10. LA MARCA HISPÁNICA </vt:lpstr>
      <vt:lpstr>LA MARCA HISPÁNICA</vt:lpstr>
      <vt:lpstr>¿QUÉ ERA LA REPOBLACIÓN?</vt:lpstr>
      <vt:lpstr>¿QUÉ ES UNA CARTA DE POBLAMIENTO?</vt:lpstr>
      <vt:lpstr>https://www.elcomercio.es/asturias/mas-concejos/anos-carta-puebla-20200125235653-ntvo.html?ref=https%3A%2F%2Fwww.elcomercio.es%2Fasturias%2Fmas-concejos%2Fanos-carta-puebla-20200125235653-ntvo.html</vt:lpstr>
      <vt:lpstr>VIDEOS</vt:lpstr>
      <vt:lpstr>EL REINO DE GALICIA</vt:lpstr>
      <vt:lpstr>La sociedad de la  Galicia feudal</vt:lpstr>
      <vt:lpstr>EL CAMINO DE SANTIAGO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RESISTENCIA DE LOS REINOS CRISTIANOS</dc:title>
  <dc:creator>M. Judit Pousada Freire</dc:creator>
  <cp:lastModifiedBy>M. Judit Pousada Freire</cp:lastModifiedBy>
  <cp:revision>5</cp:revision>
  <dcterms:created xsi:type="dcterms:W3CDTF">2026-01-17T22:55:48Z</dcterms:created>
  <dcterms:modified xsi:type="dcterms:W3CDTF">2026-02-09T00:22:10Z</dcterms:modified>
</cp:coreProperties>
</file>