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7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F4D17-7880-23CD-58EA-E9193BAA1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EF5A73-F16A-444E-B298-307D3C1D7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6CAE55-9B7B-9B59-187F-3E7E7848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171FF3-0CB2-C2FA-FEC1-5487D81E2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768D44-FB48-1B6F-0C1B-EC02718D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1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8CB0E-8318-64B2-4E8F-B70B7441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383B1F-7A8A-6FCB-20CB-3DA4A1C91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B9603D-794C-8C44-810D-93C8450B5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F02315-F82B-6525-B4E4-43A4E359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D21C27-DF7B-7EF8-C6D7-23F816338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71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B5F931-28CC-1A9A-A7F2-7619D8679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641A85-BB31-6419-F7FD-817C26555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618F58-FD7C-79DD-664F-77E6DD6F5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1C84F4-4D91-083C-1F91-EB527A20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0F1E62-24BA-8C7D-2EE2-8D0FBAEC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368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FF207-9797-7024-9C51-6C231208C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562B02-6ED5-CACE-74C8-1DC6BE115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AC83BD-58F9-1D87-E30E-430292D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F26311-17D2-FFC7-A770-B8FC68E1E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0AF7DE-F0EA-B44F-68F6-00CE63C4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88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B0FCC-9955-AAD0-0585-424EF1782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A2F1B1-DBFF-2414-8592-AEBEBE1EE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4F4894-0FED-D47E-E022-4BBEAB265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9E040D-C8B0-121F-AAE9-DC1E7619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542522-017D-0A2F-409D-16A9D300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64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BC7CB-F7B3-E7D5-A2C7-2F70051D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2912C4-77DD-090B-DE34-5598A5262C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7D99D1-D852-4806-54E1-BA5DDD863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2FBF81-983D-FC85-C09A-D6AD7600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D8AE18-235A-6850-42B5-FC70D1B6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F8F0E1-318F-B28F-940A-DBACFBEEF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72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8228C2-C8F0-965C-D8AA-FF5B7B27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FEFDD1-92A7-8AC7-0C28-6A066831D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68317F-55F1-9D89-65D8-298F3288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0E46F38-2263-3F7F-1D69-C3E004514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508C43-F2A8-FD05-1087-C81214EFE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11ECCA-35FF-1F26-68D8-324CDD447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6EE9C8E-1519-2D49-9785-B52193E07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6F6270-DC4D-65E6-2E10-66E62E6A1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612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FE3FCE-AD88-1CCF-DEFE-BE2162C6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1E74604-7270-D12F-5C83-F086BC340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3ACEE3-889D-917A-9D06-1425D203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ED203D3-A8C6-2C9D-7AB9-3A61D70B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340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F6160F-B4F5-EA21-015F-045878E85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9BA9A4-B254-0736-DC2C-CF22C7D8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23DCE4D-5EF3-72D5-8CD0-84B5E8AC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439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2FEFD-238E-B290-A9FE-C85F90CE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5CBC7D-D365-E79F-E3AB-8114DB76B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8CCDFE-57FF-239F-6C72-0A4D8FCB3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2331AB-61D5-A43C-F272-F426D861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3EC4E8-F0D9-B9E5-2CE6-3DA34CEA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041CAF-6DEF-451F-2195-93DBB4EA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876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D804C-0BE0-8270-AA66-B03DA87B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3059FC-E292-1B53-8BD1-004433A6A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5ADA01-C2E7-EF0A-8580-1CF54DF66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8BEE91-F66D-0E63-FB8D-102E9C4A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E65DF6-E183-453D-410E-3EFBBF78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9559AD-82F1-8A2D-760C-DA8141102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37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DD35BA5-7408-34F8-86D5-060643586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5A66F0-1CCC-595A-4113-507EE18C4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BFB7A5-9ED8-3F52-EE8D-F3E2BB094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8FD203-02A9-48DF-8292-423E6B2861D8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B6B6E6-65D6-1723-EC46-1D67BFF34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09BAC7-48C9-B24C-FB7E-EE65740B6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E1336-0834-46F9-A791-294C8E843E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651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77BAFB-3BD3-41BB-9107-FAE224AE2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848" y="253140"/>
            <a:ext cx="6184555" cy="6184555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2E7E42-2991-BA0D-1357-2BA52F33C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1400" y="965580"/>
            <a:ext cx="5204489" cy="3160593"/>
          </a:xfrm>
        </p:spPr>
        <p:txBody>
          <a:bodyPr>
            <a:normAutofit/>
          </a:bodyPr>
          <a:lstStyle/>
          <a:p>
            <a:r>
              <a:rPr lang="es-ES" sz="5400">
                <a:solidFill>
                  <a:schemeClr val="bg1"/>
                </a:solidFill>
              </a:rPr>
              <a:t>ACTIVIDAD EN CLASE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02B2F6-A109-C25E-9F53-288495DEA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0817" y="4409960"/>
            <a:ext cx="4508641" cy="1116414"/>
          </a:xfrm>
        </p:spPr>
        <p:txBody>
          <a:bodyPr>
            <a:normAutofit/>
          </a:bodyPr>
          <a:lstStyle/>
          <a:p>
            <a:r>
              <a:rPr lang="es-ES" sz="2000" b="1">
                <a:solidFill>
                  <a:schemeClr val="bg1"/>
                </a:solidFill>
              </a:rPr>
              <a:t>La Conquista Musulmana y </a:t>
            </a:r>
          </a:p>
          <a:p>
            <a:r>
              <a:rPr lang="es-ES" sz="2000" b="1">
                <a:solidFill>
                  <a:schemeClr val="bg1"/>
                </a:solidFill>
              </a:rPr>
              <a:t>Núcleos de resistencia cristiana</a:t>
            </a:r>
          </a:p>
        </p:txBody>
      </p:sp>
      <p:sp>
        <p:nvSpPr>
          <p:cNvPr id="16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grpSp>
        <p:nvGrpSpPr>
          <p:cNvPr id="20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870291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4C2A6C-363A-C5BD-80A8-A8F2572CF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386" y="1532083"/>
            <a:ext cx="10903227" cy="4861824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Abderramán I creó el Emirato independiente de Córdoba en 756. 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Los primeros núcleos de resistencia cristiana surgieron en zonas montañosa.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Pelayo inició la resistencia cristiana en el núcleo cantábrico.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Un emirato es un territorio gobernado por un califa con poder religioso.</a:t>
            </a:r>
          </a:p>
          <a:p>
            <a:endParaRPr lang="es-ES" sz="3200" b="1" dirty="0">
              <a:solidFill>
                <a:schemeClr val="accent1">
                  <a:lumMod val="75000"/>
                </a:schemeClr>
              </a:solidFill>
              <a:latin typeface="Congenial" panose="020F0502020204030204" pitchFamily="2" charset="0"/>
            </a:endParaRPr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0AE515FE-8C9C-B3D5-9DFD-EA4EBF06E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673" y="197807"/>
            <a:ext cx="1272623" cy="1021393"/>
          </a:xfrm>
          <a:prstGeom prst="rect">
            <a:avLst/>
          </a:prstGeom>
        </p:spPr>
      </p:pic>
      <p:pic>
        <p:nvPicPr>
          <p:cNvPr id="5" name="Imagen 4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3E897555-E364-0BF2-DCB1-C21E14CB4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95237"/>
            <a:ext cx="1089163" cy="1226535"/>
          </a:xfrm>
          <a:prstGeom prst="rect">
            <a:avLst/>
          </a:prstGeom>
        </p:spPr>
      </p:pic>
      <p:pic>
        <p:nvPicPr>
          <p:cNvPr id="6" name="Imagen 5" descr="Icono&#10;&#10;El contenido generado por IA puede ser incorrecto.">
            <a:extLst>
              <a:ext uri="{FF2B5EF4-FFF2-40B4-BE49-F238E27FC236}">
                <a16:creationId xmlns:a16="http://schemas.microsoft.com/office/drawing/2014/main" id="{876DE407-4BB3-81F8-CD51-E29F5091F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1274" y="2006729"/>
            <a:ext cx="788918" cy="633177"/>
          </a:xfrm>
          <a:prstGeom prst="rect">
            <a:avLst/>
          </a:prstGeom>
        </p:spPr>
      </p:pic>
      <p:pic>
        <p:nvPicPr>
          <p:cNvPr id="7" name="Imagen 6" descr="Icono&#10;&#10;El contenido generado por IA puede ser incorrecto.">
            <a:extLst>
              <a:ext uri="{FF2B5EF4-FFF2-40B4-BE49-F238E27FC236}">
                <a16:creationId xmlns:a16="http://schemas.microsoft.com/office/drawing/2014/main" id="{DA4EBD1B-D135-F4C6-E681-A6B9CF8A4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8215" y="3130339"/>
            <a:ext cx="744245" cy="597322"/>
          </a:xfrm>
          <a:prstGeom prst="rect">
            <a:avLst/>
          </a:prstGeom>
        </p:spPr>
      </p:pic>
      <p:pic>
        <p:nvPicPr>
          <p:cNvPr id="8" name="Imagen 7" descr="Icono&#10;&#10;El contenido generado por IA puede ser incorrecto.">
            <a:extLst>
              <a:ext uri="{FF2B5EF4-FFF2-40B4-BE49-F238E27FC236}">
                <a16:creationId xmlns:a16="http://schemas.microsoft.com/office/drawing/2014/main" id="{4DFCB7C0-4729-1102-7472-424D60B99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456" y="4369418"/>
            <a:ext cx="744245" cy="597322"/>
          </a:xfrm>
          <a:prstGeom prst="rect">
            <a:avLst/>
          </a:prstGeom>
        </p:spPr>
      </p:pic>
      <p:pic>
        <p:nvPicPr>
          <p:cNvPr id="9" name="Imagen 8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A245FC55-C5D0-71FA-1520-E781D701DF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1274" y="5457173"/>
            <a:ext cx="580318" cy="65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597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6BC8A7-7094-F4ED-6A37-40CDC5E5E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8" y="1441312"/>
            <a:ext cx="10515600" cy="4351338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  <a:t>La batalla de Guadalete (711) supuso el fin del reino visigodo.   </a:t>
            </a:r>
          </a:p>
          <a:p>
            <a:r>
              <a:rPr lang="es-E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  <a:t>Las cartas de poblamiento concedían tierras y derechos a los pobladores.</a:t>
            </a:r>
          </a:p>
          <a:p>
            <a:r>
              <a:rPr lang="es-E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  <a:t>La Reconquista fue un proceso corto y rápido.   </a:t>
            </a:r>
          </a:p>
          <a:p>
            <a:r>
              <a:rPr lang="es-E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ngenial" panose="02000503040000020004" pitchFamily="2" charset="0"/>
              </a:rPr>
              <a:t>Almanzor fue califa de Al-Ándalus.</a:t>
            </a:r>
          </a:p>
          <a:p>
            <a:endParaRPr lang="es-ES" dirty="0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31A029F8-9A63-3D9C-3428-3D000A83C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7926" y="2018457"/>
            <a:ext cx="655430" cy="525673"/>
          </a:xfrm>
          <a:prstGeom prst="rect">
            <a:avLst/>
          </a:prstGeom>
        </p:spPr>
      </p:pic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E05B0864-CAA0-EBFA-6C14-F642F6EC0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6309" y="3052127"/>
            <a:ext cx="939800" cy="753745"/>
          </a:xfrm>
          <a:prstGeom prst="rect">
            <a:avLst/>
          </a:prstGeom>
        </p:spPr>
      </p:pic>
      <p:pic>
        <p:nvPicPr>
          <p:cNvPr id="6" name="Imagen 5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7B9E283C-012A-4B4B-D544-D1BF1D791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007" y="4459080"/>
            <a:ext cx="664845" cy="749300"/>
          </a:xfrm>
          <a:prstGeom prst="rect">
            <a:avLst/>
          </a:prstGeom>
        </p:spPr>
      </p:pic>
      <p:pic>
        <p:nvPicPr>
          <p:cNvPr id="7" name="Imagen 6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56889FFA-C033-6B5E-B2B8-0914E239D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219" y="5042037"/>
            <a:ext cx="664845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9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52EA92-54C7-054B-BEFC-1FAF3733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532082"/>
            <a:ext cx="11009244" cy="4881969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El reino de Asturias fue el primer reino cristiano medieval.								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La batalla de Covadonga fue una victoria musulmana.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Todos los habitantes de Al-Ándalus eran musulmanes y tenían los mismos derechos.</a:t>
            </a:r>
          </a:p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ngenial" panose="02000503040000020004" pitchFamily="2" charset="0"/>
              </a:rPr>
              <a:t>Wilfredo el Velloso fue importante en la Marca Hispánica. </a:t>
            </a:r>
          </a:p>
          <a:p>
            <a:endParaRPr lang="es-ES" dirty="0"/>
          </a:p>
        </p:txBody>
      </p:sp>
      <p:pic>
        <p:nvPicPr>
          <p:cNvPr id="4" name="Imagen 3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005BF565-0E31-6132-571E-3CD056795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495" y="305548"/>
            <a:ext cx="1089163" cy="1226535"/>
          </a:xfrm>
          <a:prstGeom prst="rect">
            <a:avLst/>
          </a:prstGeom>
        </p:spPr>
      </p:pic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A3594A0D-821A-20B7-4D15-940B407CA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308" y="305548"/>
            <a:ext cx="1272623" cy="1021393"/>
          </a:xfrm>
          <a:prstGeom prst="rect">
            <a:avLst/>
          </a:prstGeom>
        </p:spPr>
      </p:pic>
      <p:pic>
        <p:nvPicPr>
          <p:cNvPr id="6" name="Imagen 5" descr="Icono&#10;&#10;El contenido generado por IA puede ser incorrecto.">
            <a:extLst>
              <a:ext uri="{FF2B5EF4-FFF2-40B4-BE49-F238E27FC236}">
                <a16:creationId xmlns:a16="http://schemas.microsoft.com/office/drawing/2014/main" id="{5E291586-B6AF-78E6-9751-5080C221D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1274" y="2049908"/>
            <a:ext cx="788918" cy="633177"/>
          </a:xfrm>
          <a:prstGeom prst="rect">
            <a:avLst/>
          </a:prstGeom>
        </p:spPr>
      </p:pic>
      <p:pic>
        <p:nvPicPr>
          <p:cNvPr id="7" name="Imagen 6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F9BDAD50-1919-AC85-A2A6-047076FCF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9874" y="3102244"/>
            <a:ext cx="580318" cy="653511"/>
          </a:xfrm>
          <a:prstGeom prst="rect">
            <a:avLst/>
          </a:prstGeom>
        </p:spPr>
      </p:pic>
      <p:pic>
        <p:nvPicPr>
          <p:cNvPr id="8" name="Imagen 7" descr="Forma, Icono, Flecha&#10;&#10;El contenido generado por IA puede ser incorrecto.">
            <a:extLst>
              <a:ext uri="{FF2B5EF4-FFF2-40B4-BE49-F238E27FC236}">
                <a16:creationId xmlns:a16="http://schemas.microsoft.com/office/drawing/2014/main" id="{971E5AAA-BA8E-AA65-25D4-DE10F2B93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582" y="3973066"/>
            <a:ext cx="580318" cy="653511"/>
          </a:xfrm>
          <a:prstGeom prst="rect">
            <a:avLst/>
          </a:prstGeom>
        </p:spPr>
      </p:pic>
      <p:pic>
        <p:nvPicPr>
          <p:cNvPr id="9" name="Imagen 8" descr="Icono&#10;&#10;El contenido generado por IA puede ser incorrecto.">
            <a:extLst>
              <a:ext uri="{FF2B5EF4-FFF2-40B4-BE49-F238E27FC236}">
                <a16:creationId xmlns:a16="http://schemas.microsoft.com/office/drawing/2014/main" id="{0178795D-D032-2784-7510-D425020CF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2336" y="5464286"/>
            <a:ext cx="788918" cy="63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29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2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5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50" fill="hold">
                                          <p:stCondLst>
                                            <p:cond delay="13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5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100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204B9CF-FD57-3E45-858F-1823C7773F76}"/>
              </a:ext>
            </a:extLst>
          </p:cNvPr>
          <p:cNvSpPr txBox="1"/>
          <p:nvPr/>
        </p:nvSpPr>
        <p:spPr>
          <a:xfrm>
            <a:off x="5679384" y="291547"/>
            <a:ext cx="626827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600" b="1" dirty="0">
                <a:solidFill>
                  <a:schemeClr val="accent6">
                    <a:lumMod val="50000"/>
                  </a:schemeClr>
                </a:solidFill>
              </a:rPr>
              <a:t>FIN</a:t>
            </a:r>
          </a:p>
        </p:txBody>
      </p:sp>
      <p:pic>
        <p:nvPicPr>
          <p:cNvPr id="1026" name="Picture 2" descr="13ap">
            <a:extLst>
              <a:ext uri="{FF2B5EF4-FFF2-40B4-BE49-F238E27FC236}">
                <a16:creationId xmlns:a16="http://schemas.microsoft.com/office/drawing/2014/main" id="{4C150B44-3A11-636D-CA67-66275E717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-229261"/>
            <a:ext cx="8494642" cy="679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770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149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Congenial</vt:lpstr>
      <vt:lpstr>Tema de Office</vt:lpstr>
      <vt:lpstr>ACTIVIDAD EN CLASE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M. Judit Pousada Freire</dc:creator>
  <cp:lastModifiedBy>M. Judit Pousada Freire</cp:lastModifiedBy>
  <cp:revision>1</cp:revision>
  <dcterms:created xsi:type="dcterms:W3CDTF">2026-01-27T22:04:05Z</dcterms:created>
  <dcterms:modified xsi:type="dcterms:W3CDTF">2026-01-27T23:14:52Z</dcterms:modified>
</cp:coreProperties>
</file>