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6" r:id="rId14"/>
    <p:sldId id="269" r:id="rId15"/>
    <p:sldId id="277" r:id="rId16"/>
    <p:sldId id="270" r:id="rId17"/>
    <p:sldId id="274" r:id="rId18"/>
    <p:sldId id="275" r:id="rId19"/>
    <p:sldId id="271" r:id="rId20"/>
    <p:sldId id="278" r:id="rId21"/>
    <p:sldId id="272" r:id="rId22"/>
    <p:sldId id="279"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99257-9FFC-4ED0-A62E-657E7078D160}" v="98" dt="2026-01-20T14:54:00.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191" autoAdjust="0"/>
  </p:normalViewPr>
  <p:slideViewPr>
    <p:cSldViewPr snapToGrid="0">
      <p:cViewPr varScale="1">
        <p:scale>
          <a:sx n="41" d="100"/>
          <a:sy n="41" d="100"/>
        </p:scale>
        <p:origin x="1560"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 Judit Pousada Freire" userId="727a3fdad620fd77" providerId="LiveId" clId="{C21358D9-3F1F-4821-B1B7-68B3F17AED2D}"/>
    <pc:docChg chg="custSel addSld delSld modSld sldOrd">
      <pc:chgData name="M. Judit Pousada Freire" userId="727a3fdad620fd77" providerId="LiveId" clId="{C21358D9-3F1F-4821-B1B7-68B3F17AED2D}" dt="2026-01-20T14:54:20.723" v="997" actId="27636"/>
      <pc:docMkLst>
        <pc:docMk/>
      </pc:docMkLst>
      <pc:sldChg chg="addSp delSp modSp mod">
        <pc:chgData name="M. Judit Pousada Freire" userId="727a3fdad620fd77" providerId="LiveId" clId="{C21358D9-3F1F-4821-B1B7-68B3F17AED2D}" dt="2026-01-19T23:11:44.540" v="51" actId="207"/>
        <pc:sldMkLst>
          <pc:docMk/>
          <pc:sldMk cId="1700468610" sldId="261"/>
        </pc:sldMkLst>
        <pc:spChg chg="mod">
          <ac:chgData name="M. Judit Pousada Freire" userId="727a3fdad620fd77" providerId="LiveId" clId="{C21358D9-3F1F-4821-B1B7-68B3F17AED2D}" dt="2026-01-19T23:11:44.540" v="51" actId="207"/>
          <ac:spMkLst>
            <pc:docMk/>
            <pc:sldMk cId="1700468610" sldId="261"/>
            <ac:spMk id="2" creationId="{F01F0D77-A588-E51A-C8BA-B57BF7B563A2}"/>
          </ac:spMkLst>
        </pc:spChg>
        <pc:spChg chg="mod">
          <ac:chgData name="M. Judit Pousada Freire" userId="727a3fdad620fd77" providerId="LiveId" clId="{C21358D9-3F1F-4821-B1B7-68B3F17AED2D}" dt="2026-01-19T23:11:12.853" v="48" actId="403"/>
          <ac:spMkLst>
            <pc:docMk/>
            <pc:sldMk cId="1700468610" sldId="261"/>
            <ac:spMk id="3" creationId="{DA726065-34FE-0B5D-3485-234F96D7AF5C}"/>
          </ac:spMkLst>
        </pc:spChg>
        <pc:spChg chg="del">
          <ac:chgData name="M. Judit Pousada Freire" userId="727a3fdad620fd77" providerId="LiveId" clId="{C21358D9-3F1F-4821-B1B7-68B3F17AED2D}" dt="2026-01-19T23:10:28.393" v="29" actId="26606"/>
          <ac:spMkLst>
            <pc:docMk/>
            <pc:sldMk cId="1700468610" sldId="261"/>
            <ac:spMk id="4103" creationId="{9427AF5F-9A0E-42B7-A252-FD64C9885F9C}"/>
          </ac:spMkLst>
        </pc:spChg>
        <pc:spChg chg="add">
          <ac:chgData name="M. Judit Pousada Freire" userId="727a3fdad620fd77" providerId="LiveId" clId="{C21358D9-3F1F-4821-B1B7-68B3F17AED2D}" dt="2026-01-19T23:10:28.393" v="29" actId="26606"/>
          <ac:spMkLst>
            <pc:docMk/>
            <pc:sldMk cId="1700468610" sldId="261"/>
            <ac:spMk id="4108" creationId="{201CC55D-ED54-4C5C-95E6-10947BD1103B}"/>
          </ac:spMkLst>
        </pc:spChg>
        <pc:spChg chg="add">
          <ac:chgData name="M. Judit Pousada Freire" userId="727a3fdad620fd77" providerId="LiveId" clId="{C21358D9-3F1F-4821-B1B7-68B3F17AED2D}" dt="2026-01-19T23:10:28.393" v="29" actId="26606"/>
          <ac:spMkLst>
            <pc:docMk/>
            <pc:sldMk cId="1700468610" sldId="261"/>
            <ac:spMk id="4114" creationId="{3873B707-463F-40B0-8227-E8CC6C67EB25}"/>
          </ac:spMkLst>
        </pc:spChg>
        <pc:spChg chg="add">
          <ac:chgData name="M. Judit Pousada Freire" userId="727a3fdad620fd77" providerId="LiveId" clId="{C21358D9-3F1F-4821-B1B7-68B3F17AED2D}" dt="2026-01-19T23:10:28.393" v="29" actId="26606"/>
          <ac:spMkLst>
            <pc:docMk/>
            <pc:sldMk cId="1700468610" sldId="261"/>
            <ac:spMk id="4116" creationId="{C13237C8-E62C-4F0D-A318-BD6FB6C2D138}"/>
          </ac:spMkLst>
        </pc:spChg>
        <pc:spChg chg="add">
          <ac:chgData name="M. Judit Pousada Freire" userId="727a3fdad620fd77" providerId="LiveId" clId="{C21358D9-3F1F-4821-B1B7-68B3F17AED2D}" dt="2026-01-19T23:10:28.393" v="29" actId="26606"/>
          <ac:spMkLst>
            <pc:docMk/>
            <pc:sldMk cId="1700468610" sldId="261"/>
            <ac:spMk id="4118" creationId="{19C9EAEA-39D0-4B0E-A0EB-51E7B26740B1}"/>
          </ac:spMkLst>
        </pc:spChg>
        <pc:grpChg chg="add">
          <ac:chgData name="M. Judit Pousada Freire" userId="727a3fdad620fd77" providerId="LiveId" clId="{C21358D9-3F1F-4821-B1B7-68B3F17AED2D}" dt="2026-01-19T23:10:28.393" v="29" actId="26606"/>
          <ac:grpSpMkLst>
            <pc:docMk/>
            <pc:sldMk cId="1700468610" sldId="261"/>
            <ac:grpSpMk id="4110" creationId="{1DE889C7-FAD6-4397-98E2-05D503484459}"/>
          </ac:grpSpMkLst>
        </pc:grpChg>
        <pc:picChg chg="add mod">
          <ac:chgData name="M. Judit Pousada Freire" userId="727a3fdad620fd77" providerId="LiveId" clId="{C21358D9-3F1F-4821-B1B7-68B3F17AED2D}" dt="2026-01-19T23:10:28.393" v="29" actId="26606"/>
          <ac:picMkLst>
            <pc:docMk/>
            <pc:sldMk cId="1700468610" sldId="261"/>
            <ac:picMk id="5" creationId="{EABB5CCC-052C-42BC-3A2D-96EE09842B80}"/>
          </ac:picMkLst>
        </pc:picChg>
        <pc:picChg chg="del">
          <ac:chgData name="M. Judit Pousada Freire" userId="727a3fdad620fd77" providerId="LiveId" clId="{C21358D9-3F1F-4821-B1B7-68B3F17AED2D}" dt="2026-01-19T23:10:22.114" v="25" actId="478"/>
          <ac:picMkLst>
            <pc:docMk/>
            <pc:sldMk cId="1700468610" sldId="261"/>
            <ac:picMk id="4098" creationId="{C52B10F5-0889-BDDB-48A6-4CD59E65E0A3}"/>
          </ac:picMkLst>
        </pc:picChg>
      </pc:sldChg>
      <pc:sldChg chg="addSp delSp modSp mod">
        <pc:chgData name="M. Judit Pousada Freire" userId="727a3fdad620fd77" providerId="LiveId" clId="{C21358D9-3F1F-4821-B1B7-68B3F17AED2D}" dt="2026-01-19T23:09:33.987" v="24" actId="14100"/>
        <pc:sldMkLst>
          <pc:docMk/>
          <pc:sldMk cId="779719231" sldId="262"/>
        </pc:sldMkLst>
        <pc:spChg chg="mod">
          <ac:chgData name="M. Judit Pousada Freire" userId="727a3fdad620fd77" providerId="LiveId" clId="{C21358D9-3F1F-4821-B1B7-68B3F17AED2D}" dt="2026-01-19T23:09:32.057" v="23" actId="1076"/>
          <ac:spMkLst>
            <pc:docMk/>
            <pc:sldMk cId="779719231" sldId="262"/>
            <ac:spMk id="3" creationId="{A3CF8AF5-DF81-0E68-347F-7959300B95FB}"/>
          </ac:spMkLst>
        </pc:spChg>
        <pc:picChg chg="add mod">
          <ac:chgData name="M. Judit Pousada Freire" userId="727a3fdad620fd77" providerId="LiveId" clId="{C21358D9-3F1F-4821-B1B7-68B3F17AED2D}" dt="2026-01-19T23:09:33.987" v="24" actId="14100"/>
          <ac:picMkLst>
            <pc:docMk/>
            <pc:sldMk cId="779719231" sldId="262"/>
            <ac:picMk id="5" creationId="{4E3A6C84-E859-8E0D-CF4D-87DAFD564431}"/>
          </ac:picMkLst>
        </pc:picChg>
        <pc:picChg chg="del mod">
          <ac:chgData name="M. Judit Pousada Freire" userId="727a3fdad620fd77" providerId="LiveId" clId="{C21358D9-3F1F-4821-B1B7-68B3F17AED2D}" dt="2026-01-19T23:09:17.474" v="17" actId="478"/>
          <ac:picMkLst>
            <pc:docMk/>
            <pc:sldMk cId="779719231" sldId="262"/>
            <ac:picMk id="5122" creationId="{BD10B154-71C8-497C-229B-2DEA97D8B128}"/>
          </ac:picMkLst>
        </pc:picChg>
      </pc:sldChg>
      <pc:sldChg chg="addSp delSp modSp mod">
        <pc:chgData name="M. Judit Pousada Freire" userId="727a3fdad620fd77" providerId="LiveId" clId="{C21358D9-3F1F-4821-B1B7-68B3F17AED2D}" dt="2026-01-19T23:08:31.983" v="9" actId="1076"/>
        <pc:sldMkLst>
          <pc:docMk/>
          <pc:sldMk cId="1535516389" sldId="263"/>
        </pc:sldMkLst>
        <pc:picChg chg="add mod">
          <ac:chgData name="M. Judit Pousada Freire" userId="727a3fdad620fd77" providerId="LiveId" clId="{C21358D9-3F1F-4821-B1B7-68B3F17AED2D}" dt="2026-01-19T23:08:31.983" v="9" actId="1076"/>
          <ac:picMkLst>
            <pc:docMk/>
            <pc:sldMk cId="1535516389" sldId="263"/>
            <ac:picMk id="5" creationId="{5FDDAB66-F77B-5C0B-5182-1F7A87F86D48}"/>
          </ac:picMkLst>
        </pc:picChg>
        <pc:picChg chg="del">
          <ac:chgData name="M. Judit Pousada Freire" userId="727a3fdad620fd77" providerId="LiveId" clId="{C21358D9-3F1F-4821-B1B7-68B3F17AED2D}" dt="2026-01-19T23:08:15.327" v="0" actId="478"/>
          <ac:picMkLst>
            <pc:docMk/>
            <pc:sldMk cId="1535516389" sldId="263"/>
            <ac:picMk id="6146" creationId="{8288F2B5-E79C-6C7E-567C-A94B5EACFCBE}"/>
          </ac:picMkLst>
        </pc:picChg>
      </pc:sldChg>
      <pc:sldChg chg="modTransition">
        <pc:chgData name="M. Judit Pousada Freire" userId="727a3fdad620fd77" providerId="LiveId" clId="{C21358D9-3F1F-4821-B1B7-68B3F17AED2D}" dt="2026-01-19T23:13:18.925" v="62"/>
        <pc:sldMkLst>
          <pc:docMk/>
          <pc:sldMk cId="974314692" sldId="264"/>
        </pc:sldMkLst>
      </pc:sldChg>
      <pc:sldChg chg="modTransition">
        <pc:chgData name="M. Judit Pousada Freire" userId="727a3fdad620fd77" providerId="LiveId" clId="{C21358D9-3F1F-4821-B1B7-68B3F17AED2D}" dt="2026-01-19T23:13:11.097" v="61"/>
        <pc:sldMkLst>
          <pc:docMk/>
          <pc:sldMk cId="3255547432" sldId="265"/>
        </pc:sldMkLst>
      </pc:sldChg>
      <pc:sldChg chg="modTransition">
        <pc:chgData name="M. Judit Pousada Freire" userId="727a3fdad620fd77" providerId="LiveId" clId="{C21358D9-3F1F-4821-B1B7-68B3F17AED2D}" dt="2026-01-19T23:13:37.763" v="68"/>
        <pc:sldMkLst>
          <pc:docMk/>
          <pc:sldMk cId="3070791699" sldId="266"/>
        </pc:sldMkLst>
      </pc:sldChg>
      <pc:sldChg chg="modTransition modNotesTx">
        <pc:chgData name="M. Judit Pousada Freire" userId="727a3fdad620fd77" providerId="LiveId" clId="{C21358D9-3F1F-4821-B1B7-68B3F17AED2D}" dt="2026-01-20T14:28:03.160" v="402" actId="113"/>
        <pc:sldMkLst>
          <pc:docMk/>
          <pc:sldMk cId="2068381408" sldId="268"/>
        </pc:sldMkLst>
      </pc:sldChg>
      <pc:sldChg chg="modSp mod">
        <pc:chgData name="M. Judit Pousada Freire" userId="727a3fdad620fd77" providerId="LiveId" clId="{C21358D9-3F1F-4821-B1B7-68B3F17AED2D}" dt="2026-01-20T14:32:09.824" v="445" actId="14100"/>
        <pc:sldMkLst>
          <pc:docMk/>
          <pc:sldMk cId="2887466691" sldId="269"/>
        </pc:sldMkLst>
        <pc:spChg chg="mod">
          <ac:chgData name="M. Judit Pousada Freire" userId="727a3fdad620fd77" providerId="LiveId" clId="{C21358D9-3F1F-4821-B1B7-68B3F17AED2D}" dt="2026-01-20T14:32:09.824" v="445" actId="14100"/>
          <ac:spMkLst>
            <pc:docMk/>
            <pc:sldMk cId="2887466691" sldId="269"/>
            <ac:spMk id="2" creationId="{07CD1FD1-C2B3-6D6C-DE1B-6F61D92C6320}"/>
          </ac:spMkLst>
        </pc:spChg>
      </pc:sldChg>
      <pc:sldChg chg="modSp mod">
        <pc:chgData name="M. Judit Pousada Freire" userId="727a3fdad620fd77" providerId="LiveId" clId="{C21358D9-3F1F-4821-B1B7-68B3F17AED2D}" dt="2026-01-20T14:52:28.490" v="957" actId="20577"/>
        <pc:sldMkLst>
          <pc:docMk/>
          <pc:sldMk cId="1400314449" sldId="272"/>
        </pc:sldMkLst>
        <pc:spChg chg="mod">
          <ac:chgData name="M. Judit Pousada Freire" userId="727a3fdad620fd77" providerId="LiveId" clId="{C21358D9-3F1F-4821-B1B7-68B3F17AED2D}" dt="2026-01-20T14:52:28.490" v="957" actId="20577"/>
          <ac:spMkLst>
            <pc:docMk/>
            <pc:sldMk cId="1400314449" sldId="272"/>
            <ac:spMk id="3" creationId="{926968A9-66B1-F5C0-FD57-9A89C1803878}"/>
          </ac:spMkLst>
        </pc:spChg>
      </pc:sldChg>
      <pc:sldChg chg="del modTransition">
        <pc:chgData name="M. Judit Pousada Freire" userId="727a3fdad620fd77" providerId="LiveId" clId="{C21358D9-3F1F-4821-B1B7-68B3F17AED2D}" dt="2026-01-20T14:37:10.987" v="671" actId="47"/>
        <pc:sldMkLst>
          <pc:docMk/>
          <pc:sldMk cId="4233405588" sldId="273"/>
        </pc:sldMkLst>
      </pc:sldChg>
      <pc:sldChg chg="modTransition">
        <pc:chgData name="M. Judit Pousada Freire" userId="727a3fdad620fd77" providerId="LiveId" clId="{C21358D9-3F1F-4821-B1B7-68B3F17AED2D}" dt="2026-01-19T23:14:21.205" v="82"/>
        <pc:sldMkLst>
          <pc:docMk/>
          <pc:sldMk cId="3490050767" sldId="274"/>
        </pc:sldMkLst>
      </pc:sldChg>
      <pc:sldChg chg="addSp delSp modSp new mod ord modTransition">
        <pc:chgData name="M. Judit Pousada Freire" userId="727a3fdad620fd77" providerId="LiveId" clId="{C21358D9-3F1F-4821-B1B7-68B3F17AED2D}" dt="2026-01-19T23:34:17.683" v="155" actId="207"/>
        <pc:sldMkLst>
          <pc:docMk/>
          <pc:sldMk cId="1527159233" sldId="275"/>
        </pc:sldMkLst>
        <pc:spChg chg="mod">
          <ac:chgData name="M. Judit Pousada Freire" userId="727a3fdad620fd77" providerId="LiveId" clId="{C21358D9-3F1F-4821-B1B7-68B3F17AED2D}" dt="2026-01-19T23:34:17.683" v="155" actId="207"/>
          <ac:spMkLst>
            <pc:docMk/>
            <pc:sldMk cId="1527159233" sldId="275"/>
            <ac:spMk id="2" creationId="{E10F26DD-5B10-34BE-58D6-95ADC54CDE64}"/>
          </ac:spMkLst>
        </pc:spChg>
        <pc:spChg chg="del">
          <ac:chgData name="M. Judit Pousada Freire" userId="727a3fdad620fd77" providerId="LiveId" clId="{C21358D9-3F1F-4821-B1B7-68B3F17AED2D}" dt="2026-01-19T23:33:01.266" v="134"/>
          <ac:spMkLst>
            <pc:docMk/>
            <pc:sldMk cId="1527159233" sldId="275"/>
            <ac:spMk id="3" creationId="{A22EB61B-964B-2A55-93D5-64A859719E24}"/>
          </ac:spMkLst>
        </pc:spChg>
        <pc:picChg chg="add mod">
          <ac:chgData name="M. Judit Pousada Freire" userId="727a3fdad620fd77" providerId="LiveId" clId="{C21358D9-3F1F-4821-B1B7-68B3F17AED2D}" dt="2026-01-19T23:33:30.007" v="144" actId="1076"/>
          <ac:picMkLst>
            <pc:docMk/>
            <pc:sldMk cId="1527159233" sldId="275"/>
            <ac:picMk id="1026" creationId="{A2B65F6F-5937-4189-4D91-905535E8D75E}"/>
          </ac:picMkLst>
        </pc:picChg>
        <pc:picChg chg="add mod">
          <ac:chgData name="M. Judit Pousada Freire" userId="727a3fdad620fd77" providerId="LiveId" clId="{C21358D9-3F1F-4821-B1B7-68B3F17AED2D}" dt="2026-01-19T23:33:31.995" v="145" actId="1076"/>
          <ac:picMkLst>
            <pc:docMk/>
            <pc:sldMk cId="1527159233" sldId="275"/>
            <ac:picMk id="1028" creationId="{BA8C8251-F870-7834-88A5-A9F0E1961A83}"/>
          </ac:picMkLst>
        </pc:picChg>
      </pc:sldChg>
      <pc:sldChg chg="addSp modSp new mod ord modTransition setBg modNotesTx">
        <pc:chgData name="M. Judit Pousada Freire" userId="727a3fdad620fd77" providerId="LiveId" clId="{C21358D9-3F1F-4821-B1B7-68B3F17AED2D}" dt="2026-01-20T14:31:56.233" v="443" actId="207"/>
        <pc:sldMkLst>
          <pc:docMk/>
          <pc:sldMk cId="3633796644" sldId="276"/>
        </pc:sldMkLst>
        <pc:spChg chg="mod">
          <ac:chgData name="M. Judit Pousada Freire" userId="727a3fdad620fd77" providerId="LiveId" clId="{C21358D9-3F1F-4821-B1B7-68B3F17AED2D}" dt="2026-01-20T14:31:56.233" v="443" actId="207"/>
          <ac:spMkLst>
            <pc:docMk/>
            <pc:sldMk cId="3633796644" sldId="276"/>
            <ac:spMk id="2" creationId="{2E3A0835-96B4-72FE-E53E-ED681FC7284D}"/>
          </ac:spMkLst>
        </pc:spChg>
        <pc:spChg chg="mod">
          <ac:chgData name="M. Judit Pousada Freire" userId="727a3fdad620fd77" providerId="LiveId" clId="{C21358D9-3F1F-4821-B1B7-68B3F17AED2D}" dt="2026-01-20T14:31:28.628" v="435" actId="20577"/>
          <ac:spMkLst>
            <pc:docMk/>
            <pc:sldMk cId="3633796644" sldId="276"/>
            <ac:spMk id="3" creationId="{224A8CA2-D8D5-C362-15A9-2F7066084C3D}"/>
          </ac:spMkLst>
        </pc:spChg>
        <pc:spChg chg="add">
          <ac:chgData name="M. Judit Pousada Freire" userId="727a3fdad620fd77" providerId="LiveId" clId="{C21358D9-3F1F-4821-B1B7-68B3F17AED2D}" dt="2026-01-20T14:29:47.819" v="406" actId="26606"/>
          <ac:spMkLst>
            <pc:docMk/>
            <pc:sldMk cId="3633796644" sldId="276"/>
            <ac:spMk id="10" creationId="{DBC6133C-0615-4CE4-9132-37E609A9BDFA}"/>
          </ac:spMkLst>
        </pc:spChg>
        <pc:spChg chg="add">
          <ac:chgData name="M. Judit Pousada Freire" userId="727a3fdad620fd77" providerId="LiveId" clId="{C21358D9-3F1F-4821-B1B7-68B3F17AED2D}" dt="2026-01-20T14:29:47.819" v="406" actId="26606"/>
          <ac:spMkLst>
            <pc:docMk/>
            <pc:sldMk cId="3633796644" sldId="276"/>
            <ac:spMk id="12" creationId="{169CC832-2974-4E8D-90ED-3E2941BA7336}"/>
          </ac:spMkLst>
        </pc:spChg>
        <pc:spChg chg="add">
          <ac:chgData name="M. Judit Pousada Freire" userId="727a3fdad620fd77" providerId="LiveId" clId="{C21358D9-3F1F-4821-B1B7-68B3F17AED2D}" dt="2026-01-20T14:29:47.819" v="406" actId="26606"/>
          <ac:spMkLst>
            <pc:docMk/>
            <pc:sldMk cId="3633796644" sldId="276"/>
            <ac:spMk id="14" creationId="{55222F96-971A-4F90-B841-6BAB416C7AC1}"/>
          </ac:spMkLst>
        </pc:spChg>
        <pc:spChg chg="add">
          <ac:chgData name="M. Judit Pousada Freire" userId="727a3fdad620fd77" providerId="LiveId" clId="{C21358D9-3F1F-4821-B1B7-68B3F17AED2D}" dt="2026-01-20T14:29:47.819" v="406" actId="26606"/>
          <ac:spMkLst>
            <pc:docMk/>
            <pc:sldMk cId="3633796644" sldId="276"/>
            <ac:spMk id="16" creationId="{08980754-6F4B-43C9-B9BE-127B6BED6586}"/>
          </ac:spMkLst>
        </pc:spChg>
        <pc:spChg chg="add">
          <ac:chgData name="M. Judit Pousada Freire" userId="727a3fdad620fd77" providerId="LiveId" clId="{C21358D9-3F1F-4821-B1B7-68B3F17AED2D}" dt="2026-01-20T14:29:47.819" v="406" actId="26606"/>
          <ac:spMkLst>
            <pc:docMk/>
            <pc:sldMk cId="3633796644" sldId="276"/>
            <ac:spMk id="18" creationId="{2C1BBA94-3F40-40AA-8BB9-E69E25E537C1}"/>
          </ac:spMkLst>
        </pc:spChg>
        <pc:picChg chg="add mod">
          <ac:chgData name="M. Judit Pousada Freire" userId="727a3fdad620fd77" providerId="LiveId" clId="{C21358D9-3F1F-4821-B1B7-68B3F17AED2D}" dt="2026-01-20T14:29:47.819" v="406" actId="26606"/>
          <ac:picMkLst>
            <pc:docMk/>
            <pc:sldMk cId="3633796644" sldId="276"/>
            <ac:picMk id="5" creationId="{D2E2983F-4793-E877-1A10-DDCD139DBB7A}"/>
          </ac:picMkLst>
        </pc:picChg>
      </pc:sldChg>
      <pc:sldChg chg="addSp modSp new mod modTransition setBg">
        <pc:chgData name="M. Judit Pousada Freire" userId="727a3fdad620fd77" providerId="LiveId" clId="{C21358D9-3F1F-4821-B1B7-68B3F17AED2D}" dt="2026-01-20T14:36:51.119" v="670"/>
        <pc:sldMkLst>
          <pc:docMk/>
          <pc:sldMk cId="2288768632" sldId="277"/>
        </pc:sldMkLst>
        <pc:spChg chg="mod">
          <ac:chgData name="M. Judit Pousada Freire" userId="727a3fdad620fd77" providerId="LiveId" clId="{C21358D9-3F1F-4821-B1B7-68B3F17AED2D}" dt="2026-01-20T14:36:14.345" v="656" actId="1076"/>
          <ac:spMkLst>
            <pc:docMk/>
            <pc:sldMk cId="2288768632" sldId="277"/>
            <ac:spMk id="2" creationId="{ED6A4997-368C-064D-4084-6AD2A8ED21DD}"/>
          </ac:spMkLst>
        </pc:spChg>
        <pc:spChg chg="mod">
          <ac:chgData name="M. Judit Pousada Freire" userId="727a3fdad620fd77" providerId="LiveId" clId="{C21358D9-3F1F-4821-B1B7-68B3F17AED2D}" dt="2026-01-20T14:36:43.330" v="669" actId="27636"/>
          <ac:spMkLst>
            <pc:docMk/>
            <pc:sldMk cId="2288768632" sldId="277"/>
            <ac:spMk id="3" creationId="{663FB67D-BAAC-B507-E85A-19F0400B14DD}"/>
          </ac:spMkLst>
        </pc:spChg>
        <pc:spChg chg="add">
          <ac:chgData name="M. Judit Pousada Freire" userId="727a3fdad620fd77" providerId="LiveId" clId="{C21358D9-3F1F-4821-B1B7-68B3F17AED2D}" dt="2026-01-20T14:35:56.849" v="647" actId="26606"/>
          <ac:spMkLst>
            <pc:docMk/>
            <pc:sldMk cId="2288768632" sldId="277"/>
            <ac:spMk id="10" creationId="{2B97F24A-32CE-4C1C-A50D-3016B394DCFB}"/>
          </ac:spMkLst>
        </pc:spChg>
        <pc:spChg chg="add">
          <ac:chgData name="M. Judit Pousada Freire" userId="727a3fdad620fd77" providerId="LiveId" clId="{C21358D9-3F1F-4821-B1B7-68B3F17AED2D}" dt="2026-01-20T14:35:56.849" v="647" actId="26606"/>
          <ac:spMkLst>
            <pc:docMk/>
            <pc:sldMk cId="2288768632" sldId="277"/>
            <ac:spMk id="12" creationId="{CD8B4F24-440B-49E9-B85D-733523DC064B}"/>
          </ac:spMkLst>
        </pc:spChg>
        <pc:picChg chg="add mod">
          <ac:chgData name="M. Judit Pousada Freire" userId="727a3fdad620fd77" providerId="LiveId" clId="{C21358D9-3F1F-4821-B1B7-68B3F17AED2D}" dt="2026-01-20T14:36:19.478" v="658" actId="14100"/>
          <ac:picMkLst>
            <pc:docMk/>
            <pc:sldMk cId="2288768632" sldId="277"/>
            <ac:picMk id="5" creationId="{ED9CD88C-E472-BE3C-89A1-A23E55E2979C}"/>
          </ac:picMkLst>
        </pc:picChg>
      </pc:sldChg>
      <pc:sldChg chg="modSp new mod modTransition">
        <pc:chgData name="M. Judit Pousada Freire" userId="727a3fdad620fd77" providerId="LiveId" clId="{C21358D9-3F1F-4821-B1B7-68B3F17AED2D}" dt="2026-01-20T14:41:58.079" v="920"/>
        <pc:sldMkLst>
          <pc:docMk/>
          <pc:sldMk cId="2903373898" sldId="278"/>
        </pc:sldMkLst>
        <pc:spChg chg="mod">
          <ac:chgData name="M. Judit Pousada Freire" userId="727a3fdad620fd77" providerId="LiveId" clId="{C21358D9-3F1F-4821-B1B7-68B3F17AED2D}" dt="2026-01-20T14:41:21.174" v="907" actId="20577"/>
          <ac:spMkLst>
            <pc:docMk/>
            <pc:sldMk cId="2903373898" sldId="278"/>
            <ac:spMk id="2" creationId="{CF1A18E4-9502-ECFD-0811-98AFD57D7CA7}"/>
          </ac:spMkLst>
        </pc:spChg>
        <pc:spChg chg="mod">
          <ac:chgData name="M. Judit Pousada Freire" userId="727a3fdad620fd77" providerId="LiveId" clId="{C21358D9-3F1F-4821-B1B7-68B3F17AED2D}" dt="2026-01-20T14:41:37.003" v="913" actId="20577"/>
          <ac:spMkLst>
            <pc:docMk/>
            <pc:sldMk cId="2903373898" sldId="278"/>
            <ac:spMk id="3" creationId="{1CCAED3D-E9AE-BF59-98DB-19346C4CCFDC}"/>
          </ac:spMkLst>
        </pc:spChg>
      </pc:sldChg>
      <pc:sldChg chg="modSp new mod">
        <pc:chgData name="M. Judit Pousada Freire" userId="727a3fdad620fd77" providerId="LiveId" clId="{C21358D9-3F1F-4821-B1B7-68B3F17AED2D}" dt="2026-01-20T14:54:20.723" v="997" actId="27636"/>
        <pc:sldMkLst>
          <pc:docMk/>
          <pc:sldMk cId="1423469479" sldId="279"/>
        </pc:sldMkLst>
        <pc:spChg chg="mod">
          <ac:chgData name="M. Judit Pousada Freire" userId="727a3fdad620fd77" providerId="LiveId" clId="{C21358D9-3F1F-4821-B1B7-68B3F17AED2D}" dt="2026-01-20T14:54:18.554" v="995" actId="27636"/>
          <ac:spMkLst>
            <pc:docMk/>
            <pc:sldMk cId="1423469479" sldId="279"/>
            <ac:spMk id="2" creationId="{A5E099F4-6E87-AC10-8524-7450EC8327A0}"/>
          </ac:spMkLst>
        </pc:spChg>
        <pc:spChg chg="mod">
          <ac:chgData name="M. Judit Pousada Freire" userId="727a3fdad620fd77" providerId="LiveId" clId="{C21358D9-3F1F-4821-B1B7-68B3F17AED2D}" dt="2026-01-20T14:54:20.723" v="997" actId="27636"/>
          <ac:spMkLst>
            <pc:docMk/>
            <pc:sldMk cId="1423469479" sldId="279"/>
            <ac:spMk id="3" creationId="{E902EC0B-8952-6CFD-3F3F-E3CFE9E2D0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B2070-C8CD-419A-ABEE-09ADDD5B465E}" type="datetimeFigureOut">
              <a:rPr lang="es-ES" smtClean="0"/>
              <a:t>20/01/2026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ED3F0-DD30-4EA4-AF22-95E233DC86C6}" type="slidenum">
              <a:rPr lang="es-ES" smtClean="0"/>
              <a:t>‹Nº›</a:t>
            </a:fld>
            <a:endParaRPr lang="es-ES"/>
          </a:p>
        </p:txBody>
      </p:sp>
    </p:spTree>
    <p:extLst>
      <p:ext uri="{BB962C8B-B14F-4D97-AF65-F5344CB8AC3E}">
        <p14:creationId xmlns:p14="http://schemas.microsoft.com/office/powerpoint/2010/main" val="159829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1" kern="1200" dirty="0">
                <a:solidFill>
                  <a:schemeClr val="tx1"/>
                </a:solidFill>
                <a:effectLst/>
                <a:latin typeface="+mn-lt"/>
                <a:ea typeface="+mn-ea"/>
                <a:cs typeface="+mn-cs"/>
              </a:rPr>
              <a:t>MIS NOTAS:</a:t>
            </a:r>
            <a:endParaRPr lang="es-ES" sz="1200" b="1"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Los musulmanes ya empezaron su expansión en S VII como parte su religión. Recorrieron todo el mediterráneo luchando y conquistando (mapa superior).</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En el siglo VIII, el Islam se estaba expandiendo rápidamente desde Arabia hacia el norte de África y Europa. La llegada a la Península Ibérica forma parte de esa expansión.</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Mientras, en la península ibérica, estaban los reyes godos. La monarquía visigoda no era hereditaria, sino que el rey era elegido por la nobleza, lo que provocaba enfrentamientos entre los nobles cada vez que moría un rey.  Así, a la muerte del rey Witiza, se enfrentaron 2 familias muy poderosas (</a:t>
            </a:r>
            <a:r>
              <a:rPr lang="es-ES" sz="1200" i="1" kern="1200" dirty="0" err="1">
                <a:solidFill>
                  <a:schemeClr val="tx1"/>
                </a:solidFill>
                <a:effectLst/>
                <a:latin typeface="+mn-lt"/>
                <a:ea typeface="+mn-ea"/>
                <a:cs typeface="+mn-cs"/>
              </a:rPr>
              <a:t>Chindasvinto</a:t>
            </a:r>
            <a:r>
              <a:rPr lang="es-ES" sz="1200" i="1" kern="1200" dirty="0">
                <a:solidFill>
                  <a:schemeClr val="tx1"/>
                </a:solidFill>
                <a:effectLst/>
                <a:latin typeface="+mn-lt"/>
                <a:ea typeface="+mn-ea"/>
                <a:cs typeface="+mn-cs"/>
              </a:rPr>
              <a:t> y Wamba).  Cuando salió elegido </a:t>
            </a:r>
            <a:r>
              <a:rPr lang="es-ES" sz="1200" i="1" kern="1200" dirty="0" err="1">
                <a:solidFill>
                  <a:schemeClr val="tx1"/>
                </a:solidFill>
                <a:effectLst/>
                <a:latin typeface="+mn-lt"/>
                <a:ea typeface="+mn-ea"/>
                <a:cs typeface="+mn-cs"/>
              </a:rPr>
              <a:t>Roderic</a:t>
            </a:r>
            <a:r>
              <a:rPr lang="es-ES" sz="1200" i="1" kern="1200" dirty="0">
                <a:solidFill>
                  <a:schemeClr val="tx1"/>
                </a:solidFill>
                <a:effectLst/>
                <a:latin typeface="+mn-lt"/>
                <a:ea typeface="+mn-ea"/>
                <a:cs typeface="+mn-cs"/>
              </a:rPr>
              <a:t> (o Rodrigo) la otra familia no se conformó y empezó a haber revueltas y conspiraciones contra </a:t>
            </a:r>
            <a:r>
              <a:rPr lang="es-ES" sz="1200" i="1" kern="1200" dirty="0" err="1">
                <a:solidFill>
                  <a:schemeClr val="tx1"/>
                </a:solidFill>
                <a:effectLst/>
                <a:latin typeface="+mn-lt"/>
                <a:ea typeface="+mn-ea"/>
                <a:cs typeface="+mn-cs"/>
              </a:rPr>
              <a:t>Rodriguo</a:t>
            </a:r>
            <a:r>
              <a:rPr lang="es-ES" sz="1200" i="1" kern="1200" dirty="0">
                <a:solidFill>
                  <a:schemeClr val="tx1"/>
                </a:solidFill>
                <a:effectLst/>
                <a:latin typeface="+mn-lt"/>
                <a:ea typeface="+mn-ea"/>
                <a:cs typeface="+mn-cs"/>
              </a:rPr>
              <a:t>. También  había más nobles que no estaban contentos  con como </a:t>
            </a:r>
            <a:r>
              <a:rPr lang="es-ES" sz="1200" i="1" kern="1200" dirty="0" err="1">
                <a:solidFill>
                  <a:schemeClr val="tx1"/>
                </a:solidFill>
                <a:effectLst/>
                <a:latin typeface="+mn-lt"/>
                <a:ea typeface="+mn-ea"/>
                <a:cs typeface="+mn-cs"/>
              </a:rPr>
              <a:t>Rodgiro</a:t>
            </a:r>
            <a:r>
              <a:rPr lang="es-ES" sz="1200" i="1" kern="1200" dirty="0">
                <a:solidFill>
                  <a:schemeClr val="tx1"/>
                </a:solidFill>
                <a:effectLst/>
                <a:latin typeface="+mn-lt"/>
                <a:ea typeface="+mn-ea"/>
                <a:cs typeface="+mn-cs"/>
              </a:rPr>
              <a:t> ejercía el poder por lo que también  estaban descontentos con él.</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Antes del año </a:t>
            </a:r>
            <a:r>
              <a:rPr lang="es-ES" sz="1200" b="1" i="1" kern="1200" dirty="0">
                <a:solidFill>
                  <a:schemeClr val="tx1"/>
                </a:solidFill>
                <a:effectLst/>
                <a:latin typeface="+mn-lt"/>
                <a:ea typeface="+mn-ea"/>
                <a:cs typeface="+mn-cs"/>
              </a:rPr>
              <a:t>711</a:t>
            </a:r>
            <a:r>
              <a:rPr lang="es-ES" sz="1200" i="1" kern="1200" dirty="0">
                <a:solidFill>
                  <a:schemeClr val="tx1"/>
                </a:solidFill>
                <a:effectLst/>
                <a:latin typeface="+mn-lt"/>
                <a:ea typeface="+mn-ea"/>
                <a:cs typeface="+mn-cs"/>
              </a:rPr>
              <a:t>, el reino visigodo estaba </a:t>
            </a:r>
            <a:r>
              <a:rPr lang="es-ES" sz="1200" b="1" i="1" kern="1200" dirty="0">
                <a:solidFill>
                  <a:schemeClr val="tx1"/>
                </a:solidFill>
                <a:effectLst/>
                <a:latin typeface="+mn-lt"/>
                <a:ea typeface="+mn-ea"/>
                <a:cs typeface="+mn-cs"/>
              </a:rPr>
              <a:t>muy dividido</a:t>
            </a:r>
            <a:r>
              <a:rPr lang="es-ES" sz="1200" i="1" kern="1200" dirty="0">
                <a:solidFill>
                  <a:schemeClr val="tx1"/>
                </a:solidFill>
                <a:effectLst/>
                <a:latin typeface="+mn-lt"/>
                <a:ea typeface="+mn-ea"/>
                <a:cs typeface="+mn-cs"/>
              </a:rPr>
              <a:t> por estas luchas internas. Por eso, cuando los musulmanes llegaron a la Península Ibérica, el rey </a:t>
            </a:r>
            <a:r>
              <a:rPr lang="es-ES" sz="1200" b="1" i="1" kern="1200" dirty="0">
                <a:solidFill>
                  <a:schemeClr val="tx1"/>
                </a:solidFill>
                <a:effectLst/>
                <a:latin typeface="+mn-lt"/>
                <a:ea typeface="+mn-ea"/>
                <a:cs typeface="+mn-cs"/>
              </a:rPr>
              <a:t>Rodrigo</a:t>
            </a:r>
            <a:r>
              <a:rPr lang="es-ES" sz="1200" i="1" kern="1200" dirty="0">
                <a:solidFill>
                  <a:schemeClr val="tx1"/>
                </a:solidFill>
                <a:effectLst/>
                <a:latin typeface="+mn-lt"/>
                <a:ea typeface="+mn-ea"/>
                <a:cs typeface="+mn-cs"/>
              </a:rPr>
              <a:t> (que era el rey visigodo en ese momento) no contó con el apoyo de toda la nobleza. Algunos nobles visigodos </a:t>
            </a:r>
            <a:r>
              <a:rPr lang="es-ES" sz="1200" b="1" i="1" kern="1200" dirty="0">
                <a:solidFill>
                  <a:schemeClr val="tx1"/>
                </a:solidFill>
                <a:effectLst/>
                <a:latin typeface="+mn-lt"/>
                <a:ea typeface="+mn-ea"/>
                <a:cs typeface="+mn-cs"/>
              </a:rPr>
              <a:t>pidieron ayuda a los musulmanes</a:t>
            </a:r>
            <a:r>
              <a:rPr lang="es-ES" sz="1200" i="1" kern="1200" dirty="0">
                <a:solidFill>
                  <a:schemeClr val="tx1"/>
                </a:solidFill>
                <a:effectLst/>
                <a:latin typeface="+mn-lt"/>
                <a:ea typeface="+mn-ea"/>
                <a:cs typeface="+mn-cs"/>
              </a:rPr>
              <a:t> para enfrentarse a D. Rodrigo.</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Esta falta de unidad facilitó la </a:t>
            </a:r>
            <a:r>
              <a:rPr lang="es-ES" sz="1200" b="1" i="1" kern="1200" dirty="0">
                <a:solidFill>
                  <a:schemeClr val="tx1"/>
                </a:solidFill>
                <a:effectLst/>
                <a:latin typeface="+mn-lt"/>
                <a:ea typeface="+mn-ea"/>
                <a:cs typeface="+mn-cs"/>
              </a:rPr>
              <a:t>derrota visigoda en la batalla de Guadalete</a:t>
            </a:r>
            <a:r>
              <a:rPr lang="es-ES" sz="1200" i="1" kern="1200" dirty="0">
                <a:solidFill>
                  <a:schemeClr val="tx1"/>
                </a:solidFill>
                <a:effectLst/>
                <a:latin typeface="+mn-lt"/>
                <a:ea typeface="+mn-ea"/>
                <a:cs typeface="+mn-cs"/>
              </a:rPr>
              <a:t> y permitió la </a:t>
            </a:r>
            <a:r>
              <a:rPr lang="es-ES" sz="1200" b="1" i="1" kern="1200" dirty="0">
                <a:solidFill>
                  <a:schemeClr val="tx1"/>
                </a:solidFill>
                <a:effectLst/>
                <a:latin typeface="+mn-lt"/>
                <a:ea typeface="+mn-ea"/>
                <a:cs typeface="+mn-cs"/>
              </a:rPr>
              <a:t>rápida conquista musulmana</a:t>
            </a:r>
            <a:r>
              <a:rPr lang="es-ES" sz="1200" i="1" kern="1200" dirty="0">
                <a:solidFill>
                  <a:schemeClr val="tx1"/>
                </a:solidFill>
                <a:effectLst/>
                <a:latin typeface="+mn-lt"/>
                <a:ea typeface="+mn-ea"/>
                <a:cs typeface="+mn-cs"/>
              </a:rPr>
              <a:t> en el siglo VIII.</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Después de esta victoria, los musulmanes, al ver que no había mucha resistencia, fueron avanzando rápidamente y en pocos años, conquistaron casi toda la Península </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8A9ED3F0-DD30-4EA4-AF22-95E233DC86C6}" type="slidenum">
              <a:rPr lang="es-ES" smtClean="0"/>
              <a:t>3</a:t>
            </a:fld>
            <a:endParaRPr lang="es-ES"/>
          </a:p>
        </p:txBody>
      </p:sp>
    </p:spTree>
    <p:extLst>
      <p:ext uri="{BB962C8B-B14F-4D97-AF65-F5344CB8AC3E}">
        <p14:creationId xmlns:p14="http://schemas.microsoft.com/office/powerpoint/2010/main" val="2519877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a:t>
            </a:r>
          </a:p>
        </p:txBody>
      </p:sp>
      <p:sp>
        <p:nvSpPr>
          <p:cNvPr id="4" name="Marcador de número de diapositiva 3"/>
          <p:cNvSpPr>
            <a:spLocks noGrp="1"/>
          </p:cNvSpPr>
          <p:nvPr>
            <p:ph type="sldNum" sz="quarter" idx="5"/>
          </p:nvPr>
        </p:nvSpPr>
        <p:spPr/>
        <p:txBody>
          <a:bodyPr/>
          <a:lstStyle/>
          <a:p>
            <a:fld id="{8A9ED3F0-DD30-4EA4-AF22-95E233DC86C6}" type="slidenum">
              <a:rPr lang="es-ES" smtClean="0"/>
              <a:t>13</a:t>
            </a:fld>
            <a:endParaRPr lang="es-ES"/>
          </a:p>
        </p:txBody>
      </p:sp>
    </p:spTree>
    <p:extLst>
      <p:ext uri="{BB962C8B-B14F-4D97-AF65-F5344CB8AC3E}">
        <p14:creationId xmlns:p14="http://schemas.microsoft.com/office/powerpoint/2010/main" val="41565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i="1" kern="1200" dirty="0">
                <a:solidFill>
                  <a:schemeClr val="tx1"/>
                </a:solidFill>
                <a:effectLst/>
                <a:latin typeface="+mn-lt"/>
                <a:ea typeface="+mn-ea"/>
                <a:cs typeface="+mn-cs"/>
              </a:rPr>
              <a:t>MIS NOTAS: Después con Abderramán III nació el Califato de Córdoba, (929-1031), la etapa de mayor esplendor de Al-Ándalus. </a:t>
            </a:r>
            <a:r>
              <a:rPr lang="es-ES" sz="1200" i="1" kern="1200" dirty="0" err="1">
                <a:solidFill>
                  <a:schemeClr val="tx1"/>
                </a:solidFill>
                <a:effectLst/>
                <a:latin typeface="+mn-lt"/>
                <a:ea typeface="+mn-ea"/>
                <a:cs typeface="+mn-cs"/>
              </a:rPr>
              <a:t>Cordoba</a:t>
            </a:r>
            <a:r>
              <a:rPr lang="es-ES" sz="1200" i="1" kern="1200" dirty="0">
                <a:solidFill>
                  <a:schemeClr val="tx1"/>
                </a:solidFill>
                <a:effectLst/>
                <a:latin typeface="+mn-lt"/>
                <a:ea typeface="+mn-ea"/>
                <a:cs typeface="+mn-cs"/>
              </a:rPr>
              <a:t> se </a:t>
            </a:r>
            <a:r>
              <a:rPr lang="es-ES" sz="1200" i="1" kern="1200" dirty="0" err="1">
                <a:solidFill>
                  <a:schemeClr val="tx1"/>
                </a:solidFill>
                <a:effectLst/>
                <a:latin typeface="+mn-lt"/>
                <a:ea typeface="+mn-ea"/>
                <a:cs typeface="+mn-cs"/>
              </a:rPr>
              <a:t>conviritó</a:t>
            </a:r>
            <a:r>
              <a:rPr lang="es-ES" sz="1200" i="1" kern="1200" dirty="0">
                <a:solidFill>
                  <a:schemeClr val="tx1"/>
                </a:solidFill>
                <a:effectLst/>
                <a:latin typeface="+mn-lt"/>
                <a:ea typeface="+mn-ea"/>
                <a:cs typeface="+mn-cs"/>
              </a:rPr>
              <a:t> en una de las ciudades mas importantes de Europa:</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 Tenía </a:t>
            </a:r>
            <a:r>
              <a:rPr lang="es-ES" sz="1200" b="1" i="1" kern="1200" dirty="0">
                <a:solidFill>
                  <a:schemeClr val="tx1"/>
                </a:solidFill>
                <a:effectLst/>
                <a:latin typeface="+mn-lt"/>
                <a:ea typeface="+mn-ea"/>
                <a:cs typeface="+mn-cs"/>
              </a:rPr>
              <a:t>muchos habitantes</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   Un </a:t>
            </a:r>
            <a:r>
              <a:rPr lang="es-ES" sz="1200" b="1" i="1" kern="1200" dirty="0">
                <a:solidFill>
                  <a:schemeClr val="tx1"/>
                </a:solidFill>
                <a:effectLst/>
                <a:latin typeface="+mn-lt"/>
                <a:ea typeface="+mn-ea"/>
                <a:cs typeface="+mn-cs"/>
              </a:rPr>
              <a:t>gran desarrollo cultural y científico</a:t>
            </a:r>
            <a:r>
              <a:rPr lang="es-ES" sz="1200" i="1" kern="1200" dirty="0">
                <a:solidFill>
                  <a:schemeClr val="tx1"/>
                </a:solidFill>
                <a:effectLst/>
                <a:latin typeface="+mn-lt"/>
                <a:ea typeface="+mn-ea"/>
                <a:cs typeface="+mn-cs"/>
              </a:rPr>
              <a:t>, con bibliotecas, escuelas y sabios.</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Se convirtió en un importante </a:t>
            </a:r>
            <a:r>
              <a:rPr lang="es-ES" sz="1200" b="1" i="1" kern="1200" dirty="0">
                <a:solidFill>
                  <a:schemeClr val="tx1"/>
                </a:solidFill>
                <a:effectLst/>
                <a:latin typeface="+mn-lt"/>
                <a:ea typeface="+mn-ea"/>
                <a:cs typeface="+mn-cs"/>
              </a:rPr>
              <a:t>centro económico y comercial</a:t>
            </a:r>
            <a:r>
              <a:rPr lang="es-ES" sz="1200" i="1"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Tenia muchos avances para la época, que no había en otras partes  de Europa, como </a:t>
            </a:r>
            <a:r>
              <a:rPr lang="es-ES" sz="1200" b="1" i="1" kern="1200" dirty="0">
                <a:solidFill>
                  <a:schemeClr val="tx1"/>
                </a:solidFill>
                <a:effectLst/>
                <a:latin typeface="+mn-lt"/>
                <a:ea typeface="+mn-ea"/>
                <a:cs typeface="+mn-cs"/>
              </a:rPr>
              <a:t>calles pavimentadas, alumbrado y baños públicos</a:t>
            </a:r>
            <a:r>
              <a:rPr lang="es-ES" sz="1200" i="1" kern="1200" dirty="0">
                <a:solidFill>
                  <a:schemeClr val="tx1"/>
                </a:solidFill>
                <a:effectLst/>
                <a:latin typeface="+mn-lt"/>
                <a:ea typeface="+mn-ea"/>
                <a:cs typeface="+mn-cs"/>
              </a:rPr>
              <a:t>.  En el mundo musulmán el agua era muy importante por su valor religioso, agrícola y para la higiene. Además de ser </a:t>
            </a:r>
            <a:r>
              <a:rPr lang="es-ES" sz="1200" b="1" i="1" kern="1200" dirty="0">
                <a:solidFill>
                  <a:schemeClr val="tx1"/>
                </a:solidFill>
                <a:effectLst/>
                <a:latin typeface="+mn-lt"/>
                <a:ea typeface="+mn-ea"/>
                <a:cs typeface="+mn-cs"/>
              </a:rPr>
              <a:t>esencial para la vida en zonas secas</a:t>
            </a:r>
            <a:r>
              <a:rPr lang="es-ES" sz="1200" i="1" kern="1200" dirty="0">
                <a:solidFill>
                  <a:schemeClr val="tx1"/>
                </a:solidFill>
                <a:effectLst/>
                <a:latin typeface="+mn-lt"/>
                <a:ea typeface="+mn-ea"/>
                <a:cs typeface="+mn-cs"/>
              </a:rPr>
              <a:t> y para la </a:t>
            </a:r>
            <a:r>
              <a:rPr lang="es-ES" sz="1200" b="1" i="1" kern="1200" dirty="0">
                <a:solidFill>
                  <a:schemeClr val="tx1"/>
                </a:solidFill>
                <a:effectLst/>
                <a:latin typeface="+mn-lt"/>
                <a:ea typeface="+mn-ea"/>
                <a:cs typeface="+mn-cs"/>
              </a:rPr>
              <a:t>agricultura</a:t>
            </a:r>
            <a:r>
              <a:rPr lang="es-ES" sz="1200" i="1" kern="1200" dirty="0">
                <a:solidFill>
                  <a:schemeClr val="tx1"/>
                </a:solidFill>
                <a:effectLst/>
                <a:latin typeface="+mn-lt"/>
                <a:ea typeface="+mn-ea"/>
                <a:cs typeface="+mn-cs"/>
              </a:rPr>
              <a:t>, el agua tenía un </a:t>
            </a:r>
            <a:r>
              <a:rPr lang="es-ES" sz="1200" b="1" i="1" kern="1200" dirty="0">
                <a:solidFill>
                  <a:schemeClr val="tx1"/>
                </a:solidFill>
                <a:effectLst/>
                <a:latin typeface="+mn-lt"/>
                <a:ea typeface="+mn-ea"/>
                <a:cs typeface="+mn-cs"/>
              </a:rPr>
              <a:t>valor religioso</a:t>
            </a:r>
            <a:r>
              <a:rPr lang="es-ES" sz="1200" i="1" kern="1200" dirty="0">
                <a:solidFill>
                  <a:schemeClr val="tx1"/>
                </a:solidFill>
                <a:effectLst/>
                <a:latin typeface="+mn-lt"/>
                <a:ea typeface="+mn-ea"/>
                <a:cs typeface="+mn-cs"/>
              </a:rPr>
              <a:t>, ya que el Islam exige la </a:t>
            </a:r>
            <a:r>
              <a:rPr lang="es-ES" sz="1200" b="1" i="1" kern="1200" dirty="0">
                <a:solidFill>
                  <a:schemeClr val="tx1"/>
                </a:solidFill>
                <a:effectLst/>
                <a:latin typeface="+mn-lt"/>
                <a:ea typeface="+mn-ea"/>
                <a:cs typeface="+mn-cs"/>
              </a:rPr>
              <a:t>purificación con agua</a:t>
            </a:r>
            <a:r>
              <a:rPr lang="es-ES" sz="1200" i="1" kern="1200" dirty="0">
                <a:solidFill>
                  <a:schemeClr val="tx1"/>
                </a:solidFill>
                <a:effectLst/>
                <a:latin typeface="+mn-lt"/>
                <a:ea typeface="+mn-ea"/>
                <a:cs typeface="+mn-cs"/>
              </a:rPr>
              <a:t> antes de rezar (la abluciones) o los baños públicos  o </a:t>
            </a:r>
            <a:r>
              <a:rPr lang="es-ES" sz="1200" i="1" kern="1200" dirty="0" err="1">
                <a:solidFill>
                  <a:schemeClr val="tx1"/>
                </a:solidFill>
                <a:effectLst/>
                <a:latin typeface="+mn-lt"/>
                <a:ea typeface="+mn-ea"/>
                <a:cs typeface="+mn-cs"/>
              </a:rPr>
              <a:t>Hamman</a:t>
            </a:r>
            <a:r>
              <a:rPr lang="es-ES" sz="1200" i="1" kern="1200" dirty="0">
                <a:solidFill>
                  <a:schemeClr val="tx1"/>
                </a:solidFill>
                <a:effectLst/>
                <a:latin typeface="+mn-lt"/>
                <a:ea typeface="+mn-ea"/>
                <a:cs typeface="+mn-cs"/>
              </a:rPr>
              <a:t>.  Los musulmanes construyeron una red aljibes (palabra árabe que se usa hoy día) que recogían el agua y de acequias (palabra árabe) para canalizar el agua y usarla en el regadío, por ejemplo.</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8A9ED3F0-DD30-4EA4-AF22-95E233DC86C6}" type="slidenum">
              <a:rPr lang="es-ES" smtClean="0"/>
              <a:t>14</a:t>
            </a:fld>
            <a:endParaRPr lang="es-ES"/>
          </a:p>
        </p:txBody>
      </p:sp>
    </p:spTree>
    <p:extLst>
      <p:ext uri="{BB962C8B-B14F-4D97-AF65-F5344CB8AC3E}">
        <p14:creationId xmlns:p14="http://schemas.microsoft.com/office/powerpoint/2010/main" val="186108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1" kern="1200" dirty="0">
                <a:solidFill>
                  <a:schemeClr val="tx1"/>
                </a:solidFill>
                <a:effectLst/>
                <a:latin typeface="+mn-lt"/>
                <a:ea typeface="+mn-ea"/>
                <a:cs typeface="+mn-cs"/>
              </a:rPr>
              <a:t>MIS NOTAS</a:t>
            </a:r>
            <a:r>
              <a:rPr lang="es-ES" sz="1200" i="1" kern="1200" dirty="0">
                <a:solidFill>
                  <a:schemeClr val="tx1"/>
                </a:solidFill>
                <a:effectLst/>
                <a:latin typeface="+mn-lt"/>
                <a:ea typeface="+mn-ea"/>
                <a:cs typeface="+mn-cs"/>
              </a:rPr>
              <a:t>: Almanzor no era califa, pero gobernaba como si lo fuera.  Era </a:t>
            </a:r>
            <a:r>
              <a:rPr lang="es-ES" sz="1200" b="1" i="1" kern="1200" dirty="0" err="1">
                <a:solidFill>
                  <a:schemeClr val="tx1"/>
                </a:solidFill>
                <a:effectLst/>
                <a:latin typeface="+mn-lt"/>
                <a:ea typeface="+mn-ea"/>
                <a:cs typeface="+mn-cs"/>
              </a:rPr>
              <a:t>hayib</a:t>
            </a:r>
            <a:r>
              <a:rPr lang="es-ES" sz="1200" b="1"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(primer ministro) y jefe del ejército, el hombre más poderoso del califato. Después de  la muerte de Almanzor (1002), el califato entra en crisis. Empieza a haber luchas internas, los califas son débiles:  se suceden muchos califas en poco tiempo, y no tienen autoridad ni apoyo suficiente.  Surge una guerra civil dentro de al-Ándalus. Y al final, en 1031, el califato se disuelve definitivamente y aparecen los reinos de taifas, que son  pequeños,  independientes, y muy débiles frente a los reinos cristianos.</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8A9ED3F0-DD30-4EA4-AF22-95E233DC86C6}" type="slidenum">
              <a:rPr lang="es-ES" smtClean="0"/>
              <a:t>16</a:t>
            </a:fld>
            <a:endParaRPr lang="es-ES"/>
          </a:p>
        </p:txBody>
      </p:sp>
    </p:spTree>
    <p:extLst>
      <p:ext uri="{BB962C8B-B14F-4D97-AF65-F5344CB8AC3E}">
        <p14:creationId xmlns:p14="http://schemas.microsoft.com/office/powerpoint/2010/main" val="3106738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MIS NOTAS</a:t>
            </a:r>
            <a:r>
              <a:rPr lang="es-ES" dirty="0"/>
              <a:t>: </a:t>
            </a:r>
            <a:r>
              <a:rPr lang="es-ES" dirty="0">
                <a:effectLst/>
              </a:rPr>
              <a:t>En el año 1031, el Califato de Córdoba se desintegra por conflictos internos. En su lugar surgen </a:t>
            </a:r>
            <a:r>
              <a:rPr lang="es-ES" b="1" dirty="0">
                <a:effectLst/>
              </a:rPr>
              <a:t>los reinos de taifas</a:t>
            </a:r>
            <a:r>
              <a:rPr lang="es-ES" dirty="0">
                <a:effectLst/>
              </a:rPr>
              <a:t>, pequeños estados independientes gobernados por líderes locales. Cada taifa tenía su propio gobierno, ejército y moneda. Competían entre sí, lo que facilitó el avance cristiano.</a:t>
            </a:r>
          </a:p>
          <a:p>
            <a:r>
              <a:rPr lang="es-ES" dirty="0">
                <a:effectLst/>
              </a:rPr>
              <a:t>Algunas taifas pagaban tributos a los reinos cristianos para evitar ataques (parias).</a:t>
            </a:r>
          </a:p>
          <a:p>
            <a:r>
              <a:rPr lang="es-ES" b="1" dirty="0">
                <a:effectLst/>
              </a:rPr>
              <a:t>¿Qué muestra el mapa?</a:t>
            </a:r>
            <a:endParaRPr lang="es-ES" dirty="0">
              <a:effectLst/>
            </a:endParaRPr>
          </a:p>
          <a:p>
            <a:r>
              <a:rPr lang="es-ES" b="0" dirty="0">
                <a:effectLst/>
              </a:rPr>
              <a:t>La fragmentación de al-Ándalus </a:t>
            </a:r>
            <a:r>
              <a:rPr lang="es-ES" dirty="0">
                <a:effectLst/>
              </a:rPr>
              <a:t>en múltiples taifas.</a:t>
            </a:r>
          </a:p>
          <a:p>
            <a:r>
              <a:rPr lang="es-ES" dirty="0">
                <a:effectLst/>
              </a:rPr>
              <a:t>En verde y azul: los distintos </a:t>
            </a:r>
            <a:r>
              <a:rPr lang="es-ES" b="1" dirty="0">
                <a:effectLst/>
              </a:rPr>
              <a:t>reinos de taifas</a:t>
            </a:r>
            <a:r>
              <a:rPr lang="es-ES" dirty="0">
                <a:effectLst/>
              </a:rPr>
              <a:t> (Sevilla, Zaragoza, Toledo, Badajoz, etc.).</a:t>
            </a:r>
          </a:p>
          <a:p>
            <a:r>
              <a:rPr lang="es-ES" dirty="0">
                <a:effectLst/>
              </a:rPr>
              <a:t>En naranja: los </a:t>
            </a:r>
            <a:r>
              <a:rPr lang="es-ES" b="1" dirty="0">
                <a:effectLst/>
              </a:rPr>
              <a:t>reinos cristianos</a:t>
            </a:r>
            <a:r>
              <a:rPr lang="es-ES" dirty="0">
                <a:effectLst/>
              </a:rPr>
              <a:t> del norte (León, Castilla, Pamplona, Aragón, Condados Catalanes).</a:t>
            </a:r>
          </a:p>
          <a:p>
            <a:endParaRPr lang="es-ES" dirty="0">
              <a:effectLst/>
            </a:endParaRPr>
          </a:p>
          <a:p>
            <a:r>
              <a:rPr lang="es-ES" b="1" dirty="0">
                <a:effectLst/>
              </a:rPr>
              <a:t>Actividad: </a:t>
            </a:r>
            <a:r>
              <a:rPr lang="es-ES" b="0" dirty="0">
                <a:effectLst/>
              </a:rPr>
              <a:t>Localiza tu ciudad o comunidad y di a que qué taifa pertenecía</a:t>
            </a:r>
            <a:r>
              <a:rPr lang="es-ES" dirty="0">
                <a:effectLst/>
              </a:rPr>
              <a:t>.</a:t>
            </a:r>
          </a:p>
          <a:p>
            <a:endParaRPr lang="es-ES" dirty="0"/>
          </a:p>
        </p:txBody>
      </p:sp>
      <p:sp>
        <p:nvSpPr>
          <p:cNvPr id="4" name="Marcador de número de diapositiva 3"/>
          <p:cNvSpPr>
            <a:spLocks noGrp="1"/>
          </p:cNvSpPr>
          <p:nvPr>
            <p:ph type="sldNum" sz="quarter" idx="5"/>
          </p:nvPr>
        </p:nvSpPr>
        <p:spPr/>
        <p:txBody>
          <a:bodyPr/>
          <a:lstStyle/>
          <a:p>
            <a:fld id="{8A9ED3F0-DD30-4EA4-AF22-95E233DC86C6}" type="slidenum">
              <a:rPr lang="es-ES" smtClean="0"/>
              <a:t>17</a:t>
            </a:fld>
            <a:endParaRPr lang="es-ES"/>
          </a:p>
        </p:txBody>
      </p:sp>
    </p:spTree>
    <p:extLst>
      <p:ext uri="{BB962C8B-B14F-4D97-AF65-F5344CB8AC3E}">
        <p14:creationId xmlns:p14="http://schemas.microsoft.com/office/powerpoint/2010/main" val="3888645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MIS NOTAS</a:t>
            </a:r>
            <a:r>
              <a:rPr lang="es-ES" dirty="0"/>
              <a:t>: </a:t>
            </a:r>
            <a:r>
              <a:rPr lang="es-ES" sz="1200" kern="1200" dirty="0">
                <a:solidFill>
                  <a:schemeClr val="tx1"/>
                </a:solidFill>
                <a:effectLst/>
                <a:latin typeface="+mn-lt"/>
                <a:ea typeface="+mn-ea"/>
                <a:cs typeface="+mn-cs"/>
              </a:rPr>
              <a:t>La sociedad de Al-Ándalus era </a:t>
            </a:r>
            <a:r>
              <a:rPr lang="es-ES" sz="1200" b="1" kern="1200" dirty="0">
                <a:solidFill>
                  <a:schemeClr val="tx1"/>
                </a:solidFill>
                <a:effectLst/>
                <a:latin typeface="+mn-lt"/>
                <a:ea typeface="+mn-ea"/>
                <a:cs typeface="+mn-cs"/>
              </a:rPr>
              <a:t>muy diversa</a:t>
            </a:r>
            <a:r>
              <a:rPr lang="es-ES" sz="1200" kern="1200" dirty="0">
                <a:solidFill>
                  <a:schemeClr val="tx1"/>
                </a:solidFill>
                <a:effectLst/>
                <a:latin typeface="+mn-lt"/>
                <a:ea typeface="+mn-ea"/>
                <a:cs typeface="+mn-cs"/>
              </a:rPr>
              <a:t>, ya que convivían distintos </a:t>
            </a:r>
            <a:r>
              <a:rPr lang="es-ES" sz="1200" b="1" kern="1200" dirty="0">
                <a:solidFill>
                  <a:schemeClr val="tx1"/>
                </a:solidFill>
                <a:effectLst/>
                <a:latin typeface="+mn-lt"/>
                <a:ea typeface="+mn-ea"/>
                <a:cs typeface="+mn-cs"/>
              </a:rPr>
              <a:t>grupos étnicos</a:t>
            </a:r>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religiones</a:t>
            </a:r>
            <a:r>
              <a:rPr lang="es-ES" sz="1200" kern="1200" dirty="0">
                <a:solidFill>
                  <a:schemeClr val="tx1"/>
                </a:solidFill>
                <a:effectLst/>
                <a:latin typeface="+mn-lt"/>
                <a:ea typeface="+mn-ea"/>
                <a:cs typeface="+mn-cs"/>
              </a:rPr>
              <a:t> (musulmana, cristiana y judía) y </a:t>
            </a:r>
            <a:r>
              <a:rPr lang="es-ES" sz="1200" b="1" kern="1200" dirty="0">
                <a:solidFill>
                  <a:schemeClr val="tx1"/>
                </a:solidFill>
                <a:effectLst/>
                <a:latin typeface="+mn-lt"/>
                <a:ea typeface="+mn-ea"/>
                <a:cs typeface="+mn-cs"/>
              </a:rPr>
              <a:t>niveles de riqueza y poder</a:t>
            </a:r>
            <a:r>
              <a:rPr lang="es-ES" sz="1200" kern="1200" dirty="0">
                <a:solidFill>
                  <a:schemeClr val="tx1"/>
                </a:solidFill>
                <a:effectLst/>
                <a:latin typeface="+mn-lt"/>
                <a:ea typeface="+mn-ea"/>
                <a:cs typeface="+mn-cs"/>
              </a:rPr>
              <a:t>.</a:t>
            </a:r>
          </a:p>
          <a:p>
            <a:r>
              <a:rPr lang="es-ES" sz="1200" i="1" kern="1200" dirty="0">
                <a:solidFill>
                  <a:schemeClr val="tx1"/>
                </a:solidFill>
                <a:effectLst/>
                <a:latin typeface="+mn-lt"/>
                <a:ea typeface="+mn-ea"/>
                <a:cs typeface="+mn-cs"/>
              </a:rPr>
              <a:t>la </a:t>
            </a:r>
            <a:r>
              <a:rPr lang="es-ES" sz="1200" b="1" i="1" kern="1200" dirty="0" err="1">
                <a:solidFill>
                  <a:schemeClr val="tx1"/>
                </a:solidFill>
                <a:effectLst/>
                <a:latin typeface="+mn-lt"/>
                <a:ea typeface="+mn-ea"/>
                <a:cs typeface="+mn-cs"/>
              </a:rPr>
              <a:t>jassa</a:t>
            </a:r>
            <a:r>
              <a:rPr lang="es-ES" sz="1200" b="1"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era una minoría – </a:t>
            </a:r>
            <a:r>
              <a:rPr lang="es-ES" sz="1200" i="1" u="sng" kern="1200" dirty="0">
                <a:solidFill>
                  <a:schemeClr val="tx1"/>
                </a:solidFill>
                <a:effectLst/>
                <a:latin typeface="+mn-lt"/>
                <a:ea typeface="+mn-ea"/>
                <a:cs typeface="+mn-cs"/>
              </a:rPr>
              <a:t>oligarquía </a:t>
            </a:r>
            <a:r>
              <a:rPr lang="es-ES" sz="1200" i="1" kern="1200" dirty="0">
                <a:solidFill>
                  <a:schemeClr val="tx1"/>
                </a:solidFill>
                <a:effectLst/>
                <a:latin typeface="+mn-lt"/>
                <a:ea typeface="+mn-ea"/>
                <a:cs typeface="+mn-cs"/>
              </a:rPr>
              <a:t>(unos pocos). Eran la familia del califa y los árabes conquistadores y tenían los cargos más importantes y grandes propiedades. Esto es importante porque en un futuro será motivo para que el Al-Ándalus pierda su poder.</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Mientras que los </a:t>
            </a:r>
            <a:r>
              <a:rPr lang="es-ES" sz="1200" b="1" i="1" kern="1200" dirty="0" err="1">
                <a:solidFill>
                  <a:schemeClr val="tx1"/>
                </a:solidFill>
                <a:effectLst/>
                <a:latin typeface="+mn-lt"/>
                <a:ea typeface="+mn-ea"/>
                <a:cs typeface="+mn-cs"/>
              </a:rPr>
              <a:t>amma</a:t>
            </a:r>
            <a:r>
              <a:rPr lang="es-ES" sz="1200" i="1" kern="1200" dirty="0">
                <a:solidFill>
                  <a:schemeClr val="tx1"/>
                </a:solidFill>
                <a:effectLst/>
                <a:latin typeface="+mn-lt"/>
                <a:ea typeface="+mn-ea"/>
                <a:cs typeface="+mn-cs"/>
              </a:rPr>
              <a:t>, que era la mayoría de la población, de la antigua población hispanovisigoda. La </a:t>
            </a:r>
            <a:r>
              <a:rPr lang="es-ES" sz="1200" i="1" kern="1200" dirty="0" err="1">
                <a:solidFill>
                  <a:schemeClr val="tx1"/>
                </a:solidFill>
                <a:effectLst/>
                <a:latin typeface="+mn-lt"/>
                <a:ea typeface="+mn-ea"/>
                <a:cs typeface="+mn-cs"/>
              </a:rPr>
              <a:t>amma</a:t>
            </a:r>
            <a:r>
              <a:rPr lang="es-ES" sz="1200" i="1" kern="1200" dirty="0">
                <a:solidFill>
                  <a:schemeClr val="tx1"/>
                </a:solidFill>
                <a:effectLst/>
                <a:latin typeface="+mn-lt"/>
                <a:ea typeface="+mn-ea"/>
                <a:cs typeface="+mn-cs"/>
              </a:rPr>
              <a:t> se dividía en:</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mozárabes: cristianos que vivían en territorio musulmán</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muladíes: cristianos que viven en territorio musulmán pero que se convirtieron al islam</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bereberes: Los bereberes eran pueblos del norte de África que participaron en la conquista y vivieron en Al-Ándalus, aunque con menos poder que los árabes. La mayoría eran soldados y campesinos.</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8A9ED3F0-DD30-4EA4-AF22-95E233DC86C6}" type="slidenum">
              <a:rPr lang="es-ES" smtClean="0"/>
              <a:t>19</a:t>
            </a:fld>
            <a:endParaRPr lang="es-ES"/>
          </a:p>
        </p:txBody>
      </p:sp>
    </p:spTree>
    <p:extLst>
      <p:ext uri="{BB962C8B-B14F-4D97-AF65-F5344CB8AC3E}">
        <p14:creationId xmlns:p14="http://schemas.microsoft.com/office/powerpoint/2010/main" val="159175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i="1" kern="1200" dirty="0">
                <a:solidFill>
                  <a:schemeClr val="tx1"/>
                </a:solidFill>
                <a:effectLst/>
                <a:latin typeface="+mn-lt"/>
                <a:ea typeface="+mn-ea"/>
                <a:cs typeface="+mn-cs"/>
              </a:rPr>
              <a:t>Los musulmanes, al ver que era fácil derrotar a los cristianos, fueron conquistando el resto de la península.  La </a:t>
            </a:r>
            <a:r>
              <a:rPr lang="es-ES" sz="1200" i="1" kern="1200" dirty="0" err="1">
                <a:solidFill>
                  <a:schemeClr val="tx1"/>
                </a:solidFill>
                <a:effectLst/>
                <a:latin typeface="+mn-lt"/>
                <a:ea typeface="+mn-ea"/>
                <a:cs typeface="+mn-cs"/>
              </a:rPr>
              <a:t>consuist</a:t>
            </a:r>
            <a:r>
              <a:rPr lang="es-ES" sz="1200" i="1" kern="1200" dirty="0">
                <a:solidFill>
                  <a:schemeClr val="tx1"/>
                </a:solidFill>
                <a:effectLst/>
                <a:latin typeface="+mn-lt"/>
                <a:ea typeface="+mn-ea"/>
                <a:cs typeface="+mn-cs"/>
              </a:rPr>
              <a:t> fue rápida  y fácil porque:</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pPr lvl="0"/>
            <a:r>
              <a:rPr lang="es-ES" sz="1200" i="1" kern="1200" dirty="0">
                <a:solidFill>
                  <a:schemeClr val="tx1"/>
                </a:solidFill>
                <a:effectLst/>
                <a:latin typeface="+mn-lt"/>
                <a:ea typeface="+mn-ea"/>
                <a:cs typeface="+mn-cs"/>
              </a:rPr>
              <a:t>Muchas ciudades se rindieron sin luchar porque: </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 Los musulmanes permitían mantener la religión y las propiedades a cambio de impuestos.</a:t>
            </a:r>
            <a:endParaRPr lang="es-ES" sz="1200" kern="1200" dirty="0">
              <a:solidFill>
                <a:schemeClr val="tx1"/>
              </a:solidFill>
              <a:effectLst/>
              <a:latin typeface="+mn-lt"/>
              <a:ea typeface="+mn-ea"/>
              <a:cs typeface="+mn-cs"/>
            </a:endParaRPr>
          </a:p>
          <a:p>
            <a:pPr lvl="0"/>
            <a:r>
              <a:rPr lang="es-ES" sz="1200" i="1" kern="1200" dirty="0">
                <a:solidFill>
                  <a:schemeClr val="tx1"/>
                </a:solidFill>
                <a:effectLst/>
                <a:latin typeface="+mn-lt"/>
                <a:ea typeface="+mn-ea"/>
                <a:cs typeface="+mn-cs"/>
              </a:rPr>
              <a:t>Había grupos descontentos: </a:t>
            </a:r>
            <a:r>
              <a:rPr lang="es-ES" sz="1200" i="1" kern="1200" dirty="0" err="1">
                <a:solidFill>
                  <a:schemeClr val="tx1"/>
                </a:solidFill>
                <a:effectLst/>
                <a:latin typeface="+mn-lt"/>
                <a:ea typeface="+mn-ea"/>
                <a:cs typeface="+mn-cs"/>
              </a:rPr>
              <a:t>ej</a:t>
            </a:r>
            <a:r>
              <a:rPr lang="es-ES" sz="1200" i="1" kern="1200" dirty="0">
                <a:solidFill>
                  <a:schemeClr val="tx1"/>
                </a:solidFill>
                <a:effectLst/>
                <a:latin typeface="+mn-lt"/>
                <a:ea typeface="+mn-ea"/>
                <a:cs typeface="+mn-cs"/>
              </a:rPr>
              <a:t>: los judíos y algunos nobles visigodos: </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 Los judíos estaban descontentos porque eran perseguidos por los visigodos (a veces obligados a convertirse al cristianismo)</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 ✓ Algunos nobles visigodos apoyaron a los musulmanes debido a conflictos internos y luchas por el poder.</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8A9ED3F0-DD30-4EA4-AF22-95E233DC86C6}" type="slidenum">
              <a:rPr lang="es-ES" smtClean="0"/>
              <a:t>4</a:t>
            </a:fld>
            <a:endParaRPr lang="es-ES"/>
          </a:p>
        </p:txBody>
      </p:sp>
    </p:spTree>
    <p:extLst>
      <p:ext uri="{BB962C8B-B14F-4D97-AF65-F5344CB8AC3E}">
        <p14:creationId xmlns:p14="http://schemas.microsoft.com/office/powerpoint/2010/main" val="354392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kern="1200" dirty="0">
                <a:solidFill>
                  <a:schemeClr val="tx1"/>
                </a:solidFill>
                <a:effectLst/>
                <a:latin typeface="+mn-lt"/>
                <a:ea typeface="+mn-ea"/>
                <a:cs typeface="+mn-cs"/>
              </a:rPr>
              <a:t>Las fechas más importantes son: 711, 722, 732.  ¿Porqué? Porque marcan el inicio de Al-Ándalus, el comienzo de la resistencia cristiana y el freno de la expansión musulmana en Europa. </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8A9ED3F0-DD30-4EA4-AF22-95E233DC86C6}" type="slidenum">
              <a:rPr lang="es-ES" smtClean="0"/>
              <a:t>5</a:t>
            </a:fld>
            <a:endParaRPr lang="es-ES"/>
          </a:p>
        </p:txBody>
      </p:sp>
    </p:spTree>
    <p:extLst>
      <p:ext uri="{BB962C8B-B14F-4D97-AF65-F5344CB8AC3E}">
        <p14:creationId xmlns:p14="http://schemas.microsoft.com/office/powerpoint/2010/main" val="23034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1" kern="1200" dirty="0">
                <a:solidFill>
                  <a:schemeClr val="tx1"/>
                </a:solidFill>
                <a:effectLst/>
                <a:latin typeface="+mn-lt"/>
                <a:ea typeface="+mn-ea"/>
                <a:cs typeface="+mn-cs"/>
              </a:rPr>
              <a:t>711</a:t>
            </a:r>
            <a:r>
              <a:rPr lang="es-ES" sz="1200" i="1" kern="1200" dirty="0">
                <a:solidFill>
                  <a:schemeClr val="tx1"/>
                </a:solidFill>
                <a:effectLst/>
                <a:latin typeface="+mn-lt"/>
                <a:ea typeface="+mn-ea"/>
                <a:cs typeface="+mn-cs"/>
              </a:rPr>
              <a:t>: Los musulmanes derrotaron al rey visigodo </a:t>
            </a:r>
            <a:r>
              <a:rPr lang="es-ES" sz="1200" b="1" i="1" kern="1200" dirty="0">
                <a:solidFill>
                  <a:schemeClr val="tx1"/>
                </a:solidFill>
                <a:effectLst/>
                <a:latin typeface="+mn-lt"/>
                <a:ea typeface="+mn-ea"/>
                <a:cs typeface="+mn-cs"/>
              </a:rPr>
              <a:t>Rodrigo</a:t>
            </a:r>
            <a:r>
              <a:rPr lang="es-ES" sz="1200" i="1" kern="1200" dirty="0">
                <a:solidFill>
                  <a:schemeClr val="tx1"/>
                </a:solidFill>
                <a:effectLst/>
                <a:latin typeface="+mn-lt"/>
                <a:ea typeface="+mn-ea"/>
                <a:cs typeface="+mn-cs"/>
              </a:rPr>
              <a:t> en la </a:t>
            </a:r>
            <a:r>
              <a:rPr lang="es-ES" sz="1200" b="1" i="1" kern="1200" dirty="0">
                <a:solidFill>
                  <a:schemeClr val="tx1"/>
                </a:solidFill>
                <a:effectLst/>
                <a:latin typeface="+mn-lt"/>
                <a:ea typeface="+mn-ea"/>
                <a:cs typeface="+mn-cs"/>
              </a:rPr>
              <a:t>Batalla de Guadalete</a:t>
            </a:r>
            <a:r>
              <a:rPr lang="es-ES" sz="1200" i="1" kern="1200" dirty="0">
                <a:solidFill>
                  <a:schemeClr val="tx1"/>
                </a:solidFill>
                <a:effectLst/>
                <a:latin typeface="+mn-lt"/>
                <a:ea typeface="+mn-ea"/>
                <a:cs typeface="+mn-cs"/>
              </a:rPr>
              <a:t>. Con esta derrota terminó el reino visigodo y comenzó la época de </a:t>
            </a:r>
            <a:r>
              <a:rPr lang="es-ES" sz="1200" b="1" i="1" kern="1200" dirty="0">
                <a:solidFill>
                  <a:schemeClr val="tx1"/>
                </a:solidFill>
                <a:effectLst/>
                <a:latin typeface="+mn-lt"/>
                <a:ea typeface="+mn-ea"/>
                <a:cs typeface="+mn-cs"/>
              </a:rPr>
              <a:t>Al-Ándalus</a:t>
            </a:r>
            <a:r>
              <a:rPr lang="es-ES" sz="1200" i="1" kern="1200" dirty="0">
                <a:solidFill>
                  <a:schemeClr val="tx1"/>
                </a:solidFill>
                <a:effectLst/>
                <a:latin typeface="+mn-lt"/>
                <a:ea typeface="+mn-ea"/>
                <a:cs typeface="+mn-cs"/>
              </a:rPr>
              <a:t> en la Península Ibérica</a:t>
            </a:r>
            <a:endParaRPr lang="es-ES" dirty="0"/>
          </a:p>
        </p:txBody>
      </p:sp>
      <p:sp>
        <p:nvSpPr>
          <p:cNvPr id="4" name="Marcador de número de diapositiva 3"/>
          <p:cNvSpPr>
            <a:spLocks noGrp="1"/>
          </p:cNvSpPr>
          <p:nvPr>
            <p:ph type="sldNum" sz="quarter" idx="5"/>
          </p:nvPr>
        </p:nvSpPr>
        <p:spPr/>
        <p:txBody>
          <a:bodyPr/>
          <a:lstStyle/>
          <a:p>
            <a:fld id="{8A9ED3F0-DD30-4EA4-AF22-95E233DC86C6}" type="slidenum">
              <a:rPr lang="es-ES" smtClean="0"/>
              <a:t>6</a:t>
            </a:fld>
            <a:endParaRPr lang="es-ES"/>
          </a:p>
        </p:txBody>
      </p:sp>
    </p:spTree>
    <p:extLst>
      <p:ext uri="{BB962C8B-B14F-4D97-AF65-F5344CB8AC3E}">
        <p14:creationId xmlns:p14="http://schemas.microsoft.com/office/powerpoint/2010/main" val="455820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kern="1200" dirty="0">
                <a:solidFill>
                  <a:schemeClr val="tx1"/>
                </a:solidFill>
                <a:effectLst/>
                <a:latin typeface="+mn-lt"/>
                <a:ea typeface="+mn-ea"/>
                <a:cs typeface="+mn-cs"/>
              </a:rPr>
              <a:t>722</a:t>
            </a:r>
            <a:r>
              <a:rPr lang="es-ES" sz="1200" i="1" kern="1200" dirty="0">
                <a:solidFill>
                  <a:schemeClr val="tx1"/>
                </a:solidFill>
                <a:effectLst/>
                <a:latin typeface="+mn-lt"/>
                <a:ea typeface="+mn-ea"/>
                <a:cs typeface="+mn-cs"/>
              </a:rPr>
              <a:t>: Tuvo lugar la </a:t>
            </a:r>
            <a:r>
              <a:rPr lang="es-ES" sz="1200" b="1" i="1" kern="1200" dirty="0">
                <a:solidFill>
                  <a:schemeClr val="tx1"/>
                </a:solidFill>
                <a:effectLst/>
                <a:latin typeface="+mn-lt"/>
                <a:ea typeface="+mn-ea"/>
                <a:cs typeface="+mn-cs"/>
              </a:rPr>
              <a:t>Batalla de Covadonga (</a:t>
            </a:r>
            <a:r>
              <a:rPr lang="es-ES" sz="1200" i="1" kern="1200" dirty="0">
                <a:solidFill>
                  <a:schemeClr val="tx1"/>
                </a:solidFill>
                <a:effectLst/>
                <a:latin typeface="+mn-lt"/>
                <a:ea typeface="+mn-ea"/>
                <a:cs typeface="+mn-cs"/>
              </a:rPr>
              <a:t>Asturias) en la que los cristianos dirigidos por </a:t>
            </a:r>
            <a:r>
              <a:rPr lang="es-ES" sz="1200" b="1" i="1" kern="1200" dirty="0">
                <a:solidFill>
                  <a:schemeClr val="tx1"/>
                </a:solidFill>
                <a:effectLst/>
                <a:latin typeface="+mn-lt"/>
                <a:ea typeface="+mn-ea"/>
                <a:cs typeface="+mn-cs"/>
              </a:rPr>
              <a:t>Pelayo</a:t>
            </a:r>
            <a:r>
              <a:rPr lang="es-ES" sz="1200" i="1" kern="1200" dirty="0">
                <a:solidFill>
                  <a:schemeClr val="tx1"/>
                </a:solidFill>
                <a:effectLst/>
                <a:latin typeface="+mn-lt"/>
                <a:ea typeface="+mn-ea"/>
                <a:cs typeface="+mn-cs"/>
              </a:rPr>
              <a:t> vencieron a los musulmanes. Se considera el inicio de la </a:t>
            </a:r>
            <a:r>
              <a:rPr lang="es-ES" sz="1200" b="1" i="1" kern="1200" dirty="0">
                <a:solidFill>
                  <a:schemeClr val="tx1"/>
                </a:solidFill>
                <a:effectLst/>
                <a:latin typeface="+mn-lt"/>
                <a:ea typeface="+mn-ea"/>
                <a:cs typeface="+mn-cs"/>
              </a:rPr>
              <a:t>Reconquista – </a:t>
            </a:r>
            <a:r>
              <a:rPr lang="es-ES" sz="1200" i="1" kern="1200" dirty="0">
                <a:solidFill>
                  <a:schemeClr val="tx1"/>
                </a:solidFill>
                <a:effectLst/>
                <a:latin typeface="+mn-lt"/>
                <a:ea typeface="+mn-ea"/>
                <a:cs typeface="+mn-cs"/>
              </a:rPr>
              <a:t>que ya veréis más adelante.</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8A9ED3F0-DD30-4EA4-AF22-95E233DC86C6}" type="slidenum">
              <a:rPr lang="es-ES" smtClean="0"/>
              <a:t>7</a:t>
            </a:fld>
            <a:endParaRPr lang="es-ES"/>
          </a:p>
        </p:txBody>
      </p:sp>
    </p:spTree>
    <p:extLst>
      <p:ext uri="{BB962C8B-B14F-4D97-AF65-F5344CB8AC3E}">
        <p14:creationId xmlns:p14="http://schemas.microsoft.com/office/powerpoint/2010/main" val="419595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sz="1200" b="1" i="1" kern="1200" dirty="0">
                <a:solidFill>
                  <a:schemeClr val="tx1"/>
                </a:solidFill>
                <a:effectLst/>
                <a:latin typeface="+mn-lt"/>
                <a:ea typeface="+mn-ea"/>
                <a:cs typeface="+mn-cs"/>
              </a:rPr>
              <a:t>732</a:t>
            </a:r>
            <a:r>
              <a:rPr lang="es-ES" sz="1200" i="1" kern="1200" dirty="0">
                <a:solidFill>
                  <a:schemeClr val="tx1"/>
                </a:solidFill>
                <a:effectLst/>
                <a:latin typeface="+mn-lt"/>
                <a:ea typeface="+mn-ea"/>
                <a:cs typeface="+mn-cs"/>
              </a:rPr>
              <a:t>: En la </a:t>
            </a:r>
            <a:r>
              <a:rPr lang="es-ES" sz="1200" b="1" i="1" kern="1200" dirty="0">
                <a:solidFill>
                  <a:schemeClr val="tx1"/>
                </a:solidFill>
                <a:effectLst/>
                <a:latin typeface="+mn-lt"/>
                <a:ea typeface="+mn-ea"/>
                <a:cs typeface="+mn-cs"/>
              </a:rPr>
              <a:t>Batalla de Poitiers</a:t>
            </a:r>
            <a:r>
              <a:rPr lang="es-ES" sz="1200" i="1" kern="1200" dirty="0">
                <a:solidFill>
                  <a:schemeClr val="tx1"/>
                </a:solidFill>
                <a:effectLst/>
                <a:latin typeface="+mn-lt"/>
                <a:ea typeface="+mn-ea"/>
                <a:cs typeface="+mn-cs"/>
              </a:rPr>
              <a:t>, los musulmanes fueron derrotados por los francos, lo que frenó su avance por Europa occidental.</a:t>
            </a:r>
            <a:endParaRPr lang="es-ES" sz="1200" kern="1200" dirty="0">
              <a:solidFill>
                <a:schemeClr val="tx1"/>
              </a:solidFill>
              <a:effectLst/>
              <a:latin typeface="+mn-lt"/>
              <a:ea typeface="+mn-ea"/>
              <a:cs typeface="+mn-cs"/>
            </a:endParaRPr>
          </a:p>
          <a:p>
            <a:r>
              <a:rPr lang="es-ES" sz="1200" b="1" i="1" kern="1200" dirty="0">
                <a:solidFill>
                  <a:schemeClr val="tx1"/>
                </a:solidFill>
                <a:effectLst/>
                <a:latin typeface="+mn-lt"/>
                <a:ea typeface="+mn-ea"/>
                <a:cs typeface="+mn-cs"/>
              </a:rPr>
              <a:t>Truco para recordar fechas</a:t>
            </a:r>
            <a:r>
              <a:rPr lang="es-ES" sz="1200" i="1" kern="1200" dirty="0">
                <a:solidFill>
                  <a:schemeClr val="tx1"/>
                </a:solidFill>
                <a:effectLst/>
                <a:latin typeface="+mn-lt"/>
                <a:ea typeface="+mn-ea"/>
                <a:cs typeface="+mn-cs"/>
              </a:rPr>
              <a:t>:  7/  1-2- 3 // 1-2-2</a:t>
            </a:r>
            <a:endParaRPr lang="es-ES" sz="1200" kern="1200" dirty="0">
              <a:solidFill>
                <a:schemeClr val="tx1"/>
              </a:solidFill>
              <a:effectLst/>
              <a:latin typeface="+mn-lt"/>
              <a:ea typeface="+mn-ea"/>
              <a:cs typeface="+mn-cs"/>
            </a:endParaRPr>
          </a:p>
          <a:p>
            <a:r>
              <a:rPr lang="es-ES" sz="1200" b="1" i="1" kern="1200" dirty="0">
                <a:solidFill>
                  <a:schemeClr val="tx1"/>
                </a:solidFill>
                <a:effectLst/>
                <a:latin typeface="+mn-lt"/>
                <a:ea typeface="+mn-ea"/>
                <a:cs typeface="+mn-cs"/>
              </a:rPr>
              <a:t>711 llegan (</a:t>
            </a:r>
            <a:r>
              <a:rPr lang="es-ES" sz="1200" b="1" i="1" kern="1200" dirty="0" err="1">
                <a:solidFill>
                  <a:schemeClr val="tx1"/>
                </a:solidFill>
                <a:effectLst/>
                <a:latin typeface="+mn-lt"/>
                <a:ea typeface="+mn-ea"/>
                <a:cs typeface="+mn-cs"/>
              </a:rPr>
              <a:t>Guadelete</a:t>
            </a:r>
            <a:r>
              <a:rPr lang="es-ES" sz="1200" b="1" i="1" kern="1200" dirty="0">
                <a:solidFill>
                  <a:schemeClr val="tx1"/>
                </a:solidFill>
                <a:effectLst/>
                <a:latin typeface="+mn-lt"/>
                <a:ea typeface="+mn-ea"/>
                <a:cs typeface="+mn-cs"/>
              </a:rPr>
              <a:t>) </a:t>
            </a:r>
            <a:r>
              <a:rPr lang="es-ES" sz="1200" b="1" i="1" kern="1200" dirty="0">
                <a:solidFill>
                  <a:schemeClr val="tx1"/>
                </a:solidFill>
                <a:effectLst/>
                <a:latin typeface="+mn-lt"/>
                <a:ea typeface="+mn-ea"/>
                <a:cs typeface="+mn-cs"/>
                <a:sym typeface="Wingdings" panose="05000000000000000000" pitchFamily="2" charset="2"/>
              </a:rPr>
              <a:t></a:t>
            </a:r>
            <a:r>
              <a:rPr lang="es-ES" sz="1200" b="1" i="1" kern="1200" dirty="0">
                <a:solidFill>
                  <a:schemeClr val="tx1"/>
                </a:solidFill>
                <a:effectLst/>
                <a:latin typeface="+mn-lt"/>
                <a:ea typeface="+mn-ea"/>
                <a:cs typeface="+mn-cs"/>
              </a:rPr>
              <a:t> 722 resisten (Covadonga) </a:t>
            </a:r>
            <a:r>
              <a:rPr lang="es-ES" sz="1200" b="1" i="1" kern="1200" dirty="0">
                <a:solidFill>
                  <a:schemeClr val="tx1"/>
                </a:solidFill>
                <a:effectLst/>
                <a:latin typeface="+mn-lt"/>
                <a:ea typeface="+mn-ea"/>
                <a:cs typeface="+mn-cs"/>
                <a:sym typeface="Wingdings" panose="05000000000000000000" pitchFamily="2" charset="2"/>
              </a:rPr>
              <a:t></a:t>
            </a:r>
            <a:r>
              <a:rPr lang="es-ES" sz="1200" b="1" i="1" kern="1200" dirty="0">
                <a:solidFill>
                  <a:schemeClr val="tx1"/>
                </a:solidFill>
                <a:effectLst/>
                <a:latin typeface="+mn-lt"/>
                <a:ea typeface="+mn-ea"/>
                <a:cs typeface="+mn-cs"/>
              </a:rPr>
              <a:t>  732 se paran (Poitiers)</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8A9ED3F0-DD30-4EA4-AF22-95E233DC86C6}" type="slidenum">
              <a:rPr lang="es-ES" smtClean="0"/>
              <a:t>8</a:t>
            </a:fld>
            <a:endParaRPr lang="es-ES"/>
          </a:p>
        </p:txBody>
      </p:sp>
    </p:spTree>
    <p:extLst>
      <p:ext uri="{BB962C8B-B14F-4D97-AF65-F5344CB8AC3E}">
        <p14:creationId xmlns:p14="http://schemas.microsoft.com/office/powerpoint/2010/main" val="2854732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kern="1200" dirty="0">
                <a:solidFill>
                  <a:schemeClr val="tx1"/>
                </a:solidFill>
                <a:effectLst/>
                <a:latin typeface="+mn-lt"/>
                <a:ea typeface="+mn-ea"/>
                <a:cs typeface="+mn-cs"/>
              </a:rPr>
              <a:t>MIS NOTAS: Llegan al Norte. No siguen porque los visigodos/cristianos están allí y los repelen – los reinos cristianos están protegidos por la cordillera cantábrica (Mapa </a:t>
            </a:r>
            <a:r>
              <a:rPr lang="es-ES" sz="1200" i="1" kern="1200" dirty="0" err="1">
                <a:solidFill>
                  <a:schemeClr val="tx1"/>
                </a:solidFill>
                <a:effectLst/>
                <a:latin typeface="+mn-lt"/>
                <a:ea typeface="+mn-ea"/>
                <a:cs typeface="+mn-cs"/>
              </a:rPr>
              <a:t>izda</a:t>
            </a:r>
            <a:r>
              <a:rPr lang="es-ES" sz="1200" i="1" kern="1200" dirty="0">
                <a:solidFill>
                  <a:schemeClr val="tx1"/>
                </a:solidFill>
                <a:effectLst/>
                <a:latin typeface="+mn-lt"/>
                <a:ea typeface="+mn-ea"/>
                <a:cs typeface="+mn-cs"/>
              </a:rPr>
              <a:t>).  Con el tiempo se concentran mas al sur (mapa </a:t>
            </a:r>
            <a:r>
              <a:rPr lang="es-ES" sz="1200" i="1" kern="1200" dirty="0" err="1">
                <a:solidFill>
                  <a:schemeClr val="tx1"/>
                </a:solidFill>
                <a:effectLst/>
                <a:latin typeface="+mn-lt"/>
                <a:ea typeface="+mn-ea"/>
                <a:cs typeface="+mn-cs"/>
              </a:rPr>
              <a:t>dcha</a:t>
            </a:r>
            <a:r>
              <a:rPr lang="es-ES" sz="1200" i="1" kern="1200" dirty="0">
                <a:solidFill>
                  <a:schemeClr val="tx1"/>
                </a:solidFill>
                <a:effectLst/>
                <a:latin typeface="+mn-lt"/>
                <a:ea typeface="+mn-ea"/>
                <a:cs typeface="+mn-cs"/>
              </a:rPr>
              <a:t>).  Os recuerda a algo la palabra </a:t>
            </a:r>
            <a:r>
              <a:rPr lang="es-ES" sz="1200" i="1" kern="1200" dirty="0" err="1">
                <a:solidFill>
                  <a:schemeClr val="tx1"/>
                </a:solidFill>
                <a:effectLst/>
                <a:latin typeface="+mn-lt"/>
                <a:ea typeface="+mn-ea"/>
                <a:cs typeface="+mn-cs"/>
              </a:rPr>
              <a:t>Añ-Andalus</a:t>
            </a:r>
            <a:r>
              <a:rPr lang="es-ES" sz="1200" i="1"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8A9ED3F0-DD30-4EA4-AF22-95E233DC86C6}" type="slidenum">
              <a:rPr lang="es-ES" smtClean="0"/>
              <a:t>9</a:t>
            </a:fld>
            <a:endParaRPr lang="es-ES"/>
          </a:p>
        </p:txBody>
      </p:sp>
    </p:spTree>
    <p:extLst>
      <p:ext uri="{BB962C8B-B14F-4D97-AF65-F5344CB8AC3E}">
        <p14:creationId xmlns:p14="http://schemas.microsoft.com/office/powerpoint/2010/main" val="2211797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REACTIVACION: </a:t>
            </a:r>
            <a:r>
              <a:rPr lang="es-ES" sz="1200" i="1" kern="1200" dirty="0">
                <a:solidFill>
                  <a:schemeClr val="tx1"/>
                </a:solidFill>
                <a:effectLst/>
                <a:latin typeface="+mn-lt"/>
                <a:ea typeface="+mn-ea"/>
                <a:cs typeface="+mn-cs"/>
              </a:rPr>
              <a:t>Territorio, no terreno</a:t>
            </a:r>
            <a:endParaRPr lang="es-ES" sz="1200" kern="1200" dirty="0">
              <a:solidFill>
                <a:schemeClr val="tx1"/>
              </a:solidFill>
              <a:effectLst/>
              <a:latin typeface="+mn-lt"/>
              <a:ea typeface="+mn-ea"/>
              <a:cs typeface="+mn-cs"/>
            </a:endParaRPr>
          </a:p>
          <a:p>
            <a:r>
              <a:rPr lang="es-ES" dirty="0"/>
              <a:t>Un </a:t>
            </a:r>
            <a:r>
              <a:rPr lang="es-ES" sz="1200" b="1" i="0" kern="1200" dirty="0">
                <a:solidFill>
                  <a:schemeClr val="tx1"/>
                </a:solidFill>
                <a:effectLst/>
                <a:latin typeface="+mn-lt"/>
                <a:ea typeface="+mn-ea"/>
                <a:cs typeface="+mn-cs"/>
              </a:rPr>
              <a:t>emir</a:t>
            </a:r>
            <a:r>
              <a:rPr lang="es-ES" sz="1200" b="0" i="0" kern="1200" dirty="0">
                <a:solidFill>
                  <a:schemeClr val="tx1"/>
                </a:solidFill>
                <a:effectLst/>
                <a:latin typeface="+mn-lt"/>
                <a:ea typeface="+mn-ea"/>
                <a:cs typeface="+mn-cs"/>
              </a:rPr>
              <a:t> es un </a:t>
            </a:r>
            <a:r>
              <a:rPr lang="es-ES" dirty="0"/>
              <a:t>príncipe, caudillo o jefe militar y político de origen árabe</a:t>
            </a:r>
            <a:endParaRPr lang="es-ES" sz="1200" b="0" i="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Un califa</a:t>
            </a:r>
            <a:r>
              <a:rPr lang="es-ES" sz="1200" kern="1200" dirty="0">
                <a:solidFill>
                  <a:schemeClr val="tx1"/>
                </a:solidFill>
                <a:effectLst/>
                <a:latin typeface="+mn-lt"/>
                <a:ea typeface="+mn-ea"/>
                <a:cs typeface="+mn-cs"/>
              </a:rPr>
              <a:t>: es el título del líder supremo del islam, considerado el sucesor político y religioso del profeta Mahoma para gobernar la comunidad musulmana</a:t>
            </a:r>
          </a:p>
          <a:p>
            <a:r>
              <a:rPr lang="es-ES" sz="1200" kern="1200" dirty="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5"/>
          </p:nvPr>
        </p:nvSpPr>
        <p:spPr/>
        <p:txBody>
          <a:bodyPr/>
          <a:lstStyle/>
          <a:p>
            <a:fld id="{8A9ED3F0-DD30-4EA4-AF22-95E233DC86C6}" type="slidenum">
              <a:rPr lang="es-ES" smtClean="0"/>
              <a:t>11</a:t>
            </a:fld>
            <a:endParaRPr lang="es-ES"/>
          </a:p>
        </p:txBody>
      </p:sp>
    </p:spTree>
    <p:extLst>
      <p:ext uri="{BB962C8B-B14F-4D97-AF65-F5344CB8AC3E}">
        <p14:creationId xmlns:p14="http://schemas.microsoft.com/office/powerpoint/2010/main" val="1745121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kern="1200" dirty="0">
                <a:solidFill>
                  <a:schemeClr val="tx1"/>
                </a:solidFill>
                <a:effectLst/>
                <a:latin typeface="+mn-lt"/>
                <a:ea typeface="+mn-ea"/>
                <a:cs typeface="+mn-cs"/>
              </a:rPr>
              <a:t>Hasta  756, Al-Ándalus </a:t>
            </a:r>
            <a:r>
              <a:rPr lang="es-ES" sz="1200" b="1" i="1" kern="1200" dirty="0">
                <a:solidFill>
                  <a:schemeClr val="tx1"/>
                </a:solidFill>
                <a:effectLst/>
                <a:latin typeface="+mn-lt"/>
                <a:ea typeface="+mn-ea"/>
                <a:cs typeface="+mn-cs"/>
              </a:rPr>
              <a:t>dependía del califato de Damasco y </a:t>
            </a:r>
            <a:r>
              <a:rPr lang="es-ES" sz="1200" i="1" kern="1200" dirty="0">
                <a:solidFill>
                  <a:schemeClr val="tx1"/>
                </a:solidFill>
                <a:effectLst/>
                <a:latin typeface="+mn-lt"/>
                <a:ea typeface="+mn-ea"/>
                <a:cs typeface="+mn-cs"/>
              </a:rPr>
              <a:t>estaba gobernado por un </a:t>
            </a:r>
            <a:r>
              <a:rPr lang="es-ES" sz="1200" b="1" i="1" kern="1200" dirty="0">
                <a:solidFill>
                  <a:schemeClr val="tx1"/>
                </a:solidFill>
                <a:effectLst/>
                <a:latin typeface="+mn-lt"/>
                <a:ea typeface="+mn-ea"/>
                <a:cs typeface="+mn-cs"/>
              </a:rPr>
              <a:t>emir</a:t>
            </a:r>
            <a:r>
              <a:rPr lang="es-ES" sz="1200" i="1" kern="1200" dirty="0">
                <a:solidFill>
                  <a:schemeClr val="tx1"/>
                </a:solidFill>
                <a:effectLst/>
                <a:latin typeface="+mn-lt"/>
                <a:ea typeface="+mn-ea"/>
                <a:cs typeface="+mn-cs"/>
              </a:rPr>
              <a:t>, que gobernaba </a:t>
            </a:r>
            <a:r>
              <a:rPr lang="es-ES" sz="1200" b="1" i="1" kern="1200" dirty="0">
                <a:solidFill>
                  <a:schemeClr val="tx1"/>
                </a:solidFill>
                <a:effectLst/>
                <a:latin typeface="+mn-lt"/>
                <a:ea typeface="+mn-ea"/>
                <a:cs typeface="+mn-cs"/>
              </a:rPr>
              <a:t>en nombre del califa</a:t>
            </a:r>
            <a:r>
              <a:rPr lang="es-ES" sz="1200" i="1" kern="1200" dirty="0">
                <a:solidFill>
                  <a:schemeClr val="tx1"/>
                </a:solidFill>
                <a:effectLst/>
                <a:latin typeface="+mn-lt"/>
                <a:ea typeface="+mn-ea"/>
                <a:cs typeface="+mn-cs"/>
              </a:rPr>
              <a:t>. No tenía independencia política.</a:t>
            </a: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kern="1200" dirty="0">
                <a:solidFill>
                  <a:schemeClr val="tx1"/>
                </a:solidFill>
                <a:effectLst/>
                <a:latin typeface="+mn-lt"/>
                <a:ea typeface="+mn-ea"/>
                <a:cs typeface="+mn-cs"/>
              </a:rPr>
              <a:t>Después vino la etapa del emirato independiente. Al-Ándalus fue gobernada por </a:t>
            </a:r>
            <a:r>
              <a:rPr lang="es-ES" sz="1200" b="1" i="1" kern="1200" dirty="0">
                <a:solidFill>
                  <a:schemeClr val="tx1"/>
                </a:solidFill>
                <a:effectLst/>
                <a:latin typeface="+mn-lt"/>
                <a:ea typeface="+mn-ea"/>
                <a:cs typeface="+mn-cs"/>
              </a:rPr>
              <a:t>Abderramán I</a:t>
            </a:r>
            <a:r>
              <a:rPr lang="es-ES" sz="1200" i="1" kern="1200" dirty="0">
                <a:solidFill>
                  <a:schemeClr val="tx1"/>
                </a:solidFill>
                <a:effectLst/>
                <a:latin typeface="+mn-lt"/>
                <a:ea typeface="+mn-ea"/>
                <a:cs typeface="+mn-cs"/>
              </a:rPr>
              <a:t> y su </a:t>
            </a:r>
            <a:r>
              <a:rPr lang="es-ES" sz="1200" b="1" i="1" kern="1200" dirty="0">
                <a:solidFill>
                  <a:schemeClr val="tx1"/>
                </a:solidFill>
                <a:effectLst/>
                <a:latin typeface="+mn-lt"/>
                <a:ea typeface="+mn-ea"/>
                <a:cs typeface="+mn-cs"/>
              </a:rPr>
              <a:t>capital fue Córdoba. </a:t>
            </a:r>
            <a:r>
              <a:rPr lang="es-ES" sz="1200" i="1" kern="1200" dirty="0">
                <a:solidFill>
                  <a:schemeClr val="tx1"/>
                </a:solidFill>
                <a:effectLst/>
                <a:latin typeface="+mn-lt"/>
                <a:ea typeface="+mn-ea"/>
                <a:cs typeface="+mn-cs"/>
              </a:rPr>
              <a:t>Se </a:t>
            </a:r>
            <a:r>
              <a:rPr lang="es-ES" sz="1200" b="1" i="1" kern="1200" dirty="0">
                <a:solidFill>
                  <a:schemeClr val="tx1"/>
                </a:solidFill>
                <a:effectLst/>
                <a:latin typeface="+mn-lt"/>
                <a:ea typeface="+mn-ea"/>
                <a:cs typeface="+mn-cs"/>
              </a:rPr>
              <a:t>independizó políticamente</a:t>
            </a:r>
            <a:r>
              <a:rPr lang="es-ES" sz="1200" i="1" kern="1200" dirty="0">
                <a:solidFill>
                  <a:schemeClr val="tx1"/>
                </a:solidFill>
                <a:effectLst/>
                <a:latin typeface="+mn-lt"/>
                <a:ea typeface="+mn-ea"/>
                <a:cs typeface="+mn-cs"/>
              </a:rPr>
              <a:t> del califato de </a:t>
            </a:r>
            <a:r>
              <a:rPr lang="es-ES" sz="1200" b="1" i="1" kern="1200" dirty="0">
                <a:solidFill>
                  <a:schemeClr val="tx1"/>
                </a:solidFill>
                <a:effectLst/>
                <a:latin typeface="+mn-lt"/>
                <a:ea typeface="+mn-ea"/>
                <a:cs typeface="+mn-cs"/>
              </a:rPr>
              <a:t>Bagdad</a:t>
            </a:r>
            <a:r>
              <a:rPr lang="es-ES" sz="1200" i="1" kern="1200" dirty="0">
                <a:solidFill>
                  <a:schemeClr val="tx1"/>
                </a:solidFill>
                <a:effectLst/>
                <a:latin typeface="+mn-lt"/>
                <a:ea typeface="+mn-ea"/>
                <a:cs typeface="+mn-cs"/>
              </a:rPr>
              <a:t>, pero </a:t>
            </a:r>
            <a:r>
              <a:rPr lang="es-ES" sz="1200" b="1" i="1" kern="1200" dirty="0">
                <a:solidFill>
                  <a:schemeClr val="tx1"/>
                </a:solidFill>
                <a:effectLst/>
                <a:latin typeface="+mn-lt"/>
                <a:ea typeface="+mn-ea"/>
                <a:cs typeface="+mn-cs"/>
              </a:rPr>
              <a:t>seguía reconociendo la autoridad religiosa del califa</a:t>
            </a:r>
            <a:r>
              <a:rPr lang="es-ES" sz="1200" i="1" kern="1200" dirty="0">
                <a:solidFill>
                  <a:schemeClr val="tx1"/>
                </a:solidFill>
                <a:effectLst/>
                <a:latin typeface="+mn-lt"/>
                <a:ea typeface="+mn-ea"/>
                <a:cs typeface="+mn-cs"/>
              </a:rPr>
              <a:t>.</a:t>
            </a:r>
          </a:p>
          <a:p>
            <a:r>
              <a:rPr lang="es-ES" sz="1200" i="1" kern="1200" dirty="0">
                <a:solidFill>
                  <a:schemeClr val="tx1"/>
                </a:solidFill>
                <a:effectLst/>
                <a:latin typeface="+mn-lt"/>
                <a:ea typeface="+mn-ea"/>
                <a:cs typeface="+mn-cs"/>
              </a:rPr>
              <a:t>¿Quién fue Abderramán I?</a:t>
            </a:r>
            <a:r>
              <a:rPr lang="es-ES" sz="1200"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Fue un príncipe musulmán que pertenecía a la familia omeya, que gobernaba en Oriente. Cuando su familia fue asesinada por los abasíes, él consiguió escapar y llegó a la Península Ibérica en el año 755. En 756, derrotó a otros gobernantes musulmanes y se proclamó emir de al-Ándalus y Córdoba se convirtió en la capital.</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Aunque hizo a al-Ándalus independiente políticamente del califa de Bagdad, siguió reconociendo su autoridad religiosa.</a:t>
            </a:r>
            <a:endParaRPr lang="es-E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Un detalle clave: empezó la construcción de la Mezquita de Córdoba, uno de los edificios más importantes de al-Ándalus.</a:t>
            </a: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8A9ED3F0-DD30-4EA4-AF22-95E233DC86C6}" type="slidenum">
              <a:rPr lang="es-ES" smtClean="0"/>
              <a:t>12</a:t>
            </a:fld>
            <a:endParaRPr lang="es-ES"/>
          </a:p>
        </p:txBody>
      </p:sp>
    </p:spTree>
    <p:extLst>
      <p:ext uri="{BB962C8B-B14F-4D97-AF65-F5344CB8AC3E}">
        <p14:creationId xmlns:p14="http://schemas.microsoft.com/office/powerpoint/2010/main" val="244448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2599F-0810-19CA-C2EC-EBF65A132B8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3A13E6F-88B6-BCE7-036D-40B03D70A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EA05D96-65AC-DEE6-6484-13FA4312DA82}"/>
              </a:ext>
            </a:extLst>
          </p:cNvPr>
          <p:cNvSpPr>
            <a:spLocks noGrp="1"/>
          </p:cNvSpPr>
          <p:nvPr>
            <p:ph type="dt" sz="half" idx="10"/>
          </p:nvPr>
        </p:nvSpPr>
        <p:spPr/>
        <p:txBody>
          <a:bodyPr/>
          <a:lstStyle/>
          <a:p>
            <a:fld id="{B1F6D94C-5277-44CE-B37B-F123C92099E2}" type="datetimeFigureOut">
              <a:rPr lang="es-ES" smtClean="0"/>
              <a:t>20/01/2026</a:t>
            </a:fld>
            <a:endParaRPr lang="es-ES"/>
          </a:p>
        </p:txBody>
      </p:sp>
      <p:sp>
        <p:nvSpPr>
          <p:cNvPr id="5" name="Marcador de pie de página 4">
            <a:extLst>
              <a:ext uri="{FF2B5EF4-FFF2-40B4-BE49-F238E27FC236}">
                <a16:creationId xmlns:a16="http://schemas.microsoft.com/office/drawing/2014/main" id="{B6A5AFAE-B7B1-189A-734A-9C9A5B47CA7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7B5073-9C27-1DEB-ECDC-4BC5D058BE57}"/>
              </a:ext>
            </a:extLst>
          </p:cNvPr>
          <p:cNvSpPr>
            <a:spLocks noGrp="1"/>
          </p:cNvSpPr>
          <p:nvPr>
            <p:ph type="sldNum" sz="quarter" idx="12"/>
          </p:nvPr>
        </p:nvSpPr>
        <p:spPr/>
        <p:txBody>
          <a:bodyPr/>
          <a:lstStyle/>
          <a:p>
            <a:fld id="{048400BD-B884-4C3D-8969-2645124CE114}" type="slidenum">
              <a:rPr lang="es-ES" smtClean="0"/>
              <a:t>‹Nº›</a:t>
            </a:fld>
            <a:endParaRPr lang="es-ES"/>
          </a:p>
        </p:txBody>
      </p:sp>
    </p:spTree>
    <p:extLst>
      <p:ext uri="{BB962C8B-B14F-4D97-AF65-F5344CB8AC3E}">
        <p14:creationId xmlns:p14="http://schemas.microsoft.com/office/powerpoint/2010/main" val="420464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EAD628-5FCB-928D-DE51-8403109D249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2FA8DD9-F403-FCEF-5F34-34F8DF1CD3D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CFE3E75-5D4E-55E7-B79A-8EE5175A9969}"/>
              </a:ext>
            </a:extLst>
          </p:cNvPr>
          <p:cNvSpPr>
            <a:spLocks noGrp="1"/>
          </p:cNvSpPr>
          <p:nvPr>
            <p:ph type="dt" sz="half" idx="10"/>
          </p:nvPr>
        </p:nvSpPr>
        <p:spPr/>
        <p:txBody>
          <a:bodyPr/>
          <a:lstStyle/>
          <a:p>
            <a:fld id="{B1F6D94C-5277-44CE-B37B-F123C92099E2}" type="datetimeFigureOut">
              <a:rPr lang="es-ES" smtClean="0"/>
              <a:t>20/01/2026</a:t>
            </a:fld>
            <a:endParaRPr lang="es-ES"/>
          </a:p>
        </p:txBody>
      </p:sp>
      <p:sp>
        <p:nvSpPr>
          <p:cNvPr id="5" name="Marcador de pie de página 4">
            <a:extLst>
              <a:ext uri="{FF2B5EF4-FFF2-40B4-BE49-F238E27FC236}">
                <a16:creationId xmlns:a16="http://schemas.microsoft.com/office/drawing/2014/main" id="{D71C6C80-31AF-09A2-14EF-2A666D3F3D6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F5B207-DFAC-D28A-B9AA-3FA5B2A37C07}"/>
              </a:ext>
            </a:extLst>
          </p:cNvPr>
          <p:cNvSpPr>
            <a:spLocks noGrp="1"/>
          </p:cNvSpPr>
          <p:nvPr>
            <p:ph type="sldNum" sz="quarter" idx="12"/>
          </p:nvPr>
        </p:nvSpPr>
        <p:spPr/>
        <p:txBody>
          <a:bodyPr/>
          <a:lstStyle/>
          <a:p>
            <a:fld id="{048400BD-B884-4C3D-8969-2645124CE114}" type="slidenum">
              <a:rPr lang="es-ES" smtClean="0"/>
              <a:t>‹Nº›</a:t>
            </a:fld>
            <a:endParaRPr lang="es-ES"/>
          </a:p>
        </p:txBody>
      </p:sp>
    </p:spTree>
    <p:extLst>
      <p:ext uri="{BB962C8B-B14F-4D97-AF65-F5344CB8AC3E}">
        <p14:creationId xmlns:p14="http://schemas.microsoft.com/office/powerpoint/2010/main" val="279344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B01D84-F002-B776-A31C-62B227179F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3CD4FA0-52AE-AB09-C942-4EF5E8085A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AB94B4-6AB4-D11D-FAA6-C8E97981C7B7}"/>
              </a:ext>
            </a:extLst>
          </p:cNvPr>
          <p:cNvSpPr>
            <a:spLocks noGrp="1"/>
          </p:cNvSpPr>
          <p:nvPr>
            <p:ph type="dt" sz="half" idx="10"/>
          </p:nvPr>
        </p:nvSpPr>
        <p:spPr/>
        <p:txBody>
          <a:bodyPr/>
          <a:lstStyle/>
          <a:p>
            <a:fld id="{B1F6D94C-5277-44CE-B37B-F123C92099E2}" type="datetimeFigureOut">
              <a:rPr lang="es-ES" smtClean="0"/>
              <a:t>20/01/2026</a:t>
            </a:fld>
            <a:endParaRPr lang="es-ES"/>
          </a:p>
        </p:txBody>
      </p:sp>
      <p:sp>
        <p:nvSpPr>
          <p:cNvPr id="5" name="Marcador de pie de página 4">
            <a:extLst>
              <a:ext uri="{FF2B5EF4-FFF2-40B4-BE49-F238E27FC236}">
                <a16:creationId xmlns:a16="http://schemas.microsoft.com/office/drawing/2014/main" id="{4B985904-7112-34B8-ABE9-FA4DEDC0A7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3C53F5-BAF2-494A-D051-EAAD65222991}"/>
              </a:ext>
            </a:extLst>
          </p:cNvPr>
          <p:cNvSpPr>
            <a:spLocks noGrp="1"/>
          </p:cNvSpPr>
          <p:nvPr>
            <p:ph type="sldNum" sz="quarter" idx="12"/>
          </p:nvPr>
        </p:nvSpPr>
        <p:spPr/>
        <p:txBody>
          <a:bodyPr/>
          <a:lstStyle/>
          <a:p>
            <a:fld id="{048400BD-B884-4C3D-8969-2645124CE114}" type="slidenum">
              <a:rPr lang="es-ES" smtClean="0"/>
              <a:t>‹Nº›</a:t>
            </a:fld>
            <a:endParaRPr lang="es-ES"/>
          </a:p>
        </p:txBody>
      </p:sp>
    </p:spTree>
    <p:extLst>
      <p:ext uri="{BB962C8B-B14F-4D97-AF65-F5344CB8AC3E}">
        <p14:creationId xmlns:p14="http://schemas.microsoft.com/office/powerpoint/2010/main" val="250951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064B85-B302-A0D3-29B2-172C1C5A76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3F1FEC-7026-9446-3C4D-410A0858A9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C0046D3-FA58-8352-6D33-84A980EA2F6E}"/>
              </a:ext>
            </a:extLst>
          </p:cNvPr>
          <p:cNvSpPr>
            <a:spLocks noGrp="1"/>
          </p:cNvSpPr>
          <p:nvPr>
            <p:ph type="dt" sz="half" idx="10"/>
          </p:nvPr>
        </p:nvSpPr>
        <p:spPr/>
        <p:txBody>
          <a:bodyPr/>
          <a:lstStyle/>
          <a:p>
            <a:fld id="{B1F6D94C-5277-44CE-B37B-F123C92099E2}" type="datetimeFigureOut">
              <a:rPr lang="es-ES" smtClean="0"/>
              <a:t>20/01/2026</a:t>
            </a:fld>
            <a:endParaRPr lang="es-ES"/>
          </a:p>
        </p:txBody>
      </p:sp>
      <p:sp>
        <p:nvSpPr>
          <p:cNvPr id="5" name="Marcador de pie de página 4">
            <a:extLst>
              <a:ext uri="{FF2B5EF4-FFF2-40B4-BE49-F238E27FC236}">
                <a16:creationId xmlns:a16="http://schemas.microsoft.com/office/drawing/2014/main" id="{B51DDD9D-E226-EF04-23CA-6720ABDC7A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11EA7AA-C42D-BC40-A14F-6679D635200A}"/>
              </a:ext>
            </a:extLst>
          </p:cNvPr>
          <p:cNvSpPr>
            <a:spLocks noGrp="1"/>
          </p:cNvSpPr>
          <p:nvPr>
            <p:ph type="sldNum" sz="quarter" idx="12"/>
          </p:nvPr>
        </p:nvSpPr>
        <p:spPr/>
        <p:txBody>
          <a:bodyPr/>
          <a:lstStyle/>
          <a:p>
            <a:fld id="{048400BD-B884-4C3D-8969-2645124CE114}" type="slidenum">
              <a:rPr lang="es-ES" smtClean="0"/>
              <a:t>‹Nº›</a:t>
            </a:fld>
            <a:endParaRPr lang="es-ES"/>
          </a:p>
        </p:txBody>
      </p:sp>
    </p:spTree>
    <p:extLst>
      <p:ext uri="{BB962C8B-B14F-4D97-AF65-F5344CB8AC3E}">
        <p14:creationId xmlns:p14="http://schemas.microsoft.com/office/powerpoint/2010/main" val="298501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5A751D-515E-B55F-C35C-3AF38B47ABF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43FCC59-6E27-1ABB-602C-E3A64F82C4E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5784C6-D1F1-85A5-B259-6F24D266D5DB}"/>
              </a:ext>
            </a:extLst>
          </p:cNvPr>
          <p:cNvSpPr>
            <a:spLocks noGrp="1"/>
          </p:cNvSpPr>
          <p:nvPr>
            <p:ph type="dt" sz="half" idx="10"/>
          </p:nvPr>
        </p:nvSpPr>
        <p:spPr/>
        <p:txBody>
          <a:bodyPr/>
          <a:lstStyle/>
          <a:p>
            <a:fld id="{B1F6D94C-5277-44CE-B37B-F123C92099E2}" type="datetimeFigureOut">
              <a:rPr lang="es-ES" smtClean="0"/>
              <a:t>20/01/2026</a:t>
            </a:fld>
            <a:endParaRPr lang="es-ES"/>
          </a:p>
        </p:txBody>
      </p:sp>
      <p:sp>
        <p:nvSpPr>
          <p:cNvPr id="5" name="Marcador de pie de página 4">
            <a:extLst>
              <a:ext uri="{FF2B5EF4-FFF2-40B4-BE49-F238E27FC236}">
                <a16:creationId xmlns:a16="http://schemas.microsoft.com/office/drawing/2014/main" id="{24C0481A-6BC7-1EBC-6B72-26311F2FC5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3CF737-B212-6440-7C61-66E2504C9A77}"/>
              </a:ext>
            </a:extLst>
          </p:cNvPr>
          <p:cNvSpPr>
            <a:spLocks noGrp="1"/>
          </p:cNvSpPr>
          <p:nvPr>
            <p:ph type="sldNum" sz="quarter" idx="12"/>
          </p:nvPr>
        </p:nvSpPr>
        <p:spPr/>
        <p:txBody>
          <a:bodyPr/>
          <a:lstStyle/>
          <a:p>
            <a:fld id="{048400BD-B884-4C3D-8969-2645124CE114}" type="slidenum">
              <a:rPr lang="es-ES" smtClean="0"/>
              <a:t>‹Nº›</a:t>
            </a:fld>
            <a:endParaRPr lang="es-ES"/>
          </a:p>
        </p:txBody>
      </p:sp>
    </p:spTree>
    <p:extLst>
      <p:ext uri="{BB962C8B-B14F-4D97-AF65-F5344CB8AC3E}">
        <p14:creationId xmlns:p14="http://schemas.microsoft.com/office/powerpoint/2010/main" val="92395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B79AFD-DECA-B194-AFD4-28AFED60DBB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15F5F60-6ED4-3C22-93AB-A67F2304C92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53A1806-C944-0C4D-CA5E-7B073368814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FDCBCB-00DE-0779-498C-40F659B6059D}"/>
              </a:ext>
            </a:extLst>
          </p:cNvPr>
          <p:cNvSpPr>
            <a:spLocks noGrp="1"/>
          </p:cNvSpPr>
          <p:nvPr>
            <p:ph type="dt" sz="half" idx="10"/>
          </p:nvPr>
        </p:nvSpPr>
        <p:spPr/>
        <p:txBody>
          <a:bodyPr/>
          <a:lstStyle/>
          <a:p>
            <a:fld id="{B1F6D94C-5277-44CE-B37B-F123C92099E2}" type="datetimeFigureOut">
              <a:rPr lang="es-ES" smtClean="0"/>
              <a:t>20/01/2026</a:t>
            </a:fld>
            <a:endParaRPr lang="es-ES"/>
          </a:p>
        </p:txBody>
      </p:sp>
      <p:sp>
        <p:nvSpPr>
          <p:cNvPr id="6" name="Marcador de pie de página 5">
            <a:extLst>
              <a:ext uri="{FF2B5EF4-FFF2-40B4-BE49-F238E27FC236}">
                <a16:creationId xmlns:a16="http://schemas.microsoft.com/office/drawing/2014/main" id="{4308391F-7E03-B708-F167-9149373AE9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48FA530-144E-0866-7290-195BE3215018}"/>
              </a:ext>
            </a:extLst>
          </p:cNvPr>
          <p:cNvSpPr>
            <a:spLocks noGrp="1"/>
          </p:cNvSpPr>
          <p:nvPr>
            <p:ph type="sldNum" sz="quarter" idx="12"/>
          </p:nvPr>
        </p:nvSpPr>
        <p:spPr/>
        <p:txBody>
          <a:bodyPr/>
          <a:lstStyle/>
          <a:p>
            <a:fld id="{048400BD-B884-4C3D-8969-2645124CE114}" type="slidenum">
              <a:rPr lang="es-ES" smtClean="0"/>
              <a:t>‹Nº›</a:t>
            </a:fld>
            <a:endParaRPr lang="es-ES"/>
          </a:p>
        </p:txBody>
      </p:sp>
    </p:spTree>
    <p:extLst>
      <p:ext uri="{BB962C8B-B14F-4D97-AF65-F5344CB8AC3E}">
        <p14:creationId xmlns:p14="http://schemas.microsoft.com/office/powerpoint/2010/main" val="305431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1A321A-A03C-C295-7558-7D36CEEE655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5B19C0-5A5F-B294-DDE4-342EA3C061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D12E272-E06D-E8CF-EA1F-DDC76B658B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8189670-35AC-7DAD-0613-DB83B105B6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E883476-88AD-65AE-EADD-40D2273A22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9FF97EB-152E-78BC-6668-0DBE8D573C80}"/>
              </a:ext>
            </a:extLst>
          </p:cNvPr>
          <p:cNvSpPr>
            <a:spLocks noGrp="1"/>
          </p:cNvSpPr>
          <p:nvPr>
            <p:ph type="dt" sz="half" idx="10"/>
          </p:nvPr>
        </p:nvSpPr>
        <p:spPr/>
        <p:txBody>
          <a:bodyPr/>
          <a:lstStyle/>
          <a:p>
            <a:fld id="{B1F6D94C-5277-44CE-B37B-F123C92099E2}" type="datetimeFigureOut">
              <a:rPr lang="es-ES" smtClean="0"/>
              <a:t>20/01/2026</a:t>
            </a:fld>
            <a:endParaRPr lang="es-ES"/>
          </a:p>
        </p:txBody>
      </p:sp>
      <p:sp>
        <p:nvSpPr>
          <p:cNvPr id="8" name="Marcador de pie de página 7">
            <a:extLst>
              <a:ext uri="{FF2B5EF4-FFF2-40B4-BE49-F238E27FC236}">
                <a16:creationId xmlns:a16="http://schemas.microsoft.com/office/drawing/2014/main" id="{86AC9EE2-9127-2568-4669-17CC922EE06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E9F228E-73F3-C96C-9263-3DD96A645941}"/>
              </a:ext>
            </a:extLst>
          </p:cNvPr>
          <p:cNvSpPr>
            <a:spLocks noGrp="1"/>
          </p:cNvSpPr>
          <p:nvPr>
            <p:ph type="sldNum" sz="quarter" idx="12"/>
          </p:nvPr>
        </p:nvSpPr>
        <p:spPr/>
        <p:txBody>
          <a:bodyPr/>
          <a:lstStyle/>
          <a:p>
            <a:fld id="{048400BD-B884-4C3D-8969-2645124CE114}" type="slidenum">
              <a:rPr lang="es-ES" smtClean="0"/>
              <a:t>‹Nº›</a:t>
            </a:fld>
            <a:endParaRPr lang="es-ES"/>
          </a:p>
        </p:txBody>
      </p:sp>
    </p:spTree>
    <p:extLst>
      <p:ext uri="{BB962C8B-B14F-4D97-AF65-F5344CB8AC3E}">
        <p14:creationId xmlns:p14="http://schemas.microsoft.com/office/powerpoint/2010/main" val="280456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4CB654-3C6F-7049-60D4-700749F01FE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227044-A813-A6CB-5424-2F1753247DF4}"/>
              </a:ext>
            </a:extLst>
          </p:cNvPr>
          <p:cNvSpPr>
            <a:spLocks noGrp="1"/>
          </p:cNvSpPr>
          <p:nvPr>
            <p:ph type="dt" sz="half" idx="10"/>
          </p:nvPr>
        </p:nvSpPr>
        <p:spPr/>
        <p:txBody>
          <a:bodyPr/>
          <a:lstStyle/>
          <a:p>
            <a:fld id="{B1F6D94C-5277-44CE-B37B-F123C92099E2}" type="datetimeFigureOut">
              <a:rPr lang="es-ES" smtClean="0"/>
              <a:t>20/01/2026</a:t>
            </a:fld>
            <a:endParaRPr lang="es-ES"/>
          </a:p>
        </p:txBody>
      </p:sp>
      <p:sp>
        <p:nvSpPr>
          <p:cNvPr id="4" name="Marcador de pie de página 3">
            <a:extLst>
              <a:ext uri="{FF2B5EF4-FFF2-40B4-BE49-F238E27FC236}">
                <a16:creationId xmlns:a16="http://schemas.microsoft.com/office/drawing/2014/main" id="{16FF8B70-7F5D-F72E-6F8E-01D59997429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92717B-B450-1E0B-ECDD-DDD70840D639}"/>
              </a:ext>
            </a:extLst>
          </p:cNvPr>
          <p:cNvSpPr>
            <a:spLocks noGrp="1"/>
          </p:cNvSpPr>
          <p:nvPr>
            <p:ph type="sldNum" sz="quarter" idx="12"/>
          </p:nvPr>
        </p:nvSpPr>
        <p:spPr/>
        <p:txBody>
          <a:bodyPr/>
          <a:lstStyle/>
          <a:p>
            <a:fld id="{048400BD-B884-4C3D-8969-2645124CE114}" type="slidenum">
              <a:rPr lang="es-ES" smtClean="0"/>
              <a:t>‹Nº›</a:t>
            </a:fld>
            <a:endParaRPr lang="es-ES"/>
          </a:p>
        </p:txBody>
      </p:sp>
    </p:spTree>
    <p:extLst>
      <p:ext uri="{BB962C8B-B14F-4D97-AF65-F5344CB8AC3E}">
        <p14:creationId xmlns:p14="http://schemas.microsoft.com/office/powerpoint/2010/main" val="27222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A42949-B562-F341-437B-ABC9FDF93D72}"/>
              </a:ext>
            </a:extLst>
          </p:cNvPr>
          <p:cNvSpPr>
            <a:spLocks noGrp="1"/>
          </p:cNvSpPr>
          <p:nvPr>
            <p:ph type="dt" sz="half" idx="10"/>
          </p:nvPr>
        </p:nvSpPr>
        <p:spPr/>
        <p:txBody>
          <a:bodyPr/>
          <a:lstStyle/>
          <a:p>
            <a:fld id="{B1F6D94C-5277-44CE-B37B-F123C92099E2}" type="datetimeFigureOut">
              <a:rPr lang="es-ES" smtClean="0"/>
              <a:t>20/01/2026</a:t>
            </a:fld>
            <a:endParaRPr lang="es-ES"/>
          </a:p>
        </p:txBody>
      </p:sp>
      <p:sp>
        <p:nvSpPr>
          <p:cNvPr id="3" name="Marcador de pie de página 2">
            <a:extLst>
              <a:ext uri="{FF2B5EF4-FFF2-40B4-BE49-F238E27FC236}">
                <a16:creationId xmlns:a16="http://schemas.microsoft.com/office/drawing/2014/main" id="{9B1CBCA5-03EE-14E5-1AB0-59ABB6DE20E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A5EED4E-B460-FA4B-E544-4C1E5C363FCA}"/>
              </a:ext>
            </a:extLst>
          </p:cNvPr>
          <p:cNvSpPr>
            <a:spLocks noGrp="1"/>
          </p:cNvSpPr>
          <p:nvPr>
            <p:ph type="sldNum" sz="quarter" idx="12"/>
          </p:nvPr>
        </p:nvSpPr>
        <p:spPr/>
        <p:txBody>
          <a:bodyPr/>
          <a:lstStyle/>
          <a:p>
            <a:fld id="{048400BD-B884-4C3D-8969-2645124CE114}" type="slidenum">
              <a:rPr lang="es-ES" smtClean="0"/>
              <a:t>‹Nº›</a:t>
            </a:fld>
            <a:endParaRPr lang="es-ES"/>
          </a:p>
        </p:txBody>
      </p:sp>
    </p:spTree>
    <p:extLst>
      <p:ext uri="{BB962C8B-B14F-4D97-AF65-F5344CB8AC3E}">
        <p14:creationId xmlns:p14="http://schemas.microsoft.com/office/powerpoint/2010/main" val="1364398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9F7DBC-0F8B-40DD-139B-F48DBA0B061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C9DF907-2740-071A-27FD-486CF3D6D4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24632-E9F5-330F-8B34-61DC719AB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4D5EEC-5ECF-4E01-684A-B8494C771CAB}"/>
              </a:ext>
            </a:extLst>
          </p:cNvPr>
          <p:cNvSpPr>
            <a:spLocks noGrp="1"/>
          </p:cNvSpPr>
          <p:nvPr>
            <p:ph type="dt" sz="half" idx="10"/>
          </p:nvPr>
        </p:nvSpPr>
        <p:spPr/>
        <p:txBody>
          <a:bodyPr/>
          <a:lstStyle/>
          <a:p>
            <a:fld id="{B1F6D94C-5277-44CE-B37B-F123C92099E2}" type="datetimeFigureOut">
              <a:rPr lang="es-ES" smtClean="0"/>
              <a:t>20/01/2026</a:t>
            </a:fld>
            <a:endParaRPr lang="es-ES"/>
          </a:p>
        </p:txBody>
      </p:sp>
      <p:sp>
        <p:nvSpPr>
          <p:cNvPr id="6" name="Marcador de pie de página 5">
            <a:extLst>
              <a:ext uri="{FF2B5EF4-FFF2-40B4-BE49-F238E27FC236}">
                <a16:creationId xmlns:a16="http://schemas.microsoft.com/office/drawing/2014/main" id="{501A7264-D76B-276E-6E14-846DAB356B8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C1276F-1441-27DE-0A0E-4E52D294DA35}"/>
              </a:ext>
            </a:extLst>
          </p:cNvPr>
          <p:cNvSpPr>
            <a:spLocks noGrp="1"/>
          </p:cNvSpPr>
          <p:nvPr>
            <p:ph type="sldNum" sz="quarter" idx="12"/>
          </p:nvPr>
        </p:nvSpPr>
        <p:spPr/>
        <p:txBody>
          <a:bodyPr/>
          <a:lstStyle/>
          <a:p>
            <a:fld id="{048400BD-B884-4C3D-8969-2645124CE114}" type="slidenum">
              <a:rPr lang="es-ES" smtClean="0"/>
              <a:t>‹Nº›</a:t>
            </a:fld>
            <a:endParaRPr lang="es-ES"/>
          </a:p>
        </p:txBody>
      </p:sp>
    </p:spTree>
    <p:extLst>
      <p:ext uri="{BB962C8B-B14F-4D97-AF65-F5344CB8AC3E}">
        <p14:creationId xmlns:p14="http://schemas.microsoft.com/office/powerpoint/2010/main" val="148696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D86A0F-8DE9-5C82-A54E-32CC728ED4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6BAAFA7-1741-9A31-C1CC-605A726B23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6242EE1-23CA-7955-A786-E3DB5FCEE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5CD215-1983-EDC4-CCA4-D0EE1C38E9F5}"/>
              </a:ext>
            </a:extLst>
          </p:cNvPr>
          <p:cNvSpPr>
            <a:spLocks noGrp="1"/>
          </p:cNvSpPr>
          <p:nvPr>
            <p:ph type="dt" sz="half" idx="10"/>
          </p:nvPr>
        </p:nvSpPr>
        <p:spPr/>
        <p:txBody>
          <a:bodyPr/>
          <a:lstStyle/>
          <a:p>
            <a:fld id="{B1F6D94C-5277-44CE-B37B-F123C92099E2}" type="datetimeFigureOut">
              <a:rPr lang="es-ES" smtClean="0"/>
              <a:t>20/01/2026</a:t>
            </a:fld>
            <a:endParaRPr lang="es-ES"/>
          </a:p>
        </p:txBody>
      </p:sp>
      <p:sp>
        <p:nvSpPr>
          <p:cNvPr id="6" name="Marcador de pie de página 5">
            <a:extLst>
              <a:ext uri="{FF2B5EF4-FFF2-40B4-BE49-F238E27FC236}">
                <a16:creationId xmlns:a16="http://schemas.microsoft.com/office/drawing/2014/main" id="{1ED880B9-400B-C1D4-809D-D962AF4C3B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960EAE-F626-3745-1DEE-3893446FF9B3}"/>
              </a:ext>
            </a:extLst>
          </p:cNvPr>
          <p:cNvSpPr>
            <a:spLocks noGrp="1"/>
          </p:cNvSpPr>
          <p:nvPr>
            <p:ph type="sldNum" sz="quarter" idx="12"/>
          </p:nvPr>
        </p:nvSpPr>
        <p:spPr/>
        <p:txBody>
          <a:bodyPr/>
          <a:lstStyle/>
          <a:p>
            <a:fld id="{048400BD-B884-4C3D-8969-2645124CE114}" type="slidenum">
              <a:rPr lang="es-ES" smtClean="0"/>
              <a:t>‹Nº›</a:t>
            </a:fld>
            <a:endParaRPr lang="es-ES"/>
          </a:p>
        </p:txBody>
      </p:sp>
    </p:spTree>
    <p:extLst>
      <p:ext uri="{BB962C8B-B14F-4D97-AF65-F5344CB8AC3E}">
        <p14:creationId xmlns:p14="http://schemas.microsoft.com/office/powerpoint/2010/main" val="2343463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511F7B-5A0A-3DDA-BEFF-EE7197DE9E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932306-7ED1-F169-B1F8-5E1EA819B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84DB54D-FC4A-6A0B-E187-0110A7B426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F6D94C-5277-44CE-B37B-F123C92099E2}" type="datetimeFigureOut">
              <a:rPr lang="es-ES" smtClean="0"/>
              <a:t>20/01/2026</a:t>
            </a:fld>
            <a:endParaRPr lang="es-ES"/>
          </a:p>
        </p:txBody>
      </p:sp>
      <p:sp>
        <p:nvSpPr>
          <p:cNvPr id="5" name="Marcador de pie de página 4">
            <a:extLst>
              <a:ext uri="{FF2B5EF4-FFF2-40B4-BE49-F238E27FC236}">
                <a16:creationId xmlns:a16="http://schemas.microsoft.com/office/drawing/2014/main" id="{04C2505E-10E0-D859-1C2E-055AF8B826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F2284C5-49DF-C954-5695-05CBFC1A8E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48400BD-B884-4C3D-8969-2645124CE114}" type="slidenum">
              <a:rPr lang="es-ES" smtClean="0"/>
              <a:t>‹Nº›</a:t>
            </a:fld>
            <a:endParaRPr lang="es-ES"/>
          </a:p>
        </p:txBody>
      </p:sp>
    </p:spTree>
    <p:extLst>
      <p:ext uri="{BB962C8B-B14F-4D97-AF65-F5344CB8AC3E}">
        <p14:creationId xmlns:p14="http://schemas.microsoft.com/office/powerpoint/2010/main" val="3887695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9Aw3GNHxvQw" TargetMode="External"/><Relationship Id="rId2" Type="http://schemas.openxmlformats.org/officeDocument/2006/relationships/hyperlink" Target="https://www.youtube.com/watch?v=t_luLybat04" TargetMode="External"/><Relationship Id="rId1" Type="http://schemas.openxmlformats.org/officeDocument/2006/relationships/slideLayout" Target="../slideLayouts/slideLayout2.xml"/><Relationship Id="rId4" Type="http://schemas.openxmlformats.org/officeDocument/2006/relationships/hyperlink" Target="https://www.youtube.com/watch?v=7yu39pJ26J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0">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Freeform: Shape 1032">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ítulo 1">
            <a:extLst>
              <a:ext uri="{FF2B5EF4-FFF2-40B4-BE49-F238E27FC236}">
                <a16:creationId xmlns:a16="http://schemas.microsoft.com/office/drawing/2014/main" id="{FC795BC0-90F1-15BE-18B1-56C025D7B3DE}"/>
              </a:ext>
            </a:extLst>
          </p:cNvPr>
          <p:cNvSpPr>
            <a:spLocks noGrp="1"/>
          </p:cNvSpPr>
          <p:nvPr>
            <p:ph type="ctrTitle"/>
          </p:nvPr>
        </p:nvSpPr>
        <p:spPr>
          <a:xfrm>
            <a:off x="1184743" y="5567445"/>
            <a:ext cx="9859618" cy="642797"/>
          </a:xfrm>
        </p:spPr>
        <p:txBody>
          <a:bodyPr rtlCol="0">
            <a:noAutofit/>
          </a:bodyPr>
          <a:lstStyle>
            <a:defPPr>
              <a:defRPr lang="es-ES"/>
            </a:defPPr>
          </a:lstStyle>
          <a:p>
            <a:r>
              <a:rPr lang="es-ES" sz="3600" b="1" dirty="0">
                <a:solidFill>
                  <a:schemeClr val="accent4">
                    <a:lumMod val="50000"/>
                  </a:schemeClr>
                </a:solidFill>
              </a:rPr>
              <a:t>TEMA 3. AL‑ÁNDALUS Y LOS NÚCLEOS DE RESISTENCIA CRISTIANA</a:t>
            </a:r>
          </a:p>
        </p:txBody>
      </p:sp>
      <p:sp>
        <p:nvSpPr>
          <p:cNvPr id="3" name="Subtítulo 2">
            <a:extLst>
              <a:ext uri="{FF2B5EF4-FFF2-40B4-BE49-F238E27FC236}">
                <a16:creationId xmlns:a16="http://schemas.microsoft.com/office/drawing/2014/main" id="{64C9A9D0-952A-8F8B-BEBD-7B897BA1D483}"/>
              </a:ext>
            </a:extLst>
          </p:cNvPr>
          <p:cNvSpPr>
            <a:spLocks noGrp="1"/>
          </p:cNvSpPr>
          <p:nvPr>
            <p:ph type="subTitle" idx="1"/>
          </p:nvPr>
        </p:nvSpPr>
        <p:spPr>
          <a:xfrm>
            <a:off x="2198772" y="6241967"/>
            <a:ext cx="7831559" cy="410689"/>
          </a:xfrm>
        </p:spPr>
        <p:txBody>
          <a:bodyPr>
            <a:normAutofit/>
          </a:bodyPr>
          <a:lstStyle/>
          <a:p>
            <a:r>
              <a:rPr lang="es-ES" sz="1600" b="1" dirty="0"/>
              <a:t>2º ESO</a:t>
            </a:r>
          </a:p>
        </p:txBody>
      </p:sp>
      <p:sp>
        <p:nvSpPr>
          <p:cNvPr id="1039" name="Freeform: Shape 1034">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La eterna vida de al-Ándalus | Círculo Intercultural Hispano Árabe">
            <a:extLst>
              <a:ext uri="{FF2B5EF4-FFF2-40B4-BE49-F238E27FC236}">
                <a16:creationId xmlns:a16="http://schemas.microsoft.com/office/drawing/2014/main" id="{1CC9D1B5-00E7-85CB-F7D6-75ACDD218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569" b="-1"/>
          <a:stretch>
            <a:fillRect/>
          </a:stretch>
        </p:blipFill>
        <p:spPr bwMode="auto">
          <a:xfrm>
            <a:off x="1917950" y="740675"/>
            <a:ext cx="8098270" cy="410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554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1" name="Rectangle 7174">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10C3189-61AB-E9A2-E987-426BDDA5D859}"/>
              </a:ext>
            </a:extLst>
          </p:cNvPr>
          <p:cNvSpPr>
            <a:spLocks noGrp="1"/>
          </p:cNvSpPr>
          <p:nvPr>
            <p:ph type="title"/>
          </p:nvPr>
        </p:nvSpPr>
        <p:spPr>
          <a:xfrm>
            <a:off x="1524000" y="4370227"/>
            <a:ext cx="9144000" cy="691488"/>
          </a:xfrm>
        </p:spPr>
        <p:txBody>
          <a:bodyPr vert="horz" lIns="91440" tIns="45720" rIns="91440" bIns="45720" rtlCol="0" anchor="b">
            <a:normAutofit fontScale="90000"/>
          </a:bodyPr>
          <a:lstStyle/>
          <a:p>
            <a:pPr algn="ctr"/>
            <a:r>
              <a:rPr lang="en-US" b="1" dirty="0">
                <a:solidFill>
                  <a:schemeClr val="accent5">
                    <a:lumMod val="75000"/>
                  </a:schemeClr>
                </a:solidFill>
              </a:rPr>
              <a:t>SESIÓN 2</a:t>
            </a:r>
            <a:endParaRPr lang="en-US" dirty="0">
              <a:solidFill>
                <a:schemeClr val="accent5">
                  <a:lumMod val="75000"/>
                </a:schemeClr>
              </a:solidFill>
            </a:endParaRPr>
          </a:p>
        </p:txBody>
      </p:sp>
      <p:sp>
        <p:nvSpPr>
          <p:cNvPr id="3" name="Marcador de contenido 2">
            <a:extLst>
              <a:ext uri="{FF2B5EF4-FFF2-40B4-BE49-F238E27FC236}">
                <a16:creationId xmlns:a16="http://schemas.microsoft.com/office/drawing/2014/main" id="{B375D919-A3B7-43FF-DAF2-D280C895CB84}"/>
              </a:ext>
            </a:extLst>
          </p:cNvPr>
          <p:cNvSpPr>
            <a:spLocks noGrp="1"/>
          </p:cNvSpPr>
          <p:nvPr>
            <p:ph idx="1"/>
          </p:nvPr>
        </p:nvSpPr>
        <p:spPr>
          <a:xfrm>
            <a:off x="1183037" y="5061715"/>
            <a:ext cx="10254712" cy="1277092"/>
          </a:xfrm>
        </p:spPr>
        <p:txBody>
          <a:bodyPr vert="horz" lIns="91440" tIns="45720" rIns="91440" bIns="45720" rtlCol="0">
            <a:normAutofit fontScale="92500"/>
          </a:bodyPr>
          <a:lstStyle/>
          <a:p>
            <a:pPr marL="0" indent="0" algn="ctr">
              <a:buNone/>
            </a:pPr>
            <a:r>
              <a:rPr lang="en-US" sz="4200" b="1" dirty="0">
                <a:solidFill>
                  <a:schemeClr val="accent5">
                    <a:lumMod val="75000"/>
                  </a:schemeClr>
                </a:solidFill>
              </a:rPr>
              <a:t>LA EVOLUCIÓN POLÍTICA DE AL-ÁNDALUS</a:t>
            </a:r>
            <a:br>
              <a:rPr lang="en-US" sz="2000" dirty="0"/>
            </a:br>
            <a:endParaRPr lang="en-US" sz="2000" dirty="0"/>
          </a:p>
        </p:txBody>
      </p:sp>
      <p:pic>
        <p:nvPicPr>
          <p:cNvPr id="7170" name="Picture 2" descr="Estructura política en al-Andalus - Historia de España">
            <a:extLst>
              <a:ext uri="{FF2B5EF4-FFF2-40B4-BE49-F238E27FC236}">
                <a16:creationId xmlns:a16="http://schemas.microsoft.com/office/drawing/2014/main" id="{E4010D6B-60CA-AB1B-A879-EC9E9F6AF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384" r="-1" b="-1"/>
          <a:stretch>
            <a:fillRect/>
          </a:stretch>
        </p:blipFill>
        <p:spPr bwMode="auto">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47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F9BCC09-67A6-30F9-3673-5CB24C6B3EEF}"/>
              </a:ext>
            </a:extLst>
          </p:cNvPr>
          <p:cNvSpPr>
            <a:spLocks noGrp="1"/>
          </p:cNvSpPr>
          <p:nvPr>
            <p:ph type="title"/>
          </p:nvPr>
        </p:nvSpPr>
        <p:spPr>
          <a:xfrm>
            <a:off x="4657345" y="295934"/>
            <a:ext cx="6251110" cy="1783080"/>
          </a:xfrm>
        </p:spPr>
        <p:txBody>
          <a:bodyPr anchor="b">
            <a:normAutofit fontScale="90000"/>
          </a:bodyPr>
          <a:lstStyle/>
          <a:p>
            <a:r>
              <a:rPr lang="es-ES" b="1" dirty="0">
                <a:solidFill>
                  <a:schemeClr val="accent2">
                    <a:lumMod val="75000"/>
                  </a:schemeClr>
                </a:solidFill>
              </a:rPr>
              <a:t>1. Qué es un Emirato y un Califato</a:t>
            </a:r>
            <a:br>
              <a:rPr lang="es-ES" dirty="0">
                <a:solidFill>
                  <a:schemeClr val="accent2">
                    <a:lumMod val="75000"/>
                  </a:schemeClr>
                </a:solidFill>
              </a:rPr>
            </a:br>
            <a:endParaRPr lang="es-ES" dirty="0">
              <a:solidFill>
                <a:schemeClr val="accent2">
                  <a:lumMod val="75000"/>
                </a:schemeClr>
              </a:solidFill>
            </a:endParaRPr>
          </a:p>
        </p:txBody>
      </p:sp>
      <p:pic>
        <p:nvPicPr>
          <p:cNvPr id="8194" name="Picture 2" descr="Emirato y Califato de Córdoba">
            <a:extLst>
              <a:ext uri="{FF2B5EF4-FFF2-40B4-BE49-F238E27FC236}">
                <a16:creationId xmlns:a16="http://schemas.microsoft.com/office/drawing/2014/main" id="{D047DC90-7B3D-EEF9-67C9-08D41CD1E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162" b="1"/>
          <a:stretch>
            <a:fillRect/>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20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09FF7F5-6D1A-8B6B-70E2-F36FD1BE48E1}"/>
              </a:ext>
            </a:extLst>
          </p:cNvPr>
          <p:cNvSpPr>
            <a:spLocks noGrp="1"/>
          </p:cNvSpPr>
          <p:nvPr>
            <p:ph idx="1"/>
          </p:nvPr>
        </p:nvSpPr>
        <p:spPr>
          <a:xfrm>
            <a:off x="4657345" y="2706624"/>
            <a:ext cx="7167862" cy="3483864"/>
          </a:xfrm>
        </p:spPr>
        <p:txBody>
          <a:bodyPr>
            <a:normAutofit/>
          </a:bodyPr>
          <a:lstStyle/>
          <a:p>
            <a:pPr lvl="0"/>
            <a:r>
              <a:rPr lang="es-ES" sz="3600" b="1" dirty="0"/>
              <a:t>Emirato</a:t>
            </a:r>
            <a:r>
              <a:rPr lang="es-ES" sz="3600" dirty="0"/>
              <a:t>: territorio gobernado por un emir.</a:t>
            </a:r>
          </a:p>
          <a:p>
            <a:pPr lvl="0"/>
            <a:r>
              <a:rPr lang="es-ES" sz="3600" b="1" dirty="0"/>
              <a:t>Califato</a:t>
            </a:r>
            <a:r>
              <a:rPr lang="es-ES" sz="3600" dirty="0"/>
              <a:t>: territorio gobernado por un califa, con poder político y religioso.</a:t>
            </a:r>
          </a:p>
          <a:p>
            <a:endParaRPr lang="es-ES" sz="2200" dirty="0"/>
          </a:p>
        </p:txBody>
      </p:sp>
    </p:spTree>
    <p:extLst>
      <p:ext uri="{BB962C8B-B14F-4D97-AF65-F5344CB8AC3E}">
        <p14:creationId xmlns:p14="http://schemas.microsoft.com/office/powerpoint/2010/main" val="3070791699"/>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636881-BD0E-5690-0931-0243E8377C92}"/>
              </a:ext>
            </a:extLst>
          </p:cNvPr>
          <p:cNvSpPr>
            <a:spLocks noGrp="1"/>
          </p:cNvSpPr>
          <p:nvPr>
            <p:ph type="title"/>
          </p:nvPr>
        </p:nvSpPr>
        <p:spPr>
          <a:xfrm>
            <a:off x="425480" y="1096974"/>
            <a:ext cx="5334000" cy="1217704"/>
          </a:xfrm>
        </p:spPr>
        <p:txBody>
          <a:bodyPr anchor="t">
            <a:noAutofit/>
          </a:bodyPr>
          <a:lstStyle/>
          <a:p>
            <a:r>
              <a:rPr lang="es-ES" sz="3600" b="1" dirty="0">
                <a:solidFill>
                  <a:schemeClr val="accent2">
                    <a:lumMod val="75000"/>
                  </a:schemeClr>
                </a:solidFill>
              </a:rPr>
              <a:t>2. Emirato independiente (756-929)</a:t>
            </a:r>
          </a:p>
        </p:txBody>
      </p:sp>
      <p:cxnSp>
        <p:nvCxnSpPr>
          <p:cNvPr id="11"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9F86D1BB-30C3-C393-77F1-224C8FCF009B}"/>
              </a:ext>
            </a:extLst>
          </p:cNvPr>
          <p:cNvSpPr>
            <a:spLocks noGrp="1"/>
          </p:cNvSpPr>
          <p:nvPr>
            <p:ph idx="1"/>
          </p:nvPr>
        </p:nvSpPr>
        <p:spPr>
          <a:xfrm>
            <a:off x="316992" y="2314678"/>
            <a:ext cx="6827726" cy="4055125"/>
          </a:xfrm>
        </p:spPr>
        <p:txBody>
          <a:bodyPr>
            <a:normAutofit/>
          </a:bodyPr>
          <a:lstStyle/>
          <a:p>
            <a:pPr lvl="0"/>
            <a:r>
              <a:rPr lang="es-ES" sz="3200" dirty="0"/>
              <a:t>Gobernado por </a:t>
            </a:r>
            <a:r>
              <a:rPr lang="es-ES" sz="3200" b="1" dirty="0"/>
              <a:t>Abderramán I</a:t>
            </a:r>
            <a:r>
              <a:rPr lang="es-ES" sz="3200" dirty="0"/>
              <a:t>.</a:t>
            </a:r>
            <a:r>
              <a:rPr lang="es-ES" sz="3200" b="1" dirty="0"/>
              <a:t> </a:t>
            </a:r>
            <a:endParaRPr lang="es-ES" sz="3200" dirty="0"/>
          </a:p>
          <a:p>
            <a:pPr lvl="0"/>
            <a:r>
              <a:rPr lang="es-ES" sz="3200" dirty="0"/>
              <a:t>Al-Ándalus se independiza políticamente.</a:t>
            </a:r>
            <a:r>
              <a:rPr lang="es-ES" sz="3200" b="1" dirty="0"/>
              <a:t> </a:t>
            </a:r>
            <a:endParaRPr lang="es-ES" sz="3200" dirty="0"/>
          </a:p>
          <a:p>
            <a:r>
              <a:rPr lang="es-ES" sz="3200" b="1" dirty="0"/>
              <a:t>PERO </a:t>
            </a:r>
            <a:endParaRPr lang="es-ES" sz="3200" dirty="0"/>
          </a:p>
          <a:p>
            <a:r>
              <a:rPr lang="es-ES" sz="3200" dirty="0"/>
              <a:t>Sigue reconociendo la autoridad religiosa del califa.</a:t>
            </a:r>
          </a:p>
          <a:p>
            <a:pPr lvl="0"/>
            <a:r>
              <a:rPr lang="es-ES" sz="3200" dirty="0"/>
              <a:t>Convirtió a </a:t>
            </a:r>
            <a:r>
              <a:rPr lang="es-ES" sz="3200" b="1" dirty="0"/>
              <a:t>Córdoba en la capital</a:t>
            </a:r>
            <a:r>
              <a:rPr lang="es-ES" sz="3200" dirty="0"/>
              <a:t>.</a:t>
            </a:r>
          </a:p>
          <a:p>
            <a:endParaRPr lang="es-ES" sz="2000" dirty="0"/>
          </a:p>
        </p:txBody>
      </p:sp>
      <p:pic>
        <p:nvPicPr>
          <p:cNvPr id="4" name="Imagen 3" descr="Un dibujo de una persona con un caballo&#10;&#10;El contenido generado por IA puede ser incorrecto.">
            <a:extLst>
              <a:ext uri="{FF2B5EF4-FFF2-40B4-BE49-F238E27FC236}">
                <a16:creationId xmlns:a16="http://schemas.microsoft.com/office/drawing/2014/main" id="{EA374705-67E5-48E0-E349-4298119F8077}"/>
              </a:ext>
            </a:extLst>
          </p:cNvPr>
          <p:cNvPicPr>
            <a:picLocks noChangeAspect="1"/>
          </p:cNvPicPr>
          <p:nvPr/>
        </p:nvPicPr>
        <p:blipFill>
          <a:blip r:embed="rId3" cstate="print">
            <a:extLst>
              <a:ext uri="{28A0092B-C50C-407E-A947-70E740481C1C}">
                <a14:useLocalDpi xmlns:a14="http://schemas.microsoft.com/office/drawing/2010/main" val="0"/>
              </a:ext>
            </a:extLst>
          </a:blip>
          <a:srcRect r="43966"/>
          <a:stretch>
            <a:fillRect/>
          </a:stretch>
        </p:blipFill>
        <p:spPr>
          <a:xfrm>
            <a:off x="7144718" y="10"/>
            <a:ext cx="5047281" cy="6857990"/>
          </a:xfrm>
          <a:prstGeom prst="rect">
            <a:avLst/>
          </a:prstGeom>
        </p:spPr>
      </p:pic>
    </p:spTree>
    <p:extLst>
      <p:ext uri="{BB962C8B-B14F-4D97-AF65-F5344CB8AC3E}">
        <p14:creationId xmlns:p14="http://schemas.microsoft.com/office/powerpoint/2010/main" val="2068381408"/>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E3A0835-96B4-72FE-E53E-ED681FC7284D}"/>
              </a:ext>
            </a:extLst>
          </p:cNvPr>
          <p:cNvSpPr>
            <a:spLocks noGrp="1"/>
          </p:cNvSpPr>
          <p:nvPr>
            <p:ph type="title"/>
          </p:nvPr>
        </p:nvSpPr>
        <p:spPr>
          <a:xfrm>
            <a:off x="524649" y="201182"/>
            <a:ext cx="5450936" cy="1200361"/>
          </a:xfrm>
        </p:spPr>
        <p:txBody>
          <a:bodyPr anchor="b">
            <a:normAutofit/>
          </a:bodyPr>
          <a:lstStyle/>
          <a:p>
            <a:r>
              <a:rPr lang="es-ES" sz="4000" b="1" dirty="0">
                <a:solidFill>
                  <a:schemeClr val="accent2"/>
                </a:solidFill>
              </a:rPr>
              <a:t>Emirato independiente</a:t>
            </a:r>
            <a:endParaRPr lang="es-ES" sz="4000" dirty="0">
              <a:solidFill>
                <a:schemeClr val="accent2"/>
              </a:solidFill>
            </a:endParaRP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24A8CA2-D8D5-C362-15A9-2F7066084C3D}"/>
              </a:ext>
            </a:extLst>
          </p:cNvPr>
          <p:cNvSpPr>
            <a:spLocks noGrp="1"/>
          </p:cNvSpPr>
          <p:nvPr>
            <p:ph idx="1"/>
          </p:nvPr>
        </p:nvSpPr>
        <p:spPr>
          <a:xfrm>
            <a:off x="576243" y="2031101"/>
            <a:ext cx="5120547" cy="3511943"/>
          </a:xfrm>
        </p:spPr>
        <p:txBody>
          <a:bodyPr anchor="ctr">
            <a:normAutofit lnSpcReduction="10000"/>
          </a:bodyPr>
          <a:lstStyle/>
          <a:p>
            <a:pPr marL="0" indent="0">
              <a:buNone/>
            </a:pPr>
            <a:r>
              <a:rPr lang="es-ES" sz="3200" b="1" dirty="0">
                <a:latin typeface="Abadi" panose="020B0604020104020204" pitchFamily="34" charset="0"/>
              </a:rPr>
              <a:t>Conflictos:</a:t>
            </a:r>
          </a:p>
          <a:p>
            <a:pPr lvl="1"/>
            <a:r>
              <a:rPr lang="es-ES" sz="3200" b="1" dirty="0">
                <a:latin typeface="Abadi" panose="020B0604020104020204" pitchFamily="34" charset="0"/>
              </a:rPr>
              <a:t>Cristianos del norte </a:t>
            </a:r>
            <a:r>
              <a:rPr lang="es-ES" sz="3200" b="1" dirty="0">
                <a:latin typeface="Abadi" panose="020B0604020104020204" pitchFamily="34" charset="0"/>
                <a:sym typeface="Wingdings" panose="05000000000000000000" pitchFamily="2" charset="2"/>
              </a:rPr>
              <a:t> Zamora</a:t>
            </a:r>
          </a:p>
          <a:p>
            <a:pPr lvl="1"/>
            <a:r>
              <a:rPr lang="es-ES" sz="3200" b="1" dirty="0">
                <a:latin typeface="Abadi" panose="020B0604020104020204" pitchFamily="34" charset="0"/>
                <a:sym typeface="Wingdings" panose="05000000000000000000" pitchFamily="2" charset="2"/>
              </a:rPr>
              <a:t>Francos Girona y Barcelona</a:t>
            </a:r>
          </a:p>
          <a:p>
            <a:pPr lvl="2"/>
            <a:r>
              <a:rPr lang="es-ES" sz="3200" b="1" dirty="0">
                <a:latin typeface="Abadi" panose="020B0604020104020204" pitchFamily="34" charset="0"/>
                <a:sym typeface="Wingdings" panose="05000000000000000000" pitchFamily="2" charset="2"/>
              </a:rPr>
              <a:t>Marca Hispánica </a:t>
            </a:r>
          </a:p>
          <a:p>
            <a:pPr marL="792163" lvl="2" indent="-342900"/>
            <a:r>
              <a:rPr lang="es-ES" sz="3200" b="1" dirty="0">
                <a:latin typeface="Abadi" panose="020B0604020104020204" pitchFamily="34" charset="0"/>
                <a:sym typeface="Wingdings" panose="05000000000000000000" pitchFamily="2" charset="2"/>
              </a:rPr>
              <a:t>Se subleva parte de la població</a:t>
            </a:r>
            <a:r>
              <a:rPr lang="es-ES" sz="3200" dirty="0">
                <a:latin typeface="Abadi" panose="020B0604020104020204" pitchFamily="34" charset="0"/>
                <a:sym typeface="Wingdings" panose="05000000000000000000" pitchFamily="2" charset="2"/>
              </a:rPr>
              <a:t>n (Muladíes)</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Mapa&#10;&#10;El contenido generado por IA puede ser incorrecto.">
            <a:extLst>
              <a:ext uri="{FF2B5EF4-FFF2-40B4-BE49-F238E27FC236}">
                <a16:creationId xmlns:a16="http://schemas.microsoft.com/office/drawing/2014/main" id="{D2E2983F-4793-E877-1A10-DDCD139DB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738" y="794027"/>
            <a:ext cx="5628018" cy="5037075"/>
          </a:xfrm>
          <a:prstGeom prst="rect">
            <a:avLst/>
          </a:prstGeom>
        </p:spPr>
      </p:pic>
    </p:spTree>
    <p:extLst>
      <p:ext uri="{BB962C8B-B14F-4D97-AF65-F5344CB8AC3E}">
        <p14:creationId xmlns:p14="http://schemas.microsoft.com/office/powerpoint/2010/main" val="36337966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7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Imagen que contiene edificio, tabla, reloj, frente&#10;&#10;El contenido generado por IA puede ser incorrecto.">
            <a:extLst>
              <a:ext uri="{FF2B5EF4-FFF2-40B4-BE49-F238E27FC236}">
                <a16:creationId xmlns:a16="http://schemas.microsoft.com/office/drawing/2014/main" id="{F571943A-87B8-925C-7389-30EC5E493B78}"/>
              </a:ext>
            </a:extLst>
          </p:cNvPr>
          <p:cNvPicPr>
            <a:picLocks noChangeAspect="1"/>
          </p:cNvPicPr>
          <p:nvPr/>
        </p:nvPicPr>
        <p:blipFill>
          <a:blip r:embed="rId3" cstate="print">
            <a:extLst>
              <a:ext uri="{28A0092B-C50C-407E-A947-70E740481C1C}">
                <a14:useLocalDpi xmlns:a14="http://schemas.microsoft.com/office/drawing/2010/main" val="0"/>
              </a:ext>
            </a:extLst>
          </a:blip>
          <a:srcRect l="1320" r="1039"/>
          <a:stretch>
            <a:fillRect/>
          </a:stretch>
        </p:blipFill>
        <p:spPr>
          <a:xfrm>
            <a:off x="6111073" y="697433"/>
            <a:ext cx="6162344" cy="4370513"/>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7CD1FD1-C2B3-6D6C-DE1B-6F61D92C6320}"/>
              </a:ext>
            </a:extLst>
          </p:cNvPr>
          <p:cNvSpPr>
            <a:spLocks noGrp="1"/>
          </p:cNvSpPr>
          <p:nvPr>
            <p:ph type="title"/>
          </p:nvPr>
        </p:nvSpPr>
        <p:spPr>
          <a:xfrm>
            <a:off x="499243" y="365125"/>
            <a:ext cx="5111143" cy="1899912"/>
          </a:xfrm>
        </p:spPr>
        <p:txBody>
          <a:bodyPr>
            <a:normAutofit/>
          </a:bodyPr>
          <a:lstStyle/>
          <a:p>
            <a:r>
              <a:rPr lang="es-ES" sz="4000" b="1" dirty="0">
                <a:solidFill>
                  <a:schemeClr val="accent2">
                    <a:lumMod val="75000"/>
                  </a:schemeClr>
                </a:solidFill>
              </a:rPr>
              <a:t>3. El Califato de Córdoba (929-1031)</a:t>
            </a:r>
            <a:endParaRPr lang="es-ES" sz="4000" dirty="0">
              <a:solidFill>
                <a:schemeClr val="accent2">
                  <a:lumMod val="75000"/>
                </a:schemeClr>
              </a:solidFill>
            </a:endParaRPr>
          </a:p>
        </p:txBody>
      </p:sp>
      <p:sp>
        <p:nvSpPr>
          <p:cNvPr id="3" name="Marcador de contenido 2">
            <a:extLst>
              <a:ext uri="{FF2B5EF4-FFF2-40B4-BE49-F238E27FC236}">
                <a16:creationId xmlns:a16="http://schemas.microsoft.com/office/drawing/2014/main" id="{447C26C5-4426-DFC4-A9D1-897CC5F54510}"/>
              </a:ext>
            </a:extLst>
          </p:cNvPr>
          <p:cNvSpPr>
            <a:spLocks noGrp="1"/>
          </p:cNvSpPr>
          <p:nvPr>
            <p:ph idx="1"/>
          </p:nvPr>
        </p:nvSpPr>
        <p:spPr>
          <a:xfrm>
            <a:off x="371959" y="1945115"/>
            <a:ext cx="6194158" cy="4547760"/>
          </a:xfrm>
        </p:spPr>
        <p:txBody>
          <a:bodyPr>
            <a:normAutofit/>
          </a:bodyPr>
          <a:lstStyle/>
          <a:p>
            <a:pPr lvl="0"/>
            <a:r>
              <a:rPr lang="es-ES" sz="3200" b="1" dirty="0"/>
              <a:t>Abderramán III</a:t>
            </a:r>
            <a:r>
              <a:rPr lang="es-ES" sz="3200" dirty="0"/>
              <a:t> se proclamó califa.</a:t>
            </a:r>
          </a:p>
          <a:p>
            <a:pPr lvl="0"/>
            <a:r>
              <a:rPr lang="es-ES" sz="3200" dirty="0"/>
              <a:t>Nace el </a:t>
            </a:r>
            <a:r>
              <a:rPr lang="es-ES" sz="3200" b="1" dirty="0"/>
              <a:t>Califato de Córdoba</a:t>
            </a:r>
            <a:r>
              <a:rPr lang="es-ES" sz="3200" dirty="0"/>
              <a:t>.</a:t>
            </a:r>
          </a:p>
          <a:p>
            <a:pPr lvl="0"/>
            <a:r>
              <a:rPr lang="es-ES" sz="3200" dirty="0"/>
              <a:t>Fue la etapa de mayor esplendor de Al-Ándalus.</a:t>
            </a:r>
          </a:p>
          <a:p>
            <a:pPr lvl="0"/>
            <a:r>
              <a:rPr lang="es-ES" sz="3200" dirty="0"/>
              <a:t>Córdoba se convirtió en una de las ciudades más importantes de Europa.</a:t>
            </a:r>
          </a:p>
          <a:p>
            <a:endParaRPr lang="es-ES" sz="2000" dirty="0"/>
          </a:p>
        </p:txBody>
      </p:sp>
    </p:spTree>
    <p:extLst>
      <p:ext uri="{BB962C8B-B14F-4D97-AF65-F5344CB8AC3E}">
        <p14:creationId xmlns:p14="http://schemas.microsoft.com/office/powerpoint/2010/main" val="2887466691"/>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D6A4997-368C-064D-4084-6AD2A8ED21DD}"/>
              </a:ext>
            </a:extLst>
          </p:cNvPr>
          <p:cNvSpPr>
            <a:spLocks noGrp="1"/>
          </p:cNvSpPr>
          <p:nvPr>
            <p:ph type="title"/>
          </p:nvPr>
        </p:nvSpPr>
        <p:spPr>
          <a:xfrm>
            <a:off x="289973" y="629076"/>
            <a:ext cx="4715979" cy="1082152"/>
          </a:xfrm>
        </p:spPr>
        <p:txBody>
          <a:bodyPr anchor="b">
            <a:normAutofit fontScale="90000"/>
          </a:bodyPr>
          <a:lstStyle/>
          <a:p>
            <a:r>
              <a:rPr lang="es-ES" sz="3800" b="1" dirty="0">
                <a:solidFill>
                  <a:schemeClr val="accent2"/>
                </a:solidFill>
              </a:rPr>
              <a:t>El Califato de Córdoba</a:t>
            </a:r>
            <a:endParaRPr lang="es-ES" sz="3800" dirty="0">
              <a:solidFill>
                <a:schemeClr val="accent2"/>
              </a:solidFill>
            </a:endParaRP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63FB67D-BAAC-B507-E85A-19F0400B14DD}"/>
              </a:ext>
            </a:extLst>
          </p:cNvPr>
          <p:cNvSpPr>
            <a:spLocks noGrp="1"/>
          </p:cNvSpPr>
          <p:nvPr>
            <p:ph idx="1"/>
          </p:nvPr>
        </p:nvSpPr>
        <p:spPr>
          <a:xfrm>
            <a:off x="630936" y="2807208"/>
            <a:ext cx="4375016" cy="3410712"/>
          </a:xfrm>
        </p:spPr>
        <p:txBody>
          <a:bodyPr anchor="t">
            <a:normAutofit/>
          </a:bodyPr>
          <a:lstStyle/>
          <a:p>
            <a:pPr marL="0" indent="0">
              <a:buNone/>
            </a:pPr>
            <a:r>
              <a:rPr lang="es-ES" dirty="0">
                <a:latin typeface="Abadi" panose="020B0604020104020204" pitchFamily="34" charset="0"/>
              </a:rPr>
              <a:t>Medidas de Abderramán III:</a:t>
            </a:r>
          </a:p>
          <a:p>
            <a:pPr marL="263525" indent="-169863">
              <a:tabLst>
                <a:tab pos="263525" algn="l"/>
                <a:tab pos="542925" algn="l"/>
              </a:tabLst>
            </a:pPr>
            <a:r>
              <a:rPr lang="es-ES" dirty="0">
                <a:latin typeface="Abadi" panose="020B0604020104020204" pitchFamily="34" charset="0"/>
              </a:rPr>
              <a:t>	Reorganizó el ejército</a:t>
            </a:r>
          </a:p>
          <a:p>
            <a:pPr marL="263525" indent="-169863">
              <a:tabLst>
                <a:tab pos="263525" algn="l"/>
                <a:tab pos="542925" algn="l"/>
              </a:tabLst>
            </a:pPr>
            <a:r>
              <a:rPr lang="es-ES" dirty="0">
                <a:latin typeface="Abadi" panose="020B0604020104020204" pitchFamily="34" charset="0"/>
              </a:rPr>
              <a:t>	Terminó con las revueltas internas</a:t>
            </a:r>
          </a:p>
          <a:p>
            <a:pPr marL="263525" indent="-169863">
              <a:tabLst>
                <a:tab pos="263525" algn="l"/>
                <a:tab pos="542925" algn="l"/>
              </a:tabLst>
            </a:pPr>
            <a:r>
              <a:rPr lang="es-ES" dirty="0">
                <a:latin typeface="Abadi" panose="020B0604020104020204" pitchFamily="34" charset="0"/>
              </a:rPr>
              <a:t>	Expediciones de castigo en terreno cristianos </a:t>
            </a:r>
            <a:r>
              <a:rPr lang="es-ES" dirty="0">
                <a:latin typeface="Abadi" panose="020B0604020104020204" pitchFamily="34" charset="0"/>
                <a:sym typeface="Wingdings" panose="05000000000000000000" pitchFamily="2" charset="2"/>
              </a:rPr>
              <a:t> impuestos</a:t>
            </a:r>
            <a:endParaRPr lang="es-ES" dirty="0">
              <a:latin typeface="Abadi" panose="020B0604020104020204" pitchFamily="34" charset="0"/>
            </a:endParaRPr>
          </a:p>
        </p:txBody>
      </p:sp>
      <p:pic>
        <p:nvPicPr>
          <p:cNvPr id="5" name="Imagen 4" descr="Mapa&#10;&#10;El contenido generado por IA puede ser incorrecto.">
            <a:extLst>
              <a:ext uri="{FF2B5EF4-FFF2-40B4-BE49-F238E27FC236}">
                <a16:creationId xmlns:a16="http://schemas.microsoft.com/office/drawing/2014/main" id="{ED9CD88C-E472-BE3C-89A1-A23E55E29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608" y="640080"/>
            <a:ext cx="6090601" cy="5070425"/>
          </a:xfrm>
          <a:prstGeom prst="rect">
            <a:avLst/>
          </a:prstGeom>
        </p:spPr>
      </p:pic>
    </p:spTree>
    <p:extLst>
      <p:ext uri="{BB962C8B-B14F-4D97-AF65-F5344CB8AC3E}">
        <p14:creationId xmlns:p14="http://schemas.microsoft.com/office/powerpoint/2010/main" val="22887686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Diagrama&#10;&#10;El contenido generado por IA puede ser incorrecto.">
            <a:extLst>
              <a:ext uri="{FF2B5EF4-FFF2-40B4-BE49-F238E27FC236}">
                <a16:creationId xmlns:a16="http://schemas.microsoft.com/office/drawing/2014/main" id="{3C12E741-3D58-8E80-F78E-2DFA9A16363B}"/>
              </a:ext>
            </a:extLst>
          </p:cNvPr>
          <p:cNvPicPr>
            <a:picLocks noChangeAspect="1"/>
          </p:cNvPicPr>
          <p:nvPr/>
        </p:nvPicPr>
        <p:blipFill>
          <a:blip r:embed="rId3" cstate="print">
            <a:extLst>
              <a:ext uri="{28A0092B-C50C-407E-A947-70E740481C1C}">
                <a14:useLocalDpi xmlns:a14="http://schemas.microsoft.com/office/drawing/2010/main" val="0"/>
              </a:ext>
            </a:extLst>
          </a:blip>
          <a:srcRect l="20178" r="24552"/>
          <a:stretch>
            <a:fillRect/>
          </a:stretch>
        </p:blipFill>
        <p:spPr>
          <a:xfrm>
            <a:off x="6103027" y="10"/>
            <a:ext cx="6088971" cy="6857990"/>
          </a:xfrm>
          <a:prstGeom prst="rect">
            <a:avLst/>
          </a:prstGeom>
        </p:spPr>
      </p:pic>
      <p:sp useBgFill="1">
        <p:nvSpPr>
          <p:cNvPr id="27" name="Rectangle 15">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17">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74C352-A291-CACF-D4EE-35246E5E09AB}"/>
              </a:ext>
            </a:extLst>
          </p:cNvPr>
          <p:cNvSpPr>
            <a:spLocks noGrp="1"/>
          </p:cNvSpPr>
          <p:nvPr>
            <p:ph type="title"/>
          </p:nvPr>
        </p:nvSpPr>
        <p:spPr>
          <a:xfrm>
            <a:off x="761801" y="375006"/>
            <a:ext cx="4778387" cy="1628970"/>
          </a:xfrm>
        </p:spPr>
        <p:txBody>
          <a:bodyPr anchor="ctr">
            <a:normAutofit/>
          </a:bodyPr>
          <a:lstStyle/>
          <a:p>
            <a:r>
              <a:rPr lang="es-ES" sz="4000" b="1" dirty="0">
                <a:solidFill>
                  <a:schemeClr val="accent2">
                    <a:lumMod val="75000"/>
                  </a:schemeClr>
                </a:solidFill>
              </a:rPr>
              <a:t>4. Almanzor y el final del Califato</a:t>
            </a:r>
            <a:endParaRPr lang="es-ES" sz="4000" dirty="0">
              <a:solidFill>
                <a:schemeClr val="accent2">
                  <a:lumMod val="75000"/>
                </a:schemeClr>
              </a:solidFill>
            </a:endParaRPr>
          </a:p>
        </p:txBody>
      </p:sp>
      <p:sp>
        <p:nvSpPr>
          <p:cNvPr id="29" name="Marcador de contenido 2">
            <a:extLst>
              <a:ext uri="{FF2B5EF4-FFF2-40B4-BE49-F238E27FC236}">
                <a16:creationId xmlns:a16="http://schemas.microsoft.com/office/drawing/2014/main" id="{D6B06662-61C6-0646-A30D-2BFC9DF5FA11}"/>
              </a:ext>
            </a:extLst>
          </p:cNvPr>
          <p:cNvSpPr>
            <a:spLocks noGrp="1"/>
          </p:cNvSpPr>
          <p:nvPr>
            <p:ph idx="1"/>
          </p:nvPr>
        </p:nvSpPr>
        <p:spPr>
          <a:xfrm>
            <a:off x="343346" y="2378982"/>
            <a:ext cx="5639000" cy="4104012"/>
          </a:xfrm>
        </p:spPr>
        <p:txBody>
          <a:bodyPr anchor="ctr">
            <a:normAutofit/>
          </a:bodyPr>
          <a:lstStyle/>
          <a:p>
            <a:pPr lvl="0"/>
            <a:r>
              <a:rPr lang="es-ES" b="1" dirty="0"/>
              <a:t>Almanzor</a:t>
            </a:r>
            <a:r>
              <a:rPr lang="es-ES" dirty="0"/>
              <a:t> fue el hombre más poderoso del Califato. </a:t>
            </a:r>
          </a:p>
          <a:p>
            <a:pPr lvl="0"/>
            <a:r>
              <a:rPr lang="es-ES" dirty="0"/>
              <a:t>Dirigió campañas militares contra los reinos cristianos. </a:t>
            </a:r>
          </a:p>
          <a:p>
            <a:pPr lvl="0"/>
            <a:r>
              <a:rPr lang="es-ES" dirty="0"/>
              <a:t>Tras su muerte (1002) comenzó una crisis.</a:t>
            </a:r>
          </a:p>
          <a:p>
            <a:pPr lvl="0"/>
            <a:r>
              <a:rPr lang="es-ES" dirty="0"/>
              <a:t>En </a:t>
            </a:r>
            <a:r>
              <a:rPr lang="es-ES" b="1" dirty="0"/>
              <a:t>1031</a:t>
            </a:r>
            <a:r>
              <a:rPr lang="es-ES" dirty="0"/>
              <a:t>, desaparece el Califato.</a:t>
            </a:r>
          </a:p>
          <a:p>
            <a:pPr lvl="0"/>
            <a:r>
              <a:rPr lang="es-ES" dirty="0"/>
              <a:t>Al-Ándalus se divide en </a:t>
            </a:r>
            <a:r>
              <a:rPr lang="es-ES" b="1" dirty="0"/>
              <a:t>reinos de taifas</a:t>
            </a:r>
            <a:r>
              <a:rPr lang="es-ES" dirty="0"/>
              <a:t>. </a:t>
            </a:r>
          </a:p>
        </p:txBody>
      </p:sp>
    </p:spTree>
    <p:extLst>
      <p:ext uri="{BB962C8B-B14F-4D97-AF65-F5344CB8AC3E}">
        <p14:creationId xmlns:p14="http://schemas.microsoft.com/office/powerpoint/2010/main" val="870483414"/>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196145-2D28-8BBC-89B3-E29376EB9969}"/>
              </a:ext>
            </a:extLst>
          </p:cNvPr>
          <p:cNvSpPr>
            <a:spLocks noGrp="1"/>
          </p:cNvSpPr>
          <p:nvPr>
            <p:ph type="title"/>
          </p:nvPr>
        </p:nvSpPr>
        <p:spPr>
          <a:xfrm>
            <a:off x="838200" y="365125"/>
            <a:ext cx="10515600" cy="967729"/>
          </a:xfrm>
        </p:spPr>
        <p:txBody>
          <a:bodyPr/>
          <a:lstStyle/>
          <a:p>
            <a:r>
              <a:rPr lang="es-ES" b="1" dirty="0">
                <a:solidFill>
                  <a:schemeClr val="accent2">
                    <a:lumMod val="75000"/>
                  </a:schemeClr>
                </a:solidFill>
              </a:rPr>
              <a:t>Los reinos de taifas en 1031</a:t>
            </a:r>
          </a:p>
        </p:txBody>
      </p:sp>
      <p:pic>
        <p:nvPicPr>
          <p:cNvPr id="4" name="Marcador de contenido 3" descr="Mapa&#10;&#10;El contenido generado por IA puede ser incorrecto.">
            <a:extLst>
              <a:ext uri="{FF2B5EF4-FFF2-40B4-BE49-F238E27FC236}">
                <a16:creationId xmlns:a16="http://schemas.microsoft.com/office/drawing/2014/main" id="{51FFFCF5-81DB-D716-1147-2080A2EA3737}"/>
              </a:ext>
            </a:extLst>
          </p:cNvPr>
          <p:cNvPicPr>
            <a:picLocks noGrp="1" noChangeAspect="1"/>
          </p:cNvPicPr>
          <p:nvPr>
            <p:ph idx="1"/>
          </p:nvPr>
        </p:nvPicPr>
        <p:blipFill>
          <a:blip r:embed="rId3"/>
          <a:stretch>
            <a:fillRect/>
          </a:stretch>
        </p:blipFill>
        <p:spPr>
          <a:xfrm>
            <a:off x="3177152" y="1009066"/>
            <a:ext cx="6623948" cy="5848934"/>
          </a:xfrm>
          <a:prstGeom prst="rect">
            <a:avLst/>
          </a:prstGeom>
        </p:spPr>
      </p:pic>
    </p:spTree>
    <p:extLst>
      <p:ext uri="{BB962C8B-B14F-4D97-AF65-F5344CB8AC3E}">
        <p14:creationId xmlns:p14="http://schemas.microsoft.com/office/powerpoint/2010/main" val="3490050767"/>
      </p:ext>
    </p:extLst>
  </p:cSld>
  <p:clrMapOvr>
    <a:masterClrMapping/>
  </p:clrMapOvr>
  <mc:AlternateContent xmlns:mc="http://schemas.openxmlformats.org/markup-compatibility/2006" xmlns:p14="http://schemas.microsoft.com/office/powerpoint/2010/main">
    <mc:Choice Requires="p14">
      <p:transition spd="slow" p14:dur="2250">
        <p:pull/>
      </p:transition>
    </mc:Choice>
    <mc:Fallback xmlns="">
      <p:transition spd="slow">
        <p:pull/>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0F26DD-5B10-34BE-58D6-95ADC54CDE64}"/>
              </a:ext>
            </a:extLst>
          </p:cNvPr>
          <p:cNvSpPr>
            <a:spLocks noGrp="1"/>
          </p:cNvSpPr>
          <p:nvPr>
            <p:ph type="title"/>
          </p:nvPr>
        </p:nvSpPr>
        <p:spPr/>
        <p:txBody>
          <a:bodyPr/>
          <a:lstStyle/>
          <a:p>
            <a:r>
              <a:rPr lang="es-ES" b="1" dirty="0">
                <a:solidFill>
                  <a:schemeClr val="accent6"/>
                </a:solidFill>
              </a:rPr>
              <a:t>Reinos de Taifas en  distintas etapas</a:t>
            </a:r>
          </a:p>
        </p:txBody>
      </p:sp>
      <p:pic>
        <p:nvPicPr>
          <p:cNvPr id="1026" name="Picture 2">
            <a:extLst>
              <a:ext uri="{FF2B5EF4-FFF2-40B4-BE49-F238E27FC236}">
                <a16:creationId xmlns:a16="http://schemas.microsoft.com/office/drawing/2014/main" id="{A2B65F6F-5937-4189-4D91-905535E8D7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3874" y="1855464"/>
            <a:ext cx="5502126" cy="42916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A8C8251-F870-7834-88A5-A9F0E1961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754" y="1855464"/>
            <a:ext cx="5502124" cy="429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159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DE1A00B-DBC1-42C6-FE6E-9E7E535A6666}"/>
              </a:ext>
            </a:extLst>
          </p:cNvPr>
          <p:cNvSpPr>
            <a:spLocks noGrp="1"/>
          </p:cNvSpPr>
          <p:nvPr>
            <p:ph type="title"/>
          </p:nvPr>
        </p:nvSpPr>
        <p:spPr>
          <a:xfrm>
            <a:off x="299432" y="136056"/>
            <a:ext cx="6814289" cy="1708242"/>
          </a:xfrm>
        </p:spPr>
        <p:txBody>
          <a:bodyPr anchor="ctr">
            <a:normAutofit/>
          </a:bodyPr>
          <a:lstStyle/>
          <a:p>
            <a:r>
              <a:rPr lang="es-ES" sz="4000" b="1" i="1" dirty="0">
                <a:solidFill>
                  <a:schemeClr val="accent2">
                    <a:lumMod val="75000"/>
                  </a:schemeClr>
                </a:solidFill>
              </a:rPr>
              <a:t>5. La diversidad social en Al-Ándalus</a:t>
            </a:r>
            <a:endParaRPr lang="es-ES" sz="4000" dirty="0">
              <a:solidFill>
                <a:schemeClr val="accent2">
                  <a:lumMod val="75000"/>
                </a:schemeClr>
              </a:solidFill>
            </a:endParaRPr>
          </a:p>
        </p:txBody>
      </p:sp>
      <p:sp>
        <p:nvSpPr>
          <p:cNvPr id="3" name="Marcador de contenido 2">
            <a:extLst>
              <a:ext uri="{FF2B5EF4-FFF2-40B4-BE49-F238E27FC236}">
                <a16:creationId xmlns:a16="http://schemas.microsoft.com/office/drawing/2014/main" id="{6476EA2B-64EC-C6BF-22E3-785CDC0CCE6D}"/>
              </a:ext>
            </a:extLst>
          </p:cNvPr>
          <p:cNvSpPr>
            <a:spLocks noGrp="1"/>
          </p:cNvSpPr>
          <p:nvPr>
            <p:ph idx="1"/>
          </p:nvPr>
        </p:nvSpPr>
        <p:spPr>
          <a:xfrm>
            <a:off x="180817" y="2089243"/>
            <a:ext cx="6258932" cy="4632701"/>
          </a:xfrm>
        </p:spPr>
        <p:txBody>
          <a:bodyPr anchor="ctr">
            <a:normAutofit/>
          </a:bodyPr>
          <a:lstStyle/>
          <a:p>
            <a:pPr marL="0" indent="0">
              <a:buNone/>
            </a:pPr>
            <a:r>
              <a:rPr lang="es-ES" sz="2400" dirty="0"/>
              <a:t>Según el poder económico y político, se distinguían </a:t>
            </a:r>
            <a:r>
              <a:rPr lang="es-ES" sz="2400" b="1" dirty="0"/>
              <a:t>dos grandes grupos</a:t>
            </a:r>
            <a:r>
              <a:rPr lang="es-ES" sz="2400" dirty="0"/>
              <a:t>:</a:t>
            </a:r>
          </a:p>
          <a:p>
            <a:pPr lvl="0"/>
            <a:r>
              <a:rPr lang="es-ES" sz="2400" b="1" dirty="0"/>
              <a:t>La aristocracia (</a:t>
            </a:r>
            <a:r>
              <a:rPr lang="es-ES" sz="2400" b="1" dirty="0" err="1"/>
              <a:t>jassa</a:t>
            </a:r>
            <a:r>
              <a:rPr lang="es-ES" sz="2400" b="1" dirty="0"/>
              <a:t>)</a:t>
            </a:r>
            <a:r>
              <a:rPr lang="es-ES" sz="2400" dirty="0"/>
              <a:t>: era un grupo reducido </a:t>
            </a:r>
          </a:p>
          <a:p>
            <a:pPr lvl="0"/>
            <a:r>
              <a:rPr lang="es-ES" sz="2400" b="1" dirty="0"/>
              <a:t>La masa de la población (</a:t>
            </a:r>
            <a:r>
              <a:rPr lang="es-ES" sz="2400" b="1" dirty="0" err="1"/>
              <a:t>amma</a:t>
            </a:r>
            <a:r>
              <a:rPr lang="es-ES" sz="2400" b="1" dirty="0"/>
              <a:t>)</a:t>
            </a:r>
            <a:r>
              <a:rPr lang="es-ES" sz="2400" dirty="0"/>
              <a:t>: campesinos y habitantes de las ciudades:</a:t>
            </a:r>
          </a:p>
          <a:p>
            <a:pPr marL="449263" lvl="1" indent="0">
              <a:buFont typeface="Wingdings" panose="05000000000000000000" pitchFamily="2" charset="2"/>
              <a:buChar char="ü"/>
            </a:pPr>
            <a:r>
              <a:rPr lang="es-ES" b="1" dirty="0" err="1"/>
              <a:t>Mozarabes</a:t>
            </a:r>
            <a:r>
              <a:rPr lang="es-ES" b="1" dirty="0"/>
              <a:t>: </a:t>
            </a:r>
            <a:r>
              <a:rPr lang="es-ES" dirty="0"/>
              <a:t>cristianos que vivían en territorio musulmán</a:t>
            </a:r>
          </a:p>
          <a:p>
            <a:pPr marL="449263" lvl="1" indent="0">
              <a:buFont typeface="Wingdings" panose="05000000000000000000" pitchFamily="2" charset="2"/>
              <a:buChar char="ü"/>
            </a:pPr>
            <a:r>
              <a:rPr lang="es-ES" b="1" dirty="0" err="1"/>
              <a:t>Muladies</a:t>
            </a:r>
            <a:r>
              <a:rPr lang="es-ES" dirty="0"/>
              <a:t>: convertidos al islam</a:t>
            </a:r>
          </a:p>
          <a:p>
            <a:pPr marL="449263" lvl="1" indent="0">
              <a:buFont typeface="Wingdings" panose="05000000000000000000" pitchFamily="2" charset="2"/>
              <a:buChar char="ü"/>
            </a:pPr>
            <a:r>
              <a:rPr lang="es-ES" b="1" dirty="0"/>
              <a:t>Bereberes:</a:t>
            </a:r>
            <a:r>
              <a:rPr lang="es-ES" dirty="0"/>
              <a:t> pueblos del norte de África</a:t>
            </a:r>
          </a:p>
          <a:p>
            <a:pPr marL="449263" lvl="1" indent="0">
              <a:buFont typeface="Wingdings" panose="05000000000000000000" pitchFamily="2" charset="2"/>
              <a:buChar char="ü"/>
            </a:pPr>
            <a:r>
              <a:rPr lang="es-ES" dirty="0"/>
              <a:t>Judíos</a:t>
            </a:r>
          </a:p>
          <a:p>
            <a:pPr marL="449263" lvl="1" indent="0">
              <a:buFont typeface="Wingdings" panose="05000000000000000000" pitchFamily="2" charset="2"/>
              <a:buChar char="ü"/>
            </a:pPr>
            <a:r>
              <a:rPr lang="es-ES" dirty="0"/>
              <a:t>Esclavos</a:t>
            </a:r>
          </a:p>
          <a:p>
            <a:endParaRPr lang="es-ES" sz="1700" dirty="0"/>
          </a:p>
        </p:txBody>
      </p:sp>
      <p:pic>
        <p:nvPicPr>
          <p:cNvPr id="5" name="Picture 4" descr="Pila de cestas tejidas de varios colores">
            <a:extLst>
              <a:ext uri="{FF2B5EF4-FFF2-40B4-BE49-F238E27FC236}">
                <a16:creationId xmlns:a16="http://schemas.microsoft.com/office/drawing/2014/main" id="{D8347DCF-4CD1-8A50-AF5D-70AD89D4F39D}"/>
              </a:ext>
            </a:extLst>
          </p:cNvPr>
          <p:cNvPicPr>
            <a:picLocks noChangeAspect="1"/>
          </p:cNvPicPr>
          <p:nvPr/>
        </p:nvPicPr>
        <p:blipFill>
          <a:blip r:embed="rId3"/>
          <a:srcRect l="26281" r="15476"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647096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42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FE94CF-306D-C8D9-6488-5006427AA19A}"/>
              </a:ext>
            </a:extLst>
          </p:cNvPr>
          <p:cNvSpPr>
            <a:spLocks noGrp="1"/>
          </p:cNvSpPr>
          <p:nvPr>
            <p:ph type="title"/>
          </p:nvPr>
        </p:nvSpPr>
        <p:spPr>
          <a:xfrm>
            <a:off x="699052" y="4996531"/>
            <a:ext cx="10793895" cy="1525559"/>
          </a:xfrm>
        </p:spPr>
        <p:txBody>
          <a:bodyPr vert="horz" lIns="91440" tIns="45720" rIns="91440" bIns="45720" rtlCol="0" anchor="ctr">
            <a:normAutofit/>
          </a:bodyPr>
          <a:lstStyle/>
          <a:p>
            <a:r>
              <a:rPr lang="en-US" sz="3200" b="1" dirty="0">
                <a:solidFill>
                  <a:schemeClr val="accent2">
                    <a:lumMod val="50000"/>
                  </a:schemeClr>
                </a:solidFill>
              </a:rPr>
              <a:t>SESIÓN 1:  LA CONQUISTA MUSULANA Y EL ORIGEN DEL AL-ANDALUS</a:t>
            </a:r>
          </a:p>
        </p:txBody>
      </p:sp>
      <p:pic>
        <p:nvPicPr>
          <p:cNvPr id="4" name="Marcador de contenido 3" descr="Dibujo de un edificio&#10;&#10;El contenido generado por IA puede ser incorrecto.">
            <a:extLst>
              <a:ext uri="{FF2B5EF4-FFF2-40B4-BE49-F238E27FC236}">
                <a16:creationId xmlns:a16="http://schemas.microsoft.com/office/drawing/2014/main" id="{3BE1CBF7-ECFD-4AEB-79EA-8E6DDAAD6910}"/>
              </a:ext>
            </a:extLst>
          </p:cNvPr>
          <p:cNvPicPr>
            <a:picLocks noGrp="1" noChangeAspect="1"/>
          </p:cNvPicPr>
          <p:nvPr>
            <p:ph idx="1"/>
          </p:nvPr>
        </p:nvPicPr>
        <p:blipFill>
          <a:blip r:embed="rId2"/>
          <a:srcRect t="4782" b="10186"/>
          <a:stretch>
            <a:fillRect/>
          </a:stretch>
        </p:blipFill>
        <p:spPr>
          <a:xfrm>
            <a:off x="20" y="-39"/>
            <a:ext cx="12191980" cy="4172740"/>
          </a:xfrm>
          <a:prstGeom prst="rect">
            <a:avLst/>
          </a:prstGeom>
          <a:noFill/>
        </p:spPr>
      </p:pic>
      <p:cxnSp>
        <p:nvCxnSpPr>
          <p:cNvPr id="9" name="Straight Connector 8">
            <a:extLst>
              <a:ext uri="{FF2B5EF4-FFF2-40B4-BE49-F238E27FC236}">
                <a16:creationId xmlns:a16="http://schemas.microsoft.com/office/drawing/2014/main" id="{7667AA61-5C27-F30F-D229-06CBE5709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481151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3109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A18E4-9502-ECFD-0811-98AFD57D7CA7}"/>
              </a:ext>
            </a:extLst>
          </p:cNvPr>
          <p:cNvSpPr>
            <a:spLocks noGrp="1"/>
          </p:cNvSpPr>
          <p:nvPr>
            <p:ph type="title"/>
          </p:nvPr>
        </p:nvSpPr>
        <p:spPr/>
        <p:txBody>
          <a:bodyPr/>
          <a:lstStyle/>
          <a:p>
            <a:r>
              <a:rPr lang="es-ES" dirty="0">
                <a:solidFill>
                  <a:schemeClr val="accent2">
                    <a:lumMod val="75000"/>
                  </a:schemeClr>
                </a:solidFill>
              </a:rPr>
              <a:t>Gobierno en el Al-</a:t>
            </a:r>
            <a:r>
              <a:rPr lang="es-ES" dirty="0" err="1">
                <a:solidFill>
                  <a:schemeClr val="accent2">
                    <a:lumMod val="75000"/>
                  </a:schemeClr>
                </a:solidFill>
              </a:rPr>
              <a:t>Andalus</a:t>
            </a:r>
            <a:endParaRPr lang="es-ES" dirty="0">
              <a:solidFill>
                <a:schemeClr val="accent2">
                  <a:lumMod val="75000"/>
                </a:schemeClr>
              </a:solidFill>
            </a:endParaRPr>
          </a:p>
        </p:txBody>
      </p:sp>
      <p:sp>
        <p:nvSpPr>
          <p:cNvPr id="3" name="Marcador de contenido 2">
            <a:extLst>
              <a:ext uri="{FF2B5EF4-FFF2-40B4-BE49-F238E27FC236}">
                <a16:creationId xmlns:a16="http://schemas.microsoft.com/office/drawing/2014/main" id="{1CCAED3D-E9AE-BF59-98DB-19346C4CCFDC}"/>
              </a:ext>
            </a:extLst>
          </p:cNvPr>
          <p:cNvSpPr>
            <a:spLocks noGrp="1"/>
          </p:cNvSpPr>
          <p:nvPr>
            <p:ph idx="1"/>
          </p:nvPr>
        </p:nvSpPr>
        <p:spPr/>
        <p:txBody>
          <a:bodyPr>
            <a:normAutofit lnSpcReduction="10000"/>
          </a:bodyPr>
          <a:lstStyle/>
          <a:p>
            <a:pPr marL="0" indent="0">
              <a:buNone/>
            </a:pPr>
            <a:r>
              <a:rPr lang="es-ES" sz="3600" dirty="0">
                <a:solidFill>
                  <a:schemeClr val="tx2">
                    <a:lumMod val="90000"/>
                    <a:lumOff val="10000"/>
                  </a:schemeClr>
                </a:solidFill>
                <a:latin typeface="Abadi" panose="020B0604020104020204" pitchFamily="34" charset="0"/>
              </a:rPr>
              <a:t>Emires / Califas</a:t>
            </a:r>
          </a:p>
          <a:p>
            <a:pPr lvl="1"/>
            <a:r>
              <a:rPr lang="es-ES" sz="3600" dirty="0">
                <a:solidFill>
                  <a:schemeClr val="accent3">
                    <a:lumMod val="75000"/>
                  </a:schemeClr>
                </a:solidFill>
                <a:latin typeface="Abadi" panose="020B0604020104020204" pitchFamily="34" charset="0"/>
              </a:rPr>
              <a:t>Funcionarios</a:t>
            </a:r>
          </a:p>
          <a:p>
            <a:pPr marL="457200" lvl="1" indent="0">
              <a:buNone/>
            </a:pPr>
            <a:r>
              <a:rPr lang="es-ES" sz="3600" dirty="0">
                <a:latin typeface="Abadi" panose="020B0604020104020204" pitchFamily="34" charset="0"/>
              </a:rPr>
              <a:t>		</a:t>
            </a:r>
            <a:r>
              <a:rPr lang="es-ES" sz="3600" dirty="0" err="1">
                <a:latin typeface="Abadi" panose="020B0604020104020204" pitchFamily="34" charset="0"/>
              </a:rPr>
              <a:t>Hachib</a:t>
            </a:r>
            <a:r>
              <a:rPr lang="es-ES" sz="3600" dirty="0">
                <a:latin typeface="Abadi" panose="020B0604020104020204" pitchFamily="34" charset="0"/>
              </a:rPr>
              <a:t> = Primer </a:t>
            </a:r>
            <a:r>
              <a:rPr lang="es-ES" sz="3600" dirty="0" err="1">
                <a:latin typeface="Abadi" panose="020B0604020104020204" pitchFamily="34" charset="0"/>
              </a:rPr>
              <a:t>Misnitro</a:t>
            </a:r>
            <a:endParaRPr lang="es-ES" sz="3600" dirty="0">
              <a:latin typeface="Abadi" panose="020B0604020104020204" pitchFamily="34" charset="0"/>
            </a:endParaRPr>
          </a:p>
          <a:p>
            <a:pPr marL="457200" lvl="1" indent="0">
              <a:buNone/>
            </a:pPr>
            <a:r>
              <a:rPr lang="es-ES" sz="3600" dirty="0">
                <a:latin typeface="Abadi" panose="020B0604020104020204" pitchFamily="34" charset="0"/>
              </a:rPr>
              <a:t>		Visir</a:t>
            </a:r>
          </a:p>
          <a:p>
            <a:pPr marL="457200" lvl="1" indent="0">
              <a:buNone/>
            </a:pPr>
            <a:r>
              <a:rPr lang="es-ES" sz="3600" dirty="0">
                <a:latin typeface="Abadi" panose="020B0604020104020204" pitchFamily="34" charset="0"/>
              </a:rPr>
              <a:t>Provincias (</a:t>
            </a:r>
            <a:r>
              <a:rPr lang="es-ES" sz="3600" dirty="0" err="1">
                <a:latin typeface="Abadi" panose="020B0604020104020204" pitchFamily="34" charset="0"/>
              </a:rPr>
              <a:t>Coras</a:t>
            </a:r>
            <a:r>
              <a:rPr lang="es-ES" sz="3600" dirty="0">
                <a:latin typeface="Abadi" panose="020B0604020104020204" pitchFamily="34" charset="0"/>
              </a:rPr>
              <a:t>):</a:t>
            </a:r>
          </a:p>
          <a:p>
            <a:pPr marL="457200" lvl="1" indent="0">
              <a:buNone/>
            </a:pPr>
            <a:r>
              <a:rPr lang="es-ES" sz="3600" dirty="0">
                <a:latin typeface="Abadi" panose="020B0604020104020204" pitchFamily="34" charset="0"/>
              </a:rPr>
              <a:t>		</a:t>
            </a:r>
            <a:r>
              <a:rPr lang="es-ES" sz="3600" dirty="0" err="1">
                <a:latin typeface="Abadi" panose="020B0604020104020204" pitchFamily="34" charset="0"/>
              </a:rPr>
              <a:t>Vali</a:t>
            </a:r>
            <a:r>
              <a:rPr lang="es-ES" sz="3600" dirty="0">
                <a:latin typeface="Abadi" panose="020B0604020104020204" pitchFamily="34" charset="0"/>
              </a:rPr>
              <a:t> = Gobernador</a:t>
            </a:r>
          </a:p>
          <a:p>
            <a:pPr marL="457200" lvl="1" indent="0">
              <a:buNone/>
            </a:pPr>
            <a:r>
              <a:rPr lang="es-ES" sz="3600" dirty="0">
                <a:latin typeface="Abadi" panose="020B0604020104020204" pitchFamily="34" charset="0"/>
              </a:rPr>
              <a:t>		Cadí = Juez</a:t>
            </a:r>
          </a:p>
          <a:p>
            <a:pPr marL="457200" lvl="1" indent="0">
              <a:buNone/>
            </a:pPr>
            <a:r>
              <a:rPr lang="es-ES" sz="3600" dirty="0">
                <a:latin typeface="Abadi" panose="020B0604020104020204" pitchFamily="34" charset="0"/>
              </a:rPr>
              <a:t>Ejército </a:t>
            </a:r>
            <a:r>
              <a:rPr lang="es-ES" sz="3600" dirty="0">
                <a:latin typeface="Abadi" panose="020B0604020104020204" pitchFamily="34" charset="0"/>
                <a:sym typeface="Wingdings" panose="05000000000000000000" pitchFamily="2" charset="2"/>
              </a:rPr>
              <a:t> mercenarios</a:t>
            </a:r>
            <a:endParaRPr lang="es-ES" sz="3600" dirty="0">
              <a:latin typeface="Abadi" panose="020B0604020104020204" pitchFamily="34" charset="0"/>
            </a:endParaRPr>
          </a:p>
        </p:txBody>
      </p:sp>
    </p:spTree>
    <p:extLst>
      <p:ext uri="{BB962C8B-B14F-4D97-AF65-F5344CB8AC3E}">
        <p14:creationId xmlns:p14="http://schemas.microsoft.com/office/powerpoint/2010/main" val="2903373898"/>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8408E-25B7-6845-05C9-0B8003FE98D2}"/>
              </a:ext>
            </a:extLst>
          </p:cNvPr>
          <p:cNvSpPr>
            <a:spLocks noGrp="1"/>
          </p:cNvSpPr>
          <p:nvPr>
            <p:ph type="title"/>
          </p:nvPr>
        </p:nvSpPr>
        <p:spPr/>
        <p:txBody>
          <a:bodyPr/>
          <a:lstStyle/>
          <a:p>
            <a:r>
              <a:rPr lang="es-ES" dirty="0"/>
              <a:t>Actividades</a:t>
            </a:r>
          </a:p>
        </p:txBody>
      </p:sp>
      <p:sp>
        <p:nvSpPr>
          <p:cNvPr id="3" name="Marcador de contenido 2">
            <a:extLst>
              <a:ext uri="{FF2B5EF4-FFF2-40B4-BE49-F238E27FC236}">
                <a16:creationId xmlns:a16="http://schemas.microsoft.com/office/drawing/2014/main" id="{926968A9-66B1-F5C0-FD57-9A89C1803878}"/>
              </a:ext>
            </a:extLst>
          </p:cNvPr>
          <p:cNvSpPr>
            <a:spLocks noGrp="1"/>
          </p:cNvSpPr>
          <p:nvPr>
            <p:ph idx="1"/>
          </p:nvPr>
        </p:nvSpPr>
        <p:spPr/>
        <p:txBody>
          <a:bodyPr/>
          <a:lstStyle/>
          <a:p>
            <a:r>
              <a:rPr lang="es-ES" b="1" u="sng" dirty="0">
                <a:hlinkClick r:id="rId2"/>
              </a:rPr>
              <a:t>https://www.youtube.com/watch?v=t_luLybat04</a:t>
            </a:r>
            <a:r>
              <a:rPr lang="es-ES" b="1" dirty="0"/>
              <a:t>  al </a:t>
            </a:r>
            <a:r>
              <a:rPr lang="es-ES" b="1" dirty="0" err="1"/>
              <a:t>andalus</a:t>
            </a:r>
            <a:r>
              <a:rPr lang="es-ES" b="1" dirty="0"/>
              <a:t> en 1 minuto</a:t>
            </a:r>
          </a:p>
          <a:p>
            <a:r>
              <a:rPr lang="es-ES" dirty="0">
                <a:hlinkClick r:id="rId3"/>
              </a:rPr>
              <a:t>https://www.youtube.com/watch?v=9Aw3GNHxvQw</a:t>
            </a:r>
            <a:endParaRPr lang="es-ES" dirty="0"/>
          </a:p>
          <a:p>
            <a:r>
              <a:rPr lang="es-ES" dirty="0"/>
              <a:t>(7 </a:t>
            </a:r>
            <a:r>
              <a:rPr lang="es-ES" dirty="0" err="1"/>
              <a:t>mins</a:t>
            </a:r>
            <a:r>
              <a:rPr lang="es-ES" dirty="0"/>
              <a:t> hasta 4:15)</a:t>
            </a:r>
          </a:p>
          <a:p>
            <a:r>
              <a:rPr lang="es-ES" dirty="0">
                <a:hlinkClick r:id="rId4"/>
              </a:rPr>
              <a:t>https://www.youtube.com/watch?v=7yu39pJ26JU</a:t>
            </a:r>
            <a:r>
              <a:rPr lang="es-ES" dirty="0"/>
              <a:t> (3 </a:t>
            </a:r>
            <a:r>
              <a:rPr lang="es-ES" dirty="0" err="1"/>
              <a:t>mins</a:t>
            </a:r>
            <a:r>
              <a:rPr lang="es-ES" dirty="0"/>
              <a:t>)</a:t>
            </a:r>
          </a:p>
          <a:p>
            <a:pPr marL="0" indent="0">
              <a:buNone/>
            </a:pPr>
            <a:endParaRPr lang="es-ES" dirty="0"/>
          </a:p>
        </p:txBody>
      </p:sp>
    </p:spTree>
    <p:extLst>
      <p:ext uri="{BB962C8B-B14F-4D97-AF65-F5344CB8AC3E}">
        <p14:creationId xmlns:p14="http://schemas.microsoft.com/office/powerpoint/2010/main" val="140031444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E099F4-6E87-AC10-8524-7450EC8327A0}"/>
              </a:ext>
            </a:extLst>
          </p:cNvPr>
          <p:cNvSpPr>
            <a:spLocks noGrp="1"/>
          </p:cNvSpPr>
          <p:nvPr>
            <p:ph type="title"/>
          </p:nvPr>
        </p:nvSpPr>
        <p:spPr>
          <a:xfrm>
            <a:off x="838200" y="365125"/>
            <a:ext cx="10515600" cy="440787"/>
          </a:xfrm>
        </p:spPr>
        <p:txBody>
          <a:bodyPr>
            <a:normAutofit fontScale="90000"/>
          </a:bodyPr>
          <a:lstStyle/>
          <a:p>
            <a:endParaRPr lang="es-ES" dirty="0"/>
          </a:p>
        </p:txBody>
      </p:sp>
      <p:sp>
        <p:nvSpPr>
          <p:cNvPr id="3" name="Marcador de contenido 2">
            <a:extLst>
              <a:ext uri="{FF2B5EF4-FFF2-40B4-BE49-F238E27FC236}">
                <a16:creationId xmlns:a16="http://schemas.microsoft.com/office/drawing/2014/main" id="{E902EC0B-8952-6CFD-3F3F-E3CFE9E2D06A}"/>
              </a:ext>
            </a:extLst>
          </p:cNvPr>
          <p:cNvSpPr>
            <a:spLocks noGrp="1"/>
          </p:cNvSpPr>
          <p:nvPr>
            <p:ph idx="1"/>
          </p:nvPr>
        </p:nvSpPr>
        <p:spPr>
          <a:xfrm>
            <a:off x="838200" y="805912"/>
            <a:ext cx="10515600" cy="5371051"/>
          </a:xfrm>
        </p:spPr>
        <p:txBody>
          <a:bodyPr>
            <a:normAutofit lnSpcReduction="10000"/>
          </a:bodyPr>
          <a:lstStyle/>
          <a:p>
            <a:r>
              <a:rPr lang="es-ES" dirty="0"/>
              <a:t>“</a:t>
            </a:r>
            <a:r>
              <a:rPr lang="es-ES" sz="3600" b="1" dirty="0"/>
              <a:t>Los musulmanes obligaban a todos a cambiar de religión.”</a:t>
            </a:r>
          </a:p>
          <a:p>
            <a:r>
              <a:rPr lang="es-ES" sz="3600" b="1" dirty="0"/>
              <a:t>“Se permitía mantener propiedades a cambio de impuestos</a:t>
            </a:r>
          </a:p>
          <a:p>
            <a:r>
              <a:rPr lang="es-ES" sz="3600" b="1" dirty="0"/>
              <a:t>“Algunos grupos apoyaron a los invasores</a:t>
            </a:r>
          </a:p>
          <a:p>
            <a:r>
              <a:rPr lang="es-ES" sz="3600" b="1" dirty="0"/>
              <a:t>Todos los habitantes de Al-Ándalus eran musulmanes</a:t>
            </a:r>
          </a:p>
          <a:p>
            <a:r>
              <a:rPr lang="es-ES" sz="3600" b="1" dirty="0"/>
              <a:t>“Los bereberes procedían del norte de África y participaron en la conquista.</a:t>
            </a:r>
          </a:p>
          <a:p>
            <a:r>
              <a:rPr lang="es-ES" sz="3600" b="1" dirty="0"/>
              <a:t>El califa tenía solo poder religioso.</a:t>
            </a:r>
          </a:p>
        </p:txBody>
      </p:sp>
    </p:spTree>
    <p:extLst>
      <p:ext uri="{BB962C8B-B14F-4D97-AF65-F5344CB8AC3E}">
        <p14:creationId xmlns:p14="http://schemas.microsoft.com/office/powerpoint/2010/main" val="142346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6893A1C-B5DE-0A74-958A-0D2E3027D7BD}"/>
              </a:ext>
            </a:extLst>
          </p:cNvPr>
          <p:cNvSpPr txBox="1">
            <a:spLocks noGrp="1"/>
          </p:cNvSpPr>
          <p:nvPr>
            <p:ph type="title"/>
          </p:nvPr>
        </p:nvSpPr>
        <p:spPr>
          <a:xfrm>
            <a:off x="376030" y="4387544"/>
            <a:ext cx="3762018" cy="1851891"/>
          </a:xfrm>
          <a:prstGeom prst="rect">
            <a:avLst/>
          </a:prstGeom>
        </p:spPr>
        <p:txBody>
          <a:bodyPr anchor="t">
            <a:normAutofit/>
          </a:bodyPr>
          <a:lstStyle/>
          <a:p>
            <a:pPr>
              <a:spcAft>
                <a:spcPts val="800"/>
              </a:spcAft>
              <a:buNone/>
            </a:pPr>
            <a:r>
              <a:rPr lang="es-ES" sz="3200" b="1" kern="100" dirty="0">
                <a:solidFill>
                  <a:schemeClr val="accent2">
                    <a:lumMod val="75000"/>
                  </a:schemeClr>
                </a:solidFill>
                <a:effectLst/>
                <a:latin typeface="Georgia" panose="02040502050405020303" pitchFamily="18" charset="0"/>
                <a:ea typeface="Aptos" panose="020B0004020202020204" pitchFamily="34" charset="0"/>
                <a:cs typeface="Times New Roman" panose="02020603050405020304" pitchFamily="18" charset="0"/>
              </a:rPr>
              <a:t>1. La llegada de los musulmanes (711)</a:t>
            </a:r>
            <a:endParaRPr lang="es-ES" sz="32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Imagen 4" descr="Mapa&#10;&#10;El contenido generado por IA puede ser incorrecto.">
            <a:extLst>
              <a:ext uri="{FF2B5EF4-FFF2-40B4-BE49-F238E27FC236}">
                <a16:creationId xmlns:a16="http://schemas.microsoft.com/office/drawing/2014/main" id="{DE3DFB43-5B9D-46B3-6B89-70159CD09D9B}"/>
              </a:ext>
            </a:extLst>
          </p:cNvPr>
          <p:cNvPicPr>
            <a:picLocks noChangeAspect="1"/>
          </p:cNvPicPr>
          <p:nvPr/>
        </p:nvPicPr>
        <p:blipFill>
          <a:blip r:embed="rId3">
            <a:extLst>
              <a:ext uri="{28A0092B-C50C-407E-A947-70E740481C1C}">
                <a14:useLocalDpi xmlns:a14="http://schemas.microsoft.com/office/drawing/2010/main" val="0"/>
              </a:ext>
            </a:extLst>
          </a:blip>
          <a:srcRect t="12019" b="11969"/>
          <a:stretch>
            <a:fillRect/>
          </a:stretch>
        </p:blipFill>
        <p:spPr bwMode="auto">
          <a:xfrm>
            <a:off x="866422" y="168442"/>
            <a:ext cx="10459156" cy="3517995"/>
          </a:xfrm>
          <a:prstGeom prst="rect">
            <a:avLst/>
          </a:prstGeom>
          <a:noFill/>
        </p:spPr>
      </p:pic>
      <p:cxnSp>
        <p:nvCxnSpPr>
          <p:cNvPr id="14" name="Straight Connector 9">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6422" y="3517997"/>
            <a:ext cx="10459156"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F12DDD8-69A7-C262-374D-B02DD1A85C46}"/>
              </a:ext>
            </a:extLst>
          </p:cNvPr>
          <p:cNvSpPr>
            <a:spLocks noGrp="1"/>
          </p:cNvSpPr>
          <p:nvPr>
            <p:ph idx="1"/>
          </p:nvPr>
        </p:nvSpPr>
        <p:spPr>
          <a:xfrm>
            <a:off x="3952069" y="3854885"/>
            <a:ext cx="7863902" cy="2384552"/>
          </a:xfrm>
        </p:spPr>
        <p:txBody>
          <a:bodyPr>
            <a:normAutofit lnSpcReduction="10000"/>
          </a:bodyPr>
          <a:lstStyle/>
          <a:p>
            <a:r>
              <a:rPr lang="es-ES" sz="2400" dirty="0"/>
              <a:t>En 711, los musulmanes cruzaron el Estrecho de Gibraltar. </a:t>
            </a:r>
          </a:p>
          <a:p>
            <a:r>
              <a:rPr lang="es-ES" sz="2400" dirty="0"/>
              <a:t>El jefe militar era Tariq (de ahí procede el nombre Gibraltar </a:t>
            </a:r>
            <a:r>
              <a:rPr lang="es-ES" sz="2400" dirty="0">
                <a:sym typeface="Wingdings" panose="05000000000000000000" pitchFamily="2" charset="2"/>
              </a:rPr>
              <a:t></a:t>
            </a:r>
            <a:r>
              <a:rPr lang="es-ES" sz="2400" i="1" dirty="0"/>
              <a:t>Yabal Tariq</a:t>
            </a:r>
            <a:r>
              <a:rPr lang="es-ES" sz="2400" dirty="0"/>
              <a:t>). </a:t>
            </a:r>
          </a:p>
          <a:p>
            <a:r>
              <a:rPr lang="es-ES" sz="2400" dirty="0"/>
              <a:t>Las tropas estaban formadas por árabes y bereberes. </a:t>
            </a:r>
          </a:p>
          <a:p>
            <a:r>
              <a:rPr lang="es-ES" sz="2400" dirty="0"/>
              <a:t>Entraron en la Península desde el norte de África</a:t>
            </a:r>
          </a:p>
          <a:p>
            <a:endParaRPr lang="es-ES" sz="1700" dirty="0"/>
          </a:p>
        </p:txBody>
      </p:sp>
    </p:spTree>
    <p:extLst>
      <p:ext uri="{BB962C8B-B14F-4D97-AF65-F5344CB8AC3E}">
        <p14:creationId xmlns:p14="http://schemas.microsoft.com/office/powerpoint/2010/main" val="206686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9B6AD8-4C7C-71BE-EFCC-6FDD1DB24F40}"/>
              </a:ext>
            </a:extLst>
          </p:cNvPr>
          <p:cNvSpPr>
            <a:spLocks noGrp="1"/>
          </p:cNvSpPr>
          <p:nvPr>
            <p:ph type="title"/>
          </p:nvPr>
        </p:nvSpPr>
        <p:spPr>
          <a:xfrm>
            <a:off x="753389" y="1138265"/>
            <a:ext cx="7887028" cy="1401183"/>
          </a:xfrm>
        </p:spPr>
        <p:txBody>
          <a:bodyPr anchor="t">
            <a:normAutofit/>
          </a:bodyPr>
          <a:lstStyle/>
          <a:p>
            <a:r>
              <a:rPr lang="es-ES" b="1" dirty="0">
                <a:solidFill>
                  <a:schemeClr val="accent2">
                    <a:lumMod val="75000"/>
                  </a:schemeClr>
                </a:solidFill>
              </a:rPr>
              <a:t>2. ¿Por qué fue fácil la conquista? </a:t>
            </a:r>
            <a:endParaRPr lang="es-ES" dirty="0">
              <a:solidFill>
                <a:schemeClr val="accent2">
                  <a:lumMod val="75000"/>
                </a:schemeClr>
              </a:solidFill>
            </a:endParaRPr>
          </a:p>
        </p:txBody>
      </p:sp>
      <p:cxnSp>
        <p:nvCxnSpPr>
          <p:cNvPr id="11" name="Straight Connector 10">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BE2DC77-5D34-AF13-3738-16732AC3D1CA}"/>
              </a:ext>
            </a:extLst>
          </p:cNvPr>
          <p:cNvSpPr>
            <a:spLocks noGrp="1"/>
          </p:cNvSpPr>
          <p:nvPr>
            <p:ph idx="1"/>
          </p:nvPr>
        </p:nvSpPr>
        <p:spPr>
          <a:xfrm>
            <a:off x="451341" y="2572801"/>
            <a:ext cx="11740659" cy="3407411"/>
          </a:xfrm>
        </p:spPr>
        <p:txBody>
          <a:bodyPr>
            <a:normAutofit/>
          </a:bodyPr>
          <a:lstStyle/>
          <a:p>
            <a:r>
              <a:rPr lang="es-ES" sz="3600" dirty="0"/>
              <a:t>Superioridad militar musulmana </a:t>
            </a:r>
          </a:p>
          <a:p>
            <a:r>
              <a:rPr lang="es-ES" sz="3600" dirty="0"/>
              <a:t>Conflictos internos de los visigodos →      </a:t>
            </a:r>
          </a:p>
          <a:p>
            <a:pPr marL="0" indent="0">
              <a:buNone/>
            </a:pPr>
            <a:r>
              <a:rPr lang="es-ES" sz="3600" dirty="0"/>
              <a:t>            Los reinos visigodos estaban divididos y debilitados. </a:t>
            </a:r>
          </a:p>
          <a:p>
            <a:r>
              <a:rPr lang="es-ES" sz="3600" dirty="0"/>
              <a:t>Apoyo prestado a los invasores </a:t>
            </a:r>
            <a:endParaRPr lang="es-ES" sz="2000" dirty="0"/>
          </a:p>
        </p:txBody>
      </p:sp>
      <p:pic>
        <p:nvPicPr>
          <p:cNvPr id="6" name="Picture 4" descr="FDRA - Historia de la Defensa: España: La invasión musulmana de la  península ibérica">
            <a:extLst>
              <a:ext uri="{FF2B5EF4-FFF2-40B4-BE49-F238E27FC236}">
                <a16:creationId xmlns:a16="http://schemas.microsoft.com/office/drawing/2014/main" id="{BF6987F2-192A-1466-6D74-CDBC64D3E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495" r="19449" b="1"/>
          <a:stretch>
            <a:fillRect/>
          </a:stretch>
        </p:blipFill>
        <p:spPr bwMode="auto">
          <a:xfrm>
            <a:off x="7733654" y="304432"/>
            <a:ext cx="3704957" cy="3704957"/>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solidFill>
            <a:srgbClr val="FFFFFF"/>
          </a:solidFill>
        </p:spPr>
      </p:pic>
    </p:spTree>
    <p:extLst>
      <p:ext uri="{BB962C8B-B14F-4D97-AF65-F5344CB8AC3E}">
        <p14:creationId xmlns:p14="http://schemas.microsoft.com/office/powerpoint/2010/main" val="4150473745"/>
      </p:ext>
    </p:extLst>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talla de Guadalete - Wikipedia, la enciclopedia libre">
            <a:extLst>
              <a:ext uri="{FF2B5EF4-FFF2-40B4-BE49-F238E27FC236}">
                <a16:creationId xmlns:a16="http://schemas.microsoft.com/office/drawing/2014/main" id="{86E03514-2859-FFF0-8A27-3CF62FB77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680"/>
          <a:stretch>
            <a:fillRect/>
          </a:stretch>
        </p:blipFill>
        <p:spPr bwMode="auto">
          <a:xfrm>
            <a:off x="358138" y="365125"/>
            <a:ext cx="11389577" cy="612775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CEF6857-E61B-6846-4010-8BC55BF7A283}"/>
              </a:ext>
            </a:extLst>
          </p:cNvPr>
          <p:cNvSpPr>
            <a:spLocks noGrp="1"/>
          </p:cNvSpPr>
          <p:nvPr>
            <p:ph type="title"/>
          </p:nvPr>
        </p:nvSpPr>
        <p:spPr>
          <a:xfrm>
            <a:off x="5665922" y="365125"/>
            <a:ext cx="5687877" cy="1169207"/>
          </a:xfrm>
        </p:spPr>
        <p:txBody>
          <a:bodyPr>
            <a:normAutofit fontScale="90000"/>
          </a:bodyPr>
          <a:lstStyle/>
          <a:p>
            <a:r>
              <a:rPr lang="es-ES" sz="4800" b="1" dirty="0">
                <a:solidFill>
                  <a:schemeClr val="accent2">
                    <a:lumMod val="75000"/>
                  </a:schemeClr>
                </a:solidFill>
              </a:rPr>
              <a:t>3. Batallas importantes</a:t>
            </a:r>
            <a:br>
              <a:rPr lang="es-ES" sz="4000" dirty="0"/>
            </a:br>
            <a:endParaRPr lang="es-ES" sz="4000" dirty="0"/>
          </a:p>
        </p:txBody>
      </p:sp>
      <p:sp>
        <p:nvSpPr>
          <p:cNvPr id="3" name="Marcador de contenido 2">
            <a:extLst>
              <a:ext uri="{FF2B5EF4-FFF2-40B4-BE49-F238E27FC236}">
                <a16:creationId xmlns:a16="http://schemas.microsoft.com/office/drawing/2014/main" id="{5B90DC11-32D8-D965-FC61-D3FF7D4C19A6}"/>
              </a:ext>
            </a:extLst>
          </p:cNvPr>
          <p:cNvSpPr>
            <a:spLocks noGrp="1"/>
          </p:cNvSpPr>
          <p:nvPr>
            <p:ph idx="1"/>
          </p:nvPr>
        </p:nvSpPr>
        <p:spPr>
          <a:xfrm>
            <a:off x="6045642" y="1174480"/>
            <a:ext cx="5849059" cy="5318395"/>
          </a:xfrm>
        </p:spPr>
        <p:txBody>
          <a:bodyPr>
            <a:normAutofit/>
          </a:bodyPr>
          <a:lstStyle/>
          <a:p>
            <a:r>
              <a:rPr lang="es-ES" sz="4400" b="1" dirty="0"/>
              <a:t>711: Batalla de </a:t>
            </a:r>
            <a:r>
              <a:rPr lang="es-ES" sz="4400" b="1" dirty="0" err="1"/>
              <a:t>Guadelete</a:t>
            </a:r>
            <a:endParaRPr lang="es-ES" sz="4400" b="1" dirty="0"/>
          </a:p>
          <a:p>
            <a:r>
              <a:rPr lang="es-ES" sz="4400" b="1" dirty="0"/>
              <a:t>722: Batalla de Covadonga    </a:t>
            </a:r>
            <a:endParaRPr lang="es-ES" sz="4400" dirty="0"/>
          </a:p>
          <a:p>
            <a:r>
              <a:rPr lang="es-ES" sz="4400" b="1" dirty="0"/>
              <a:t>732:</a:t>
            </a:r>
            <a:r>
              <a:rPr lang="es-ES" sz="4400" dirty="0"/>
              <a:t> </a:t>
            </a:r>
            <a:r>
              <a:rPr lang="es-ES" sz="4400" b="1" dirty="0"/>
              <a:t>Batalla de Poitiers</a:t>
            </a:r>
            <a:r>
              <a:rPr lang="es-ES" sz="4400" dirty="0"/>
              <a:t>    </a:t>
            </a:r>
          </a:p>
          <a:p>
            <a:endParaRPr lang="es-ES" sz="2000" dirty="0"/>
          </a:p>
        </p:txBody>
      </p:sp>
    </p:spTree>
    <p:extLst>
      <p:ext uri="{BB962C8B-B14F-4D97-AF65-F5344CB8AC3E}">
        <p14:creationId xmlns:p14="http://schemas.microsoft.com/office/powerpoint/2010/main" val="110213788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8" name="Rectangle 410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01F0D77-A588-E51A-C8BA-B57BF7B563A2}"/>
              </a:ext>
            </a:extLst>
          </p:cNvPr>
          <p:cNvSpPr>
            <a:spLocks noGrp="1"/>
          </p:cNvSpPr>
          <p:nvPr>
            <p:ph type="title"/>
          </p:nvPr>
        </p:nvSpPr>
        <p:spPr>
          <a:xfrm>
            <a:off x="496824" y="587506"/>
            <a:ext cx="4560584" cy="1128068"/>
          </a:xfrm>
        </p:spPr>
        <p:txBody>
          <a:bodyPr anchor="ctr">
            <a:normAutofit/>
          </a:bodyPr>
          <a:lstStyle/>
          <a:p>
            <a:r>
              <a:rPr lang="es-ES" sz="3700" b="1" dirty="0"/>
              <a:t> </a:t>
            </a:r>
            <a:r>
              <a:rPr lang="es-ES" sz="3700" b="1" dirty="0">
                <a:solidFill>
                  <a:schemeClr val="accent6">
                    <a:lumMod val="75000"/>
                  </a:schemeClr>
                </a:solidFill>
              </a:rPr>
              <a:t>711:  Batalla de Guadalete</a:t>
            </a:r>
            <a:endParaRPr lang="es-ES" sz="3700" dirty="0">
              <a:solidFill>
                <a:schemeClr val="accent6">
                  <a:lumMod val="75000"/>
                </a:schemeClr>
              </a:solidFill>
            </a:endParaRPr>
          </a:p>
        </p:txBody>
      </p:sp>
      <p:grpSp>
        <p:nvGrpSpPr>
          <p:cNvPr id="4110" name="Group 410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111" name="Rectangle 411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1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4" name="Rectangle 411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A726065-34FE-0B5D-3485-234F96D7AF5C}"/>
              </a:ext>
            </a:extLst>
          </p:cNvPr>
          <p:cNvSpPr>
            <a:spLocks noGrp="1"/>
          </p:cNvSpPr>
          <p:nvPr>
            <p:ph idx="1"/>
          </p:nvPr>
        </p:nvSpPr>
        <p:spPr>
          <a:xfrm>
            <a:off x="355196" y="2391912"/>
            <a:ext cx="6180836" cy="3469427"/>
          </a:xfrm>
        </p:spPr>
        <p:txBody>
          <a:bodyPr anchor="ctr">
            <a:normAutofit/>
          </a:bodyPr>
          <a:lstStyle/>
          <a:p>
            <a:pPr>
              <a:spcAft>
                <a:spcPts val="400"/>
              </a:spcAft>
              <a:buFont typeface="Wingdings" panose="05000000000000000000" pitchFamily="2" charset="2"/>
              <a:buChar char="v"/>
            </a:pPr>
            <a:r>
              <a:rPr lang="es-ES" sz="3600" dirty="0">
                <a:latin typeface="Abadi" panose="020B0604020104020204" pitchFamily="34" charset="0"/>
              </a:rPr>
              <a:t>Derrota del rey visigodo D. Rodrigo</a:t>
            </a:r>
          </a:p>
          <a:p>
            <a:pPr marL="342900" lvl="1" indent="-342900">
              <a:spcAft>
                <a:spcPts val="400"/>
              </a:spcAft>
              <a:buFont typeface="Wingdings" panose="05000000000000000000" pitchFamily="2" charset="2"/>
              <a:buChar char="v"/>
            </a:pPr>
            <a:r>
              <a:rPr lang="es-ES" sz="3600" dirty="0">
                <a:latin typeface="Abadi" panose="020B0604020104020204" pitchFamily="34" charset="0"/>
              </a:rPr>
              <a:t>Tariq </a:t>
            </a:r>
            <a:r>
              <a:rPr lang="es-ES" sz="3600" dirty="0">
                <a:latin typeface="Abadi" panose="020B0604020104020204" pitchFamily="34" charset="0"/>
                <a:sym typeface="Wingdings" panose="05000000000000000000" pitchFamily="2" charset="2"/>
              </a:rPr>
              <a:t></a:t>
            </a:r>
            <a:r>
              <a:rPr lang="es-ES" sz="3600" dirty="0">
                <a:latin typeface="Abadi" panose="020B0604020104020204" pitchFamily="34" charset="0"/>
              </a:rPr>
              <a:t> vence al rey visigodo D. Rodrigo</a:t>
            </a:r>
          </a:p>
          <a:p>
            <a:pPr marL="342900" lvl="1" indent="-342900">
              <a:spcAft>
                <a:spcPts val="400"/>
              </a:spcAft>
              <a:buFont typeface="Wingdings" panose="05000000000000000000" pitchFamily="2" charset="2"/>
              <a:buChar char="v"/>
            </a:pPr>
            <a:r>
              <a:rPr lang="es-ES" sz="3600" dirty="0">
                <a:latin typeface="Abadi" panose="020B0604020104020204" pitchFamily="34" charset="0"/>
              </a:rPr>
              <a:t>Supone el fin del reino visigodo</a:t>
            </a:r>
          </a:p>
          <a:p>
            <a:endParaRPr lang="es-ES" sz="2000" dirty="0"/>
          </a:p>
        </p:txBody>
      </p:sp>
      <p:sp>
        <p:nvSpPr>
          <p:cNvPr id="4116" name="Rectangle 411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8" name="Rectangle 41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Mapa&#10;&#10;El contenido generado por IA puede ser incorrecto.">
            <a:extLst>
              <a:ext uri="{FF2B5EF4-FFF2-40B4-BE49-F238E27FC236}">
                <a16:creationId xmlns:a16="http://schemas.microsoft.com/office/drawing/2014/main" id="{EABB5CCC-052C-42BC-3A2D-96EE09842B80}"/>
              </a:ext>
            </a:extLst>
          </p:cNvPr>
          <p:cNvPicPr>
            <a:picLocks noChangeAspect="1"/>
          </p:cNvPicPr>
          <p:nvPr/>
        </p:nvPicPr>
        <p:blipFill>
          <a:blip r:embed="rId3">
            <a:extLst>
              <a:ext uri="{28A0092B-C50C-407E-A947-70E740481C1C}">
                <a14:useLocalDpi xmlns:a14="http://schemas.microsoft.com/office/drawing/2010/main" val="0"/>
              </a:ext>
            </a:extLst>
          </a:blip>
          <a:srcRect r="7156" b="-1"/>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1700468610"/>
      </p:ext>
    </p:extLst>
  </p:cSld>
  <p:clrMapOvr>
    <a:masterClrMapping/>
  </p:clrMapOvr>
  <mc:AlternateContent xmlns:mc="http://schemas.openxmlformats.org/markup-compatibility/2006" xmlns:p14="http://schemas.microsoft.com/office/powerpoint/2010/main">
    <mc:Choice Requires="p14">
      <p:transition spd="slow" p14:dur="3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7B1413D-E2EA-FB4E-F3E4-874F3776E1E6}"/>
              </a:ext>
            </a:extLst>
          </p:cNvPr>
          <p:cNvSpPr>
            <a:spLocks noGrp="1"/>
          </p:cNvSpPr>
          <p:nvPr>
            <p:ph type="title"/>
          </p:nvPr>
        </p:nvSpPr>
        <p:spPr>
          <a:xfrm>
            <a:off x="838200" y="365125"/>
            <a:ext cx="10515600" cy="1306443"/>
          </a:xfrm>
        </p:spPr>
        <p:txBody>
          <a:bodyPr>
            <a:normAutofit/>
          </a:bodyPr>
          <a:lstStyle/>
          <a:p>
            <a:r>
              <a:rPr lang="es-ES" sz="4800" b="1" dirty="0">
                <a:solidFill>
                  <a:schemeClr val="accent3">
                    <a:lumMod val="75000"/>
                  </a:schemeClr>
                </a:solidFill>
              </a:rPr>
              <a:t>722: Batalla de Covadonga    </a:t>
            </a:r>
            <a:br>
              <a:rPr lang="es-ES" sz="4000" dirty="0"/>
            </a:br>
            <a:endParaRPr lang="es-ES" sz="4000" dirty="0"/>
          </a:p>
        </p:txBody>
      </p:sp>
      <p:sp>
        <p:nvSpPr>
          <p:cNvPr id="3" name="Marcador de contenido 2">
            <a:extLst>
              <a:ext uri="{FF2B5EF4-FFF2-40B4-BE49-F238E27FC236}">
                <a16:creationId xmlns:a16="http://schemas.microsoft.com/office/drawing/2014/main" id="{A3CF8AF5-DF81-0E68-347F-7959300B95FB}"/>
              </a:ext>
            </a:extLst>
          </p:cNvPr>
          <p:cNvSpPr>
            <a:spLocks noGrp="1"/>
          </p:cNvSpPr>
          <p:nvPr>
            <p:ph idx="1"/>
          </p:nvPr>
        </p:nvSpPr>
        <p:spPr>
          <a:xfrm>
            <a:off x="163585" y="1799175"/>
            <a:ext cx="6077978" cy="4306134"/>
          </a:xfrm>
        </p:spPr>
        <p:txBody>
          <a:bodyPr>
            <a:normAutofit/>
          </a:bodyPr>
          <a:lstStyle/>
          <a:p>
            <a:pPr lvl="1">
              <a:spcAft>
                <a:spcPts val="400"/>
              </a:spcAft>
              <a:buFont typeface="Wingdings" panose="05000000000000000000" pitchFamily="2" charset="2"/>
              <a:buChar char="v"/>
            </a:pPr>
            <a:r>
              <a:rPr lang="es-ES" sz="4000" dirty="0"/>
              <a:t>Victoria cristiana en Asturias </a:t>
            </a:r>
          </a:p>
          <a:p>
            <a:pPr lvl="1">
              <a:spcAft>
                <a:spcPts val="400"/>
              </a:spcAft>
              <a:buFont typeface="Wingdings" panose="05000000000000000000" pitchFamily="2" charset="2"/>
              <a:buChar char="v"/>
            </a:pPr>
            <a:r>
              <a:rPr lang="es-ES" sz="4000" dirty="0"/>
              <a:t>D. Pelayo vence a los musulmanes  </a:t>
            </a:r>
          </a:p>
          <a:p>
            <a:pPr lvl="1">
              <a:spcAft>
                <a:spcPts val="400"/>
              </a:spcAft>
              <a:buFont typeface="Wingdings" panose="05000000000000000000" pitchFamily="2" charset="2"/>
              <a:buChar char="v"/>
            </a:pPr>
            <a:r>
              <a:rPr lang="es-ES" sz="4000" dirty="0"/>
              <a:t>Inicio de la resistencia cristiana</a:t>
            </a:r>
          </a:p>
          <a:p>
            <a:endParaRPr lang="es-ES" sz="2000" dirty="0"/>
          </a:p>
        </p:txBody>
      </p:sp>
      <p:pic>
        <p:nvPicPr>
          <p:cNvPr id="5" name="Imagen 4" descr="Mapa&#10;&#10;El contenido generado por IA puede ser incorrecto.">
            <a:extLst>
              <a:ext uri="{FF2B5EF4-FFF2-40B4-BE49-F238E27FC236}">
                <a16:creationId xmlns:a16="http://schemas.microsoft.com/office/drawing/2014/main" id="{4E3A6C84-E859-8E0D-CF4D-87DAFD564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564" y="1388186"/>
            <a:ext cx="5529812" cy="4877419"/>
          </a:xfrm>
          <a:prstGeom prst="rect">
            <a:avLst/>
          </a:prstGeom>
        </p:spPr>
      </p:pic>
    </p:spTree>
    <p:extLst>
      <p:ext uri="{BB962C8B-B14F-4D97-AF65-F5344CB8AC3E}">
        <p14:creationId xmlns:p14="http://schemas.microsoft.com/office/powerpoint/2010/main" val="77971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35266CC-610A-A779-774D-91D51AAE9042}"/>
              </a:ext>
            </a:extLst>
          </p:cNvPr>
          <p:cNvSpPr>
            <a:spLocks noGrp="1"/>
          </p:cNvSpPr>
          <p:nvPr>
            <p:ph type="title"/>
          </p:nvPr>
        </p:nvSpPr>
        <p:spPr>
          <a:xfrm>
            <a:off x="838200" y="365125"/>
            <a:ext cx="10515600" cy="1306443"/>
          </a:xfrm>
        </p:spPr>
        <p:txBody>
          <a:bodyPr>
            <a:normAutofit/>
          </a:bodyPr>
          <a:lstStyle/>
          <a:p>
            <a:r>
              <a:rPr lang="es-ES" sz="4800" b="1" dirty="0">
                <a:solidFill>
                  <a:schemeClr val="accent3">
                    <a:lumMod val="75000"/>
                  </a:schemeClr>
                </a:solidFill>
              </a:rPr>
              <a:t>732: Batalla de Poitiers</a:t>
            </a:r>
          </a:p>
        </p:txBody>
      </p:sp>
      <p:sp>
        <p:nvSpPr>
          <p:cNvPr id="3" name="Marcador de contenido 2">
            <a:extLst>
              <a:ext uri="{FF2B5EF4-FFF2-40B4-BE49-F238E27FC236}">
                <a16:creationId xmlns:a16="http://schemas.microsoft.com/office/drawing/2014/main" id="{EFC5A52F-0E98-9FE0-B800-353A16228DC0}"/>
              </a:ext>
            </a:extLst>
          </p:cNvPr>
          <p:cNvSpPr>
            <a:spLocks noGrp="1"/>
          </p:cNvSpPr>
          <p:nvPr>
            <p:ph idx="1"/>
          </p:nvPr>
        </p:nvSpPr>
        <p:spPr>
          <a:xfrm>
            <a:off x="838199" y="1698073"/>
            <a:ext cx="5615609" cy="4464188"/>
          </a:xfrm>
        </p:spPr>
        <p:txBody>
          <a:bodyPr>
            <a:normAutofit/>
          </a:bodyPr>
          <a:lstStyle/>
          <a:p>
            <a:pPr marL="0" indent="0">
              <a:buNone/>
            </a:pPr>
            <a:r>
              <a:rPr lang="es-ES" sz="2000" dirty="0"/>
              <a:t>     </a:t>
            </a:r>
          </a:p>
          <a:p>
            <a:pPr marL="542925" lvl="0" indent="-542925">
              <a:buFont typeface="Wingdings" panose="05000000000000000000" pitchFamily="2" charset="2"/>
              <a:buChar char="v"/>
            </a:pPr>
            <a:r>
              <a:rPr lang="es-ES" sz="3600" dirty="0"/>
              <a:t>Derrota musulmana frente a los </a:t>
            </a:r>
            <a:r>
              <a:rPr lang="es-ES" sz="3600" b="1" u="sng" dirty="0"/>
              <a:t>francos.</a:t>
            </a:r>
            <a:r>
              <a:rPr lang="es-ES" sz="3600" dirty="0"/>
              <a:t>    </a:t>
            </a:r>
          </a:p>
          <a:p>
            <a:pPr marL="542925" lvl="0" indent="-542925">
              <a:buFont typeface="Wingdings" panose="05000000000000000000" pitchFamily="2" charset="2"/>
              <a:buChar char="v"/>
            </a:pPr>
            <a:r>
              <a:rPr lang="es-ES" sz="3600" dirty="0"/>
              <a:t>Frenó la expansión musulmana por Europa.</a:t>
            </a:r>
          </a:p>
          <a:p>
            <a:pPr marL="542925" lvl="0" indent="-542925">
              <a:buFont typeface="Wingdings" panose="05000000000000000000" pitchFamily="2" charset="2"/>
              <a:buChar char="v"/>
            </a:pPr>
            <a:r>
              <a:rPr lang="es-ES" sz="3600" dirty="0"/>
              <a:t>Los musulmanes se </a:t>
            </a:r>
            <a:r>
              <a:rPr lang="es-ES" sz="3600" i="1" u="sng" dirty="0"/>
              <a:t>replegaron </a:t>
            </a:r>
            <a:r>
              <a:rPr lang="es-ES" sz="3600" dirty="0"/>
              <a:t>al sur de los Pirineos</a:t>
            </a:r>
          </a:p>
          <a:p>
            <a:endParaRPr lang="es-ES" sz="2000" dirty="0"/>
          </a:p>
        </p:txBody>
      </p:sp>
      <p:pic>
        <p:nvPicPr>
          <p:cNvPr id="5" name="Imagen 4" descr="Mapa&#10;&#10;El contenido generado por IA puede ser incorrecto.">
            <a:extLst>
              <a:ext uri="{FF2B5EF4-FFF2-40B4-BE49-F238E27FC236}">
                <a16:creationId xmlns:a16="http://schemas.microsoft.com/office/drawing/2014/main" id="{5FDDAB66-F77B-5C0B-5182-1F7A87F86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747" y="1422474"/>
            <a:ext cx="5045264" cy="4296401"/>
          </a:xfrm>
          <a:prstGeom prst="rect">
            <a:avLst/>
          </a:prstGeom>
        </p:spPr>
      </p:pic>
    </p:spTree>
    <p:extLst>
      <p:ext uri="{BB962C8B-B14F-4D97-AF65-F5344CB8AC3E}">
        <p14:creationId xmlns:p14="http://schemas.microsoft.com/office/powerpoint/2010/main" val="153551638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51F3819-4351-4730-8E02-40BF286E0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AE5130-F148-4C5A-A6CB-48165DC767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563605C-B760-F030-5EB3-EADE65CF575D}"/>
              </a:ext>
            </a:extLst>
          </p:cNvPr>
          <p:cNvSpPr>
            <a:spLocks noGrp="1"/>
          </p:cNvSpPr>
          <p:nvPr>
            <p:ph type="title"/>
          </p:nvPr>
        </p:nvSpPr>
        <p:spPr>
          <a:xfrm>
            <a:off x="4653887" y="609600"/>
            <a:ext cx="6564574" cy="1330518"/>
          </a:xfrm>
        </p:spPr>
        <p:txBody>
          <a:bodyPr vert="horz" lIns="91440" tIns="45720" rIns="91440" bIns="45720" rtlCol="0" anchor="ctr">
            <a:normAutofit/>
          </a:bodyPr>
          <a:lstStyle/>
          <a:p>
            <a:r>
              <a:rPr lang="en-US" sz="4100" b="1" kern="1200" dirty="0">
                <a:solidFill>
                  <a:schemeClr val="accent3">
                    <a:lumMod val="75000"/>
                  </a:schemeClr>
                </a:solidFill>
                <a:latin typeface="+mj-lt"/>
                <a:ea typeface="+mj-ea"/>
                <a:cs typeface="+mj-cs"/>
              </a:rPr>
              <a:t>4. El </a:t>
            </a:r>
            <a:r>
              <a:rPr lang="en-US" sz="4100" b="1" kern="1200" dirty="0" err="1">
                <a:solidFill>
                  <a:schemeClr val="accent3">
                    <a:lumMod val="75000"/>
                  </a:schemeClr>
                </a:solidFill>
                <a:latin typeface="+mj-lt"/>
                <a:ea typeface="+mj-ea"/>
                <a:cs typeface="+mj-cs"/>
              </a:rPr>
              <a:t>nombre</a:t>
            </a:r>
            <a:r>
              <a:rPr lang="en-US" sz="4100" b="1" kern="1200" dirty="0">
                <a:solidFill>
                  <a:schemeClr val="accent3">
                    <a:lumMod val="75000"/>
                  </a:schemeClr>
                </a:solidFill>
                <a:latin typeface="+mj-lt"/>
                <a:ea typeface="+mj-ea"/>
                <a:cs typeface="+mj-cs"/>
              </a:rPr>
              <a:t> de Al‑</a:t>
            </a:r>
            <a:r>
              <a:rPr lang="en-US" sz="4100" b="1" kern="1200" dirty="0" err="1">
                <a:solidFill>
                  <a:schemeClr val="accent3">
                    <a:lumMod val="75000"/>
                  </a:schemeClr>
                </a:solidFill>
                <a:latin typeface="+mj-lt"/>
                <a:ea typeface="+mj-ea"/>
                <a:cs typeface="+mj-cs"/>
              </a:rPr>
              <a:t>Ándalus</a:t>
            </a:r>
            <a:br>
              <a:rPr lang="en-US" sz="4100" kern="1200" dirty="0">
                <a:solidFill>
                  <a:schemeClr val="tx1"/>
                </a:solidFill>
                <a:latin typeface="+mj-lt"/>
                <a:ea typeface="+mj-ea"/>
                <a:cs typeface="+mj-cs"/>
              </a:rPr>
            </a:br>
            <a:endParaRPr lang="en-US" sz="4100" kern="1200" dirty="0">
              <a:solidFill>
                <a:schemeClr val="tx1"/>
              </a:solidFill>
              <a:latin typeface="+mj-lt"/>
              <a:ea typeface="+mj-ea"/>
              <a:cs typeface="+mj-cs"/>
            </a:endParaRPr>
          </a:p>
        </p:txBody>
      </p:sp>
      <p:pic>
        <p:nvPicPr>
          <p:cNvPr id="5" name="Imagen 4" descr="Mapa&#10;&#10;El contenido generado por IA puede ser incorrecto.">
            <a:extLst>
              <a:ext uri="{FF2B5EF4-FFF2-40B4-BE49-F238E27FC236}">
                <a16:creationId xmlns:a16="http://schemas.microsoft.com/office/drawing/2014/main" id="{B2F7083F-B2DD-4B8C-689C-60B6F0BF008E}"/>
              </a:ext>
            </a:extLst>
          </p:cNvPr>
          <p:cNvPicPr>
            <a:picLocks noChangeAspect="1"/>
          </p:cNvPicPr>
          <p:nvPr/>
        </p:nvPicPr>
        <p:blipFill>
          <a:blip r:embed="rId3">
            <a:extLst>
              <a:ext uri="{28A0092B-C50C-407E-A947-70E740481C1C}">
                <a14:useLocalDpi xmlns:a14="http://schemas.microsoft.com/office/drawing/2010/main" val="0"/>
              </a:ext>
            </a:extLst>
          </a:blip>
          <a:srcRect r="5" b="7212"/>
          <a:stretch>
            <a:fillRect/>
          </a:stretch>
        </p:blipFill>
        <p:spPr bwMode="auto">
          <a:xfrm>
            <a:off x="-8" y="3429008"/>
            <a:ext cx="4653892" cy="3428999"/>
          </a:xfrm>
          <a:custGeom>
            <a:avLst/>
            <a:gdLst/>
            <a:ahLst/>
            <a:cxnLst/>
            <a:rect l="l" t="t" r="r" b="b"/>
            <a:pathLst>
              <a:path w="4038600" h="3428999">
                <a:moveTo>
                  <a:pt x="0" y="0"/>
                </a:moveTo>
                <a:lnTo>
                  <a:pt x="3832764" y="0"/>
                </a:lnTo>
                <a:lnTo>
                  <a:pt x="3833410" y="4411"/>
                </a:lnTo>
                <a:cubicBezTo>
                  <a:pt x="3834310" y="12542"/>
                  <a:pt x="3834933" y="20617"/>
                  <a:pt x="3835321" y="28434"/>
                </a:cubicBezTo>
                <a:cubicBezTo>
                  <a:pt x="3843020" y="30350"/>
                  <a:pt x="3840588" y="61692"/>
                  <a:pt x="3852266" y="50998"/>
                </a:cubicBezTo>
                <a:cubicBezTo>
                  <a:pt x="3853153" y="61314"/>
                  <a:pt x="3849223" y="70391"/>
                  <a:pt x="3856614" y="62023"/>
                </a:cubicBezTo>
                <a:cubicBezTo>
                  <a:pt x="3857136" y="65272"/>
                  <a:pt x="3858208" y="66796"/>
                  <a:pt x="3859557" y="67517"/>
                </a:cubicBezTo>
                <a:lnTo>
                  <a:pt x="3860141" y="67604"/>
                </a:lnTo>
                <a:lnTo>
                  <a:pt x="3861913" y="90672"/>
                </a:lnTo>
                <a:lnTo>
                  <a:pt x="3863084" y="93141"/>
                </a:lnTo>
                <a:cubicBezTo>
                  <a:pt x="3863070" y="98407"/>
                  <a:pt x="3863057" y="103672"/>
                  <a:pt x="3863043" y="108938"/>
                </a:cubicBezTo>
                <a:lnTo>
                  <a:pt x="3863660" y="116693"/>
                </a:lnTo>
                <a:lnTo>
                  <a:pt x="3862518" y="119721"/>
                </a:lnTo>
                <a:cubicBezTo>
                  <a:pt x="3862017" y="122528"/>
                  <a:pt x="3862239" y="125949"/>
                  <a:pt x="3864097" y="130743"/>
                </a:cubicBezTo>
                <a:lnTo>
                  <a:pt x="3864775" y="131693"/>
                </a:lnTo>
                <a:lnTo>
                  <a:pt x="3864231" y="141960"/>
                </a:lnTo>
                <a:cubicBezTo>
                  <a:pt x="3863734" y="145469"/>
                  <a:pt x="3862886" y="148837"/>
                  <a:pt x="3861543" y="151981"/>
                </a:cubicBezTo>
                <a:cubicBezTo>
                  <a:pt x="3876816" y="176028"/>
                  <a:pt x="3873891" y="209754"/>
                  <a:pt x="3881956" y="241275"/>
                </a:cubicBezTo>
                <a:cubicBezTo>
                  <a:pt x="3880805" y="282291"/>
                  <a:pt x="3871108" y="290637"/>
                  <a:pt x="3883245" y="317540"/>
                </a:cubicBezTo>
                <a:cubicBezTo>
                  <a:pt x="3887431" y="330343"/>
                  <a:pt x="3884915" y="349601"/>
                  <a:pt x="3894824" y="382132"/>
                </a:cubicBezTo>
                <a:cubicBezTo>
                  <a:pt x="3902184" y="412768"/>
                  <a:pt x="3905028" y="440981"/>
                  <a:pt x="3912029" y="468465"/>
                </a:cubicBezTo>
                <a:cubicBezTo>
                  <a:pt x="3918870" y="501219"/>
                  <a:pt x="3919171" y="493504"/>
                  <a:pt x="3923563" y="512872"/>
                </a:cubicBezTo>
                <a:cubicBezTo>
                  <a:pt x="3925161" y="516259"/>
                  <a:pt x="3933257" y="548851"/>
                  <a:pt x="3935302" y="551780"/>
                </a:cubicBezTo>
                <a:cubicBezTo>
                  <a:pt x="3940193" y="569420"/>
                  <a:pt x="3948108" y="591435"/>
                  <a:pt x="3952908" y="618713"/>
                </a:cubicBezTo>
                <a:cubicBezTo>
                  <a:pt x="3949597" y="640336"/>
                  <a:pt x="3968857" y="662091"/>
                  <a:pt x="3964097" y="689135"/>
                </a:cubicBezTo>
                <a:cubicBezTo>
                  <a:pt x="3963409" y="698730"/>
                  <a:pt x="3967777" y="726290"/>
                  <a:pt x="3972561" y="730194"/>
                </a:cubicBezTo>
                <a:cubicBezTo>
                  <a:pt x="3974287" y="735671"/>
                  <a:pt x="3973869" y="742863"/>
                  <a:pt x="3978553" y="744105"/>
                </a:cubicBezTo>
                <a:cubicBezTo>
                  <a:pt x="3984369" y="746793"/>
                  <a:pt x="3979392" y="769550"/>
                  <a:pt x="3985056" y="764665"/>
                </a:cubicBezTo>
                <a:cubicBezTo>
                  <a:pt x="3981721" y="780759"/>
                  <a:pt x="3994221" y="788526"/>
                  <a:pt x="3998681" y="799644"/>
                </a:cubicBezTo>
                <a:cubicBezTo>
                  <a:pt x="3996807" y="806167"/>
                  <a:pt x="3999133" y="812044"/>
                  <a:pt x="4002586" y="819512"/>
                </a:cubicBezTo>
                <a:lnTo>
                  <a:pt x="4007152" y="829775"/>
                </a:lnTo>
                <a:cubicBezTo>
                  <a:pt x="4007290" y="831346"/>
                  <a:pt x="4007429" y="832918"/>
                  <a:pt x="4007568" y="834489"/>
                </a:cubicBezTo>
                <a:cubicBezTo>
                  <a:pt x="4008582" y="842878"/>
                  <a:pt x="4012501" y="870527"/>
                  <a:pt x="4013238" y="880111"/>
                </a:cubicBezTo>
                <a:lnTo>
                  <a:pt x="4011990" y="891990"/>
                </a:lnTo>
                <a:cubicBezTo>
                  <a:pt x="4012878" y="895711"/>
                  <a:pt x="4017741" y="899277"/>
                  <a:pt x="4018561" y="902435"/>
                </a:cubicBezTo>
                <a:lnTo>
                  <a:pt x="4016914" y="910937"/>
                </a:lnTo>
                <a:cubicBezTo>
                  <a:pt x="4021666" y="910045"/>
                  <a:pt x="4017754" y="920062"/>
                  <a:pt x="4017630" y="927631"/>
                </a:cubicBezTo>
                <a:cubicBezTo>
                  <a:pt x="4017765" y="943134"/>
                  <a:pt x="4017899" y="958638"/>
                  <a:pt x="4018033" y="974141"/>
                </a:cubicBezTo>
                <a:lnTo>
                  <a:pt x="4020844" y="1002853"/>
                </a:lnTo>
                <a:lnTo>
                  <a:pt x="4019159" y="1011649"/>
                </a:lnTo>
                <a:cubicBezTo>
                  <a:pt x="4018755" y="1030805"/>
                  <a:pt x="4025427" y="1051984"/>
                  <a:pt x="4019983" y="1065586"/>
                </a:cubicBezTo>
                <a:cubicBezTo>
                  <a:pt x="4019342" y="1071115"/>
                  <a:pt x="4019489" y="1076118"/>
                  <a:pt x="4020124" y="1080768"/>
                </a:cubicBezTo>
                <a:lnTo>
                  <a:pt x="4023046" y="1093182"/>
                </a:lnTo>
                <a:lnTo>
                  <a:pt x="4030993" y="1117768"/>
                </a:lnTo>
                <a:cubicBezTo>
                  <a:pt x="4017255" y="1119010"/>
                  <a:pt x="4036257" y="1175819"/>
                  <a:pt x="4024084" y="1169607"/>
                </a:cubicBezTo>
                <a:cubicBezTo>
                  <a:pt x="4026558" y="1192318"/>
                  <a:pt x="4002019" y="1213340"/>
                  <a:pt x="4015242" y="1235237"/>
                </a:cubicBezTo>
                <a:cubicBezTo>
                  <a:pt x="4014162" y="1269305"/>
                  <a:pt x="4018570" y="1317827"/>
                  <a:pt x="4017602" y="1350990"/>
                </a:cubicBezTo>
                <a:cubicBezTo>
                  <a:pt x="4023169" y="1344874"/>
                  <a:pt x="4021893" y="1374627"/>
                  <a:pt x="4021736" y="1378298"/>
                </a:cubicBezTo>
                <a:cubicBezTo>
                  <a:pt x="4018952" y="1400570"/>
                  <a:pt x="4019832" y="1419813"/>
                  <a:pt x="4016278" y="1458310"/>
                </a:cubicBezTo>
                <a:cubicBezTo>
                  <a:pt x="4018014" y="1492373"/>
                  <a:pt x="4008830" y="1521984"/>
                  <a:pt x="4018868" y="1553366"/>
                </a:cubicBezTo>
                <a:cubicBezTo>
                  <a:pt x="4016990" y="1555494"/>
                  <a:pt x="4015540" y="1558122"/>
                  <a:pt x="4014402" y="1561090"/>
                </a:cubicBezTo>
                <a:lnTo>
                  <a:pt x="4011936" y="1570307"/>
                </a:lnTo>
                <a:lnTo>
                  <a:pt x="4012405" y="1571592"/>
                </a:lnTo>
                <a:cubicBezTo>
                  <a:pt x="4013272" y="1577147"/>
                  <a:pt x="4012836" y="1580457"/>
                  <a:pt x="4011825" y="1582767"/>
                </a:cubicBezTo>
                <a:lnTo>
                  <a:pt x="4010160" y="1584906"/>
                </a:lnTo>
                <a:lnTo>
                  <a:pt x="4009282" y="1592480"/>
                </a:lnTo>
                <a:lnTo>
                  <a:pt x="4004224" y="1632608"/>
                </a:lnTo>
                <a:lnTo>
                  <a:pt x="4004766" y="1633033"/>
                </a:lnTo>
                <a:cubicBezTo>
                  <a:pt x="4005917" y="1634501"/>
                  <a:pt x="4006652" y="1636551"/>
                  <a:pt x="4006536" y="1639879"/>
                </a:cubicBezTo>
                <a:cubicBezTo>
                  <a:pt x="4015184" y="1636475"/>
                  <a:pt x="4009709" y="1642588"/>
                  <a:pt x="4008603" y="1652696"/>
                </a:cubicBezTo>
                <a:cubicBezTo>
                  <a:pt x="4021787" y="1649666"/>
                  <a:pt x="4013526" y="1677353"/>
                  <a:pt x="4020520" y="1683689"/>
                </a:cubicBezTo>
                <a:cubicBezTo>
                  <a:pt x="4019410" y="1691182"/>
                  <a:pt x="4018476" y="1699055"/>
                  <a:pt x="4017793" y="1707144"/>
                </a:cubicBezTo>
                <a:cubicBezTo>
                  <a:pt x="4017716" y="1708742"/>
                  <a:pt x="4017637" y="1710339"/>
                  <a:pt x="4017559" y="1711937"/>
                </a:cubicBezTo>
                <a:lnTo>
                  <a:pt x="4017686" y="1712065"/>
                </a:lnTo>
                <a:cubicBezTo>
                  <a:pt x="4017911" y="1713173"/>
                  <a:pt x="4017938" y="1714774"/>
                  <a:pt x="4017696" y="1717183"/>
                </a:cubicBezTo>
                <a:lnTo>
                  <a:pt x="4017133" y="1720681"/>
                </a:lnTo>
                <a:lnTo>
                  <a:pt x="4016678" y="1729981"/>
                </a:lnTo>
                <a:lnTo>
                  <a:pt x="4017384" y="1733388"/>
                </a:lnTo>
                <a:lnTo>
                  <a:pt x="4018907" y="1735034"/>
                </a:lnTo>
                <a:cubicBezTo>
                  <a:pt x="4018834" y="1735303"/>
                  <a:pt x="4018762" y="1735573"/>
                  <a:pt x="4018689" y="1735842"/>
                </a:cubicBezTo>
                <a:cubicBezTo>
                  <a:pt x="4015637" y="1741502"/>
                  <a:pt x="4011570" y="1742214"/>
                  <a:pt x="4022227" y="1754258"/>
                </a:cubicBezTo>
                <a:cubicBezTo>
                  <a:pt x="4017088" y="1767842"/>
                  <a:pt x="4023675" y="1773031"/>
                  <a:pt x="4025215" y="1794468"/>
                </a:cubicBezTo>
                <a:cubicBezTo>
                  <a:pt x="4020602" y="1801685"/>
                  <a:pt x="4021846" y="1809129"/>
                  <a:pt x="4024929" y="1817026"/>
                </a:cubicBezTo>
                <a:cubicBezTo>
                  <a:pt x="4022135" y="1836468"/>
                  <a:pt x="4026097" y="1856359"/>
                  <a:pt x="4026330" y="1879330"/>
                </a:cubicBezTo>
                <a:lnTo>
                  <a:pt x="4036998" y="1941432"/>
                </a:lnTo>
                <a:lnTo>
                  <a:pt x="4036084" y="2000732"/>
                </a:lnTo>
                <a:cubicBezTo>
                  <a:pt x="4034263" y="2008113"/>
                  <a:pt x="4032229" y="2015157"/>
                  <a:pt x="4030076" y="2021755"/>
                </a:cubicBezTo>
                <a:cubicBezTo>
                  <a:pt x="4035967" y="2031320"/>
                  <a:pt x="4023973" y="2053600"/>
                  <a:pt x="4037221" y="2057342"/>
                </a:cubicBezTo>
                <a:cubicBezTo>
                  <a:pt x="4034697" y="2066435"/>
                  <a:pt x="4028501" y="2069516"/>
                  <a:pt x="4037394" y="2070619"/>
                </a:cubicBezTo>
                <a:cubicBezTo>
                  <a:pt x="4036804" y="2073734"/>
                  <a:pt x="4037226" y="2076065"/>
                  <a:pt x="4038135" y="2078045"/>
                </a:cubicBezTo>
                <a:lnTo>
                  <a:pt x="4038600" y="2078724"/>
                </a:lnTo>
                <a:lnTo>
                  <a:pt x="4032779" y="2098845"/>
                </a:lnTo>
                <a:lnTo>
                  <a:pt x="4032983" y="2102024"/>
                </a:lnTo>
                <a:lnTo>
                  <a:pt x="4027939" y="2114492"/>
                </a:lnTo>
                <a:lnTo>
                  <a:pt x="4018466" y="2141885"/>
                </a:lnTo>
                <a:cubicBezTo>
                  <a:pt x="4016935" y="2144144"/>
                  <a:pt x="4008999" y="2172239"/>
                  <a:pt x="4006867" y="2173326"/>
                </a:cubicBezTo>
                <a:cubicBezTo>
                  <a:pt x="4012131" y="2208338"/>
                  <a:pt x="3995887" y="2179358"/>
                  <a:pt x="3992697" y="2212754"/>
                </a:cubicBezTo>
                <a:cubicBezTo>
                  <a:pt x="4005768" y="2234675"/>
                  <a:pt x="3987982" y="2231911"/>
                  <a:pt x="3984358" y="2281700"/>
                </a:cubicBezTo>
                <a:cubicBezTo>
                  <a:pt x="3976909" y="2307292"/>
                  <a:pt x="3981397" y="2321058"/>
                  <a:pt x="3966554" y="2358247"/>
                </a:cubicBezTo>
                <a:cubicBezTo>
                  <a:pt x="3960999" y="2394590"/>
                  <a:pt x="3953833" y="2470676"/>
                  <a:pt x="3951025" y="2499761"/>
                </a:cubicBezTo>
                <a:cubicBezTo>
                  <a:pt x="3960739" y="2527319"/>
                  <a:pt x="3950548" y="2509832"/>
                  <a:pt x="3949702" y="2532758"/>
                </a:cubicBezTo>
                <a:cubicBezTo>
                  <a:pt x="3938760" y="2520705"/>
                  <a:pt x="3952389" y="2562520"/>
                  <a:pt x="3938861" y="2556795"/>
                </a:cubicBezTo>
                <a:cubicBezTo>
                  <a:pt x="3939134" y="2561148"/>
                  <a:pt x="3939827" y="2565547"/>
                  <a:pt x="3940623" y="2570003"/>
                </a:cubicBezTo>
                <a:cubicBezTo>
                  <a:pt x="3940759" y="2570781"/>
                  <a:pt x="3940897" y="2571558"/>
                  <a:pt x="3941033" y="2572336"/>
                </a:cubicBezTo>
                <a:lnTo>
                  <a:pt x="3940366" y="2580478"/>
                </a:lnTo>
                <a:lnTo>
                  <a:pt x="3943063" y="2584265"/>
                </a:lnTo>
                <a:lnTo>
                  <a:pt x="3944125" y="2597587"/>
                </a:lnTo>
                <a:cubicBezTo>
                  <a:pt x="3944077" y="2602348"/>
                  <a:pt x="3943504" y="2607198"/>
                  <a:pt x="3942089" y="2612155"/>
                </a:cubicBezTo>
                <a:cubicBezTo>
                  <a:pt x="3932438" y="2625816"/>
                  <a:pt x="3941792" y="2663179"/>
                  <a:pt x="3929196" y="2679622"/>
                </a:cubicBezTo>
                <a:cubicBezTo>
                  <a:pt x="3925571" y="2686502"/>
                  <a:pt x="3920517" y="2712894"/>
                  <a:pt x="3923315" y="2720986"/>
                </a:cubicBezTo>
                <a:cubicBezTo>
                  <a:pt x="3923036" y="2727128"/>
                  <a:pt x="3920401" y="2732389"/>
                  <a:pt x="3923961" y="2738269"/>
                </a:cubicBezTo>
                <a:cubicBezTo>
                  <a:pt x="3928018" y="2746479"/>
                  <a:pt x="3916599" y="2759296"/>
                  <a:pt x="3922927" y="2761348"/>
                </a:cubicBezTo>
                <a:cubicBezTo>
                  <a:pt x="3919813" y="2786694"/>
                  <a:pt x="3907933" y="2868089"/>
                  <a:pt x="3905273" y="2890343"/>
                </a:cubicBezTo>
                <a:cubicBezTo>
                  <a:pt x="3905945" y="2891698"/>
                  <a:pt x="3906516" y="2893225"/>
                  <a:pt x="3906968" y="2894872"/>
                </a:cubicBezTo>
                <a:cubicBezTo>
                  <a:pt x="3909594" y="2904456"/>
                  <a:pt x="3907729" y="2916058"/>
                  <a:pt x="3902804" y="2920783"/>
                </a:cubicBezTo>
                <a:cubicBezTo>
                  <a:pt x="3885416" y="2946524"/>
                  <a:pt x="3880691" y="2976695"/>
                  <a:pt x="3873409" y="3003309"/>
                </a:cubicBezTo>
                <a:cubicBezTo>
                  <a:pt x="3866483" y="3034202"/>
                  <a:pt x="3883685" y="3021162"/>
                  <a:pt x="3865677" y="3054172"/>
                </a:cubicBezTo>
                <a:cubicBezTo>
                  <a:pt x="3869656" y="3061216"/>
                  <a:pt x="3869021" y="3066386"/>
                  <a:pt x="3865322" y="3073552"/>
                </a:cubicBezTo>
                <a:cubicBezTo>
                  <a:pt x="3862309" y="3088769"/>
                  <a:pt x="3874353" y="3094511"/>
                  <a:pt x="3864576" y="3105939"/>
                </a:cubicBezTo>
                <a:cubicBezTo>
                  <a:pt x="3871414" y="3106866"/>
                  <a:pt x="3862070" y="3136685"/>
                  <a:pt x="3869897" y="3133416"/>
                </a:cubicBezTo>
                <a:cubicBezTo>
                  <a:pt x="3873987" y="3146871"/>
                  <a:pt x="3863598" y="3146263"/>
                  <a:pt x="3866944" y="3159200"/>
                </a:cubicBezTo>
                <a:cubicBezTo>
                  <a:pt x="3866209" y="3171160"/>
                  <a:pt x="3861238" y="3148758"/>
                  <a:pt x="3858655" y="3160960"/>
                </a:cubicBezTo>
                <a:cubicBezTo>
                  <a:pt x="3856672" y="3176428"/>
                  <a:pt x="3845007" y="3169580"/>
                  <a:pt x="3857964" y="3189916"/>
                </a:cubicBezTo>
                <a:cubicBezTo>
                  <a:pt x="3851730" y="3203678"/>
                  <a:pt x="3857918" y="3210651"/>
                  <a:pt x="3857749" y="3234304"/>
                </a:cubicBezTo>
                <a:lnTo>
                  <a:pt x="3855596" y="3240571"/>
                </a:lnTo>
                <a:lnTo>
                  <a:pt x="3861634" y="3248569"/>
                </a:lnTo>
                <a:cubicBezTo>
                  <a:pt x="3864052" y="3253014"/>
                  <a:pt x="3865516" y="3258342"/>
                  <a:pt x="3864663" y="3265444"/>
                </a:cubicBezTo>
                <a:cubicBezTo>
                  <a:pt x="3848300" y="3307894"/>
                  <a:pt x="3875588" y="3268090"/>
                  <a:pt x="3865146" y="3338829"/>
                </a:cubicBezTo>
                <a:cubicBezTo>
                  <a:pt x="3862730" y="3342195"/>
                  <a:pt x="3864130" y="3351680"/>
                  <a:pt x="3867052" y="3351725"/>
                </a:cubicBezTo>
                <a:cubicBezTo>
                  <a:pt x="3865794" y="3356006"/>
                  <a:pt x="3859439" y="3365106"/>
                  <a:pt x="3863912" y="3367707"/>
                </a:cubicBezTo>
                <a:cubicBezTo>
                  <a:pt x="3863241" y="3379301"/>
                  <a:pt x="3861774" y="3390600"/>
                  <a:pt x="3859561" y="3401335"/>
                </a:cubicBezTo>
                <a:lnTo>
                  <a:pt x="3853212" y="3423129"/>
                </a:lnTo>
                <a:lnTo>
                  <a:pt x="3856572" y="3428759"/>
                </a:lnTo>
                <a:lnTo>
                  <a:pt x="3856601" y="3428999"/>
                </a:lnTo>
                <a:lnTo>
                  <a:pt x="0" y="3428999"/>
                </a:lnTo>
                <a:close/>
              </a:path>
            </a:pathLst>
          </a:custGeom>
          <a:noFill/>
        </p:spPr>
      </p:pic>
      <p:pic>
        <p:nvPicPr>
          <p:cNvPr id="4" name="Marcador de contenido 3" descr="Mapa&#10;&#10;El contenido generado por IA puede ser incorrecto.">
            <a:extLst>
              <a:ext uri="{FF2B5EF4-FFF2-40B4-BE49-F238E27FC236}">
                <a16:creationId xmlns:a16="http://schemas.microsoft.com/office/drawing/2014/main" id="{16479C2B-56B8-B138-3EC3-103128BE7B10}"/>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t="375" r="1" b="1"/>
          <a:stretch>
            <a:fillRect/>
          </a:stretch>
        </p:blipFill>
        <p:spPr bwMode="auto">
          <a:xfrm>
            <a:off x="9" y="-7"/>
            <a:ext cx="4912954" cy="3493830"/>
          </a:xfrm>
          <a:custGeom>
            <a:avLst/>
            <a:gdLst/>
            <a:ahLst/>
            <a:cxnLst/>
            <a:rect l="l" t="t" r="r" b="b"/>
            <a:pathLst>
              <a:path w="3832765" h="3429000">
                <a:moveTo>
                  <a:pt x="0" y="0"/>
                </a:moveTo>
                <a:lnTo>
                  <a:pt x="3647227" y="0"/>
                </a:lnTo>
                <a:lnTo>
                  <a:pt x="3639550" y="38855"/>
                </a:lnTo>
                <a:cubicBezTo>
                  <a:pt x="3636650" y="54773"/>
                  <a:pt x="3634345" y="68219"/>
                  <a:pt x="3632595" y="77266"/>
                </a:cubicBezTo>
                <a:cubicBezTo>
                  <a:pt x="3626536" y="79781"/>
                  <a:pt x="3626501" y="84794"/>
                  <a:pt x="3629067" y="94172"/>
                </a:cubicBezTo>
                <a:cubicBezTo>
                  <a:pt x="3627578" y="163765"/>
                  <a:pt x="3557526" y="242917"/>
                  <a:pt x="3584106" y="259179"/>
                </a:cubicBezTo>
                <a:cubicBezTo>
                  <a:pt x="3583700" y="275569"/>
                  <a:pt x="3606846" y="331307"/>
                  <a:pt x="3599938" y="369872"/>
                </a:cubicBezTo>
                <a:cubicBezTo>
                  <a:pt x="3585388" y="383902"/>
                  <a:pt x="3596928" y="466732"/>
                  <a:pt x="3595032" y="485807"/>
                </a:cubicBezTo>
                <a:cubicBezTo>
                  <a:pt x="3585943" y="488250"/>
                  <a:pt x="3592517" y="521115"/>
                  <a:pt x="3579338" y="516547"/>
                </a:cubicBezTo>
                <a:cubicBezTo>
                  <a:pt x="3573622" y="519766"/>
                  <a:pt x="3573367" y="529229"/>
                  <a:pt x="3578241" y="534293"/>
                </a:cubicBezTo>
                <a:cubicBezTo>
                  <a:pt x="3576722" y="545474"/>
                  <a:pt x="3569890" y="551581"/>
                  <a:pt x="3577790" y="563888"/>
                </a:cubicBezTo>
                <a:cubicBezTo>
                  <a:pt x="3576008" y="579306"/>
                  <a:pt x="3555937" y="592508"/>
                  <a:pt x="3568362" y="606614"/>
                </a:cubicBezTo>
                <a:cubicBezTo>
                  <a:pt x="3548060" y="617296"/>
                  <a:pt x="3566748" y="665721"/>
                  <a:pt x="3562360" y="696544"/>
                </a:cubicBezTo>
                <a:cubicBezTo>
                  <a:pt x="3540870" y="749643"/>
                  <a:pt x="3563552" y="814684"/>
                  <a:pt x="3525923" y="839698"/>
                </a:cubicBezTo>
                <a:cubicBezTo>
                  <a:pt x="3535181" y="895191"/>
                  <a:pt x="3521523" y="937628"/>
                  <a:pt x="3518879" y="980382"/>
                </a:cubicBezTo>
                <a:cubicBezTo>
                  <a:pt x="3513995" y="999599"/>
                  <a:pt x="3527321" y="1012505"/>
                  <a:pt x="3515302" y="1028426"/>
                </a:cubicBezTo>
                <a:cubicBezTo>
                  <a:pt x="3518279" y="1066840"/>
                  <a:pt x="3496325" y="1148092"/>
                  <a:pt x="3536738" y="1210870"/>
                </a:cubicBezTo>
                <a:lnTo>
                  <a:pt x="3591526" y="1380154"/>
                </a:lnTo>
                <a:cubicBezTo>
                  <a:pt x="3610626" y="1430030"/>
                  <a:pt x="3618402" y="1446676"/>
                  <a:pt x="3627364" y="1475232"/>
                </a:cubicBezTo>
                <a:cubicBezTo>
                  <a:pt x="3630584" y="1500131"/>
                  <a:pt x="3621205" y="1517302"/>
                  <a:pt x="3629315" y="1551492"/>
                </a:cubicBezTo>
                <a:cubicBezTo>
                  <a:pt x="3627771" y="1569255"/>
                  <a:pt x="3642142" y="1604305"/>
                  <a:pt x="3642065" y="1616703"/>
                </a:cubicBezTo>
                <a:cubicBezTo>
                  <a:pt x="3644190" y="1615867"/>
                  <a:pt x="3646228" y="1622618"/>
                  <a:pt x="3644837" y="1625880"/>
                </a:cubicBezTo>
                <a:cubicBezTo>
                  <a:pt x="3644873" y="1682450"/>
                  <a:pt x="3660396" y="1644242"/>
                  <a:pt x="3653089" y="1681195"/>
                </a:cubicBezTo>
                <a:cubicBezTo>
                  <a:pt x="3653672" y="1703685"/>
                  <a:pt x="3678100" y="1693642"/>
                  <a:pt x="3669268" y="1720463"/>
                </a:cubicBezTo>
                <a:cubicBezTo>
                  <a:pt x="3672709" y="1747068"/>
                  <a:pt x="3683894" y="1760489"/>
                  <a:pt x="3680555" y="1787683"/>
                </a:cubicBezTo>
                <a:cubicBezTo>
                  <a:pt x="3683815" y="1812577"/>
                  <a:pt x="3690283" y="1832624"/>
                  <a:pt x="3690144" y="1854892"/>
                </a:cubicBezTo>
                <a:cubicBezTo>
                  <a:pt x="3694176" y="1862246"/>
                  <a:pt x="3696364" y="1869845"/>
                  <a:pt x="3692847" y="1879545"/>
                </a:cubicBezTo>
                <a:lnTo>
                  <a:pt x="3705899" y="1950159"/>
                </a:lnTo>
                <a:cubicBezTo>
                  <a:pt x="3705811" y="1963349"/>
                  <a:pt x="3696947" y="1944883"/>
                  <a:pt x="3698529" y="1956744"/>
                </a:cubicBezTo>
                <a:cubicBezTo>
                  <a:pt x="3704089" y="1967128"/>
                  <a:pt x="3694319" y="1972691"/>
                  <a:pt x="3700670" y="1983128"/>
                </a:cubicBezTo>
                <a:cubicBezTo>
                  <a:pt x="3707325" y="1975376"/>
                  <a:pt x="3704290" y="2019261"/>
                  <a:pt x="3710819" y="2016104"/>
                </a:cubicBezTo>
                <a:cubicBezTo>
                  <a:pt x="3703899" y="2032806"/>
                  <a:pt x="3716180" y="2041037"/>
                  <a:pt x="3716263" y="2057358"/>
                </a:cubicBezTo>
                <a:cubicBezTo>
                  <a:pt x="3714181" y="2066395"/>
                  <a:pt x="3708419" y="2088153"/>
                  <a:pt x="3713451" y="2092532"/>
                </a:cubicBezTo>
                <a:cubicBezTo>
                  <a:pt x="3702969" y="2134723"/>
                  <a:pt x="3713408" y="2112089"/>
                  <a:pt x="3712825" y="2145702"/>
                </a:cubicBezTo>
                <a:cubicBezTo>
                  <a:pt x="3711099" y="2175441"/>
                  <a:pt x="3721651" y="2170882"/>
                  <a:pt x="3710370" y="2205762"/>
                </a:cubicBezTo>
                <a:cubicBezTo>
                  <a:pt x="3706686" y="2213193"/>
                  <a:pt x="3707151" y="2225380"/>
                  <a:pt x="3711407" y="2232983"/>
                </a:cubicBezTo>
                <a:cubicBezTo>
                  <a:pt x="3712139" y="2234292"/>
                  <a:pt x="3712959" y="2235411"/>
                  <a:pt x="3713840" y="2236309"/>
                </a:cubicBezTo>
                <a:cubicBezTo>
                  <a:pt x="3705311" y="2258197"/>
                  <a:pt x="3712810" y="2264929"/>
                  <a:pt x="3706371" y="2276362"/>
                </a:cubicBezTo>
                <a:cubicBezTo>
                  <a:pt x="3707813" y="2303313"/>
                  <a:pt x="3719116" y="2319717"/>
                  <a:pt x="3713548" y="2330164"/>
                </a:cubicBezTo>
                <a:cubicBezTo>
                  <a:pt x="3716700" y="2349548"/>
                  <a:pt x="3722681" y="2379563"/>
                  <a:pt x="3725281" y="2392669"/>
                </a:cubicBezTo>
                <a:cubicBezTo>
                  <a:pt x="3729704" y="2396182"/>
                  <a:pt x="3728251" y="2402767"/>
                  <a:pt x="3729156" y="2408800"/>
                </a:cubicBezTo>
                <a:cubicBezTo>
                  <a:pt x="3733288" y="2414878"/>
                  <a:pt x="3733591" y="2443086"/>
                  <a:pt x="3731527" y="2451803"/>
                </a:cubicBezTo>
                <a:lnTo>
                  <a:pt x="3736702" y="2478754"/>
                </a:lnTo>
                <a:cubicBezTo>
                  <a:pt x="3728550" y="2525478"/>
                  <a:pt x="3760386" y="2545889"/>
                  <a:pt x="3730701" y="2582746"/>
                </a:cubicBezTo>
                <a:cubicBezTo>
                  <a:pt x="3730821" y="2599785"/>
                  <a:pt x="3740171" y="2587220"/>
                  <a:pt x="3740291" y="2604259"/>
                </a:cubicBezTo>
                <a:cubicBezTo>
                  <a:pt x="3743848" y="2626667"/>
                  <a:pt x="3731064" y="2615985"/>
                  <a:pt x="3745312" y="2636571"/>
                </a:cubicBezTo>
                <a:cubicBezTo>
                  <a:pt x="3741774" y="2677126"/>
                  <a:pt x="3756230" y="2698390"/>
                  <a:pt x="3745913" y="2734956"/>
                </a:cubicBezTo>
                <a:cubicBezTo>
                  <a:pt x="3751211" y="2727858"/>
                  <a:pt x="3750682" y="2814031"/>
                  <a:pt x="3749695" y="2825841"/>
                </a:cubicBezTo>
                <a:cubicBezTo>
                  <a:pt x="3749942" y="2850991"/>
                  <a:pt x="3747920" y="2877551"/>
                  <a:pt x="3747393" y="2915771"/>
                </a:cubicBezTo>
                <a:cubicBezTo>
                  <a:pt x="3750755" y="2949567"/>
                  <a:pt x="3739923" y="2933903"/>
                  <a:pt x="3751447" y="2964244"/>
                </a:cubicBezTo>
                <a:cubicBezTo>
                  <a:pt x="3751616" y="2982921"/>
                  <a:pt x="3749341" y="3024704"/>
                  <a:pt x="3748411" y="3027834"/>
                </a:cubicBezTo>
                <a:lnTo>
                  <a:pt x="3748938" y="3029071"/>
                </a:lnTo>
                <a:cubicBezTo>
                  <a:pt x="3750070" y="3034527"/>
                  <a:pt x="3749794" y="3037871"/>
                  <a:pt x="3748894" y="3040270"/>
                </a:cubicBezTo>
                <a:lnTo>
                  <a:pt x="3747334" y="3042558"/>
                </a:lnTo>
                <a:cubicBezTo>
                  <a:pt x="3747162" y="3045102"/>
                  <a:pt x="3746989" y="3047646"/>
                  <a:pt x="3746817" y="3050190"/>
                </a:cubicBezTo>
                <a:lnTo>
                  <a:pt x="3744491" y="3065086"/>
                </a:lnTo>
                <a:lnTo>
                  <a:pt x="3745283" y="3068003"/>
                </a:lnTo>
                <a:lnTo>
                  <a:pt x="3743686" y="3090671"/>
                </a:lnTo>
                <a:lnTo>
                  <a:pt x="3744246" y="3091046"/>
                </a:lnTo>
                <a:cubicBezTo>
                  <a:pt x="3745467" y="3092400"/>
                  <a:pt x="3746300" y="3094375"/>
                  <a:pt x="3746343" y="3097703"/>
                </a:cubicBezTo>
                <a:cubicBezTo>
                  <a:pt x="3754816" y="3093496"/>
                  <a:pt x="3749641" y="3100105"/>
                  <a:pt x="3749018" y="3110287"/>
                </a:cubicBezTo>
                <a:cubicBezTo>
                  <a:pt x="3762039" y="3106026"/>
                  <a:pt x="3755113" y="3134407"/>
                  <a:pt x="3762400" y="3140063"/>
                </a:cubicBezTo>
                <a:cubicBezTo>
                  <a:pt x="3761648" y="3147641"/>
                  <a:pt x="3761093" y="3155576"/>
                  <a:pt x="3760798" y="3163705"/>
                </a:cubicBezTo>
                <a:cubicBezTo>
                  <a:pt x="3760796" y="3165306"/>
                  <a:pt x="3760795" y="3166906"/>
                  <a:pt x="3760793" y="3168507"/>
                </a:cubicBezTo>
                <a:lnTo>
                  <a:pt x="3760925" y="3168621"/>
                </a:lnTo>
                <a:cubicBezTo>
                  <a:pt x="3761203" y="3169703"/>
                  <a:pt x="3761307" y="3171298"/>
                  <a:pt x="3761180" y="3173722"/>
                </a:cubicBezTo>
                <a:lnTo>
                  <a:pt x="3760784" y="3177263"/>
                </a:lnTo>
                <a:lnTo>
                  <a:pt x="3760776" y="3186578"/>
                </a:lnTo>
                <a:lnTo>
                  <a:pt x="3761644" y="3189908"/>
                </a:lnTo>
                <a:cubicBezTo>
                  <a:pt x="3767239" y="3200999"/>
                  <a:pt x="3784386" y="3192521"/>
                  <a:pt x="3778090" y="3215620"/>
                </a:cubicBezTo>
                <a:cubicBezTo>
                  <a:pt x="3782929" y="3238942"/>
                  <a:pt x="3794645" y="3248487"/>
                  <a:pt x="3792860" y="3273934"/>
                </a:cubicBezTo>
                <a:cubicBezTo>
                  <a:pt x="3797428" y="3295746"/>
                  <a:pt x="3804878" y="3312408"/>
                  <a:pt x="3805965" y="3332638"/>
                </a:cubicBezTo>
                <a:cubicBezTo>
                  <a:pt x="3810325" y="3338359"/>
                  <a:pt x="3812891" y="3344736"/>
                  <a:pt x="3809972" y="3354360"/>
                </a:cubicBezTo>
                <a:cubicBezTo>
                  <a:pt x="3815463" y="3373933"/>
                  <a:pt x="3822569" y="3374995"/>
                  <a:pt x="3820366" y="3391014"/>
                </a:cubicBezTo>
                <a:cubicBezTo>
                  <a:pt x="3832550" y="3396219"/>
                  <a:pt x="3828906" y="3399305"/>
                  <a:pt x="3827143" y="3406519"/>
                </a:cubicBezTo>
                <a:cubicBezTo>
                  <a:pt x="3827126" y="3406819"/>
                  <a:pt x="3827110" y="3407118"/>
                  <a:pt x="3827093" y="3407418"/>
                </a:cubicBezTo>
                <a:lnTo>
                  <a:pt x="3828820" y="3408091"/>
                </a:lnTo>
                <a:lnTo>
                  <a:pt x="3830121" y="3410929"/>
                </a:lnTo>
                <a:lnTo>
                  <a:pt x="3831461" y="3420084"/>
                </a:lnTo>
                <a:cubicBezTo>
                  <a:pt x="3831507" y="3421309"/>
                  <a:pt x="3831554" y="3422534"/>
                  <a:pt x="3831600" y="3423759"/>
                </a:cubicBezTo>
                <a:cubicBezTo>
                  <a:pt x="3831831" y="3426205"/>
                  <a:pt x="3832160" y="3427719"/>
                  <a:pt x="3832580" y="3428642"/>
                </a:cubicBezTo>
                <a:cubicBezTo>
                  <a:pt x="3832626" y="3428658"/>
                  <a:pt x="3832672" y="3428675"/>
                  <a:pt x="3832719" y="3428690"/>
                </a:cubicBezTo>
                <a:lnTo>
                  <a:pt x="3832765" y="3429000"/>
                </a:lnTo>
                <a:lnTo>
                  <a:pt x="0" y="3429000"/>
                </a:lnTo>
                <a:close/>
              </a:path>
            </a:pathLst>
          </a:custGeom>
          <a:noFill/>
        </p:spPr>
      </p:pic>
      <p:sp>
        <p:nvSpPr>
          <p:cNvPr id="7" name="CuadroTexto 6">
            <a:extLst>
              <a:ext uri="{FF2B5EF4-FFF2-40B4-BE49-F238E27FC236}">
                <a16:creationId xmlns:a16="http://schemas.microsoft.com/office/drawing/2014/main" id="{8CBDFF80-07F4-AA55-FBBB-947C5BBF16B3}"/>
              </a:ext>
            </a:extLst>
          </p:cNvPr>
          <p:cNvSpPr txBox="1"/>
          <p:nvPr/>
        </p:nvSpPr>
        <p:spPr>
          <a:xfrm>
            <a:off x="5091205" y="1579032"/>
            <a:ext cx="6663470" cy="4492486"/>
          </a:xfrm>
          <a:prstGeom prst="rect">
            <a:avLst/>
          </a:prstGeom>
        </p:spPr>
        <p:txBody>
          <a:bodyPr vert="horz" lIns="91440" tIns="45720" rIns="91440" bIns="45720" rtlCol="0">
            <a:normAutofit fontScale="92500" lnSpcReduction="20000"/>
          </a:bodyPr>
          <a:lstStyle/>
          <a:p>
            <a:pPr indent="-228600">
              <a:lnSpc>
                <a:spcPct val="90000"/>
              </a:lnSpc>
              <a:spcAft>
                <a:spcPts val="800"/>
              </a:spcAft>
              <a:buFont typeface="Arial" panose="020B0604020202020204" pitchFamily="34" charset="0"/>
              <a:buChar char="•"/>
            </a:pPr>
            <a:r>
              <a:rPr lang="en-US" sz="3900" dirty="0">
                <a:effectLst/>
              </a:rPr>
              <a:t>Los </a:t>
            </a:r>
            <a:r>
              <a:rPr lang="en-US" sz="3900" dirty="0" err="1">
                <a:effectLst/>
              </a:rPr>
              <a:t>musulmanes</a:t>
            </a:r>
            <a:r>
              <a:rPr lang="en-US" sz="3900" dirty="0">
                <a:effectLst/>
              </a:rPr>
              <a:t> </a:t>
            </a:r>
            <a:r>
              <a:rPr lang="en-US" sz="3900" dirty="0" err="1">
                <a:effectLst/>
              </a:rPr>
              <a:t>llamaron</a:t>
            </a:r>
            <a:r>
              <a:rPr lang="en-US" sz="3900" dirty="0">
                <a:effectLst/>
              </a:rPr>
              <a:t> </a:t>
            </a:r>
            <a:r>
              <a:rPr lang="en-US" sz="3900" b="1" dirty="0">
                <a:effectLst/>
              </a:rPr>
              <a:t>Al </a:t>
            </a:r>
            <a:r>
              <a:rPr lang="en-US" sz="3900" b="1" dirty="0" err="1">
                <a:effectLst/>
              </a:rPr>
              <a:t>Ándalus</a:t>
            </a:r>
            <a:r>
              <a:rPr lang="en-US" sz="3900" dirty="0">
                <a:effectLst/>
              </a:rPr>
              <a:t> al </a:t>
            </a:r>
            <a:r>
              <a:rPr lang="en-US" sz="3900" dirty="0" err="1">
                <a:effectLst/>
              </a:rPr>
              <a:t>territorio</a:t>
            </a:r>
            <a:r>
              <a:rPr lang="en-US" sz="3900" dirty="0">
                <a:effectLst/>
              </a:rPr>
              <a:t> </a:t>
            </a:r>
            <a:r>
              <a:rPr lang="en-US" sz="3900" dirty="0" err="1">
                <a:effectLst/>
              </a:rPr>
              <a:t>conquistado</a:t>
            </a:r>
            <a:r>
              <a:rPr lang="en-US" sz="3900" dirty="0">
                <a:effectLst/>
              </a:rPr>
              <a:t> </a:t>
            </a:r>
            <a:r>
              <a:rPr lang="en-US" sz="3900" dirty="0" err="1">
                <a:effectLst/>
              </a:rPr>
              <a:t>en</a:t>
            </a:r>
            <a:r>
              <a:rPr lang="en-US" sz="3900" dirty="0">
                <a:effectLst/>
              </a:rPr>
              <a:t> la </a:t>
            </a:r>
            <a:r>
              <a:rPr lang="en-US" sz="3900" dirty="0" err="1">
                <a:effectLst/>
              </a:rPr>
              <a:t>península</a:t>
            </a:r>
            <a:r>
              <a:rPr lang="en-US" sz="3900" dirty="0">
                <a:effectLst/>
              </a:rPr>
              <a:t> </a:t>
            </a:r>
            <a:r>
              <a:rPr lang="en-US" sz="3900" dirty="0" err="1">
                <a:effectLst/>
              </a:rPr>
              <a:t>Ibérica</a:t>
            </a:r>
            <a:endParaRPr lang="en-US" sz="3900" dirty="0">
              <a:effectLst/>
            </a:endParaRPr>
          </a:p>
          <a:p>
            <a:pPr>
              <a:lnSpc>
                <a:spcPct val="90000"/>
              </a:lnSpc>
              <a:spcAft>
                <a:spcPts val="800"/>
              </a:spcAft>
            </a:pPr>
            <a:endParaRPr lang="en-US" sz="3900" dirty="0">
              <a:effectLst/>
            </a:endParaRPr>
          </a:p>
          <a:p>
            <a:pPr indent="-228600">
              <a:lnSpc>
                <a:spcPct val="90000"/>
              </a:lnSpc>
              <a:spcAft>
                <a:spcPts val="800"/>
              </a:spcAft>
              <a:buFont typeface="Arial" panose="020B0604020202020204" pitchFamily="34" charset="0"/>
              <a:buChar char="•"/>
            </a:pPr>
            <a:r>
              <a:rPr lang="en-US" sz="3900" dirty="0">
                <a:effectLst/>
              </a:rPr>
              <a:t>Al-</a:t>
            </a:r>
            <a:r>
              <a:rPr lang="en-US" sz="3900" dirty="0" err="1">
                <a:effectLst/>
              </a:rPr>
              <a:t>Ándalus</a:t>
            </a:r>
            <a:r>
              <a:rPr lang="en-US" sz="3900" dirty="0">
                <a:effectLst/>
              </a:rPr>
              <a:t> </a:t>
            </a:r>
            <a:r>
              <a:rPr lang="en-US" sz="3900" dirty="0" err="1">
                <a:effectLst/>
              </a:rPr>
              <a:t>llegó</a:t>
            </a:r>
            <a:r>
              <a:rPr lang="en-US" sz="3900" dirty="0">
                <a:effectLst/>
              </a:rPr>
              <a:t> a </a:t>
            </a:r>
            <a:r>
              <a:rPr lang="en-US" sz="3900" dirty="0" err="1">
                <a:effectLst/>
              </a:rPr>
              <a:t>ocupar</a:t>
            </a:r>
            <a:r>
              <a:rPr lang="en-US" sz="3900" dirty="0">
                <a:effectLst/>
              </a:rPr>
              <a:t> </a:t>
            </a:r>
            <a:r>
              <a:rPr lang="en-US" sz="3900" dirty="0" err="1">
                <a:effectLst/>
              </a:rPr>
              <a:t>casi</a:t>
            </a:r>
            <a:r>
              <a:rPr lang="en-US" sz="3900" dirty="0">
                <a:effectLst/>
              </a:rPr>
              <a:t> </a:t>
            </a:r>
            <a:r>
              <a:rPr lang="en-US" sz="3900" dirty="0" err="1">
                <a:effectLst/>
              </a:rPr>
              <a:t>toda</a:t>
            </a:r>
            <a:r>
              <a:rPr lang="en-US" sz="3900" dirty="0">
                <a:effectLst/>
              </a:rPr>
              <a:t> la </a:t>
            </a:r>
            <a:r>
              <a:rPr lang="en-US" sz="3900" dirty="0" err="1">
                <a:effectLst/>
              </a:rPr>
              <a:t>Península</a:t>
            </a:r>
            <a:r>
              <a:rPr lang="en-US" sz="3900" dirty="0">
                <a:effectLst/>
              </a:rPr>
              <a:t> </a:t>
            </a:r>
            <a:r>
              <a:rPr lang="en-US" sz="3900" dirty="0" err="1">
                <a:effectLst/>
              </a:rPr>
              <a:t>Ibérica.</a:t>
            </a:r>
            <a:r>
              <a:rPr lang="en-US" sz="3900" dirty="0" err="1"/>
              <a:t>Su</a:t>
            </a:r>
            <a:r>
              <a:rPr lang="en-US" sz="3900" dirty="0"/>
              <a:t> </a:t>
            </a:r>
            <a:r>
              <a:rPr lang="en-US" sz="3900" dirty="0" err="1"/>
              <a:t>extensión</a:t>
            </a:r>
            <a:r>
              <a:rPr lang="en-US" sz="3900" dirty="0"/>
              <a:t> y </a:t>
            </a:r>
            <a:r>
              <a:rPr lang="en-US" sz="3900" dirty="0" err="1"/>
              <a:t>su</a:t>
            </a:r>
            <a:r>
              <a:rPr lang="en-US" sz="3900" dirty="0"/>
              <a:t> forma de </a:t>
            </a:r>
            <a:r>
              <a:rPr lang="en-US" sz="3900" dirty="0" err="1"/>
              <a:t>gobierno</a:t>
            </a:r>
            <a:r>
              <a:rPr lang="en-US" sz="3900" dirty="0"/>
              <a:t> </a:t>
            </a:r>
            <a:r>
              <a:rPr lang="en-US" sz="3900" dirty="0" err="1"/>
              <a:t>fueron</a:t>
            </a:r>
            <a:r>
              <a:rPr lang="en-US" sz="3900" dirty="0"/>
              <a:t> </a:t>
            </a:r>
            <a:r>
              <a:rPr lang="en-US" sz="3900" dirty="0" err="1"/>
              <a:t>cambiando</a:t>
            </a:r>
            <a:r>
              <a:rPr lang="en-US" sz="3900" dirty="0"/>
              <a:t> con </a:t>
            </a:r>
            <a:r>
              <a:rPr lang="en-US" sz="3900" dirty="0" err="1"/>
              <a:t>el</a:t>
            </a:r>
            <a:r>
              <a:rPr lang="en-US" sz="3900" dirty="0"/>
              <a:t> </a:t>
            </a:r>
            <a:r>
              <a:rPr lang="en-US" sz="3900" dirty="0" err="1"/>
              <a:t>tiempo</a:t>
            </a:r>
            <a:r>
              <a:rPr lang="en-US" sz="3900" dirty="0"/>
              <a:t>.</a:t>
            </a:r>
            <a:endParaRPr lang="en-US" sz="3900" dirty="0">
              <a:effectLst/>
            </a:endParaRPr>
          </a:p>
          <a:p>
            <a:pPr>
              <a:lnSpc>
                <a:spcPct val="90000"/>
              </a:lnSpc>
              <a:spcAft>
                <a:spcPts val="800"/>
              </a:spcAft>
            </a:pPr>
            <a:endParaRPr lang="en-US" sz="2000" dirty="0">
              <a:effectLst/>
            </a:endParaRPr>
          </a:p>
        </p:txBody>
      </p:sp>
    </p:spTree>
    <p:extLst>
      <p:ext uri="{BB962C8B-B14F-4D97-AF65-F5344CB8AC3E}">
        <p14:creationId xmlns:p14="http://schemas.microsoft.com/office/powerpoint/2010/main" val="974314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528</TotalTime>
  <Words>2162</Words>
  <Application>Microsoft Office PowerPoint</Application>
  <PresentationFormat>Panorámica</PresentationFormat>
  <Paragraphs>163</Paragraphs>
  <Slides>22</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Abadi</vt:lpstr>
      <vt:lpstr>Aptos</vt:lpstr>
      <vt:lpstr>Aptos Display</vt:lpstr>
      <vt:lpstr>Arial</vt:lpstr>
      <vt:lpstr>Georgia</vt:lpstr>
      <vt:lpstr>Wingdings</vt:lpstr>
      <vt:lpstr>Tema de Office</vt:lpstr>
      <vt:lpstr>TEMA 3. AL‑ÁNDALUS Y LOS NÚCLEOS DE RESISTENCIA CRISTIANA</vt:lpstr>
      <vt:lpstr>SESIÓN 1:  LA CONQUISTA MUSULANA Y EL ORIGEN DEL AL-ANDALUS</vt:lpstr>
      <vt:lpstr>1. La llegada de los musulmanes (711)</vt:lpstr>
      <vt:lpstr>2. ¿Por qué fue fácil la conquista? </vt:lpstr>
      <vt:lpstr>3. Batallas importantes </vt:lpstr>
      <vt:lpstr> 711:  Batalla de Guadalete</vt:lpstr>
      <vt:lpstr>722: Batalla de Covadonga     </vt:lpstr>
      <vt:lpstr>732: Batalla de Poitiers</vt:lpstr>
      <vt:lpstr>4. El nombre de Al‑Ándalus </vt:lpstr>
      <vt:lpstr>SESIÓN 2</vt:lpstr>
      <vt:lpstr>1. Qué es un Emirato y un Califato </vt:lpstr>
      <vt:lpstr>2. Emirato independiente (756-929)</vt:lpstr>
      <vt:lpstr>Emirato independiente</vt:lpstr>
      <vt:lpstr>3. El Califato de Córdoba (929-1031)</vt:lpstr>
      <vt:lpstr>El Califato de Córdoba</vt:lpstr>
      <vt:lpstr>4. Almanzor y el final del Califato</vt:lpstr>
      <vt:lpstr>Los reinos de taifas en 1031</vt:lpstr>
      <vt:lpstr>Reinos de Taifas en  distintas etapas</vt:lpstr>
      <vt:lpstr>5. La diversidad social en Al-Ándalus</vt:lpstr>
      <vt:lpstr>Gobierno en el Al-Andalus</vt:lpstr>
      <vt:lpstr>Actividades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 Judit Pousada Freire</dc:creator>
  <cp:lastModifiedBy>M. Judit Pousada Freire</cp:lastModifiedBy>
  <cp:revision>3</cp:revision>
  <dcterms:created xsi:type="dcterms:W3CDTF">2026-01-17T17:40:51Z</dcterms:created>
  <dcterms:modified xsi:type="dcterms:W3CDTF">2026-01-20T14:54:36Z</dcterms:modified>
</cp:coreProperties>
</file>