
<file path=[Content_Types].xml><?xml version="1.0" encoding="utf-8"?>
<Types xmlns="http://schemas.openxmlformats.org/package/2006/content-types">
  <Default Extension="png" ContentType="image/png"/>
  <Default Extension="jfif" ContentType="image/jpe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>
      <p:cViewPr varScale="1">
        <p:scale>
          <a:sx n="85" d="100"/>
          <a:sy n="85" d="100"/>
        </p:scale>
        <p:origin x="96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70DED-CAE5-42DC-9FC8-2BAB99889D02}" type="datetimeFigureOut">
              <a:rPr lang="es-ES" smtClean="0"/>
              <a:t>30/03/2020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9A05C-4A69-4C04-8C09-3D1FE98811D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59150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70DED-CAE5-42DC-9FC8-2BAB99889D02}" type="datetimeFigureOut">
              <a:rPr lang="es-ES" smtClean="0"/>
              <a:t>30/03/2020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9A05C-4A69-4C04-8C09-3D1FE98811D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853939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70DED-CAE5-42DC-9FC8-2BAB99889D02}" type="datetimeFigureOut">
              <a:rPr lang="es-ES" smtClean="0"/>
              <a:t>30/03/2020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9A05C-4A69-4C04-8C09-3D1FE98811D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055219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70DED-CAE5-42DC-9FC8-2BAB99889D02}" type="datetimeFigureOut">
              <a:rPr lang="es-ES" smtClean="0"/>
              <a:t>30/03/2020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9A05C-4A69-4C04-8C09-3D1FE98811D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68853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70DED-CAE5-42DC-9FC8-2BAB99889D02}" type="datetimeFigureOut">
              <a:rPr lang="es-ES" smtClean="0"/>
              <a:t>30/03/2020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9A05C-4A69-4C04-8C09-3D1FE98811D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59667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70DED-CAE5-42DC-9FC8-2BAB99889D02}" type="datetimeFigureOut">
              <a:rPr lang="es-ES" smtClean="0"/>
              <a:t>30/03/2020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9A05C-4A69-4C04-8C09-3D1FE98811D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85800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70DED-CAE5-42DC-9FC8-2BAB99889D02}" type="datetimeFigureOut">
              <a:rPr lang="es-ES" smtClean="0"/>
              <a:t>30/03/2020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9A05C-4A69-4C04-8C09-3D1FE98811D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100763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70DED-CAE5-42DC-9FC8-2BAB99889D02}" type="datetimeFigureOut">
              <a:rPr lang="es-ES" smtClean="0"/>
              <a:t>30/03/2020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9A05C-4A69-4C04-8C09-3D1FE98811D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54373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70DED-CAE5-42DC-9FC8-2BAB99889D02}" type="datetimeFigureOut">
              <a:rPr lang="es-ES" smtClean="0"/>
              <a:t>30/03/2020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9A05C-4A69-4C04-8C09-3D1FE98811D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09276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70DED-CAE5-42DC-9FC8-2BAB99889D02}" type="datetimeFigureOut">
              <a:rPr lang="es-ES" smtClean="0"/>
              <a:t>30/03/2020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9A05C-4A69-4C04-8C09-3D1FE98811D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953365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70DED-CAE5-42DC-9FC8-2BAB99889D02}" type="datetimeFigureOut">
              <a:rPr lang="es-ES" smtClean="0"/>
              <a:t>30/03/2020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9A05C-4A69-4C04-8C09-3D1FE98811D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528589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470DED-CAE5-42DC-9FC8-2BAB99889D02}" type="datetimeFigureOut">
              <a:rPr lang="es-ES" smtClean="0"/>
              <a:t>30/03/2020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E9A05C-4A69-4C04-8C09-3D1FE98811D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62421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fif"/><Relationship Id="rId2" Type="http://schemas.openxmlformats.org/officeDocument/2006/relationships/image" Target="../media/image3.jf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422400" y="615145"/>
            <a:ext cx="9144000" cy="683859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Presión atmosférica</a:t>
            </a:r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422400" y="1299004"/>
            <a:ext cx="9144000" cy="1655762"/>
          </a:xfrm>
        </p:spPr>
        <p:txBody>
          <a:bodyPr/>
          <a:lstStyle/>
          <a:p>
            <a:r>
              <a:rPr lang="es-ES" dirty="0" smtClean="0"/>
              <a:t>Es la presión que ejerce la atmósfera sobre La Tierra </a:t>
            </a:r>
            <a:endParaRPr lang="es-ES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2311" y="1645325"/>
            <a:ext cx="4967111" cy="5212676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8167" y="1896534"/>
            <a:ext cx="4408201" cy="4766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3784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Experiencia de Torricelli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Sirvió para cuantificar la presión de la atmósfera (tengamos en cuenta que el aire es un fluido y como tal cumple el Principio Fundamental de Hidrostática)</a:t>
            </a:r>
            <a:endParaRPr lang="es-ES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8026" y="51594"/>
            <a:ext cx="2128838" cy="1774032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2725" y="2685522"/>
            <a:ext cx="2495550" cy="182880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8026" y="4514322"/>
            <a:ext cx="3112912" cy="2187089"/>
          </a:xfrm>
          <a:prstGeom prst="rect">
            <a:avLst/>
          </a:prstGeom>
        </p:spPr>
      </p:pic>
      <p:sp>
        <p:nvSpPr>
          <p:cNvPr id="7" name="Rectángulo 6"/>
          <p:cNvSpPr/>
          <p:nvPr/>
        </p:nvSpPr>
        <p:spPr>
          <a:xfrm>
            <a:off x="711200" y="3077964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_tradnl" b="1" dirty="0" smtClean="0"/>
              <a:t>Para su experiencia Torricelli utilizó un tubo de 1 m. de cristal abierto por un lado y cerrado por el otro y una bañera o recipiente de Mercurio.</a:t>
            </a:r>
            <a:endParaRPr lang="es-ES_tradnl" b="1" dirty="0"/>
          </a:p>
        </p:txBody>
      </p:sp>
      <p:sp>
        <p:nvSpPr>
          <p:cNvPr id="8" name="Rectángulo 7"/>
          <p:cNvSpPr/>
          <p:nvPr/>
        </p:nvSpPr>
        <p:spPr>
          <a:xfrm>
            <a:off x="838200" y="4406323"/>
            <a:ext cx="571217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_tradnl" b="1" dirty="0" smtClean="0"/>
              <a:t>Llenó el tubo de mercurio. A continuación colocó el tubo en vertical de forma que la parte abierta no saliese del mercurio y así no se vaciase.</a:t>
            </a:r>
            <a:endParaRPr lang="es-ES_tradnl" b="1" dirty="0"/>
          </a:p>
        </p:txBody>
      </p:sp>
    </p:spTree>
    <p:extLst>
      <p:ext uri="{BB962C8B-B14F-4D97-AF65-F5344CB8AC3E}">
        <p14:creationId xmlns:p14="http://schemas.microsoft.com/office/powerpoint/2010/main" val="1691340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89844" y="267758"/>
            <a:ext cx="10515600" cy="6590242"/>
          </a:xfrm>
        </p:spPr>
        <p:txBody>
          <a:bodyPr/>
          <a:lstStyle/>
          <a:p>
            <a:pPr algn="just"/>
            <a:r>
              <a:rPr lang="es-ES_tradnl" dirty="0" smtClean="0"/>
              <a:t>El mercurio por efecto de la gravedad tiende a salir del tubo debido a su peso. El mercurio que sale del tubo va a aumentar el nivel de este en el recipiente en contra del aire que está sobre la superficie de mercurio</a:t>
            </a:r>
            <a:endParaRPr lang="es-ES_tradnl" dirty="0"/>
          </a:p>
        </p:txBody>
      </p:sp>
      <p:pic>
        <p:nvPicPr>
          <p:cNvPr id="4" name="11 Imagen" descr="Torricelli0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5468" y="2061638"/>
            <a:ext cx="4007465" cy="3008270"/>
          </a:xfrm>
          <a:prstGeom prst="rect">
            <a:avLst/>
          </a:prstGeom>
        </p:spPr>
      </p:pic>
      <p:sp>
        <p:nvSpPr>
          <p:cNvPr id="5" name="Rectángulo 4"/>
          <p:cNvSpPr/>
          <p:nvPr/>
        </p:nvSpPr>
        <p:spPr>
          <a:xfrm>
            <a:off x="5088557" y="1926170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b="1" dirty="0">
                <a:solidFill>
                  <a:prstClr val="black"/>
                </a:solidFill>
                <a:latin typeface="Arial" charset="0"/>
                <a:cs typeface="Arial" charset="0"/>
              </a:rPr>
              <a:t>Llega un momento en que la presión de la </a:t>
            </a:r>
            <a:r>
              <a:rPr lang="es-ES_tradnl" b="1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atmósfera </a:t>
            </a:r>
            <a:r>
              <a:rPr lang="es-ES_tradnl" b="1" dirty="0">
                <a:solidFill>
                  <a:prstClr val="black"/>
                </a:solidFill>
                <a:latin typeface="Arial" charset="0"/>
                <a:cs typeface="Arial" charset="0"/>
              </a:rPr>
              <a:t>detiene la salida de </a:t>
            </a:r>
            <a:r>
              <a:rPr lang="es-ES_tradnl" b="1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Hg </a:t>
            </a:r>
            <a:r>
              <a:rPr lang="es-ES_tradnl" b="1" dirty="0">
                <a:solidFill>
                  <a:prstClr val="black"/>
                </a:solidFill>
                <a:latin typeface="Arial" charset="0"/>
                <a:cs typeface="Arial" charset="0"/>
              </a:rPr>
              <a:t>del tubo de cristal. Quedando una columna de 760 mm</a:t>
            </a:r>
            <a:endParaRPr lang="es-ES" b="1" dirty="0"/>
          </a:p>
        </p:txBody>
      </p:sp>
      <p:pic>
        <p:nvPicPr>
          <p:cNvPr id="6" name="12 Imagen" descr="Torricelli04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847643" y="3001747"/>
            <a:ext cx="5091289" cy="3530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2445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37067" y="109714"/>
            <a:ext cx="10992555" cy="6471708"/>
          </a:xfrm>
        </p:spPr>
        <p:txBody>
          <a:bodyPr/>
          <a:lstStyle/>
          <a:p>
            <a:pPr algn="just"/>
            <a:r>
              <a:rPr lang="es-ES_tradnl" dirty="0" smtClean="0"/>
              <a:t>Entonces dedujo que la presión atmosférica equivale a una columna de 760 </a:t>
            </a:r>
            <a:r>
              <a:rPr lang="es-ES_tradnl" dirty="0" err="1" smtClean="0"/>
              <a:t>mm.</a:t>
            </a:r>
            <a:r>
              <a:rPr lang="es-ES_tradnl" dirty="0" smtClean="0"/>
              <a:t> de Hg. y volviendo al Principio Fundamental de Hidrostática.</a:t>
            </a:r>
          </a:p>
          <a:p>
            <a:pPr marL="0" indent="0" algn="just">
              <a:buNone/>
            </a:pPr>
            <a:endParaRPr lang="es-ES_tradnl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2363" y="1295559"/>
            <a:ext cx="7415895" cy="609281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7379" y="1884539"/>
            <a:ext cx="3903132" cy="4787336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1320800" y="2196031"/>
            <a:ext cx="63500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b="1" dirty="0" err="1" smtClean="0"/>
              <a:t>P</a:t>
            </a:r>
            <a:r>
              <a:rPr lang="es-ES" sz="1600" b="1" dirty="0" err="1" smtClean="0"/>
              <a:t>Hg</a:t>
            </a:r>
            <a:r>
              <a:rPr lang="es-ES" sz="1600" b="1" dirty="0" smtClean="0"/>
              <a:t> = </a:t>
            </a:r>
            <a:r>
              <a:rPr lang="es-ES" sz="2400" b="1" dirty="0" smtClean="0"/>
              <a:t>101325 </a:t>
            </a:r>
            <a:r>
              <a:rPr lang="es-ES" sz="2400" b="1" dirty="0" err="1" smtClean="0"/>
              <a:t>Pa</a:t>
            </a:r>
            <a:r>
              <a:rPr lang="es-ES" sz="2400" b="1" dirty="0" smtClean="0"/>
              <a:t> = P </a:t>
            </a:r>
            <a:r>
              <a:rPr lang="es-ES" sz="1600" b="1" dirty="0" smtClean="0"/>
              <a:t>atmosférica  </a:t>
            </a:r>
            <a:r>
              <a:rPr lang="es-ES" sz="2400" b="1" dirty="0" smtClean="0"/>
              <a:t>= 1 atm = 760 </a:t>
            </a:r>
            <a:r>
              <a:rPr lang="es-ES" sz="2400" b="1" dirty="0" err="1" smtClean="0"/>
              <a:t>mmHg</a:t>
            </a:r>
            <a:endParaRPr lang="es-ES" b="1" dirty="0"/>
          </a:p>
        </p:txBody>
      </p:sp>
      <p:sp>
        <p:nvSpPr>
          <p:cNvPr id="9" name="CuadroTexto 8"/>
          <p:cNvSpPr txBox="1"/>
          <p:nvPr/>
        </p:nvSpPr>
        <p:spPr>
          <a:xfrm>
            <a:off x="857955" y="3488267"/>
            <a:ext cx="622017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400" b="1" dirty="0" smtClean="0"/>
              <a:t>Este resultado es a nivel del mar. A medida que ascendemos la presión disminuye en torno a 1mm de Hg cada 10’8 m que ascendemos. </a:t>
            </a:r>
            <a:endParaRPr lang="es-ES" sz="2400" b="1" dirty="0"/>
          </a:p>
        </p:txBody>
      </p:sp>
      <p:sp>
        <p:nvSpPr>
          <p:cNvPr id="10" name="CuadroTexto 9"/>
          <p:cNvSpPr txBox="1"/>
          <p:nvPr/>
        </p:nvSpPr>
        <p:spPr>
          <a:xfrm>
            <a:off x="1190697" y="5173343"/>
            <a:ext cx="58030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b="1" dirty="0" smtClean="0"/>
              <a:t>Otras unidades de presión son: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s-ES" b="1" dirty="0" smtClean="0"/>
              <a:t> el milibar (</a:t>
            </a:r>
            <a:r>
              <a:rPr lang="es-ES" b="1" dirty="0" err="1" smtClean="0"/>
              <a:t>mb</a:t>
            </a:r>
            <a:r>
              <a:rPr lang="es-ES" b="1" dirty="0" smtClean="0"/>
              <a:t>) utilizado en meteorología (trabajando con centímetros, gramos y segundos. 1 atm = 1013 </a:t>
            </a:r>
            <a:r>
              <a:rPr lang="es-ES" b="1" dirty="0" err="1" smtClean="0"/>
              <a:t>mb</a:t>
            </a:r>
            <a:endParaRPr lang="es-ES" b="1" dirty="0" smtClean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s-ES" b="1" dirty="0" smtClean="0"/>
              <a:t>La atm técnica o kg/cm</a:t>
            </a:r>
            <a:r>
              <a:rPr lang="es-ES" sz="1200" b="1" dirty="0" smtClean="0"/>
              <a:t>2</a:t>
            </a:r>
            <a:r>
              <a:rPr lang="es-ES" b="1" dirty="0"/>
              <a:t> </a:t>
            </a:r>
            <a:r>
              <a:rPr lang="es-ES" b="1" dirty="0" smtClean="0"/>
              <a:t>    1atm = 1’034 kg/cm</a:t>
            </a:r>
            <a:r>
              <a:rPr lang="es-ES" sz="1200" b="1" dirty="0" smtClean="0"/>
              <a:t>2</a:t>
            </a:r>
            <a:r>
              <a:rPr lang="es-ES" b="1" dirty="0" smtClean="0"/>
              <a:t> </a:t>
            </a:r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1444047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01511" y="248357"/>
            <a:ext cx="10552289" cy="1442332"/>
          </a:xfrm>
        </p:spPr>
        <p:txBody>
          <a:bodyPr>
            <a:no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2800" dirty="0" smtClean="0"/>
              <a:t>El lago Titicaca está ubicado en la meseta del </a:t>
            </a:r>
            <a:r>
              <a:rPr lang="es-ES" sz="2800" dirty="0" err="1" smtClean="0"/>
              <a:t>Collao</a:t>
            </a:r>
            <a:r>
              <a:rPr lang="es-ES" sz="2800" dirty="0" smtClean="0"/>
              <a:t> en los Andes Centrales a una altura promedio de 3812 metros sobre el nivel del mar entre los territorios de Bolivia y Perú. Calculamos la presión que soporta un buzo que se sumerge a 20 m. de profundidad. El agua es dulce. </a:t>
            </a:r>
            <a:endParaRPr lang="es-ES" sz="2800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7111" y="2069131"/>
            <a:ext cx="9877778" cy="4567759"/>
          </a:xfrm>
        </p:spPr>
      </p:pic>
    </p:spTree>
    <p:extLst>
      <p:ext uri="{BB962C8B-B14F-4D97-AF65-F5344CB8AC3E}">
        <p14:creationId xmlns:p14="http://schemas.microsoft.com/office/powerpoint/2010/main" val="433353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400" dirty="0" smtClean="0"/>
              <a:t>Lo primero que tenemos que tener en cuenta es la presión atmosférica, es muy diferente al nivel del mar ya que hemos ascendido 3812 m y como hemos visto en la teoría cada 10,8 m. disminuye 1 mm de Hg. Aplicamos una regla de tres…</a:t>
            </a:r>
            <a:endParaRPr lang="es-ES" sz="24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 smtClean="0"/>
              <a:t> 10’8 m </a:t>
            </a:r>
            <a:r>
              <a:rPr lang="es-ES" dirty="0" smtClean="0">
                <a:sym typeface="Wingdings" panose="05000000000000000000" pitchFamily="2" charset="2"/>
              </a:rPr>
              <a:t> 1mmHg disminución</a:t>
            </a:r>
          </a:p>
          <a:p>
            <a:pPr marL="0" indent="0">
              <a:buNone/>
            </a:pPr>
            <a:r>
              <a:rPr lang="es-ES" dirty="0">
                <a:sym typeface="Wingdings" panose="05000000000000000000" pitchFamily="2" charset="2"/>
              </a:rPr>
              <a:t> </a:t>
            </a:r>
            <a:r>
              <a:rPr lang="es-ES" dirty="0" smtClean="0">
                <a:sym typeface="Wingdings" panose="05000000000000000000" pitchFamily="2" charset="2"/>
              </a:rPr>
              <a:t>3812 m  x                                            x= 3812/ 10’8 = 353 </a:t>
            </a:r>
            <a:r>
              <a:rPr lang="es-ES" dirty="0" err="1" smtClean="0">
                <a:sym typeface="Wingdings" panose="05000000000000000000" pitchFamily="2" charset="2"/>
              </a:rPr>
              <a:t>mmHg</a:t>
            </a:r>
            <a:r>
              <a:rPr lang="es-ES" dirty="0" smtClean="0">
                <a:sym typeface="Wingdings" panose="05000000000000000000" pitchFamily="2" charset="2"/>
              </a:rPr>
              <a:t> </a:t>
            </a:r>
          </a:p>
          <a:p>
            <a:pPr marL="0" indent="0">
              <a:buNone/>
            </a:pPr>
            <a:r>
              <a:rPr lang="es-ES" dirty="0" smtClean="0">
                <a:sym typeface="Wingdings" panose="05000000000000000000" pitchFamily="2" charset="2"/>
              </a:rPr>
              <a:t>La presión atmosférica en el Lago Titicaca ha disminuido 353 </a:t>
            </a:r>
            <a:r>
              <a:rPr lang="es-ES" dirty="0" err="1" smtClean="0">
                <a:sym typeface="Wingdings" panose="05000000000000000000" pitchFamily="2" charset="2"/>
              </a:rPr>
              <a:t>mmHg</a:t>
            </a:r>
            <a:endParaRPr lang="es-ES" dirty="0" smtClean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s-ES" dirty="0" smtClean="0">
                <a:sym typeface="Wingdings" panose="05000000000000000000" pitchFamily="2" charset="2"/>
              </a:rPr>
              <a:t>Entonces en el lago la presión atmosférica es :</a:t>
            </a:r>
          </a:p>
          <a:p>
            <a:pPr marL="0" indent="0">
              <a:buNone/>
            </a:pPr>
            <a:r>
              <a:rPr lang="es-ES" dirty="0" smtClean="0">
                <a:sym typeface="Wingdings" panose="05000000000000000000" pitchFamily="2" charset="2"/>
              </a:rPr>
              <a:t>P = 760 – 353 = 407 </a:t>
            </a:r>
            <a:r>
              <a:rPr lang="es-ES" dirty="0" err="1" smtClean="0">
                <a:sym typeface="Wingdings" panose="05000000000000000000" pitchFamily="2" charset="2"/>
              </a:rPr>
              <a:t>mmHg</a:t>
            </a:r>
            <a:r>
              <a:rPr lang="es-ES" dirty="0" smtClean="0">
                <a:sym typeface="Wingdings" panose="05000000000000000000" pitchFamily="2" charset="2"/>
              </a:rPr>
              <a:t>   y en Pascales son 54262’2 </a:t>
            </a:r>
            <a:r>
              <a:rPr lang="es-ES" dirty="0" err="1" smtClean="0">
                <a:sym typeface="Wingdings" panose="05000000000000000000" pitchFamily="2" charset="2"/>
              </a:rPr>
              <a:t>Pa</a:t>
            </a:r>
            <a:endParaRPr lang="es-ES" dirty="0" smtClean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s-ES" dirty="0" smtClean="0">
                <a:sym typeface="Wingdings" panose="05000000000000000000" pitchFamily="2" charset="2"/>
              </a:rPr>
              <a:t>La presión a la que está sometido el buzo es:</a:t>
            </a:r>
          </a:p>
          <a:p>
            <a:pPr marL="0" indent="0">
              <a:buNone/>
            </a:pPr>
            <a:r>
              <a:rPr lang="es-ES" dirty="0" smtClean="0">
                <a:sym typeface="Wingdings" panose="05000000000000000000" pitchFamily="2" charset="2"/>
              </a:rPr>
              <a:t>P(buzo) = 54262’2 + 1000· 20· 9’8 = 250262’2 </a:t>
            </a:r>
            <a:r>
              <a:rPr lang="es-ES" dirty="0" err="1" smtClean="0">
                <a:sym typeface="Wingdings" panose="05000000000000000000" pitchFamily="2" charset="2"/>
              </a:rPr>
              <a:t>Pa</a:t>
            </a:r>
            <a:r>
              <a:rPr lang="es-ES" dirty="0" smtClean="0">
                <a:sym typeface="Wingdings" panose="05000000000000000000" pitchFamily="2" charset="2"/>
              </a:rPr>
              <a:t>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29548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/>
              <a:t>Aparatos de medida de presión</a:t>
            </a:r>
            <a:endParaRPr lang="es-ES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825625"/>
            <a:ext cx="6318956" cy="4744508"/>
          </a:xfrm>
        </p:spPr>
        <p:txBody>
          <a:bodyPr>
            <a:normAutofit fontScale="77500" lnSpcReduction="20000"/>
          </a:bodyPr>
          <a:lstStyle/>
          <a:p>
            <a:r>
              <a:rPr lang="es-ES" dirty="0"/>
              <a:t>El </a:t>
            </a:r>
            <a:r>
              <a:rPr lang="es-ES" b="1" dirty="0"/>
              <a:t>barómetro</a:t>
            </a:r>
            <a:r>
              <a:rPr lang="es-ES" dirty="0"/>
              <a:t> se usa exclusivamente para medir la presión atmosférica. Es decir, mide la presión en un recipiente abierto. En cambio el </a:t>
            </a:r>
            <a:r>
              <a:rPr lang="es-ES" b="1" dirty="0"/>
              <a:t>manómetro</a:t>
            </a:r>
            <a:r>
              <a:rPr lang="es-ES" dirty="0"/>
              <a:t> la mide en recipientes cerrados (tanques, tuberías, etc</a:t>
            </a:r>
            <a:r>
              <a:rPr lang="es-ES" dirty="0" smtClean="0"/>
              <a:t>.).</a:t>
            </a:r>
          </a:p>
          <a:p>
            <a:r>
              <a:rPr lang="es-ES" dirty="0"/>
              <a:t>Un </a:t>
            </a:r>
            <a:r>
              <a:rPr lang="es-ES" b="1" dirty="0"/>
              <a:t>manómetro</a:t>
            </a:r>
            <a:r>
              <a:rPr lang="es-ES" dirty="0"/>
              <a:t> es un instrumento de medida de la </a:t>
            </a:r>
            <a:r>
              <a:rPr lang="es-ES" b="1" dirty="0"/>
              <a:t>presión</a:t>
            </a:r>
            <a:r>
              <a:rPr lang="es-ES" dirty="0"/>
              <a:t> en fluidos (líquidos y gases) en circuitos cerrados. </a:t>
            </a:r>
            <a:r>
              <a:rPr lang="es-ES" b="1" dirty="0"/>
              <a:t>Miden</a:t>
            </a:r>
            <a:r>
              <a:rPr lang="es-ES" dirty="0"/>
              <a:t> la diferencia entre la </a:t>
            </a:r>
            <a:r>
              <a:rPr lang="es-ES" b="1" dirty="0"/>
              <a:t>presión</a:t>
            </a:r>
            <a:r>
              <a:rPr lang="es-ES" dirty="0"/>
              <a:t> real o absoluta y la </a:t>
            </a:r>
            <a:r>
              <a:rPr lang="es-ES" b="1" dirty="0"/>
              <a:t>presión</a:t>
            </a:r>
            <a:r>
              <a:rPr lang="es-ES" dirty="0"/>
              <a:t> atmosférica, llamándose a este valor, </a:t>
            </a:r>
            <a:r>
              <a:rPr lang="es-ES" b="1" dirty="0"/>
              <a:t>presión</a:t>
            </a:r>
            <a:r>
              <a:rPr lang="es-ES" dirty="0"/>
              <a:t> manométrica</a:t>
            </a:r>
            <a:r>
              <a:rPr lang="es-ES" dirty="0" smtClean="0"/>
              <a:t>.</a:t>
            </a:r>
          </a:p>
          <a:p>
            <a:r>
              <a:rPr lang="es-ES" dirty="0"/>
              <a:t>El </a:t>
            </a:r>
            <a:r>
              <a:rPr lang="es-ES" b="1" dirty="0"/>
              <a:t>barómetro</a:t>
            </a:r>
            <a:r>
              <a:rPr lang="es-ES" dirty="0"/>
              <a:t> es un instrumento utilizado para medir la presión atmosférica o presión barométrica. ... La presión atmosférica es un indicador del clima de una región, pues los cambios que </a:t>
            </a:r>
            <a:r>
              <a:rPr lang="es-ES" b="1" dirty="0"/>
              <a:t>se</a:t>
            </a:r>
            <a:r>
              <a:rPr lang="es-ES" dirty="0"/>
              <a:t> susciten en la atmósfera afectan el clima, incluidos los cambios en la presión del aire.</a:t>
            </a:r>
          </a:p>
        </p:txBody>
      </p:sp>
      <p:pic>
        <p:nvPicPr>
          <p:cNvPr id="1026" name="Picture 2" descr="Manometros De Motos Gafas Otros - Compresores en Herramientas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4245" y="193499"/>
            <a:ext cx="2162175" cy="2705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BARÓMETRO DE MERCURIO (Antigüedades - Antigüedades Técnicas - Marinas y Navales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0615" y="3284597"/>
            <a:ext cx="2680052" cy="3573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uadroTexto 3"/>
          <p:cNvSpPr txBox="1"/>
          <p:nvPr/>
        </p:nvSpPr>
        <p:spPr>
          <a:xfrm>
            <a:off x="8650641" y="2370667"/>
            <a:ext cx="12970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manómetro</a:t>
            </a:r>
            <a:endParaRPr lang="es-ES" dirty="0"/>
          </a:p>
        </p:txBody>
      </p:sp>
      <p:sp>
        <p:nvSpPr>
          <p:cNvPr id="5" name="CuadroTexto 4"/>
          <p:cNvSpPr txBox="1"/>
          <p:nvPr/>
        </p:nvSpPr>
        <p:spPr>
          <a:xfrm>
            <a:off x="9947663" y="6545112"/>
            <a:ext cx="23863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Barómetro de mercurio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38481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467</Words>
  <Application>Microsoft Office PowerPoint</Application>
  <PresentationFormat>Panorámica</PresentationFormat>
  <Paragraphs>29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Wingdings</vt:lpstr>
      <vt:lpstr>Tema de Office</vt:lpstr>
      <vt:lpstr>Presión atmosférica</vt:lpstr>
      <vt:lpstr>Experiencia de Torricelli</vt:lpstr>
      <vt:lpstr>Presentación de PowerPoint</vt:lpstr>
      <vt:lpstr>Presentación de PowerPoint</vt:lpstr>
      <vt:lpstr>El lago Titicaca está ubicado en la meseta del Collao en los Andes Centrales a una altura promedio de 3812 metros sobre el nivel del mar entre los territorios de Bolivia y Perú. Calculamos la presión que soporta un buzo que se sumerge a 20 m. de profundidad. El agua es dulce. </vt:lpstr>
      <vt:lpstr>Lo primero que tenemos que tener en cuenta es la presión atmosférica, es muy diferente al nivel del mar ya que hemos ascendido 3812 m y como hemos visto en la teoría cada 10,8 m. disminuye 1 mm de Hg. Aplicamos una regla de tres…</vt:lpstr>
      <vt:lpstr>Aparatos de medida de presión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Presión atmosférica</dc:title>
  <dc:creator>Isabel García</dc:creator>
  <cp:lastModifiedBy>Isabel García</cp:lastModifiedBy>
  <cp:revision>13</cp:revision>
  <dcterms:created xsi:type="dcterms:W3CDTF">2020-03-30T18:22:03Z</dcterms:created>
  <dcterms:modified xsi:type="dcterms:W3CDTF">2020-03-30T20:14:02Z</dcterms:modified>
</cp:coreProperties>
</file>