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0083800" cy="7556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	<Relationship Id="rId16" Type="http://schemas.openxmlformats.org/officeDocument/2006/relationships/slide" Target="slides/slide9.xml"/>
	<Relationship Id="rId17" Type="http://schemas.openxmlformats.org/officeDocument/2006/relationships/slide" Target="slides/slide10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</Relationships>
</file>

<file path=ppt/slides/_rels/slide1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image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image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image.jpeg"/>
	<Relationship Id="rId3" Type="http://schemas.openxmlformats.org/officeDocument/2006/relationships/image" Target="../media/8image.jpeg"/>
	<Relationship Id="rId4" Type="http://schemas.openxmlformats.org/officeDocument/2006/relationships/image" Target="../media/9image.jpeg"/>
</Relationships>
</file>

<file path=ppt/slides/_rels/slide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0image.jpeg"/>
	<Relationship Id="rId3" Type="http://schemas.openxmlformats.org/officeDocument/2006/relationships/image" Target="../media/11image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0" y="2941320"/>
            <a:ext cx="7642859" cy="3840479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671830" y="863853"/>
            <a:ext cx="8846617" cy="1883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416"/>
              </a:lnSpc>
            </a:pPr>
            <a:r>
              <a:rPr lang="en-US" altLang="zh-CN" sz="6600" dirty="0">
                <a:solidFill>
                  <a:srgbClr val="3232fe"/>
                </a:solidFill>
                <a:latin typeface="Impact"/>
                <a:ea typeface="Impact"/>
              </a:rPr>
              <a:t>La</a:t>
            </a:r>
            <a:r>
              <a:rPr lang="en-US" altLang="zh-CN" sz="6600" dirty="0">
                <a:solidFill>
                  <a:srgbClr val="3232fe"/>
                </a:solidFill>
                <a:latin typeface="Impact"/>
                <a:cs typeface="Impact"/>
              </a:rPr>
              <a:t> </a:t>
            </a:r>
            <a:r>
              <a:rPr lang="en-US" altLang="zh-CN" sz="6600" dirty="0">
                <a:solidFill>
                  <a:srgbClr val="000000"/>
                </a:solidFill>
                <a:latin typeface="Impact"/>
                <a:ea typeface="Impact"/>
              </a:rPr>
              <a:t>gastronomie</a:t>
            </a:r>
            <a:r>
              <a:rPr lang="en-US" altLang="zh-CN" sz="6600" spc="-5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lang="en-US" altLang="zh-CN" sz="6600" dirty="0">
                <a:solidFill>
                  <a:srgbClr val="fe3200"/>
                </a:solidFill>
                <a:latin typeface="Impact"/>
                <a:ea typeface="Impact"/>
              </a:rPr>
              <a:t>française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0"/>
              </a:lnSpc>
            </a:pPr>
            <a:endParaRPr lang="en-US" dirty="0" smtClean="0"/>
          </a:p>
          <a:p>
            <a:pPr marL="0" indent="81279">
              <a:lnSpc>
                <a:spcPct val="10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Pour</a:t>
            </a:r>
            <a:r>
              <a:rPr lang="en-US" altLang="zh-CN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toi,</a:t>
            </a:r>
            <a:r>
              <a:rPr lang="en-US" altLang="zh-CN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c'est</a:t>
            </a:r>
            <a:r>
              <a:rPr lang="en-US" altLang="zh-CN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quoi</a:t>
            </a:r>
            <a:r>
              <a:rPr lang="en-US" altLang="zh-CN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gastronomie</a:t>
            </a:r>
            <a:r>
              <a:rPr lang="en-US" altLang="zh-CN" sz="3600" spc="-18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française?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5"/>
          <p:cNvSpPr txBox="1"/>
          <p:nvPr/>
        </p:nvSpPr>
        <p:spPr>
          <a:xfrm>
            <a:off x="709930" y="2831854"/>
            <a:ext cx="8776752" cy="2350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46100">
              <a:lnSpc>
                <a:spcPct val="100000"/>
              </a:lnSpc>
            </a:pPr>
            <a:r>
              <a:rPr lang="en-US" altLang="zh-CN" sz="5400" b="1" i="1" dirty="0">
                <a:solidFill>
                  <a:srgbClr val="003232"/>
                </a:solidFill>
                <a:latin typeface="Times New Roman"/>
                <a:ea typeface="Times New Roman"/>
              </a:rPr>
              <a:t>♫</a:t>
            </a:r>
            <a:r>
              <a:rPr lang="en-US" altLang="zh-CN" sz="5400" b="1" i="1" dirty="0">
                <a:solidFill>
                  <a:srgbClr val="003232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5400" b="1" i="1" dirty="0">
                <a:solidFill>
                  <a:srgbClr val="0032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5400" b="1" i="1" dirty="0">
                <a:solidFill>
                  <a:srgbClr val="003232"/>
                </a:solidFill>
                <a:latin typeface="Times New Roman"/>
                <a:ea typeface="Times New Roman"/>
              </a:rPr>
              <a:t>Pudding</a:t>
            </a:r>
            <a:r>
              <a:rPr lang="en-US" altLang="zh-CN" sz="5400" b="1" i="1" dirty="0">
                <a:solidFill>
                  <a:srgbClr val="0032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5400" b="1" i="1" dirty="0">
                <a:solidFill>
                  <a:srgbClr val="003232"/>
                </a:solidFill>
                <a:latin typeface="Times New Roman"/>
                <a:ea typeface="Times New Roman"/>
              </a:rPr>
              <a:t>à</a:t>
            </a:r>
            <a:r>
              <a:rPr lang="en-US" altLang="zh-CN" sz="5400" spc="-64" b="1" i="1" dirty="0">
                <a:solidFill>
                  <a:srgbClr val="0032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5400" b="1" i="1" dirty="0">
                <a:solidFill>
                  <a:srgbClr val="003232"/>
                </a:solidFill>
                <a:latin typeface="Times New Roman"/>
                <a:ea typeface="Times New Roman"/>
              </a:rPr>
              <a:t>l'Arsenic♫</a:t>
            </a:r>
          </a:p>
          <a:p>
            <a:pPr marL="0" indent="2005329">
              <a:lnSpc>
                <a:spcPct val="100000"/>
              </a:lnSpc>
            </a:pPr>
            <a:r>
              <a:rPr lang="en-US" altLang="zh-CN" sz="1800" spc="-5" b="1" i="1" dirty="0">
                <a:solidFill>
                  <a:srgbClr val="003232"/>
                </a:solidFill>
                <a:latin typeface="Times New Roman"/>
                <a:ea typeface="Times New Roman"/>
              </a:rPr>
              <a:t>https://www.you</a:t>
            </a:r>
            <a:r>
              <a:rPr lang="en-US" altLang="zh-CN" sz="1800" b="1" i="1" dirty="0">
                <a:solidFill>
                  <a:srgbClr val="003232"/>
                </a:solidFill>
                <a:latin typeface="Times New Roman"/>
                <a:ea typeface="Times New Roman"/>
              </a:rPr>
              <a:t>tube.com/watch?v=-G3MLjqicC8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5"/>
              </a:lnSpc>
            </a:pPr>
            <a:endParaRPr lang="en-US" dirty="0" smtClean="0"/>
          </a:p>
          <a:p>
            <a:pPr marL="0">
              <a:lnSpc>
                <a:spcPct val="101250"/>
              </a:lnSpc>
            </a:pPr>
            <a:r>
              <a:rPr lang="en-US" altLang="zh-CN" sz="4000" dirty="0">
                <a:solidFill>
                  <a:srgbClr val="00007e"/>
                </a:solidFill>
                <a:latin typeface="Impact"/>
                <a:ea typeface="Impact"/>
              </a:rPr>
              <a:t>→</a:t>
            </a:r>
            <a:r>
              <a:rPr lang="en-US" altLang="zh-CN" sz="4000" dirty="0">
                <a:solidFill>
                  <a:srgbClr val="00007e"/>
                </a:solidFill>
                <a:latin typeface="Impact"/>
                <a:cs typeface="Impact"/>
              </a:rPr>
              <a:t>  </a:t>
            </a:r>
            <a:r>
              <a:rPr lang="en-US" altLang="zh-CN" sz="4000" dirty="0">
                <a:solidFill>
                  <a:srgbClr val="00007e"/>
                </a:solidFill>
                <a:latin typeface="Impact"/>
                <a:ea typeface="Impact"/>
              </a:rPr>
              <a:t>Toi</a:t>
            </a:r>
            <a:r>
              <a:rPr lang="en-US" altLang="zh-CN" sz="4000" dirty="0">
                <a:solidFill>
                  <a:srgbClr val="00007e"/>
                </a:solidFill>
                <a:latin typeface="Impact"/>
                <a:cs typeface="Impact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Impact"/>
                <a:ea typeface="Impact"/>
              </a:rPr>
              <a:t>aussi</a:t>
            </a:r>
            <a:r>
              <a:rPr lang="en-US" altLang="zh-CN" sz="4000" dirty="0">
                <a:solidFill>
                  <a:srgbClr val="00007e"/>
                </a:solidFill>
                <a:latin typeface="Impact"/>
                <a:cs typeface="Impact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Impact"/>
                <a:ea typeface="Impact"/>
              </a:rPr>
              <a:t>invente</a:t>
            </a:r>
            <a:r>
              <a:rPr lang="en-US" altLang="zh-CN" sz="4000" dirty="0">
                <a:solidFill>
                  <a:srgbClr val="00007e"/>
                </a:solidFill>
                <a:latin typeface="Impact"/>
                <a:cs typeface="Impact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Impact"/>
                <a:ea typeface="Impact"/>
              </a:rPr>
              <a:t>une</a:t>
            </a:r>
            <a:r>
              <a:rPr lang="en-US" altLang="zh-CN" sz="4000" dirty="0">
                <a:solidFill>
                  <a:srgbClr val="00007e"/>
                </a:solidFill>
                <a:latin typeface="Impact"/>
                <a:cs typeface="Impact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Impact"/>
                <a:ea typeface="Impact"/>
              </a:rPr>
              <a:t>drôle</a:t>
            </a:r>
            <a:r>
              <a:rPr lang="en-US" altLang="zh-CN" sz="4000" dirty="0">
                <a:solidFill>
                  <a:srgbClr val="00007e"/>
                </a:solidFill>
                <a:latin typeface="Impact"/>
                <a:cs typeface="Impact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Impact"/>
                <a:ea typeface="Impact"/>
              </a:rPr>
              <a:t>de</a:t>
            </a:r>
            <a:r>
              <a:rPr lang="en-US" altLang="zh-CN" sz="4000" spc="-179" dirty="0">
                <a:solidFill>
                  <a:srgbClr val="00007e"/>
                </a:solidFill>
                <a:latin typeface="Impact"/>
                <a:cs typeface="Impact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Impact"/>
                <a:ea typeface="Impact"/>
              </a:rPr>
              <a:t>recette...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1607820"/>
            <a:ext cx="9738359" cy="59359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93469" y="412144"/>
            <a:ext cx="7893305" cy="4408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3830">
              <a:lnSpc>
                <a:spcPct val="100000"/>
              </a:lnSpc>
            </a:pP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Comme</a:t>
            </a:r>
            <a:r>
              <a:rPr lang="en-US" altLang="zh-CN" sz="4000" spc="-80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4000" spc="-85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Taj</a:t>
            </a:r>
            <a:r>
              <a:rPr lang="en-US" altLang="zh-CN" sz="4000" spc="-85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Mahal</a:t>
            </a:r>
            <a:r>
              <a:rPr lang="en-US" altLang="zh-CN" sz="4000" spc="-80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ou</a:t>
            </a:r>
            <a:r>
              <a:rPr lang="en-US" altLang="zh-CN" sz="4000" spc="-90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l'Alhambra,</a:t>
            </a:r>
          </a:p>
          <a:p>
            <a:pPr marL="0">
              <a:lnSpc>
                <a:spcPct val="92083"/>
              </a:lnSpc>
            </a:pP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gastronomie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française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est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inscrite</a:t>
            </a:r>
            <a:r>
              <a:rPr lang="en-US" altLang="zh-CN" sz="4000" spc="-50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au</a:t>
            </a:r>
          </a:p>
          <a:p>
            <a:pPr marL="0" indent="1351280">
              <a:lnSpc>
                <a:spcPct val="100000"/>
              </a:lnSpc>
            </a:pP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patrimoine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4000" spc="-15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7e"/>
                </a:solidFill>
                <a:latin typeface="Times New Roman"/>
                <a:ea typeface="Times New Roman"/>
              </a:rPr>
              <a:t>l'humanité.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0"/>
              </a:lnSpc>
            </a:pPr>
            <a:endParaRPr lang="en-US" dirty="0" smtClean="0"/>
          </a:p>
          <a:p>
            <a:pPr marL="0" indent="4632959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Quels</a:t>
            </a:r>
            <a:r>
              <a:rPr lang="en-US" altLang="zh-CN" sz="40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spc="-5" dirty="0">
                <a:solidFill>
                  <a:srgbClr val="000000"/>
                </a:solidFill>
                <a:latin typeface="Times New Roman"/>
                <a:ea typeface="Times New Roman"/>
              </a:rPr>
              <a:t>plats</a:t>
            </a:r>
          </a:p>
          <a:p>
            <a:pPr marL="0" indent="4964429">
              <a:lnSpc>
                <a:spcPct val="92083"/>
              </a:lnSpc>
            </a:pPr>
            <a:r>
              <a:rPr lang="en-US" altLang="zh-CN" sz="4000" spc="-5" dirty="0">
                <a:solidFill>
                  <a:srgbClr val="000000"/>
                </a:solidFill>
                <a:latin typeface="Times New Roman"/>
                <a:ea typeface="Times New Roman"/>
              </a:rPr>
              <a:t>fran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çais</a:t>
            </a:r>
          </a:p>
          <a:p>
            <a:pPr marL="0" indent="4583429">
              <a:lnSpc>
                <a:spcPct val="92083"/>
              </a:lnSpc>
            </a:pPr>
            <a:r>
              <a:rPr lang="en-US" altLang="zh-CN" sz="4000" spc="-5" dirty="0">
                <a:solidFill>
                  <a:srgbClr val="000000"/>
                </a:solidFill>
                <a:latin typeface="Times New Roman"/>
                <a:ea typeface="Times New Roman"/>
              </a:rPr>
              <a:t>con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naissez-</a:t>
            </a:r>
          </a:p>
          <a:p>
            <a:pPr marL="0" indent="5175250">
              <a:lnSpc>
                <a:spcPct val="100000"/>
              </a:lnSpc>
            </a:pPr>
            <a:r>
              <a:rPr lang="en-US" altLang="zh-CN" sz="4000" spc="5" dirty="0">
                <a:solidFill>
                  <a:srgbClr val="000000"/>
                </a:solidFill>
                <a:latin typeface="Times New Roman"/>
                <a:ea typeface="Times New Roman"/>
              </a:rPr>
              <a:t>vo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us?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88719" y="404170"/>
            <a:ext cx="5794904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279139" algn="l"/>
              </a:tabLst>
            </a:pPr>
            <a:r>
              <a:rPr lang="en-US" altLang="zh-CN" sz="3200" dirty="0">
                <a:solidFill>
                  <a:srgbClr val="fe400c"/>
                </a:solidFill>
                <a:latin typeface="Times New Roman"/>
                <a:ea typeface="Times New Roman"/>
              </a:rPr>
              <a:t>Coq</a:t>
            </a:r>
            <a:r>
              <a:rPr lang="en-US" altLang="zh-CN" sz="3200" dirty="0">
                <a:solidFill>
                  <a:srgbClr val="fe400c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400c"/>
                </a:solidFill>
                <a:latin typeface="Times New Roman"/>
                <a:ea typeface="Times New Roman"/>
              </a:rPr>
              <a:t>au</a:t>
            </a:r>
            <a:r>
              <a:rPr lang="en-US" altLang="zh-CN" sz="3200" spc="-229" dirty="0">
                <a:solidFill>
                  <a:srgbClr val="fe400c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400c"/>
                </a:solidFill>
                <a:latin typeface="Times New Roman"/>
                <a:ea typeface="Times New Roman"/>
              </a:rPr>
              <a:t>Vin	</a:t>
            </a:r>
            <a:r>
              <a:rPr lang="en-US" altLang="zh-CN" sz="4000" spc="275" dirty="0">
                <a:solidFill>
                  <a:srgbClr val="000000"/>
                </a:solidFill>
                <a:latin typeface="Times New Roman"/>
                <a:ea typeface="Times New Roman"/>
              </a:rPr>
              <a:t>Pot</a:t>
            </a:r>
            <a:r>
              <a:rPr lang="en-US" altLang="zh-CN" sz="4000" spc="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spc="300" dirty="0">
                <a:solidFill>
                  <a:srgbClr val="000000"/>
                </a:solidFill>
                <a:latin typeface="Times New Roman"/>
                <a:ea typeface="Times New Roman"/>
              </a:rPr>
              <a:t>au</a:t>
            </a:r>
            <a:r>
              <a:rPr lang="en-US" altLang="zh-CN" sz="40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spc="270" dirty="0">
                <a:solidFill>
                  <a:srgbClr val="000000"/>
                </a:solidFill>
                <a:latin typeface="Times New Roman"/>
                <a:ea typeface="Times New Roman"/>
              </a:rPr>
              <a:t>feu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03440" y="1040943"/>
            <a:ext cx="257108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135" dirty="0">
                <a:solidFill>
                  <a:srgbClr val="3298fe"/>
                </a:solidFill>
                <a:latin typeface="Times New Roman"/>
                <a:ea typeface="Times New Roman"/>
              </a:rPr>
              <a:t>Quiche</a:t>
            </a:r>
            <a:r>
              <a:rPr lang="en-US" altLang="zh-CN" sz="2800" spc="50" dirty="0">
                <a:solidFill>
                  <a:srgbClr val="3298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10" dirty="0">
                <a:solidFill>
                  <a:srgbClr val="3298fe"/>
                </a:solidFill>
                <a:latin typeface="Times New Roman"/>
                <a:ea typeface="Times New Roman"/>
              </a:rPr>
              <a:t>lorraine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39309" y="1467663"/>
            <a:ext cx="1072232" cy="426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155" dirty="0">
                <a:solidFill>
                  <a:srgbClr val="3298fe"/>
                </a:solidFill>
                <a:latin typeface="Times New Roman"/>
                <a:ea typeface="Times New Roman"/>
              </a:rPr>
              <a:t>Crê</a:t>
            </a:r>
            <a:r>
              <a:rPr lang="en-US" altLang="zh-CN" sz="2800" spc="145" dirty="0">
                <a:solidFill>
                  <a:srgbClr val="3298fe"/>
                </a:solidFill>
                <a:latin typeface="Times New Roman"/>
                <a:ea typeface="Times New Roman"/>
              </a:rPr>
              <a:t>pe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2980" y="1894601"/>
            <a:ext cx="5655872" cy="1527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3200" spc="20" dirty="0">
                <a:solidFill>
                  <a:srgbClr val="000000"/>
                </a:solidFill>
                <a:latin typeface="Arial Black"/>
                <a:ea typeface="Arial Black"/>
              </a:rPr>
              <a:t>Steak</a:t>
            </a:r>
            <a:r>
              <a:rPr lang="en-US" altLang="zh-CN" sz="3200" spc="2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3200" spc="15" dirty="0">
                <a:solidFill>
                  <a:srgbClr val="000000"/>
                </a:solidFill>
                <a:latin typeface="Arial Black"/>
                <a:ea typeface="Arial Black"/>
              </a:rPr>
              <a:t>tartare</a:t>
            </a:r>
          </a:p>
          <a:p>
            <a:pPr marL="0" indent="2611120">
              <a:lnSpc>
                <a:spcPct val="115833"/>
              </a:lnSpc>
            </a:pPr>
            <a:r>
              <a:rPr lang="en-US" altLang="zh-CN" sz="5400" spc="-10" dirty="0">
                <a:solidFill>
                  <a:srgbClr val="fed11e"/>
                </a:solidFill>
                <a:latin typeface="Comic Sans MS"/>
                <a:ea typeface="Comic Sans MS"/>
              </a:rPr>
              <a:t>Casso</a:t>
            </a:r>
            <a:r>
              <a:rPr lang="en-US" altLang="zh-CN" sz="5400" dirty="0">
                <a:solidFill>
                  <a:srgbClr val="fed11e"/>
                </a:solidFill>
                <a:latin typeface="Comic Sans MS"/>
                <a:ea typeface="Comic Sans MS"/>
              </a:rPr>
              <a:t>ulet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96439" y="3424158"/>
            <a:ext cx="6353470" cy="497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2083"/>
              </a:lnSpc>
              <a:tabLst>
                <a:tab pos="3229610" algn="l"/>
              </a:tabLst>
            </a:pPr>
            <a:r>
              <a:rPr lang="en-US" altLang="zh-CN" sz="3200" spc="-5" dirty="0">
                <a:solidFill>
                  <a:srgbClr val="653265"/>
                </a:solidFill>
                <a:latin typeface="Impact"/>
                <a:ea typeface="Impact"/>
              </a:rPr>
              <a:t>Huîtres	</a:t>
            </a:r>
            <a:r>
              <a:rPr lang="en-US" altLang="zh-CN" sz="3200" i="1" dirty="0">
                <a:solidFill>
                  <a:srgbClr val="656598"/>
                </a:solidFill>
                <a:latin typeface="Times New Roman"/>
                <a:ea typeface="Times New Roman"/>
              </a:rPr>
              <a:t>Gratin</a:t>
            </a:r>
            <a:r>
              <a:rPr lang="en-US" altLang="zh-CN" sz="3200" spc="-5" i="1" dirty="0">
                <a:solidFill>
                  <a:srgbClr val="656598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i="1" dirty="0">
                <a:solidFill>
                  <a:srgbClr val="656598"/>
                </a:solidFill>
                <a:latin typeface="Times New Roman"/>
                <a:ea typeface="Times New Roman"/>
              </a:rPr>
              <a:t>dauphinois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30729" y="3922905"/>
            <a:ext cx="6183630" cy="736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4166"/>
              </a:lnSpc>
              <a:tabLst>
                <a:tab pos="2523490" algn="l"/>
              </a:tabLst>
            </a:pPr>
            <a:r>
              <a:rPr lang="en-US" altLang="zh-CN" sz="2800" spc="-36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Mousse</a:t>
            </a:r>
            <a:r>
              <a:rPr lang="en-US" altLang="zh-CN" sz="2800" spc="-189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2800" spc="-329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au</a:t>
            </a:r>
            <a:r>
              <a:rPr lang="en-US" altLang="zh-CN" sz="2800" spc="-189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2800" spc="-29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chocolat	</a:t>
            </a:r>
            <a:r>
              <a:rPr lang="en-US" altLang="zh-CN" sz="3600" spc="-5" dirty="0">
                <a:solidFill>
                  <a:srgbClr val="fe98fe"/>
                </a:solidFill>
                <a:latin typeface="MV Boli"/>
                <a:ea typeface="MV Boli"/>
              </a:rPr>
              <a:t>Croque-Monsieur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3969" y="5107979"/>
            <a:ext cx="5535954" cy="1570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147059" algn="l"/>
              </a:tabLst>
            </a:pPr>
            <a:r>
              <a:rPr lang="en-US" altLang="zh-CN" sz="3200" spc="-44" dirty="0">
                <a:solidFill>
                  <a:srgbClr val="fe0065"/>
                </a:solidFill>
                <a:latin typeface="Times New Roman"/>
                <a:ea typeface="Times New Roman"/>
              </a:rPr>
              <a:t>Tarte</a:t>
            </a:r>
            <a:r>
              <a:rPr lang="en-US" altLang="zh-CN" sz="3200" spc="-34" dirty="0">
                <a:solidFill>
                  <a:srgbClr val="fe0065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-50" dirty="0">
                <a:solidFill>
                  <a:srgbClr val="fe0065"/>
                </a:solidFill>
                <a:latin typeface="Times New Roman"/>
                <a:ea typeface="Times New Roman"/>
              </a:rPr>
              <a:t>Tatin	</a:t>
            </a:r>
            <a:r>
              <a:rPr lang="en-US" altLang="zh-CN" sz="3200" spc="55" dirty="0">
                <a:solidFill>
                  <a:srgbClr val="9832fe"/>
                </a:solidFill>
                <a:latin typeface="Times New Roman"/>
                <a:ea typeface="Times New Roman"/>
              </a:rPr>
              <a:t>Moules-Frites</a:t>
            </a:r>
          </a:p>
          <a:p>
            <a:pPr marL="0" indent="104775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Franklin Gothic Medium"/>
                <a:ea typeface="Franklin Gothic Medium"/>
              </a:rPr>
              <a:t>Boeuf</a:t>
            </a:r>
            <a:r>
              <a:rPr lang="en-US" altLang="zh-CN" sz="3200" spc="-2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Franklin Gothic Medium"/>
                <a:ea typeface="Franklin Gothic Medium"/>
              </a:rPr>
              <a:t>Bourguignon</a:t>
            </a:r>
          </a:p>
          <a:p>
            <a:pPr>
              <a:lnSpc>
                <a:spcPts val="825"/>
              </a:lnSpc>
            </a:pPr>
            <a:endParaRPr lang="en-US" dirty="0" smtClean="0"/>
          </a:p>
          <a:p>
            <a:pPr marL="0">
              <a:lnSpc>
                <a:spcPct val="100416"/>
              </a:lnSpc>
              <a:tabLst>
                <a:tab pos="2249170" algn="l"/>
              </a:tabLst>
            </a:pPr>
            <a:r>
              <a:rPr lang="en-US" altLang="zh-CN" sz="3200" spc="-364" dirty="0">
                <a:solidFill>
                  <a:srgbClr val="0065fe"/>
                </a:solidFill>
                <a:latin typeface="Times New Roman"/>
                <a:ea typeface="Times New Roman"/>
              </a:rPr>
              <a:t>Macarons	</a:t>
            </a:r>
            <a:r>
              <a:rPr lang="en-US" altLang="zh-CN" sz="3200" dirty="0">
                <a:solidFill>
                  <a:srgbClr val="6565fe"/>
                </a:solidFill>
                <a:latin typeface="Times New Roman"/>
                <a:ea typeface="Times New Roman"/>
              </a:rPr>
              <a:t>Crème</a:t>
            </a:r>
            <a:r>
              <a:rPr lang="en-US" altLang="zh-CN" sz="3200" spc="-20" dirty="0">
                <a:solidFill>
                  <a:srgbClr val="6565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6565fe"/>
                </a:solidFill>
                <a:latin typeface="Times New Roman"/>
                <a:ea typeface="Times New Roman"/>
              </a:rPr>
              <a:t>Brulée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12000" y="6038195"/>
            <a:ext cx="1756272" cy="617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250"/>
              </a:lnSpc>
            </a:pPr>
            <a:r>
              <a:rPr lang="en-US" altLang="zh-CN" sz="4000" spc="-10" dirty="0">
                <a:solidFill>
                  <a:srgbClr val="009800"/>
                </a:solidFill>
                <a:latin typeface="Impact"/>
                <a:ea typeface="Impact"/>
              </a:rPr>
              <a:t>Rac</a:t>
            </a:r>
            <a:r>
              <a:rPr lang="en-US" altLang="zh-CN" sz="4000" spc="-5" dirty="0">
                <a:solidFill>
                  <a:srgbClr val="009800"/>
                </a:solidFill>
                <a:latin typeface="Impact"/>
                <a:ea typeface="Impact"/>
              </a:rPr>
              <a:t>lette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60" y="0"/>
            <a:ext cx="7155180" cy="755904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51790" y="657254"/>
            <a:ext cx="4901769" cy="497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9529">
              <a:lnSpc>
                <a:spcPct val="100000"/>
              </a:lnSpc>
            </a:pPr>
            <a:r>
              <a:rPr lang="en-US" altLang="zh-CN" sz="4000" b="1" dirty="0">
                <a:solidFill>
                  <a:srgbClr val="00007e"/>
                </a:solidFill>
                <a:latin typeface="Times New Roman"/>
                <a:ea typeface="Times New Roman"/>
              </a:rPr>
              <a:t>Pour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ea typeface="Times New Roman"/>
              </a:rPr>
              <a:t>faire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4000" spc="-204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ea typeface="Times New Roman"/>
              </a:rPr>
              <a:t>bonne</a:t>
            </a:r>
          </a:p>
          <a:p>
            <a:pPr marL="0">
              <a:lnSpc>
                <a:spcPct val="92083"/>
              </a:lnSpc>
            </a:pPr>
            <a:r>
              <a:rPr lang="en-US" altLang="zh-CN" sz="4000" b="1" dirty="0">
                <a:solidFill>
                  <a:srgbClr val="00007e"/>
                </a:solidFill>
                <a:latin typeface="Times New Roman"/>
                <a:ea typeface="Times New Roman"/>
              </a:rPr>
              <a:t>cuisine,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ea typeface="Times New Roman"/>
              </a:rPr>
              <a:t>il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ea typeface="Times New Roman"/>
              </a:rPr>
              <a:t>faut</a:t>
            </a:r>
            <a:r>
              <a:rPr lang="en-US" altLang="zh-CN" sz="4000" spc="-50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ea typeface="Times New Roman"/>
              </a:rPr>
              <a:t>d'abord</a:t>
            </a:r>
          </a:p>
          <a:p>
            <a:pPr marL="0" indent="866139">
              <a:lnSpc>
                <a:spcPct val="100000"/>
              </a:lnSpc>
            </a:pPr>
            <a:r>
              <a:rPr lang="en-US" altLang="zh-CN" sz="4000" b="1" dirty="0">
                <a:solidFill>
                  <a:srgbClr val="00007e"/>
                </a:solidFill>
                <a:latin typeface="Times New Roman"/>
                <a:ea typeface="Times New Roman"/>
              </a:rPr>
              <a:t>un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ea typeface="Times New Roman"/>
              </a:rPr>
              <a:t>bon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ea typeface="Times New Roman"/>
              </a:rPr>
              <a:t>chef</a:t>
            </a:r>
            <a:r>
              <a:rPr lang="en-US" altLang="zh-CN" sz="4000" spc="-64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7e"/>
                </a:solidFill>
                <a:latin typeface="Times New Roman"/>
                <a:ea typeface="Times New Roman"/>
              </a:rPr>
              <a:t>!!!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50"/>
              </a:lnSpc>
            </a:pPr>
            <a:endParaRPr lang="en-US" dirty="0" smtClean="0"/>
          </a:p>
          <a:p>
            <a:pPr marL="0" indent="262890">
              <a:lnSpc>
                <a:spcPct val="100000"/>
              </a:lnSpc>
            </a:pPr>
            <a:r>
              <a:rPr lang="en-US" altLang="zh-CN" sz="3600" b="1" dirty="0">
                <a:solidFill>
                  <a:srgbClr val="00007e"/>
                </a:solidFill>
                <a:latin typeface="Times New Roman"/>
                <a:ea typeface="Times New Roman"/>
              </a:rPr>
              <a:t>Tu</a:t>
            </a:r>
            <a:r>
              <a:rPr lang="en-US" altLang="zh-CN" sz="3600" spc="-114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00007e"/>
                </a:solidFill>
                <a:latin typeface="Times New Roman"/>
                <a:ea typeface="Times New Roman"/>
              </a:rPr>
              <a:t>as</a:t>
            </a:r>
            <a:r>
              <a:rPr lang="en-US" altLang="zh-CN" sz="3600" spc="-114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00007e"/>
                </a:solidFill>
                <a:latin typeface="Times New Roman"/>
                <a:ea typeface="Times New Roman"/>
              </a:rPr>
              <a:t>déjà</a:t>
            </a:r>
            <a:r>
              <a:rPr lang="en-US" altLang="zh-CN" sz="3600" spc="-119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00007e"/>
                </a:solidFill>
                <a:latin typeface="Times New Roman"/>
                <a:ea typeface="Times New Roman"/>
              </a:rPr>
              <a:t>vu</a:t>
            </a:r>
          </a:p>
          <a:p>
            <a:pPr marL="0">
              <a:lnSpc>
                <a:spcPct val="92083"/>
              </a:lnSpc>
            </a:pPr>
            <a:r>
              <a:rPr lang="en-US" altLang="zh-CN" sz="3600" b="1" dirty="0">
                <a:solidFill>
                  <a:srgbClr val="00007e"/>
                </a:solidFill>
                <a:latin typeface="Times New Roman"/>
                <a:ea typeface="Times New Roman"/>
              </a:rPr>
              <a:t>ces</a:t>
            </a:r>
            <a:r>
              <a:rPr lang="en-US" altLang="zh-CN" sz="3600" spc="-20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00007e"/>
                </a:solidFill>
                <a:latin typeface="Times New Roman"/>
                <a:ea typeface="Times New Roman"/>
              </a:rPr>
              <a:t>personnages</a:t>
            </a:r>
          </a:p>
          <a:p>
            <a:pPr marL="0" indent="55879">
              <a:lnSpc>
                <a:spcPct val="92083"/>
              </a:lnSpc>
            </a:pPr>
            <a:r>
              <a:rPr lang="en-US" altLang="zh-CN" sz="3600" b="1" dirty="0">
                <a:solidFill>
                  <a:srgbClr val="00007e"/>
                </a:solidFill>
                <a:latin typeface="Times New Roman"/>
                <a:ea typeface="Times New Roman"/>
              </a:rPr>
              <a:t>dans</a:t>
            </a:r>
            <a:r>
              <a:rPr lang="en-US" altLang="zh-CN" sz="3600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00007e"/>
                </a:solidFill>
                <a:latin typeface="Times New Roman"/>
                <a:ea typeface="Times New Roman"/>
              </a:rPr>
              <a:t>un</a:t>
            </a:r>
            <a:r>
              <a:rPr lang="en-US" altLang="zh-CN" sz="3600" spc="-15" b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00007e"/>
                </a:solidFill>
                <a:latin typeface="Times New Roman"/>
                <a:ea typeface="Times New Roman"/>
              </a:rPr>
              <a:t>dessin-</a:t>
            </a:r>
          </a:p>
          <a:p>
            <a:pPr marL="0" indent="788670">
              <a:lnSpc>
                <a:spcPct val="100000"/>
              </a:lnSpc>
            </a:pPr>
            <a:r>
              <a:rPr lang="en-US" altLang="zh-CN" sz="3600" spc="-10" b="1" dirty="0">
                <a:solidFill>
                  <a:srgbClr val="00007e"/>
                </a:solidFill>
                <a:latin typeface="Times New Roman"/>
                <a:ea typeface="Times New Roman"/>
              </a:rPr>
              <a:t>ani</a:t>
            </a:r>
            <a:r>
              <a:rPr lang="en-US" altLang="zh-CN" sz="3600" b="1" dirty="0">
                <a:solidFill>
                  <a:srgbClr val="00007e"/>
                </a:solidFill>
                <a:latin typeface="Times New Roman"/>
                <a:ea typeface="Times New Roman"/>
              </a:rPr>
              <a:t>mé?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28559" y="2104668"/>
            <a:ext cx="2090963" cy="2781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0190">
              <a:lnSpc>
                <a:spcPct val="100000"/>
              </a:lnSpc>
            </a:pPr>
            <a:r>
              <a:rPr lang="en-US" altLang="zh-CN" sz="3200" spc="-5" b="1" i="1" dirty="0">
                <a:solidFill>
                  <a:srgbClr val="cb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3200" b="1" i="1" dirty="0">
                <a:solidFill>
                  <a:srgbClr val="cb0000"/>
                </a:solidFill>
                <a:latin typeface="Times New Roman"/>
                <a:ea typeface="Times New Roman"/>
              </a:rPr>
              <a:t>NDICE:</a:t>
            </a:r>
          </a:p>
          <a:p>
            <a:pPr marL="0">
              <a:lnSpc>
                <a:spcPct val="92500"/>
              </a:lnSpc>
            </a:pPr>
            <a:r>
              <a:rPr lang="en-US" altLang="zh-CN" sz="3200" b="1" i="1" dirty="0">
                <a:solidFill>
                  <a:srgbClr val="cb0000"/>
                </a:solidFill>
                <a:latin typeface="Times New Roman"/>
                <a:ea typeface="Times New Roman"/>
              </a:rPr>
              <a:t>C'est</a:t>
            </a:r>
            <a:r>
              <a:rPr lang="en-US" altLang="zh-CN" sz="3200" b="1" i="1" dirty="0">
                <a:solidFill>
                  <a:srgbClr val="cb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i="1" dirty="0">
                <a:solidFill>
                  <a:srgbClr val="cb0000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3200" spc="-10" b="1" i="1" dirty="0">
                <a:solidFill>
                  <a:srgbClr val="cb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i="1" dirty="0">
                <a:solidFill>
                  <a:srgbClr val="cb0000"/>
                </a:solidFill>
                <a:latin typeface="Times New Roman"/>
                <a:ea typeface="Times New Roman"/>
              </a:rPr>
              <a:t>nom</a:t>
            </a:r>
          </a:p>
          <a:p>
            <a:pPr marL="0" indent="566420">
              <a:lnSpc>
                <a:spcPct val="92916"/>
              </a:lnSpc>
            </a:pPr>
            <a:r>
              <a:rPr lang="en-US" altLang="zh-CN" sz="3200" spc="-10" b="1" i="1" dirty="0">
                <a:solidFill>
                  <a:srgbClr val="cb0000"/>
                </a:solidFill>
                <a:latin typeface="Times New Roman"/>
                <a:ea typeface="Times New Roman"/>
              </a:rPr>
              <a:t>d'</a:t>
            </a:r>
            <a:r>
              <a:rPr lang="en-US" altLang="zh-CN" sz="3200" b="1" i="1" dirty="0">
                <a:solidFill>
                  <a:srgbClr val="cb0000"/>
                </a:solidFill>
                <a:latin typeface="Times New Roman"/>
                <a:ea typeface="Times New Roman"/>
              </a:rPr>
              <a:t>une</a:t>
            </a:r>
          </a:p>
          <a:p>
            <a:pPr marL="0" indent="440690">
              <a:lnSpc>
                <a:spcPct val="92500"/>
              </a:lnSpc>
            </a:pPr>
            <a:r>
              <a:rPr lang="en-US" altLang="zh-CN" sz="3200" spc="5" b="1" i="1" dirty="0">
                <a:solidFill>
                  <a:srgbClr val="cb0000"/>
                </a:solidFill>
                <a:latin typeface="Times New Roman"/>
                <a:ea typeface="Times New Roman"/>
              </a:rPr>
              <a:t>cé</a:t>
            </a:r>
            <a:r>
              <a:rPr lang="en-US" altLang="zh-CN" sz="3200" b="1" i="1" dirty="0">
                <a:solidFill>
                  <a:srgbClr val="cb0000"/>
                </a:solidFill>
                <a:latin typeface="Times New Roman"/>
                <a:ea typeface="Times New Roman"/>
              </a:rPr>
              <a:t>lèbre</a:t>
            </a:r>
          </a:p>
          <a:p>
            <a:pPr marL="0" indent="260350">
              <a:lnSpc>
                <a:spcPct val="92500"/>
              </a:lnSpc>
            </a:pPr>
            <a:r>
              <a:rPr lang="en-US" altLang="zh-CN" sz="3200" spc="-5" b="1" i="1" dirty="0">
                <a:solidFill>
                  <a:srgbClr val="cb0000"/>
                </a:solidFill>
                <a:latin typeface="Times New Roman"/>
                <a:ea typeface="Times New Roman"/>
              </a:rPr>
              <a:t>sp</a:t>
            </a:r>
            <a:r>
              <a:rPr lang="en-US" altLang="zh-CN" sz="3200" b="1" i="1" dirty="0">
                <a:solidFill>
                  <a:srgbClr val="cb0000"/>
                </a:solidFill>
                <a:latin typeface="Times New Roman"/>
                <a:ea typeface="Times New Roman"/>
              </a:rPr>
              <a:t>écialité</a:t>
            </a:r>
          </a:p>
          <a:p>
            <a:pPr marL="0" indent="22859">
              <a:lnSpc>
                <a:spcPct val="100000"/>
              </a:lnSpc>
            </a:pPr>
            <a:r>
              <a:rPr lang="en-US" altLang="zh-CN" sz="3200" spc="-5" b="1" i="1" dirty="0">
                <a:solidFill>
                  <a:srgbClr val="cb0000"/>
                </a:solidFill>
                <a:latin typeface="Times New Roman"/>
                <a:ea typeface="Times New Roman"/>
              </a:rPr>
              <a:t>f</a:t>
            </a:r>
            <a:r>
              <a:rPr lang="en-US" altLang="zh-CN" sz="3200" b="1" i="1" dirty="0">
                <a:solidFill>
                  <a:srgbClr val="cb0000"/>
                </a:solidFill>
                <a:latin typeface="Times New Roman"/>
                <a:ea typeface="Times New Roman"/>
              </a:rPr>
              <a:t>rançaise!!!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220979"/>
            <a:ext cx="9471659" cy="684275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10259" y="578648"/>
            <a:ext cx="8428908" cy="784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60833"/>
              </a:lnSpc>
              <a:tabLst>
                <a:tab pos="5615940" algn="l"/>
              </a:tabLst>
            </a:pPr>
            <a:r>
              <a:rPr lang="en-US" altLang="zh-CN" sz="2600" b="1" i="1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2600" b="1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b="1" i="1" dirty="0">
                <a:solidFill>
                  <a:srgbClr val="000000"/>
                </a:solidFill>
                <a:latin typeface="Arial"/>
                <a:ea typeface="Arial"/>
              </a:rPr>
              <a:t>grand</a:t>
            </a:r>
            <a:r>
              <a:rPr lang="en-US" altLang="zh-CN" sz="2600" b="1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b="1" i="1" dirty="0">
                <a:solidFill>
                  <a:srgbClr val="000000"/>
                </a:solidFill>
                <a:latin typeface="Arial"/>
                <a:ea typeface="Arial"/>
              </a:rPr>
              <a:t>chef</a:t>
            </a:r>
            <a:r>
              <a:rPr lang="en-US" altLang="zh-CN" sz="2600" spc="30" b="1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b="1" i="1" dirty="0">
                <a:solidFill>
                  <a:srgbClr val="000000"/>
                </a:solidFill>
                <a:latin typeface="Arial"/>
                <a:ea typeface="Arial"/>
              </a:rPr>
              <a:t>français	</a:t>
            </a:r>
            <a:r>
              <a:rPr lang="en-US" altLang="zh-CN" sz="3200" b="1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3200" spc="-5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Arial"/>
                <a:ea typeface="Arial"/>
              </a:rPr>
              <a:t>CUISINIER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1380" y="1485443"/>
            <a:ext cx="2102252" cy="1278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99583"/>
              </a:lnSpc>
            </a:pPr>
            <a:r>
              <a:rPr lang="en-US" altLang="zh-CN" sz="2800" spc="185" dirty="0">
                <a:solidFill>
                  <a:srgbClr val="000000"/>
                </a:solidFill>
                <a:latin typeface="Times New Roman"/>
                <a:ea typeface="Times New Roman"/>
              </a:rPr>
              <a:t>Pape</a:t>
            </a:r>
            <a:r>
              <a:rPr lang="en-US" altLang="zh-CN" sz="28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79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8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35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75" dirty="0">
                <a:solidFill>
                  <a:srgbClr val="000000"/>
                </a:solidFill>
                <a:latin typeface="Times New Roman"/>
                <a:ea typeface="Times New Roman"/>
              </a:rPr>
              <a:t>gastr</a:t>
            </a:r>
            <a:r>
              <a:rPr lang="en-US" altLang="zh-CN" sz="2800" spc="164" dirty="0">
                <a:solidFill>
                  <a:srgbClr val="000000"/>
                </a:solidFill>
                <a:latin typeface="Times New Roman"/>
                <a:ea typeface="Times New Roman"/>
              </a:rPr>
              <a:t>onomie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75" dirty="0">
                <a:solidFill>
                  <a:srgbClr val="000000"/>
                </a:solidFill>
                <a:latin typeface="Times New Roman"/>
                <a:ea typeface="Times New Roman"/>
              </a:rPr>
              <a:t>fr</a:t>
            </a:r>
            <a:r>
              <a:rPr lang="en-US" altLang="zh-CN" sz="2800" spc="170" dirty="0">
                <a:solidFill>
                  <a:srgbClr val="000000"/>
                </a:solidFill>
                <a:latin typeface="Times New Roman"/>
                <a:ea typeface="Times New Roman"/>
              </a:rPr>
              <a:t>ançaise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26200" y="1363000"/>
            <a:ext cx="229473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3200" spc="-5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Arial"/>
                <a:ea typeface="Arial"/>
              </a:rPr>
              <a:t>SIÈCLE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0259" y="3383309"/>
            <a:ext cx="1816250" cy="1051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95833"/>
              </a:lnSpc>
            </a:pPr>
            <a:r>
              <a:rPr lang="en-US" altLang="zh-CN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Star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parmi</a:t>
            </a:r>
            <a:r>
              <a:rPr lang="en-US" altLang="zh-CN" sz="2400" spc="-55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les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69" i="1" dirty="0">
                <a:solidFill>
                  <a:srgbClr val="000000"/>
                </a:solidFill>
                <a:latin typeface="Times New Roman"/>
                <a:ea typeface="Times New Roman"/>
              </a:rPr>
              <a:t>stars</a:t>
            </a:r>
            <a:r>
              <a:rPr lang="en-US" altLang="zh-CN" sz="2400" spc="-295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85" i="1" dirty="0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" i="1" dirty="0">
                <a:solidFill>
                  <a:srgbClr val="000000"/>
                </a:solidFill>
                <a:latin typeface="Times New Roman"/>
                <a:ea typeface="Times New Roman"/>
              </a:rPr>
              <a:t>fo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urneaux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66720" y="2781944"/>
            <a:ext cx="6872374" cy="4456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4551679">
              <a:lnSpc>
                <a:spcPct val="11625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omic Sans MS"/>
                <a:ea typeface="Comic Sans MS"/>
              </a:rPr>
              <a:t>L</a:t>
            </a:r>
            <a:r>
              <a:rPr lang="en-US" altLang="zh-CN" sz="2400" spc="-5" dirty="0">
                <a:solidFill>
                  <a:srgbClr val="000000"/>
                </a:solidFill>
                <a:latin typeface="Comic Sans MS"/>
                <a:ea typeface="Comic Sans MS"/>
              </a:rPr>
              <a:t>'incarnation</a:t>
            </a:r>
            <a:r>
              <a:rPr lang="en-US" altLang="zh-CN" sz="24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br/>
            <a:r>
              <a:rPr lang="en-US" altLang="zh-CN" sz="2400" dirty="0">
                <a:solidFill>
                  <a:srgbClr val="000000"/>
                </a:solidFill>
                <a:latin typeface="Comic Sans MS"/>
                <a:ea typeface="Comic Sans MS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mic Sans MS"/>
                <a:ea typeface="Comic Sans MS"/>
              </a:rPr>
              <a:t>la</a:t>
            </a:r>
            <a:r>
              <a:rPr lang="en-US" altLang="zh-CN" sz="2400" spc="-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mic Sans MS"/>
                <a:ea typeface="Comic Sans MS"/>
              </a:rPr>
              <a:t>cuisine</a:t>
            </a:r>
            <a:r>
              <a:rPr lang="en-US" altLang="zh-CN" sz="24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omic Sans MS"/>
                <a:ea typeface="Comic Sans MS"/>
              </a:rPr>
              <a:t>fran</a:t>
            </a:r>
            <a:r>
              <a:rPr lang="en-US" altLang="zh-CN" sz="2400" dirty="0">
                <a:solidFill>
                  <a:srgbClr val="000000"/>
                </a:solidFill>
                <a:latin typeface="Comic Sans MS"/>
                <a:ea typeface="Comic Sans MS"/>
              </a:rPr>
              <a:t>çaise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85"/>
              </a:lnSpc>
            </a:pPr>
            <a:endParaRPr lang="en-US" dirty="0" smtClean="0"/>
          </a:p>
          <a:p>
            <a:pPr hangingPunct="0" marL="0">
              <a:lnSpc>
                <a:spcPct val="95833"/>
              </a:lnSpc>
            </a:pP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“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Il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n'y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pas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bonne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cuisine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si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au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départ</a:t>
            </a:r>
            <a:r>
              <a:rPr lang="en-US" altLang="zh-CN" sz="2800" spc="-1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elle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n'est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pas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faite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par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amitié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pour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celui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ou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celle</a:t>
            </a:r>
            <a:r>
              <a:rPr lang="en-US" altLang="zh-CN" sz="2800" spc="-55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à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qui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elle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est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ea typeface="Times New Roman"/>
              </a:rPr>
              <a:t>destinée.”</a:t>
            </a:r>
            <a:r>
              <a:rPr lang="en-US" altLang="zh-CN" sz="2800" b="1" i="1" dirty="0">
                <a:solidFill>
                  <a:srgbClr val="00007e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7e"/>
                </a:solidFill>
                <a:latin typeface="Impact"/>
                <a:ea typeface="Impact"/>
              </a:rPr>
              <a:t>Paul</a:t>
            </a:r>
            <a:r>
              <a:rPr lang="en-US" altLang="zh-CN" sz="2800" spc="40" dirty="0">
                <a:solidFill>
                  <a:srgbClr val="00007e"/>
                </a:solidFill>
                <a:latin typeface="Impact"/>
                <a:cs typeface="Impact"/>
              </a:rPr>
              <a:t> </a:t>
            </a:r>
            <a:r>
              <a:rPr lang="en-US" altLang="zh-CN" sz="2800" dirty="0">
                <a:solidFill>
                  <a:srgbClr val="00007e"/>
                </a:solidFill>
                <a:latin typeface="Impact"/>
                <a:ea typeface="Impact"/>
              </a:rPr>
              <a:t>Bocuse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922019"/>
            <a:ext cx="9243059" cy="629412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33679" y="216961"/>
            <a:ext cx="9720843" cy="6292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7050">
              <a:lnSpc>
                <a:spcPct val="101250"/>
              </a:lnSpc>
            </a:pPr>
            <a:r>
              <a:rPr lang="en-US" altLang="zh-CN" sz="3600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Impact"/>
                <a:ea typeface="Impact"/>
              </a:rPr>
              <a:t>10</a:t>
            </a:r>
            <a:r>
              <a:rPr lang="en-US" altLang="zh-CN" sz="3600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Impact"/>
                <a:cs typeface="Impact"/>
              </a:rPr>
              <a:t> </a:t>
            </a:r>
            <a:r>
              <a:rPr lang="en-US" altLang="zh-CN" sz="3600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Impact"/>
                <a:ea typeface="Impact"/>
              </a:rPr>
              <a:t>plats</a:t>
            </a:r>
            <a:r>
              <a:rPr lang="en-US" altLang="zh-CN" sz="3600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Impact"/>
                <a:cs typeface="Impact"/>
              </a:rPr>
              <a:t> </a:t>
            </a:r>
            <a:r>
              <a:rPr lang="en-US" altLang="zh-CN" sz="3600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Impact"/>
                <a:ea typeface="Impact"/>
              </a:rPr>
              <a:t>typiques</a:t>
            </a:r>
            <a:r>
              <a:rPr lang="en-US" altLang="zh-CN" sz="3600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Impact"/>
                <a:cs typeface="Impact"/>
              </a:rPr>
              <a:t> </a:t>
            </a:r>
            <a:r>
              <a:rPr lang="en-US" altLang="zh-CN" sz="3600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Impact"/>
                <a:ea typeface="Impact"/>
              </a:rPr>
              <a:t>de</a:t>
            </a:r>
            <a:r>
              <a:rPr lang="en-US" altLang="zh-CN" sz="3600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Impact"/>
                <a:cs typeface="Impact"/>
              </a:rPr>
              <a:t> </a:t>
            </a:r>
            <a:r>
              <a:rPr lang="en-US" altLang="zh-CN" sz="3600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Impact"/>
                <a:ea typeface="Impact"/>
              </a:rPr>
              <a:t>la</a:t>
            </a:r>
            <a:r>
              <a:rPr lang="en-US" altLang="zh-CN" sz="3600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Impact"/>
                <a:cs typeface="Impact"/>
              </a:rPr>
              <a:t> </a:t>
            </a:r>
            <a:r>
              <a:rPr lang="en-US" altLang="zh-CN" sz="3600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Impact"/>
                <a:ea typeface="Impact"/>
              </a:rPr>
              <a:t>gastronomie</a:t>
            </a:r>
            <a:r>
              <a:rPr lang="en-US" altLang="zh-CN" sz="3600" spc="-60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Impact"/>
                <a:cs typeface="Impact"/>
              </a:rPr>
              <a:t> </a:t>
            </a:r>
            <a:r>
              <a:rPr lang="en-US" altLang="zh-CN" sz="3600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Impact"/>
                <a:ea typeface="Impact"/>
              </a:rPr>
              <a:t>française</a:t>
            </a:r>
          </a:p>
          <a:p>
            <a:pPr>
              <a:lnSpc>
                <a:spcPts val="900"/>
              </a:lnSpc>
            </a:pPr>
            <a:endParaRPr lang="en-US" dirty="0" smtClean="0"/>
          </a:p>
          <a:p>
            <a:pPr marL="0" indent="6596379">
              <a:lnSpc>
                <a:spcPct val="100000"/>
              </a:lnSpc>
            </a:pPr>
            <a:r>
              <a:rPr lang="en-US" altLang="zh-CN" sz="42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4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200" dirty="0">
                <a:solidFill>
                  <a:srgbClr val="000000"/>
                </a:solidFill>
                <a:latin typeface="Arial"/>
                <a:ea typeface="Arial"/>
              </a:rPr>
              <a:t>Cassoulet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14"/>
              </a:lnSpc>
            </a:pPr>
            <a:endParaRPr lang="en-US" dirty="0" smtClean="0"/>
          </a:p>
          <a:p>
            <a:pPr hangingPunct="0" marL="7128509">
              <a:lnSpc>
                <a:spcPct val="95416"/>
              </a:lnSpc>
            </a:pPr>
            <a:r>
              <a:rPr lang="en-US" altLang="zh-CN" sz="2200" spc="25" b="1" i="1" dirty="0">
                <a:solidFill>
                  <a:srgbClr val="000000"/>
                </a:solidFill>
                <a:latin typeface="Times New Roman"/>
                <a:ea typeface="Times New Roman"/>
              </a:rPr>
              <a:t>Spécialité</a:t>
            </a:r>
            <a:r>
              <a:rPr lang="en-US" altLang="zh-CN" sz="2200" spc="-259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25" b="1" i="1" dirty="0">
                <a:solidFill>
                  <a:srgbClr val="000000"/>
                </a:solidFill>
                <a:latin typeface="Times New Roman"/>
                <a:ea typeface="Times New Roman"/>
              </a:rPr>
              <a:t>régionale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du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Languedoc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0"/>
              </a:lnSpc>
            </a:pPr>
            <a:endParaRPr lang="en-US" dirty="0" smtClean="0"/>
          </a:p>
          <a:p>
            <a:pPr marL="0" indent="22860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4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blanquette</a:t>
            </a:r>
          </a:p>
          <a:p>
            <a:pPr marL="0" indent="1005839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4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veau</a:t>
            </a:r>
          </a:p>
          <a:p>
            <a:pPr>
              <a:lnSpc>
                <a:spcPts val="1979"/>
              </a:lnSpc>
            </a:pPr>
            <a:endParaRPr lang="en-US" dirty="0" smtClean="0"/>
          </a:p>
          <a:p>
            <a:pPr hangingPunct="0" marL="0">
              <a:lnSpc>
                <a:spcPct val="95416"/>
              </a:lnSpc>
            </a:pP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Viande</a:t>
            </a:r>
            <a:r>
              <a:rPr lang="en-US" altLang="zh-CN" sz="2200" spc="-4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200" spc="-44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veau</a:t>
            </a:r>
            <a:r>
              <a:rPr lang="en-US" altLang="zh-CN" sz="2200" spc="-44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bouillie,</a:t>
            </a:r>
            <a:r>
              <a:rPr lang="en-US" altLang="zh-CN" sz="2200" spc="-5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carottes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sauce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au</a:t>
            </a:r>
            <a:r>
              <a:rPr lang="en-US" altLang="zh-CN" sz="2200" spc="-3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beurre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98120"/>
            <a:ext cx="9745980" cy="658368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61289" y="6775867"/>
            <a:ext cx="4581143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Arial"/>
                <a:ea typeface="Arial"/>
              </a:rPr>
              <a:t>gratin</a:t>
            </a:r>
            <a:r>
              <a:rPr lang="en-US" altLang="zh-CN" sz="40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Arial"/>
                <a:ea typeface="Arial"/>
              </a:rPr>
              <a:t>dauphinois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51120" y="175567"/>
            <a:ext cx="4888636" cy="730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54529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cuisses</a:t>
            </a:r>
          </a:p>
          <a:p>
            <a:pPr marL="0" indent="3106420">
              <a:lnSpc>
                <a:spcPct val="92916"/>
              </a:lnSpc>
            </a:pPr>
            <a:r>
              <a:rPr lang="en-US" altLang="zh-CN" sz="4400" spc="-1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</a:p>
          <a:p>
            <a:pPr marL="0" indent="2063749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Arial"/>
                <a:ea typeface="Arial"/>
              </a:rPr>
              <a:t>gre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nouilles</a:t>
            </a:r>
          </a:p>
          <a:p>
            <a:pPr marL="0" indent="2283460">
              <a:lnSpc>
                <a:spcPct val="100000"/>
              </a:lnSpc>
              <a:spcBef>
                <a:spcPts val="354"/>
              </a:spcBef>
            </a:pPr>
            <a:r>
              <a:rPr lang="en-US" altLang="zh-CN" sz="2200" b="1" dirty="0">
                <a:solidFill>
                  <a:srgbClr val="000000"/>
                </a:solidFill>
                <a:latin typeface="Times New Roman"/>
                <a:ea typeface="Times New Roman"/>
              </a:rPr>
              <a:t>Les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ea typeface="Times New Roman"/>
              </a:rPr>
              <a:t>français</a:t>
            </a:r>
            <a:r>
              <a:rPr lang="en-US" altLang="zh-CN" sz="22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</a:p>
          <a:p>
            <a:pPr hangingPunct="0" marL="2283460">
              <a:lnSpc>
                <a:spcPct val="95416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Times New Roman"/>
                <a:ea typeface="Times New Roman"/>
              </a:rPr>
              <a:t>sont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ea typeface="Times New Roman"/>
              </a:rPr>
              <a:t>les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ea typeface="Times New Roman"/>
              </a:rPr>
              <a:t>plus</a:t>
            </a:r>
            <a:r>
              <a:rPr lang="en-US" altLang="zh-CN" sz="2200" spc="-7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ea typeface="Times New Roman"/>
              </a:rPr>
              <a:t>grands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30" b="1" dirty="0">
                <a:solidFill>
                  <a:srgbClr val="000000"/>
                </a:solidFill>
                <a:latin typeface="Times New Roman"/>
                <a:ea typeface="Times New Roman"/>
              </a:rPr>
              <a:t>consommateurs</a:t>
            </a:r>
            <a:r>
              <a:rPr lang="en-US" altLang="zh-CN" sz="2200" spc="-27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64" b="1" dirty="0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-15" b="1" dirty="0">
                <a:solidFill>
                  <a:srgbClr val="000000"/>
                </a:solidFill>
                <a:latin typeface="Times New Roman"/>
                <a:ea typeface="Times New Roman"/>
              </a:rPr>
              <a:t>Eur</a:t>
            </a:r>
            <a:r>
              <a:rPr lang="en-US" altLang="zh-CN" sz="2200" spc="-5" b="1" dirty="0">
                <a:solidFill>
                  <a:srgbClr val="000000"/>
                </a:solidFill>
                <a:latin typeface="Times New Roman"/>
                <a:ea typeface="Times New Roman"/>
              </a:rPr>
              <a:t>ope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000" spc="-5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4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000" spc="-5" dirty="0">
                <a:solidFill>
                  <a:srgbClr val="000000"/>
                </a:solidFill>
                <a:latin typeface="Arial"/>
                <a:ea typeface="Arial"/>
              </a:rPr>
              <a:t>Croque-Monsieur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720" y="3947160"/>
            <a:ext cx="4290060" cy="2834640"/>
          </a:xfrm>
          <a:prstGeom prst="rect">
            <a:avLst/>
          </a:prstGeom>
        </p:spPr>
      </p:pic>
      <p:pic>
        <p:nvPicPr>
          <p:cNvPr id="28" name="Picture 28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3947160"/>
            <a:ext cx="4709160" cy="3055620"/>
          </a:xfrm>
          <a:prstGeom prst="rect">
            <a:avLst/>
          </a:prstGeom>
        </p:spPr>
      </p:pic>
      <p:pic>
        <p:nvPicPr>
          <p:cNvPr id="29" name="Picture 29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350520"/>
            <a:ext cx="5494020" cy="3032760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6055359" y="719405"/>
            <a:ext cx="4021056" cy="2066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4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bouillabaisse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75"/>
              </a:lnSpc>
            </a:pPr>
            <a:endParaRPr lang="en-US" dirty="0" smtClean="0"/>
          </a:p>
          <a:p>
            <a:pPr hangingPunct="0" marL="370840">
              <a:lnSpc>
                <a:spcPct val="94166"/>
              </a:lnSpc>
            </a:pPr>
            <a:r>
              <a:rPr lang="en-US" altLang="zh-CN" sz="2200" spc="15" b="1" i="1" dirty="0">
                <a:solidFill>
                  <a:srgbClr val="000000"/>
                </a:solidFill>
                <a:latin typeface="Times New Roman"/>
                <a:ea typeface="Times New Roman"/>
              </a:rPr>
              <a:t>Provence</a:t>
            </a:r>
            <a:r>
              <a:rPr lang="en-US" altLang="zh-CN" sz="2200" spc="-27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20" b="1" i="1" dirty="0">
                <a:solidFill>
                  <a:srgbClr val="000000"/>
                </a:solidFill>
                <a:latin typeface="Times New Roman"/>
                <a:ea typeface="Times New Roman"/>
              </a:rPr>
              <a:t>méditerranéenne,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-5" b="1" i="1" dirty="0">
                <a:solidFill>
                  <a:srgbClr val="000000"/>
                </a:solidFill>
                <a:latin typeface="Times New Roman"/>
                <a:ea typeface="Times New Roman"/>
              </a:rPr>
              <a:t>Marseil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le.</a:t>
            </a:r>
          </a:p>
          <a:p>
            <a:pPr marL="0" indent="370840">
              <a:lnSpc>
                <a:spcPct val="100000"/>
              </a:lnSpc>
            </a:pP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Soupe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200" spc="-1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poissons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78459" y="6788100"/>
            <a:ext cx="9039130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590540" algn="l"/>
              </a:tabLst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quiche</a:t>
            </a:r>
            <a:r>
              <a:rPr lang="en-US" altLang="zh-CN" sz="4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Lorraine	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4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pot-au-feu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3589020"/>
            <a:ext cx="6004560" cy="2903220"/>
          </a:xfrm>
          <a:prstGeom prst="rect">
            <a:avLst/>
          </a:prstGeom>
        </p:spPr>
      </p:pic>
      <p:pic>
        <p:nvPicPr>
          <p:cNvPr id="33" name="Picture 33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20" y="99060"/>
            <a:ext cx="5509260" cy="343662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521969" y="503505"/>
            <a:ext cx="3493560" cy="1519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Coq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4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vin</a:t>
            </a:r>
          </a:p>
          <a:p>
            <a:pPr>
              <a:lnSpc>
                <a:spcPts val="1400"/>
              </a:lnSpc>
            </a:pPr>
            <a:endParaRPr lang="en-US" dirty="0" smtClean="0"/>
          </a:p>
          <a:p>
            <a:pPr marL="0" indent="298450">
              <a:lnSpc>
                <a:spcPct val="100000"/>
              </a:lnSpc>
            </a:pP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Servi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l'origine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fin</a:t>
            </a:r>
            <a:r>
              <a:rPr lang="en-US" altLang="zh-CN" sz="2200" spc="-15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</a:p>
          <a:p>
            <a:pPr marL="0" indent="1362709">
              <a:lnSpc>
                <a:spcPct val="100000"/>
              </a:lnSpc>
            </a:pPr>
            <a:r>
              <a:rPr lang="en-US" altLang="zh-CN" sz="2200" spc="-5" b="1" i="1" dirty="0">
                <a:solidFill>
                  <a:srgbClr val="000000"/>
                </a:solidFill>
                <a:latin typeface="Times New Roman"/>
                <a:ea typeface="Times New Roman"/>
              </a:rPr>
              <a:t>moiss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ons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4569" y="3707437"/>
            <a:ext cx="8522444" cy="38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869939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4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boeuf</a:t>
            </a:r>
          </a:p>
          <a:p>
            <a:pPr marL="0" indent="5403850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Arial"/>
                <a:ea typeface="Arial"/>
              </a:rPr>
              <a:t>bourg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uignon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marL="0" indent="5709920">
              <a:lnSpc>
                <a:spcPct val="100000"/>
              </a:lnSpc>
            </a:pP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Boeuf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cuisiné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dans</a:t>
            </a:r>
            <a:r>
              <a:rPr lang="en-US" altLang="zh-CN" sz="2200" spc="-3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une</a:t>
            </a:r>
          </a:p>
          <a:p>
            <a:pPr marL="0" indent="5709920">
              <a:lnSpc>
                <a:spcPct val="92916"/>
              </a:lnSpc>
            </a:pP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sauce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au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vin</a:t>
            </a:r>
            <a:r>
              <a:rPr lang="en-US" altLang="zh-CN" sz="2200" spc="-2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rouge</a:t>
            </a:r>
          </a:p>
          <a:p>
            <a:pPr marL="0" indent="5709920">
              <a:lnSpc>
                <a:spcPct val="100000"/>
              </a:lnSpc>
            </a:pP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Origine:</a:t>
            </a:r>
            <a:r>
              <a:rPr lang="en-US" altLang="zh-CN" sz="2200" spc="-3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Bourgogne)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04"/>
              </a:lnSpc>
            </a:pPr>
            <a:endParaRPr lang="en-US" dirty="0" smtClean="0"/>
          </a:p>
          <a:p>
            <a:pPr marL="0">
              <a:lnSpc>
                <a:spcPct val="101250"/>
              </a:lnSpc>
            </a:pPr>
            <a:r>
              <a:rPr lang="en-US" altLang="zh-CN" sz="3600" dirty="0">
                <a:solidFill>
                  <a:srgbClr val="fe3232"/>
                </a:solidFill>
                <a:latin typeface="Impact"/>
                <a:ea typeface="Impact"/>
              </a:rPr>
              <a:t>Et</a:t>
            </a:r>
            <a:r>
              <a:rPr lang="en-US" altLang="zh-CN" sz="3600" dirty="0">
                <a:solidFill>
                  <a:srgbClr val="fe3232"/>
                </a:solidFill>
                <a:latin typeface="Impact"/>
                <a:cs typeface="Impact"/>
              </a:rPr>
              <a:t> </a:t>
            </a:r>
            <a:r>
              <a:rPr lang="en-US" altLang="zh-CN" sz="3600" dirty="0">
                <a:solidFill>
                  <a:srgbClr val="fe3232"/>
                </a:solidFill>
                <a:latin typeface="Impact"/>
                <a:ea typeface="Impact"/>
              </a:rPr>
              <a:t>maintenant,</a:t>
            </a:r>
            <a:r>
              <a:rPr lang="en-US" altLang="zh-CN" sz="3600" dirty="0">
                <a:solidFill>
                  <a:srgbClr val="fe3232"/>
                </a:solidFill>
                <a:latin typeface="Impact"/>
                <a:cs typeface="Impact"/>
              </a:rPr>
              <a:t> </a:t>
            </a:r>
            <a:r>
              <a:rPr lang="en-US" altLang="zh-CN" sz="3600" dirty="0">
                <a:solidFill>
                  <a:srgbClr val="fe3232"/>
                </a:solidFill>
                <a:latin typeface="Impact"/>
                <a:ea typeface="Impact"/>
              </a:rPr>
              <a:t>serais-tu</a:t>
            </a:r>
            <a:r>
              <a:rPr lang="en-US" altLang="zh-CN" sz="3600" dirty="0">
                <a:solidFill>
                  <a:srgbClr val="fe3232"/>
                </a:solidFill>
                <a:latin typeface="Impact"/>
                <a:cs typeface="Impact"/>
              </a:rPr>
              <a:t> </a:t>
            </a:r>
            <a:r>
              <a:rPr lang="en-US" altLang="zh-CN" sz="3600" dirty="0">
                <a:solidFill>
                  <a:srgbClr val="fe3232"/>
                </a:solidFill>
                <a:latin typeface="Impact"/>
                <a:ea typeface="Impact"/>
              </a:rPr>
              <a:t>capable</a:t>
            </a:r>
            <a:r>
              <a:rPr lang="en-US" altLang="zh-CN" sz="3600" dirty="0">
                <a:solidFill>
                  <a:srgbClr val="fe3232"/>
                </a:solidFill>
                <a:latin typeface="Impact"/>
                <a:cs typeface="Impact"/>
              </a:rPr>
              <a:t> </a:t>
            </a:r>
            <a:r>
              <a:rPr lang="en-US" altLang="zh-CN" sz="3600" dirty="0">
                <a:solidFill>
                  <a:srgbClr val="fe3232"/>
                </a:solidFill>
                <a:latin typeface="Impact"/>
                <a:ea typeface="Impact"/>
              </a:rPr>
              <a:t>de</a:t>
            </a:r>
            <a:r>
              <a:rPr lang="en-US" altLang="zh-CN" sz="3600" dirty="0">
                <a:solidFill>
                  <a:srgbClr val="fe3232"/>
                </a:solidFill>
                <a:latin typeface="Impact"/>
                <a:cs typeface="Impact"/>
              </a:rPr>
              <a:t> </a:t>
            </a:r>
            <a:r>
              <a:rPr lang="en-US" altLang="zh-CN" sz="3600" dirty="0">
                <a:solidFill>
                  <a:srgbClr val="fe3232"/>
                </a:solidFill>
                <a:latin typeface="Impact"/>
                <a:ea typeface="Impact"/>
              </a:rPr>
              <a:t>me</a:t>
            </a:r>
            <a:r>
              <a:rPr lang="en-US" altLang="zh-CN" sz="3600" spc="-30" dirty="0">
                <a:solidFill>
                  <a:srgbClr val="fe3232"/>
                </a:solidFill>
                <a:latin typeface="Impact"/>
                <a:cs typeface="Impact"/>
              </a:rPr>
              <a:t> </a:t>
            </a:r>
            <a:r>
              <a:rPr lang="en-US" altLang="zh-CN" sz="3600" dirty="0">
                <a:solidFill>
                  <a:srgbClr val="fe3232"/>
                </a:solidFill>
                <a:latin typeface="Impact"/>
                <a:ea typeface="Impact"/>
              </a:rPr>
              <a:t>citer</a:t>
            </a:r>
          </a:p>
          <a:p>
            <a:pPr marL="0" indent="2053590">
              <a:lnSpc>
                <a:spcPct val="86250"/>
              </a:lnSpc>
            </a:pPr>
            <a:r>
              <a:rPr lang="en-US" altLang="zh-CN" sz="3600" dirty="0">
                <a:solidFill>
                  <a:srgbClr val="fe3232"/>
                </a:solidFill>
                <a:latin typeface="Impact"/>
                <a:ea typeface="Impact"/>
              </a:rPr>
              <a:t>10</a:t>
            </a:r>
            <a:r>
              <a:rPr lang="en-US" altLang="zh-CN" sz="3600" dirty="0">
                <a:solidFill>
                  <a:srgbClr val="fe3232"/>
                </a:solidFill>
                <a:latin typeface="Impact"/>
                <a:cs typeface="Impact"/>
              </a:rPr>
              <a:t> </a:t>
            </a:r>
            <a:r>
              <a:rPr lang="en-US" altLang="zh-CN" sz="3600" dirty="0">
                <a:solidFill>
                  <a:srgbClr val="fe3232"/>
                </a:solidFill>
                <a:latin typeface="Impact"/>
                <a:ea typeface="Impact"/>
              </a:rPr>
              <a:t>desserts</a:t>
            </a:r>
            <a:r>
              <a:rPr lang="en-US" altLang="zh-CN" sz="3600" spc="44" dirty="0">
                <a:solidFill>
                  <a:srgbClr val="fe3232"/>
                </a:solidFill>
                <a:latin typeface="Impact"/>
                <a:cs typeface="Impact"/>
              </a:rPr>
              <a:t> </a:t>
            </a:r>
            <a:r>
              <a:rPr lang="en-US" altLang="zh-CN" sz="3600" dirty="0">
                <a:solidFill>
                  <a:srgbClr val="fe3232"/>
                </a:solidFill>
                <a:latin typeface="Impact"/>
                <a:ea typeface="Impact"/>
              </a:rPr>
              <a:t>typiques?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