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33681245ef14bc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33681245ef14bc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33681245ef14bc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33681245ef14bc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330b61446e5f8e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330b61446e5f8e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330b61446e5f8e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6330b61446e5f8e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330b61446e5f8e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330b61446e5f8e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330b61446e5f8e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330b61446e5f8e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bc6fafa44dc13d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bc6fafa44dc13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533681245ef14bc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533681245ef14bc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33681245ef14bc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33681245ef14bc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33681245ef14bc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33681245ef14bc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330b61446e5f8e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330b61446e5f8e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33681245ef14bc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33681245ef14bc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533681245ef14bc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533681245ef14bc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33681245ef14bc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533681245ef14bc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533681245ef14bc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533681245ef14bc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b2045b84bee2a2d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b2045b84bee2a2d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b2045b84bee2a2d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b2045b84bee2a2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43c2504d3e2ec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43c2504d3e2ec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43c2504d3e2ec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43c2504d3e2ec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b2045b84bee2a2d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b2045b84bee2a2d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330b61446e5f8e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330b61446e5f8e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330b61446e5f8e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330b61446e5f8e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330b61446e5f8e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330b61446e5f8e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330b61446e5f8e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330b61446e5f8e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330b61446e5f8e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330b61446e5f8e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330b61446e5f8e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330b61446e5f8e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330b61446e5f8e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330b61446e5f8e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43" y="16038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</a:t>
            </a:r>
            <a:r>
              <a:rPr lang="es" sz="4800"/>
              <a:t>GOYA</a:t>
            </a:r>
            <a:endParaRPr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94671" y="2827246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        </a:t>
            </a:r>
            <a:r>
              <a:rPr b="1" lang="es"/>
              <a:t>       </a:t>
            </a:r>
            <a:r>
              <a:rPr b="1" lang="es" sz="2400"/>
              <a:t>Entre luz e sombra</a:t>
            </a:r>
            <a:endParaRPr b="1" sz="24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12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284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6699464" y="4689771"/>
            <a:ext cx="1626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 quitasol. 1777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825"/>
            <a:ext cx="5798774" cy="46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6046718" y="785701"/>
            <a:ext cx="3028500" cy="3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Estilo: Neoclásico con influencia Rococó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Escena costumbrista, ambientada no campo. Función decorativa. “Canto a xuventude”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2 planos: profundidade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Cor: luminosa, uniforme, tonalidades pastel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Composición serena e equilibrada. Expresión amable con tono cortesano e festivo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/>
              <a:t>ALEGRÍA E OPTIMISMO DE GOYA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654" y="0"/>
            <a:ext cx="64284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1629650" y="265650"/>
            <a:ext cx="5550000" cy="4699800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4064105" y="3518951"/>
            <a:ext cx="1242000" cy="9696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00430" y="546826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1° ETAPA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120" y="97303"/>
            <a:ext cx="1434250" cy="14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35" y="1301650"/>
            <a:ext cx="2159009" cy="3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781" y="1301651"/>
            <a:ext cx="2221689" cy="37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9038" y="1633753"/>
            <a:ext cx="3583730" cy="254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5585663" y="4280400"/>
            <a:ext cx="3190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Disparate femenino (1815-1824)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86163" y="1894535"/>
            <a:ext cx="1505400" cy="150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3171543" y="3399933"/>
            <a:ext cx="1505400" cy="1505400"/>
          </a:xfrm>
          <a:prstGeom prst="ellipse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6613375" y="1751177"/>
            <a:ext cx="1272600" cy="11277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ETAPAS PERÍODO LUMÍNICO:</a:t>
            </a:r>
            <a:endParaRPr/>
          </a:p>
        </p:txBody>
      </p:sp>
      <p:sp>
        <p:nvSpPr>
          <p:cNvPr id="189" name="Google Shape;189;p26"/>
          <p:cNvSpPr txBox="1"/>
          <p:nvPr>
            <p:ph idx="2" type="body"/>
          </p:nvPr>
        </p:nvSpPr>
        <p:spPr>
          <a:xfrm>
            <a:off x="5409364" y="461250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/>
              <a:t>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400"/>
              <a:t>     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/>
              <a:t>  2° ETAPA: 1792-1808</a:t>
            </a:r>
            <a:endParaRPr b="1" sz="2400"/>
          </a:p>
        </p:txBody>
      </p:sp>
      <p:sp>
        <p:nvSpPr>
          <p:cNvPr id="190" name="Google Shape;190;p26"/>
          <p:cNvSpPr txBox="1"/>
          <p:nvPr/>
        </p:nvSpPr>
        <p:spPr>
          <a:xfrm>
            <a:off x="5578862" y="2808183"/>
            <a:ext cx="9032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      </a:t>
            </a:r>
            <a:r>
              <a:rPr b="1"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“Retratística”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13" y="2808175"/>
            <a:ext cx="1832850" cy="18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079" y="3194879"/>
            <a:ext cx="1880917" cy="18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2° ETAPA (1792-1808)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Retratos: caracterizados por un gran realismo, </a:t>
            </a:r>
            <a:r>
              <a:rPr lang="es"/>
              <a:t>sensibilidades particular dos xestos e da mirada do retratado.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Análise da psicoloxía e identidade do individuo.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Vida interna e subxetividade, aspecto que nos retratos propios do período Renacentista e barroco estaban máis mediatizados por outro tipo de razóns.</a:t>
            </a: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787" y="121750"/>
            <a:ext cx="1732100" cy="17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3022725" y="2432500"/>
            <a:ext cx="315300" cy="63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236992" y="61577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2° ETAPA (1792-1808)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850" y="472575"/>
            <a:ext cx="5598151" cy="46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237004" y="4606654"/>
            <a:ext cx="3043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Familia de Carlos IV. 1800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00850"/>
            <a:ext cx="4873476" cy="40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750" y="800875"/>
            <a:ext cx="3529749" cy="40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5670000" y="763475"/>
            <a:ext cx="32160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Óleo sobre lenzo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Referencia Velazqueña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Realismo dos retratados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Pincelada </a:t>
            </a:r>
            <a:r>
              <a:rPr lang="es" sz="4800"/>
              <a:t>soltar, visible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Tonos cálidos, resalta o dorado. Fondo oscuro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Contraste riqueza vestuario /vs/ fondo sobrio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Iluminación frontal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4800"/>
              <a:t>Composición ordenada</a:t>
            </a:r>
            <a:endParaRPr sz="4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4800"/>
              <a:t>OBRA DE TRANSICIÓN: MOMENTO CLAVE NA EVOLUCIÓN TÉCNICA DE GOYA.</a:t>
            </a:r>
            <a:endParaRPr b="1" sz="4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850"/>
            <a:ext cx="5587001" cy="46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70825" y="4391377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Duquesa de Alba </a:t>
            </a:r>
            <a:r>
              <a:rPr lang="es"/>
              <a:t>vestida de blanco e vestida de negro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3" y="129575"/>
            <a:ext cx="2721175" cy="41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843" y="169225"/>
            <a:ext cx="2770948" cy="40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4677" y="121750"/>
            <a:ext cx="1440200" cy="14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02483" y="144120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PERÍODO LUMINOSO</a:t>
            </a:r>
            <a:r>
              <a:rPr lang="es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-Amable, optimista, alegre, lumínico, cortesano…..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4949044" y="1441200"/>
            <a:ext cx="3525300" cy="23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PERÍODO OSCURO</a:t>
            </a:r>
            <a:r>
              <a:rPr lang="es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-Oscuro, grotesco…..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181" y="2276489"/>
            <a:ext cx="3525299" cy="260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22" y="2333037"/>
            <a:ext cx="1475999" cy="24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746" y="2226117"/>
            <a:ext cx="1476000" cy="27106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64380" y="1441206"/>
            <a:ext cx="4269600" cy="3474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64381" y="604747"/>
            <a:ext cx="9032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CARREIRA ARTÍSTICA DE GOYA</a:t>
            </a:r>
            <a:endParaRPr b="1"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429575" y="468300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Condesa de Chinchón 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750" y="0"/>
            <a:ext cx="3122018" cy="4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679" y="121750"/>
            <a:ext cx="1196200" cy="11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723300" y="468300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Retrato de </a:t>
            </a:r>
            <a:r>
              <a:rPr lang="es"/>
              <a:t>Bartolomé o Sureda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225" y="0"/>
            <a:ext cx="3117856" cy="46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9704" y="121750"/>
            <a:ext cx="1145175" cy="11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299019" y="4579626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Maja desnuda</a:t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25" y="113675"/>
            <a:ext cx="8432400" cy="4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442481" y="468300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Maja vestida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7" y="100400"/>
            <a:ext cx="8866125" cy="44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549192" y="45603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Retrato de Jovellanos</a:t>
            </a: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989" y="0"/>
            <a:ext cx="32678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723306" y="46188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“Retrato de </a:t>
            </a:r>
            <a:r>
              <a:rPr lang="es"/>
              <a:t>Jovellanos” e o “sonó da razón produce monstros”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025" y="0"/>
            <a:ext cx="3054816" cy="46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625" y="0"/>
            <a:ext cx="2934491" cy="46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 matrimonio de conveniencia</a:t>
            </a:r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569119"/>
            <a:ext cx="3586175" cy="35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36688"/>
            <a:ext cx="3651025" cy="36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Capricho 23. Auto de fe. A igrexa e a superstición</a:t>
            </a:r>
            <a:endParaRPr/>
          </a:p>
        </p:txBody>
      </p:sp>
      <p:pic>
        <p:nvPicPr>
          <p:cNvPr id="279" name="Google Shape;2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63" y="275469"/>
            <a:ext cx="3847050" cy="38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 flipH="1" rot="253">
            <a:off x="4572011" y="1376709"/>
            <a:ext cx="4082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Titulado “Aqueles polvos”: probén dun refrán que dí “Aqueles polvos traen estos lodos”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 que Goya quere dicir é que  a ignorancia e a superstición do pasado “polvos” provocan inxustizas e sufrimento no presente “lodos”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Crítica feroz a igrexa e a nobleza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96" y="262325"/>
            <a:ext cx="2934491" cy="46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096" y="262336"/>
            <a:ext cx="3713551" cy="3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4144103" y="3948602"/>
            <a:ext cx="44568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"Tienes que fijarte en la </a:t>
            </a:r>
            <a:r>
              <a:rPr b="1"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personalidad del retratado,</a:t>
            </a: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ver qué hace gracia, qué conecta con las personas. Muchos cuadros son divertidos, tienes que tener la sensibilidad de recibir eso y agrandarlo un poquito más para que llegue a la gente".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507100" y="1347800"/>
            <a:ext cx="49956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 </a:t>
            </a:r>
            <a:r>
              <a:rPr b="1" lang="es"/>
              <a:t>Francisco de Goya e Lucienses </a:t>
            </a:r>
            <a:r>
              <a:rPr lang="es"/>
              <a:t>(1746-1828)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26" y="783050"/>
            <a:ext cx="3456276" cy="426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2224645" y="1696679"/>
            <a:ext cx="272400" cy="7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71098" y="2507775"/>
            <a:ext cx="44676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Non se debe desvincular do </a:t>
            </a:r>
            <a:r>
              <a:rPr b="1"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contexto histórico</a:t>
            </a: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que se vive España nese momento: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-Consolidación do despotismo ilustrado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-Estoupido motín de Aranxuez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-Invasión Francesa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-Proclamación das cortes de Cádiz + volta ao absolutismo con Fernando VIII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                  =</a:t>
            </a:r>
            <a:endParaRPr b="1" sz="3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Lato"/>
                <a:ea typeface="Lato"/>
                <a:cs typeface="Lato"/>
                <a:sym typeface="Lato"/>
              </a:rPr>
              <a:t>                                                   CAMBIOS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ETAPAS PERÍODO LUMÍNICO:</a:t>
            </a:r>
            <a:endParaRPr/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5236612" y="543688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dk2"/>
                </a:solidFill>
              </a:rPr>
              <a:t>       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dk2"/>
                </a:solidFill>
              </a:rPr>
              <a:t>       1 ° ETAPA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dk2"/>
                </a:solidFill>
              </a:rPr>
              <a:t>              </a:t>
            </a:r>
            <a:r>
              <a:rPr b="1" lang="es" sz="1200">
                <a:solidFill>
                  <a:schemeClr val="dk2"/>
                </a:solidFill>
              </a:rPr>
              <a:t>“Formación”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12" y="2734475"/>
            <a:ext cx="1999350" cy="19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153" y="2456625"/>
            <a:ext cx="3927300" cy="255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1° ETAPA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9450" y="1853850"/>
            <a:ext cx="7688700" cy="31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Formación con Francisco Bayeu ata 1780: pintor de corte de Carlos III, con tendencia barroca e neoclásica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Influencias dos dous pintores máis importantes en europa nese momento:  </a:t>
            </a:r>
            <a:r>
              <a:rPr b="1" lang="es"/>
              <a:t>Anton Raphael Mengs</a:t>
            </a:r>
            <a:r>
              <a:rPr lang="es"/>
              <a:t> e </a:t>
            </a:r>
            <a:r>
              <a:rPr b="1" lang="es"/>
              <a:t>Giovanni Battista Tiepolo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s"/>
              <a:t>1775-1792: CARTÓNS DA FÁBRICA REAL DE TAPICES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 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2389" y="569603"/>
            <a:ext cx="1434250" cy="14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3520100" y="3114825"/>
            <a:ext cx="307500" cy="655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213874" y="4002677"/>
            <a:ext cx="50847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Conxunto de obras para a real fábrica de tapices de santa Bárbara, na súa maioría a temática é bucólica, rural, costumbrista…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-Presencia de humor, alegría, con personaxes locais (majos e majas)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21873" y="565651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1° ETAPA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202" y="243351"/>
            <a:ext cx="1179800" cy="11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925" y="1294924"/>
            <a:ext cx="4822779" cy="38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94925"/>
            <a:ext cx="2772750" cy="38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881"/>
            <a:ext cx="9144000" cy="4171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88009" y="4756795"/>
            <a:ext cx="9032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pradeira de San Isidro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49"/>
            <a:ext cx="55069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820" y="10050"/>
            <a:ext cx="51537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723300" y="45482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 cacharreiro</a:t>
            </a:r>
            <a:r>
              <a:rPr lang="es"/>
              <a:t>.                                                                                                                           A feira de Madrid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00" y="135650"/>
            <a:ext cx="3683300" cy="44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875" y="144894"/>
            <a:ext cx="3683300" cy="439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