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93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84" r:id="rId12"/>
    <p:sldId id="265" r:id="rId13"/>
    <p:sldId id="266" r:id="rId14"/>
    <p:sldId id="267" r:id="rId15"/>
    <p:sldId id="268" r:id="rId16"/>
    <p:sldId id="269" r:id="rId17"/>
    <p:sldId id="270" r:id="rId18"/>
    <p:sldId id="286" r:id="rId19"/>
    <p:sldId id="288" r:id="rId20"/>
    <p:sldId id="290" r:id="rId21"/>
    <p:sldId id="287" r:id="rId22"/>
    <p:sldId id="289" r:id="rId23"/>
    <p:sldId id="273" r:id="rId24"/>
    <p:sldId id="285" r:id="rId25"/>
    <p:sldId id="275" r:id="rId26"/>
    <p:sldId id="276" r:id="rId27"/>
    <p:sldId id="277" r:id="rId28"/>
    <p:sldId id="278" r:id="rId29"/>
    <p:sldId id="279" r:id="rId30"/>
    <p:sldId id="280" r:id="rId31"/>
    <p:sldId id="292" r:id="rId32"/>
    <p:sldId id="281" r:id="rId33"/>
    <p:sldId id="282" r:id="rId34"/>
    <p:sldId id="283" r:id="rId35"/>
    <p:sldId id="291" r:id="rId36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B4BA"/>
    <a:srgbClr val="FF3300"/>
    <a:srgbClr val="FFCC00"/>
    <a:srgbClr val="009900"/>
    <a:srgbClr val="FFFF00"/>
    <a:srgbClr val="99FF66"/>
    <a:srgbClr val="CCCC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 autoAdjust="0"/>
    <p:restoredTop sz="94670" autoAdjust="0"/>
  </p:normalViewPr>
  <p:slideViewPr>
    <p:cSldViewPr>
      <p:cViewPr varScale="1">
        <p:scale>
          <a:sx n="78" d="100"/>
          <a:sy n="78" d="100"/>
        </p:scale>
        <p:origin x="1013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1956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6B90DA4-57A9-4069-BB69-FE3D7951C03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1"/>
          <p:cNvSpPr txBox="1">
            <a:spLocks noChangeArrowheads="1"/>
          </p:cNvSpPr>
          <p:nvPr/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es-ES_tradnl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E60BF2-E5FA-4787-9307-C77277F6B782}" type="slidenum">
              <a:rPr lang="es-ES" smtClean="0"/>
              <a:pPr/>
              <a:t>10</a:t>
            </a:fld>
            <a:endParaRPr lang="es-E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692E73-B96B-4EA0-80D8-520432B17319}" type="slidenum">
              <a:rPr lang="es-ES" smtClean="0"/>
              <a:pPr/>
              <a:t>11</a:t>
            </a:fld>
            <a:endParaRPr lang="es-E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67391A-B882-493C-865A-656072D5C090}" type="slidenum">
              <a:rPr lang="es-ES" smtClean="0"/>
              <a:pPr/>
              <a:t>12</a:t>
            </a:fld>
            <a:endParaRPr lang="es-E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140C06-B3E4-492B-8FB2-53ADBA8D94EE}" type="slidenum">
              <a:rPr lang="es-ES" smtClean="0"/>
              <a:pPr/>
              <a:t>13</a:t>
            </a:fld>
            <a:endParaRPr lang="es-E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8A2DD8-0F78-45D9-B680-418000247E4C}" type="slidenum">
              <a:rPr lang="es-ES" smtClean="0"/>
              <a:pPr/>
              <a:t>14</a:t>
            </a:fld>
            <a:endParaRPr lang="es-E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4CC8E0-6116-4CD0-B4A1-DB2C6AF18167}" type="slidenum">
              <a:rPr lang="es-ES" smtClean="0"/>
              <a:pPr/>
              <a:t>15</a:t>
            </a:fld>
            <a:endParaRPr lang="es-E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C7DB10-02A7-40D9-B50F-1626DA5438FB}" type="slidenum">
              <a:rPr lang="es-ES" smtClean="0"/>
              <a:pPr/>
              <a:t>16</a:t>
            </a:fld>
            <a:endParaRPr lang="es-E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8DFDDA-FBF6-4376-9867-1DABD1CDA3D4}" type="slidenum">
              <a:rPr lang="es-ES" smtClean="0"/>
              <a:pPr/>
              <a:t>17</a:t>
            </a:fld>
            <a:endParaRPr lang="es-E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E691F9-9A1E-4EDA-9DEC-68EE9EA596E1}" type="slidenum">
              <a:rPr lang="es-ES" smtClean="0"/>
              <a:pPr/>
              <a:t>18</a:t>
            </a:fld>
            <a:endParaRPr lang="es-E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2DDBE4-92E6-4F2C-B685-A03AF1CC36B1}" type="slidenum">
              <a:rPr lang="es-ES" smtClean="0"/>
              <a:pPr/>
              <a:t>19</a:t>
            </a:fld>
            <a:endParaRPr lang="es-ES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4F218F-F165-4F2C-A472-074738DF149D}" type="slidenum">
              <a:rPr lang="es-ES" smtClean="0"/>
              <a:pPr/>
              <a:t>2</a:t>
            </a:fld>
            <a:endParaRPr lang="es-E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64FE37-C723-4BA0-A270-E00A5A613FAD}" type="slidenum">
              <a:rPr lang="es-ES" smtClean="0"/>
              <a:pPr/>
              <a:t>20</a:t>
            </a:fld>
            <a:endParaRPr lang="es-E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829F93-D6FA-491C-8227-A1DF9C9AC191}" type="slidenum">
              <a:rPr lang="es-ES" smtClean="0"/>
              <a:pPr/>
              <a:t>21</a:t>
            </a:fld>
            <a:endParaRPr lang="es-E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605331-AD05-4012-BD7D-F320FFC7AAD1}" type="slidenum">
              <a:rPr lang="es-ES" smtClean="0"/>
              <a:pPr/>
              <a:t>22</a:t>
            </a:fld>
            <a:endParaRPr lang="es-ES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DB04F5-DD24-4369-8C2F-07D3AB41BFBB}" type="slidenum">
              <a:rPr lang="es-ES" smtClean="0"/>
              <a:pPr/>
              <a:t>23</a:t>
            </a:fld>
            <a:endParaRPr lang="es-E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F932D3-E1C8-4F95-96B1-403309E8DA87}" type="slidenum">
              <a:rPr lang="es-ES" smtClean="0"/>
              <a:pPr/>
              <a:t>24</a:t>
            </a:fld>
            <a:endParaRPr lang="es-E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FDAC0E-D913-41A8-9B30-0552D5EC6051}" type="slidenum">
              <a:rPr lang="es-ES" smtClean="0"/>
              <a:pPr/>
              <a:t>25</a:t>
            </a:fld>
            <a:endParaRPr lang="es-ES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A4D253-FA5A-4CA9-A755-9FC07864D765}" type="slidenum">
              <a:rPr lang="es-ES" smtClean="0"/>
              <a:pPr/>
              <a:t>26</a:t>
            </a:fld>
            <a:endParaRPr lang="es-E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F8A0AE-DB48-43A0-A2F3-8C26285BD202}" type="slidenum">
              <a:rPr lang="es-ES" smtClean="0"/>
              <a:pPr/>
              <a:t>27</a:t>
            </a:fld>
            <a:endParaRPr lang="es-E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1AED83-B3AB-4BD5-BC5D-56E09BAAA813}" type="slidenum">
              <a:rPr lang="es-ES" smtClean="0"/>
              <a:pPr/>
              <a:t>28</a:t>
            </a:fld>
            <a:endParaRPr lang="es-E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201C6C-2B06-4D43-82A1-E5BD5737D13E}" type="slidenum">
              <a:rPr lang="es-ES" smtClean="0"/>
              <a:pPr/>
              <a:t>29</a:t>
            </a:fld>
            <a:endParaRPr lang="es-E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1B52A4-53A5-48B1-8A37-906C1C4347D3}" type="slidenum">
              <a:rPr lang="es-ES" smtClean="0"/>
              <a:pPr/>
              <a:t>3</a:t>
            </a:fld>
            <a:endParaRPr lang="es-E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E5C6CC-6EA4-4D9B-B736-9965E5334924}" type="slidenum">
              <a:rPr lang="es-ES" smtClean="0"/>
              <a:pPr/>
              <a:t>30</a:t>
            </a:fld>
            <a:endParaRPr lang="es-E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E82D2B-2DC0-47D5-9325-70148716CEB4}" type="slidenum">
              <a:rPr lang="es-ES" smtClean="0"/>
              <a:pPr/>
              <a:t>32</a:t>
            </a:fld>
            <a:endParaRPr lang="es-E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F1EA1A-BB6E-442C-BD94-CDF587F0E963}" type="slidenum">
              <a:rPr lang="es-ES" smtClean="0"/>
              <a:pPr/>
              <a:t>33</a:t>
            </a:fld>
            <a:endParaRPr lang="es-ES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8408AD-778C-46A9-B713-CA49216123A1}" type="slidenum">
              <a:rPr lang="es-ES" smtClean="0"/>
              <a:pPr/>
              <a:t>34</a:t>
            </a:fld>
            <a:endParaRPr lang="es-E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249FA8-537B-4B24-9C59-96D2F1DD1EA4}" type="slidenum">
              <a:rPr lang="es-ES" smtClean="0"/>
              <a:pPr/>
              <a:t>4</a:t>
            </a:fld>
            <a:endParaRPr lang="es-E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668D43-B858-4B74-AD15-B921F9633B3E}" type="slidenum">
              <a:rPr lang="es-ES" smtClean="0"/>
              <a:pPr/>
              <a:t>5</a:t>
            </a:fld>
            <a:endParaRPr lang="es-E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122AA8-822F-43A7-ACF1-06C6BF3B787C}" type="slidenum">
              <a:rPr lang="es-ES" smtClean="0"/>
              <a:pPr/>
              <a:t>6</a:t>
            </a:fld>
            <a:endParaRPr lang="es-E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0801B2-F68F-46E3-A81B-87A70E054111}" type="slidenum">
              <a:rPr lang="es-ES" smtClean="0"/>
              <a:pPr/>
              <a:t>7</a:t>
            </a:fld>
            <a:endParaRPr lang="es-ES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152ABC-EC38-41E4-BA77-2BB019BA249C}" type="slidenum">
              <a:rPr lang="es-ES" smtClean="0"/>
              <a:pPr/>
              <a:t>8</a:t>
            </a:fld>
            <a:endParaRPr lang="es-E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3ABB7F-B5BB-4D13-AC37-7C35BCBA3B1F}" type="slidenum">
              <a:rPr lang="es-ES" smtClean="0"/>
              <a:pPr/>
              <a:t>9</a:t>
            </a:fld>
            <a:endParaRPr lang="es-E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gl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3C3F6-4DD4-4345-8C2D-2C025732DA1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F74BB4-7825-4E3E-A26A-E44A011AC4C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F34A62-C6BC-4674-9B71-AA578C6C20E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3250" cy="14319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D149F-B307-4A77-AA2D-E0050E4AEC84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27D4A1-7934-4624-978F-9642F03675E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1A7E4-E7D0-4C55-9444-652F0F96931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06C473-C88D-4000-AF23-BF0373A1424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FF4891-B25C-4D42-9B8C-36EBA10F8C3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49E5AD-1B4A-49B7-8E43-1DDD85661F8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FC6CC-49E5-42B1-9CCF-ACCACBB55FE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557F2-58EA-4905-96E7-A45D3A0B836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gl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28AE87-3EC3-432A-848B-982FB474780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9C46524-6165-49F9-8AC5-A8AE9D60EC4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ChangeArrowheads="1"/>
          </p:cNvSpPr>
          <p:nvPr/>
        </p:nvSpPr>
        <p:spPr bwMode="auto">
          <a:xfrm>
            <a:off x="1403350" y="2205038"/>
            <a:ext cx="6192838" cy="2952750"/>
          </a:xfrm>
          <a:prstGeom prst="rect">
            <a:avLst/>
          </a:prstGeom>
          <a:solidFill>
            <a:srgbClr val="BBE0E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509588"/>
            <a:ext cx="7772400" cy="1470025"/>
          </a:xfrm>
        </p:spPr>
        <p:txBody>
          <a:bodyPr/>
          <a:lstStyle/>
          <a:p>
            <a:pPr eaLnBrk="1" hangingPunct="1">
              <a:buClr>
                <a:srgbClr val="FF66FF"/>
              </a:buClr>
              <a:buFont typeface="Comic Sans MS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600" b="1" dirty="0">
                <a:solidFill>
                  <a:srgbClr val="920C52"/>
                </a:solidFill>
                <a:latin typeface="Britannic Bold" pitchFamily="34" charset="0"/>
              </a:rPr>
              <a:t>DICIONARIO VISUAL DE TERMOS ARTÍSTICOS</a:t>
            </a:r>
            <a:endParaRPr lang="en-GB" sz="5400" b="1" dirty="0">
              <a:solidFill>
                <a:srgbClr val="920C52"/>
              </a:solidFill>
              <a:latin typeface="Britannic Bold" pitchFamily="34" charset="0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331913" y="2133600"/>
            <a:ext cx="6400800" cy="3792538"/>
          </a:xfrm>
        </p:spPr>
        <p:txBody>
          <a:bodyPr/>
          <a:lstStyle/>
          <a:p>
            <a:pPr marL="0" indent="0" algn="ctr" eaLnBrk="1" hangingPunct="1">
              <a:buFont typeface="Lucida Handwriting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b="1">
              <a:latin typeface="Lucida Handwriting" pitchFamily="66" charset="0"/>
            </a:endParaRPr>
          </a:p>
          <a:p>
            <a:pPr marL="0" indent="0" algn="ctr" eaLnBrk="1" hangingPunct="1">
              <a:buClr>
                <a:srgbClr val="009999"/>
              </a:buClr>
              <a:buFont typeface="Lucida Handwriting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1">
                <a:solidFill>
                  <a:srgbClr val="009999"/>
                </a:solidFill>
                <a:latin typeface="Lucida Handwriting" pitchFamily="66" charset="0"/>
              </a:rPr>
              <a:t>A LINGUAXE DAS FORMAS</a:t>
            </a:r>
          </a:p>
          <a:p>
            <a:pPr marL="0" indent="0" eaLnBrk="1" hangingPunct="1">
              <a:spcBef>
                <a:spcPts val="700"/>
              </a:spcBef>
              <a:buClr>
                <a:srgbClr val="009999"/>
              </a:buClr>
              <a:buFont typeface="Lucida Handwriting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009999"/>
                </a:solidFill>
                <a:latin typeface="Lucida Handwriting" pitchFamily="66" charset="0"/>
              </a:rPr>
              <a:t>  	</a:t>
            </a:r>
            <a:r>
              <a:rPr lang="gl-ES" sz="2800" b="1">
                <a:solidFill>
                  <a:srgbClr val="0070C0"/>
                </a:solidFill>
                <a:latin typeface="Lucida Handwriting" pitchFamily="66" charset="0"/>
              </a:rPr>
              <a:t>Abc</a:t>
            </a:r>
            <a:r>
              <a:rPr lang="en-GB" sz="2800" b="1">
                <a:solidFill>
                  <a:srgbClr val="0070C0"/>
                </a:solidFill>
                <a:latin typeface="Lucida Handwriting" pitchFamily="66" charset="0"/>
              </a:rPr>
              <a:t> da arquitectura </a:t>
            </a:r>
          </a:p>
          <a:p>
            <a:pPr marL="0" indent="0" eaLnBrk="1" hangingPunct="1">
              <a:spcBef>
                <a:spcPts val="700"/>
              </a:spcBef>
              <a:buClr>
                <a:srgbClr val="009999"/>
              </a:buClr>
              <a:buFont typeface="Lucida Handwriting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b="1">
                <a:solidFill>
                  <a:srgbClr val="0070C0"/>
                </a:solidFill>
                <a:latin typeface="Lucida Handwriting" pitchFamily="66" charset="0"/>
              </a:rPr>
              <a:t>			Abc da escultura</a:t>
            </a:r>
          </a:p>
          <a:p>
            <a:pPr marL="0" indent="0" eaLnBrk="1" hangingPunct="1">
              <a:spcBef>
                <a:spcPts val="700"/>
              </a:spcBef>
              <a:buClr>
                <a:srgbClr val="009999"/>
              </a:buClr>
              <a:buFont typeface="Lucida Handwriting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b="1">
                <a:solidFill>
                  <a:srgbClr val="FF0000"/>
                </a:solidFill>
                <a:latin typeface="Lucida Handwriting" pitchFamily="66" charset="0"/>
              </a:rPr>
              <a:t>				Abc da pintura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5"/>
          <p:cNvSpPr>
            <a:spLocks noChangeArrowheads="1"/>
          </p:cNvSpPr>
          <p:nvPr/>
        </p:nvSpPr>
        <p:spPr bwMode="auto">
          <a:xfrm>
            <a:off x="3851275" y="333375"/>
            <a:ext cx="4824413" cy="11906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gl-ES" b="1" u="sng"/>
              <a:t>Representación Naturalista:</a:t>
            </a:r>
            <a:r>
              <a:rPr lang="gl-ES"/>
              <a:t> Tendencia artística figurativa que trata de representar o natural, </a:t>
            </a:r>
            <a:r>
              <a:rPr lang="gl-ES" b="1"/>
              <a:t>fuxindo</a:t>
            </a:r>
            <a:r>
              <a:rPr lang="gl-ES"/>
              <a:t> do </a:t>
            </a:r>
            <a:r>
              <a:rPr lang="gl-ES" b="1"/>
              <a:t>idealismo,</a:t>
            </a:r>
            <a:r>
              <a:rPr lang="gl-ES"/>
              <a:t> pero </a:t>
            </a:r>
            <a:r>
              <a:rPr lang="gl-ES" b="1"/>
              <a:t>sen</a:t>
            </a:r>
            <a:r>
              <a:rPr lang="gl-ES"/>
              <a:t> preocuparse en </a:t>
            </a:r>
            <a:r>
              <a:rPr lang="gl-ES" b="1"/>
              <a:t>crear</a:t>
            </a:r>
            <a:r>
              <a:rPr lang="gl-ES"/>
              <a:t> </a:t>
            </a:r>
            <a:r>
              <a:rPr lang="gl-ES" b="1"/>
              <a:t>ilusión de realidade</a:t>
            </a:r>
            <a:r>
              <a:rPr lang="gl-ES"/>
              <a:t>.  </a:t>
            </a:r>
          </a:p>
        </p:txBody>
      </p:sp>
      <p:pic>
        <p:nvPicPr>
          <p:cNvPr id="12291" name="Picture 6" descr="Explorar00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8400" y="1857375"/>
            <a:ext cx="5149850" cy="313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Rectangle 7"/>
          <p:cNvSpPr>
            <a:spLocks noChangeArrowheads="1"/>
          </p:cNvSpPr>
          <p:nvPr/>
        </p:nvSpPr>
        <p:spPr bwMode="auto">
          <a:xfrm>
            <a:off x="250825" y="5286375"/>
            <a:ext cx="8713788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gl-ES"/>
              <a:t>Ao observar estas imaxes, recoñecemos sen dificultades o que se representa, aínda que percibimos nas representacións “algo” que nos está indicando que non podemos traspasar o lenzo e participar da escena, parecéndonos máis ben unha escenografía para unha representación, falta a atmosfera necesaria que imprime veracidade.</a:t>
            </a:r>
            <a:r>
              <a:rPr lang="es-ES"/>
              <a:t>  </a:t>
            </a:r>
          </a:p>
        </p:txBody>
      </p:sp>
      <p:pic>
        <p:nvPicPr>
          <p:cNvPr id="12293" name="Picture 4" descr="el%20jardin%20de%20venu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9538" y="188913"/>
            <a:ext cx="3605212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xplorar00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2060575"/>
            <a:ext cx="5040312" cy="332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250825" y="5300663"/>
            <a:ext cx="4248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/>
            <a:r>
              <a:rPr lang="gl-ES" sz="1400" b="1"/>
              <a:t>Madonna co neno, Sta Catarina e San Iago. 1523</a:t>
            </a:r>
          </a:p>
        </p:txBody>
      </p:sp>
      <p:pic>
        <p:nvPicPr>
          <p:cNvPr id="13316" name="Picture 4" descr="Explorar000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8625" y="476250"/>
            <a:ext cx="3455988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5651500" y="6340475"/>
            <a:ext cx="27368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gl-ES" sz="1400" b="1"/>
              <a:t>A virxe dos peregrinos. 1603.Caravaggio.</a:t>
            </a:r>
            <a:endParaRPr lang="es-ES" sz="140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250825" y="1733550"/>
            <a:ext cx="5006975" cy="3667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gl-ES" b="1">
                <a:solidFill>
                  <a:srgbClr val="002060"/>
                </a:solidFill>
              </a:rPr>
              <a:t>Naturalismo idealizado</a:t>
            </a:r>
            <a:r>
              <a:rPr lang="gl-ES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5867400" y="115888"/>
            <a:ext cx="2495550" cy="36671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gl-ES" b="1">
                <a:solidFill>
                  <a:srgbClr val="002060"/>
                </a:solidFill>
              </a:rPr>
              <a:t>Naturalismo realista</a:t>
            </a:r>
            <a:r>
              <a:rPr lang="gl-ES">
                <a:solidFill>
                  <a:srgbClr val="002060"/>
                </a:solidFill>
              </a:rPr>
              <a:t>. </a:t>
            </a:r>
            <a:endParaRPr lang="es-ES_tradnl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Explorar00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714500"/>
            <a:ext cx="6910388" cy="456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5"/>
          <p:cNvSpPr>
            <a:spLocks noChangeArrowheads="1"/>
          </p:cNvSpPr>
          <p:nvPr/>
        </p:nvSpPr>
        <p:spPr bwMode="auto">
          <a:xfrm>
            <a:off x="827088" y="381000"/>
            <a:ext cx="6840537" cy="11906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gl-ES" b="1" u="sng"/>
              <a:t>Representación Idealista:</a:t>
            </a:r>
            <a:r>
              <a:rPr lang="gl-ES"/>
              <a:t> Este tipo de representación busca </a:t>
            </a:r>
            <a:r>
              <a:rPr lang="gl-ES" b="1"/>
              <a:t>arquetipos</a:t>
            </a:r>
            <a:r>
              <a:rPr lang="gl-ES"/>
              <a:t> ou modelos perfectos,  nos que se quere representar unicamente a perfección, superando os defectos naturais de cada modelo individual, falamos dun </a:t>
            </a:r>
            <a:r>
              <a:rPr lang="gl-ES" b="1">
                <a:solidFill>
                  <a:srgbClr val="002060"/>
                </a:solidFill>
              </a:rPr>
              <a:t>naturalismo idealizado</a:t>
            </a:r>
            <a:r>
              <a:rPr lang="gl-ES">
                <a:solidFill>
                  <a:schemeClr val="hlink"/>
                </a:solidFill>
              </a:rPr>
              <a:t>. </a:t>
            </a:r>
          </a:p>
        </p:txBody>
      </p:sp>
      <p:sp>
        <p:nvSpPr>
          <p:cNvPr id="14340" name="Rectangle 6"/>
          <p:cNvSpPr>
            <a:spLocks noChangeArrowheads="1"/>
          </p:cNvSpPr>
          <p:nvPr/>
        </p:nvSpPr>
        <p:spPr bwMode="auto">
          <a:xfrm>
            <a:off x="1471613" y="6335713"/>
            <a:ext cx="55292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/>
            <a:r>
              <a:rPr lang="gl-ES" sz="1400" b="1"/>
              <a:t>Madonna co neno, Sta Catarina e San Iago. Lorenzo Lotto. 1523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Explorar00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122238"/>
            <a:ext cx="3455988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5"/>
          <p:cNvSpPr>
            <a:spLocks noChangeArrowheads="1"/>
          </p:cNvSpPr>
          <p:nvPr/>
        </p:nvSpPr>
        <p:spPr bwMode="auto">
          <a:xfrm>
            <a:off x="4000500" y="2357438"/>
            <a:ext cx="4897438" cy="311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 algn="just"/>
            <a:r>
              <a:rPr lang="gl-ES"/>
              <a:t> </a:t>
            </a:r>
            <a:r>
              <a:rPr lang="gl-ES" b="1"/>
              <a:t>Caravaggio</a:t>
            </a:r>
            <a:r>
              <a:rPr lang="gl-ES"/>
              <a:t> cando se imaxina a representación dos pastores "peregrinos" que veñen a visitar ao neno, represéntaos con veracidade, son camiñantes,  xentes do pobo cheas de humanidade, van descalzos, teñen os pes sucios... </a:t>
            </a:r>
          </a:p>
          <a:p>
            <a:pPr indent="450850" algn="just"/>
            <a:r>
              <a:rPr lang="gl-ES"/>
              <a:t>Personaxes representadas desprovistas de calquera tipo de sublimación da beleza, pero non por iso teñen menos dignidade que as personaxes certamente máis idealizadas da imaxe anterior. </a:t>
            </a:r>
            <a:endParaRPr lang="es-ES"/>
          </a:p>
        </p:txBody>
      </p:sp>
      <p:sp>
        <p:nvSpPr>
          <p:cNvPr id="15364" name="Rectangle 6"/>
          <p:cNvSpPr>
            <a:spLocks noChangeArrowheads="1"/>
          </p:cNvSpPr>
          <p:nvPr/>
        </p:nvSpPr>
        <p:spPr bwMode="auto">
          <a:xfrm>
            <a:off x="285750" y="6130925"/>
            <a:ext cx="46751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gl-ES" b="1"/>
              <a:t>A virxe dos peregrinos. Caravaggio. 1603</a:t>
            </a:r>
            <a:r>
              <a:rPr lang="es-ES"/>
              <a:t> </a:t>
            </a:r>
          </a:p>
        </p:txBody>
      </p:sp>
      <p:sp>
        <p:nvSpPr>
          <p:cNvPr id="15365" name="Text Box 7"/>
          <p:cNvSpPr txBox="1">
            <a:spLocks noChangeArrowheads="1"/>
          </p:cNvSpPr>
          <p:nvPr/>
        </p:nvSpPr>
        <p:spPr bwMode="auto">
          <a:xfrm>
            <a:off x="4033838" y="331788"/>
            <a:ext cx="4824412" cy="1754326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gl-ES" b="1" u="sng" dirty="0"/>
              <a:t>Representación realista :</a:t>
            </a:r>
            <a:r>
              <a:rPr lang="gl-ES" dirty="0"/>
              <a:t> Intenta reproducir a realidade o máis fielmente posible, engadindo á intención </a:t>
            </a:r>
            <a:r>
              <a:rPr lang="gl-ES" dirty="0" err="1"/>
              <a:t>meramente</a:t>
            </a:r>
            <a:r>
              <a:rPr lang="gl-ES" dirty="0"/>
              <a:t> reprodutiva o xuízo do artista sobre a realidade interpretada. Falamos dun </a:t>
            </a:r>
            <a:r>
              <a:rPr lang="gl-ES" b="1" dirty="0">
                <a:solidFill>
                  <a:srgbClr val="002060"/>
                </a:solidFill>
              </a:rPr>
              <a:t>naturalismo realista</a:t>
            </a:r>
            <a:r>
              <a:rPr lang="gl-ES" dirty="0">
                <a:solidFill>
                  <a:schemeClr val="hlink"/>
                </a:solidFill>
              </a:rPr>
              <a:t>. </a:t>
            </a:r>
            <a:endParaRPr lang="es-ES_tradnl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ChangeArrowheads="1"/>
          </p:cNvSpPr>
          <p:nvPr/>
        </p:nvSpPr>
        <p:spPr bwMode="auto">
          <a:xfrm>
            <a:off x="250825" y="185738"/>
            <a:ext cx="8642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gl-ES" sz="2400" b="1">
                <a:solidFill>
                  <a:srgbClr val="002060"/>
                </a:solidFill>
              </a:rPr>
              <a:t>4.- ELEMENTOS FORMAIS</a:t>
            </a:r>
            <a:r>
              <a:rPr lang="gl-ES" b="1">
                <a:solidFill>
                  <a:srgbClr val="002060"/>
                </a:solidFill>
              </a:rPr>
              <a:t>: </a:t>
            </a:r>
            <a:r>
              <a:rPr lang="gl-ES" sz="2400" b="1">
                <a:solidFill>
                  <a:srgbClr val="002060"/>
                </a:solidFill>
              </a:rPr>
              <a:t>A LIÑA</a:t>
            </a:r>
          </a:p>
        </p:txBody>
      </p:sp>
      <p:pic>
        <p:nvPicPr>
          <p:cNvPr id="16387" name="Picture 5" descr="LA%20LAGRIM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820738"/>
            <a:ext cx="4049713" cy="446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6"/>
          <p:cNvSpPr>
            <a:spLocks noChangeArrowheads="1"/>
          </p:cNvSpPr>
          <p:nvPr/>
        </p:nvSpPr>
        <p:spPr bwMode="auto">
          <a:xfrm>
            <a:off x="4284663" y="906463"/>
            <a:ext cx="4716462" cy="473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 algn="just">
              <a:tabLst>
                <a:tab pos="1600200" algn="l"/>
              </a:tabLst>
            </a:pPr>
            <a:r>
              <a:rPr lang="gl-ES" sz="1600" b="1"/>
              <a:t>Identificamos claramente unha figura humana, grazas ás </a:t>
            </a:r>
            <a:r>
              <a:rPr lang="gl-ES" sz="1600" b="1">
                <a:solidFill>
                  <a:srgbClr val="FF3300"/>
                </a:solidFill>
              </a:rPr>
              <a:t>LIÑAS </a:t>
            </a:r>
            <a:r>
              <a:rPr lang="gl-ES" sz="1600" b="1"/>
              <a:t>que transcribe á perfección o contorno dos elementos que </a:t>
            </a:r>
            <a:r>
              <a:rPr lang="gl-ES" sz="1600" b="1">
                <a:solidFill>
                  <a:srgbClr val="FF3300"/>
                </a:solidFill>
              </a:rPr>
              <a:t>definen</a:t>
            </a:r>
            <a:r>
              <a:rPr lang="gl-ES" sz="1600" b="1"/>
              <a:t> </a:t>
            </a:r>
            <a:r>
              <a:rPr lang="gl-ES" sz="1600" b="1">
                <a:solidFill>
                  <a:srgbClr val="FF3300"/>
                </a:solidFill>
              </a:rPr>
              <a:t>a forma</a:t>
            </a:r>
            <a:r>
              <a:rPr lang="gl-ES" sz="1600" b="1"/>
              <a:t>.</a:t>
            </a:r>
            <a:endParaRPr lang="es-ES" sz="1600" b="1"/>
          </a:p>
          <a:p>
            <a:pPr indent="450850" algn="just">
              <a:tabLst>
                <a:tab pos="1600200" algn="l"/>
              </a:tabLst>
            </a:pPr>
            <a:endParaRPr lang="gl-ES" sz="1600" b="1"/>
          </a:p>
          <a:p>
            <a:pPr indent="450850" algn="just">
              <a:tabLst>
                <a:tab pos="1600200" algn="l"/>
              </a:tabLst>
            </a:pPr>
            <a:r>
              <a:rPr lang="gl-ES" sz="1600" b="1"/>
              <a:t>Se non tivesen esta disposición xa non identificariamos un rostro</a:t>
            </a:r>
          </a:p>
          <a:p>
            <a:pPr indent="450850" algn="just">
              <a:tabLst>
                <a:tab pos="1600200" algn="l"/>
              </a:tabLst>
            </a:pPr>
            <a:endParaRPr lang="gl-ES" sz="1600" b="1"/>
          </a:p>
          <a:p>
            <a:pPr indent="450850" algn="just">
              <a:tabLst>
                <a:tab pos="1600200" algn="l"/>
              </a:tabLst>
            </a:pPr>
            <a:r>
              <a:rPr lang="gl-ES" sz="1600" b="1"/>
              <a:t> O que fai posíble esa identificación é a </a:t>
            </a:r>
            <a:r>
              <a:rPr lang="gl-ES" sz="1600" b="1">
                <a:solidFill>
                  <a:srgbClr val="FF3300"/>
                </a:solidFill>
              </a:rPr>
              <a:t>relación</a:t>
            </a:r>
            <a:r>
              <a:rPr lang="gl-ES" sz="1600" b="1"/>
              <a:t> existente </a:t>
            </a:r>
            <a:r>
              <a:rPr lang="gl-ES" sz="1600" b="1">
                <a:solidFill>
                  <a:srgbClr val="FF3300"/>
                </a:solidFill>
              </a:rPr>
              <a:t>entre as partes</a:t>
            </a:r>
            <a:r>
              <a:rPr lang="gl-ES" sz="1600" b="1"/>
              <a:t> que configuran un todo, o que podemos chamar:    </a:t>
            </a:r>
          </a:p>
          <a:p>
            <a:pPr indent="450850" algn="just">
              <a:tabLst>
                <a:tab pos="1600200" algn="l"/>
              </a:tabLst>
            </a:pPr>
            <a:endParaRPr lang="gl-ES" sz="1600" b="1"/>
          </a:p>
          <a:p>
            <a:pPr indent="450850" algn="just">
              <a:tabLst>
                <a:tab pos="1600200" algn="l"/>
              </a:tabLst>
            </a:pPr>
            <a:r>
              <a:rPr lang="gl-ES" sz="1600" b="1" u="sng">
                <a:solidFill>
                  <a:srgbClr val="FF3300"/>
                </a:solidFill>
              </a:rPr>
              <a:t>HARMONÍA</a:t>
            </a:r>
            <a:r>
              <a:rPr lang="gl-ES" sz="1600" b="1" u="sng">
                <a:solidFill>
                  <a:schemeClr val="hlink"/>
                </a:solidFill>
              </a:rPr>
              <a:t>:</a:t>
            </a:r>
            <a:r>
              <a:rPr lang="gl-ES" sz="1600" b="1"/>
              <a:t> concordancia e proporción perfecta entre as partes e o todo. </a:t>
            </a:r>
          </a:p>
          <a:p>
            <a:pPr indent="450850" algn="just">
              <a:tabLst>
                <a:tab pos="1600200" algn="l"/>
              </a:tabLst>
            </a:pPr>
            <a:endParaRPr lang="gl-ES" sz="1600" b="1"/>
          </a:p>
          <a:p>
            <a:pPr indent="450850" algn="just">
              <a:tabLst>
                <a:tab pos="1600200" algn="l"/>
              </a:tabLst>
            </a:pPr>
            <a:r>
              <a:rPr lang="gl-ES" sz="1600" b="1" u="sng">
                <a:solidFill>
                  <a:srgbClr val="FF3300"/>
                </a:solidFill>
              </a:rPr>
              <a:t>PROPORCIÓN</a:t>
            </a:r>
            <a:r>
              <a:rPr lang="gl-ES" sz="1600" b="1" u="sng"/>
              <a:t>:</a:t>
            </a:r>
            <a:r>
              <a:rPr lang="gl-ES" sz="1600" b="1"/>
              <a:t> relación entre as medidas das diversas partes co todo e correspondencia harmónica que gardan ditas partes entre si. </a:t>
            </a:r>
          </a:p>
        </p:txBody>
      </p:sp>
      <p:sp>
        <p:nvSpPr>
          <p:cNvPr id="16389" name="Rectangle 7"/>
          <p:cNvSpPr>
            <a:spLocks noChangeArrowheads="1"/>
          </p:cNvSpPr>
          <p:nvPr/>
        </p:nvSpPr>
        <p:spPr bwMode="auto">
          <a:xfrm>
            <a:off x="288925" y="5937250"/>
            <a:ext cx="8640763" cy="6477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gl-ES"/>
              <a:t>... a figura representada, non se axusta á proporción</a:t>
            </a:r>
            <a:r>
              <a:rPr lang="es-ES"/>
              <a:t> clásica; hai unha determinada  proporción entre as partes e o todo, o que permite identificar unha forma...</a:t>
            </a:r>
          </a:p>
        </p:txBody>
      </p:sp>
      <p:sp>
        <p:nvSpPr>
          <p:cNvPr id="16390" name="Rectangle 8"/>
          <p:cNvSpPr>
            <a:spLocks noChangeArrowheads="1"/>
          </p:cNvSpPr>
          <p:nvPr/>
        </p:nvSpPr>
        <p:spPr bwMode="auto">
          <a:xfrm>
            <a:off x="323850" y="5307013"/>
            <a:ext cx="3384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gl-ES" sz="1600" b="1"/>
              <a:t>A bágoa. Paul klee.</a:t>
            </a:r>
            <a:r>
              <a:rPr lang="gl-ES" sz="1600"/>
              <a:t>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Explor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5900" y="714375"/>
            <a:ext cx="3713163" cy="559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4137025" y="1200150"/>
            <a:ext cx="45783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 algn="just"/>
            <a:r>
              <a:rPr lang="gl-ES"/>
              <a:t>A muller representada por Paul Cezanne,  garda proporción, </a:t>
            </a:r>
            <a:r>
              <a:rPr lang="gl-ES" b="1"/>
              <a:t>simetría e escala</a:t>
            </a:r>
            <a:r>
              <a:rPr lang="gl-ES"/>
              <a:t>. </a:t>
            </a:r>
          </a:p>
          <a:p>
            <a:pPr indent="450850" algn="just"/>
            <a:endParaRPr lang="es-ES"/>
          </a:p>
          <a:p>
            <a:pPr indent="450850" algn="just"/>
            <a:r>
              <a:rPr lang="gl-ES" b="1" u="sng"/>
              <a:t>SIMETRÍA</a:t>
            </a:r>
            <a:r>
              <a:rPr lang="gl-ES"/>
              <a:t>: A disposición dos elementos dunha composición a ámbolos dous lados dun eixe, real ou imaxinario, de xeito que sexan idénticos. </a:t>
            </a:r>
            <a:r>
              <a:rPr lang="gl-ES" b="1" u="sng"/>
              <a:t> </a:t>
            </a:r>
          </a:p>
          <a:p>
            <a:pPr indent="450850" algn="just"/>
            <a:endParaRPr lang="es-ES"/>
          </a:p>
          <a:p>
            <a:pPr indent="450850" algn="just"/>
            <a:r>
              <a:rPr lang="gl-ES"/>
              <a:t>No cadro de Cézanne podemos aprezar como os </a:t>
            </a:r>
            <a:r>
              <a:rPr lang="gl-ES">
                <a:solidFill>
                  <a:srgbClr val="FF3300"/>
                </a:solidFill>
              </a:rPr>
              <a:t>obxectos ocupan o espazo</a:t>
            </a:r>
            <a:r>
              <a:rPr lang="gl-ES"/>
              <a:t>, teñen VOLUME, evidenciando a tridimensionalidade.</a:t>
            </a:r>
          </a:p>
          <a:p>
            <a:pPr indent="450850" algn="just"/>
            <a:endParaRPr lang="gl-ES"/>
          </a:p>
          <a:p>
            <a:pPr indent="450850" algn="just"/>
            <a:r>
              <a:rPr lang="gl-ES"/>
              <a:t>Os efectos de </a:t>
            </a:r>
            <a:r>
              <a:rPr lang="gl-ES" b="1"/>
              <a:t>claroscuro, de luces e sombras</a:t>
            </a:r>
            <a:r>
              <a:rPr lang="gl-ES"/>
              <a:t> están dando </a:t>
            </a:r>
            <a:r>
              <a:rPr lang="gl-ES" b="1"/>
              <a:t>VOLUME</a:t>
            </a:r>
            <a:r>
              <a:rPr lang="gl-ES"/>
              <a:t> ás figuras e suxerindo espazo.</a:t>
            </a:r>
          </a:p>
        </p:txBody>
      </p:sp>
      <p:sp>
        <p:nvSpPr>
          <p:cNvPr id="17412" name="Rectangle 8"/>
          <p:cNvSpPr>
            <a:spLocks noChangeArrowheads="1"/>
          </p:cNvSpPr>
          <p:nvPr/>
        </p:nvSpPr>
        <p:spPr bwMode="auto">
          <a:xfrm>
            <a:off x="184150" y="6357938"/>
            <a:ext cx="3816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gl-ES" sz="1600" b="1"/>
              <a:t>Muller con Cafetera, P.Cézanne, 1895</a:t>
            </a:r>
            <a:r>
              <a:rPr lang="es-ES" sz="1600"/>
              <a:t> </a:t>
            </a:r>
          </a:p>
        </p:txBody>
      </p:sp>
      <p:sp>
        <p:nvSpPr>
          <p:cNvPr id="17413" name="Rectangle 9"/>
          <p:cNvSpPr>
            <a:spLocks noChangeArrowheads="1"/>
          </p:cNvSpPr>
          <p:nvPr/>
        </p:nvSpPr>
        <p:spPr bwMode="auto">
          <a:xfrm>
            <a:off x="179388" y="257175"/>
            <a:ext cx="8569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gl-ES" sz="2400" b="1">
                <a:solidFill>
                  <a:srgbClr val="002060"/>
                </a:solidFill>
              </a:rPr>
              <a:t>4. ELEMENTOS FORMAIS: LIÑA - VOLUME - LUZ - COR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6"/>
          <p:cNvSpPr>
            <a:spLocks noChangeArrowheads="1"/>
          </p:cNvSpPr>
          <p:nvPr/>
        </p:nvSpPr>
        <p:spPr bwMode="auto">
          <a:xfrm>
            <a:off x="0" y="714375"/>
            <a:ext cx="9144000" cy="12811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 algn="ctr"/>
            <a:r>
              <a:rPr lang="gl-ES"/>
              <a:t> </a:t>
            </a:r>
            <a:r>
              <a:rPr lang="gl-ES" sz="2400">
                <a:solidFill>
                  <a:srgbClr val="FF3300"/>
                </a:solidFill>
              </a:rPr>
              <a:t>A COR</a:t>
            </a:r>
            <a:r>
              <a:rPr lang="gl-ES"/>
              <a:t> é un elemento fundamental</a:t>
            </a:r>
            <a:r>
              <a:rPr lang="gl-ES" b="1"/>
              <a:t> </a:t>
            </a:r>
            <a:r>
              <a:rPr lang="gl-ES"/>
              <a:t>na percepción das formas, e polo tanto na creación de imaxes artísticas,  tamén </a:t>
            </a:r>
            <a:r>
              <a:rPr lang="gl-ES">
                <a:solidFill>
                  <a:schemeClr val="hlink"/>
                </a:solidFill>
              </a:rPr>
              <a:t>comunica sensacións</a:t>
            </a:r>
            <a:r>
              <a:rPr lang="gl-ES"/>
              <a:t>.  </a:t>
            </a:r>
            <a:endParaRPr lang="es-ES"/>
          </a:p>
          <a:p>
            <a:pPr indent="450850" algn="ctr"/>
            <a:r>
              <a:rPr lang="gl-ES"/>
              <a:t>	As </a:t>
            </a:r>
            <a:r>
              <a:rPr lang="gl-ES">
                <a:solidFill>
                  <a:srgbClr val="FF3300"/>
                </a:solidFill>
              </a:rPr>
              <a:t>cores son compoñentes da luz solar</a:t>
            </a:r>
            <a:r>
              <a:rPr lang="gl-ES"/>
              <a:t>, branca, que </a:t>
            </a:r>
            <a:r>
              <a:rPr lang="gl-ES">
                <a:solidFill>
                  <a:srgbClr val="FF3300"/>
                </a:solidFill>
              </a:rPr>
              <a:t>ó incidir sobre os obxectos</a:t>
            </a:r>
            <a:r>
              <a:rPr lang="gl-ES"/>
              <a:t> descomponse e </a:t>
            </a:r>
            <a:r>
              <a:rPr lang="gl-ES">
                <a:solidFill>
                  <a:srgbClr val="FF3300"/>
                </a:solidFill>
              </a:rPr>
              <a:t>convértese en cores</a:t>
            </a:r>
            <a:r>
              <a:rPr lang="gl-ES"/>
              <a:t>. </a:t>
            </a:r>
          </a:p>
        </p:txBody>
      </p:sp>
      <p:pic>
        <p:nvPicPr>
          <p:cNvPr id="18435" name="Picture 37" descr="Explor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450" y="2060575"/>
            <a:ext cx="6265863" cy="261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38"/>
          <p:cNvSpPr>
            <a:spLocks noChangeArrowheads="1"/>
          </p:cNvSpPr>
          <p:nvPr/>
        </p:nvSpPr>
        <p:spPr bwMode="auto">
          <a:xfrm>
            <a:off x="0" y="4806950"/>
            <a:ext cx="9144000" cy="91598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gl-ES"/>
              <a:t>O científico Isaac Newton, en 1672, observou como </a:t>
            </a:r>
            <a:r>
              <a:rPr lang="gl-ES">
                <a:solidFill>
                  <a:srgbClr val="FF3300"/>
                </a:solidFill>
              </a:rPr>
              <a:t>un raio de luz</a:t>
            </a:r>
            <a:r>
              <a:rPr lang="gl-ES"/>
              <a:t> penetraba nunha cámara escura por un buratiño, o raio </a:t>
            </a:r>
            <a:r>
              <a:rPr lang="gl-ES">
                <a:solidFill>
                  <a:srgbClr val="FF3300"/>
                </a:solidFill>
              </a:rPr>
              <a:t>incidía nun prisma de cristal</a:t>
            </a:r>
            <a:r>
              <a:rPr lang="gl-ES"/>
              <a:t> e cando saía facíao transformado nun arco da vella.  </a:t>
            </a:r>
          </a:p>
        </p:txBody>
      </p:sp>
      <p:sp>
        <p:nvSpPr>
          <p:cNvPr id="18437" name="Rectangle 39"/>
          <p:cNvSpPr>
            <a:spLocks noChangeArrowheads="1"/>
          </p:cNvSpPr>
          <p:nvPr/>
        </p:nvSpPr>
        <p:spPr bwMode="auto">
          <a:xfrm>
            <a:off x="179388" y="188913"/>
            <a:ext cx="8569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gl-ES" sz="2400" b="1">
                <a:solidFill>
                  <a:srgbClr val="002060"/>
                </a:solidFill>
              </a:rPr>
              <a:t>4. ELEMENTOS FORMAIS: LIÑA - VOLUME - LUZ - COR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circul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5513" y="1773238"/>
            <a:ext cx="4176712" cy="413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5"/>
          <p:cNvSpPr>
            <a:spLocks noChangeArrowheads="1"/>
          </p:cNvSpPr>
          <p:nvPr/>
        </p:nvSpPr>
        <p:spPr bwMode="auto">
          <a:xfrm>
            <a:off x="0" y="549275"/>
            <a:ext cx="9144000" cy="11906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 algn="just"/>
            <a:r>
              <a:rPr lang="gl-ES">
                <a:latin typeface="Arial Black" pitchFamily="34" charset="0"/>
              </a:rPr>
              <a:t>As chamada </a:t>
            </a:r>
            <a:r>
              <a:rPr lang="gl-ES" b="1">
                <a:latin typeface="Arial Black" pitchFamily="34" charset="0"/>
              </a:rPr>
              <a:t>cores primarias </a:t>
            </a:r>
            <a:r>
              <a:rPr lang="gl-ES">
                <a:latin typeface="Arial Black" pitchFamily="34" charset="0"/>
              </a:rPr>
              <a:t> son o </a:t>
            </a:r>
            <a:r>
              <a:rPr lang="gl-ES" b="1">
                <a:solidFill>
                  <a:srgbClr val="FF3300"/>
                </a:solidFill>
                <a:latin typeface="Arial Black" pitchFamily="34" charset="0"/>
              </a:rPr>
              <a:t>maxenta</a:t>
            </a:r>
            <a:r>
              <a:rPr lang="gl-ES">
                <a:latin typeface="Arial Black" pitchFamily="34" charset="0"/>
              </a:rPr>
              <a:t>, o </a:t>
            </a:r>
            <a:r>
              <a:rPr lang="gl-ES" b="1">
                <a:solidFill>
                  <a:srgbClr val="FFFF00"/>
                </a:solidFill>
                <a:latin typeface="Arial Black" pitchFamily="34" charset="0"/>
              </a:rPr>
              <a:t>amarelo</a:t>
            </a:r>
            <a:r>
              <a:rPr lang="gl-ES">
                <a:latin typeface="Arial Black" pitchFamily="34" charset="0"/>
              </a:rPr>
              <a:t> e o </a:t>
            </a:r>
            <a:r>
              <a:rPr lang="gl-ES" b="1">
                <a:solidFill>
                  <a:schemeClr val="accent2"/>
                </a:solidFill>
                <a:latin typeface="Arial Black" pitchFamily="34" charset="0"/>
              </a:rPr>
              <a:t>azul cián</a:t>
            </a:r>
            <a:r>
              <a:rPr lang="gl-ES">
                <a:latin typeface="Arial Black" pitchFamily="34" charset="0"/>
              </a:rPr>
              <a:t>, as tres que forman o triángulo central do círculo cromático, coas que se obteñen todas as demais, as diferentes combinacións cromáticas dan  como resultado unha </a:t>
            </a:r>
            <a:r>
              <a:rPr lang="gl-ES">
                <a:solidFill>
                  <a:srgbClr val="FF3300"/>
                </a:solidFill>
                <a:latin typeface="Arial Black" pitchFamily="34" charset="0"/>
              </a:rPr>
              <a:t>escala tonal</a:t>
            </a:r>
            <a:r>
              <a:rPr lang="gl-ES">
                <a:latin typeface="Arial Black" pitchFamily="34" charset="0"/>
              </a:rPr>
              <a:t>.</a:t>
            </a:r>
            <a:r>
              <a:rPr lang="gl-ES"/>
              <a:t> </a:t>
            </a:r>
          </a:p>
        </p:txBody>
      </p:sp>
      <p:sp>
        <p:nvSpPr>
          <p:cNvPr id="19460" name="Rectangle 6"/>
          <p:cNvSpPr>
            <a:spLocks noChangeArrowheads="1"/>
          </p:cNvSpPr>
          <p:nvPr/>
        </p:nvSpPr>
        <p:spPr bwMode="auto">
          <a:xfrm>
            <a:off x="71438" y="5857875"/>
            <a:ext cx="8964612" cy="91598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gl-ES"/>
              <a:t>As </a:t>
            </a:r>
            <a:r>
              <a:rPr lang="gl-ES" b="1">
                <a:solidFill>
                  <a:schemeClr val="hlink"/>
                </a:solidFill>
              </a:rPr>
              <a:t>gradacións</a:t>
            </a:r>
            <a:r>
              <a:rPr lang="gl-ES">
                <a:solidFill>
                  <a:schemeClr val="hlink"/>
                </a:solidFill>
              </a:rPr>
              <a:t> </a:t>
            </a:r>
            <a:r>
              <a:rPr lang="gl-ES" b="1">
                <a:solidFill>
                  <a:schemeClr val="hlink"/>
                </a:solidFill>
              </a:rPr>
              <a:t>tonais</a:t>
            </a:r>
            <a:r>
              <a:rPr lang="gl-ES">
                <a:solidFill>
                  <a:schemeClr val="hlink"/>
                </a:solidFill>
              </a:rPr>
              <a:t>, </a:t>
            </a:r>
            <a:r>
              <a:rPr lang="gl-ES"/>
              <a:t>dende as máis </a:t>
            </a:r>
            <a:r>
              <a:rPr lang="gl-ES">
                <a:solidFill>
                  <a:schemeClr val="hlink"/>
                </a:solidFill>
              </a:rPr>
              <a:t>intensas</a:t>
            </a:r>
            <a:r>
              <a:rPr lang="gl-ES"/>
              <a:t> as máis </a:t>
            </a:r>
            <a:r>
              <a:rPr lang="gl-ES">
                <a:solidFill>
                  <a:schemeClr val="hlink"/>
                </a:solidFill>
              </a:rPr>
              <a:t>claras</a:t>
            </a:r>
            <a:r>
              <a:rPr lang="gl-ES"/>
              <a:t>,  son empregadas para obter </a:t>
            </a:r>
            <a:r>
              <a:rPr lang="gl-ES" b="1">
                <a:solidFill>
                  <a:schemeClr val="hlink"/>
                </a:solidFill>
              </a:rPr>
              <a:t>efectos</a:t>
            </a:r>
            <a:r>
              <a:rPr lang="gl-ES">
                <a:solidFill>
                  <a:schemeClr val="hlink"/>
                </a:solidFill>
              </a:rPr>
              <a:t> </a:t>
            </a:r>
            <a:r>
              <a:rPr lang="gl-ES" b="1">
                <a:solidFill>
                  <a:schemeClr val="hlink"/>
                </a:solidFill>
              </a:rPr>
              <a:t>visuais</a:t>
            </a:r>
            <a:r>
              <a:rPr lang="gl-ES">
                <a:solidFill>
                  <a:schemeClr val="hlink"/>
                </a:solidFill>
              </a:rPr>
              <a:t>, </a:t>
            </a:r>
            <a:r>
              <a:rPr lang="gl-ES"/>
              <a:t>dando impresión de </a:t>
            </a:r>
            <a:r>
              <a:rPr lang="gl-ES" b="1">
                <a:solidFill>
                  <a:schemeClr val="hlink"/>
                </a:solidFill>
              </a:rPr>
              <a:t>volume</a:t>
            </a:r>
            <a:r>
              <a:rPr lang="gl-ES"/>
              <a:t>, e creando un efecto de </a:t>
            </a:r>
            <a:r>
              <a:rPr lang="gl-ES" b="1">
                <a:solidFill>
                  <a:schemeClr val="hlink"/>
                </a:solidFill>
              </a:rPr>
              <a:t>tridimensionalidade</a:t>
            </a:r>
            <a:r>
              <a:rPr lang="gl-ES"/>
              <a:t>. </a:t>
            </a:r>
          </a:p>
        </p:txBody>
      </p:sp>
      <p:sp>
        <p:nvSpPr>
          <p:cNvPr id="19461" name="Rectangle 7"/>
          <p:cNvSpPr>
            <a:spLocks noChangeArrowheads="1"/>
          </p:cNvSpPr>
          <p:nvPr/>
        </p:nvSpPr>
        <p:spPr bwMode="auto">
          <a:xfrm>
            <a:off x="4211638" y="0"/>
            <a:ext cx="1223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gl-ES" sz="2400" b="1">
                <a:solidFill>
                  <a:schemeClr val="hlink"/>
                </a:solidFill>
              </a:rPr>
              <a:t>A COR</a:t>
            </a:r>
          </a:p>
        </p:txBody>
      </p:sp>
      <p:sp>
        <p:nvSpPr>
          <p:cNvPr id="19462" name="Rectangle 8"/>
          <p:cNvSpPr>
            <a:spLocks noChangeArrowheads="1"/>
          </p:cNvSpPr>
          <p:nvPr/>
        </p:nvSpPr>
        <p:spPr bwMode="auto">
          <a:xfrm>
            <a:off x="6372225" y="1916113"/>
            <a:ext cx="2041525" cy="11906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gl-ES"/>
              <a:t>Son </a:t>
            </a:r>
            <a:r>
              <a:rPr lang="gl-ES" b="1">
                <a:solidFill>
                  <a:srgbClr val="FF3300"/>
                </a:solidFill>
              </a:rPr>
              <a:t>cores cálidas</a:t>
            </a:r>
            <a:r>
              <a:rPr lang="gl-ES"/>
              <a:t> as que van do</a:t>
            </a:r>
            <a:r>
              <a:rPr lang="gl-ES">
                <a:solidFill>
                  <a:srgbClr val="FF3300"/>
                </a:solidFill>
              </a:rPr>
              <a:t> </a:t>
            </a:r>
            <a:r>
              <a:rPr lang="gl-ES" b="1">
                <a:solidFill>
                  <a:srgbClr val="FF3300"/>
                </a:solidFill>
              </a:rPr>
              <a:t>magenta</a:t>
            </a:r>
            <a:r>
              <a:rPr lang="gl-ES">
                <a:solidFill>
                  <a:srgbClr val="FF3300"/>
                </a:solidFill>
              </a:rPr>
              <a:t> </a:t>
            </a:r>
            <a:r>
              <a:rPr lang="gl-ES"/>
              <a:t>ao</a:t>
            </a:r>
            <a:r>
              <a:rPr lang="gl-ES">
                <a:solidFill>
                  <a:srgbClr val="FF3300"/>
                </a:solidFill>
              </a:rPr>
              <a:t> </a:t>
            </a:r>
            <a:r>
              <a:rPr lang="gl-ES" b="1">
                <a:solidFill>
                  <a:srgbClr val="FFFF00"/>
                </a:solidFill>
              </a:rPr>
              <a:t>amarelo</a:t>
            </a:r>
            <a:r>
              <a:rPr lang="gl-ES"/>
              <a:t>.  </a:t>
            </a:r>
          </a:p>
        </p:txBody>
      </p:sp>
      <p:sp>
        <p:nvSpPr>
          <p:cNvPr id="19463" name="Rectangle 9"/>
          <p:cNvSpPr>
            <a:spLocks noChangeArrowheads="1"/>
          </p:cNvSpPr>
          <p:nvPr/>
        </p:nvSpPr>
        <p:spPr bwMode="auto">
          <a:xfrm>
            <a:off x="92075" y="2852738"/>
            <a:ext cx="1979613" cy="91598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gl-ES"/>
              <a:t>Son</a:t>
            </a:r>
            <a:r>
              <a:rPr lang="gl-ES" b="1"/>
              <a:t> </a:t>
            </a:r>
            <a:r>
              <a:rPr lang="gl-ES" b="1">
                <a:solidFill>
                  <a:schemeClr val="accent2"/>
                </a:solidFill>
              </a:rPr>
              <a:t>cores frías</a:t>
            </a:r>
            <a:r>
              <a:rPr lang="gl-ES"/>
              <a:t> as gradacións </a:t>
            </a:r>
            <a:r>
              <a:rPr lang="gl-ES">
                <a:solidFill>
                  <a:srgbClr val="FF3300"/>
                </a:solidFill>
              </a:rPr>
              <a:t>do </a:t>
            </a:r>
            <a:r>
              <a:rPr lang="gl-ES" b="1">
                <a:solidFill>
                  <a:schemeClr val="accent2"/>
                </a:solidFill>
              </a:rPr>
              <a:t>azul</a:t>
            </a:r>
            <a:r>
              <a:rPr lang="gl-ES">
                <a:solidFill>
                  <a:srgbClr val="FF3300"/>
                </a:solidFill>
              </a:rPr>
              <a:t> </a:t>
            </a:r>
            <a:r>
              <a:rPr lang="gl-ES"/>
              <a:t>ao</a:t>
            </a:r>
            <a:r>
              <a:rPr lang="gl-ES">
                <a:solidFill>
                  <a:srgbClr val="FF3300"/>
                </a:solidFill>
              </a:rPr>
              <a:t> </a:t>
            </a:r>
            <a:r>
              <a:rPr lang="gl-ES" b="1">
                <a:solidFill>
                  <a:srgbClr val="009900"/>
                </a:solidFill>
              </a:rPr>
              <a:t>verde</a:t>
            </a:r>
            <a:r>
              <a:rPr lang="gl-ES"/>
              <a:t>.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SEOAN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692150"/>
            <a:ext cx="3825875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4500563" y="4005263"/>
            <a:ext cx="4321175" cy="146526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 algn="just"/>
            <a:r>
              <a:rPr lang="gl-ES" b="1">
                <a:solidFill>
                  <a:schemeClr val="hlink"/>
                </a:solidFill>
              </a:rPr>
              <a:t>Cor Plana</a:t>
            </a:r>
            <a:r>
              <a:rPr lang="gl-ES"/>
              <a:t>: non hai gradación lumínica, non hai sombras, non hai insinuación espacial, </a:t>
            </a:r>
            <a:r>
              <a:rPr lang="gl-ES" b="1"/>
              <a:t>cores planas</a:t>
            </a:r>
            <a:r>
              <a:rPr lang="gl-ES"/>
              <a:t> sen gradacións tonais nin lumínicas. </a:t>
            </a:r>
          </a:p>
          <a:p>
            <a:pPr indent="450850" algn="just"/>
            <a:endParaRPr lang="es-ES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50825" y="5734050"/>
            <a:ext cx="40338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gl-ES" b="1"/>
              <a:t>A gran Comercianta.</a:t>
            </a:r>
            <a:r>
              <a:rPr lang="gl-ES"/>
              <a:t> 1974. </a:t>
            </a:r>
          </a:p>
          <a:p>
            <a:r>
              <a:rPr lang="gl-ES"/>
              <a:t>Luís Seoane</a:t>
            </a:r>
            <a:r>
              <a:rPr lang="es-ES"/>
              <a:t> </a:t>
            </a: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6516688" y="188913"/>
            <a:ext cx="20875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gl-ES" sz="2400" b="1">
                <a:solidFill>
                  <a:schemeClr val="hlink"/>
                </a:solidFill>
              </a:rPr>
              <a:t>COR E LUZ</a:t>
            </a:r>
            <a:endParaRPr lang="es-ES" sz="2400" b="1">
              <a:solidFill>
                <a:schemeClr val="hlink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lodeir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88" y="115888"/>
            <a:ext cx="5364162" cy="377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5429250" y="717550"/>
            <a:ext cx="360045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gl-ES"/>
              <a:t>Nesta obra de </a:t>
            </a:r>
            <a:r>
              <a:rPr lang="gl-ES" b="1"/>
              <a:t>Xosé Lodeiro</a:t>
            </a:r>
            <a:r>
              <a:rPr lang="gl-ES"/>
              <a:t>, a paisaxe, estruturada en dúas partes delimitadas pola liña do horizonte, ofrécenos a contemplación dun </a:t>
            </a:r>
            <a:r>
              <a:rPr lang="gl-ES">
                <a:solidFill>
                  <a:srgbClr val="FF3300"/>
                </a:solidFill>
              </a:rPr>
              <a:t>luminoso amañecer. </a:t>
            </a:r>
          </a:p>
          <a:p>
            <a:pPr algn="just"/>
            <a:r>
              <a:rPr lang="gl-ES"/>
              <a:t>A </a:t>
            </a:r>
            <a:r>
              <a:rPr lang="gl-ES">
                <a:solidFill>
                  <a:schemeClr val="hlink"/>
                </a:solidFill>
              </a:rPr>
              <a:t>realidade</a:t>
            </a:r>
            <a:r>
              <a:rPr lang="gl-ES"/>
              <a:t> está </a:t>
            </a:r>
            <a:r>
              <a:rPr lang="gl-ES">
                <a:solidFill>
                  <a:schemeClr val="hlink"/>
                </a:solidFill>
              </a:rPr>
              <a:t>interpretada</a:t>
            </a:r>
            <a:r>
              <a:rPr lang="gl-ES"/>
              <a:t> polo autor  </a:t>
            </a:r>
            <a:r>
              <a:rPr lang="gl-ES">
                <a:solidFill>
                  <a:schemeClr val="hlink"/>
                </a:solidFill>
              </a:rPr>
              <a:t>esquematicamente</a:t>
            </a:r>
            <a:r>
              <a:rPr lang="gl-ES"/>
              <a:t>, mediante unha composición que mantén o equilibrio entre natureza e </a:t>
            </a:r>
            <a:r>
              <a:rPr lang="gl-ES">
                <a:solidFill>
                  <a:schemeClr val="hlink"/>
                </a:solidFill>
              </a:rPr>
              <a:t>xeometría</a:t>
            </a:r>
            <a:r>
              <a:rPr lang="gl-ES"/>
              <a:t>.</a:t>
            </a:r>
            <a:r>
              <a:rPr lang="es-ES"/>
              <a:t> </a:t>
            </a: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214313" y="4071938"/>
            <a:ext cx="8715375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gl-ES"/>
              <a:t>A </a:t>
            </a:r>
            <a:r>
              <a:rPr lang="gl-ES">
                <a:solidFill>
                  <a:srgbClr val="FF3300"/>
                </a:solidFill>
              </a:rPr>
              <a:t>cor</a:t>
            </a:r>
            <a:r>
              <a:rPr lang="gl-ES"/>
              <a:t> é un </a:t>
            </a:r>
            <a:r>
              <a:rPr lang="gl-ES">
                <a:solidFill>
                  <a:srgbClr val="FF3300"/>
                </a:solidFill>
              </a:rPr>
              <a:t>elemento primordial na obra</a:t>
            </a:r>
            <a:r>
              <a:rPr lang="gl-ES"/>
              <a:t>, na que se representa a grandeza dun espazo aberto. Mediante o </a:t>
            </a:r>
            <a:r>
              <a:rPr lang="gl-ES">
                <a:solidFill>
                  <a:srgbClr val="FF3300"/>
                </a:solidFill>
              </a:rPr>
              <a:t>xogo de diagonais</a:t>
            </a:r>
            <a:r>
              <a:rPr lang="gl-ES"/>
              <a:t> contrapostas que se expanden radialmente a partir do centro, o autor </a:t>
            </a:r>
            <a:r>
              <a:rPr lang="gl-ES">
                <a:solidFill>
                  <a:schemeClr val="hlink"/>
                </a:solidFill>
              </a:rPr>
              <a:t>expresa</a:t>
            </a:r>
            <a:r>
              <a:rPr lang="gl-ES"/>
              <a:t> a </a:t>
            </a:r>
            <a:r>
              <a:rPr lang="gl-ES">
                <a:solidFill>
                  <a:schemeClr val="hlink"/>
                </a:solidFill>
              </a:rPr>
              <a:t>profundidade</a:t>
            </a:r>
            <a:r>
              <a:rPr lang="gl-ES"/>
              <a:t> e desprega a </a:t>
            </a:r>
            <a:r>
              <a:rPr lang="gl-ES">
                <a:solidFill>
                  <a:srgbClr val="FF3300"/>
                </a:solidFill>
              </a:rPr>
              <a:t>luz</a:t>
            </a:r>
            <a:r>
              <a:rPr lang="gl-ES"/>
              <a:t>, concibindo un escenario único, albergue dun momento especial, a </a:t>
            </a:r>
            <a:r>
              <a:rPr lang="gl-ES">
                <a:solidFill>
                  <a:srgbClr val="FF3300"/>
                </a:solidFill>
              </a:rPr>
              <a:t>xénese do mundo</a:t>
            </a:r>
            <a:r>
              <a:rPr lang="gl-ES"/>
              <a:t>.</a:t>
            </a:r>
          </a:p>
          <a:p>
            <a:pPr algn="just"/>
            <a:br>
              <a:rPr lang="gl-ES"/>
            </a:br>
            <a:r>
              <a:rPr lang="gl-ES"/>
              <a:t>     A </a:t>
            </a:r>
            <a:r>
              <a:rPr lang="gl-ES">
                <a:solidFill>
                  <a:srgbClr val="FF3300"/>
                </a:solidFill>
              </a:rPr>
              <a:t>gama cromática</a:t>
            </a:r>
            <a:r>
              <a:rPr lang="gl-ES"/>
              <a:t> está dominada polas </a:t>
            </a:r>
            <a:r>
              <a:rPr lang="gl-ES">
                <a:solidFill>
                  <a:srgbClr val="FF3300"/>
                </a:solidFill>
              </a:rPr>
              <a:t>cores frías e planas</a:t>
            </a:r>
            <a:r>
              <a:rPr lang="gl-ES"/>
              <a:t>. Os tons adquiren gradacións ópticas e luminosas coas que a obra vibra visualmente e </a:t>
            </a:r>
            <a:r>
              <a:rPr lang="gl-ES">
                <a:solidFill>
                  <a:schemeClr val="hlink"/>
                </a:solidFill>
              </a:rPr>
              <a:t>transmite</a:t>
            </a:r>
            <a:r>
              <a:rPr lang="gl-ES"/>
              <a:t> a sensación de </a:t>
            </a:r>
            <a:r>
              <a:rPr lang="gl-ES">
                <a:solidFill>
                  <a:schemeClr val="hlink"/>
                </a:solidFill>
              </a:rPr>
              <a:t>atmosfera, soidade e silencio</a:t>
            </a:r>
            <a:r>
              <a:rPr lang="gl-ES"/>
              <a:t>. </a:t>
            </a: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5580063" y="188913"/>
            <a:ext cx="1166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gl-ES" sz="2400" b="1">
                <a:solidFill>
                  <a:schemeClr val="hlink"/>
                </a:solidFill>
              </a:rPr>
              <a:t>A COR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POLLOC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6" y="765176"/>
            <a:ext cx="8929718" cy="2950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3492500" y="-44450"/>
            <a:ext cx="5651500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0708" tIns="152352" bIns="152352" anchor="ctr">
            <a:spAutoFit/>
          </a:bodyPr>
          <a:lstStyle/>
          <a:p>
            <a:pPr algn="r"/>
            <a:r>
              <a:rPr lang="gl-ES" sz="2400" b="1">
                <a:solidFill>
                  <a:schemeClr val="hlink"/>
                </a:solidFill>
              </a:rPr>
              <a:t>O ABECEDARIO DA PINTURA</a:t>
            </a:r>
          </a:p>
          <a:p>
            <a:pPr algn="r" eaLnBrk="0" hangingPunct="0"/>
            <a:endParaRPr lang="gl-ES">
              <a:solidFill>
                <a:schemeClr val="hlink"/>
              </a:solidFill>
            </a:endParaRPr>
          </a:p>
        </p:txBody>
      </p:sp>
      <p:sp>
        <p:nvSpPr>
          <p:cNvPr id="4100" name="Rectangle 6"/>
          <p:cNvSpPr>
            <a:spLocks noChangeArrowheads="1"/>
          </p:cNvSpPr>
          <p:nvPr/>
        </p:nvSpPr>
        <p:spPr bwMode="auto">
          <a:xfrm>
            <a:off x="684213" y="3705229"/>
            <a:ext cx="75739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gl-ES" sz="1200" b="1"/>
              <a:t>JACKSON POLLOK(1912-1956),</a:t>
            </a:r>
            <a:r>
              <a:rPr lang="gl-ES" b="1"/>
              <a:t> </a:t>
            </a:r>
            <a:r>
              <a:rPr lang="gl-ES" sz="1200" b="1"/>
              <a:t>no seu obradoiro.</a:t>
            </a:r>
            <a:r>
              <a:rPr lang="gl-ES" sz="1200"/>
              <a:t> </a:t>
            </a:r>
          </a:p>
        </p:txBody>
      </p:sp>
      <p:sp>
        <p:nvSpPr>
          <p:cNvPr id="4101" name="Rectangle 7"/>
          <p:cNvSpPr>
            <a:spLocks noChangeArrowheads="1"/>
          </p:cNvSpPr>
          <p:nvPr/>
        </p:nvSpPr>
        <p:spPr bwMode="auto">
          <a:xfrm>
            <a:off x="4371975" y="3246438"/>
            <a:ext cx="400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gl-ES" b="1"/>
              <a:t>P</a:t>
            </a:r>
            <a:r>
              <a:rPr lang="es-ES"/>
              <a:t> </a:t>
            </a:r>
          </a:p>
        </p:txBody>
      </p:sp>
      <p:sp>
        <p:nvSpPr>
          <p:cNvPr id="4102" name="Rectangle 8"/>
          <p:cNvSpPr>
            <a:spLocks noChangeArrowheads="1"/>
          </p:cNvSpPr>
          <p:nvPr/>
        </p:nvSpPr>
        <p:spPr bwMode="auto">
          <a:xfrm>
            <a:off x="4371975" y="3246438"/>
            <a:ext cx="400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gl-ES" b="1"/>
              <a:t>P</a:t>
            </a:r>
            <a:r>
              <a:rPr lang="es-ES"/>
              <a:t> </a:t>
            </a:r>
          </a:p>
        </p:txBody>
      </p:sp>
      <p:sp>
        <p:nvSpPr>
          <p:cNvPr id="4103" name="Rectangle 18"/>
          <p:cNvSpPr>
            <a:spLocks noChangeArrowheads="1"/>
          </p:cNvSpPr>
          <p:nvPr/>
        </p:nvSpPr>
        <p:spPr bwMode="auto">
          <a:xfrm>
            <a:off x="500063" y="4241818"/>
            <a:ext cx="8321675" cy="183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gl-ES" sz="2400" b="1">
                <a:latin typeface="Stylus BT" pitchFamily="34" charset="0"/>
                <a:cs typeface="Times New Roman" pitchFamily="18" charset="0"/>
              </a:rPr>
              <a:t>PINTURA</a:t>
            </a:r>
            <a:r>
              <a:rPr lang="gl-ES" b="1">
                <a:latin typeface="Stylus BT" pitchFamily="34" charset="0"/>
                <a:cs typeface="Times New Roman" pitchFamily="18" charset="0"/>
              </a:rPr>
              <a:t>:</a:t>
            </a:r>
            <a:r>
              <a:rPr lang="gl-ES" sz="1200" b="1">
                <a:latin typeface="Stylus BT" pitchFamily="34" charset="0"/>
                <a:cs typeface="Times New Roman" pitchFamily="18" charset="0"/>
              </a:rPr>
              <a:t> </a:t>
            </a:r>
            <a:r>
              <a:rPr lang="gl-ES" b="1">
                <a:latin typeface="Stylus BT" pitchFamily="34" charset="0"/>
                <a:cs typeface="Times New Roman" pitchFamily="18" charset="0"/>
              </a:rPr>
              <a:t>Arte de representar </a:t>
            </a:r>
            <a:r>
              <a:rPr lang="gl-ES">
                <a:latin typeface="Stylus BT" pitchFamily="34" charset="0"/>
                <a:cs typeface="Times New Roman" pitchFamily="18" charset="0"/>
              </a:rPr>
              <a:t>formas mediante a aplicación de cores sobre unha superficie. Segundo o</a:t>
            </a:r>
            <a:r>
              <a:rPr lang="gl-ES" b="1">
                <a:latin typeface="Stylus BT" pitchFamily="34" charset="0"/>
                <a:cs typeface="Times New Roman" pitchFamily="18" charset="0"/>
              </a:rPr>
              <a:t> procedemento</a:t>
            </a:r>
            <a:r>
              <a:rPr lang="gl-ES">
                <a:latin typeface="Stylus BT" pitchFamily="34" charset="0"/>
                <a:cs typeface="Times New Roman" pitchFamily="18" charset="0"/>
              </a:rPr>
              <a:t> utilizado pode ser: </a:t>
            </a:r>
            <a:r>
              <a:rPr lang="gl-ES" i="1">
                <a:latin typeface="Stylus BT" pitchFamily="34" charset="0"/>
                <a:cs typeface="Times New Roman" pitchFamily="18" charset="0"/>
              </a:rPr>
              <a:t>fresco, temple, óleo, acuarela, miniatura, etc. </a:t>
            </a:r>
            <a:r>
              <a:rPr lang="gl-ES">
                <a:latin typeface="Stylus BT" pitchFamily="34" charset="0"/>
                <a:cs typeface="Times New Roman" pitchFamily="18" charset="0"/>
              </a:rPr>
              <a:t>Pola súa </a:t>
            </a:r>
            <a:r>
              <a:rPr lang="gl-ES" b="1">
                <a:latin typeface="Stylus BT" pitchFamily="34" charset="0"/>
                <a:cs typeface="Times New Roman" pitchFamily="18" charset="0"/>
              </a:rPr>
              <a:t>aplicación</a:t>
            </a:r>
            <a:r>
              <a:rPr lang="gl-ES">
                <a:latin typeface="Stylus BT" pitchFamily="34" charset="0"/>
                <a:cs typeface="Times New Roman" pitchFamily="18" charset="0"/>
              </a:rPr>
              <a:t> pode ser: </a:t>
            </a:r>
            <a:r>
              <a:rPr lang="gl-ES" i="1">
                <a:latin typeface="Stylus BT" pitchFamily="34" charset="0"/>
                <a:cs typeface="Times New Roman" pitchFamily="18" charset="0"/>
              </a:rPr>
              <a:t>mural</a:t>
            </a:r>
            <a:r>
              <a:rPr lang="gl-ES">
                <a:latin typeface="Stylus BT" pitchFamily="34" charset="0"/>
                <a:cs typeface="Times New Roman" pitchFamily="18" charset="0"/>
              </a:rPr>
              <a:t>, de </a:t>
            </a:r>
            <a:r>
              <a:rPr lang="gl-ES" i="1">
                <a:latin typeface="Stylus BT" pitchFamily="34" charset="0"/>
                <a:cs typeface="Times New Roman" pitchFamily="18" charset="0"/>
              </a:rPr>
              <a:t>cabalete</a:t>
            </a:r>
            <a:r>
              <a:rPr lang="gl-ES">
                <a:latin typeface="Stylus BT" pitchFamily="34" charset="0"/>
                <a:cs typeface="Times New Roman" pitchFamily="18" charset="0"/>
              </a:rPr>
              <a:t>, </a:t>
            </a:r>
            <a:r>
              <a:rPr lang="gl-ES" i="1">
                <a:latin typeface="Stylus BT" pitchFamily="34" charset="0"/>
                <a:cs typeface="Times New Roman" pitchFamily="18" charset="0"/>
              </a:rPr>
              <a:t>decorativa</a:t>
            </a:r>
            <a:r>
              <a:rPr lang="gl-ES">
                <a:latin typeface="Stylus BT" pitchFamily="34" charset="0"/>
                <a:cs typeface="Times New Roman" pitchFamily="18" charset="0"/>
              </a:rPr>
              <a:t>, etc. Segundo as </a:t>
            </a:r>
            <a:r>
              <a:rPr lang="gl-ES" b="1">
                <a:latin typeface="Stylus BT" pitchFamily="34" charset="0"/>
                <a:cs typeface="Times New Roman" pitchFamily="18" charset="0"/>
              </a:rPr>
              <a:t>formas</a:t>
            </a:r>
            <a:r>
              <a:rPr lang="gl-ES">
                <a:latin typeface="Stylus BT" pitchFamily="34" charset="0"/>
                <a:cs typeface="Times New Roman" pitchFamily="18" charset="0"/>
              </a:rPr>
              <a:t> representadas pode ser </a:t>
            </a:r>
            <a:r>
              <a:rPr lang="gl-ES" i="1">
                <a:latin typeface="Stylus BT" pitchFamily="34" charset="0"/>
                <a:cs typeface="Times New Roman" pitchFamily="18" charset="0"/>
              </a:rPr>
              <a:t>figurativa</a:t>
            </a:r>
            <a:r>
              <a:rPr lang="gl-ES">
                <a:latin typeface="Stylus BT" pitchFamily="34" charset="0"/>
                <a:cs typeface="Times New Roman" pitchFamily="18" charset="0"/>
              </a:rPr>
              <a:t> ou </a:t>
            </a:r>
            <a:r>
              <a:rPr lang="gl-ES" i="1">
                <a:latin typeface="Stylus BT" pitchFamily="34" charset="0"/>
                <a:cs typeface="Times New Roman" pitchFamily="18" charset="0"/>
              </a:rPr>
              <a:t>abstracta</a:t>
            </a:r>
            <a:r>
              <a:rPr lang="gl-ES">
                <a:latin typeface="Stylus BT" pitchFamily="34" charset="0"/>
                <a:cs typeface="Times New Roman" pitchFamily="18" charset="0"/>
              </a:rPr>
              <a:t>. Tendo en conta os </a:t>
            </a:r>
            <a:r>
              <a:rPr lang="gl-ES" b="1">
                <a:latin typeface="Stylus BT" pitchFamily="34" charset="0"/>
                <a:cs typeface="Times New Roman" pitchFamily="18" charset="0"/>
              </a:rPr>
              <a:t>temas</a:t>
            </a:r>
            <a:r>
              <a:rPr lang="gl-ES">
                <a:latin typeface="Stylus BT" pitchFamily="34" charset="0"/>
                <a:cs typeface="Times New Roman" pitchFamily="18" charset="0"/>
              </a:rPr>
              <a:t> representados pódese clasificar en distintos xéneros: </a:t>
            </a:r>
            <a:r>
              <a:rPr lang="gl-ES" i="1">
                <a:latin typeface="Stylus BT" pitchFamily="34" charset="0"/>
                <a:cs typeface="Times New Roman" pitchFamily="18" charset="0"/>
              </a:rPr>
              <a:t>histórica, </a:t>
            </a:r>
            <a:r>
              <a:rPr lang="gl-ES" i="1">
                <a:latin typeface="Stylus BT" pitchFamily="34" charset="0"/>
              </a:rPr>
              <a:t>mitolóxica,</a:t>
            </a:r>
            <a:r>
              <a:rPr lang="gl-ES"/>
              <a:t> </a:t>
            </a:r>
            <a:r>
              <a:rPr lang="gl-ES" i="1">
                <a:latin typeface="Stylus BT" pitchFamily="34" charset="0"/>
                <a:cs typeface="Times New Roman" pitchFamily="18" charset="0"/>
              </a:rPr>
              <a:t>retrato, paisaxe, bodegón...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QUEENMARY00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88913"/>
            <a:ext cx="4105275" cy="325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 descr="QUEENMARY0043"/>
          <p:cNvPicPr>
            <a:picLocks noChangeAspect="1" noChangeArrowheads="1"/>
          </p:cNvPicPr>
          <p:nvPr/>
        </p:nvPicPr>
        <p:blipFill>
          <a:blip r:embed="rId4"/>
          <a:srcRect t="-2080"/>
          <a:stretch>
            <a:fillRect/>
          </a:stretch>
        </p:blipFill>
        <p:spPr bwMode="auto">
          <a:xfrm>
            <a:off x="250825" y="3573463"/>
            <a:ext cx="4105275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 descr="03-9-2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9338" y="3644900"/>
            <a:ext cx="4032250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4572000" y="1700213"/>
            <a:ext cx="4176713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gl-ES"/>
              <a:t>Se observamos a natureza, </a:t>
            </a:r>
          </a:p>
          <a:p>
            <a:pPr algn="just"/>
            <a:r>
              <a:rPr lang="gl-ES"/>
              <a:t>veremos que nun mesmo día prodúcense cambios de cor segundo as horas do día.</a:t>
            </a: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4386263" y="209550"/>
            <a:ext cx="43751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gl-ES" sz="2800" b="1">
                <a:solidFill>
                  <a:schemeClr val="hlink"/>
                </a:solidFill>
              </a:rPr>
              <a:t>CAMBIA A LUZ CAMBIA </a:t>
            </a:r>
          </a:p>
          <a:p>
            <a:r>
              <a:rPr lang="gl-ES" sz="2800" b="1">
                <a:solidFill>
                  <a:schemeClr val="hlink"/>
                </a:solidFill>
              </a:rPr>
              <a:t>A COR</a:t>
            </a:r>
            <a:endParaRPr lang="es-ES" sz="2800" b="1">
              <a:solidFill>
                <a:schemeClr val="hlink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ChangeArrowheads="1"/>
          </p:cNvSpPr>
          <p:nvPr/>
        </p:nvSpPr>
        <p:spPr bwMode="auto">
          <a:xfrm>
            <a:off x="4643438" y="974725"/>
            <a:ext cx="38163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 algn="just"/>
            <a:r>
              <a:rPr lang="gl-ES" b="1">
                <a:solidFill>
                  <a:schemeClr val="hlink"/>
                </a:solidFill>
              </a:rPr>
              <a:t>COR E LUZ</a:t>
            </a:r>
            <a:r>
              <a:rPr lang="es-ES" b="1">
                <a:solidFill>
                  <a:schemeClr val="hlink"/>
                </a:solidFill>
              </a:rPr>
              <a:t> </a:t>
            </a:r>
          </a:p>
          <a:p>
            <a:pPr indent="450850" algn="just"/>
            <a:endParaRPr lang="es-ES" b="1">
              <a:solidFill>
                <a:schemeClr val="hlink"/>
              </a:solidFill>
            </a:endParaRPr>
          </a:p>
          <a:p>
            <a:pPr indent="450850" algn="just"/>
            <a:r>
              <a:rPr lang="gl-ES"/>
              <a:t>A través do tratamento da luz podemos conseguir imaxes cun alto </a:t>
            </a:r>
            <a:r>
              <a:rPr lang="gl-ES" b="1"/>
              <a:t>contido expresivo e simbólico</a:t>
            </a:r>
            <a:r>
              <a:rPr lang="gl-ES"/>
              <a:t>. </a:t>
            </a:r>
          </a:p>
        </p:txBody>
      </p:sp>
      <p:sp>
        <p:nvSpPr>
          <p:cNvPr id="23555" name="Rectangle 8"/>
          <p:cNvSpPr>
            <a:spLocks noChangeArrowheads="1"/>
          </p:cNvSpPr>
          <p:nvPr/>
        </p:nvSpPr>
        <p:spPr bwMode="auto">
          <a:xfrm>
            <a:off x="4500563" y="5445125"/>
            <a:ext cx="4321175" cy="91598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 algn="just"/>
            <a:r>
              <a:rPr lang="gl-ES"/>
              <a:t> As pinturas provistas de </a:t>
            </a:r>
            <a:r>
              <a:rPr lang="gl-ES">
                <a:solidFill>
                  <a:srgbClr val="FF3300"/>
                </a:solidFill>
              </a:rPr>
              <a:t>fortes contrastes lumínicos</a:t>
            </a:r>
            <a:r>
              <a:rPr lang="gl-ES"/>
              <a:t> expresan </a:t>
            </a:r>
            <a:r>
              <a:rPr lang="gl-ES">
                <a:solidFill>
                  <a:srgbClr val="FF3300"/>
                </a:solidFill>
              </a:rPr>
              <a:t>maior  tensión</a:t>
            </a:r>
            <a:r>
              <a:rPr lang="gl-ES"/>
              <a:t> e </a:t>
            </a:r>
            <a:r>
              <a:rPr lang="gl-ES">
                <a:solidFill>
                  <a:srgbClr val="FF3300"/>
                </a:solidFill>
              </a:rPr>
              <a:t>dramatismo</a:t>
            </a:r>
            <a:r>
              <a:rPr lang="gl-ES"/>
              <a:t>. </a:t>
            </a:r>
          </a:p>
        </p:txBody>
      </p:sp>
      <p:pic>
        <p:nvPicPr>
          <p:cNvPr id="23556" name="Picture 12" descr="caravaggio"/>
          <p:cNvPicPr>
            <a:picLocks noChangeAspect="1" noChangeArrowheads="1"/>
          </p:cNvPicPr>
          <p:nvPr/>
        </p:nvPicPr>
        <p:blipFill>
          <a:blip r:embed="rId3"/>
          <a:srcRect r="3459"/>
          <a:stretch>
            <a:fillRect/>
          </a:stretch>
        </p:blipFill>
        <p:spPr bwMode="auto">
          <a:xfrm>
            <a:off x="184150" y="142875"/>
            <a:ext cx="4238625" cy="657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ChangeArrowheads="1"/>
          </p:cNvSpPr>
          <p:nvPr/>
        </p:nvSpPr>
        <p:spPr bwMode="auto">
          <a:xfrm>
            <a:off x="542925" y="6202363"/>
            <a:ext cx="7886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 algn="just"/>
            <a:r>
              <a:rPr lang="gl-ES"/>
              <a:t>A </a:t>
            </a:r>
            <a:r>
              <a:rPr lang="gl-ES">
                <a:solidFill>
                  <a:srgbClr val="FF3300"/>
                </a:solidFill>
              </a:rPr>
              <a:t>luz homoxénea</a:t>
            </a:r>
            <a:r>
              <a:rPr lang="gl-ES"/>
              <a:t> expresa racionalidade, </a:t>
            </a:r>
            <a:r>
              <a:rPr lang="gl-ES">
                <a:solidFill>
                  <a:srgbClr val="FF3300"/>
                </a:solidFill>
              </a:rPr>
              <a:t>equilibrio e serenidade</a:t>
            </a:r>
            <a:r>
              <a:rPr lang="gl-ES"/>
              <a:t>.  </a:t>
            </a:r>
          </a:p>
        </p:txBody>
      </p:sp>
      <p:pic>
        <p:nvPicPr>
          <p:cNvPr id="24579" name="Picture 6" descr="boticell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71438"/>
            <a:ext cx="8893175" cy="601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ChangeArrowheads="1"/>
          </p:cNvSpPr>
          <p:nvPr/>
        </p:nvSpPr>
        <p:spPr bwMode="auto">
          <a:xfrm>
            <a:off x="214313" y="196850"/>
            <a:ext cx="8786812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gl-ES" b="1">
                <a:solidFill>
                  <a:schemeClr val="hlink"/>
                </a:solidFill>
                <a:latin typeface="Arial Black" pitchFamily="34" charset="0"/>
              </a:rPr>
              <a:t>A LUZ:</a:t>
            </a:r>
            <a:r>
              <a:rPr lang="gl-ES" b="1">
                <a:latin typeface="Arial Black" pitchFamily="34" charset="0"/>
              </a:rPr>
              <a:t> </a:t>
            </a:r>
            <a:r>
              <a:rPr lang="gl-ES">
                <a:latin typeface="Arial Black" pitchFamily="34" charset="0"/>
              </a:rPr>
              <a:t>empregada como </a:t>
            </a:r>
            <a:r>
              <a:rPr lang="gl-ES">
                <a:solidFill>
                  <a:srgbClr val="FF3300"/>
                </a:solidFill>
                <a:latin typeface="Arial Black" pitchFamily="34" charset="0"/>
              </a:rPr>
              <a:t>recurso para conseguir valores estéticos</a:t>
            </a:r>
            <a:r>
              <a:rPr lang="gl-ES">
                <a:latin typeface="Arial Black" pitchFamily="34" charset="0"/>
              </a:rPr>
              <a:t> de alto contido  plástico; dependendo da luz os obxectos obteñen relevo, volume... </a:t>
            </a:r>
          </a:p>
        </p:txBody>
      </p:sp>
      <p:pic>
        <p:nvPicPr>
          <p:cNvPr id="25603" name="Picture 5" descr="vocació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96975"/>
            <a:ext cx="4787900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Rectangle 6"/>
          <p:cNvSpPr>
            <a:spLocks noChangeArrowheads="1"/>
          </p:cNvSpPr>
          <p:nvPr/>
        </p:nvSpPr>
        <p:spPr bwMode="auto">
          <a:xfrm>
            <a:off x="4857750" y="1460500"/>
            <a:ext cx="4143375" cy="175418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 algn="just"/>
            <a:r>
              <a:rPr lang="gl-ES" b="1" u="sng">
                <a:solidFill>
                  <a:srgbClr val="002060"/>
                </a:solidFill>
                <a:latin typeface="Arial Black" pitchFamily="34" charset="0"/>
              </a:rPr>
              <a:t>Claroscuro</a:t>
            </a:r>
            <a:r>
              <a:rPr lang="gl-ES" b="1" u="sng">
                <a:latin typeface="Arial Black" pitchFamily="34" charset="0"/>
              </a:rPr>
              <a:t>,</a:t>
            </a:r>
            <a:r>
              <a:rPr lang="gl-ES" b="1">
                <a:latin typeface="Arial Black" pitchFamily="34" charset="0"/>
              </a:rPr>
              <a:t> </a:t>
            </a:r>
            <a:r>
              <a:rPr lang="gl-ES">
                <a:latin typeface="Arial Black" pitchFamily="34" charset="0"/>
              </a:rPr>
              <a:t>efecto que se produce cando hai contraste entre zonas de luz e zonas de sombra, tamén chamado </a:t>
            </a:r>
            <a:r>
              <a:rPr lang="gl-ES" b="1">
                <a:latin typeface="Arial Black" pitchFamily="34" charset="0"/>
              </a:rPr>
              <a:t>Contraluz. </a:t>
            </a:r>
            <a:r>
              <a:rPr lang="gl-ES">
                <a:latin typeface="Arial Black" pitchFamily="34" charset="0"/>
              </a:rPr>
              <a:t> </a:t>
            </a:r>
          </a:p>
          <a:p>
            <a:pPr indent="450850" algn="just"/>
            <a:r>
              <a:rPr lang="gl-ES"/>
              <a:t>  </a:t>
            </a:r>
          </a:p>
        </p:txBody>
      </p:sp>
      <p:sp>
        <p:nvSpPr>
          <p:cNvPr id="25605" name="Rectangle 8"/>
          <p:cNvSpPr>
            <a:spLocks noChangeArrowheads="1"/>
          </p:cNvSpPr>
          <p:nvPr/>
        </p:nvSpPr>
        <p:spPr bwMode="auto">
          <a:xfrm>
            <a:off x="0" y="6108700"/>
            <a:ext cx="464343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gl-ES" sz="1600" b="1"/>
              <a:t>A vocación de San Mateo, Caravaggio, 1602. Roma, igrexa de San Luís.</a:t>
            </a:r>
            <a:r>
              <a:rPr lang="es-ES" sz="1600"/>
              <a:t> </a:t>
            </a:r>
          </a:p>
        </p:txBody>
      </p:sp>
      <p:sp>
        <p:nvSpPr>
          <p:cNvPr id="25606" name="Rectangle 9"/>
          <p:cNvSpPr>
            <a:spLocks noChangeArrowheads="1"/>
          </p:cNvSpPr>
          <p:nvPr/>
        </p:nvSpPr>
        <p:spPr bwMode="auto">
          <a:xfrm>
            <a:off x="4929188" y="3397250"/>
            <a:ext cx="4071937" cy="2032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 algn="just"/>
            <a:r>
              <a:rPr lang="gl-ES">
                <a:latin typeface="Arial Black" pitchFamily="34" charset="0"/>
              </a:rPr>
              <a:t>Cando existe unha </a:t>
            </a:r>
            <a:r>
              <a:rPr lang="gl-ES">
                <a:solidFill>
                  <a:srgbClr val="FF3300"/>
                </a:solidFill>
                <a:latin typeface="Arial Black" pitchFamily="34" charset="0"/>
              </a:rPr>
              <a:t>forte contraste lumínica</a:t>
            </a:r>
            <a:r>
              <a:rPr lang="gl-ES">
                <a:latin typeface="Arial Black" pitchFamily="34" charset="0"/>
              </a:rPr>
              <a:t> de tal xeito que as partes iluminadas destaquen violentamente falamos de </a:t>
            </a:r>
            <a:r>
              <a:rPr lang="gl-ES" b="1">
                <a:latin typeface="Arial Black" pitchFamily="34" charset="0"/>
              </a:rPr>
              <a:t>  </a:t>
            </a:r>
            <a:r>
              <a:rPr lang="gl-ES" b="1">
                <a:solidFill>
                  <a:srgbClr val="FF3300"/>
                </a:solidFill>
                <a:latin typeface="Arial Black" pitchFamily="34" charset="0"/>
              </a:rPr>
              <a:t>Tenebrismo</a:t>
            </a:r>
            <a:r>
              <a:rPr lang="gl-ES" b="1">
                <a:latin typeface="Arial Black" pitchFamily="34" charset="0"/>
              </a:rPr>
              <a:t>, </a:t>
            </a:r>
            <a:r>
              <a:rPr lang="gl-ES">
                <a:latin typeface="Arial Black" pitchFamily="34" charset="0"/>
              </a:rPr>
              <a:t>difundido por Caravaggio. </a:t>
            </a:r>
            <a:endParaRPr lang="es-ES">
              <a:latin typeface="Arial Black" pitchFamily="34" charset="0"/>
            </a:endParaRPr>
          </a:p>
          <a:p>
            <a:pPr indent="450850" algn="just"/>
            <a:r>
              <a:rPr lang="gl-ES"/>
              <a:t> 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vocació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1290" y="928670"/>
            <a:ext cx="4787900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4"/>
          <p:cNvSpPr>
            <a:spLocks noChangeArrowheads="1"/>
          </p:cNvSpPr>
          <p:nvPr/>
        </p:nvSpPr>
        <p:spPr bwMode="auto">
          <a:xfrm>
            <a:off x="5073650" y="1071546"/>
            <a:ext cx="3856038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 algn="just"/>
            <a:r>
              <a:rPr lang="gl-ES"/>
              <a:t>  </a:t>
            </a:r>
          </a:p>
          <a:p>
            <a:pPr indent="450850" algn="just"/>
            <a:r>
              <a:rPr lang="gl-ES">
                <a:latin typeface="Arial Black" pitchFamily="34" charset="0"/>
              </a:rPr>
              <a:t>O </a:t>
            </a:r>
            <a:r>
              <a:rPr lang="gl-ES">
                <a:solidFill>
                  <a:srgbClr val="FF3300"/>
                </a:solidFill>
                <a:latin typeface="Arial Black" pitchFamily="34" charset="0"/>
              </a:rPr>
              <a:t>foco de luz</a:t>
            </a:r>
            <a:r>
              <a:rPr lang="gl-ES">
                <a:latin typeface="Arial Black" pitchFamily="34" charset="0"/>
              </a:rPr>
              <a:t>  que se emprega neste cadro serve para iluminar ás personaxes pero tamén ten un </a:t>
            </a:r>
            <a:r>
              <a:rPr lang="gl-ES" b="1">
                <a:solidFill>
                  <a:srgbClr val="FF3300"/>
                </a:solidFill>
                <a:latin typeface="Arial Black" pitchFamily="34" charset="0"/>
              </a:rPr>
              <a:t>significado simbólico</a:t>
            </a:r>
            <a:r>
              <a:rPr lang="gl-ES">
                <a:latin typeface="Arial Black" pitchFamily="34" charset="0"/>
              </a:rPr>
              <a:t>.</a:t>
            </a:r>
          </a:p>
          <a:p>
            <a:pPr indent="450850" algn="just"/>
            <a:endParaRPr lang="gl-ES">
              <a:latin typeface="Arial Black" pitchFamily="34" charset="0"/>
            </a:endParaRPr>
          </a:p>
          <a:p>
            <a:pPr indent="450850" algn="just"/>
            <a:r>
              <a:rPr lang="gl-ES">
                <a:latin typeface="Arial Black" pitchFamily="34" charset="0"/>
              </a:rPr>
              <a:t> A luz divina que ilumina a  Mateo para que deixe a súa vida mundana e acompañe a Cristo. </a:t>
            </a:r>
          </a:p>
          <a:p>
            <a:pPr indent="450850" algn="just"/>
            <a:endParaRPr lang="gl-ES">
              <a:latin typeface="Arial Black" pitchFamily="34" charset="0"/>
            </a:endParaRPr>
          </a:p>
          <a:p>
            <a:pPr indent="450850" algn="just"/>
            <a:r>
              <a:rPr lang="gl-ES">
                <a:solidFill>
                  <a:srgbClr val="FF3300"/>
                </a:solidFill>
                <a:latin typeface="Arial Black" pitchFamily="34" charset="0"/>
              </a:rPr>
              <a:t>Focalizando o punto de atención</a:t>
            </a:r>
            <a:r>
              <a:rPr lang="gl-ES">
                <a:latin typeface="Arial Black" pitchFamily="34" charset="0"/>
              </a:rPr>
              <a:t> búscase centrar o interese na mensaxe que se quere dar.   </a:t>
            </a:r>
          </a:p>
        </p:txBody>
      </p:sp>
      <p:sp>
        <p:nvSpPr>
          <p:cNvPr id="26628" name="Rectangle 5"/>
          <p:cNvSpPr>
            <a:spLocks noChangeArrowheads="1"/>
          </p:cNvSpPr>
          <p:nvPr/>
        </p:nvSpPr>
        <p:spPr bwMode="auto">
          <a:xfrm>
            <a:off x="214282" y="6000768"/>
            <a:ext cx="464343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gl-ES" sz="1600" b="1" dirty="0"/>
              <a:t>A vocación de San </a:t>
            </a:r>
            <a:r>
              <a:rPr lang="gl-ES" sz="1600" b="1" dirty="0" err="1"/>
              <a:t>Mateo</a:t>
            </a:r>
            <a:r>
              <a:rPr lang="gl-ES" sz="1600" b="1" dirty="0"/>
              <a:t>, </a:t>
            </a:r>
            <a:r>
              <a:rPr lang="gl-ES" sz="1600" b="1" dirty="0" err="1"/>
              <a:t>Caravaggio</a:t>
            </a:r>
            <a:r>
              <a:rPr lang="gl-ES" sz="1600" b="1" dirty="0"/>
              <a:t>, 1602. Roma, igrexa de San Luís dos Franceses.</a:t>
            </a:r>
            <a:r>
              <a:rPr lang="es-ES" sz="1600" dirty="0"/>
              <a:t>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 algn="just"/>
            <a:r>
              <a:rPr lang="gl-ES" b="1">
                <a:solidFill>
                  <a:srgbClr val="002060"/>
                </a:solidFill>
              </a:rPr>
              <a:t>                                           </a:t>
            </a:r>
            <a:r>
              <a:rPr lang="gl-ES" sz="2400" b="1">
                <a:solidFill>
                  <a:srgbClr val="002060"/>
                </a:solidFill>
              </a:rPr>
              <a:t>O ESPAZO</a:t>
            </a:r>
            <a:endParaRPr lang="gl-ES">
              <a:solidFill>
                <a:srgbClr val="002060"/>
              </a:solidFill>
            </a:endParaRPr>
          </a:p>
        </p:txBody>
      </p:sp>
      <p:pic>
        <p:nvPicPr>
          <p:cNvPr id="27651" name="Picture 5" descr="Explorar00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04813"/>
            <a:ext cx="4211638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6" descr="CUBISM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068638"/>
            <a:ext cx="2881313" cy="350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Rectangle 7"/>
          <p:cNvSpPr>
            <a:spLocks noChangeArrowheads="1"/>
          </p:cNvSpPr>
          <p:nvPr/>
        </p:nvSpPr>
        <p:spPr bwMode="auto">
          <a:xfrm>
            <a:off x="4286280" y="749300"/>
            <a:ext cx="4786314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450850" algn="just"/>
            <a:r>
              <a:rPr lang="gl-ES" dirty="0"/>
              <a:t>EFECTOS VISUAIS:</a:t>
            </a:r>
          </a:p>
          <a:p>
            <a:pPr indent="450850" algn="just"/>
            <a:endParaRPr lang="gl-ES" dirty="0"/>
          </a:p>
          <a:p>
            <a:pPr indent="450850" algn="just"/>
            <a:r>
              <a:rPr lang="gl-ES" dirty="0"/>
              <a:t>Sobre un soporte plano organízanse liñas, cores, formas, figuras, e introdúcese coa axuda de todos estes elementos a idea da </a:t>
            </a:r>
            <a:r>
              <a:rPr lang="gl-ES" b="1" dirty="0" err="1">
                <a:solidFill>
                  <a:schemeClr val="hlink"/>
                </a:solidFill>
              </a:rPr>
              <a:t>tridimensionalidade</a:t>
            </a:r>
            <a:r>
              <a:rPr lang="gl-ES" dirty="0">
                <a:solidFill>
                  <a:schemeClr val="hlink"/>
                </a:solidFill>
              </a:rPr>
              <a:t>. </a:t>
            </a:r>
            <a:endParaRPr lang="gl-ES" dirty="0"/>
          </a:p>
          <a:p>
            <a:pPr indent="450850" algn="just"/>
            <a:r>
              <a:rPr lang="gl-ES" dirty="0">
                <a:solidFill>
                  <a:srgbClr val="FF3300"/>
                </a:solidFill>
              </a:rPr>
              <a:t>- máis próximos</a:t>
            </a:r>
            <a:r>
              <a:rPr lang="gl-ES" dirty="0"/>
              <a:t>, os obxectos que cobren parcialmente outros ó igual que as figuras máis grandes. </a:t>
            </a:r>
            <a:endParaRPr lang="es-ES" dirty="0"/>
          </a:p>
          <a:p>
            <a:pPr indent="450850" algn="just"/>
            <a:r>
              <a:rPr lang="gl-ES" dirty="0"/>
              <a:t>O </a:t>
            </a:r>
            <a:r>
              <a:rPr lang="gl-ES" b="1" dirty="0">
                <a:solidFill>
                  <a:schemeClr val="hlink"/>
                </a:solidFill>
              </a:rPr>
              <a:t>naipe</a:t>
            </a:r>
            <a:r>
              <a:rPr lang="gl-ES" dirty="0"/>
              <a:t> máis pequeno, parece máis distante, pero en realidade está situado a mesma distancia. O mesmo sucede cos </a:t>
            </a:r>
            <a:r>
              <a:rPr lang="gl-ES" b="1" dirty="0">
                <a:solidFill>
                  <a:schemeClr val="hlink"/>
                </a:solidFill>
              </a:rPr>
              <a:t>círculos</a:t>
            </a:r>
            <a:r>
              <a:rPr lang="gl-ES" dirty="0"/>
              <a:t>, parece máis lonxe o máis pequeno. </a:t>
            </a:r>
          </a:p>
          <a:p>
            <a:pPr indent="450850" algn="just"/>
            <a:r>
              <a:rPr lang="gl-ES" dirty="0"/>
              <a:t>Pero cos </a:t>
            </a:r>
            <a:r>
              <a:rPr lang="gl-ES" b="1" dirty="0">
                <a:solidFill>
                  <a:schemeClr val="hlink"/>
                </a:solidFill>
              </a:rPr>
              <a:t>rectángulos</a:t>
            </a:r>
            <a:r>
              <a:rPr lang="gl-ES" dirty="0"/>
              <a:t> o efecto indicativo de proximidade ven dado polo feito de que nos parece máis próximo, non o máis grande, senón o que vemos integramente e tapando a outro que supoñemos está detrás. </a:t>
            </a:r>
          </a:p>
        </p:txBody>
      </p:sp>
      <p:sp>
        <p:nvSpPr>
          <p:cNvPr id="27654" name="Rectangle 8"/>
          <p:cNvSpPr>
            <a:spLocks noChangeArrowheads="1"/>
          </p:cNvSpPr>
          <p:nvPr/>
        </p:nvSpPr>
        <p:spPr bwMode="auto">
          <a:xfrm>
            <a:off x="0" y="6521450"/>
            <a:ext cx="28241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gl-ES" sz="1400" b="1"/>
              <a:t>Natureza Morta, A.Soffici, 1915.</a:t>
            </a:r>
            <a:endParaRPr lang="es-ES"/>
          </a:p>
        </p:txBody>
      </p:sp>
      <p:sp>
        <p:nvSpPr>
          <p:cNvPr id="27655" name="Rectangle 9"/>
          <p:cNvSpPr>
            <a:spLocks noChangeArrowheads="1"/>
          </p:cNvSpPr>
          <p:nvPr/>
        </p:nvSpPr>
        <p:spPr bwMode="auto">
          <a:xfrm>
            <a:off x="2916238" y="6021388"/>
            <a:ext cx="62277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gl-ES">
                <a:solidFill>
                  <a:schemeClr val="hlink"/>
                </a:solidFill>
              </a:rPr>
              <a:t>A </a:t>
            </a:r>
            <a:r>
              <a:rPr lang="gl-ES">
                <a:solidFill>
                  <a:srgbClr val="FF3300"/>
                </a:solidFill>
              </a:rPr>
              <a:t>botella</a:t>
            </a:r>
            <a:r>
              <a:rPr lang="gl-ES">
                <a:solidFill>
                  <a:schemeClr val="hlink"/>
                </a:solidFill>
              </a:rPr>
              <a:t> e o </a:t>
            </a:r>
            <a:r>
              <a:rPr lang="gl-ES">
                <a:solidFill>
                  <a:srgbClr val="FF3300"/>
                </a:solidFill>
              </a:rPr>
              <a:t>vaso</a:t>
            </a:r>
            <a:r>
              <a:rPr lang="gl-ES">
                <a:solidFill>
                  <a:schemeClr val="hlink"/>
                </a:solidFill>
              </a:rPr>
              <a:t> están debuxados </a:t>
            </a:r>
            <a:r>
              <a:rPr lang="gl-ES">
                <a:solidFill>
                  <a:srgbClr val="FF3300"/>
                </a:solidFill>
              </a:rPr>
              <a:t>sobre un xornal</a:t>
            </a:r>
            <a:r>
              <a:rPr lang="gl-ES">
                <a:solidFill>
                  <a:schemeClr val="hlink"/>
                </a:solidFill>
              </a:rPr>
              <a:t>, parecéndonos </a:t>
            </a:r>
            <a:r>
              <a:rPr lang="gl-ES">
                <a:solidFill>
                  <a:srgbClr val="FF3300"/>
                </a:solidFill>
              </a:rPr>
              <a:t>máis próximos</a:t>
            </a:r>
            <a:r>
              <a:rPr lang="gl-ES">
                <a:solidFill>
                  <a:schemeClr val="hlink"/>
                </a:solidFill>
              </a:rPr>
              <a:t> no espazo.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ChangeArrowheads="1"/>
          </p:cNvSpPr>
          <p:nvPr/>
        </p:nvSpPr>
        <p:spPr bwMode="auto">
          <a:xfrm>
            <a:off x="0" y="188913"/>
            <a:ext cx="9144000" cy="457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gl-ES" sz="2400" b="1">
                <a:solidFill>
                  <a:schemeClr val="hlink"/>
                </a:solidFill>
              </a:rPr>
              <a:t>A REPRESENTACIÓN DO ESPAZO:  PERSPECTIVA</a:t>
            </a:r>
            <a:endParaRPr lang="gl-ES" sz="2400"/>
          </a:p>
        </p:txBody>
      </p:sp>
      <p:pic>
        <p:nvPicPr>
          <p:cNvPr id="28675" name="Picture 5" descr="PERSPECTIV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908175"/>
            <a:ext cx="5616575" cy="332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Rectangle 6"/>
          <p:cNvSpPr>
            <a:spLocks noChangeArrowheads="1"/>
          </p:cNvSpPr>
          <p:nvPr/>
        </p:nvSpPr>
        <p:spPr bwMode="auto">
          <a:xfrm>
            <a:off x="6011863" y="1916113"/>
            <a:ext cx="273685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gl-ES"/>
              <a:t>Foi o arquitecto e escultor italiano, Brunelleschi, quen "inventou" o método, mediante unhas leis xeométricas baseadas na</a:t>
            </a:r>
            <a:r>
              <a:rPr lang="gl-ES" b="1"/>
              <a:t> </a:t>
            </a:r>
            <a:r>
              <a:rPr lang="gl-ES" b="1">
                <a:solidFill>
                  <a:schemeClr val="hlink"/>
                </a:solidFill>
              </a:rPr>
              <a:t>perspectiva lineal</a:t>
            </a:r>
            <a:r>
              <a:rPr lang="gl-ES"/>
              <a:t>,  que se caracteriza porque tódalas liñas dun obxecto  converxen nun punto do horizonte, chamado </a:t>
            </a:r>
            <a:r>
              <a:rPr lang="gl-ES" b="1" i="1"/>
              <a:t>punto de fuga</a:t>
            </a:r>
            <a:r>
              <a:rPr lang="gl-ES"/>
              <a:t>, situado á altura dos ollos do observador. </a:t>
            </a:r>
          </a:p>
        </p:txBody>
      </p:sp>
      <p:sp>
        <p:nvSpPr>
          <p:cNvPr id="28677" name="Rectangle 9"/>
          <p:cNvSpPr>
            <a:spLocks noChangeArrowheads="1"/>
          </p:cNvSpPr>
          <p:nvPr/>
        </p:nvSpPr>
        <p:spPr bwMode="auto">
          <a:xfrm>
            <a:off x="385763" y="5734050"/>
            <a:ext cx="33782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450850" algn="ctr"/>
            <a:r>
              <a:rPr lang="gl-ES">
                <a:solidFill>
                  <a:srgbClr val="FF3300"/>
                </a:solidFill>
              </a:rPr>
              <a:t>LT</a:t>
            </a:r>
            <a:r>
              <a:rPr lang="gl-ES"/>
              <a:t>: LIÑA DE TERRA</a:t>
            </a:r>
            <a:endParaRPr lang="es-ES"/>
          </a:p>
          <a:p>
            <a:pPr indent="450850" algn="ctr"/>
            <a:r>
              <a:rPr lang="gl-ES"/>
              <a:t>LH: LIÑA DO HORIZONTE</a:t>
            </a:r>
          </a:p>
          <a:p>
            <a:pPr indent="450850" algn="ctr"/>
            <a:r>
              <a:rPr lang="gl-ES"/>
              <a:t>P: PUNTO DE VISTA.</a:t>
            </a:r>
            <a:r>
              <a:rPr lang="es-ES"/>
              <a:t> </a:t>
            </a:r>
          </a:p>
        </p:txBody>
      </p:sp>
      <p:sp>
        <p:nvSpPr>
          <p:cNvPr id="28678" name="Rectangle 10"/>
          <p:cNvSpPr>
            <a:spLocks noChangeArrowheads="1"/>
          </p:cNvSpPr>
          <p:nvPr/>
        </p:nvSpPr>
        <p:spPr bwMode="auto">
          <a:xfrm>
            <a:off x="0" y="874713"/>
            <a:ext cx="91440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gl-ES" b="1"/>
              <a:t>		PERSPECTIVA,  </a:t>
            </a:r>
            <a:r>
              <a:rPr lang="gl-ES"/>
              <a:t>método de representación do volume dos obxectos sobre un plano, </a:t>
            </a:r>
            <a:r>
              <a:rPr lang="gl-ES">
                <a:solidFill>
                  <a:schemeClr val="hlink"/>
                </a:solidFill>
              </a:rPr>
              <a:t>creando</a:t>
            </a:r>
            <a:r>
              <a:rPr lang="gl-ES"/>
              <a:t> de forma artificial sobre unha superficie plana de dúas dimensións a </a:t>
            </a:r>
            <a:r>
              <a:rPr lang="gl-ES">
                <a:solidFill>
                  <a:schemeClr val="hlink"/>
                </a:solidFill>
              </a:rPr>
              <a:t>sensación de profundidade</a:t>
            </a:r>
            <a:r>
              <a:rPr lang="gl-ES"/>
              <a:t>.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PERSPECTIVA%2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5" y="1628775"/>
            <a:ext cx="3838575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5" descr="PERSPECTIV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1550" y="0"/>
            <a:ext cx="3527425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Rectangle 6"/>
          <p:cNvSpPr>
            <a:spLocks noChangeArrowheads="1"/>
          </p:cNvSpPr>
          <p:nvPr/>
        </p:nvSpPr>
        <p:spPr bwMode="auto">
          <a:xfrm>
            <a:off x="5508625" y="620713"/>
            <a:ext cx="345598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gl-ES">
                <a:solidFill>
                  <a:srgbClr val="FF3300"/>
                </a:solidFill>
              </a:rPr>
              <a:t>LT</a:t>
            </a:r>
            <a:r>
              <a:rPr lang="gl-ES"/>
              <a:t>: LIÑA DE TERRA</a:t>
            </a:r>
            <a:endParaRPr lang="es-ES"/>
          </a:p>
          <a:p>
            <a:r>
              <a:rPr lang="gl-ES"/>
              <a:t>LH: LIÑA DO HORIZONTE</a:t>
            </a:r>
          </a:p>
          <a:p>
            <a:r>
              <a:rPr lang="gl-ES"/>
              <a:t>P: PUNTO DE VISTA.</a:t>
            </a:r>
            <a:r>
              <a:rPr lang="es-ES"/>
              <a:t> </a:t>
            </a:r>
          </a:p>
        </p:txBody>
      </p:sp>
      <p:sp>
        <p:nvSpPr>
          <p:cNvPr id="29701" name="Rectangle 7"/>
          <p:cNvSpPr>
            <a:spLocks noChangeArrowheads="1"/>
          </p:cNvSpPr>
          <p:nvPr/>
        </p:nvSpPr>
        <p:spPr bwMode="auto">
          <a:xfrm>
            <a:off x="4572000" y="115888"/>
            <a:ext cx="4572000" cy="457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gl-ES" sz="2400" b="1">
                <a:solidFill>
                  <a:schemeClr val="hlink"/>
                </a:solidFill>
              </a:rPr>
              <a:t> PERSPECTIVA LINEAL</a:t>
            </a:r>
            <a:endParaRPr lang="es-ES" sz="2400" b="1">
              <a:solidFill>
                <a:schemeClr val="hlink"/>
              </a:solidFill>
            </a:endParaRPr>
          </a:p>
        </p:txBody>
      </p:sp>
      <p:sp>
        <p:nvSpPr>
          <p:cNvPr id="29702" name="Rectangle 8"/>
          <p:cNvSpPr>
            <a:spLocks noChangeArrowheads="1"/>
          </p:cNvSpPr>
          <p:nvPr/>
        </p:nvSpPr>
        <p:spPr bwMode="auto">
          <a:xfrm>
            <a:off x="250825" y="2025650"/>
            <a:ext cx="4751388" cy="476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 algn="just"/>
            <a:r>
              <a:rPr lang="gl-ES"/>
              <a:t>O punto de vista, </a:t>
            </a:r>
            <a:r>
              <a:rPr lang="gl-ES" b="1"/>
              <a:t>P,</a:t>
            </a:r>
            <a:r>
              <a:rPr lang="gl-ES"/>
              <a:t> está situado sobre a liña do horizonte, </a:t>
            </a:r>
            <a:r>
              <a:rPr lang="gl-ES" b="1"/>
              <a:t>LH,</a:t>
            </a:r>
            <a:r>
              <a:rPr lang="gl-ES"/>
              <a:t> neste punto </a:t>
            </a:r>
            <a:r>
              <a:rPr lang="gl-ES" b="1"/>
              <a:t>converxen</a:t>
            </a:r>
            <a:r>
              <a:rPr lang="gl-ES"/>
              <a:t> todas as </a:t>
            </a:r>
            <a:r>
              <a:rPr lang="gl-ES" b="1"/>
              <a:t>liñas</a:t>
            </a:r>
            <a:r>
              <a:rPr lang="gl-ES"/>
              <a:t> dos </a:t>
            </a:r>
            <a:r>
              <a:rPr lang="gl-ES" b="1"/>
              <a:t>planos</a:t>
            </a:r>
            <a:r>
              <a:rPr lang="gl-ES"/>
              <a:t> </a:t>
            </a:r>
            <a:r>
              <a:rPr lang="gl-ES" b="1"/>
              <a:t>paralelos</a:t>
            </a:r>
            <a:r>
              <a:rPr lang="gl-ES"/>
              <a:t> do </a:t>
            </a:r>
            <a:r>
              <a:rPr lang="gl-ES" b="1"/>
              <a:t>eixe óptico</a:t>
            </a:r>
            <a:r>
              <a:rPr lang="gl-ES"/>
              <a:t> do observador. Todas as </a:t>
            </a:r>
            <a:r>
              <a:rPr lang="gl-ES" b="1"/>
              <a:t>liñas</a:t>
            </a:r>
            <a:r>
              <a:rPr lang="gl-ES"/>
              <a:t> que son paralelas a LH, as </a:t>
            </a:r>
            <a:r>
              <a:rPr lang="gl-ES" b="1"/>
              <a:t>horizontais</a:t>
            </a:r>
            <a:r>
              <a:rPr lang="gl-ES"/>
              <a:t>, no debuxo seguen sendo </a:t>
            </a:r>
            <a:r>
              <a:rPr lang="gl-ES" b="1"/>
              <a:t>paralelas</a:t>
            </a:r>
            <a:r>
              <a:rPr lang="gl-ES"/>
              <a:t>. </a:t>
            </a:r>
          </a:p>
          <a:p>
            <a:pPr indent="450850" algn="just"/>
            <a:r>
              <a:rPr lang="gl-ES"/>
              <a:t>As </a:t>
            </a:r>
            <a:r>
              <a:rPr lang="gl-ES" b="1"/>
              <a:t>verticais</a:t>
            </a:r>
            <a:r>
              <a:rPr lang="gl-ES"/>
              <a:t> conservan a súa posición. </a:t>
            </a:r>
            <a:r>
              <a:rPr lang="es-ES"/>
              <a:t> </a:t>
            </a:r>
          </a:p>
          <a:p>
            <a:pPr indent="450850" algn="just"/>
            <a:endParaRPr lang="es-ES"/>
          </a:p>
          <a:p>
            <a:pPr indent="450850" algn="just"/>
            <a:r>
              <a:rPr lang="gl-ES"/>
              <a:t>Tanto as verticais como as horizontais vanse acurtando cara o punto de vista a medida que aumenta a distancia,    profundidade, entre o observador e a forma representada.   </a:t>
            </a:r>
          </a:p>
          <a:p>
            <a:pPr indent="450850" algn="just"/>
            <a:endParaRPr lang="gl-ES"/>
          </a:p>
          <a:p>
            <a:pPr indent="450850" algn="just"/>
            <a:r>
              <a:rPr lang="gl-ES"/>
              <a:t>As liñas imaxinarias converxentes son as </a:t>
            </a:r>
            <a:r>
              <a:rPr lang="gl-ES" b="1"/>
              <a:t>liñas de fuga.</a:t>
            </a:r>
            <a:r>
              <a:rPr lang="es-ES"/>
              <a:t> </a:t>
            </a:r>
          </a:p>
        </p:txBody>
      </p:sp>
      <p:sp>
        <p:nvSpPr>
          <p:cNvPr id="29703" name="Rectangle 9"/>
          <p:cNvSpPr>
            <a:spLocks noChangeArrowheads="1"/>
          </p:cNvSpPr>
          <p:nvPr/>
        </p:nvSpPr>
        <p:spPr bwMode="auto">
          <a:xfrm>
            <a:off x="5072063" y="6072188"/>
            <a:ext cx="3857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gl-ES" sz="1400" b="1"/>
              <a:t>A alameda de Milddelharnis, Hobbema, 1689.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AERE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66707"/>
            <a:ext cx="3827463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5"/>
          <p:cNvSpPr>
            <a:spLocks noChangeArrowheads="1"/>
          </p:cNvSpPr>
          <p:nvPr/>
        </p:nvSpPr>
        <p:spPr bwMode="auto">
          <a:xfrm>
            <a:off x="4427538" y="115888"/>
            <a:ext cx="4716462" cy="36671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gl-ES" b="1">
                <a:solidFill>
                  <a:schemeClr val="hlink"/>
                </a:solidFill>
              </a:rPr>
              <a:t>PERSPECTIVA AÉREA </a:t>
            </a:r>
            <a:endParaRPr lang="es-ES" b="1">
              <a:solidFill>
                <a:schemeClr val="hlink"/>
              </a:solidFill>
            </a:endParaRPr>
          </a:p>
        </p:txBody>
      </p:sp>
      <p:sp>
        <p:nvSpPr>
          <p:cNvPr id="30724" name="Rectangle 6"/>
          <p:cNvSpPr>
            <a:spLocks noChangeArrowheads="1"/>
          </p:cNvSpPr>
          <p:nvPr/>
        </p:nvSpPr>
        <p:spPr bwMode="auto">
          <a:xfrm>
            <a:off x="460381" y="6267472"/>
            <a:ext cx="4968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gl-ES" sz="1400" b="1"/>
              <a:t>A Virxe das Rochas. Leonardo da Vinci, 1483.</a:t>
            </a:r>
            <a:r>
              <a:rPr lang="gl-ES" sz="1400"/>
              <a:t> </a:t>
            </a:r>
          </a:p>
        </p:txBody>
      </p:sp>
      <p:sp>
        <p:nvSpPr>
          <p:cNvPr id="30725" name="Rectangle 8"/>
          <p:cNvSpPr>
            <a:spLocks noChangeArrowheads="1"/>
          </p:cNvSpPr>
          <p:nvPr/>
        </p:nvSpPr>
        <p:spPr bwMode="auto">
          <a:xfrm>
            <a:off x="4500563" y="476250"/>
            <a:ext cx="4464050" cy="613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gl-ES" b="1"/>
              <a:t>Leonardo da Vinci</a:t>
            </a:r>
            <a:r>
              <a:rPr lang="gl-ES"/>
              <a:t>(1452-1519), artista e científico, interesouse polo coñecemento da realidade, observou o</a:t>
            </a:r>
            <a:r>
              <a:rPr lang="gl-ES">
                <a:solidFill>
                  <a:srgbClr val="FF3300"/>
                </a:solidFill>
              </a:rPr>
              <a:t> comportamento da luz e os seus efectos</a:t>
            </a:r>
            <a:r>
              <a:rPr lang="gl-ES"/>
              <a:t> sobre as figuras e a paisaxe. </a:t>
            </a:r>
          </a:p>
          <a:p>
            <a:pPr algn="just"/>
            <a:endParaRPr lang="gl-ES"/>
          </a:p>
          <a:p>
            <a:pPr algn="just"/>
            <a:r>
              <a:rPr lang="gl-ES"/>
              <a:t>Descubriu o </a:t>
            </a:r>
            <a:r>
              <a:rPr lang="gl-ES" b="1">
                <a:solidFill>
                  <a:srgbClr val="FF3300"/>
                </a:solidFill>
              </a:rPr>
              <a:t>efecto atmosférico</a:t>
            </a:r>
            <a:r>
              <a:rPr lang="gl-ES"/>
              <a:t> como un </a:t>
            </a:r>
            <a:r>
              <a:rPr lang="gl-ES">
                <a:solidFill>
                  <a:srgbClr val="FF3300"/>
                </a:solidFill>
              </a:rPr>
              <a:t>indicador de profundidade</a:t>
            </a:r>
            <a:r>
              <a:rPr lang="gl-ES"/>
              <a:t>, elemento impalpable constituído por </a:t>
            </a:r>
            <a:r>
              <a:rPr lang="gl-ES">
                <a:solidFill>
                  <a:srgbClr val="FF3300"/>
                </a:solidFill>
              </a:rPr>
              <a:t>aire, luz, cor, humidade</a:t>
            </a:r>
            <a:r>
              <a:rPr lang="gl-ES"/>
              <a:t>, deste xeito creou a </a:t>
            </a:r>
            <a:r>
              <a:rPr lang="gl-ES" b="1">
                <a:solidFill>
                  <a:schemeClr val="hlink"/>
                </a:solidFill>
              </a:rPr>
              <a:t>perspectiva</a:t>
            </a:r>
            <a:r>
              <a:rPr lang="gl-ES">
                <a:solidFill>
                  <a:schemeClr val="hlink"/>
                </a:solidFill>
              </a:rPr>
              <a:t> </a:t>
            </a:r>
            <a:r>
              <a:rPr lang="gl-ES" b="1">
                <a:solidFill>
                  <a:schemeClr val="hlink"/>
                </a:solidFill>
              </a:rPr>
              <a:t>aérea</a:t>
            </a:r>
            <a:r>
              <a:rPr lang="gl-ES" b="1"/>
              <a:t> </a:t>
            </a:r>
            <a:r>
              <a:rPr lang="gl-ES"/>
              <a:t>que se obtén</a:t>
            </a:r>
            <a:r>
              <a:rPr lang="gl-ES">
                <a:solidFill>
                  <a:schemeClr val="hlink"/>
                </a:solidFill>
              </a:rPr>
              <a:t> mediante </a:t>
            </a:r>
            <a:r>
              <a:rPr lang="gl-ES" b="1">
                <a:solidFill>
                  <a:schemeClr val="hlink"/>
                </a:solidFill>
              </a:rPr>
              <a:t>matizacións das cores e da luz: </a:t>
            </a:r>
          </a:p>
          <a:p>
            <a:pPr algn="just"/>
            <a:endParaRPr lang="gl-ES">
              <a:solidFill>
                <a:schemeClr val="hlink"/>
              </a:solidFill>
            </a:endParaRPr>
          </a:p>
          <a:p>
            <a:pPr algn="just"/>
            <a:r>
              <a:rPr lang="gl-ES">
                <a:solidFill>
                  <a:schemeClr val="hlink"/>
                </a:solidFill>
              </a:rPr>
              <a:t>- </a:t>
            </a:r>
            <a:r>
              <a:rPr lang="gl-ES">
                <a:solidFill>
                  <a:srgbClr val="33CC33"/>
                </a:solidFill>
              </a:rPr>
              <a:t>Diminución</a:t>
            </a:r>
            <a:r>
              <a:rPr lang="gl-ES"/>
              <a:t> progresiva dos </a:t>
            </a:r>
            <a:r>
              <a:rPr lang="gl-ES">
                <a:solidFill>
                  <a:srgbClr val="33CC33"/>
                </a:solidFill>
              </a:rPr>
              <a:t>contrastes cromáticos</a:t>
            </a:r>
            <a:r>
              <a:rPr lang="gl-ES"/>
              <a:t> </a:t>
            </a:r>
          </a:p>
          <a:p>
            <a:pPr algn="just">
              <a:buFontTx/>
              <a:buChar char="-"/>
            </a:pPr>
            <a:r>
              <a:rPr lang="gl-ES">
                <a:solidFill>
                  <a:schemeClr val="hlink"/>
                </a:solidFill>
              </a:rPr>
              <a:t>incremento</a:t>
            </a:r>
            <a:r>
              <a:rPr lang="gl-ES"/>
              <a:t> da </a:t>
            </a:r>
            <a:r>
              <a:rPr lang="gl-ES">
                <a:solidFill>
                  <a:schemeClr val="hlink"/>
                </a:solidFill>
              </a:rPr>
              <a:t>luminosidade</a:t>
            </a:r>
            <a:r>
              <a:rPr lang="gl-ES"/>
              <a:t> a medida que se profundiza no  campo pictórico ou na distancia do obxecto representad </a:t>
            </a:r>
          </a:p>
          <a:p>
            <a:pPr algn="just">
              <a:buFontTx/>
              <a:buChar char="-"/>
            </a:pPr>
            <a:r>
              <a:rPr lang="gl-ES">
                <a:solidFill>
                  <a:srgbClr val="33CC33"/>
                </a:solidFill>
              </a:rPr>
              <a:t>perda de nitidez</a:t>
            </a:r>
            <a:r>
              <a:rPr lang="gl-ES"/>
              <a:t> das figuras representadas máis lonxe.</a:t>
            </a:r>
          </a:p>
          <a:p>
            <a:pPr algn="just"/>
            <a:endParaRPr lang="gl-ES" b="1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MANTEÑA%2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333375"/>
            <a:ext cx="4110037" cy="597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5" descr="MANTEÑA%20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8263" y="188913"/>
            <a:ext cx="3455987" cy="335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Rectangle 6"/>
          <p:cNvSpPr>
            <a:spLocks noChangeArrowheads="1"/>
          </p:cNvSpPr>
          <p:nvPr/>
        </p:nvSpPr>
        <p:spPr bwMode="auto">
          <a:xfrm>
            <a:off x="4643438" y="3789363"/>
            <a:ext cx="4500562" cy="256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 algn="just"/>
            <a:r>
              <a:rPr lang="gl-ES"/>
              <a:t>Proxección na que </a:t>
            </a:r>
            <a:r>
              <a:rPr lang="gl-ES">
                <a:solidFill>
                  <a:srgbClr val="FF3300"/>
                </a:solidFill>
              </a:rPr>
              <a:t>o punto de fuga está no centro da composición</a:t>
            </a:r>
            <a:r>
              <a:rPr lang="gl-ES"/>
              <a:t>. Este sistema será moi utilizado a partires do s.XVI na decoración dos teitos, tanto planos como abovedados, creando </a:t>
            </a:r>
            <a:r>
              <a:rPr lang="gl-ES">
                <a:solidFill>
                  <a:srgbClr val="FF3300"/>
                </a:solidFill>
              </a:rPr>
              <a:t>efectos ilusorios de ceos abertos</a:t>
            </a:r>
            <a:r>
              <a:rPr lang="gl-ES"/>
              <a:t>, luminosos e grandes profundidades espaciais, coa representación de ceos e falsas arquitecturas… </a:t>
            </a:r>
            <a:endParaRPr lang="es-ES"/>
          </a:p>
        </p:txBody>
      </p:sp>
      <p:sp>
        <p:nvSpPr>
          <p:cNvPr id="31749" name="Text Box 7"/>
          <p:cNvSpPr txBox="1">
            <a:spLocks noChangeArrowheads="1"/>
          </p:cNvSpPr>
          <p:nvPr/>
        </p:nvSpPr>
        <p:spPr bwMode="auto">
          <a:xfrm>
            <a:off x="4572000" y="3500438"/>
            <a:ext cx="4572000" cy="36671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b="1">
                <a:solidFill>
                  <a:schemeClr val="accent2"/>
                </a:solidFill>
              </a:rPr>
              <a:t>PERSPECTIVA CENTRAL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El arte de la pintur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3" y="142875"/>
            <a:ext cx="5060950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10"/>
          <p:cNvSpPr>
            <a:spLocks noChangeArrowheads="1"/>
          </p:cNvSpPr>
          <p:nvPr/>
        </p:nvSpPr>
        <p:spPr bwMode="auto">
          <a:xfrm>
            <a:off x="0" y="1257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gl-ES"/>
          </a:p>
        </p:txBody>
      </p:sp>
      <p:sp>
        <p:nvSpPr>
          <p:cNvPr id="5124" name="Rectangle 11"/>
          <p:cNvSpPr>
            <a:spLocks noChangeArrowheads="1"/>
          </p:cNvSpPr>
          <p:nvPr/>
        </p:nvSpPr>
        <p:spPr bwMode="auto">
          <a:xfrm>
            <a:off x="5940457" y="5643578"/>
            <a:ext cx="3132137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gl-ES" sz="1400" b="1" i="1" dirty="0">
                <a:latin typeface="Stylus BT" pitchFamily="34" charset="0"/>
                <a:cs typeface="Times New Roman" pitchFamily="18" charset="0"/>
              </a:rPr>
              <a:t>A arte da pintura</a:t>
            </a:r>
            <a:r>
              <a:rPr lang="gl-ES" sz="1400" b="1" dirty="0">
                <a:latin typeface="Stylus BT" pitchFamily="34" charset="0"/>
                <a:cs typeface="Times New Roman" pitchFamily="18" charset="0"/>
              </a:rPr>
              <a:t>.</a:t>
            </a:r>
          </a:p>
          <a:p>
            <a:r>
              <a:rPr lang="gl-ES" sz="1400" b="1" dirty="0">
                <a:latin typeface="Stylus BT" pitchFamily="34" charset="0"/>
                <a:cs typeface="Times New Roman" pitchFamily="18" charset="0"/>
              </a:rPr>
              <a:t>VERMEER DE DELF, 1666.  Viena, </a:t>
            </a:r>
            <a:r>
              <a:rPr lang="gl-ES" sz="1400" b="1" dirty="0" err="1">
                <a:latin typeface="Stylus BT" pitchFamily="34" charset="0"/>
                <a:cs typeface="Times New Roman" pitchFamily="18" charset="0"/>
              </a:rPr>
              <a:t>Kunsthistorisches</a:t>
            </a:r>
            <a:r>
              <a:rPr lang="gl-ES" sz="1400" b="1" dirty="0">
                <a:latin typeface="Stylus BT" pitchFamily="34" charset="0"/>
                <a:cs typeface="Times New Roman" pitchFamily="18" charset="0"/>
              </a:rPr>
              <a:t> </a:t>
            </a:r>
            <a:r>
              <a:rPr lang="gl-ES" sz="1400" b="1" dirty="0" err="1">
                <a:latin typeface="Stylus BT" pitchFamily="34" charset="0"/>
                <a:cs typeface="Times New Roman" pitchFamily="18" charset="0"/>
              </a:rPr>
              <a:t>Museum</a:t>
            </a:r>
            <a:r>
              <a:rPr lang="gl-ES" sz="1400" b="1" dirty="0">
                <a:latin typeface="Stylus BT" pitchFamily="34" charset="0"/>
                <a:cs typeface="Times New Roman" pitchFamily="18" charset="0"/>
              </a:rPr>
              <a:t>.</a:t>
            </a:r>
            <a:r>
              <a:rPr lang="es-ES" sz="1400" dirty="0"/>
              <a:t>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MANTEÑA%2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88913"/>
            <a:ext cx="4110037" cy="597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5"/>
          <p:cNvSpPr>
            <a:spLocks noChangeArrowheads="1"/>
          </p:cNvSpPr>
          <p:nvPr/>
        </p:nvSpPr>
        <p:spPr bwMode="auto">
          <a:xfrm>
            <a:off x="4643438" y="188913"/>
            <a:ext cx="42481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gl-ES"/>
              <a:t>Anxos, mulleres e ata un pavo real, asómanse á varanda e mírannos dende as alturas cando alzamos a vista cara o teito desa estancia. </a:t>
            </a:r>
          </a:p>
        </p:txBody>
      </p:sp>
      <p:sp>
        <p:nvSpPr>
          <p:cNvPr id="32772" name="Rectangle 7"/>
          <p:cNvSpPr>
            <a:spLocks noChangeArrowheads="1"/>
          </p:cNvSpPr>
          <p:nvPr/>
        </p:nvSpPr>
        <p:spPr bwMode="auto">
          <a:xfrm>
            <a:off x="0" y="892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gl-ES"/>
          </a:p>
        </p:txBody>
      </p:sp>
      <p:sp>
        <p:nvSpPr>
          <p:cNvPr id="32773" name="Rectangle 8"/>
          <p:cNvSpPr>
            <a:spLocks noChangeArrowheads="1"/>
          </p:cNvSpPr>
          <p:nvPr/>
        </p:nvSpPr>
        <p:spPr bwMode="auto">
          <a:xfrm>
            <a:off x="500066" y="6215082"/>
            <a:ext cx="392905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gl-ES" sz="1200" b="1" dirty="0">
                <a:solidFill>
                  <a:srgbClr val="FF3300"/>
                </a:solidFill>
                <a:latin typeface="Stylus BT" pitchFamily="34" charset="0"/>
                <a:cs typeface="Times New Roman" pitchFamily="18" charset="0"/>
              </a:rPr>
              <a:t>Teito da Cámara dos esposos, A.</a:t>
            </a:r>
            <a:r>
              <a:rPr lang="gl-ES" sz="1200" b="1" dirty="0" err="1">
                <a:solidFill>
                  <a:srgbClr val="FF3300"/>
                </a:solidFill>
                <a:latin typeface="Stylus BT" pitchFamily="34" charset="0"/>
                <a:cs typeface="Times New Roman" pitchFamily="18" charset="0"/>
              </a:rPr>
              <a:t>Mantegna</a:t>
            </a:r>
            <a:r>
              <a:rPr lang="gl-ES" sz="1200" b="1" dirty="0">
                <a:solidFill>
                  <a:srgbClr val="FF3300"/>
                </a:solidFill>
                <a:latin typeface="Stylus BT" pitchFamily="34" charset="0"/>
                <a:cs typeface="Times New Roman" pitchFamily="18" charset="0"/>
              </a:rPr>
              <a:t>.</a:t>
            </a:r>
          </a:p>
          <a:p>
            <a:pPr algn="just"/>
            <a:r>
              <a:rPr lang="gl-ES" sz="1200" b="1" dirty="0">
                <a:solidFill>
                  <a:srgbClr val="FF3300"/>
                </a:solidFill>
                <a:latin typeface="Stylus BT" pitchFamily="34" charset="0"/>
                <a:cs typeface="Times New Roman" pitchFamily="18" charset="0"/>
              </a:rPr>
              <a:t>1471. Mantua, Pazo Ducal.</a:t>
            </a:r>
            <a:endParaRPr lang="gl-ES" sz="1200" dirty="0">
              <a:solidFill>
                <a:srgbClr val="FF3300"/>
              </a:solidFill>
            </a:endParaRPr>
          </a:p>
        </p:txBody>
      </p:sp>
      <p:pic>
        <p:nvPicPr>
          <p:cNvPr id="32774" name="Picture 9" descr="MANTEÑA%2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6825" y="1412875"/>
            <a:ext cx="3197225" cy="309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5" name="Rectangle 10"/>
          <p:cNvSpPr>
            <a:spLocks noChangeArrowheads="1"/>
          </p:cNvSpPr>
          <p:nvPr/>
        </p:nvSpPr>
        <p:spPr bwMode="auto">
          <a:xfrm>
            <a:off x="4643438" y="4732338"/>
            <a:ext cx="3960812" cy="1739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gl-ES" b="1">
                <a:solidFill>
                  <a:srgbClr val="FF3300"/>
                </a:solidFill>
              </a:rPr>
              <a:t>Escorzo</a:t>
            </a:r>
            <a:r>
              <a:rPr lang="gl-ES"/>
              <a:t>: </a:t>
            </a:r>
          </a:p>
          <a:p>
            <a:pPr algn="just"/>
            <a:r>
              <a:rPr lang="gl-ES"/>
              <a:t>representación dunha figura disposta de forma oblicua ou perpendicular respecto do plano no que se representa, podéndose dicir que é unha </a:t>
            </a:r>
            <a:r>
              <a:rPr lang="gl-ES" b="1">
                <a:solidFill>
                  <a:schemeClr val="hlink"/>
                </a:solidFill>
              </a:rPr>
              <a:t>perspectiva </a:t>
            </a:r>
            <a:r>
              <a:rPr lang="gl-ES"/>
              <a:t>moi</a:t>
            </a:r>
            <a:r>
              <a:rPr lang="gl-ES" b="1">
                <a:solidFill>
                  <a:schemeClr val="hlink"/>
                </a:solidFill>
              </a:rPr>
              <a:t> acusada.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"/>
          <p:cNvSpPr>
            <a:spLocks noChangeArrowheads="1"/>
          </p:cNvSpPr>
          <p:nvPr/>
        </p:nvSpPr>
        <p:spPr bwMode="auto">
          <a:xfrm>
            <a:off x="1071563" y="5357813"/>
            <a:ext cx="6746875" cy="12001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gl-ES" b="1">
                <a:solidFill>
                  <a:srgbClr val="FF3300"/>
                </a:solidFill>
              </a:rPr>
              <a:t>Escorzo</a:t>
            </a:r>
            <a:r>
              <a:rPr lang="gl-ES"/>
              <a:t>: </a:t>
            </a:r>
          </a:p>
          <a:p>
            <a:pPr algn="just"/>
            <a:r>
              <a:rPr lang="gl-ES"/>
              <a:t>representación dunha figura disposta de forma oblicua ou perpendicular respecto do plano no que se representa, podéndose dicir que é unha </a:t>
            </a:r>
            <a:r>
              <a:rPr lang="gl-ES" b="1">
                <a:solidFill>
                  <a:schemeClr val="hlink"/>
                </a:solidFill>
              </a:rPr>
              <a:t>perspectiva </a:t>
            </a:r>
            <a:r>
              <a:rPr lang="gl-ES"/>
              <a:t>moi</a:t>
            </a:r>
            <a:r>
              <a:rPr lang="gl-ES" b="1">
                <a:solidFill>
                  <a:schemeClr val="hlink"/>
                </a:solidFill>
              </a:rPr>
              <a:t> acusada.</a:t>
            </a: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8306" y="357200"/>
            <a:ext cx="5748338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ChangeArrowheads="1"/>
          </p:cNvSpPr>
          <p:nvPr/>
        </p:nvSpPr>
        <p:spPr bwMode="auto">
          <a:xfrm>
            <a:off x="0" y="166688"/>
            <a:ext cx="9144000" cy="454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gl-ES" sz="2400" b="1">
                <a:solidFill>
                  <a:schemeClr val="hlink"/>
                </a:solidFill>
              </a:rPr>
              <a:t>COMPOSICIÓN</a:t>
            </a:r>
            <a:endParaRPr lang="gl-ES"/>
          </a:p>
        </p:txBody>
      </p:sp>
      <p:pic>
        <p:nvPicPr>
          <p:cNvPr id="34819" name="Picture 5" descr="EQUILIBRI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8137" y="2325709"/>
            <a:ext cx="6048375" cy="41036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4820" name="Rectangle 6"/>
          <p:cNvSpPr>
            <a:spLocks noChangeArrowheads="1"/>
          </p:cNvSpPr>
          <p:nvPr/>
        </p:nvSpPr>
        <p:spPr bwMode="auto">
          <a:xfrm>
            <a:off x="6372225" y="2547938"/>
            <a:ext cx="2592388" cy="311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gl-ES" dirty="0"/>
              <a:t>Cada forma ou figura ten unha determinada </a:t>
            </a:r>
            <a:r>
              <a:rPr lang="gl-ES" b="1" dirty="0">
                <a:solidFill>
                  <a:srgbClr val="FF3300"/>
                </a:solidFill>
              </a:rPr>
              <a:t>forza óptica</a:t>
            </a:r>
            <a:r>
              <a:rPr lang="gl-ES" dirty="0"/>
              <a:t> na composición,  podemos dicir que exerce un "</a:t>
            </a:r>
            <a:r>
              <a:rPr lang="gl-ES" b="1" dirty="0"/>
              <a:t>peso" </a:t>
            </a:r>
            <a:r>
              <a:rPr lang="gl-ES" dirty="0"/>
              <a:t>determinado.  </a:t>
            </a:r>
          </a:p>
          <a:p>
            <a:pPr algn="just"/>
            <a:endParaRPr lang="gl-ES" dirty="0"/>
          </a:p>
          <a:p>
            <a:pPr algn="just"/>
            <a:r>
              <a:rPr lang="gl-ES" dirty="0"/>
              <a:t>	A composición está en equilibrio se os “pesos” das figuras se compensan entre si.  </a:t>
            </a:r>
          </a:p>
        </p:txBody>
      </p:sp>
      <p:sp>
        <p:nvSpPr>
          <p:cNvPr id="34821" name="Rectangle 7"/>
          <p:cNvSpPr>
            <a:spLocks noChangeArrowheads="1"/>
          </p:cNvSpPr>
          <p:nvPr/>
        </p:nvSpPr>
        <p:spPr bwMode="auto">
          <a:xfrm>
            <a:off x="142876" y="738177"/>
            <a:ext cx="885828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gl-ES" dirty="0"/>
              <a:t>	</a:t>
            </a:r>
            <a:r>
              <a:rPr lang="gl-ES" b="1" dirty="0">
                <a:solidFill>
                  <a:srgbClr val="FF3300"/>
                </a:solidFill>
              </a:rPr>
              <a:t>Ordenación de elementos</a:t>
            </a:r>
            <a:r>
              <a:rPr lang="gl-ES" b="1" dirty="0"/>
              <a:t> </a:t>
            </a:r>
            <a:r>
              <a:rPr lang="gl-ES" dirty="0"/>
              <a:t>ou figuras no ámbito dun </a:t>
            </a:r>
            <a:r>
              <a:rPr lang="gl-ES" b="1" dirty="0">
                <a:solidFill>
                  <a:srgbClr val="FF3300"/>
                </a:solidFill>
              </a:rPr>
              <a:t>espazo</a:t>
            </a:r>
            <a:r>
              <a:rPr lang="gl-ES" dirty="0"/>
              <a:t>. O pintor cando crea unha imaxe elixe os obxectos ou figuras e a súa disposición no cadro. Dise dunha composición artística que é </a:t>
            </a:r>
            <a:r>
              <a:rPr lang="gl-ES" b="1" dirty="0"/>
              <a:t>equilibrada </a:t>
            </a:r>
            <a:r>
              <a:rPr lang="gl-ES" dirty="0"/>
              <a:t>cando os elementos que a forman están en harmonía entre si e ningún sobresae en importancia sobre os demais.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boticcell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260350"/>
            <a:ext cx="4824412" cy="305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6" descr="COMPOSICION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3500438"/>
            <a:ext cx="4895850" cy="310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Rectangle 7"/>
          <p:cNvSpPr>
            <a:spLocks noChangeArrowheads="1"/>
          </p:cNvSpPr>
          <p:nvPr/>
        </p:nvSpPr>
        <p:spPr bwMode="auto">
          <a:xfrm>
            <a:off x="5651500" y="1739900"/>
            <a:ext cx="2951163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gl-ES" sz="2400" dirty="0"/>
              <a:t>Nesta obra de </a:t>
            </a:r>
            <a:r>
              <a:rPr lang="gl-ES" sz="2400" dirty="0" err="1"/>
              <a:t>Sandro</a:t>
            </a:r>
            <a:r>
              <a:rPr lang="gl-ES" sz="2400" dirty="0"/>
              <a:t> </a:t>
            </a:r>
            <a:r>
              <a:rPr lang="gl-ES" sz="2400" dirty="0" err="1"/>
              <a:t>Boticcelli</a:t>
            </a:r>
            <a:r>
              <a:rPr lang="gl-ES" sz="2400" dirty="0"/>
              <a:t>, a </a:t>
            </a:r>
            <a:r>
              <a:rPr lang="gl-ES" sz="2400" dirty="0">
                <a:solidFill>
                  <a:srgbClr val="FF3300"/>
                </a:solidFill>
              </a:rPr>
              <a:t>composición</a:t>
            </a:r>
            <a:r>
              <a:rPr lang="gl-ES" sz="2400" dirty="0"/>
              <a:t> está </a:t>
            </a:r>
            <a:r>
              <a:rPr lang="gl-ES" sz="2400" dirty="0">
                <a:solidFill>
                  <a:srgbClr val="FF3300"/>
                </a:solidFill>
              </a:rPr>
              <a:t>centralizada</a:t>
            </a:r>
            <a:r>
              <a:rPr lang="gl-ES" sz="2400" dirty="0"/>
              <a:t> na figura de </a:t>
            </a:r>
            <a:r>
              <a:rPr lang="gl-ES" sz="2400" dirty="0">
                <a:solidFill>
                  <a:srgbClr val="FF3300"/>
                </a:solidFill>
              </a:rPr>
              <a:t>Venus</a:t>
            </a:r>
            <a:r>
              <a:rPr lang="gl-ES" sz="2400" dirty="0"/>
              <a:t> que constitúe o </a:t>
            </a:r>
            <a:r>
              <a:rPr lang="gl-ES" sz="2400" dirty="0">
                <a:solidFill>
                  <a:srgbClr val="FF3300"/>
                </a:solidFill>
              </a:rPr>
              <a:t>eixe central</a:t>
            </a:r>
            <a:r>
              <a:rPr lang="gl-ES" sz="2400" dirty="0"/>
              <a:t> do cadro, </a:t>
            </a:r>
          </a:p>
          <a:p>
            <a:r>
              <a:rPr lang="gl-ES" sz="2400" dirty="0"/>
              <a:t>sen un dos grupos de figuras a composición acusaría un claro desequilibrio.  </a:t>
            </a:r>
          </a:p>
        </p:txBody>
      </p:sp>
      <p:sp>
        <p:nvSpPr>
          <p:cNvPr id="35845" name="Rectangle 8"/>
          <p:cNvSpPr>
            <a:spLocks noChangeArrowheads="1"/>
          </p:cNvSpPr>
          <p:nvPr/>
        </p:nvSpPr>
        <p:spPr bwMode="auto">
          <a:xfrm>
            <a:off x="6011863" y="331788"/>
            <a:ext cx="2384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gl-ES" sz="2400" b="1">
                <a:solidFill>
                  <a:schemeClr val="hlink"/>
                </a:solidFill>
              </a:rPr>
              <a:t>COMPOSICIÓN</a:t>
            </a:r>
            <a:endParaRPr lang="es-ES" sz="24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DEGA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735" y="179395"/>
            <a:ext cx="3692761" cy="4106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5" descr="DEGAS%2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3" y="357166"/>
            <a:ext cx="3389312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Rectangle 7"/>
          <p:cNvSpPr>
            <a:spLocks noChangeArrowheads="1"/>
          </p:cNvSpPr>
          <p:nvPr/>
        </p:nvSpPr>
        <p:spPr bwMode="auto">
          <a:xfrm>
            <a:off x="-3741738" y="2209800"/>
            <a:ext cx="9144001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gl-ES"/>
          </a:p>
        </p:txBody>
      </p:sp>
      <p:sp>
        <p:nvSpPr>
          <p:cNvPr id="36869" name="Rectangle 8"/>
          <p:cNvSpPr>
            <a:spLocks noChangeArrowheads="1"/>
          </p:cNvSpPr>
          <p:nvPr/>
        </p:nvSpPr>
        <p:spPr bwMode="auto">
          <a:xfrm>
            <a:off x="285720" y="4539817"/>
            <a:ext cx="864399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gl-ES" sz="2000" b="1" dirty="0">
                <a:cs typeface="Times New Roman" pitchFamily="18" charset="0"/>
              </a:rPr>
              <a:t>	</a:t>
            </a:r>
            <a:r>
              <a:rPr lang="gl-ES" sz="2000" b="1" dirty="0">
                <a:solidFill>
                  <a:srgbClr val="FF3300"/>
                </a:solidFill>
                <a:cs typeface="Times New Roman" pitchFamily="18" charset="0"/>
              </a:rPr>
              <a:t>Os modelos compositivos</a:t>
            </a:r>
            <a:r>
              <a:rPr lang="gl-ES" sz="2000" b="1" dirty="0">
                <a:cs typeface="Times New Roman" pitchFamily="18" charset="0"/>
              </a:rPr>
              <a:t> non obedecen a normas prefixadas,  </a:t>
            </a:r>
            <a:r>
              <a:rPr lang="gl-ES" sz="2000" b="1" dirty="0">
                <a:solidFill>
                  <a:srgbClr val="FF3300"/>
                </a:solidFill>
                <a:cs typeface="Times New Roman" pitchFamily="18" charset="0"/>
              </a:rPr>
              <a:t>varían segundo as épocas</a:t>
            </a:r>
            <a:r>
              <a:rPr lang="gl-ES" sz="2000" b="1" dirty="0">
                <a:cs typeface="Times New Roman" pitchFamily="18" charset="0"/>
              </a:rPr>
              <a:t> ou a tradición estética do autor. </a:t>
            </a:r>
          </a:p>
          <a:p>
            <a:pPr algn="just"/>
            <a:r>
              <a:rPr lang="gl-ES" sz="2000" b="1" dirty="0">
                <a:cs typeface="Times New Roman" pitchFamily="18" charset="0"/>
              </a:rPr>
              <a:t>	Nesta obra  a </a:t>
            </a:r>
            <a:r>
              <a:rPr lang="gl-ES" sz="2000" b="1" dirty="0">
                <a:solidFill>
                  <a:srgbClr val="FF3300"/>
                </a:solidFill>
                <a:cs typeface="Times New Roman" pitchFamily="18" charset="0"/>
              </a:rPr>
              <a:t>composición</a:t>
            </a:r>
            <a:r>
              <a:rPr lang="gl-ES" sz="2000" b="1" dirty="0">
                <a:cs typeface="Times New Roman" pitchFamily="18" charset="0"/>
              </a:rPr>
              <a:t> é </a:t>
            </a:r>
            <a:r>
              <a:rPr lang="gl-ES" sz="2000" b="1" dirty="0">
                <a:solidFill>
                  <a:srgbClr val="FF3300"/>
                </a:solidFill>
                <a:cs typeface="Times New Roman" pitchFamily="18" charset="0"/>
              </a:rPr>
              <a:t>aberta</a:t>
            </a:r>
            <a:r>
              <a:rPr lang="gl-ES" sz="2000" b="1" dirty="0">
                <a:cs typeface="Times New Roman" pitchFamily="18" charset="0"/>
              </a:rPr>
              <a:t>, intuímos unha continuidade espacial que non ten </a:t>
            </a:r>
            <a:r>
              <a:rPr lang="gl-ES" sz="2000" b="1" dirty="0" err="1">
                <a:cs typeface="Times New Roman" pitchFamily="18" charset="0"/>
              </a:rPr>
              <a:t>presencia</a:t>
            </a:r>
            <a:r>
              <a:rPr lang="gl-ES" sz="2000" b="1" dirty="0">
                <a:cs typeface="Times New Roman" pitchFamily="18" charset="0"/>
              </a:rPr>
              <a:t> no cadro. </a:t>
            </a:r>
          </a:p>
          <a:p>
            <a:pPr algn="just" eaLnBrk="0" hangingPunct="0"/>
            <a:r>
              <a:rPr lang="gl-ES" sz="2000" b="1" dirty="0">
                <a:cs typeface="Times New Roman" pitchFamily="18" charset="0"/>
              </a:rPr>
              <a:t>Se eliminásemos a </a:t>
            </a:r>
            <a:r>
              <a:rPr lang="gl-ES" sz="2000" b="1" dirty="0">
                <a:solidFill>
                  <a:srgbClr val="FF3300"/>
                </a:solidFill>
                <a:cs typeface="Times New Roman" pitchFamily="18" charset="0"/>
              </a:rPr>
              <a:t>figura da bailarina</a:t>
            </a:r>
            <a:r>
              <a:rPr lang="gl-ES" sz="2000" b="1" dirty="0">
                <a:cs typeface="Times New Roman" pitchFamily="18" charset="0"/>
              </a:rPr>
              <a:t>, obteriamos unha composición desequilibrada, o “peso” da figura do violinista sería excesivo.</a:t>
            </a:r>
            <a:r>
              <a:rPr lang="es-ES" sz="2000" b="1" dirty="0"/>
              <a:t> </a:t>
            </a:r>
          </a:p>
        </p:txBody>
      </p:sp>
      <p:sp>
        <p:nvSpPr>
          <p:cNvPr id="36870" name="Rectangle 9"/>
          <p:cNvSpPr>
            <a:spLocks noChangeArrowheads="1"/>
          </p:cNvSpPr>
          <p:nvPr/>
        </p:nvSpPr>
        <p:spPr bwMode="auto">
          <a:xfrm>
            <a:off x="785818" y="4286256"/>
            <a:ext cx="44291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gl-ES" sz="1400" b="1" dirty="0"/>
              <a:t>A clase de baile, E.</a:t>
            </a:r>
            <a:r>
              <a:rPr lang="gl-ES" sz="1400" b="1" dirty="0" err="1"/>
              <a:t>Degas</a:t>
            </a:r>
            <a:r>
              <a:rPr lang="gl-ES" sz="1400" b="1" dirty="0"/>
              <a:t>, 1879</a:t>
            </a:r>
            <a:r>
              <a:rPr lang="gl-ES" sz="1400" dirty="0"/>
              <a:t> </a:t>
            </a:r>
          </a:p>
        </p:txBody>
      </p:sp>
      <p:sp>
        <p:nvSpPr>
          <p:cNvPr id="36871" name="Rectangle 10"/>
          <p:cNvSpPr>
            <a:spLocks noChangeArrowheads="1"/>
          </p:cNvSpPr>
          <p:nvPr/>
        </p:nvSpPr>
        <p:spPr bwMode="auto">
          <a:xfrm>
            <a:off x="5795963" y="187325"/>
            <a:ext cx="2384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gl-ES" sz="2400" b="1">
                <a:solidFill>
                  <a:schemeClr val="hlink"/>
                </a:solidFill>
              </a:rPr>
              <a:t>COMPOSICIÓN</a:t>
            </a:r>
            <a:endParaRPr lang="es-ES" sz="2400" b="1">
              <a:solidFill>
                <a:schemeClr val="hlink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DEGA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392" y="141290"/>
            <a:ext cx="3276600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5" descr="boticcell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2924175"/>
            <a:ext cx="5543550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Rectangle 6"/>
          <p:cNvSpPr>
            <a:spLocks noChangeArrowheads="1"/>
          </p:cNvSpPr>
          <p:nvPr/>
        </p:nvSpPr>
        <p:spPr bwMode="auto">
          <a:xfrm>
            <a:off x="4427538" y="2471734"/>
            <a:ext cx="3705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gl-ES" sz="2400" b="1">
                <a:solidFill>
                  <a:schemeClr val="hlink"/>
                </a:solidFill>
              </a:rPr>
              <a:t>COMPOSICIÓN pechada</a:t>
            </a:r>
            <a:endParaRPr lang="es-ES" sz="2400" b="1">
              <a:solidFill>
                <a:schemeClr val="hlink"/>
              </a:solidFill>
            </a:endParaRPr>
          </a:p>
        </p:txBody>
      </p:sp>
      <p:sp>
        <p:nvSpPr>
          <p:cNvPr id="37893" name="Rectangle 7"/>
          <p:cNvSpPr>
            <a:spLocks noChangeArrowheads="1"/>
          </p:cNvSpPr>
          <p:nvPr/>
        </p:nvSpPr>
        <p:spPr bwMode="auto">
          <a:xfrm>
            <a:off x="152392" y="3821121"/>
            <a:ext cx="33480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gl-ES" sz="2400" b="1">
                <a:solidFill>
                  <a:schemeClr val="hlink"/>
                </a:solidFill>
              </a:rPr>
              <a:t>COMPOSICIÓN aberta</a:t>
            </a:r>
            <a:endParaRPr lang="es-ES" sz="2400" b="1">
              <a:solidFill>
                <a:schemeClr val="hlink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POLLOC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00" y="157163"/>
            <a:ext cx="5580063" cy="184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5" descr="El arte de la pintur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9700" y="2143125"/>
            <a:ext cx="3575050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Rectangle 6"/>
          <p:cNvSpPr>
            <a:spLocks noChangeArrowheads="1"/>
          </p:cNvSpPr>
          <p:nvPr/>
        </p:nvSpPr>
        <p:spPr bwMode="auto">
          <a:xfrm>
            <a:off x="5429250" y="128588"/>
            <a:ext cx="3635375" cy="201453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gl-ES"/>
              <a:t>O americano </a:t>
            </a:r>
            <a:r>
              <a:rPr lang="gl-ES" b="1"/>
              <a:t>J.Pollock</a:t>
            </a:r>
            <a:r>
              <a:rPr lang="gl-ES"/>
              <a:t> deixou de lado os </a:t>
            </a:r>
            <a:r>
              <a:rPr lang="gl-ES">
                <a:solidFill>
                  <a:srgbClr val="FF3300"/>
                </a:solidFill>
              </a:rPr>
              <a:t>instrumentos tradicionais</a:t>
            </a:r>
            <a:r>
              <a:rPr lang="gl-ES"/>
              <a:t>: cabalete, paleta, pinceis, empregando para pintar, paos, espátulas, botes perforados nos que introducía a pintura que goteaba sobre o lenzo. </a:t>
            </a:r>
            <a:endParaRPr lang="es-ES"/>
          </a:p>
        </p:txBody>
      </p:sp>
      <p:sp>
        <p:nvSpPr>
          <p:cNvPr id="6149" name="Rectangle 9"/>
          <p:cNvSpPr>
            <a:spLocks noChangeArrowheads="1"/>
          </p:cNvSpPr>
          <p:nvPr/>
        </p:nvSpPr>
        <p:spPr bwMode="auto">
          <a:xfrm>
            <a:off x="3714750" y="4786313"/>
            <a:ext cx="2160588" cy="1739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gl-ES" b="1"/>
              <a:t>Vermeer</a:t>
            </a:r>
            <a:r>
              <a:rPr lang="gl-ES"/>
              <a:t> traballa diante do cabalete observando  a escenografía que preparou previamente.</a:t>
            </a:r>
            <a:endParaRPr lang="es-ES_tradnl"/>
          </a:p>
        </p:txBody>
      </p:sp>
      <p:sp>
        <p:nvSpPr>
          <p:cNvPr id="6150" name="Text Box 11"/>
          <p:cNvSpPr txBox="1">
            <a:spLocks noChangeArrowheads="1"/>
          </p:cNvSpPr>
          <p:nvPr/>
        </p:nvSpPr>
        <p:spPr bwMode="auto">
          <a:xfrm>
            <a:off x="3816350" y="2636838"/>
            <a:ext cx="5184775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gl-ES"/>
              <a:t>Nas dúas ilustracións podemos apreciar a </a:t>
            </a:r>
            <a:r>
              <a:rPr lang="gl-ES">
                <a:solidFill>
                  <a:srgbClr val="002060"/>
                </a:solidFill>
              </a:rPr>
              <a:t>dous pintores en acción</a:t>
            </a:r>
            <a:r>
              <a:rPr lang="gl-ES"/>
              <a:t>,  o resultado final é un cadro, pero certamente </a:t>
            </a:r>
            <a:r>
              <a:rPr lang="gl-ES">
                <a:solidFill>
                  <a:srgbClr val="002060"/>
                </a:solidFill>
              </a:rPr>
              <a:t>moi distintos</a:t>
            </a:r>
            <a:r>
              <a:rPr lang="gl-ES"/>
              <a:t>, como tamén distinta e a maneira de traballar e as ferramentas de traballo. Por suposto tamén o resultado final.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ChangeArrowheads="1"/>
          </p:cNvSpPr>
          <p:nvPr/>
        </p:nvSpPr>
        <p:spPr bwMode="auto">
          <a:xfrm>
            <a:off x="214313" y="214313"/>
            <a:ext cx="871537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gl-ES" sz="2400" b="1">
                <a:solidFill>
                  <a:srgbClr val="002060"/>
                </a:solidFill>
              </a:rPr>
              <a:t>1. MATERIA PICTÓRICA: </a:t>
            </a:r>
            <a:r>
              <a:rPr lang="gl-ES" sz="2400">
                <a:solidFill>
                  <a:srgbClr val="002060"/>
                </a:solidFill>
              </a:rPr>
              <a:t> </a:t>
            </a:r>
            <a:r>
              <a:rPr lang="gl-ES"/>
              <a:t>consta de dous elementos fundamentais, </a:t>
            </a:r>
            <a:r>
              <a:rPr lang="gl-ES" b="1">
                <a:solidFill>
                  <a:srgbClr val="002060"/>
                </a:solidFill>
              </a:rPr>
              <a:t>pigmentos</a:t>
            </a:r>
            <a:r>
              <a:rPr lang="gl-ES"/>
              <a:t> e </a:t>
            </a:r>
            <a:r>
              <a:rPr lang="gl-ES" b="1">
                <a:solidFill>
                  <a:srgbClr val="002060"/>
                </a:solidFill>
              </a:rPr>
              <a:t>aglutinantes</a:t>
            </a:r>
            <a:r>
              <a:rPr lang="gl-ES"/>
              <a:t>. </a:t>
            </a:r>
          </a:p>
        </p:txBody>
      </p:sp>
      <p:pic>
        <p:nvPicPr>
          <p:cNvPr id="7171" name="Picture 5" descr="PINCEL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88" y="949325"/>
            <a:ext cx="9145588" cy="133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6" descr="PIGMENTO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43213" y="2349500"/>
            <a:ext cx="4103687" cy="316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7" descr="palet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2552700"/>
            <a:ext cx="2233612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8" descr="vexiga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64388" y="2584450"/>
            <a:ext cx="1736725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5" name="Rectangle 9"/>
          <p:cNvSpPr>
            <a:spLocks noChangeArrowheads="1"/>
          </p:cNvSpPr>
          <p:nvPr/>
        </p:nvSpPr>
        <p:spPr bwMode="auto">
          <a:xfrm>
            <a:off x="214313" y="5524500"/>
            <a:ext cx="8786812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gl-ES" b="1" dirty="0"/>
              <a:t>Os pigmentos: </a:t>
            </a:r>
            <a:r>
              <a:rPr lang="gl-ES" dirty="0"/>
              <a:t>tamén denominados cores, son</a:t>
            </a:r>
            <a:r>
              <a:rPr lang="gl-ES" b="1" dirty="0"/>
              <a:t> </a:t>
            </a:r>
            <a:r>
              <a:rPr lang="gl-ES" dirty="0"/>
              <a:t>substancias minerais, vexetais, animais ou de orixe artificial cunha coloración propia, que reducidas a po, utilízanse para proporcionar cor á pintura. O </a:t>
            </a:r>
            <a:r>
              <a:rPr lang="gl-ES" b="1" dirty="0"/>
              <a:t>aglutinante</a:t>
            </a:r>
            <a:r>
              <a:rPr lang="gl-ES" dirty="0"/>
              <a:t> é a substancia na que se dilúen os pigmentos para constituír a pasta pictórica.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ChangeArrowheads="1"/>
          </p:cNvSpPr>
          <p:nvPr/>
        </p:nvSpPr>
        <p:spPr bwMode="auto">
          <a:xfrm>
            <a:off x="142875" y="285750"/>
            <a:ext cx="88582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gl-ES" sz="2800" b="1">
                <a:solidFill>
                  <a:srgbClr val="002060"/>
                </a:solidFill>
              </a:rPr>
              <a:t>2. </a:t>
            </a:r>
            <a:r>
              <a:rPr lang="gl-ES" sz="2800">
                <a:solidFill>
                  <a:srgbClr val="002060"/>
                </a:solidFill>
              </a:rPr>
              <a:t>Os </a:t>
            </a:r>
            <a:r>
              <a:rPr lang="gl-ES" sz="2800" b="1">
                <a:solidFill>
                  <a:srgbClr val="002060"/>
                </a:solidFill>
              </a:rPr>
              <a:t>SOPORTES</a:t>
            </a:r>
            <a:r>
              <a:rPr lang="gl-ES" sz="2800">
                <a:solidFill>
                  <a:srgbClr val="002060"/>
                </a:solidFill>
              </a:rPr>
              <a:t> </a:t>
            </a:r>
            <a:r>
              <a:rPr lang="gl-ES" sz="2000"/>
              <a:t>sobre os que se plasma a obra pictórica, poden ser moi variados: </a:t>
            </a:r>
            <a:r>
              <a:rPr lang="gl-ES" sz="2000" b="1"/>
              <a:t>muro, táboa, lenzo, papel, cerámica, vidro, </a:t>
            </a:r>
            <a:r>
              <a:rPr lang="gl-ES" sz="2000"/>
              <a:t> etc.  </a:t>
            </a:r>
          </a:p>
        </p:txBody>
      </p:sp>
      <p:pic>
        <p:nvPicPr>
          <p:cNvPr id="8195" name="Picture 5" descr="PINTANDO%20LASCAUX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1066800"/>
            <a:ext cx="3424238" cy="343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6" descr="PISANELL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1238" y="1185863"/>
            <a:ext cx="2409825" cy="324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7" descr="triptic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5025" y="4652963"/>
            <a:ext cx="2736850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8" descr="tabo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14750" y="4652963"/>
            <a:ext cx="1676400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9" descr="EPIFANI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00688" y="4643438"/>
            <a:ext cx="2232025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0" name="Rectangle 10"/>
          <p:cNvSpPr>
            <a:spLocks noChangeArrowheads="1"/>
          </p:cNvSpPr>
          <p:nvPr/>
        </p:nvSpPr>
        <p:spPr bwMode="auto">
          <a:xfrm>
            <a:off x="4356100" y="1125538"/>
            <a:ext cx="1439863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gl-ES"/>
              <a:t>En función do tipo</a:t>
            </a:r>
          </a:p>
          <a:p>
            <a:r>
              <a:rPr lang="gl-ES"/>
              <a:t>de soporte a </a:t>
            </a:r>
            <a:r>
              <a:rPr lang="gl-ES" b="1"/>
              <a:t>TÉCNICA </a:t>
            </a:r>
            <a:r>
              <a:rPr lang="gl-ES"/>
              <a:t> será distinta, podendo ser, fresco, oleo, temple, etc.</a:t>
            </a:r>
            <a:endParaRPr lang="es-ES" b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TAPIZ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0175" y="260350"/>
            <a:ext cx="3529013" cy="268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5" descr="CERAMICA%2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38" y="188913"/>
            <a:ext cx="2447925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6" descr="CERÁMIC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6375" y="4076700"/>
            <a:ext cx="1741488" cy="263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7" descr="IMG_121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14938" y="1989138"/>
            <a:ext cx="2663825" cy="199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8" descr="MOSAIC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39813" y="3141663"/>
            <a:ext cx="3889375" cy="336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7" descr="GAUD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3175" y="3538538"/>
            <a:ext cx="415607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7" descr="Resultado de imaxes para vidrieras simbolism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9313" y="3209925"/>
            <a:ext cx="2238375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AutoShape 9" descr="Resultado de imaxes para vidrieras simbolismo"/>
          <p:cNvSpPr>
            <a:spLocks noChangeAspect="1" noChangeArrowheads="1"/>
          </p:cNvSpPr>
          <p:nvPr/>
        </p:nvSpPr>
        <p:spPr bwMode="auto">
          <a:xfrm>
            <a:off x="155575" y="-1608138"/>
            <a:ext cx="5048250" cy="3362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pic>
        <p:nvPicPr>
          <p:cNvPr id="10245" name="Picture 11" descr="Resultado de imaxes para vidrieras simbolism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75" y="461963"/>
            <a:ext cx="434657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13" descr="Resultado de imaxes para vidrieras simbolism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16450" y="292100"/>
            <a:ext cx="4313238" cy="285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760413" y="527050"/>
            <a:ext cx="309721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gl-ES" sz="2400" b="1">
                <a:solidFill>
                  <a:srgbClr val="002060"/>
                </a:solidFill>
              </a:rPr>
              <a:t>3. MANEIRAS DE REPRESENTACIÓN</a:t>
            </a:r>
            <a:r>
              <a:rPr lang="es-ES" sz="240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11267" name="Picture 5" descr="cesto%20de%20fruta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5900" y="3000375"/>
            <a:ext cx="4356100" cy="314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Rectangle 7"/>
          <p:cNvSpPr>
            <a:spLocks noChangeArrowheads="1"/>
          </p:cNvSpPr>
          <p:nvPr/>
        </p:nvSpPr>
        <p:spPr bwMode="auto">
          <a:xfrm>
            <a:off x="436563" y="2071688"/>
            <a:ext cx="3635375" cy="91598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gl-ES" b="1" u="sng"/>
              <a:t>Figurativa:</a:t>
            </a:r>
            <a:r>
              <a:rPr lang="gl-ES" b="1"/>
              <a:t> </a:t>
            </a:r>
            <a:r>
              <a:rPr lang="gl-ES"/>
              <a:t>é a arte na que o que se representa ten formas perfectamente recoñecibles. </a:t>
            </a:r>
          </a:p>
        </p:txBody>
      </p:sp>
      <p:sp>
        <p:nvSpPr>
          <p:cNvPr id="11269" name="Rectangle 8"/>
          <p:cNvSpPr>
            <a:spLocks noChangeArrowheads="1"/>
          </p:cNvSpPr>
          <p:nvPr/>
        </p:nvSpPr>
        <p:spPr bwMode="auto">
          <a:xfrm>
            <a:off x="4643438" y="142875"/>
            <a:ext cx="4356100" cy="22891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gl-ES" b="1" u="sng"/>
              <a:t>Abstracta</a:t>
            </a:r>
            <a:r>
              <a:rPr lang="gl-ES"/>
              <a:t>: mediante liñas e cores reproduce elementos non identificables para expresar sensacións ou emocións. Prescindindo de toda alusión naturalista para crear imaxes que teñan o menor parecido posible con calquer obxecto real. Ten o seu apoxeo no 1º tercio do século XX </a:t>
            </a:r>
          </a:p>
        </p:txBody>
      </p:sp>
      <p:pic>
        <p:nvPicPr>
          <p:cNvPr id="11270" name="Picture 11" descr="kanbdinsky"/>
          <p:cNvPicPr>
            <a:picLocks noChangeAspect="1" noChangeArrowheads="1"/>
          </p:cNvPicPr>
          <p:nvPr/>
        </p:nvPicPr>
        <p:blipFill>
          <a:blip r:embed="rId4"/>
          <a:srcRect l="888"/>
          <a:stretch>
            <a:fillRect/>
          </a:stretch>
        </p:blipFill>
        <p:spPr bwMode="auto">
          <a:xfrm>
            <a:off x="4786313" y="2433638"/>
            <a:ext cx="4191000" cy="435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</TotalTime>
  <Words>2417</Words>
  <Application>Microsoft Office PowerPoint</Application>
  <PresentationFormat>Presentación en pantalla (4:3)</PresentationFormat>
  <Paragraphs>188</Paragraphs>
  <Slides>35</Slides>
  <Notes>33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3" baseType="lpstr">
      <vt:lpstr>Arial</vt:lpstr>
      <vt:lpstr>Arial Black</vt:lpstr>
      <vt:lpstr>Britannic Bold</vt:lpstr>
      <vt:lpstr>Comic Sans MS</vt:lpstr>
      <vt:lpstr>Lucida Handwriting</vt:lpstr>
      <vt:lpstr>Stylus BT</vt:lpstr>
      <vt:lpstr>Times New Roman</vt:lpstr>
      <vt:lpstr>Diseño predeterminado</vt:lpstr>
      <vt:lpstr>DICIONARIO VISUAL DE TERMOS ARTÍSTICOS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MARIBEL</dc:creator>
  <cp:lastModifiedBy>Chicho Janeiro</cp:lastModifiedBy>
  <cp:revision>23</cp:revision>
  <dcterms:created xsi:type="dcterms:W3CDTF">2005-01-29T11:53:43Z</dcterms:created>
  <dcterms:modified xsi:type="dcterms:W3CDTF">2024-09-09T17:12:47Z</dcterms:modified>
</cp:coreProperties>
</file>