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76" r:id="rId3"/>
    <p:sldId id="257" r:id="rId4"/>
    <p:sldId id="258" r:id="rId5"/>
    <p:sldId id="259" r:id="rId6"/>
    <p:sldId id="260" r:id="rId7"/>
    <p:sldId id="261" r:id="rId8"/>
    <p:sldId id="27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C52"/>
    <a:srgbClr val="FF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1722B5-42FE-48CF-AB62-8D071EFC2E78}" type="datetimeFigureOut">
              <a:rPr lang="es-ES_tradnl"/>
              <a:pPr>
                <a:defRPr/>
              </a:pPr>
              <a:t>09/09/2024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gl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gl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C1EE2AF-433D-4568-B68E-38A4209FA1C0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CE6C9-31AD-449B-AEC8-F6C2BE7101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CEBEE-BA99-473B-84A5-3508EE8E2C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0CDF7-E048-4FAC-B7B7-762D6E005DD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19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1CA6E-2848-4BD0-B992-BA920918DD2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FB5F9-183F-404B-B92C-A6FED8F77E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A0E4-A954-4D25-ABB4-66D1691937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A8706-8219-4415-8C63-72B7968003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A55E-9CE5-4AFD-BB11-338A7FC0CD3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33404-FD25-45F7-B1A3-5D53758B8D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F7568-0AD3-4788-A23B-7409DAEB42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7043C-6A43-4DEF-AD43-A65F27405D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gl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C18D-0064-4173-960C-2CD1736C60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7FC12B-E1D2-4109-9E5B-42E694B1EA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403350" y="2205038"/>
            <a:ext cx="6192838" cy="295275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09588"/>
            <a:ext cx="7772400" cy="1470025"/>
          </a:xfrm>
        </p:spPr>
        <p:txBody>
          <a:bodyPr/>
          <a:lstStyle/>
          <a:p>
            <a:pPr eaLnBrk="1" hangingPunct="1">
              <a:buClr>
                <a:srgbClr val="FF66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 b="1">
                <a:solidFill>
                  <a:srgbClr val="920C52"/>
                </a:solidFill>
                <a:latin typeface="Britannic Bold" pitchFamily="34" charset="0"/>
              </a:rPr>
              <a:t>DICIONARIO VISUAL DE TERMOS ARTÍSTICOS</a:t>
            </a:r>
            <a:endParaRPr lang="en-GB" sz="6000" b="1">
              <a:solidFill>
                <a:srgbClr val="920C52"/>
              </a:solidFill>
              <a:latin typeface="Britannic Bold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1913" y="2133600"/>
            <a:ext cx="6400800" cy="3792538"/>
          </a:xfrm>
        </p:spPr>
        <p:txBody>
          <a:bodyPr/>
          <a:lstStyle/>
          <a:p>
            <a:pPr marL="0" indent="0" algn="ctr" eaLnBrk="1" hangingPunct="1"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>
              <a:latin typeface="Lucida Handwriting" pitchFamily="66" charset="0"/>
            </a:endParaRPr>
          </a:p>
          <a:p>
            <a:pPr marL="0" indent="0" algn="ctr" eaLnBrk="1" hangingPunct="1"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9999"/>
                </a:solidFill>
                <a:latin typeface="Lucida Handwriting" pitchFamily="66" charset="0"/>
              </a:rPr>
              <a:t>A LINGUAXE DAS FORMAS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9999"/>
                </a:solidFill>
                <a:latin typeface="Lucida Handwriting" pitchFamily="66" charset="0"/>
              </a:rPr>
              <a:t>  	</a:t>
            </a:r>
            <a:r>
              <a:rPr lang="gl-ES" sz="2800" b="1">
                <a:solidFill>
                  <a:srgbClr val="009999"/>
                </a:solidFill>
                <a:latin typeface="Lucida Handwriting" pitchFamily="66" charset="0"/>
              </a:rPr>
              <a:t>Abc</a:t>
            </a:r>
            <a:r>
              <a:rPr lang="en-GB" sz="2800" b="1">
                <a:solidFill>
                  <a:srgbClr val="009999"/>
                </a:solidFill>
                <a:latin typeface="Lucida Handwriting" pitchFamily="66" charset="0"/>
              </a:rPr>
              <a:t> da arquitectura 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9999"/>
                </a:solidFill>
                <a:latin typeface="Lucida Handwriting" pitchFamily="66" charset="0"/>
              </a:rPr>
              <a:t>			</a:t>
            </a:r>
            <a:r>
              <a:rPr lang="en-GB" sz="2800" b="1">
                <a:solidFill>
                  <a:srgbClr val="FF0000"/>
                </a:solidFill>
                <a:latin typeface="Lucida Handwriting" pitchFamily="66" charset="0"/>
              </a:rPr>
              <a:t>Abc da escultura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FF0000"/>
                </a:solidFill>
                <a:latin typeface="Lucida Handwriting" pitchFamily="66" charset="0"/>
              </a:rPr>
              <a:t>				</a:t>
            </a:r>
            <a:r>
              <a:rPr lang="en-GB" sz="2800" b="1">
                <a:solidFill>
                  <a:srgbClr val="009999"/>
                </a:solidFill>
                <a:latin typeface="Lucida Handwriting" pitchFamily="66" charset="0"/>
              </a:rPr>
              <a:t>Abc da pintura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95288" y="412750"/>
            <a:ext cx="835342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 b="1"/>
              <a:t>RELEVO:</a:t>
            </a:r>
            <a:r>
              <a:rPr lang="gl-ES" sz="1800"/>
              <a:t> escultura feita sobre unha superficie de forma que as figuras sobresáen do plano pero sen desprenderse completamente do fondo. Segundo o </a:t>
            </a:r>
            <a:r>
              <a:rPr lang="gl-ES" sz="1800" b="1"/>
              <a:t>volume </a:t>
            </a:r>
            <a:r>
              <a:rPr lang="gl-ES" sz="1800"/>
              <a:t>que adquieran as figuras pode ser: </a:t>
            </a:r>
            <a:r>
              <a:rPr lang="gl-ES" sz="1800" b="1"/>
              <a:t>alto, medio ou baixo relevo.</a:t>
            </a:r>
          </a:p>
          <a:p>
            <a:endParaRPr lang="gl-ES" sz="1800"/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6948488" y="115888"/>
            <a:ext cx="2111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TIPOLOXÍAS</a:t>
            </a:r>
            <a:r>
              <a:rPr lang="gl-ES" sz="2400" b="1"/>
              <a:t>.</a:t>
            </a:r>
            <a:endParaRPr lang="es-ES" sz="2400" b="1"/>
          </a:p>
        </p:txBody>
      </p:sp>
      <p:pic>
        <p:nvPicPr>
          <p:cNvPr id="11268" name="Picture 9" descr="GIBER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71625"/>
            <a:ext cx="5832475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6443663" y="1773238"/>
            <a:ext cx="2447925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/>
              <a:t>Porta</a:t>
            </a:r>
            <a:r>
              <a:rPr lang="gl-ES" sz="1800" b="1"/>
              <a:t> </a:t>
            </a:r>
            <a:r>
              <a:rPr lang="gl-ES" sz="1800"/>
              <a:t>executada en bronce por </a:t>
            </a:r>
            <a:r>
              <a:rPr lang="gl-ES" sz="1800" b="1"/>
              <a:t>Ghiberti</a:t>
            </a:r>
            <a:r>
              <a:rPr lang="gl-ES" sz="1800"/>
              <a:t> para o </a:t>
            </a:r>
            <a:r>
              <a:rPr lang="gl-ES" sz="1800">
                <a:solidFill>
                  <a:srgbClr val="002060"/>
                </a:solidFill>
              </a:rPr>
              <a:t>Baptisterio de Florencia </a:t>
            </a:r>
            <a:r>
              <a:rPr lang="gl-ES" sz="1800"/>
              <a:t>en </a:t>
            </a:r>
            <a:r>
              <a:rPr lang="gl-ES" sz="1800">
                <a:solidFill>
                  <a:srgbClr val="002060"/>
                </a:solidFill>
              </a:rPr>
              <a:t>1425.</a:t>
            </a:r>
            <a:endParaRPr lang="gl-ES" sz="1800"/>
          </a:p>
          <a:p>
            <a:endParaRPr lang="gl-ES" sz="1800"/>
          </a:p>
          <a:p>
            <a:endParaRPr lang="gl-ES" sz="1800"/>
          </a:p>
          <a:p>
            <a:r>
              <a:rPr lang="gl-ES" sz="1800"/>
              <a:t>A técnica do </a:t>
            </a:r>
            <a:r>
              <a:rPr lang="gl-ES" sz="1800" b="1"/>
              <a:t>relevo</a:t>
            </a:r>
            <a:r>
              <a:rPr lang="gl-ES" sz="1800"/>
              <a:t> acada un alto grao de perfección </a:t>
            </a:r>
            <a:r>
              <a:rPr lang="gl-ES" sz="1800" b="1"/>
              <a:t>do baixo o alto relevo</a:t>
            </a:r>
            <a:r>
              <a:rPr lang="gl-ES" sz="1800"/>
              <a:t> os fondos e as figuras van emerxendo ata acadar a plena corporeidade. </a:t>
            </a:r>
          </a:p>
          <a:p>
            <a:endParaRPr lang="gl-ES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chillida"/>
          <p:cNvPicPr>
            <a:picLocks noChangeAspect="1" noChangeArrowheads="1"/>
          </p:cNvPicPr>
          <p:nvPr/>
        </p:nvPicPr>
        <p:blipFill>
          <a:blip r:embed="rId2">
            <a:lum contrast="-12000"/>
          </a:blip>
          <a:srcRect/>
          <a:stretch>
            <a:fillRect/>
          </a:stretch>
        </p:blipFill>
        <p:spPr bwMode="auto">
          <a:xfrm>
            <a:off x="323850" y="690563"/>
            <a:ext cx="46863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500063" y="214313"/>
            <a:ext cx="2508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2400" b="1">
                <a:solidFill>
                  <a:srgbClr val="0070C0"/>
                </a:solidFill>
              </a:rPr>
              <a:t>LOCALIZACIÓN</a:t>
            </a:r>
          </a:p>
        </p:txBody>
      </p:sp>
      <p:pic>
        <p:nvPicPr>
          <p:cNvPr id="12292" name="Picture 6" descr="SIL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2636838"/>
            <a:ext cx="2811462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8" descr="FIGURA%20MOO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25" y="3948113"/>
            <a:ext cx="33337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7 CuadroTexto"/>
          <p:cNvSpPr txBox="1">
            <a:spLocks noChangeArrowheads="1"/>
          </p:cNvSpPr>
          <p:nvPr/>
        </p:nvSpPr>
        <p:spPr bwMode="auto">
          <a:xfrm>
            <a:off x="5072063" y="285750"/>
            <a:ext cx="38576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gl-ES" b="1"/>
              <a:t>Espazo límite: </a:t>
            </a:r>
          </a:p>
          <a:p>
            <a:pPr algn="just"/>
            <a:r>
              <a:rPr lang="en-GB" b="1">
                <a:latin typeface="Batang" pitchFamily="18" charset="-127"/>
                <a:ea typeface="Batang" pitchFamily="18" charset="-127"/>
              </a:rPr>
              <a:t>A subordinación ao marco arquitectónico . Por exemplo na escultura románica, o límite natural da escultura e do relevo son as portadas e os capiteis.</a:t>
            </a:r>
            <a:r>
              <a:rPr lang="gl-ES" b="1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2339975" y="115888"/>
            <a:ext cx="531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MANEIRAS DE REPRESENTACIÓN</a:t>
            </a:r>
            <a:r>
              <a:rPr lang="es-ES" sz="1800"/>
              <a:t> </a:t>
            </a:r>
          </a:p>
        </p:txBody>
      </p:sp>
      <p:pic>
        <p:nvPicPr>
          <p:cNvPr id="13315" name="Picture 7" descr="ROD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0" y="1500188"/>
            <a:ext cx="23971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BA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8" y="1631950"/>
            <a:ext cx="3368675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465138" y="785813"/>
            <a:ext cx="4321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 b="1" u="sng"/>
              <a:t>Figurativa:</a:t>
            </a:r>
            <a:r>
              <a:rPr lang="gl-ES" sz="1800" b="1"/>
              <a:t> </a:t>
            </a:r>
            <a:r>
              <a:rPr lang="gl-ES" sz="1800"/>
              <a:t>cando o que se representa ten formas perfectamente recoñecibles. </a:t>
            </a:r>
          </a:p>
        </p:txBody>
      </p:sp>
      <p:sp>
        <p:nvSpPr>
          <p:cNvPr id="13318" name="Rectangle 12"/>
          <p:cNvSpPr>
            <a:spLocks noChangeArrowheads="1"/>
          </p:cNvSpPr>
          <p:nvPr/>
        </p:nvSpPr>
        <p:spPr bwMode="auto">
          <a:xfrm>
            <a:off x="4972050" y="787400"/>
            <a:ext cx="374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 b="1" u="sng"/>
              <a:t>Abstracta</a:t>
            </a:r>
            <a:r>
              <a:rPr lang="gl-ES" sz="1800"/>
              <a:t>:  a que reproduce formas non identificables.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RATERI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52738"/>
            <a:ext cx="19685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051050" y="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MANEIRAS DE REPRESENTACIÓN</a:t>
            </a:r>
            <a:r>
              <a:rPr lang="es-ES" sz="2400"/>
              <a:t> 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250825" y="881063"/>
            <a:ext cx="21605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1800" b="1">
                <a:solidFill>
                  <a:srgbClr val="920C52"/>
                </a:solidFill>
              </a:rPr>
              <a:t>NATURALISTA</a:t>
            </a:r>
            <a:endParaRPr lang="gl-ES" sz="1800" b="1" u="sng">
              <a:solidFill>
                <a:srgbClr val="920C52"/>
              </a:solidFill>
            </a:endParaRPr>
          </a:p>
          <a:p>
            <a:pPr algn="ctr"/>
            <a:r>
              <a:rPr lang="gl-ES" sz="1800"/>
              <a:t> trata de representar </a:t>
            </a:r>
            <a:r>
              <a:rPr lang="gl-ES" sz="1800" b="1"/>
              <a:t>fuxindo</a:t>
            </a:r>
            <a:r>
              <a:rPr lang="gl-ES" sz="1800"/>
              <a:t> da </a:t>
            </a:r>
            <a:r>
              <a:rPr lang="gl-ES" sz="1800" b="1"/>
              <a:t>idealización .</a:t>
            </a:r>
            <a:endParaRPr lang="es-ES" sz="1800"/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2843213" y="401638"/>
            <a:ext cx="26273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1800" b="1">
                <a:solidFill>
                  <a:srgbClr val="920C52"/>
                </a:solidFill>
              </a:rPr>
              <a:t> Naturalismo  IDEALIZADO</a:t>
            </a:r>
            <a:endParaRPr lang="gl-ES" sz="1800" b="1" u="sng">
              <a:solidFill>
                <a:srgbClr val="920C52"/>
              </a:solidFill>
            </a:endParaRPr>
          </a:p>
          <a:p>
            <a:pPr algn="ctr"/>
            <a:r>
              <a:rPr lang="gl-ES" sz="1800"/>
              <a:t> busca </a:t>
            </a:r>
            <a:r>
              <a:rPr lang="gl-ES" sz="1800" b="1"/>
              <a:t>arquetipos</a:t>
            </a:r>
            <a:r>
              <a:rPr lang="gl-ES" sz="1800"/>
              <a:t> ou modelos perfectos,  nos que se quere representar unicamente a perfección, falamos dun </a:t>
            </a:r>
            <a:r>
              <a:rPr lang="gl-ES" sz="1800" b="1">
                <a:solidFill>
                  <a:srgbClr val="FF66FF"/>
                </a:solidFill>
              </a:rPr>
              <a:t>naturalismo idealizado</a:t>
            </a:r>
            <a:r>
              <a:rPr lang="gl-ES" sz="1800">
                <a:solidFill>
                  <a:srgbClr val="FF66FF"/>
                </a:solidFill>
              </a:rPr>
              <a:t>.</a:t>
            </a:r>
            <a:r>
              <a:rPr lang="es-ES" sz="1800">
                <a:solidFill>
                  <a:srgbClr val="FF66FF"/>
                </a:solidFill>
              </a:rPr>
              <a:t> </a:t>
            </a:r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5795963" y="549275"/>
            <a:ext cx="302418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1800" b="1">
                <a:solidFill>
                  <a:srgbClr val="920C52"/>
                </a:solidFill>
              </a:rPr>
              <a:t>REALISTA</a:t>
            </a:r>
            <a:endParaRPr lang="gl-ES" sz="1800" b="1" u="sng">
              <a:solidFill>
                <a:srgbClr val="920C52"/>
              </a:solidFill>
            </a:endParaRPr>
          </a:p>
          <a:p>
            <a:pPr algn="ctr"/>
            <a:r>
              <a:rPr lang="gl-ES" sz="1800"/>
              <a:t> Intenta reproducir a realidade o máis fielmente posible, engadindo o xuízo do artista sobre a realidade interpretada, falamos dun </a:t>
            </a:r>
            <a:r>
              <a:rPr lang="gl-ES" sz="1800" b="1">
                <a:solidFill>
                  <a:srgbClr val="FF66FF"/>
                </a:solidFill>
              </a:rPr>
              <a:t>naturalismo realista</a:t>
            </a:r>
            <a:r>
              <a:rPr lang="gl-ES" sz="1800">
                <a:solidFill>
                  <a:srgbClr val="FF66FF"/>
                </a:solidFill>
              </a:rPr>
              <a:t>. </a:t>
            </a:r>
          </a:p>
        </p:txBody>
      </p:sp>
      <p:pic>
        <p:nvPicPr>
          <p:cNvPr id="14343" name="Picture 10" descr="DAV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997200"/>
            <a:ext cx="206692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 descr="BERNIN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708275"/>
            <a:ext cx="2414587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50838" y="204788"/>
            <a:ext cx="378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2400" b="1"/>
              <a:t>ELEMENTOS FORMAIS:</a:t>
            </a:r>
            <a:r>
              <a:rPr lang="es-ES" sz="2400"/>
              <a:t> 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2143125" y="704850"/>
            <a:ext cx="2143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/>
              <a:t> </a:t>
            </a:r>
            <a:r>
              <a:rPr lang="gl-ES" sz="2400" b="1"/>
              <a:t>VOLUME</a:t>
            </a:r>
            <a:r>
              <a:rPr lang="gl-ES" sz="2400"/>
              <a:t> </a:t>
            </a:r>
          </a:p>
        </p:txBody>
      </p:sp>
      <p:pic>
        <p:nvPicPr>
          <p:cNvPr id="15364" name="Picture 6" descr="GARGA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357188"/>
            <a:ext cx="4675187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0,,1_123054088_430_310,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500188"/>
            <a:ext cx="3286125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750" y="188913"/>
            <a:ext cx="8151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/>
            <a:r>
              <a:rPr lang="gl-ES" b="1">
                <a:solidFill>
                  <a:schemeClr val="hlink"/>
                </a:solidFill>
              </a:rPr>
              <a:t>HARMONÍA</a:t>
            </a:r>
            <a:r>
              <a:rPr lang="gl-ES" b="1"/>
              <a:t>:</a:t>
            </a:r>
            <a:r>
              <a:rPr lang="gl-ES"/>
              <a:t> concordancia e </a:t>
            </a:r>
            <a:r>
              <a:rPr lang="gl-ES" b="1">
                <a:solidFill>
                  <a:schemeClr val="hlink"/>
                </a:solidFill>
              </a:rPr>
              <a:t>PROPORCIÓN</a:t>
            </a:r>
            <a:r>
              <a:rPr lang="gl-ES"/>
              <a:t> entre as partes e o todo. </a:t>
            </a:r>
            <a:endParaRPr lang="es-ES"/>
          </a:p>
        </p:txBody>
      </p:sp>
      <p:pic>
        <p:nvPicPr>
          <p:cNvPr id="16387" name="Picture 5" descr="dorifo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785813"/>
            <a:ext cx="2006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giacomett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571500"/>
            <a:ext cx="2928937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684213" y="6092825"/>
            <a:ext cx="2633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gl-ES" sz="1200" b="1"/>
              <a:t>Doriforo, </a:t>
            </a:r>
            <a:r>
              <a:rPr lang="gl-ES" sz="1200"/>
              <a:t>Grecia s.V a.C. Policleto.</a:t>
            </a:r>
            <a:r>
              <a:rPr lang="es-ES"/>
              <a:t> </a:t>
            </a: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5292725" y="6237288"/>
            <a:ext cx="2606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gl-ES" sz="1200" b="1"/>
              <a:t>Home andando, </a:t>
            </a:r>
            <a:r>
              <a:rPr lang="gl-ES" sz="1200"/>
              <a:t>1949, </a:t>
            </a:r>
            <a:r>
              <a:rPr lang="gl-ES" sz="1200" b="1"/>
              <a:t> </a:t>
            </a:r>
            <a:r>
              <a:rPr lang="gl-ES" sz="1200"/>
              <a:t>Giacometi. </a:t>
            </a:r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357188" y="325438"/>
            <a:ext cx="846455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>
                <a:solidFill>
                  <a:schemeClr val="hlink"/>
                </a:solidFill>
              </a:rPr>
              <a:t>CALIDADE TÁCTIL</a:t>
            </a:r>
            <a:r>
              <a:rPr lang="gl-ES" b="1"/>
              <a:t> </a:t>
            </a:r>
          </a:p>
          <a:p>
            <a:pPr algn="just"/>
            <a:endParaRPr lang="gl-ES"/>
          </a:p>
          <a:p>
            <a:pPr algn="just"/>
            <a:r>
              <a:rPr lang="gl-ES"/>
              <a:t>Dada polos diferentes tipos de materiais e ferramentas usados para a elaboración da obra escultórica e o acabado final que lle queira dar o escultor, dando lugar a diferentes e múltiples </a:t>
            </a:r>
            <a:r>
              <a:rPr lang="gl-ES" b="1">
                <a:solidFill>
                  <a:srgbClr val="FF66FF"/>
                </a:solidFill>
              </a:rPr>
              <a:t>texturas</a:t>
            </a:r>
            <a:r>
              <a:rPr lang="gl-ES" b="1"/>
              <a:t>, </a:t>
            </a:r>
            <a:r>
              <a:rPr lang="gl-ES"/>
              <a:t> lisas, pulidas, ásperas, rugosas, brandas, tersas etc. sendo polo tanto, tamén múltiples as </a:t>
            </a:r>
            <a:r>
              <a:rPr lang="gl-ES" b="1"/>
              <a:t>sensacións</a:t>
            </a:r>
            <a:r>
              <a:rPr lang="gl-ES"/>
              <a:t> transmitidas, suavidade, frialdade, ductilidade etc. </a:t>
            </a:r>
          </a:p>
        </p:txBody>
      </p:sp>
      <p:pic>
        <p:nvPicPr>
          <p:cNvPr id="17411" name="Picture 5" descr="bernini%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928938"/>
            <a:ext cx="3889375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escultura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2643188"/>
            <a:ext cx="264636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 descr="BRANCUS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857500"/>
            <a:ext cx="8890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4000500" y="257175"/>
            <a:ext cx="482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 E MOVEMENTO</a:t>
            </a:r>
            <a:r>
              <a:rPr lang="es-ES" b="1"/>
              <a:t> </a:t>
            </a: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203325" y="1196975"/>
            <a:ext cx="279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b="1"/>
              <a:t>Composición aberta</a:t>
            </a:r>
            <a:r>
              <a:rPr lang="es-ES" b="1"/>
              <a:t> </a:t>
            </a: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0" y="205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gl-ES"/>
          </a:p>
        </p:txBody>
      </p:sp>
      <p:pic>
        <p:nvPicPr>
          <p:cNvPr id="18437" name="Picture 10" descr="CAN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785938"/>
            <a:ext cx="2906712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12"/>
          <p:cNvSpPr>
            <a:spLocks noChangeArrowheads="1"/>
          </p:cNvSpPr>
          <p:nvPr/>
        </p:nvSpPr>
        <p:spPr bwMode="auto">
          <a:xfrm>
            <a:off x="1571625" y="5572125"/>
            <a:ext cx="214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1400" b="1">
                <a:latin typeface="Lucida Handwriting" pitchFamily="66" charset="0"/>
                <a:cs typeface="Times New Roman" pitchFamily="18" charset="0"/>
              </a:rPr>
              <a:t>Amor e Psique </a:t>
            </a:r>
          </a:p>
          <a:p>
            <a:pPr algn="just"/>
            <a:r>
              <a:rPr lang="gl-ES" sz="1400">
                <a:latin typeface="Lucida Handwriting" pitchFamily="66" charset="0"/>
                <a:cs typeface="Times New Roman" pitchFamily="18" charset="0"/>
              </a:rPr>
              <a:t>1793. Cánova.</a:t>
            </a:r>
            <a:r>
              <a:rPr lang="gl-ES" sz="1400">
                <a:latin typeface="Stylus BT" pitchFamily="34" charset="0"/>
                <a:cs typeface="Times New Roman" pitchFamily="18" charset="0"/>
              </a:rPr>
              <a:t> </a:t>
            </a:r>
            <a:endParaRPr lang="gl-ES" sz="1400"/>
          </a:p>
        </p:txBody>
      </p:sp>
      <p:pic>
        <p:nvPicPr>
          <p:cNvPr id="18439" name="Picture 13" descr="O%20B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827213"/>
            <a:ext cx="253206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14"/>
          <p:cNvSpPr>
            <a:spLocks noChangeArrowheads="1"/>
          </p:cNvSpPr>
          <p:nvPr/>
        </p:nvSpPr>
        <p:spPr bwMode="auto">
          <a:xfrm>
            <a:off x="5110163" y="1196975"/>
            <a:ext cx="2922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gl-ES" b="1"/>
              <a:t>Composición pechada</a:t>
            </a:r>
          </a:p>
        </p:txBody>
      </p:sp>
      <p:sp>
        <p:nvSpPr>
          <p:cNvPr id="18441" name="Rectangle 15"/>
          <p:cNvSpPr>
            <a:spLocks noChangeArrowheads="1"/>
          </p:cNvSpPr>
          <p:nvPr/>
        </p:nvSpPr>
        <p:spPr bwMode="auto">
          <a:xfrm>
            <a:off x="5572125" y="5572125"/>
            <a:ext cx="1989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gl-ES" sz="1600" b="1">
                <a:latin typeface="Lucida Handwriting" pitchFamily="66" charset="0"/>
              </a:rPr>
              <a:t>O bico </a:t>
            </a:r>
          </a:p>
          <a:p>
            <a:pPr algn="just"/>
            <a:r>
              <a:rPr lang="gl-ES" sz="1600">
                <a:latin typeface="Lucida Handwriting" pitchFamily="66" charset="0"/>
              </a:rPr>
              <a:t>1938. Brancusi.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356100" y="285750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 E MOVEMENTO</a:t>
            </a:r>
            <a:endParaRPr lang="es-ES" sz="2400" b="1">
              <a:solidFill>
                <a:schemeClr val="hlink"/>
              </a:solidFill>
            </a:endParaRPr>
          </a:p>
        </p:txBody>
      </p:sp>
      <p:pic>
        <p:nvPicPr>
          <p:cNvPr id="19459" name="Picture 5" descr="fara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276475"/>
            <a:ext cx="26066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APOLO%20E%20DAF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125538"/>
            <a:ext cx="2278063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HERM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2205038"/>
            <a:ext cx="2433637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4284663" y="404813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 E MOVEMENTO</a:t>
            </a:r>
            <a:endParaRPr lang="es-ES" sz="2400" b="1">
              <a:solidFill>
                <a:schemeClr val="hlink"/>
              </a:solidFill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633413" y="889000"/>
            <a:ext cx="3152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/>
              <a:t>FORZAS DA NATUREZA </a:t>
            </a:r>
          </a:p>
        </p:txBody>
      </p:sp>
      <p:pic>
        <p:nvPicPr>
          <p:cNvPr id="20484" name="Picture 6" descr="SAMOTRAC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484313"/>
            <a:ext cx="32543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4284663" y="5661025"/>
            <a:ext cx="4425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/>
              <a:t>LIÑAS DE FORZA DO MOVEMENTO INTERIOR DOS CORPOS</a:t>
            </a:r>
          </a:p>
        </p:txBody>
      </p:sp>
      <p:pic>
        <p:nvPicPr>
          <p:cNvPr id="20486" name="Picture 8" descr="BOCCIONI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838" y="1484313"/>
            <a:ext cx="208597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BOCCIONI%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6075" y="1685925"/>
            <a:ext cx="20907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6"/>
          <p:cNvSpPr>
            <a:spLocks noChangeArrowheads="1"/>
          </p:cNvSpPr>
          <p:nvPr/>
        </p:nvSpPr>
        <p:spPr bwMode="auto">
          <a:xfrm>
            <a:off x="2843213" y="144463"/>
            <a:ext cx="5113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ABECEDARIO DA  ESCULTURA</a:t>
            </a:r>
            <a:r>
              <a:rPr lang="es-ES" sz="2400" b="1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4099" name="Picture 27" descr="Escultura%2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8"/>
          <p:cNvSpPr>
            <a:spLocks noChangeArrowheads="1"/>
          </p:cNvSpPr>
          <p:nvPr/>
        </p:nvSpPr>
        <p:spPr bwMode="auto">
          <a:xfrm>
            <a:off x="1187450" y="3429000"/>
            <a:ext cx="645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1800"/>
              <a:t>O escultor, Rodin, no seu obradoiro, cos seus colaboradores. </a:t>
            </a:r>
          </a:p>
        </p:txBody>
      </p:sp>
      <p:sp>
        <p:nvSpPr>
          <p:cNvPr id="4101" name="Rectangle 38"/>
          <p:cNvSpPr>
            <a:spLocks noChangeArrowheads="1"/>
          </p:cNvSpPr>
          <p:nvPr/>
        </p:nvSpPr>
        <p:spPr bwMode="auto">
          <a:xfrm>
            <a:off x="357188" y="4068763"/>
            <a:ext cx="8501062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4000" b="1">
                <a:latin typeface="Stylus BT" pitchFamily="34" charset="0"/>
                <a:cs typeface="Times New Roman" pitchFamily="18" charset="0"/>
              </a:rPr>
              <a:t>ESCULTURA</a:t>
            </a:r>
            <a:r>
              <a:rPr lang="gl-ES" sz="2400">
                <a:latin typeface="Stylus BT" pitchFamily="34" charset="0"/>
                <a:cs typeface="Times New Roman" pitchFamily="18" charset="0"/>
              </a:rPr>
              <a:t>: Arte de modelar, tallar e esculpir o barro, madeira, pedra, metal, materiais tradicionalmente empregados polos escultores. Desde finais do século XIX utilízanse outros materiais, como ferro, formigón, aluminio, plásticos, etc.  </a:t>
            </a:r>
            <a:endParaRPr lang="gl-ES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785938" y="395288"/>
            <a:ext cx="5878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 b="1">
                <a:solidFill>
                  <a:srgbClr val="0070C0"/>
                </a:solidFill>
              </a:rPr>
              <a:t>LUZ e COR como factores expresivos</a:t>
            </a:r>
            <a:endParaRPr lang="es-ES" sz="2400" b="1">
              <a:solidFill>
                <a:srgbClr val="0070C0"/>
              </a:solidFill>
            </a:endParaRPr>
          </a:p>
        </p:txBody>
      </p:sp>
      <p:pic>
        <p:nvPicPr>
          <p:cNvPr id="21507" name="Picture 6" descr="EXTA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7950" y="1000125"/>
            <a:ext cx="6480175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96875" y="1071563"/>
            <a:ext cx="8604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/>
              <a:t>A orixe da palabra ESCULTURA, reflicte a idea de eliminar, de substraer a materia que envolvía a forma ideal pensada polo escultor, que fai representacións de carácter tridimensional, de vulto ou en relevo. 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411413" y="188913"/>
            <a:ext cx="6732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gl-ES" sz="2400" b="1">
                <a:solidFill>
                  <a:schemeClr val="hlink"/>
                </a:solidFill>
              </a:rPr>
              <a:t>TÉCNICAS E MATERIAIS DA ESCULTURA</a:t>
            </a:r>
          </a:p>
        </p:txBody>
      </p:sp>
      <p:pic>
        <p:nvPicPr>
          <p:cNvPr id="5124" name="Picture 6" descr="MODELA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4525" y="3429000"/>
            <a:ext cx="21891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 descr="ferrament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213" y="3429000"/>
            <a:ext cx="2808287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¨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2060575"/>
            <a:ext cx="1560513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95288" y="530225"/>
            <a:ext cx="84978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400"/>
              <a:t>A escultura </a:t>
            </a:r>
            <a:r>
              <a:rPr lang="gl-ES" sz="2400" b="1"/>
              <a:t>por adición</a:t>
            </a:r>
            <a:r>
              <a:rPr lang="gl-ES" sz="2400"/>
              <a:t> é a que engade unha materia dúctil, arxila, gres, xeso, cera, plastilina, etc.</a:t>
            </a:r>
          </a:p>
        </p:txBody>
      </p:sp>
      <p:pic>
        <p:nvPicPr>
          <p:cNvPr id="6147" name="Picture 5" descr="MODELADO%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571625"/>
            <a:ext cx="2227262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barro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325" y="2133600"/>
            <a:ext cx="19796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barr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2813" y="3789363"/>
            <a:ext cx="20161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TANAG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1571625"/>
            <a:ext cx="3016250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325438" y="5715000"/>
            <a:ext cx="86756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/>
              <a:t>Nalgúns casos as pezas feitas nestes materiais </a:t>
            </a:r>
            <a:r>
              <a:rPr lang="gl-ES" sz="1800" b="1"/>
              <a:t>non</a:t>
            </a:r>
            <a:r>
              <a:rPr lang="gl-ES" sz="1800"/>
              <a:t> son as pezas </a:t>
            </a:r>
            <a:r>
              <a:rPr lang="gl-ES" sz="1800" b="1"/>
              <a:t>definitivas</a:t>
            </a:r>
            <a:r>
              <a:rPr lang="gl-ES" sz="1800"/>
              <a:t>, están destinadas  a ser un </a:t>
            </a:r>
            <a:r>
              <a:rPr lang="gl-ES" sz="1800" b="1"/>
              <a:t>molde</a:t>
            </a:r>
            <a:r>
              <a:rPr lang="gl-ES" sz="1800"/>
              <a:t>, unha especie de negativo, que permite unha serie de reproducións.</a:t>
            </a:r>
            <a:endParaRPr lang="es-ES" sz="1800"/>
          </a:p>
        </p:txBody>
      </p:sp>
      <p:sp>
        <p:nvSpPr>
          <p:cNvPr id="6152" name="Rectangle 11"/>
          <p:cNvSpPr>
            <a:spLocks noChangeArrowheads="1"/>
          </p:cNvSpPr>
          <p:nvPr/>
        </p:nvSpPr>
        <p:spPr bwMode="auto">
          <a:xfrm>
            <a:off x="3708400" y="0"/>
            <a:ext cx="520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1800" b="1">
                <a:solidFill>
                  <a:schemeClr val="hlink"/>
                </a:solidFill>
              </a:rPr>
              <a:t>TÉCNICAS E MATERIAIS DA ESCULTURA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POB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3" y="1747838"/>
            <a:ext cx="40449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57188" y="333375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1800"/>
              <a:t>Na actualidade, nas obras escultóricas empréganse </a:t>
            </a:r>
            <a:r>
              <a:rPr lang="gl-ES" sz="1800" b="1"/>
              <a:t>materiais</a:t>
            </a:r>
            <a:r>
              <a:rPr lang="gl-ES" sz="1800"/>
              <a:t> que </a:t>
            </a:r>
            <a:r>
              <a:rPr lang="gl-ES" sz="1800" b="1"/>
              <a:t>nunca</a:t>
            </a:r>
            <a:r>
              <a:rPr lang="gl-ES" sz="1800"/>
              <a:t> foran </a:t>
            </a:r>
            <a:r>
              <a:rPr lang="gl-ES" sz="1800" b="1"/>
              <a:t>considerados</a:t>
            </a:r>
            <a:r>
              <a:rPr lang="gl-ES" sz="1800"/>
              <a:t> como </a:t>
            </a:r>
            <a:r>
              <a:rPr lang="gl-ES" sz="1800" b="1"/>
              <a:t>materiais de uso para crear unha obra de arte</a:t>
            </a:r>
            <a:r>
              <a:rPr lang="gl-ES" sz="1800"/>
              <a:t>, son materiais bastos, nalgúns casos sen transformación, podendo ser incluso perecedoiros</a:t>
            </a:r>
          </a:p>
        </p:txBody>
      </p: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3708400" y="0"/>
            <a:ext cx="543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1800" b="1">
                <a:solidFill>
                  <a:schemeClr val="hlink"/>
                </a:solidFill>
              </a:rPr>
              <a:t>TÉCNICAS E MATERIAIS DA ESCULTURA</a:t>
            </a:r>
          </a:p>
        </p:txBody>
      </p:sp>
      <p:pic>
        <p:nvPicPr>
          <p:cNvPr id="7173" name="Picture 9" descr="VENUS CAPITOLI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12875"/>
            <a:ext cx="35861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11"/>
          <p:cNvSpPr>
            <a:spLocks noGrp="1" noChangeArrowheads="1"/>
          </p:cNvSpPr>
          <p:nvPr>
            <p:ph type="subTitle" idx="4294967295"/>
          </p:nvPr>
        </p:nvSpPr>
        <p:spPr>
          <a:xfrm>
            <a:off x="465138" y="6215063"/>
            <a:ext cx="4035425" cy="4286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s-ES" sz="1200" b="1">
                <a:solidFill>
                  <a:srgbClr val="002060"/>
                </a:solidFill>
              </a:rPr>
              <a:t>VENUS DOS TRAPOS. INSTALACIÓN, Madrid, 1985</a:t>
            </a:r>
          </a:p>
        </p:txBody>
      </p:sp>
      <p:sp>
        <p:nvSpPr>
          <p:cNvPr id="7175" name="6 CuadroTexto"/>
          <p:cNvSpPr txBox="1">
            <a:spLocks noChangeArrowheads="1"/>
          </p:cNvSpPr>
          <p:nvPr/>
        </p:nvSpPr>
        <p:spPr bwMode="auto">
          <a:xfrm>
            <a:off x="4978400" y="6315075"/>
            <a:ext cx="3736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>
                <a:solidFill>
                  <a:srgbClr val="002060"/>
                </a:solidFill>
              </a:rPr>
              <a:t>VENUS CAPITOLINA, 320-280 a.C. Copia romana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79388" y="476250"/>
            <a:ext cx="8604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800"/>
              <a:t>Este proceso de </a:t>
            </a:r>
            <a:r>
              <a:rPr lang="gl-ES" sz="1800" b="1">
                <a:solidFill>
                  <a:schemeClr val="hlink"/>
                </a:solidFill>
              </a:rPr>
              <a:t>sacar os obxectos ou os materiais fora do seu contexto habitual</a:t>
            </a:r>
            <a:r>
              <a:rPr lang="gl-ES" sz="1800"/>
              <a:t> </a:t>
            </a:r>
            <a:r>
              <a:rPr lang="gl-ES" sz="1800">
                <a:solidFill>
                  <a:srgbClr val="FF66FF"/>
                </a:solidFill>
              </a:rPr>
              <a:t>e </a:t>
            </a:r>
            <a:r>
              <a:rPr lang="gl-ES" sz="1800" b="1">
                <a:solidFill>
                  <a:srgbClr val="920C52"/>
                </a:solidFill>
              </a:rPr>
              <a:t>convertelos en obras susceptibles de ser expostas en museos</a:t>
            </a:r>
            <a:r>
              <a:rPr lang="gl-ES" sz="1800">
                <a:solidFill>
                  <a:srgbClr val="920C52"/>
                </a:solidFill>
              </a:rPr>
              <a:t> </a:t>
            </a:r>
            <a:r>
              <a:rPr lang="gl-ES" sz="1800"/>
              <a:t>ou galerías iniciouse nas primeiras décadas do século XX co </a:t>
            </a:r>
            <a:r>
              <a:rPr lang="gl-ES" sz="1800" b="1">
                <a:solidFill>
                  <a:schemeClr val="hlink"/>
                </a:solidFill>
              </a:rPr>
              <a:t>DADAISMO</a:t>
            </a:r>
            <a:r>
              <a:rPr lang="gl-ES" sz="1800"/>
              <a:t>: </a:t>
            </a:r>
          </a:p>
        </p:txBody>
      </p:sp>
      <p:pic>
        <p:nvPicPr>
          <p:cNvPr id="8195" name="Picture 5" descr="DUCHA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73238"/>
            <a:ext cx="45561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5795963" y="1557338"/>
            <a:ext cx="273685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1800"/>
              <a:t>movemento nacido no ano 1915 contra calquera orde establecido, calquera sistema racionalizado e sometemento ás normas. Supón a </a:t>
            </a:r>
            <a:r>
              <a:rPr lang="gl-ES" sz="1800" b="1"/>
              <a:t>ruptura</a:t>
            </a:r>
            <a:r>
              <a:rPr lang="gl-ES" sz="1800"/>
              <a:t> definitiva </a:t>
            </a:r>
            <a:r>
              <a:rPr lang="gl-ES" sz="1800" b="1"/>
              <a:t>coa arte anterior</a:t>
            </a:r>
            <a:r>
              <a:rPr lang="gl-ES" sz="1800"/>
              <a:t>, tiñan como obxectivo destruíla arte, pasada e presente. Non ten ningún presuposto formal, ás súas creacións, ás que denominan obxectos, non as consideran obras de arte.</a:t>
            </a:r>
          </a:p>
          <a:p>
            <a:pPr algn="ctr"/>
            <a:r>
              <a:rPr lang="gl-ES" sz="1800"/>
              <a:t> </a:t>
            </a: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3937000" y="0"/>
            <a:ext cx="520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1800" b="1">
                <a:solidFill>
                  <a:schemeClr val="hlink"/>
                </a:solidFill>
              </a:rPr>
              <a:t>TÉCNICAS E MATERIAIS DA ESCULTURA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714375" y="642938"/>
            <a:ext cx="74628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6000" dirty="0">
                <a:solidFill>
                  <a:schemeClr val="hlink"/>
                </a:solidFill>
              </a:rPr>
              <a:t>¿o dadaísmo é arte? 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785813" y="220663"/>
            <a:ext cx="1731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4000">
                <a:solidFill>
                  <a:srgbClr val="920C52"/>
                </a:solidFill>
              </a:rPr>
              <a:t>Entón,</a:t>
            </a:r>
            <a:r>
              <a:rPr lang="gl-ES" sz="1800">
                <a:solidFill>
                  <a:srgbClr val="920C52"/>
                </a:solidFill>
              </a:rPr>
              <a:t> </a:t>
            </a:r>
          </a:p>
        </p:txBody>
      </p:sp>
      <p:pic>
        <p:nvPicPr>
          <p:cNvPr id="9220" name="Picture 6" descr="DUCHA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2071688"/>
            <a:ext cx="30305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428625" y="5572125"/>
            <a:ext cx="8572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1800">
                <a:solidFill>
                  <a:srgbClr val="920C52"/>
                </a:solidFill>
              </a:rPr>
              <a:t> </a:t>
            </a:r>
            <a:r>
              <a:rPr lang="gl-ES" sz="2400" b="1">
                <a:solidFill>
                  <a:srgbClr val="920C52"/>
                </a:solidFill>
              </a:rPr>
              <a:t>...é un fenómeno de reflexión sobre a creación e a función da arte</a:t>
            </a:r>
            <a:endParaRPr lang="es-ES" sz="2400">
              <a:solidFill>
                <a:srgbClr val="920C52"/>
              </a:solidFill>
            </a:endParaRPr>
          </a:p>
        </p:txBody>
      </p:sp>
      <p:pic>
        <p:nvPicPr>
          <p:cNvPr id="9222" name="Picture 11" descr="Resultado de imaxes para man ray cade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2000250"/>
            <a:ext cx="2486025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3" descr="Resultado de imaxes para duchamp"/>
          <p:cNvPicPr>
            <a:picLocks noChangeAspect="1" noChangeArrowheads="1"/>
          </p:cNvPicPr>
          <p:nvPr/>
        </p:nvPicPr>
        <p:blipFill>
          <a:blip r:embed="rId4"/>
          <a:srcRect l="15359" t="4579" r="21159"/>
          <a:stretch>
            <a:fillRect/>
          </a:stretch>
        </p:blipFill>
        <p:spPr bwMode="auto">
          <a:xfrm>
            <a:off x="6500813" y="2000250"/>
            <a:ext cx="18510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plátano pegado a la pared de Maurizio Cattelan ya es una pieza de mus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04906"/>
            <a:ext cx="4929222" cy="278365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500694" y="1204256"/>
            <a:ext cx="33143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CATTELAN,</a:t>
            </a:r>
          </a:p>
          <a:p>
            <a:r>
              <a:rPr lang="es-ES" sz="2400" b="1" i="1" dirty="0" err="1"/>
              <a:t>Comedian</a:t>
            </a:r>
            <a:r>
              <a:rPr lang="es-ES" sz="2400" b="1" i="1" dirty="0"/>
              <a:t>, 2019.</a:t>
            </a:r>
          </a:p>
          <a:p>
            <a:r>
              <a:rPr lang="es-ES" sz="2400" b="1" i="1" dirty="0"/>
              <a:t>Art </a:t>
            </a:r>
            <a:r>
              <a:rPr lang="es-ES" sz="2400" b="1" i="1" dirty="0" err="1"/>
              <a:t>Basel</a:t>
            </a:r>
            <a:r>
              <a:rPr lang="es-ES" sz="2400" b="1" i="1" dirty="0"/>
              <a:t> Miami</a:t>
            </a:r>
          </a:p>
          <a:p>
            <a:endParaRPr lang="es-ES" sz="2400" b="1" i="1" dirty="0"/>
          </a:p>
          <a:p>
            <a:r>
              <a:rPr lang="es-ES" sz="2400" b="1" dirty="0">
                <a:solidFill>
                  <a:srgbClr val="0070C0"/>
                </a:solidFill>
              </a:rPr>
              <a:t>Vendida por 120.000€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14375" y="214290"/>
            <a:ext cx="74628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4800" b="1" dirty="0">
                <a:solidFill>
                  <a:schemeClr val="hlink"/>
                </a:solidFill>
              </a:rPr>
              <a:t>E 100 anos despois… </a:t>
            </a:r>
          </a:p>
        </p:txBody>
      </p:sp>
      <p:pic>
        <p:nvPicPr>
          <p:cNvPr id="1028" name="Picture 4" descr="Un visitante devora la obra del plátano de Cattelan en pleno museo &amp;quot;porque  también es arte&amp;quot; - Los Replican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29" y="4071942"/>
            <a:ext cx="3441705" cy="2583574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6248" y="4500570"/>
            <a:ext cx="464347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l-ES" sz="4400" b="1" dirty="0">
                <a:solidFill>
                  <a:srgbClr val="00B050"/>
                </a:solidFill>
              </a:rPr>
              <a:t>Facendo arte con arte?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323850" y="96838"/>
            <a:ext cx="8496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gl-ES" sz="2400" b="1">
                <a:solidFill>
                  <a:schemeClr val="hlink"/>
                </a:solidFill>
              </a:rPr>
              <a:t>TIPOLOXÍAS</a:t>
            </a:r>
            <a:r>
              <a:rPr lang="gl-ES" sz="2400" b="1"/>
              <a:t> </a:t>
            </a:r>
          </a:p>
          <a:p>
            <a:r>
              <a:rPr lang="gl-ES" sz="2400" b="1"/>
              <a:t>VULTO REDONDO: </a:t>
            </a:r>
            <a:r>
              <a:rPr lang="gl-ES" sz="1800" b="1"/>
              <a:t> busto,</a:t>
            </a:r>
            <a:r>
              <a:rPr lang="es-ES" sz="1800"/>
              <a:t> corpo enteiro, grupo, ecuestre...</a:t>
            </a:r>
          </a:p>
        </p:txBody>
      </p:sp>
      <p:pic>
        <p:nvPicPr>
          <p:cNvPr id="10243" name="Picture 8" descr="LAOCO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1785938"/>
            <a:ext cx="31877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3" descr="estatua barberini"/>
          <p:cNvPicPr>
            <a:picLocks noChangeAspect="1" noChangeArrowheads="1"/>
          </p:cNvPicPr>
          <p:nvPr/>
        </p:nvPicPr>
        <p:blipFill>
          <a:blip r:embed="rId3" cstate="print"/>
          <a:srcRect l="1352" t="246" r="676" b="493"/>
          <a:stretch>
            <a:fillRect/>
          </a:stretch>
        </p:blipFill>
        <p:spPr bwMode="auto">
          <a:xfrm>
            <a:off x="3651250" y="1500188"/>
            <a:ext cx="17780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4" descr="retrato ecuestre de marco aurelio"/>
          <p:cNvPicPr>
            <a:picLocks noChangeAspect="1" noChangeArrowheads="1"/>
          </p:cNvPicPr>
          <p:nvPr/>
        </p:nvPicPr>
        <p:blipFill>
          <a:blip r:embed="rId4"/>
          <a:srcRect r="3331" b="2690"/>
          <a:stretch>
            <a:fillRect/>
          </a:stretch>
        </p:blipFill>
        <p:spPr bwMode="auto">
          <a:xfrm>
            <a:off x="5653088" y="1357313"/>
            <a:ext cx="3348037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755</Words>
  <Application>Microsoft Office PowerPoint</Application>
  <PresentationFormat>Presentación en pantalla (4:3)</PresentationFormat>
  <Paragraphs>73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Batang</vt:lpstr>
      <vt:lpstr>Arial</vt:lpstr>
      <vt:lpstr>Britannic Bold</vt:lpstr>
      <vt:lpstr>Calibri</vt:lpstr>
      <vt:lpstr>Comic Sans MS</vt:lpstr>
      <vt:lpstr>Lucida Handwriting</vt:lpstr>
      <vt:lpstr>Stylus BT</vt:lpstr>
      <vt:lpstr>Times New Roman</vt:lpstr>
      <vt:lpstr>Diseño predeterminado</vt:lpstr>
      <vt:lpstr>DICIONARIO VISUAL DE TERMOS ARTÍSTICOS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MARIBEL</dc:creator>
  <cp:lastModifiedBy>Chicho Janeiro</cp:lastModifiedBy>
  <cp:revision>17</cp:revision>
  <dcterms:created xsi:type="dcterms:W3CDTF">2005-01-15T10:14:24Z</dcterms:created>
  <dcterms:modified xsi:type="dcterms:W3CDTF">2024-09-09T17:12:21Z</dcterms:modified>
</cp:coreProperties>
</file>