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9"/>
  </p:handoutMasterIdLst>
  <p:sldIdLst>
    <p:sldId id="256" r:id="rId3"/>
    <p:sldId id="258" r:id="rId4"/>
    <p:sldId id="257" r:id="rId6"/>
    <p:sldId id="259" r:id="rId7"/>
    <p:sldId id="261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78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04T22:33:29.853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ción de imagen de diapositiva 1"/>
          <p:cNvSpPr/>
          <p:nvPr>
            <p:ph type="sldImg" idx="2"/>
          </p:nvPr>
        </p:nvSpPr>
        <p:spPr/>
      </p:sp>
      <p:sp>
        <p:nvSpPr>
          <p:cNvPr id="3" name="Marcador de posición de texto 2"/>
          <p:cNvSpPr/>
          <p:nvPr>
            <p:ph type="body" idx="3"/>
          </p:nvPr>
        </p:nvSpPr>
        <p:spPr/>
        <p:txBody>
          <a:bodyPr/>
          <a:p>
            <a:endParaRPr lang="es-E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hyperlink" Target="https://datosmacro.expansion.com/" TargetMode="External"/><Relationship Id="rId2" Type="http://schemas.openxmlformats.org/officeDocument/2006/relationships/hyperlink" Target="https://www.ine.es/dyngs/INEbase/es/operacion.htm?c=Estadistica_C&amp;cid=1254736176918&amp;menu=ultiDatos&amp;idp=1254735976595" TargetMode="External"/><Relationship Id="rId1" Type="http://schemas.openxmlformats.org/officeDocument/2006/relationships/hyperlink" Target="https://www.econosublime.com/" TargetMode="Externa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hyperlink" Target="https://www.youtube.com/watch?v=ZaSXE0dg3EM" TargetMode="Externa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hyperlink" Target="https://es.tradingview.com/symbols/NASDAQ-NVDA/" TargetMode="External"/><Relationship Id="rId2" Type="http://schemas.openxmlformats.org/officeDocument/2006/relationships/image" Target="../media/image8.png"/><Relationship Id="rId1" Type="http://schemas.openxmlformats.org/officeDocument/2006/relationships/hyperlink" Target="https://www.xataka.com/robotica-e-ia/ceo-nvidia-confiesa-que-carrera-cursaria-muy-mala-noticia-para-informati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8275"/>
            <a:ext cx="9471660" cy="50825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60" y="4448175"/>
            <a:ext cx="6233795" cy="20885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ag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445" y="337820"/>
            <a:ext cx="11125200" cy="3185160"/>
          </a:xfrm>
          <a:prstGeom prst="rect">
            <a:avLst/>
          </a:prstGeom>
        </p:spPr>
      </p:pic>
      <p:sp>
        <p:nvSpPr>
          <p:cNvPr id="3" name="Cuadro de texto 2"/>
          <p:cNvSpPr txBox="1"/>
          <p:nvPr/>
        </p:nvSpPr>
        <p:spPr>
          <a:xfrm>
            <a:off x="1013460" y="3438525"/>
            <a:ext cx="98386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s-ES" altLang="en-US" b="1"/>
              <a:t>Exposición</a:t>
            </a:r>
            <a:r>
              <a:rPr lang="es-ES" altLang="en-US"/>
              <a:t>/búsqueda de</a:t>
            </a:r>
            <a:r>
              <a:rPr lang="es-ES" altLang="en-US" b="1"/>
              <a:t> información previa sobre algún aspecto relativo a la economía o al empleo </a:t>
            </a:r>
            <a:r>
              <a:rPr lang="es-ES" altLang="en-US"/>
              <a:t>(desempleo, estructura poblacional, salarios, empleabilidad...). </a:t>
            </a:r>
            <a:r>
              <a:rPr lang="es-ES" altLang="en-US" b="1"/>
              <a:t>Mapa conceptual.</a:t>
            </a:r>
            <a:endParaRPr lang="es-ES" altLang="en-US"/>
          </a:p>
          <a:p>
            <a:pPr indent="0">
              <a:buFont typeface="Wingdings" panose="05000000000000000000" charset="0"/>
              <a:buNone/>
            </a:pPr>
            <a:endParaRPr lang="es-ES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s-ES" altLang="en-US"/>
              <a:t> Información/reflexión sobre </a:t>
            </a:r>
            <a:r>
              <a:rPr lang="es-ES" altLang="en-US" b="1"/>
              <a:t>IA y cambios en el empleo</a:t>
            </a:r>
            <a:r>
              <a:rPr lang="es-ES" altLang="en-US"/>
              <a:t> (vídeo, artículo periodístico, búsqueda libre, etc). </a:t>
            </a:r>
            <a:r>
              <a:rPr lang="es-ES" altLang="en-US" b="1"/>
              <a:t>Cuestionario</a:t>
            </a:r>
            <a:r>
              <a:rPr lang="es-ES" altLang="en-US"/>
              <a:t>.</a:t>
            </a:r>
            <a:endParaRPr lang="es-ES" altLang="en-US"/>
          </a:p>
          <a:p>
            <a:pPr indent="0">
              <a:buFont typeface="Wingdings" panose="05000000000000000000" charset="0"/>
              <a:buNone/>
            </a:pPr>
            <a:endParaRPr lang="es-ES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es-ES" altLang="en-US" b="1"/>
              <a:t>Resultado final (mapa conceptual, infográfía, póster...)</a:t>
            </a:r>
            <a:r>
              <a:rPr lang="es-ES" altLang="en-US"/>
              <a:t> conjeturando el cambio en la economía o el empleo, comparando con la situación de partida o presentando la situación futura.</a:t>
            </a:r>
            <a:endParaRPr lang="es-ES" altLang="en-US"/>
          </a:p>
        </p:txBody>
      </p:sp>
      <p:sp>
        <p:nvSpPr>
          <p:cNvPr id="5" name="Rectángulo redondeado 4"/>
          <p:cNvSpPr/>
          <p:nvPr/>
        </p:nvSpPr>
        <p:spPr>
          <a:xfrm>
            <a:off x="699770" y="3235325"/>
            <a:ext cx="10284460" cy="300291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uadro de texto 2"/>
          <p:cNvSpPr txBox="1"/>
          <p:nvPr/>
        </p:nvSpPr>
        <p:spPr>
          <a:xfrm>
            <a:off x="1090930" y="5574665"/>
            <a:ext cx="9194800" cy="10706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s-ES" altLang="en-US"/>
              <a:t>Recursos didácticos Economía - </a:t>
            </a:r>
            <a:r>
              <a:rPr lang="es-ES" altLang="en-US"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https://www.econosublime.com/</a:t>
            </a:r>
            <a:endParaRPr lang="es-ES" altLang="en-US">
              <a:hlinkClick r:id="rId1" action="ppaction://hlinkfile">
                <a:extLst>
                  <a:ext uri="{DAF060AB-1E55-43B9-8AAB-6FB025537F2F}">
                    <wpsdc:hlinkClr xmlns:wpsdc="http://www.wps.cn/officeDocument/2017/drawingmlCustomData" val="0563C1"/>
                    <wpsdc:folHlinkClr xmlns:wpsdc="http://www.wps.cn/officeDocument/2017/drawingmlCustomData" val="954F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s-ES" altLang="en-US">
                <a:hlinkClick r:id="rId2" action="ppaction://hlinkfile"/>
              </a:rPr>
              <a:t>INE - Encuesta de Población Activa</a:t>
            </a:r>
            <a:endParaRPr lang="es-ES" altLang="en-US">
              <a:hlinkClick r:id="rId2" action="ppaction://hlinkfile"/>
            </a:endParaRPr>
          </a:p>
          <a:p>
            <a:pPr algn="ctr"/>
            <a:r>
              <a:rPr lang="es-ES" altLang="en-US">
                <a:hlinkClick r:id="rId3" action="ppaction://hlinkfile"/>
              </a:rPr>
              <a:t>https://datosmacro.expansion.com/</a:t>
            </a:r>
            <a:endParaRPr lang="es-ES" altLang="en-US"/>
          </a:p>
        </p:txBody>
      </p:sp>
      <p:pic>
        <p:nvPicPr>
          <p:cNvPr id="5" name="Imagen 4" descr="Mapa conceptua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30" y="394970"/>
            <a:ext cx="9930130" cy="49415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agen 2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" y="551180"/>
            <a:ext cx="11458575" cy="24098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" y="3072765"/>
            <a:ext cx="4581525" cy="3521710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5758815" y="4909185"/>
            <a:ext cx="5645150" cy="11188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es-ES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Utilización ChatGPT para elaborar actividades.</a:t>
            </a:r>
            <a:endParaRPr lang="es-ES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indent="0">
              <a:buFont typeface="Wingdings" panose="05000000000000000000" charset="0"/>
              <a:buNone/>
            </a:pPr>
            <a:endParaRPr lang="es-ES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es-ES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Utilización IA por parte del alumno.</a:t>
            </a:r>
            <a:endParaRPr lang="es-ES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indent="0">
              <a:buFont typeface="Wingdings" panose="05000000000000000000" charset="0"/>
              <a:buNone/>
            </a:pPr>
            <a:endParaRPr lang="es-ES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175" y="2167890"/>
            <a:ext cx="429768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agen 1">
            <a:hlinkClick r:id="rId1" tooltip="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0" y="1016000"/>
            <a:ext cx="5437505" cy="2771775"/>
          </a:xfrm>
          <a:prstGeom prst="rect">
            <a:avLst/>
          </a:prstGeom>
        </p:spPr>
      </p:pic>
      <p:pic>
        <p:nvPicPr>
          <p:cNvPr id="3" name="Imagen 2">
            <a:hlinkClick r:id="rId3" tooltip="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570" y="3070860"/>
            <a:ext cx="5627370" cy="3108325"/>
          </a:xfrm>
          <a:prstGeom prst="rect">
            <a:avLst/>
          </a:prstGeom>
        </p:spPr>
      </p:pic>
      <p:sp>
        <p:nvSpPr>
          <p:cNvPr id="4" name="Cuadro de texto 3"/>
          <p:cNvSpPr txBox="1"/>
          <p:nvPr/>
        </p:nvSpPr>
        <p:spPr>
          <a:xfrm>
            <a:off x="6347460" y="127889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es-ES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Ideas y mareriales alternativos...</a:t>
            </a:r>
            <a:endParaRPr lang="es-ES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WPS Presentation</Application>
  <PresentationFormat>宽屏</PresentationFormat>
  <Paragraphs>17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SimSun</vt:lpstr>
      <vt:lpstr>Wingdings</vt:lpstr>
      <vt:lpstr>Calibri Light</vt:lpstr>
      <vt:lpstr>Wingdings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MARCOS</cp:lastModifiedBy>
  <cp:revision>7</cp:revision>
  <dcterms:created xsi:type="dcterms:W3CDTF">2024-02-11T09:14:00Z</dcterms:created>
  <dcterms:modified xsi:type="dcterms:W3CDTF">2024-03-04T21:54:02Z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3082-12.2.0.13489</vt:lpwstr>
  </property>
  <property fmtid="{D5CDD505-2E9C-101B-9397-08002B2CF9AE}" pid="3" name="ICV">
    <vt:lpwstr>0AF1CEB868984EEFA28D4D132028E3B4_11</vt:lpwstr>
  </property>
</Properties>
</file>