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F4DCBC-6E02-4150-8E74-E01072FDC1E4}">
  <a:tblStyle styleId="{E5F4DCBC-6E02-4150-8E74-E01072FDC1E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aaa2e67b0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aaa2e67b0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aaa2e67b0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aaa2e67b0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aaa2e67b0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aaa2e67b0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aa2e67b0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aa2e67b0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aaa2e67b00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aaa2e67b00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aaa2e67b0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aaa2e67b0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aad79266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aad79266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aa2e67b0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aaa2e67b0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aaa2e67b0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aaa2e67b0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aaa2e67b0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aaa2e67b0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aad7926605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aad7926605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aaa2e67b00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aaa2e67b0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aaa2e67b0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aaa2e67b0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aad7926605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aad7926605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aad7926605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aad7926605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aad7926605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aad7926605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b45bd8a3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ab45bd8a3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ab45bd8a3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ab45bd8a3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ab45bd8a3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ab45bd8a3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ab45bd8a3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ab45bd8a3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aaa2e67b0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aaa2e67b0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aaa2e67b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aaa2e67b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aaa2e67b00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aaa2e67b0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aad7926605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aad7926605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aad7926605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aad7926605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aad7926605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aad7926605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aad7926605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aad7926605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ab45bd8a3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ab45bd8a3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aad7926605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aad7926605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aad7926605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aad7926605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aad7926605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aad7926605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aad7926605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aad7926605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aad792660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aad792660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aad7926605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aad7926605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aad7926605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aad7926605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aad7926605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aad7926605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aaa2e67b00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aaa2e67b00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aaa2e67b00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aaa2e67b00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aaa2e67b0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aaa2e67b0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aad792660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aad792660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ac845940d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ac845940d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aad792660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aad792660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aad792660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aad792660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aaa2e67b0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aaa2e67b0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aad792660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aad792660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aaa2e67b00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aaa2e67b00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aad792660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aad792660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aad7926605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aad7926605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aad7926605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aad7926605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aad792660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aad792660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aaa2e67b00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aaa2e67b00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ab45bd8a3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ab45bd8a3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ab45bd8a3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ab45bd8a3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ac845940d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ac845940d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aad792660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aad792660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ab45bd8a3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ab45bd8a3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ab45bd8a3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ab45bd8a3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ac845940d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ac845940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ab45bd8a3b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ab45bd8a3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ab45bd8a3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ab45bd8a3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ab45bd8a3b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ab45bd8a3b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ab45bd8a3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ab45bd8a3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aaa2e67b0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aaa2e67b00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ab45bd8a3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ab45bd8a3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ab45bd8a3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ab45bd8a3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aad7926605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aad7926605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aad7926605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aad7926605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aaa2e67b0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aaa2e67b0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ignaciogavilan.com/el-riesgo-de-la-interpretacion-antropomorfica-de-la-inteligencia-artificia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https://es.khanacademy.org/computing/ap-computer-science-principles/data-analysis-101/x2d2f703b37b450a3:machine-learning-and-bias/a/bias-in-facial-recogni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es.khanacademy.org/computing/ap-computer-science-principles/data-analysis-101/x2d2f703b37b450a3:machine-learning-and-bias/a/machine-learning-algorithm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youtube.com/watch?v=_tA5cinv0U8&amp;t=8s" TargetMode="External"/><Relationship Id="rId4" Type="http://schemas.openxmlformats.org/officeDocument/2006/relationships/image" Target="../media/image7.png"/><Relationship Id="rId5" Type="http://schemas.openxmlformats.org/officeDocument/2006/relationships/hyperlink" Target="https://www.youtube.com/watch?v=_tA5cinv0U8&amp;t=8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hyperlink" Target="https://slideplayer.es/amp/173710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hyperlink" Target="https://slideplayer.es/amp/173710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hyperlink" Target="https://platzi.com/tutoriales/1729-matematicas-ai-2019/7854-la-era-de-la-inteligencia-artificia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slideplayer.es/amp/1737106/" TargetMode="Externa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tesla.com/autopilo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vimeo.com/19217972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1.png"/><Relationship Id="rId4" Type="http://schemas.openxmlformats.org/officeDocument/2006/relationships/hyperlink" Target="https://www.tesla.com/autopilo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vimeo.com/192179726" TargetMode="External"/><Relationship Id="rId4" Type="http://schemas.openxmlformats.org/officeDocument/2006/relationships/image" Target="../media/image12.jpg"/><Relationship Id="rId5" Type="http://schemas.openxmlformats.org/officeDocument/2006/relationships/image" Target="../media/image1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vimeo.com/192179726" TargetMode="Externa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vimeo.com/192179726"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hyperlink" Target="https://platzi.com/tutoriales/1729-matematicas-ai-2019/7854-la-era-de-la-inteligencia-artificia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drive.google.com/drive/folders/1Z6tbmizE3rtKm0y6n1V120tJ1KqNYvnm" TargetMode="External"/><Relationship Id="rId4" Type="http://schemas.openxmlformats.org/officeDocument/2006/relationships/hyperlink" Target="https://code.intef.es/agenda/evento-intef-codeweek-2019/"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www.barcelona.cat/metropolis/es/contenidos/mitos-y-realidades-de-la-inteligencia-artificial" TargetMode="External"/><Relationship Id="rId4" Type="http://schemas.openxmlformats.org/officeDocument/2006/relationships/hyperlink" Target="https://www.uab.cat/web/detalle-noticia/la-transferencia-antropomorfica-de-la-inteligencia-artificial-1345680342040.html?noticiaid=1345829707169"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edu.xunta.gal/centros/cpiatios/aulavirtual/pluginfile.php/25158/mod_resource/content/9/index.html#/id/62a8497f9354474e606c17e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4.jpg"/><Relationship Id="rId4" Type="http://schemas.openxmlformats.org/officeDocument/2006/relationships/hyperlink" Target="https://platzi.com/tutoriales/1729-matematicas-ai-2019/7854-la-era-de-la-inteligencia-artificia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www.youtube.com/watch?v=3TXbGwAVES0" TargetMode="Externa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0.png"/><Relationship Id="rId4" Type="http://schemas.openxmlformats.org/officeDocument/2006/relationships/hyperlink" Target="https://images.app.goo.gl/pmFstotTrkyfSFCG8" TargetMode="External"/><Relationship Id="rId5" Type="http://schemas.openxmlformats.org/officeDocument/2006/relationships/image" Target="../media/image15.jpg"/><Relationship Id="rId6" Type="http://schemas.openxmlformats.org/officeDocument/2006/relationships/hyperlink" Target="https://images.app.goo.gl/7gEeWxRVNwEFdwNZ7"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1.jpg"/><Relationship Id="rId4" Type="http://schemas.openxmlformats.org/officeDocument/2006/relationships/hyperlink" Target="https://www.marketingdirecto.com/digital-general/digital/siri-cortana-alexa-origen-nombres-fruto-la-casualidad"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3.jpg"/><Relationship Id="rId4" Type="http://schemas.openxmlformats.org/officeDocument/2006/relationships/hyperlink" Target="https://images.app.goo.gl/uFj6thkmcyk2XjRY6"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0.png"/><Relationship Id="rId4" Type="http://schemas.openxmlformats.org/officeDocument/2006/relationships/hyperlink" Target="https://www.youtube.com/watch?v=Xut_oHLX1oA"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2.png"/><Relationship Id="rId4" Type="http://schemas.openxmlformats.org/officeDocument/2006/relationships/hyperlink" Target="https://www.youtube.com/watch?v=t2GgF5BWPkI" TargetMode="External"/><Relationship Id="rId5"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9.png"/><Relationship Id="rId4" Type="http://schemas.openxmlformats.org/officeDocument/2006/relationships/hyperlink" Target="https://www.youtube.com/watch?v=fSIXfWizEI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blogs.ugto.mx/rea/clase-digital-1-descubriendo-la-inteligencia-artificia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3.png"/><Relationship Id="rId4" Type="http://schemas.openxmlformats.org/officeDocument/2006/relationships/hyperlink" Target="https://cnnespanol.cnn.com/video/bmw-robot-construccion-autos-munich-fabrica-pkg-digital-origina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www.youtube.com/watch?v=vkn4oRhaKzo" TargetMode="Externa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2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www.youtube.com/watch?v=2kNtssPhOJ8" TargetMode="Externa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28.jpg"/><Relationship Id="rId4" Type="http://schemas.openxmlformats.org/officeDocument/2006/relationships/hyperlink" Target="https://images.app.goo.gl/qSpz3Bfc9wqPevDMA" TargetMode="External"/><Relationship Id="rId5" Type="http://schemas.openxmlformats.org/officeDocument/2006/relationships/hyperlink" Target="https://www.youtube.com/watch?v=sA2bUtu6rZc" TargetMode="External"/><Relationship Id="rId6"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www.youtube.com/watch?v=6QKb07dcw_U" TargetMode="Externa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8.jpg"/><Relationship Id="rId4" Type="http://schemas.openxmlformats.org/officeDocument/2006/relationships/hyperlink" Target="https://iarevolucion.com/aplicaciones-inteligencia-artificial-en-la-educacion/"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7.jpg"/><Relationship Id="rId4" Type="http://schemas.openxmlformats.org/officeDocument/2006/relationships/image" Target="../media/image36.jpg"/><Relationship Id="rId5" Type="http://schemas.openxmlformats.org/officeDocument/2006/relationships/hyperlink" Target="https://www.telefonica.com/es/sala-comunicacion/blog/como-influye-inteligencia-artificial-agricultura/"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s://www.youtube.com/watch?v=UkaN57lNvEU" TargetMode="Externa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images.app.goo.gl/uy8RzbxJqUB9JP9x8"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932350" y="1359675"/>
            <a:ext cx="7855200" cy="16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000">
                <a:solidFill>
                  <a:srgbClr val="1C4587"/>
                </a:solidFill>
              </a:rPr>
              <a:t>INTELIGENCIA ARTIFICIAL PARA LA SOCIEDAD.</a:t>
            </a:r>
            <a:endParaRPr b="1" sz="3000">
              <a:solidFill>
                <a:srgbClr val="1C4587"/>
              </a:solidFill>
            </a:endParaRPr>
          </a:p>
          <a:p>
            <a:pPr indent="0" lvl="0" marL="0" rtl="0" algn="l">
              <a:spcBef>
                <a:spcPts val="0"/>
              </a:spcBef>
              <a:spcAft>
                <a:spcPts val="0"/>
              </a:spcAft>
              <a:buNone/>
            </a:pPr>
            <a:r>
              <a:t/>
            </a:r>
            <a:endParaRPr b="1" sz="2400">
              <a:solidFill>
                <a:srgbClr val="1C4587"/>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b="1" lang="es" sz="2300">
                <a:solidFill>
                  <a:srgbClr val="1C4587"/>
                </a:solidFill>
              </a:rPr>
              <a:t>BLOQUE 1. ¿QUÉ ES LA INTELIGENCIA ARTIFICIAL?</a:t>
            </a:r>
            <a:endParaRPr b="1" sz="2300">
              <a:solidFill>
                <a:srgbClr val="1C4587"/>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aphicFrame>
        <p:nvGraphicFramePr>
          <p:cNvPr id="107" name="Google Shape;107;p22"/>
          <p:cNvGraphicFramePr/>
          <p:nvPr/>
        </p:nvGraphicFramePr>
        <p:xfrm>
          <a:off x="155000" y="163800"/>
          <a:ext cx="3000000" cy="3000000"/>
        </p:xfrm>
        <a:graphic>
          <a:graphicData uri="http://schemas.openxmlformats.org/drawingml/2006/table">
            <a:tbl>
              <a:tblPr>
                <a:noFill/>
                <a:tableStyleId>{E5F4DCBC-6E02-4150-8E74-E01072FDC1E4}</a:tableStyleId>
              </a:tblPr>
              <a:tblGrid>
                <a:gridCol w="4415800"/>
                <a:gridCol w="4415800"/>
              </a:tblGrid>
              <a:tr h="381000">
                <a:tc>
                  <a:txBody>
                    <a:bodyPr/>
                    <a:lstStyle/>
                    <a:p>
                      <a:pPr indent="0" lvl="0" marL="0" rtl="0" algn="ctr">
                        <a:spcBef>
                          <a:spcPts val="0"/>
                        </a:spcBef>
                        <a:spcAft>
                          <a:spcPts val="0"/>
                        </a:spcAft>
                        <a:buNone/>
                      </a:pPr>
                      <a:r>
                        <a:rPr b="1" lang="es">
                          <a:solidFill>
                            <a:srgbClr val="1C4587"/>
                          </a:solidFill>
                        </a:rPr>
                        <a:t>Inteligencia natural</a:t>
                      </a:r>
                      <a:endParaRPr b="1">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b="1" lang="es">
                          <a:solidFill>
                            <a:srgbClr val="1C4587"/>
                          </a:solidFill>
                        </a:rPr>
                        <a:t>Inteligencia artificial</a:t>
                      </a:r>
                      <a:endParaRPr b="1">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81000">
                <a:tc>
                  <a:txBody>
                    <a:bodyPr/>
                    <a:lstStyle/>
                    <a:p>
                      <a:pPr indent="0" lvl="0" marL="0" rtl="0" algn="l">
                        <a:spcBef>
                          <a:spcPts val="0"/>
                        </a:spcBef>
                        <a:spcAft>
                          <a:spcPts val="0"/>
                        </a:spcAft>
                        <a:buNone/>
                      </a:pPr>
                      <a:r>
                        <a:rPr lang="es">
                          <a:solidFill>
                            <a:srgbClr val="1C4587"/>
                          </a:solidFill>
                        </a:rPr>
                        <a:t>Surge de la complejidad y la organización del cerebro y el sistema nervioso (origen biológico)</a:t>
                      </a:r>
                      <a:endParaRPr>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s">
                          <a:solidFill>
                            <a:srgbClr val="1C4587"/>
                          </a:solidFill>
                        </a:rPr>
                        <a:t>E</a:t>
                      </a:r>
                      <a:r>
                        <a:rPr lang="es">
                          <a:solidFill>
                            <a:srgbClr val="1C4587"/>
                          </a:solidFill>
                        </a:rPr>
                        <a:t>s una creación humana. </a:t>
                      </a:r>
                      <a:endParaRPr>
                        <a:solidFill>
                          <a:srgbClr val="1C4587"/>
                        </a:solidFill>
                      </a:endParaRPr>
                    </a:p>
                    <a:p>
                      <a:pPr indent="0" lvl="0" marL="0" rtl="0" algn="l">
                        <a:spcBef>
                          <a:spcPts val="0"/>
                        </a:spcBef>
                        <a:spcAft>
                          <a:spcPts val="0"/>
                        </a:spcAft>
                        <a:buClr>
                          <a:schemeClr val="dk1"/>
                        </a:buClr>
                        <a:buSzPts val="1100"/>
                        <a:buFont typeface="Arial"/>
                        <a:buNone/>
                      </a:pPr>
                      <a:r>
                        <a:rPr lang="es">
                          <a:solidFill>
                            <a:srgbClr val="1C4587"/>
                          </a:solidFill>
                        </a:rPr>
                        <a:t>U</a:t>
                      </a:r>
                      <a:r>
                        <a:rPr lang="es">
                          <a:solidFill>
                            <a:srgbClr val="1C4587"/>
                          </a:solidFill>
                        </a:rPr>
                        <a:t>tiliza algoritmos, datos y modelos matemáticos para imitar ciertos aspectos de la inteligencia humana.</a:t>
                      </a:r>
                      <a:endParaRPr>
                        <a:solidFill>
                          <a:srgbClr val="1C4587"/>
                        </a:solidFill>
                      </a:endParaRPr>
                    </a:p>
                    <a:p>
                      <a:pPr indent="0" lvl="0" marL="0" rtl="0" algn="l">
                        <a:spcBef>
                          <a:spcPts val="0"/>
                        </a:spcBef>
                        <a:spcAft>
                          <a:spcPts val="0"/>
                        </a:spcAft>
                        <a:buNone/>
                      </a:pPr>
                      <a:r>
                        <a:t/>
                      </a:r>
                      <a:endParaRPr>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81000">
                <a:tc>
                  <a:txBody>
                    <a:bodyPr/>
                    <a:lstStyle/>
                    <a:p>
                      <a:pPr indent="0" lvl="0" marL="0" rtl="0" algn="l">
                        <a:spcBef>
                          <a:spcPts val="0"/>
                        </a:spcBef>
                        <a:spcAft>
                          <a:spcPts val="0"/>
                        </a:spcAft>
                        <a:buNone/>
                      </a:pPr>
                      <a:r>
                        <a:rPr lang="es">
                          <a:solidFill>
                            <a:srgbClr val="1C4587"/>
                          </a:solidFill>
                        </a:rPr>
                        <a:t>H</a:t>
                      </a:r>
                      <a:r>
                        <a:rPr lang="es">
                          <a:solidFill>
                            <a:srgbClr val="1C4587"/>
                          </a:solidFill>
                        </a:rPr>
                        <a:t>a evolucionado a lo largo de millones de años. Se adapta y mejora a través de la selección natural y la experiencia individual.</a:t>
                      </a:r>
                      <a:endParaRPr>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a:solidFill>
                            <a:srgbClr val="1C4587"/>
                          </a:solidFill>
                        </a:rPr>
                        <a:t>P</a:t>
                      </a:r>
                      <a:r>
                        <a:rPr lang="es">
                          <a:solidFill>
                            <a:srgbClr val="1C4587"/>
                          </a:solidFill>
                        </a:rPr>
                        <a:t>uede aprender y mejorar a través de la utilización de datos (machine learning), donde los algoritmos pueden identificar patrones y realizar tareas sin estar programados específicamente.</a:t>
                      </a:r>
                      <a:endParaRPr>
                        <a:solidFill>
                          <a:srgbClr val="1C4587"/>
                        </a:solidFill>
                      </a:endParaRPr>
                    </a:p>
                    <a:p>
                      <a:pPr indent="0" lvl="0" marL="0" rtl="0" algn="l">
                        <a:spcBef>
                          <a:spcPts val="0"/>
                        </a:spcBef>
                        <a:spcAft>
                          <a:spcPts val="0"/>
                        </a:spcAft>
                        <a:buNone/>
                      </a:pPr>
                      <a:r>
                        <a:t/>
                      </a:r>
                      <a:endParaRPr>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81000">
                <a:tc>
                  <a:txBody>
                    <a:bodyPr/>
                    <a:lstStyle/>
                    <a:p>
                      <a:pPr indent="0" lvl="0" marL="0" rtl="0" algn="l">
                        <a:spcBef>
                          <a:spcPts val="0"/>
                        </a:spcBef>
                        <a:spcAft>
                          <a:spcPts val="0"/>
                        </a:spcAft>
                        <a:buNone/>
                      </a:pPr>
                      <a:r>
                        <a:rPr lang="es">
                          <a:solidFill>
                            <a:srgbClr val="1C4587"/>
                          </a:solidFill>
                        </a:rPr>
                        <a:t>E</a:t>
                      </a:r>
                      <a:r>
                        <a:rPr lang="es">
                          <a:solidFill>
                            <a:srgbClr val="1C4587"/>
                          </a:solidFill>
                        </a:rPr>
                        <a:t>stá intrínsecamente ligada a la experiencia subjetiva y la capacidad de sentir emociones.</a:t>
                      </a:r>
                      <a:endParaRPr>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s">
                          <a:solidFill>
                            <a:srgbClr val="1C4587"/>
                          </a:solidFill>
                        </a:rPr>
                        <a:t>N</a:t>
                      </a:r>
                      <a:r>
                        <a:rPr lang="es">
                          <a:solidFill>
                            <a:srgbClr val="1C4587"/>
                          </a:solidFill>
                        </a:rPr>
                        <a:t>o posee conciencia ni emociones. Su funcionamiento se limita a la ejecución de algoritmos y la interpretación de datos.</a:t>
                      </a:r>
                      <a:endParaRPr>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81000">
                <a:tc>
                  <a:txBody>
                    <a:bodyPr/>
                    <a:lstStyle/>
                    <a:p>
                      <a:pPr indent="0" lvl="0" marL="0" rtl="0" algn="l">
                        <a:spcBef>
                          <a:spcPts val="0"/>
                        </a:spcBef>
                        <a:spcAft>
                          <a:spcPts val="0"/>
                        </a:spcAft>
                        <a:buNone/>
                      </a:pPr>
                      <a:r>
                        <a:rPr lang="es">
                          <a:solidFill>
                            <a:srgbClr val="1C4587"/>
                          </a:solidFill>
                        </a:rPr>
                        <a:t>S</a:t>
                      </a:r>
                      <a:r>
                        <a:rPr lang="es">
                          <a:solidFill>
                            <a:srgbClr val="1C4587"/>
                          </a:solidFill>
                        </a:rPr>
                        <a:t>e desarrolla en contextos sociales y culturales complejos. La interacción con otros individuos y la transmisión de conocimientos juegan un papel crucial en su formación.</a:t>
                      </a:r>
                      <a:endParaRPr>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s">
                          <a:solidFill>
                            <a:srgbClr val="1C4587"/>
                          </a:solidFill>
                        </a:rPr>
                        <a:t>O</a:t>
                      </a:r>
                      <a:r>
                        <a:rPr lang="es">
                          <a:solidFill>
                            <a:srgbClr val="1C4587"/>
                          </a:solidFill>
                        </a:rPr>
                        <a:t>pera en contextos específicos y no tiene una comprensión global o contextual como la inteligencia natural. Depende de la información proporcionada y no tiene experiencias con significado.</a:t>
                      </a:r>
                      <a:endParaRPr>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3"/>
          <p:cNvSpPr txBox="1"/>
          <p:nvPr>
            <p:ph idx="1" type="body"/>
          </p:nvPr>
        </p:nvSpPr>
        <p:spPr>
          <a:xfrm>
            <a:off x="311700" y="393100"/>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SzPts val="358"/>
              <a:buNone/>
            </a:pPr>
            <a:r>
              <a:rPr lang="es" sz="1585">
                <a:solidFill>
                  <a:srgbClr val="1C4587"/>
                </a:solidFill>
              </a:rPr>
              <a:t>El desarrollo de la IA implica aplicar técnicas y modelos informáticos que imitan aspectos de la inteligencia humana. Esto permite a las máquinas realizar tareas complejas, aprender de la experiencia y adaptarse a entornos cambiantes, aunque no posean la conciencia ni las emociones asociadas con la inteligencia natural.</a:t>
            </a:r>
            <a:endParaRPr sz="1585">
              <a:solidFill>
                <a:srgbClr val="1C4587"/>
              </a:solidFill>
            </a:endParaRPr>
          </a:p>
          <a:p>
            <a:pPr indent="0" lvl="0" marL="0" rtl="0" algn="just">
              <a:lnSpc>
                <a:spcPct val="95000"/>
              </a:lnSpc>
              <a:spcBef>
                <a:spcPts val="1200"/>
              </a:spcBef>
              <a:spcAft>
                <a:spcPts val="0"/>
              </a:spcAft>
              <a:buSzPts val="358"/>
              <a:buNone/>
            </a:pPr>
            <a:r>
              <a:rPr lang="es" sz="1585">
                <a:solidFill>
                  <a:srgbClr val="1C4587"/>
                </a:solidFill>
              </a:rPr>
              <a:t>Al simular la inteligencia, los desarrolladores de inteligencia artificial buscan replicar, al menos en parte, la capacidad humana para procesar información, aprender de la experiencia y adaptarse a diferentes situaciones. Este proceso implica varias técnicas, entre las que se incluyen:</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Aprendizaje Automático (Machine Learning)</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Redes Neuronales Artificiales</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Procesamiento del Lenguaje Natural (PLN)</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Lógica Difusa</a:t>
            </a:r>
            <a:endParaRPr sz="1585">
              <a:solidFill>
                <a:srgbClr val="1C4587"/>
              </a:solidFill>
            </a:endParaRPr>
          </a:p>
          <a:p>
            <a:pPr indent="-329247" lvl="0" marL="457200" rtl="0" algn="just">
              <a:lnSpc>
                <a:spcPct val="95000"/>
              </a:lnSpc>
              <a:spcBef>
                <a:spcPts val="1000"/>
              </a:spcBef>
              <a:spcAft>
                <a:spcPts val="1200"/>
              </a:spcAft>
              <a:buClr>
                <a:srgbClr val="1C4587"/>
              </a:buClr>
              <a:buSzPts val="1585"/>
              <a:buChar char="●"/>
            </a:pPr>
            <a:r>
              <a:rPr lang="es" sz="1585">
                <a:solidFill>
                  <a:srgbClr val="1C4587"/>
                </a:solidFill>
              </a:rPr>
              <a:t>Algoritmos Evolutivos</a:t>
            </a:r>
            <a:endParaRPr sz="1585">
              <a:solidFill>
                <a:srgbClr val="1C458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idx="1" type="body"/>
          </p:nvPr>
        </p:nvSpPr>
        <p:spPr>
          <a:xfrm>
            <a:off x="364425" y="222900"/>
            <a:ext cx="8520600" cy="4697700"/>
          </a:xfrm>
          <a:prstGeom prst="rect">
            <a:avLst/>
          </a:prstGeom>
        </p:spPr>
        <p:txBody>
          <a:bodyPr anchorCtr="0" anchor="t" bIns="91425" lIns="91425" spcFirstLastPara="1" rIns="91425" wrap="square" tIns="91425">
            <a:noAutofit/>
          </a:bodyPr>
          <a:lstStyle/>
          <a:p>
            <a:pPr indent="-329882" lvl="0" marL="457200" rtl="0" algn="just">
              <a:lnSpc>
                <a:spcPct val="105000"/>
              </a:lnSpc>
              <a:spcBef>
                <a:spcPts val="1000"/>
              </a:spcBef>
              <a:spcAft>
                <a:spcPts val="0"/>
              </a:spcAft>
              <a:buClr>
                <a:srgbClr val="1C4587"/>
              </a:buClr>
              <a:buSzPts val="1595"/>
              <a:buChar char="●"/>
            </a:pPr>
            <a:r>
              <a:rPr b="1" lang="es" sz="1595">
                <a:solidFill>
                  <a:srgbClr val="1C4587"/>
                </a:solidFill>
              </a:rPr>
              <a:t>Aprendizaje Automático (Machine Learning)</a:t>
            </a:r>
            <a:r>
              <a:rPr lang="es" sz="1595">
                <a:solidFill>
                  <a:srgbClr val="1C4587"/>
                </a:solidFill>
              </a:rPr>
              <a:t>: los algoritmos permiten a los sistemas de IA aprender patrones y tomar decisiones basadas en datos. Esto puede incluir el reconocimiento de patrones, la clasificación de información o la predicción de resultados.</a:t>
            </a:r>
            <a:endParaRPr sz="1595">
              <a:solidFill>
                <a:srgbClr val="1C4587"/>
              </a:solidFill>
            </a:endParaRPr>
          </a:p>
          <a:p>
            <a:pPr indent="-329882" lvl="0" marL="457200" rtl="0" algn="just">
              <a:lnSpc>
                <a:spcPct val="105000"/>
              </a:lnSpc>
              <a:spcBef>
                <a:spcPts val="1200"/>
              </a:spcBef>
              <a:spcAft>
                <a:spcPts val="0"/>
              </a:spcAft>
              <a:buClr>
                <a:srgbClr val="1C4587"/>
              </a:buClr>
              <a:buSzPts val="1595"/>
              <a:buChar char="●"/>
            </a:pPr>
            <a:r>
              <a:rPr b="1" lang="es" sz="1595">
                <a:solidFill>
                  <a:srgbClr val="1C4587"/>
                </a:solidFill>
              </a:rPr>
              <a:t>Redes Neuronales Artificiales:</a:t>
            </a:r>
            <a:r>
              <a:rPr lang="es" sz="1595">
                <a:solidFill>
                  <a:srgbClr val="1C4587"/>
                </a:solidFill>
              </a:rPr>
              <a:t> inspiradas en la estructura del cerebro humano, son modelos matemáticos que pueden aprender y realizar tareas específicas. Se utilizan en programas de reconocimiento de imágenes, procesamiento del lenguaje natural y otros campos.</a:t>
            </a:r>
            <a:endParaRPr sz="1595">
              <a:solidFill>
                <a:srgbClr val="1C4587"/>
              </a:solidFill>
            </a:endParaRPr>
          </a:p>
          <a:p>
            <a:pPr indent="-329882" lvl="0" marL="457200" rtl="0" algn="just">
              <a:lnSpc>
                <a:spcPct val="105000"/>
              </a:lnSpc>
              <a:spcBef>
                <a:spcPts val="1000"/>
              </a:spcBef>
              <a:spcAft>
                <a:spcPts val="0"/>
              </a:spcAft>
              <a:buClr>
                <a:srgbClr val="1C4587"/>
              </a:buClr>
              <a:buSzPts val="1595"/>
              <a:buChar char="●"/>
            </a:pPr>
            <a:r>
              <a:rPr b="1" lang="es" sz="1595">
                <a:solidFill>
                  <a:srgbClr val="1C4587"/>
                </a:solidFill>
              </a:rPr>
              <a:t>Procesamiento del Lenguaje Natural (PLN):</a:t>
            </a:r>
            <a:r>
              <a:rPr lang="es" sz="1595">
                <a:solidFill>
                  <a:srgbClr val="1C4587"/>
                </a:solidFill>
              </a:rPr>
              <a:t> permite a las máquinas entender el texto, interpretar instrucciones y responder de manera coherente.</a:t>
            </a:r>
            <a:endParaRPr sz="1595">
              <a:solidFill>
                <a:srgbClr val="1C4587"/>
              </a:solidFill>
            </a:endParaRPr>
          </a:p>
          <a:p>
            <a:pPr indent="-329882" lvl="0" marL="457200" rtl="0" algn="just">
              <a:lnSpc>
                <a:spcPct val="105000"/>
              </a:lnSpc>
              <a:spcBef>
                <a:spcPts val="1000"/>
              </a:spcBef>
              <a:spcAft>
                <a:spcPts val="0"/>
              </a:spcAft>
              <a:buClr>
                <a:srgbClr val="1C4587"/>
              </a:buClr>
              <a:buSzPts val="1595"/>
              <a:buChar char="●"/>
            </a:pPr>
            <a:r>
              <a:rPr b="1" lang="es" sz="1595">
                <a:solidFill>
                  <a:srgbClr val="1C4587"/>
                </a:solidFill>
              </a:rPr>
              <a:t>Lógica Difusa:</a:t>
            </a:r>
            <a:r>
              <a:rPr lang="es" sz="1595">
                <a:solidFill>
                  <a:srgbClr val="1C4587"/>
                </a:solidFill>
              </a:rPr>
              <a:t> se utiliza para modelar el razonamiento humano en condiciones de incertidumbre. Permite a los sistemas de IA manejar información imprecisa y tomar decisiones en situaciones ambiguas.</a:t>
            </a:r>
            <a:endParaRPr sz="1595">
              <a:solidFill>
                <a:srgbClr val="1C4587"/>
              </a:solidFill>
            </a:endParaRPr>
          </a:p>
          <a:p>
            <a:pPr indent="-329882" lvl="0" marL="457200" rtl="0" algn="just">
              <a:lnSpc>
                <a:spcPct val="105000"/>
              </a:lnSpc>
              <a:spcBef>
                <a:spcPts val="1000"/>
              </a:spcBef>
              <a:spcAft>
                <a:spcPts val="0"/>
              </a:spcAft>
              <a:buClr>
                <a:srgbClr val="1C4587"/>
              </a:buClr>
              <a:buSzPts val="1595"/>
              <a:buChar char="●"/>
            </a:pPr>
            <a:r>
              <a:rPr b="1" lang="es" sz="1595">
                <a:solidFill>
                  <a:srgbClr val="1C4587"/>
                </a:solidFill>
              </a:rPr>
              <a:t>Algoritmos Evolutivos:</a:t>
            </a:r>
            <a:r>
              <a:rPr lang="es" sz="1595">
                <a:solidFill>
                  <a:srgbClr val="1C4587"/>
                </a:solidFill>
              </a:rPr>
              <a:t> inspirados en la evolución biológica, permiten a los sistemas de IA mejorar y adaptarse con el tiempo mediante la selección de las mejores soluciones a lo largo de múltiples generaciones.</a:t>
            </a:r>
            <a:endParaRPr sz="1595">
              <a:solidFill>
                <a:srgbClr val="1C4587"/>
              </a:solidFill>
            </a:endParaRPr>
          </a:p>
          <a:p>
            <a:pPr indent="0" lvl="0" marL="0" rtl="0" algn="just">
              <a:lnSpc>
                <a:spcPct val="105000"/>
              </a:lnSpc>
              <a:spcBef>
                <a:spcPts val="1200"/>
              </a:spcBef>
              <a:spcAft>
                <a:spcPts val="1200"/>
              </a:spcAft>
              <a:buSzPts val="852"/>
              <a:buNone/>
            </a:pPr>
            <a:r>
              <a:t/>
            </a:r>
            <a:endParaRPr sz="1395">
              <a:solidFill>
                <a:srgbClr val="1C458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idx="1" type="body"/>
          </p:nvPr>
        </p:nvSpPr>
        <p:spPr>
          <a:xfrm>
            <a:off x="311700" y="393100"/>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La IA usa el cerebro biológico como inspiración para lograr sus funcionalidades</a:t>
            </a:r>
            <a:r>
              <a:rPr lang="es" sz="1585">
                <a:solidFill>
                  <a:srgbClr val="1C4587"/>
                </a:solidFill>
              </a:rPr>
              <a:t> y para ello </a:t>
            </a:r>
            <a:r>
              <a:rPr b="1" lang="es" sz="1585">
                <a:solidFill>
                  <a:srgbClr val="1C4587"/>
                </a:solidFill>
              </a:rPr>
              <a:t>trata de imitar sus elementos</a:t>
            </a:r>
            <a:r>
              <a:rPr lang="es" sz="1585">
                <a:solidFill>
                  <a:srgbClr val="1C4587"/>
                </a:solidFill>
              </a:rPr>
              <a:t>:</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Sensores y actuadores:</a:t>
            </a:r>
            <a:endParaRPr sz="1585">
              <a:solidFill>
                <a:srgbClr val="1C4587"/>
              </a:solidFill>
            </a:endParaRPr>
          </a:p>
          <a:p>
            <a:pPr indent="-329247" lvl="1" marL="914400" rtl="0" algn="just">
              <a:lnSpc>
                <a:spcPct val="95000"/>
              </a:lnSpc>
              <a:spcBef>
                <a:spcPts val="1200"/>
              </a:spcBef>
              <a:spcAft>
                <a:spcPts val="0"/>
              </a:spcAft>
              <a:buClr>
                <a:srgbClr val="1C4587"/>
              </a:buClr>
              <a:buSzPts val="1585"/>
              <a:buChar char="○"/>
            </a:pPr>
            <a:r>
              <a:rPr lang="es" sz="1585">
                <a:solidFill>
                  <a:srgbClr val="1C4587"/>
                </a:solidFill>
              </a:rPr>
              <a:t>Ver, oir, sentir</a:t>
            </a:r>
            <a:endParaRPr sz="1585">
              <a:solidFill>
                <a:srgbClr val="1C4587"/>
              </a:solidFill>
            </a:endParaRPr>
          </a:p>
          <a:p>
            <a:pPr indent="-329247" lvl="1" marL="914400" rtl="0" algn="just">
              <a:lnSpc>
                <a:spcPct val="95000"/>
              </a:lnSpc>
              <a:spcBef>
                <a:spcPts val="1200"/>
              </a:spcBef>
              <a:spcAft>
                <a:spcPts val="0"/>
              </a:spcAft>
              <a:buClr>
                <a:srgbClr val="1C4587"/>
              </a:buClr>
              <a:buSzPts val="1585"/>
              <a:buChar char="○"/>
            </a:pPr>
            <a:r>
              <a:rPr lang="es" sz="1585">
                <a:solidFill>
                  <a:srgbClr val="1C4587"/>
                </a:solidFill>
              </a:rPr>
              <a:t>Tocar, moverse, manipular</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Estructuras cerebrales:</a:t>
            </a:r>
            <a:endParaRPr sz="1585">
              <a:solidFill>
                <a:srgbClr val="1C4587"/>
              </a:solidFill>
            </a:endParaRPr>
          </a:p>
          <a:p>
            <a:pPr indent="-329247" lvl="1" marL="914400" rtl="0" algn="just">
              <a:lnSpc>
                <a:spcPct val="95000"/>
              </a:lnSpc>
              <a:spcBef>
                <a:spcPts val="1200"/>
              </a:spcBef>
              <a:spcAft>
                <a:spcPts val="0"/>
              </a:spcAft>
              <a:buClr>
                <a:srgbClr val="1C4587"/>
              </a:buClr>
              <a:buSzPts val="1585"/>
              <a:buChar char="○"/>
            </a:pPr>
            <a:r>
              <a:rPr lang="es" sz="1585">
                <a:solidFill>
                  <a:srgbClr val="1C4587"/>
                </a:solidFill>
              </a:rPr>
              <a:t>Redes neuronales</a:t>
            </a:r>
            <a:endParaRPr sz="1585">
              <a:solidFill>
                <a:srgbClr val="1C4587"/>
              </a:solidFill>
            </a:endParaRPr>
          </a:p>
          <a:p>
            <a:pPr indent="-329247" lvl="1" marL="914400" rtl="0" algn="just">
              <a:lnSpc>
                <a:spcPct val="95000"/>
              </a:lnSpc>
              <a:spcBef>
                <a:spcPts val="1200"/>
              </a:spcBef>
              <a:spcAft>
                <a:spcPts val="0"/>
              </a:spcAft>
              <a:buClr>
                <a:srgbClr val="1C4587"/>
              </a:buClr>
              <a:buSzPts val="1585"/>
              <a:buChar char="○"/>
            </a:pPr>
            <a:r>
              <a:rPr lang="es" sz="1585">
                <a:solidFill>
                  <a:srgbClr val="1C4587"/>
                </a:solidFill>
              </a:rPr>
              <a:t>Memorias</a:t>
            </a:r>
            <a:endParaRPr sz="1585">
              <a:solidFill>
                <a:srgbClr val="1C4587"/>
              </a:solidFill>
            </a:endParaRPr>
          </a:p>
          <a:p>
            <a:pPr indent="0" lvl="0" marL="0" rtl="0" algn="just">
              <a:lnSpc>
                <a:spcPct val="95000"/>
              </a:lnSpc>
              <a:spcBef>
                <a:spcPts val="1200"/>
              </a:spcBef>
              <a:spcAft>
                <a:spcPts val="1200"/>
              </a:spcAft>
              <a:buNone/>
            </a:pPr>
            <a:r>
              <a:rPr lang="es" sz="1585">
                <a:solidFill>
                  <a:srgbClr val="1C4587"/>
                </a:solidFill>
              </a:rPr>
              <a:t>En muchas ocasiones los seres humanos tendemos a hacer una </a:t>
            </a:r>
            <a:r>
              <a:rPr b="1" lang="es" sz="1585">
                <a:solidFill>
                  <a:srgbClr val="1C4587"/>
                </a:solidFill>
              </a:rPr>
              <a:t>interpretación antropomórfica de la IA</a:t>
            </a:r>
            <a:r>
              <a:rPr lang="es" sz="1585">
                <a:solidFill>
                  <a:srgbClr val="1C4587"/>
                </a:solidFill>
              </a:rPr>
              <a:t>, es decir, a atribuirle, de forma errónea, unas características humanas de las que carece.</a:t>
            </a:r>
            <a:endParaRPr sz="1585">
              <a:solidFill>
                <a:srgbClr val="1C458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txBox="1"/>
          <p:nvPr>
            <p:ph idx="1" type="body"/>
          </p:nvPr>
        </p:nvSpPr>
        <p:spPr>
          <a:xfrm>
            <a:off x="311700" y="393100"/>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b="1" lang="es" sz="1585">
                <a:solidFill>
                  <a:srgbClr val="1C4587"/>
                </a:solidFill>
              </a:rPr>
              <a:t>Ejemplo: </a:t>
            </a:r>
            <a:r>
              <a:rPr lang="es" sz="1585">
                <a:solidFill>
                  <a:srgbClr val="1C4587"/>
                </a:solidFill>
              </a:rPr>
              <a:t>uno de los grandes éxitos del deep learning en los últimos años es la </a:t>
            </a:r>
            <a:r>
              <a:rPr b="1" lang="es" sz="1585">
                <a:solidFill>
                  <a:srgbClr val="1C4587"/>
                </a:solidFill>
              </a:rPr>
              <a:t>capacidad para clasificar imágenes</a:t>
            </a:r>
            <a:r>
              <a:rPr lang="es" sz="1585">
                <a:solidFill>
                  <a:srgbClr val="1C4587"/>
                </a:solidFill>
              </a:rPr>
              <a:t>. Lo que hace el deep learning es, a través de un largo proceso de aprendizaje basado en ejemplos, ajustar una larga serie de parámetros (digamos, miles de parámetros) de un modelo de red neuronal, hasta conseguir que, con una alta probabilidad, ante una nueva imagen el algoritmo devuelva la clasificación adecuada.</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La interpretación antropomórfica de este algoritmo es creer que el algoritmo entiende lo que está viendo, que si lo que ve es un gato y le asigna como etiqueta de salida ‘gato’ es que sabe que es un gato. Y no. El algoritmo no entiende absolutamente nada, ni sabe absolutamente nada…solo ha conseguido ajustar muy bien sus parámetros de forma que, con una alta probabilidad, ante la imagen de un gato diferente sabrá etiquetarlo como ‘gato’ y no como ‘perro’.</a:t>
            </a:r>
            <a:endParaRPr sz="1585">
              <a:solidFill>
                <a:srgbClr val="1C4587"/>
              </a:solidFill>
            </a:endParaRPr>
          </a:p>
          <a:p>
            <a:pPr indent="0" lvl="0" marL="0" rtl="0" algn="just">
              <a:lnSpc>
                <a:spcPct val="95000"/>
              </a:lnSpc>
              <a:spcBef>
                <a:spcPts val="1200"/>
              </a:spcBef>
              <a:spcAft>
                <a:spcPts val="0"/>
              </a:spcAft>
              <a:buNone/>
            </a:pPr>
            <a:r>
              <a:rPr b="1" lang="es" sz="1585" u="sng">
                <a:solidFill>
                  <a:schemeClr val="hlink"/>
                </a:solidFill>
                <a:hlinkClick r:id="rId3"/>
              </a:rPr>
              <a:t>https://ignaciogavilan.com/el-riesgo-de-la-interpretacion-antropomorfica-de-la-inteligencia-artificial/</a:t>
            </a:r>
            <a:endParaRPr b="1" sz="1585">
              <a:solidFill>
                <a:srgbClr val="1C4587"/>
              </a:solidFill>
            </a:endParaRPr>
          </a:p>
          <a:p>
            <a:pPr indent="0" lvl="0" marL="0" rtl="0" algn="just">
              <a:lnSpc>
                <a:spcPct val="95000"/>
              </a:lnSpc>
              <a:spcBef>
                <a:spcPts val="1200"/>
              </a:spcBef>
              <a:spcAft>
                <a:spcPts val="1200"/>
              </a:spcAft>
              <a:buNone/>
            </a:pPr>
            <a:r>
              <a:t/>
            </a:r>
            <a:endParaRPr b="1" sz="1585">
              <a:solidFill>
                <a:srgbClr val="1C458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ph idx="1" type="body"/>
          </p:nvPr>
        </p:nvSpPr>
        <p:spPr>
          <a:xfrm>
            <a:off x="364425" y="222900"/>
            <a:ext cx="8520600" cy="4803000"/>
          </a:xfrm>
          <a:prstGeom prst="rect">
            <a:avLst/>
          </a:prstGeom>
        </p:spPr>
        <p:txBody>
          <a:bodyPr anchorCtr="0" anchor="t" bIns="91425" lIns="91425" spcFirstLastPara="1" rIns="91425" wrap="square" tIns="91425">
            <a:noAutofit/>
          </a:bodyPr>
          <a:lstStyle/>
          <a:p>
            <a:pPr indent="0" lvl="0" marL="0" rtl="0" algn="just">
              <a:lnSpc>
                <a:spcPct val="105000"/>
              </a:lnSpc>
              <a:spcBef>
                <a:spcPts val="1000"/>
              </a:spcBef>
              <a:spcAft>
                <a:spcPts val="0"/>
              </a:spcAft>
              <a:buNone/>
            </a:pPr>
            <a:r>
              <a:rPr b="1" lang="es" sz="1595">
                <a:solidFill>
                  <a:srgbClr val="1C4587"/>
                </a:solidFill>
              </a:rPr>
              <a:t>Tarea: Encuentra ejemplos concretos de aplicaciones de inteligencia artificial en la vida cotidiana o en la industria. Discute cómo estos sistemas imitan o difieren de la inteligencia natural.</a:t>
            </a:r>
            <a:endParaRPr b="1" sz="1595">
              <a:solidFill>
                <a:srgbClr val="1C4587"/>
              </a:solidFill>
            </a:endParaRPr>
          </a:p>
          <a:p>
            <a:pPr indent="-323532" lvl="0" marL="457200" rtl="0" algn="just">
              <a:lnSpc>
                <a:spcPct val="105000"/>
              </a:lnSpc>
              <a:spcBef>
                <a:spcPts val="1200"/>
              </a:spcBef>
              <a:spcAft>
                <a:spcPts val="0"/>
              </a:spcAft>
              <a:buClr>
                <a:srgbClr val="1C4587"/>
              </a:buClr>
              <a:buSzPts val="1495"/>
              <a:buChar char="●"/>
            </a:pPr>
            <a:r>
              <a:rPr lang="es" sz="1495">
                <a:solidFill>
                  <a:srgbClr val="1C4587"/>
                </a:solidFill>
              </a:rPr>
              <a:t>Reconocimiento Facial:</a:t>
            </a:r>
            <a:endParaRPr sz="1495">
              <a:solidFill>
                <a:srgbClr val="1C4587"/>
              </a:solidFill>
            </a:endParaRPr>
          </a:p>
          <a:p>
            <a:pPr indent="0" lvl="0" marL="457200" rtl="0" algn="just">
              <a:lnSpc>
                <a:spcPct val="105000"/>
              </a:lnSpc>
              <a:spcBef>
                <a:spcPts val="1200"/>
              </a:spcBef>
              <a:spcAft>
                <a:spcPts val="0"/>
              </a:spcAft>
              <a:buNone/>
            </a:pPr>
            <a:r>
              <a:rPr lang="es" sz="1495">
                <a:solidFill>
                  <a:srgbClr val="1C4587"/>
                </a:solidFill>
              </a:rPr>
              <a:t>Aplicaciones como desbloqueo facial en teléfonos móviles y sistemas de seguridad en aeropuertos utilizan algoritmos de reconocimiento facial. Los servicios de reconocimiento facial usan algoritmos de aprendizaje automático para escanear una cara y detectar el género, la raza, las emociones o incluso la identidad de una persona. </a:t>
            </a:r>
            <a:endParaRPr sz="1495">
              <a:solidFill>
                <a:srgbClr val="1C4587"/>
              </a:solidFill>
            </a:endParaRPr>
          </a:p>
          <a:p>
            <a:pPr indent="0" lvl="0" marL="457200" rtl="0" algn="just">
              <a:lnSpc>
                <a:spcPct val="105000"/>
              </a:lnSpc>
              <a:spcBef>
                <a:spcPts val="1200"/>
              </a:spcBef>
              <a:spcAft>
                <a:spcPts val="0"/>
              </a:spcAft>
              <a:buNone/>
            </a:pPr>
            <a:r>
              <a:rPr lang="es" sz="1495">
                <a:solidFill>
                  <a:srgbClr val="1C4587"/>
                </a:solidFill>
              </a:rPr>
              <a:t>Aunque estos sistemas pueden identificar rostros con precisión, carecen de la comprensión emocional y contextual que un ser humano naturalmente posee al interactuar con otros.</a:t>
            </a:r>
            <a:endParaRPr sz="1495">
              <a:solidFill>
                <a:srgbClr val="1C4587"/>
              </a:solidFill>
            </a:endParaRPr>
          </a:p>
          <a:p>
            <a:pPr indent="-323532" lvl="0" marL="457200" rtl="0" algn="just">
              <a:lnSpc>
                <a:spcPct val="105000"/>
              </a:lnSpc>
              <a:spcBef>
                <a:spcPts val="1200"/>
              </a:spcBef>
              <a:spcAft>
                <a:spcPts val="0"/>
              </a:spcAft>
              <a:buClr>
                <a:srgbClr val="1C4587"/>
              </a:buClr>
              <a:buSzPts val="1495"/>
              <a:buChar char="●"/>
            </a:pPr>
            <a:r>
              <a:rPr lang="es" sz="1495">
                <a:solidFill>
                  <a:srgbClr val="1C4587"/>
                </a:solidFill>
              </a:rPr>
              <a:t>Asistentes Virtuales:</a:t>
            </a:r>
            <a:endParaRPr sz="1495">
              <a:solidFill>
                <a:srgbClr val="1C4587"/>
              </a:solidFill>
            </a:endParaRPr>
          </a:p>
          <a:p>
            <a:pPr indent="0" lvl="0" marL="457200" rtl="0" algn="just">
              <a:lnSpc>
                <a:spcPct val="105000"/>
              </a:lnSpc>
              <a:spcBef>
                <a:spcPts val="1200"/>
              </a:spcBef>
              <a:spcAft>
                <a:spcPts val="0"/>
              </a:spcAft>
              <a:buNone/>
            </a:pPr>
            <a:r>
              <a:rPr lang="es" sz="1495">
                <a:solidFill>
                  <a:srgbClr val="1C4587"/>
                </a:solidFill>
              </a:rPr>
              <a:t>Asistentes de voz como Siri, Google Assistant y Alexa utilizan procesamiento del lenguaje natural para responder preguntas y realizar tareas.</a:t>
            </a:r>
            <a:endParaRPr sz="1495">
              <a:solidFill>
                <a:srgbClr val="1C4587"/>
              </a:solidFill>
            </a:endParaRPr>
          </a:p>
          <a:p>
            <a:pPr indent="0" lvl="0" marL="457200" rtl="0" algn="just">
              <a:lnSpc>
                <a:spcPct val="105000"/>
              </a:lnSpc>
              <a:spcBef>
                <a:spcPts val="1200"/>
              </a:spcBef>
              <a:spcAft>
                <a:spcPts val="1200"/>
              </a:spcAft>
              <a:buNone/>
            </a:pPr>
            <a:r>
              <a:rPr lang="es" sz="1495">
                <a:solidFill>
                  <a:srgbClr val="1C4587"/>
                </a:solidFill>
              </a:rPr>
              <a:t>Aunque estos asistentes son eficientes en tareas específicas, no poseen la comprensión profunda ni el razonamiento abstracto que caracteriza a la inteligencia natural.</a:t>
            </a:r>
            <a:endParaRPr sz="1395">
              <a:solidFill>
                <a:srgbClr val="1C458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8"/>
          <p:cNvPicPr preferRelativeResize="0"/>
          <p:nvPr/>
        </p:nvPicPr>
        <p:blipFill>
          <a:blip r:embed="rId3">
            <a:alphaModFix/>
          </a:blip>
          <a:stretch>
            <a:fillRect/>
          </a:stretch>
        </p:blipFill>
        <p:spPr>
          <a:xfrm>
            <a:off x="226225" y="321150"/>
            <a:ext cx="4244350" cy="3641100"/>
          </a:xfrm>
          <a:prstGeom prst="rect">
            <a:avLst/>
          </a:prstGeom>
          <a:noFill/>
          <a:ln>
            <a:noFill/>
          </a:ln>
        </p:spPr>
      </p:pic>
      <p:sp>
        <p:nvSpPr>
          <p:cNvPr id="138" name="Google Shape;138;p28"/>
          <p:cNvSpPr txBox="1"/>
          <p:nvPr/>
        </p:nvSpPr>
        <p:spPr>
          <a:xfrm>
            <a:off x="4860800" y="1292325"/>
            <a:ext cx="3237900" cy="13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chemeClr val="dk2"/>
                </a:solidFill>
              </a:rPr>
              <a:t>Sesgos en el reconocimiento facial: </a:t>
            </a:r>
            <a:endParaRPr sz="1800">
              <a:solidFill>
                <a:schemeClr val="dk2"/>
              </a:solidFill>
            </a:endParaRPr>
          </a:p>
          <a:p>
            <a:pPr indent="0" lvl="0" marL="0" rtl="0" algn="l">
              <a:spcBef>
                <a:spcPts val="0"/>
              </a:spcBef>
              <a:spcAft>
                <a:spcPts val="0"/>
              </a:spcAft>
              <a:buNone/>
            </a:pPr>
            <a:r>
              <a:rPr lang="es" sz="1800" u="sng">
                <a:solidFill>
                  <a:schemeClr val="hlink"/>
                </a:solidFill>
                <a:hlinkClick r:id="rId4"/>
              </a:rPr>
              <a:t>https://es.khanacademy.org/computing/ap-computer-science-principles/data-analysis-101/x2d2f703b37b450a3:machine-learning-and-bias/a/bias-in-facial-recognition</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9"/>
          <p:cNvSpPr txBox="1"/>
          <p:nvPr>
            <p:ph idx="1" type="body"/>
          </p:nvPr>
        </p:nvSpPr>
        <p:spPr>
          <a:xfrm>
            <a:off x="135875" y="222900"/>
            <a:ext cx="8749200" cy="4834500"/>
          </a:xfrm>
          <a:prstGeom prst="rect">
            <a:avLst/>
          </a:prstGeom>
        </p:spPr>
        <p:txBody>
          <a:bodyPr anchorCtr="0" anchor="t" bIns="91425" lIns="91425" spcFirstLastPara="1" rIns="91425" wrap="square" tIns="91425">
            <a:noAutofit/>
          </a:bodyPr>
          <a:lstStyle/>
          <a:p>
            <a:pPr indent="-317182" lvl="0" marL="457200" rtl="0" algn="just">
              <a:lnSpc>
                <a:spcPct val="105000"/>
              </a:lnSpc>
              <a:spcBef>
                <a:spcPts val="1000"/>
              </a:spcBef>
              <a:spcAft>
                <a:spcPts val="0"/>
              </a:spcAft>
              <a:buClr>
                <a:srgbClr val="1C4587"/>
              </a:buClr>
              <a:buSzPts val="1395"/>
              <a:buChar char="●"/>
            </a:pPr>
            <a:r>
              <a:rPr lang="es" sz="1395">
                <a:solidFill>
                  <a:srgbClr val="1C4587"/>
                </a:solidFill>
              </a:rPr>
              <a:t>Sistemas de Recomendación:</a:t>
            </a:r>
            <a:endParaRPr sz="1395">
              <a:solidFill>
                <a:srgbClr val="1C4587"/>
              </a:solidFill>
            </a:endParaRPr>
          </a:p>
          <a:p>
            <a:pPr indent="0" lvl="0" marL="457200" rtl="0" algn="just">
              <a:lnSpc>
                <a:spcPct val="105000"/>
              </a:lnSpc>
              <a:spcBef>
                <a:spcPts val="1200"/>
              </a:spcBef>
              <a:spcAft>
                <a:spcPts val="0"/>
              </a:spcAft>
              <a:buNone/>
            </a:pPr>
            <a:r>
              <a:rPr lang="es" sz="1395">
                <a:solidFill>
                  <a:srgbClr val="1C4587"/>
                </a:solidFill>
              </a:rPr>
              <a:t>Plataformas de streaming como Netflix y servicios de compras en línea utilizan algoritmos de recomendación para ofrecer contenido personalizado.</a:t>
            </a:r>
            <a:endParaRPr sz="1395">
              <a:solidFill>
                <a:srgbClr val="1C4587"/>
              </a:solidFill>
            </a:endParaRPr>
          </a:p>
          <a:p>
            <a:pPr indent="0" lvl="0" marL="457200" rtl="0" algn="just">
              <a:lnSpc>
                <a:spcPct val="105000"/>
              </a:lnSpc>
              <a:spcBef>
                <a:spcPts val="1200"/>
              </a:spcBef>
              <a:spcAft>
                <a:spcPts val="0"/>
              </a:spcAft>
              <a:buNone/>
            </a:pPr>
            <a:r>
              <a:rPr lang="es" sz="1395">
                <a:solidFill>
                  <a:srgbClr val="1C4587"/>
                </a:solidFill>
              </a:rPr>
              <a:t>Aunque estos sistemas pueden predecir preferencias basadas en patrones, no tienen la capacidad de entender el gusto humano de la manera compleja y subjetiva que un individuo puede.</a:t>
            </a:r>
            <a:endParaRPr sz="1395">
              <a:solidFill>
                <a:srgbClr val="1C4587"/>
              </a:solidFill>
            </a:endParaRPr>
          </a:p>
          <a:p>
            <a:pPr indent="-317182" lvl="0" marL="457200" rtl="0" algn="just">
              <a:lnSpc>
                <a:spcPct val="105000"/>
              </a:lnSpc>
              <a:spcBef>
                <a:spcPts val="1200"/>
              </a:spcBef>
              <a:spcAft>
                <a:spcPts val="0"/>
              </a:spcAft>
              <a:buClr>
                <a:srgbClr val="1C4587"/>
              </a:buClr>
              <a:buSzPts val="1395"/>
              <a:buChar char="●"/>
            </a:pPr>
            <a:r>
              <a:rPr lang="es" sz="1395">
                <a:solidFill>
                  <a:srgbClr val="1C4587"/>
                </a:solidFill>
              </a:rPr>
              <a:t>Conducción Autónoma:</a:t>
            </a:r>
            <a:endParaRPr sz="1395">
              <a:solidFill>
                <a:srgbClr val="1C4587"/>
              </a:solidFill>
            </a:endParaRPr>
          </a:p>
          <a:p>
            <a:pPr indent="0" lvl="0" marL="457200" rtl="0" algn="just">
              <a:lnSpc>
                <a:spcPct val="105000"/>
              </a:lnSpc>
              <a:spcBef>
                <a:spcPts val="1200"/>
              </a:spcBef>
              <a:spcAft>
                <a:spcPts val="0"/>
              </a:spcAft>
              <a:buNone/>
            </a:pPr>
            <a:r>
              <a:rPr lang="es" sz="1395">
                <a:solidFill>
                  <a:srgbClr val="1C4587"/>
                </a:solidFill>
              </a:rPr>
              <a:t>Vehículos autónomos emplean sistemas de visión por computadora y aprendizaje automático para tomar decisiones de conducción.</a:t>
            </a:r>
            <a:endParaRPr sz="1395">
              <a:solidFill>
                <a:srgbClr val="1C4587"/>
              </a:solidFill>
            </a:endParaRPr>
          </a:p>
          <a:p>
            <a:pPr indent="0" lvl="0" marL="457200" rtl="0" algn="just">
              <a:lnSpc>
                <a:spcPct val="105000"/>
              </a:lnSpc>
              <a:spcBef>
                <a:spcPts val="1200"/>
              </a:spcBef>
              <a:spcAft>
                <a:spcPts val="0"/>
              </a:spcAft>
              <a:buNone/>
            </a:pPr>
            <a:r>
              <a:rPr lang="es" sz="1395">
                <a:solidFill>
                  <a:srgbClr val="1C4587"/>
                </a:solidFill>
              </a:rPr>
              <a:t>Aunque estos sistemas pueden procesar datos rápidamente, no tienen la intuición y la adaptabilidad de un conductor humano en situaciones complejas y cambiantes.</a:t>
            </a:r>
            <a:endParaRPr sz="1395">
              <a:solidFill>
                <a:srgbClr val="1C4587"/>
              </a:solidFill>
            </a:endParaRPr>
          </a:p>
          <a:p>
            <a:pPr indent="-317182" lvl="0" marL="457200" rtl="0" algn="just">
              <a:lnSpc>
                <a:spcPct val="105000"/>
              </a:lnSpc>
              <a:spcBef>
                <a:spcPts val="1200"/>
              </a:spcBef>
              <a:spcAft>
                <a:spcPts val="0"/>
              </a:spcAft>
              <a:buClr>
                <a:srgbClr val="1C4587"/>
              </a:buClr>
              <a:buSzPts val="1395"/>
              <a:buChar char="●"/>
            </a:pPr>
            <a:r>
              <a:rPr lang="es" sz="1395">
                <a:solidFill>
                  <a:srgbClr val="1C4587"/>
                </a:solidFill>
              </a:rPr>
              <a:t>Diagnóstico Médico:</a:t>
            </a:r>
            <a:endParaRPr sz="1395">
              <a:solidFill>
                <a:srgbClr val="1C4587"/>
              </a:solidFill>
            </a:endParaRPr>
          </a:p>
          <a:p>
            <a:pPr indent="0" lvl="0" marL="457200" rtl="0" algn="just">
              <a:lnSpc>
                <a:spcPct val="105000"/>
              </a:lnSpc>
              <a:spcBef>
                <a:spcPts val="1200"/>
              </a:spcBef>
              <a:spcAft>
                <a:spcPts val="0"/>
              </a:spcAft>
              <a:buClr>
                <a:schemeClr val="dk1"/>
              </a:buClr>
              <a:buSzPts val="1100"/>
              <a:buFont typeface="Arial"/>
              <a:buNone/>
            </a:pPr>
            <a:r>
              <a:rPr lang="es" sz="1395">
                <a:solidFill>
                  <a:srgbClr val="1C4587"/>
                </a:solidFill>
              </a:rPr>
              <a:t>Algoritmos de inteligencia artificial se utilizan en el análisis de imágenes médicas para detectar patologías como el cáncer.</a:t>
            </a:r>
            <a:endParaRPr sz="1395">
              <a:solidFill>
                <a:srgbClr val="1C4587"/>
              </a:solidFill>
            </a:endParaRPr>
          </a:p>
          <a:p>
            <a:pPr indent="0" lvl="0" marL="457200" rtl="0" algn="just">
              <a:lnSpc>
                <a:spcPct val="105000"/>
              </a:lnSpc>
              <a:spcBef>
                <a:spcPts val="1200"/>
              </a:spcBef>
              <a:spcAft>
                <a:spcPts val="0"/>
              </a:spcAft>
              <a:buClr>
                <a:schemeClr val="dk1"/>
              </a:buClr>
              <a:buSzPts val="1100"/>
              <a:buFont typeface="Arial"/>
              <a:buNone/>
            </a:pPr>
            <a:r>
              <a:rPr lang="es" sz="1395">
                <a:solidFill>
                  <a:srgbClr val="1C4587"/>
                </a:solidFill>
              </a:rPr>
              <a:t>A pesar de la precisión en la detección, estos sistemas no poseen el conocimiento médico holístico y la empatía que caracteriza a los profesionales de la salud.</a:t>
            </a:r>
            <a:endParaRPr sz="1395">
              <a:solidFill>
                <a:srgbClr val="1C4587"/>
              </a:solidFill>
            </a:endParaRPr>
          </a:p>
          <a:p>
            <a:pPr indent="0" lvl="0" marL="457200" rtl="0" algn="just">
              <a:lnSpc>
                <a:spcPct val="105000"/>
              </a:lnSpc>
              <a:spcBef>
                <a:spcPts val="1200"/>
              </a:spcBef>
              <a:spcAft>
                <a:spcPts val="0"/>
              </a:spcAft>
              <a:buNone/>
            </a:pPr>
            <a:r>
              <a:t/>
            </a:r>
            <a:endParaRPr sz="1595">
              <a:solidFill>
                <a:srgbClr val="1C4587"/>
              </a:solidFill>
            </a:endParaRPr>
          </a:p>
          <a:p>
            <a:pPr indent="0" lvl="0" marL="0" rtl="0" algn="just">
              <a:lnSpc>
                <a:spcPct val="105000"/>
              </a:lnSpc>
              <a:spcBef>
                <a:spcPts val="1200"/>
              </a:spcBef>
              <a:spcAft>
                <a:spcPts val="1200"/>
              </a:spcAft>
              <a:buSzPts val="852"/>
              <a:buNone/>
            </a:pPr>
            <a:r>
              <a:t/>
            </a:r>
            <a:endParaRPr sz="1395">
              <a:solidFill>
                <a:srgbClr val="1C458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0"/>
          <p:cNvSpPr txBox="1"/>
          <p:nvPr>
            <p:ph idx="1" type="body"/>
          </p:nvPr>
        </p:nvSpPr>
        <p:spPr>
          <a:xfrm>
            <a:off x="364425" y="222900"/>
            <a:ext cx="8520600" cy="4697700"/>
          </a:xfrm>
          <a:prstGeom prst="rect">
            <a:avLst/>
          </a:prstGeom>
        </p:spPr>
        <p:txBody>
          <a:bodyPr anchorCtr="0" anchor="t" bIns="91425" lIns="91425" spcFirstLastPara="1" rIns="91425" wrap="square" tIns="91425">
            <a:noAutofit/>
          </a:bodyPr>
          <a:lstStyle/>
          <a:p>
            <a:pPr indent="0" lvl="0" marL="457200" rtl="0" algn="just">
              <a:lnSpc>
                <a:spcPct val="105000"/>
              </a:lnSpc>
              <a:spcBef>
                <a:spcPts val="1000"/>
              </a:spcBef>
              <a:spcAft>
                <a:spcPts val="0"/>
              </a:spcAft>
              <a:buNone/>
            </a:pPr>
            <a:r>
              <a:t/>
            </a:r>
            <a:endParaRPr b="1" sz="1595">
              <a:solidFill>
                <a:srgbClr val="1C4587"/>
              </a:solidFill>
            </a:endParaRPr>
          </a:p>
          <a:p>
            <a:pPr indent="0" lvl="0" marL="457200" rtl="0" algn="l">
              <a:lnSpc>
                <a:spcPct val="105000"/>
              </a:lnSpc>
              <a:spcBef>
                <a:spcPts val="1200"/>
              </a:spcBef>
              <a:spcAft>
                <a:spcPts val="0"/>
              </a:spcAft>
              <a:buNone/>
            </a:pPr>
            <a:r>
              <a:rPr b="1" lang="es" sz="1595">
                <a:solidFill>
                  <a:srgbClr val="1C4587"/>
                </a:solidFill>
              </a:rPr>
              <a:t>Sesgo en el aprendizaje automático: </a:t>
            </a:r>
            <a:r>
              <a:rPr b="1" lang="es" sz="1595" u="sng">
                <a:solidFill>
                  <a:schemeClr val="hlink"/>
                </a:solidFill>
                <a:hlinkClick r:id="rId3"/>
              </a:rPr>
              <a:t>https://es.khanacademy.org/computing/ap-computer-science-principles/data-analysis-101/x2d2f703b37b450a3:machine-learning-and-bias/a/machine-learning-algorithms</a:t>
            </a:r>
            <a:endParaRPr b="1" sz="1595">
              <a:solidFill>
                <a:srgbClr val="1C4587"/>
              </a:solidFill>
            </a:endParaRPr>
          </a:p>
          <a:p>
            <a:pPr indent="0" lvl="0" marL="457200" rtl="0" algn="just">
              <a:lnSpc>
                <a:spcPct val="105000"/>
              </a:lnSpc>
              <a:spcBef>
                <a:spcPts val="1200"/>
              </a:spcBef>
              <a:spcAft>
                <a:spcPts val="0"/>
              </a:spcAft>
              <a:buNone/>
            </a:pPr>
            <a:r>
              <a:t/>
            </a:r>
            <a:endParaRPr b="1" sz="1595">
              <a:solidFill>
                <a:srgbClr val="1C4587"/>
              </a:solidFill>
            </a:endParaRPr>
          </a:p>
          <a:p>
            <a:pPr indent="0" lvl="0" marL="0" rtl="0" algn="just">
              <a:lnSpc>
                <a:spcPct val="105000"/>
              </a:lnSpc>
              <a:spcBef>
                <a:spcPts val="1200"/>
              </a:spcBef>
              <a:spcAft>
                <a:spcPts val="1200"/>
              </a:spcAft>
              <a:buSzPts val="852"/>
              <a:buNone/>
            </a:pPr>
            <a:r>
              <a:t/>
            </a:r>
            <a:endParaRPr sz="1395">
              <a:solidFill>
                <a:srgbClr val="1C458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1"/>
          <p:cNvSpPr txBox="1"/>
          <p:nvPr>
            <p:ph type="title"/>
          </p:nvPr>
        </p:nvSpPr>
        <p:spPr>
          <a:xfrm>
            <a:off x="311700" y="255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rgbClr val="1C4587"/>
                </a:solidFill>
              </a:rPr>
              <a:t>3</a:t>
            </a:r>
            <a:r>
              <a:rPr b="1" lang="es">
                <a:solidFill>
                  <a:srgbClr val="1C4587"/>
                </a:solidFill>
              </a:rPr>
              <a:t>. IA Y EL ENTORNO. EL AGENTE INTELIGENTE</a:t>
            </a:r>
            <a:endParaRPr b="1">
              <a:solidFill>
                <a:srgbClr val="1C4587"/>
              </a:solidFill>
            </a:endParaRPr>
          </a:p>
        </p:txBody>
      </p:sp>
      <p:sp>
        <p:nvSpPr>
          <p:cNvPr id="154" name="Google Shape;154;p31"/>
          <p:cNvSpPr txBox="1"/>
          <p:nvPr>
            <p:ph idx="1" type="body"/>
          </p:nvPr>
        </p:nvSpPr>
        <p:spPr>
          <a:xfrm>
            <a:off x="311700" y="1036450"/>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lang="es" sz="1585">
                <a:solidFill>
                  <a:srgbClr val="1C4587"/>
                </a:solidFill>
              </a:rPr>
              <a:t>La IA usa el cerebro biológico como inspiración para lograr sus funcionalidades y para ello trata de imitar sus elementos:</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Sensores y actuadores:</a:t>
            </a:r>
            <a:endParaRPr sz="1585">
              <a:solidFill>
                <a:srgbClr val="1C4587"/>
              </a:solidFill>
            </a:endParaRPr>
          </a:p>
          <a:p>
            <a:pPr indent="-329247" lvl="1" marL="914400" rtl="0" algn="just">
              <a:lnSpc>
                <a:spcPct val="95000"/>
              </a:lnSpc>
              <a:spcBef>
                <a:spcPts val="1200"/>
              </a:spcBef>
              <a:spcAft>
                <a:spcPts val="0"/>
              </a:spcAft>
              <a:buClr>
                <a:srgbClr val="1C4587"/>
              </a:buClr>
              <a:buSzPts val="1585"/>
              <a:buChar char="○"/>
            </a:pPr>
            <a:r>
              <a:rPr lang="es" sz="1585">
                <a:solidFill>
                  <a:srgbClr val="1C4587"/>
                </a:solidFill>
              </a:rPr>
              <a:t>Ver, oir, sentir</a:t>
            </a:r>
            <a:endParaRPr sz="1585">
              <a:solidFill>
                <a:srgbClr val="1C4587"/>
              </a:solidFill>
            </a:endParaRPr>
          </a:p>
          <a:p>
            <a:pPr indent="-329247" lvl="1" marL="914400" rtl="0" algn="just">
              <a:lnSpc>
                <a:spcPct val="95000"/>
              </a:lnSpc>
              <a:spcBef>
                <a:spcPts val="1200"/>
              </a:spcBef>
              <a:spcAft>
                <a:spcPts val="0"/>
              </a:spcAft>
              <a:buClr>
                <a:srgbClr val="1C4587"/>
              </a:buClr>
              <a:buSzPts val="1585"/>
              <a:buChar char="○"/>
            </a:pPr>
            <a:r>
              <a:rPr lang="es" sz="1585">
                <a:solidFill>
                  <a:srgbClr val="1C4587"/>
                </a:solidFill>
              </a:rPr>
              <a:t>Tocar, moverse, manipular</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Estructuras cerebrales:</a:t>
            </a:r>
            <a:endParaRPr sz="1585">
              <a:solidFill>
                <a:srgbClr val="1C4587"/>
              </a:solidFill>
            </a:endParaRPr>
          </a:p>
          <a:p>
            <a:pPr indent="-329247" lvl="1" marL="914400" rtl="0" algn="just">
              <a:lnSpc>
                <a:spcPct val="95000"/>
              </a:lnSpc>
              <a:spcBef>
                <a:spcPts val="1200"/>
              </a:spcBef>
              <a:spcAft>
                <a:spcPts val="0"/>
              </a:spcAft>
              <a:buClr>
                <a:srgbClr val="1C4587"/>
              </a:buClr>
              <a:buSzPts val="1585"/>
              <a:buChar char="○"/>
            </a:pPr>
            <a:r>
              <a:rPr lang="es" sz="1585">
                <a:solidFill>
                  <a:srgbClr val="1C4587"/>
                </a:solidFill>
              </a:rPr>
              <a:t>Redes neuronales</a:t>
            </a:r>
            <a:endParaRPr sz="1585">
              <a:solidFill>
                <a:srgbClr val="1C4587"/>
              </a:solidFill>
            </a:endParaRPr>
          </a:p>
          <a:p>
            <a:pPr indent="-329247" lvl="1" marL="914400" rtl="0" algn="just">
              <a:lnSpc>
                <a:spcPct val="95000"/>
              </a:lnSpc>
              <a:spcBef>
                <a:spcPts val="1200"/>
              </a:spcBef>
              <a:spcAft>
                <a:spcPts val="1200"/>
              </a:spcAft>
              <a:buClr>
                <a:srgbClr val="1C4587"/>
              </a:buClr>
              <a:buSzPts val="1585"/>
              <a:buChar char="○"/>
            </a:pPr>
            <a:r>
              <a:rPr lang="es" sz="1585">
                <a:solidFill>
                  <a:srgbClr val="1C4587"/>
                </a:solidFill>
              </a:rPr>
              <a:t>Memorias</a:t>
            </a:r>
            <a:endParaRPr sz="1585">
              <a:solidFill>
                <a:srgbClr val="1C4587"/>
              </a:solidFill>
            </a:endParaRPr>
          </a:p>
        </p:txBody>
      </p:sp>
      <p:pic>
        <p:nvPicPr>
          <p:cNvPr id="155" name="Google Shape;155;p31"/>
          <p:cNvPicPr preferRelativeResize="0"/>
          <p:nvPr/>
        </p:nvPicPr>
        <p:blipFill>
          <a:blip r:embed="rId3">
            <a:alphaModFix/>
          </a:blip>
          <a:stretch>
            <a:fillRect/>
          </a:stretch>
        </p:blipFill>
        <p:spPr>
          <a:xfrm>
            <a:off x="4628771" y="1969825"/>
            <a:ext cx="4077900" cy="2671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a:hlinkClick r:id="rId3"/>
          </p:cNvPr>
          <p:cNvPicPr preferRelativeResize="0"/>
          <p:nvPr/>
        </p:nvPicPr>
        <p:blipFill>
          <a:blip r:embed="rId4">
            <a:alphaModFix/>
          </a:blip>
          <a:stretch>
            <a:fillRect/>
          </a:stretch>
        </p:blipFill>
        <p:spPr>
          <a:xfrm>
            <a:off x="1280875" y="551925"/>
            <a:ext cx="6219825" cy="3867150"/>
          </a:xfrm>
          <a:prstGeom prst="rect">
            <a:avLst/>
          </a:prstGeom>
          <a:noFill/>
          <a:ln>
            <a:noFill/>
          </a:ln>
        </p:spPr>
      </p:pic>
      <p:sp>
        <p:nvSpPr>
          <p:cNvPr id="60" name="Google Shape;60;p14"/>
          <p:cNvSpPr txBox="1"/>
          <p:nvPr/>
        </p:nvSpPr>
        <p:spPr>
          <a:xfrm>
            <a:off x="1775863" y="4419075"/>
            <a:ext cx="5778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5"/>
              </a:rPr>
              <a:t>https://www.youtube.com/watch?v=_tA5cinv0U8&amp;t=8s</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2"/>
          <p:cNvSpPr txBox="1"/>
          <p:nvPr>
            <p:ph type="title"/>
          </p:nvPr>
        </p:nvSpPr>
        <p:spPr>
          <a:xfrm>
            <a:off x="311700" y="255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rgbClr val="1C4587"/>
                </a:solidFill>
              </a:rPr>
              <a:t>3. IA Y EL ENTORNO. EL AGENTE INTELIGENTE</a:t>
            </a:r>
            <a:endParaRPr b="1">
              <a:solidFill>
                <a:srgbClr val="1C4587"/>
              </a:solidFill>
            </a:endParaRPr>
          </a:p>
        </p:txBody>
      </p:sp>
      <p:sp>
        <p:nvSpPr>
          <p:cNvPr id="161" name="Google Shape;161;p32"/>
          <p:cNvSpPr txBox="1"/>
          <p:nvPr>
            <p:ph idx="1" type="body"/>
          </p:nvPr>
        </p:nvSpPr>
        <p:spPr>
          <a:xfrm>
            <a:off x="311700" y="1036450"/>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lang="es" sz="1585">
                <a:solidFill>
                  <a:srgbClr val="1C4587"/>
                </a:solidFill>
              </a:rPr>
              <a:t>Un </a:t>
            </a:r>
            <a:r>
              <a:rPr b="1" lang="es" sz="1585">
                <a:solidFill>
                  <a:srgbClr val="1C4587"/>
                </a:solidFill>
              </a:rPr>
              <a:t>agente inteligente</a:t>
            </a:r>
            <a:r>
              <a:rPr lang="es" sz="1585">
                <a:solidFill>
                  <a:srgbClr val="1C4587"/>
                </a:solidFill>
              </a:rPr>
              <a:t> es cualquier dispositivo que pueda: </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Percibir el mundo (ambiente) mediante sensores </a:t>
            </a:r>
            <a:endParaRPr sz="1585">
              <a:solidFill>
                <a:srgbClr val="1C4587"/>
              </a:solidFill>
            </a:endParaRPr>
          </a:p>
          <a:p>
            <a:pPr indent="-329247" lvl="0" marL="457200" rtl="0" algn="just">
              <a:lnSpc>
                <a:spcPct val="95000"/>
              </a:lnSpc>
              <a:spcBef>
                <a:spcPts val="1200"/>
              </a:spcBef>
              <a:spcAft>
                <a:spcPts val="1200"/>
              </a:spcAft>
              <a:buClr>
                <a:srgbClr val="1C4587"/>
              </a:buClr>
              <a:buSzPts val="1585"/>
              <a:buChar char="●"/>
            </a:pPr>
            <a:r>
              <a:rPr lang="es" sz="1585">
                <a:solidFill>
                  <a:srgbClr val="1C4587"/>
                </a:solidFill>
              </a:rPr>
              <a:t>Actuar sobre ese ambiente mediante efectores</a:t>
            </a:r>
            <a:endParaRPr sz="1585">
              <a:solidFill>
                <a:srgbClr val="1C4587"/>
              </a:solidFill>
            </a:endParaRPr>
          </a:p>
        </p:txBody>
      </p:sp>
      <p:pic>
        <p:nvPicPr>
          <p:cNvPr id="162" name="Google Shape;162;p32"/>
          <p:cNvPicPr preferRelativeResize="0"/>
          <p:nvPr/>
        </p:nvPicPr>
        <p:blipFill>
          <a:blip r:embed="rId3">
            <a:alphaModFix/>
          </a:blip>
          <a:stretch>
            <a:fillRect/>
          </a:stretch>
        </p:blipFill>
        <p:spPr>
          <a:xfrm>
            <a:off x="2171375" y="2446425"/>
            <a:ext cx="3804826" cy="2853625"/>
          </a:xfrm>
          <a:prstGeom prst="rect">
            <a:avLst/>
          </a:prstGeom>
          <a:noFill/>
          <a:ln>
            <a:noFill/>
          </a:ln>
        </p:spPr>
      </p:pic>
      <p:sp>
        <p:nvSpPr>
          <p:cNvPr id="163" name="Google Shape;163;p32"/>
          <p:cNvSpPr txBox="1"/>
          <p:nvPr/>
        </p:nvSpPr>
        <p:spPr>
          <a:xfrm>
            <a:off x="6221325" y="3744050"/>
            <a:ext cx="1292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https://slideplayer.es/amp/1737106/</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33"/>
          <p:cNvPicPr preferRelativeResize="0"/>
          <p:nvPr/>
        </p:nvPicPr>
        <p:blipFill>
          <a:blip r:embed="rId3">
            <a:alphaModFix/>
          </a:blip>
          <a:stretch>
            <a:fillRect/>
          </a:stretch>
        </p:blipFill>
        <p:spPr>
          <a:xfrm>
            <a:off x="1346200" y="152400"/>
            <a:ext cx="6451601" cy="4838701"/>
          </a:xfrm>
          <a:prstGeom prst="rect">
            <a:avLst/>
          </a:prstGeom>
          <a:noFill/>
          <a:ln>
            <a:noFill/>
          </a:ln>
        </p:spPr>
      </p:pic>
      <p:sp>
        <p:nvSpPr>
          <p:cNvPr id="169" name="Google Shape;169;p33"/>
          <p:cNvSpPr txBox="1"/>
          <p:nvPr/>
        </p:nvSpPr>
        <p:spPr>
          <a:xfrm>
            <a:off x="7919350" y="3480400"/>
            <a:ext cx="1071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https://slideplayer.es/amp/1737106/</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4"/>
          <p:cNvSpPr txBox="1"/>
          <p:nvPr>
            <p:ph idx="1" type="body"/>
          </p:nvPr>
        </p:nvSpPr>
        <p:spPr>
          <a:xfrm>
            <a:off x="311700" y="108375"/>
            <a:ext cx="8520600" cy="4917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275"/>
              <a:buFont typeface="Arial"/>
              <a:buNone/>
            </a:pPr>
            <a:r>
              <a:rPr b="1" lang="es" sz="1596">
                <a:solidFill>
                  <a:srgbClr val="1C4587"/>
                </a:solidFill>
              </a:rPr>
              <a:t>Atributos de un agente inteligente:</a:t>
            </a:r>
            <a:endParaRPr b="1" sz="1596">
              <a:solidFill>
                <a:srgbClr val="1C4587"/>
              </a:solidFill>
            </a:endParaRPr>
          </a:p>
          <a:p>
            <a:pPr indent="0" lvl="0" marL="0" rtl="0" algn="l">
              <a:lnSpc>
                <a:spcPct val="95000"/>
              </a:lnSpc>
              <a:spcBef>
                <a:spcPts val="1200"/>
              </a:spcBef>
              <a:spcAft>
                <a:spcPts val="0"/>
              </a:spcAft>
              <a:buClr>
                <a:schemeClr val="dk1"/>
              </a:buClr>
              <a:buSzPts val="275"/>
              <a:buFont typeface="Arial"/>
              <a:buNone/>
            </a:pPr>
            <a:r>
              <a:rPr i="1" lang="es" sz="1396">
                <a:solidFill>
                  <a:srgbClr val="1C4587"/>
                </a:solidFill>
              </a:rPr>
              <a:t>Martin Fischles y Oscar Firschein (1987)</a:t>
            </a:r>
            <a:endParaRPr i="1" sz="1396">
              <a:solidFill>
                <a:srgbClr val="1C4587"/>
              </a:solidFill>
            </a:endParaRPr>
          </a:p>
          <a:p>
            <a:pPr indent="-323850" lvl="0" marL="457200" rtl="0" algn="l">
              <a:lnSpc>
                <a:spcPct val="95000"/>
              </a:lnSpc>
              <a:spcBef>
                <a:spcPts val="1200"/>
              </a:spcBef>
              <a:spcAft>
                <a:spcPts val="0"/>
              </a:spcAft>
              <a:buClr>
                <a:srgbClr val="1C4587"/>
              </a:buClr>
              <a:buSzPts val="1500"/>
              <a:buChar char="●"/>
            </a:pPr>
            <a:r>
              <a:rPr lang="es" sz="1500">
                <a:solidFill>
                  <a:srgbClr val="1C4587"/>
                </a:solidFill>
              </a:rPr>
              <a:t>Tiene actitudes mentales tales como creencias e intenciones.</a:t>
            </a:r>
            <a:endParaRPr sz="1500">
              <a:solidFill>
                <a:srgbClr val="1C4587"/>
              </a:solidFill>
            </a:endParaRPr>
          </a:p>
          <a:p>
            <a:pPr indent="-323850" lvl="0" marL="457200" rtl="0" algn="l">
              <a:lnSpc>
                <a:spcPct val="95000"/>
              </a:lnSpc>
              <a:spcBef>
                <a:spcPts val="1000"/>
              </a:spcBef>
              <a:spcAft>
                <a:spcPts val="0"/>
              </a:spcAft>
              <a:buClr>
                <a:srgbClr val="1C4587"/>
              </a:buClr>
              <a:buSzPts val="1500"/>
              <a:buChar char="●"/>
            </a:pPr>
            <a:r>
              <a:rPr lang="es" sz="1500">
                <a:solidFill>
                  <a:srgbClr val="1C4587"/>
                </a:solidFill>
              </a:rPr>
              <a:t>Tiene la capacidad de obtener conocimiento, es decir, aprender.</a:t>
            </a:r>
            <a:endParaRPr sz="1500">
              <a:solidFill>
                <a:srgbClr val="1C4587"/>
              </a:solidFill>
            </a:endParaRPr>
          </a:p>
          <a:p>
            <a:pPr indent="-323850" lvl="0" marL="457200" rtl="0" algn="l">
              <a:lnSpc>
                <a:spcPct val="95000"/>
              </a:lnSpc>
              <a:spcBef>
                <a:spcPts val="1000"/>
              </a:spcBef>
              <a:spcAft>
                <a:spcPts val="0"/>
              </a:spcAft>
              <a:buClr>
                <a:srgbClr val="1C4587"/>
              </a:buClr>
              <a:buSzPts val="1500"/>
              <a:buChar char="●"/>
            </a:pPr>
            <a:r>
              <a:rPr lang="es" sz="1500">
                <a:solidFill>
                  <a:srgbClr val="1C4587"/>
                </a:solidFill>
              </a:rPr>
              <a:t>Puede resolver problemas, incluso particionando problemas complejos en otros más simples.</a:t>
            </a:r>
            <a:endParaRPr sz="1500">
              <a:solidFill>
                <a:srgbClr val="1C4587"/>
              </a:solidFill>
            </a:endParaRPr>
          </a:p>
          <a:p>
            <a:pPr indent="-323850" lvl="0" marL="457200" rtl="0" algn="l">
              <a:lnSpc>
                <a:spcPct val="95000"/>
              </a:lnSpc>
              <a:spcBef>
                <a:spcPts val="1000"/>
              </a:spcBef>
              <a:spcAft>
                <a:spcPts val="0"/>
              </a:spcAft>
              <a:buClr>
                <a:srgbClr val="1C4587"/>
              </a:buClr>
              <a:buSzPts val="1500"/>
              <a:buChar char="●"/>
            </a:pPr>
            <a:r>
              <a:rPr lang="es" sz="1500">
                <a:solidFill>
                  <a:srgbClr val="1C4587"/>
                </a:solidFill>
              </a:rPr>
              <a:t>Entiende. Posee la capacidad de crearle sentido, si es posible, a ideas ambiguas o contradictorias.</a:t>
            </a:r>
            <a:endParaRPr sz="1500">
              <a:solidFill>
                <a:srgbClr val="1C4587"/>
              </a:solidFill>
            </a:endParaRPr>
          </a:p>
          <a:p>
            <a:pPr indent="-323850" lvl="0" marL="457200" rtl="0" algn="l">
              <a:lnSpc>
                <a:spcPct val="95000"/>
              </a:lnSpc>
              <a:spcBef>
                <a:spcPts val="1000"/>
              </a:spcBef>
              <a:spcAft>
                <a:spcPts val="0"/>
              </a:spcAft>
              <a:buClr>
                <a:srgbClr val="1C4587"/>
              </a:buClr>
              <a:buSzPts val="1500"/>
              <a:buChar char="●"/>
            </a:pPr>
            <a:r>
              <a:rPr lang="es" sz="1500">
                <a:solidFill>
                  <a:srgbClr val="1C4587"/>
                </a:solidFill>
              </a:rPr>
              <a:t>Planifica, predice consecuencias, evalúa alternativas (como en los juegos de ajedrez).</a:t>
            </a:r>
            <a:endParaRPr sz="1500">
              <a:solidFill>
                <a:srgbClr val="1C4587"/>
              </a:solidFill>
            </a:endParaRPr>
          </a:p>
          <a:p>
            <a:pPr indent="-323850" lvl="0" marL="457200" rtl="0" algn="l">
              <a:lnSpc>
                <a:spcPct val="95000"/>
              </a:lnSpc>
              <a:spcBef>
                <a:spcPts val="1000"/>
              </a:spcBef>
              <a:spcAft>
                <a:spcPts val="0"/>
              </a:spcAft>
              <a:buClr>
                <a:srgbClr val="1C4587"/>
              </a:buClr>
              <a:buSzPts val="1500"/>
              <a:buChar char="●"/>
            </a:pPr>
            <a:r>
              <a:rPr lang="es" sz="1500">
                <a:solidFill>
                  <a:srgbClr val="1C4587"/>
                </a:solidFill>
              </a:rPr>
              <a:t>Conoce los límites de su propias habilidades y conocimientos.</a:t>
            </a:r>
            <a:endParaRPr sz="1500">
              <a:solidFill>
                <a:srgbClr val="1C4587"/>
              </a:solidFill>
            </a:endParaRPr>
          </a:p>
          <a:p>
            <a:pPr indent="-323850" lvl="0" marL="457200" rtl="0" algn="l">
              <a:lnSpc>
                <a:spcPct val="95000"/>
              </a:lnSpc>
              <a:spcBef>
                <a:spcPts val="1000"/>
              </a:spcBef>
              <a:spcAft>
                <a:spcPts val="0"/>
              </a:spcAft>
              <a:buClr>
                <a:srgbClr val="1C4587"/>
              </a:buClr>
              <a:buSzPts val="1500"/>
              <a:buChar char="●"/>
            </a:pPr>
            <a:r>
              <a:rPr lang="es" sz="1500">
                <a:solidFill>
                  <a:srgbClr val="1C4587"/>
                </a:solidFill>
              </a:rPr>
              <a:t>Puede distinguir a pesar de la similitud de las situaciones.</a:t>
            </a:r>
            <a:endParaRPr sz="1500">
              <a:solidFill>
                <a:srgbClr val="1C4587"/>
              </a:solidFill>
            </a:endParaRPr>
          </a:p>
          <a:p>
            <a:pPr indent="-323850" lvl="0" marL="457200" rtl="0" algn="l">
              <a:lnSpc>
                <a:spcPct val="95000"/>
              </a:lnSpc>
              <a:spcBef>
                <a:spcPts val="1000"/>
              </a:spcBef>
              <a:spcAft>
                <a:spcPts val="0"/>
              </a:spcAft>
              <a:buClr>
                <a:srgbClr val="1C4587"/>
              </a:buClr>
              <a:buSzPts val="1500"/>
              <a:buChar char="●"/>
            </a:pPr>
            <a:r>
              <a:rPr lang="es" sz="1500">
                <a:solidFill>
                  <a:srgbClr val="1C4587"/>
                </a:solidFill>
              </a:rPr>
              <a:t>Puede ser original, creando incluso nuevos conceptos o ideas, y hasta utilizando analogías.</a:t>
            </a:r>
            <a:endParaRPr sz="1500">
              <a:solidFill>
                <a:srgbClr val="1C4587"/>
              </a:solidFill>
            </a:endParaRPr>
          </a:p>
          <a:p>
            <a:pPr indent="-323850" lvl="0" marL="457200" rtl="0" algn="l">
              <a:lnSpc>
                <a:spcPct val="95000"/>
              </a:lnSpc>
              <a:spcBef>
                <a:spcPts val="1000"/>
              </a:spcBef>
              <a:spcAft>
                <a:spcPts val="0"/>
              </a:spcAft>
              <a:buClr>
                <a:srgbClr val="1C4587"/>
              </a:buClr>
              <a:buSzPts val="1500"/>
              <a:buChar char="●"/>
            </a:pPr>
            <a:r>
              <a:rPr lang="es" sz="1500">
                <a:solidFill>
                  <a:srgbClr val="1C4587"/>
                </a:solidFill>
              </a:rPr>
              <a:t>Puede generalizar.</a:t>
            </a:r>
            <a:endParaRPr sz="1500">
              <a:solidFill>
                <a:srgbClr val="1C4587"/>
              </a:solidFill>
            </a:endParaRPr>
          </a:p>
          <a:p>
            <a:pPr indent="-323850" lvl="0" marL="457200" rtl="0" algn="l">
              <a:lnSpc>
                <a:spcPct val="95000"/>
              </a:lnSpc>
              <a:spcBef>
                <a:spcPts val="1000"/>
              </a:spcBef>
              <a:spcAft>
                <a:spcPts val="0"/>
              </a:spcAft>
              <a:buClr>
                <a:srgbClr val="1C4587"/>
              </a:buClr>
              <a:buSzPts val="1500"/>
              <a:buChar char="●"/>
            </a:pPr>
            <a:r>
              <a:rPr lang="es" sz="1500">
                <a:solidFill>
                  <a:srgbClr val="1C4587"/>
                </a:solidFill>
              </a:rPr>
              <a:t>Puede percibir y modelar el mundo exterior.</a:t>
            </a:r>
            <a:endParaRPr sz="1500">
              <a:solidFill>
                <a:srgbClr val="1C4587"/>
              </a:solidFill>
            </a:endParaRPr>
          </a:p>
          <a:p>
            <a:pPr indent="-323850" lvl="0" marL="457200" rtl="0" algn="l">
              <a:lnSpc>
                <a:spcPct val="95000"/>
              </a:lnSpc>
              <a:spcBef>
                <a:spcPts val="1000"/>
              </a:spcBef>
              <a:spcAft>
                <a:spcPts val="0"/>
              </a:spcAft>
              <a:buClr>
                <a:srgbClr val="1C4587"/>
              </a:buClr>
              <a:buSzPts val="1500"/>
              <a:buChar char="●"/>
            </a:pPr>
            <a:r>
              <a:rPr lang="es" sz="1500">
                <a:solidFill>
                  <a:srgbClr val="1C4587"/>
                </a:solidFill>
              </a:rPr>
              <a:t>Puede entender y utilizar el lenguaje y sus símbolos.</a:t>
            </a:r>
            <a:endParaRPr sz="1500">
              <a:solidFill>
                <a:srgbClr val="1C4587"/>
              </a:solidFill>
            </a:endParaRPr>
          </a:p>
          <a:p>
            <a:pPr indent="0" lvl="0" marL="0" rtl="0" algn="l">
              <a:lnSpc>
                <a:spcPct val="95000"/>
              </a:lnSpc>
              <a:spcBef>
                <a:spcPts val="1000"/>
              </a:spcBef>
              <a:spcAft>
                <a:spcPts val="0"/>
              </a:spcAft>
              <a:buClr>
                <a:schemeClr val="dk1"/>
              </a:buClr>
              <a:buSzPts val="275"/>
              <a:buFont typeface="Arial"/>
              <a:buNone/>
            </a:pPr>
            <a:r>
              <a:t/>
            </a:r>
            <a:endParaRPr sz="1196">
              <a:solidFill>
                <a:srgbClr val="1C4587"/>
              </a:solidFill>
            </a:endParaRPr>
          </a:p>
          <a:p>
            <a:pPr indent="0" lvl="0" marL="0" rtl="0" algn="l">
              <a:lnSpc>
                <a:spcPct val="95000"/>
              </a:lnSpc>
              <a:spcBef>
                <a:spcPts val="1200"/>
              </a:spcBef>
              <a:spcAft>
                <a:spcPts val="1200"/>
              </a:spcAft>
              <a:buSzPts val="275"/>
              <a:buNone/>
            </a:pPr>
            <a:r>
              <a:t/>
            </a:r>
            <a:endParaRPr sz="1196">
              <a:solidFill>
                <a:srgbClr val="1C458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5"/>
          <p:cNvPicPr preferRelativeResize="0"/>
          <p:nvPr/>
        </p:nvPicPr>
        <p:blipFill>
          <a:blip r:embed="rId3">
            <a:alphaModFix/>
          </a:blip>
          <a:stretch>
            <a:fillRect/>
          </a:stretch>
        </p:blipFill>
        <p:spPr>
          <a:xfrm>
            <a:off x="152400" y="690300"/>
            <a:ext cx="8839200" cy="2891394"/>
          </a:xfrm>
          <a:prstGeom prst="rect">
            <a:avLst/>
          </a:prstGeom>
          <a:noFill/>
          <a:ln>
            <a:noFill/>
          </a:ln>
        </p:spPr>
      </p:pic>
      <p:sp>
        <p:nvSpPr>
          <p:cNvPr id="180" name="Google Shape;180;p35"/>
          <p:cNvSpPr txBox="1"/>
          <p:nvPr/>
        </p:nvSpPr>
        <p:spPr>
          <a:xfrm>
            <a:off x="2763225" y="380735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https://platzi.com/tutoriales/1729-matematicas-ai-2019/7854-la-era-de-la-inteligencia-artificial/</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6"/>
          <p:cNvSpPr txBox="1"/>
          <p:nvPr>
            <p:ph idx="1" type="body"/>
          </p:nvPr>
        </p:nvSpPr>
        <p:spPr>
          <a:xfrm>
            <a:off x="433000" y="111900"/>
            <a:ext cx="8520600" cy="49197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lang="es" sz="1585">
                <a:solidFill>
                  <a:srgbClr val="1C4587"/>
                </a:solidFill>
              </a:rPr>
              <a:t>Al analizar el entorno hay que tener en cuenta cuatro </a:t>
            </a:r>
            <a:r>
              <a:rPr lang="es" sz="1585">
                <a:solidFill>
                  <a:srgbClr val="1C4587"/>
                </a:solidFill>
              </a:rPr>
              <a:t>características:</a:t>
            </a:r>
            <a:r>
              <a:rPr lang="es" sz="1585">
                <a:solidFill>
                  <a:srgbClr val="1C4587"/>
                </a:solidFill>
              </a:rPr>
              <a:t> </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b="1" lang="es" sz="1585">
                <a:solidFill>
                  <a:srgbClr val="1C4587"/>
                </a:solidFill>
              </a:rPr>
              <a:t>Entorno total o parcialmente observable: </a:t>
            </a:r>
            <a:endParaRPr b="1" sz="1585">
              <a:solidFill>
                <a:srgbClr val="1C4587"/>
              </a:solidFill>
            </a:endParaRPr>
          </a:p>
          <a:p>
            <a:pPr indent="0" lvl="0" marL="457200" rtl="0" algn="just">
              <a:lnSpc>
                <a:spcPct val="95000"/>
              </a:lnSpc>
              <a:spcBef>
                <a:spcPts val="1200"/>
              </a:spcBef>
              <a:spcAft>
                <a:spcPts val="0"/>
              </a:spcAft>
              <a:buNone/>
            </a:pPr>
            <a:r>
              <a:rPr lang="es" sz="1585">
                <a:solidFill>
                  <a:srgbClr val="1C4587"/>
                </a:solidFill>
              </a:rPr>
              <a:t>En un entorno totalmente observable se puede obtener información completa, exacta y actualizada sobre el estado del mismo. Los sensores detectan todos los aspectos relevantes en la toma de decisiones</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b="1" lang="es" sz="1585">
                <a:solidFill>
                  <a:srgbClr val="1C4587"/>
                </a:solidFill>
              </a:rPr>
              <a:t>Determinista o estocástico: </a:t>
            </a:r>
            <a:endParaRPr b="1" sz="1585">
              <a:solidFill>
                <a:srgbClr val="1C4587"/>
              </a:solidFill>
            </a:endParaRPr>
          </a:p>
          <a:p>
            <a:pPr indent="0" lvl="0" marL="457200" rtl="0" algn="just">
              <a:lnSpc>
                <a:spcPct val="95000"/>
              </a:lnSpc>
              <a:spcBef>
                <a:spcPts val="1200"/>
              </a:spcBef>
              <a:spcAft>
                <a:spcPts val="0"/>
              </a:spcAft>
              <a:buNone/>
            </a:pPr>
            <a:r>
              <a:rPr lang="es" sz="1585">
                <a:solidFill>
                  <a:srgbClr val="1C4587"/>
                </a:solidFill>
              </a:rPr>
              <a:t>En un entorno determinista cualquier acción tiene un efecto único garantizado.  No hay incertidumbre acerca del estado que se producirá después de realizar una acción.</a:t>
            </a:r>
            <a:endParaRPr sz="1585">
              <a:solidFill>
                <a:srgbClr val="1C4587"/>
              </a:solidFill>
            </a:endParaRPr>
          </a:p>
          <a:p>
            <a:pPr indent="0" lvl="0" marL="457200" rtl="0" algn="just">
              <a:lnSpc>
                <a:spcPct val="95000"/>
              </a:lnSpc>
              <a:spcBef>
                <a:spcPts val="1200"/>
              </a:spcBef>
              <a:spcAft>
                <a:spcPts val="0"/>
              </a:spcAft>
              <a:buNone/>
            </a:pPr>
            <a:r>
              <a:rPr lang="es" sz="1585">
                <a:solidFill>
                  <a:srgbClr val="1C4587"/>
                </a:solidFill>
              </a:rPr>
              <a:t>Si el medio es determinista, excepto para las acciones de otros agentes, decimos, que el medio es estratégico.</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b="1" lang="es" sz="1585">
                <a:solidFill>
                  <a:srgbClr val="1C4587"/>
                </a:solidFill>
              </a:rPr>
              <a:t>Estático o dinámico: </a:t>
            </a:r>
            <a:endParaRPr b="1" sz="1585">
              <a:solidFill>
                <a:srgbClr val="1C4587"/>
              </a:solidFill>
            </a:endParaRPr>
          </a:p>
          <a:p>
            <a:pPr indent="0" lvl="0" marL="457200" rtl="0" algn="just">
              <a:lnSpc>
                <a:spcPct val="95000"/>
              </a:lnSpc>
              <a:spcBef>
                <a:spcPts val="1200"/>
              </a:spcBef>
              <a:spcAft>
                <a:spcPts val="0"/>
              </a:spcAft>
              <a:buNone/>
            </a:pPr>
            <a:r>
              <a:rPr lang="es" sz="1585">
                <a:solidFill>
                  <a:srgbClr val="1C4587"/>
                </a:solidFill>
              </a:rPr>
              <a:t>Un entorno estático es el que permanece sin cambios excepto mediante la realización de las acciones de la IA.</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b="1" lang="es" sz="1585">
                <a:solidFill>
                  <a:srgbClr val="1C4587"/>
                </a:solidFill>
              </a:rPr>
              <a:t>Discreto o continuo: </a:t>
            </a:r>
            <a:endParaRPr b="1" sz="1585">
              <a:solidFill>
                <a:srgbClr val="1C4587"/>
              </a:solidFill>
            </a:endParaRPr>
          </a:p>
          <a:p>
            <a:pPr indent="0" lvl="0" marL="457200" rtl="0" algn="just">
              <a:lnSpc>
                <a:spcPct val="95000"/>
              </a:lnSpc>
              <a:spcBef>
                <a:spcPts val="1200"/>
              </a:spcBef>
              <a:spcAft>
                <a:spcPts val="0"/>
              </a:spcAft>
              <a:buNone/>
            </a:pPr>
            <a:r>
              <a:rPr lang="es" sz="1585">
                <a:solidFill>
                  <a:srgbClr val="1C4587"/>
                </a:solidFill>
              </a:rPr>
              <a:t>Un entorno es discreto si hay un número fijo y finito de acciones y estados en él.</a:t>
            </a:r>
            <a:endParaRPr sz="1585">
              <a:solidFill>
                <a:srgbClr val="1C4587"/>
              </a:solidFill>
            </a:endParaRPr>
          </a:p>
          <a:p>
            <a:pPr indent="0" lvl="0" marL="457200" rtl="0" algn="just">
              <a:lnSpc>
                <a:spcPct val="95000"/>
              </a:lnSpc>
              <a:spcBef>
                <a:spcPts val="1200"/>
              </a:spcBef>
              <a:spcAft>
                <a:spcPts val="1200"/>
              </a:spcAft>
              <a:buNone/>
            </a:pPr>
            <a:r>
              <a:t/>
            </a:r>
            <a:endParaRPr sz="1585">
              <a:solidFill>
                <a:srgbClr val="1C458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7"/>
          <p:cNvSpPr txBox="1"/>
          <p:nvPr>
            <p:ph idx="1" type="body"/>
          </p:nvPr>
        </p:nvSpPr>
        <p:spPr>
          <a:xfrm>
            <a:off x="433000" y="223675"/>
            <a:ext cx="8520600" cy="49197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lang="es" sz="1585">
                <a:solidFill>
                  <a:srgbClr val="1C4587"/>
                </a:solidFill>
              </a:rPr>
              <a:t>Problema</a:t>
            </a:r>
            <a:r>
              <a:rPr lang="es" sz="1585">
                <a:solidFill>
                  <a:srgbClr val="1C4587"/>
                </a:solidFill>
              </a:rPr>
              <a:t> complejo: </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b="1" lang="es" sz="1585">
                <a:solidFill>
                  <a:srgbClr val="1C4587"/>
                </a:solidFill>
              </a:rPr>
              <a:t>Entorno parcialmente observable </a:t>
            </a:r>
            <a:endParaRPr b="1" sz="1585">
              <a:solidFill>
                <a:srgbClr val="1C4587"/>
              </a:solidFill>
            </a:endParaRPr>
          </a:p>
          <a:p>
            <a:pPr indent="0" lvl="0" marL="457200" rtl="0" algn="just">
              <a:lnSpc>
                <a:spcPct val="95000"/>
              </a:lnSpc>
              <a:spcBef>
                <a:spcPts val="1200"/>
              </a:spcBef>
              <a:spcAft>
                <a:spcPts val="0"/>
              </a:spcAft>
              <a:buNone/>
            </a:pPr>
            <a:r>
              <a:rPr lang="es" sz="1585">
                <a:solidFill>
                  <a:srgbClr val="1C4587"/>
                </a:solidFill>
              </a:rPr>
              <a:t>E</a:t>
            </a:r>
            <a:r>
              <a:rPr lang="es" sz="1585">
                <a:solidFill>
                  <a:srgbClr val="1C4587"/>
                </a:solidFill>
              </a:rPr>
              <a:t>l entorno puede ser parcialmente observable debido al ruido y a la existencia de sensores poco exactos o porque los sensores no reciben información de parte del sistema.</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b="1" lang="es" sz="1585">
                <a:solidFill>
                  <a:srgbClr val="1C4587"/>
                </a:solidFill>
              </a:rPr>
              <a:t>Entorno e</a:t>
            </a:r>
            <a:r>
              <a:rPr b="1" lang="es" sz="1585">
                <a:solidFill>
                  <a:srgbClr val="1C4587"/>
                </a:solidFill>
              </a:rPr>
              <a:t>stocástico</a:t>
            </a:r>
            <a:endParaRPr b="1" sz="1585">
              <a:solidFill>
                <a:srgbClr val="1C4587"/>
              </a:solidFill>
            </a:endParaRPr>
          </a:p>
          <a:p>
            <a:pPr indent="0" lvl="0" marL="457200" rtl="0" algn="just">
              <a:lnSpc>
                <a:spcPct val="95000"/>
              </a:lnSpc>
              <a:spcBef>
                <a:spcPts val="1200"/>
              </a:spcBef>
              <a:spcAft>
                <a:spcPts val="0"/>
              </a:spcAft>
              <a:buNone/>
            </a:pPr>
            <a:r>
              <a:rPr lang="es" sz="1585">
                <a:solidFill>
                  <a:srgbClr val="1C4587"/>
                </a:solidFill>
              </a:rPr>
              <a:t>Los entornos estocásticos generan incertidumbre porque no se sabe con certeza el efecto de la acción.</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b="1" lang="es" sz="1585">
                <a:solidFill>
                  <a:srgbClr val="1C4587"/>
                </a:solidFill>
              </a:rPr>
              <a:t>Entorno dinámico:</a:t>
            </a:r>
            <a:endParaRPr b="1" sz="1585">
              <a:solidFill>
                <a:srgbClr val="1C4587"/>
              </a:solidFill>
            </a:endParaRPr>
          </a:p>
          <a:p>
            <a:pPr indent="0" lvl="0" marL="457200" rtl="0" algn="just">
              <a:lnSpc>
                <a:spcPct val="95000"/>
              </a:lnSpc>
              <a:spcBef>
                <a:spcPts val="1200"/>
              </a:spcBef>
              <a:spcAft>
                <a:spcPts val="0"/>
              </a:spcAft>
              <a:buNone/>
            </a:pPr>
            <a:r>
              <a:rPr lang="es" sz="1585">
                <a:solidFill>
                  <a:srgbClr val="1C4587"/>
                </a:solidFill>
              </a:rPr>
              <a:t>Si el entorno puede cambiar cuando el agente está deliberando, entonces se dice que el entorno es dinámico para el agente.</a:t>
            </a:r>
            <a:endParaRPr sz="1585">
              <a:solidFill>
                <a:srgbClr val="1C4587"/>
              </a:solidFill>
            </a:endParaRPr>
          </a:p>
          <a:p>
            <a:pPr indent="0" lvl="0" marL="457200" rtl="0" algn="just">
              <a:lnSpc>
                <a:spcPct val="95000"/>
              </a:lnSpc>
              <a:spcBef>
                <a:spcPts val="1200"/>
              </a:spcBef>
              <a:spcAft>
                <a:spcPts val="0"/>
              </a:spcAft>
              <a:buNone/>
            </a:pPr>
            <a:r>
              <a:rPr lang="es" sz="1585">
                <a:solidFill>
                  <a:srgbClr val="1C4587"/>
                </a:solidFill>
              </a:rPr>
              <a:t>Los entornos dinámicos preguntan continuamente al agente qué quiere hacer. Si no ha decidido aún, entonces se entiende que ha tomado la decisión de no hacer nada.</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b="1" lang="es" sz="1585">
                <a:solidFill>
                  <a:srgbClr val="1C4587"/>
                </a:solidFill>
              </a:rPr>
              <a:t>Entorno </a:t>
            </a:r>
            <a:r>
              <a:rPr b="1" lang="es" sz="1585">
                <a:solidFill>
                  <a:srgbClr val="1C4587"/>
                </a:solidFill>
              </a:rPr>
              <a:t>continuo: </a:t>
            </a:r>
            <a:endParaRPr b="1" sz="1585">
              <a:solidFill>
                <a:srgbClr val="1C4587"/>
              </a:solidFill>
            </a:endParaRPr>
          </a:p>
          <a:p>
            <a:pPr indent="0" lvl="0" marL="457200" rtl="0" algn="just">
              <a:lnSpc>
                <a:spcPct val="95000"/>
              </a:lnSpc>
              <a:spcBef>
                <a:spcPts val="1200"/>
              </a:spcBef>
              <a:spcAft>
                <a:spcPts val="1200"/>
              </a:spcAft>
              <a:buNone/>
            </a:pPr>
            <a:r>
              <a:t/>
            </a:r>
            <a:endParaRPr sz="1585">
              <a:solidFill>
                <a:srgbClr val="1C4587"/>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8"/>
          <p:cNvSpPr txBox="1"/>
          <p:nvPr>
            <p:ph idx="1" type="body"/>
          </p:nvPr>
        </p:nvSpPr>
        <p:spPr>
          <a:xfrm>
            <a:off x="237575" y="111900"/>
            <a:ext cx="8906400" cy="49197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Tarea: Determina el tipo de entorno para cada una de las características estudiadas para un vehículo autónomo y un robot aspirador. </a:t>
            </a:r>
            <a:endParaRPr b="1" sz="1585">
              <a:solidFill>
                <a:srgbClr val="1C4587"/>
              </a:solidFill>
            </a:endParaRPr>
          </a:p>
          <a:p>
            <a:pPr indent="0" lvl="0" marL="457200" rtl="0" algn="just">
              <a:lnSpc>
                <a:spcPct val="95000"/>
              </a:lnSpc>
              <a:spcBef>
                <a:spcPts val="1200"/>
              </a:spcBef>
              <a:spcAft>
                <a:spcPts val="1200"/>
              </a:spcAft>
              <a:buNone/>
            </a:pPr>
            <a:r>
              <a:t/>
            </a:r>
            <a:endParaRPr sz="1585">
              <a:solidFill>
                <a:srgbClr val="1C4587"/>
              </a:solidFill>
            </a:endParaRPr>
          </a:p>
        </p:txBody>
      </p:sp>
      <p:graphicFrame>
        <p:nvGraphicFramePr>
          <p:cNvPr id="196" name="Google Shape;196;p38"/>
          <p:cNvGraphicFramePr/>
          <p:nvPr/>
        </p:nvGraphicFramePr>
        <p:xfrm>
          <a:off x="237575" y="851400"/>
          <a:ext cx="3000000" cy="3000000"/>
        </p:xfrm>
        <a:graphic>
          <a:graphicData uri="http://schemas.openxmlformats.org/drawingml/2006/table">
            <a:tbl>
              <a:tblPr>
                <a:noFill/>
                <a:tableStyleId>{E5F4DCBC-6E02-4150-8E74-E01072FDC1E4}</a:tableStyleId>
              </a:tblPr>
              <a:tblGrid>
                <a:gridCol w="1055675"/>
                <a:gridCol w="1682925"/>
                <a:gridCol w="1845725"/>
                <a:gridCol w="2028150"/>
                <a:gridCol w="2165150"/>
              </a:tblGrid>
              <a:tr h="1225525">
                <a:tc>
                  <a:txBody>
                    <a:bodyPr/>
                    <a:lstStyle/>
                    <a:p>
                      <a:pPr indent="0" lvl="0" marL="0" rtl="0" algn="l">
                        <a:spcBef>
                          <a:spcPts val="0"/>
                        </a:spcBef>
                        <a:spcAft>
                          <a:spcPts val="0"/>
                        </a:spcAft>
                        <a:buNone/>
                      </a:pPr>
                      <a:r>
                        <a:t/>
                      </a:r>
                      <a:endParaRPr sz="1450"/>
                    </a:p>
                  </a:txBody>
                  <a:tcPr marT="91425" marB="91425" marR="91425" marL="91425" anchor="ctr"/>
                </a:tc>
                <a:tc>
                  <a:txBody>
                    <a:bodyPr/>
                    <a:lstStyle/>
                    <a:p>
                      <a:pPr indent="0" lvl="0" marL="0" rtl="0" algn="ctr">
                        <a:spcBef>
                          <a:spcPts val="0"/>
                        </a:spcBef>
                        <a:spcAft>
                          <a:spcPts val="0"/>
                        </a:spcAft>
                        <a:buNone/>
                      </a:pPr>
                      <a:r>
                        <a:rPr lang="es" sz="1450"/>
                        <a:t>Total/</a:t>
                      </a:r>
                      <a:endParaRPr sz="1450"/>
                    </a:p>
                    <a:p>
                      <a:pPr indent="0" lvl="0" marL="0" rtl="0" algn="ctr">
                        <a:spcBef>
                          <a:spcPts val="0"/>
                        </a:spcBef>
                        <a:spcAft>
                          <a:spcPts val="0"/>
                        </a:spcAft>
                        <a:buNone/>
                      </a:pPr>
                      <a:r>
                        <a:rPr lang="es" sz="1450"/>
                        <a:t>parcialmente observable.</a:t>
                      </a:r>
                      <a:endParaRPr sz="1450"/>
                    </a:p>
                  </a:txBody>
                  <a:tcPr marT="91425" marB="91425" marR="91425" marL="91425" anchor="ctr"/>
                </a:tc>
                <a:tc>
                  <a:txBody>
                    <a:bodyPr/>
                    <a:lstStyle/>
                    <a:p>
                      <a:pPr indent="0" lvl="0" marL="0" rtl="0" algn="ctr">
                        <a:lnSpc>
                          <a:spcPct val="95000"/>
                        </a:lnSpc>
                        <a:spcBef>
                          <a:spcPts val="1000"/>
                        </a:spcBef>
                        <a:spcAft>
                          <a:spcPts val="0"/>
                        </a:spcAft>
                        <a:buNone/>
                      </a:pPr>
                      <a:r>
                        <a:t/>
                      </a:r>
                      <a:endParaRPr sz="1450"/>
                    </a:p>
                    <a:p>
                      <a:pPr indent="0" lvl="0" marL="0" rtl="0" algn="ctr">
                        <a:lnSpc>
                          <a:spcPct val="95000"/>
                        </a:lnSpc>
                        <a:spcBef>
                          <a:spcPts val="1200"/>
                        </a:spcBef>
                        <a:spcAft>
                          <a:spcPts val="0"/>
                        </a:spcAft>
                        <a:buNone/>
                      </a:pPr>
                      <a:r>
                        <a:rPr lang="es" sz="1450"/>
                        <a:t>Determinista / estocástico: </a:t>
                      </a:r>
                      <a:endParaRPr sz="1450"/>
                    </a:p>
                    <a:p>
                      <a:pPr indent="0" lvl="0" marL="0" rtl="0" algn="ctr">
                        <a:spcBef>
                          <a:spcPts val="1200"/>
                        </a:spcBef>
                        <a:spcAft>
                          <a:spcPts val="0"/>
                        </a:spcAft>
                        <a:buNone/>
                      </a:pPr>
                      <a:r>
                        <a:t/>
                      </a:r>
                      <a:endParaRPr sz="1450"/>
                    </a:p>
                  </a:txBody>
                  <a:tcPr marT="91425" marB="91425" marR="91425" marL="91425" anchor="ctr"/>
                </a:tc>
                <a:tc>
                  <a:txBody>
                    <a:bodyPr/>
                    <a:lstStyle/>
                    <a:p>
                      <a:pPr indent="0" lvl="0" marL="0" rtl="0" algn="ctr">
                        <a:spcBef>
                          <a:spcPts val="0"/>
                        </a:spcBef>
                        <a:spcAft>
                          <a:spcPts val="0"/>
                        </a:spcAft>
                        <a:buNone/>
                      </a:pPr>
                      <a:r>
                        <a:rPr lang="es" sz="1450"/>
                        <a:t>Estático / </a:t>
                      </a:r>
                      <a:endParaRPr sz="1450"/>
                    </a:p>
                    <a:p>
                      <a:pPr indent="0" lvl="0" marL="0" rtl="0" algn="ctr">
                        <a:spcBef>
                          <a:spcPts val="0"/>
                        </a:spcBef>
                        <a:spcAft>
                          <a:spcPts val="0"/>
                        </a:spcAft>
                        <a:buNone/>
                      </a:pPr>
                      <a:r>
                        <a:rPr lang="es" sz="1450"/>
                        <a:t>dinámico</a:t>
                      </a:r>
                      <a:endParaRPr sz="1450"/>
                    </a:p>
                  </a:txBody>
                  <a:tcPr marT="91425" marB="91425" marR="91425" marL="91425" anchor="ctr"/>
                </a:tc>
                <a:tc>
                  <a:txBody>
                    <a:bodyPr/>
                    <a:lstStyle/>
                    <a:p>
                      <a:pPr indent="0" lvl="0" marL="0" rtl="0" algn="ctr">
                        <a:spcBef>
                          <a:spcPts val="0"/>
                        </a:spcBef>
                        <a:spcAft>
                          <a:spcPts val="0"/>
                        </a:spcAft>
                        <a:buNone/>
                      </a:pPr>
                      <a:r>
                        <a:rPr lang="es" sz="1450"/>
                        <a:t>Discreto /</a:t>
                      </a:r>
                      <a:endParaRPr sz="1450"/>
                    </a:p>
                    <a:p>
                      <a:pPr indent="0" lvl="0" marL="0" rtl="0" algn="ctr">
                        <a:spcBef>
                          <a:spcPts val="0"/>
                        </a:spcBef>
                        <a:spcAft>
                          <a:spcPts val="0"/>
                        </a:spcAft>
                        <a:buNone/>
                      </a:pPr>
                      <a:r>
                        <a:rPr lang="es" sz="1450"/>
                        <a:t>continuo</a:t>
                      </a:r>
                      <a:endParaRPr sz="1450"/>
                    </a:p>
                  </a:txBody>
                  <a:tcPr marT="91425" marB="91425" marR="91425" marL="91425" anchor="ctr"/>
                </a:tc>
              </a:tr>
              <a:tr h="1042825">
                <a:tc>
                  <a:txBody>
                    <a:bodyPr/>
                    <a:lstStyle/>
                    <a:p>
                      <a:pPr indent="0" lvl="0" marL="0" rtl="0" algn="l">
                        <a:spcBef>
                          <a:spcPts val="0"/>
                        </a:spcBef>
                        <a:spcAft>
                          <a:spcPts val="0"/>
                        </a:spcAft>
                        <a:buNone/>
                      </a:pPr>
                      <a:r>
                        <a:rPr lang="es" sz="1450"/>
                        <a:t>Robot aspirador</a:t>
                      </a:r>
                      <a:endParaRPr sz="1450"/>
                    </a:p>
                  </a:txBody>
                  <a:tcPr marT="91425" marB="91425" marR="91425" marL="91425" anchor="ctr"/>
                </a:tc>
                <a:tc>
                  <a:txBody>
                    <a:bodyPr/>
                    <a:lstStyle/>
                    <a:p>
                      <a:pPr indent="0" lvl="0" marL="0" rtl="0" algn="l">
                        <a:spcBef>
                          <a:spcPts val="0"/>
                        </a:spcBef>
                        <a:spcAft>
                          <a:spcPts val="0"/>
                        </a:spcAft>
                        <a:buNone/>
                      </a:pPr>
                      <a:r>
                        <a:t/>
                      </a:r>
                      <a:endParaRPr sz="1700"/>
                    </a:p>
                  </a:txBody>
                  <a:tcPr marT="91425" marB="91425" marR="91425" marL="91425" anchor="ctr"/>
                </a:tc>
                <a:tc>
                  <a:txBody>
                    <a:bodyPr/>
                    <a:lstStyle/>
                    <a:p>
                      <a:pPr indent="0" lvl="0" marL="0" rtl="0" algn="l">
                        <a:spcBef>
                          <a:spcPts val="0"/>
                        </a:spcBef>
                        <a:spcAft>
                          <a:spcPts val="0"/>
                        </a:spcAft>
                        <a:buNone/>
                      </a:pPr>
                      <a:r>
                        <a:t/>
                      </a:r>
                      <a:endParaRPr sz="1700"/>
                    </a:p>
                  </a:txBody>
                  <a:tcPr marT="91425" marB="91425" marR="91425" marL="91425" anchor="ctr"/>
                </a:tc>
                <a:tc>
                  <a:txBody>
                    <a:bodyPr/>
                    <a:lstStyle/>
                    <a:p>
                      <a:pPr indent="0" lvl="0" marL="0" rtl="0" algn="l">
                        <a:spcBef>
                          <a:spcPts val="0"/>
                        </a:spcBef>
                        <a:spcAft>
                          <a:spcPts val="0"/>
                        </a:spcAft>
                        <a:buNone/>
                      </a:pPr>
                      <a:r>
                        <a:t/>
                      </a:r>
                      <a:endParaRPr sz="1700"/>
                    </a:p>
                  </a:txBody>
                  <a:tcPr marT="91425" marB="91425" marR="91425" marL="91425" anchor="ctr"/>
                </a:tc>
                <a:tc>
                  <a:txBody>
                    <a:bodyPr/>
                    <a:lstStyle/>
                    <a:p>
                      <a:pPr indent="0" lvl="0" marL="0" rtl="0" algn="l">
                        <a:spcBef>
                          <a:spcPts val="0"/>
                        </a:spcBef>
                        <a:spcAft>
                          <a:spcPts val="0"/>
                        </a:spcAft>
                        <a:buNone/>
                      </a:pPr>
                      <a:r>
                        <a:t/>
                      </a:r>
                      <a:endParaRPr sz="1700"/>
                    </a:p>
                  </a:txBody>
                  <a:tcPr marT="91425" marB="91425" marR="91425" marL="91425" anchor="ctr"/>
                </a:tc>
              </a:tr>
              <a:tr h="1858575">
                <a:tc>
                  <a:txBody>
                    <a:bodyPr/>
                    <a:lstStyle/>
                    <a:p>
                      <a:pPr indent="0" lvl="0" marL="0" rtl="0" algn="l">
                        <a:spcBef>
                          <a:spcPts val="0"/>
                        </a:spcBef>
                        <a:spcAft>
                          <a:spcPts val="0"/>
                        </a:spcAft>
                        <a:buNone/>
                      </a:pPr>
                      <a:r>
                        <a:rPr lang="es" sz="1450"/>
                        <a:t>Vehículo autónomo</a:t>
                      </a:r>
                      <a:endParaRPr sz="1450"/>
                    </a:p>
                  </a:txBody>
                  <a:tcPr marT="91425" marB="91425" marR="91425" marL="91425" anchor="ctr"/>
                </a:tc>
                <a:tc>
                  <a:txBody>
                    <a:bodyPr/>
                    <a:lstStyle/>
                    <a:p>
                      <a:pPr indent="0" lvl="0" marL="0" rtl="0" algn="l">
                        <a:spcBef>
                          <a:spcPts val="0"/>
                        </a:spcBef>
                        <a:spcAft>
                          <a:spcPts val="0"/>
                        </a:spcAft>
                        <a:buNone/>
                      </a:pPr>
                      <a:r>
                        <a:t/>
                      </a:r>
                      <a:endParaRPr sz="1700"/>
                    </a:p>
                  </a:txBody>
                  <a:tcPr marT="91425" marB="91425" marR="91425" marL="91425" anchor="ctr"/>
                </a:tc>
                <a:tc>
                  <a:txBody>
                    <a:bodyPr/>
                    <a:lstStyle/>
                    <a:p>
                      <a:pPr indent="0" lvl="0" marL="0" rtl="0" algn="l">
                        <a:spcBef>
                          <a:spcPts val="0"/>
                        </a:spcBef>
                        <a:spcAft>
                          <a:spcPts val="0"/>
                        </a:spcAft>
                        <a:buNone/>
                      </a:pPr>
                      <a:r>
                        <a:t/>
                      </a:r>
                      <a:endParaRPr sz="1700"/>
                    </a:p>
                  </a:txBody>
                  <a:tcPr marT="91425" marB="91425" marR="91425" marL="91425" anchor="ctr"/>
                </a:tc>
                <a:tc>
                  <a:txBody>
                    <a:bodyPr/>
                    <a:lstStyle/>
                    <a:p>
                      <a:pPr indent="0" lvl="0" marL="0" rtl="0" algn="l">
                        <a:spcBef>
                          <a:spcPts val="0"/>
                        </a:spcBef>
                        <a:spcAft>
                          <a:spcPts val="0"/>
                        </a:spcAft>
                        <a:buNone/>
                      </a:pPr>
                      <a:r>
                        <a:t/>
                      </a:r>
                      <a:endParaRPr sz="1700"/>
                    </a:p>
                  </a:txBody>
                  <a:tcPr marT="91425" marB="91425" marR="91425" marL="91425" anchor="ctr"/>
                </a:tc>
                <a:tc>
                  <a:txBody>
                    <a:bodyPr/>
                    <a:lstStyle/>
                    <a:p>
                      <a:pPr indent="0" lvl="0" marL="0" rtl="0" algn="l">
                        <a:spcBef>
                          <a:spcPts val="0"/>
                        </a:spcBef>
                        <a:spcAft>
                          <a:spcPts val="0"/>
                        </a:spcAft>
                        <a:buNone/>
                      </a:pPr>
                      <a:r>
                        <a:t/>
                      </a:r>
                      <a:endParaRPr sz="1700"/>
                    </a:p>
                  </a:txBody>
                  <a:tcPr marT="91425" marB="91425" marR="91425" marL="91425"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9"/>
          <p:cNvSpPr txBox="1"/>
          <p:nvPr>
            <p:ph idx="1" type="body"/>
          </p:nvPr>
        </p:nvSpPr>
        <p:spPr>
          <a:xfrm>
            <a:off x="433000" y="111900"/>
            <a:ext cx="8906400" cy="49197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Tarea: Determina el tipo de entorno para cada una de las características estudiadas para un vehículo autónomo y un robot aspirador. </a:t>
            </a:r>
            <a:endParaRPr b="1" sz="1585">
              <a:solidFill>
                <a:srgbClr val="1C4587"/>
              </a:solidFill>
            </a:endParaRPr>
          </a:p>
          <a:p>
            <a:pPr indent="0" lvl="0" marL="457200" rtl="0" algn="just">
              <a:lnSpc>
                <a:spcPct val="95000"/>
              </a:lnSpc>
              <a:spcBef>
                <a:spcPts val="1200"/>
              </a:spcBef>
              <a:spcAft>
                <a:spcPts val="1200"/>
              </a:spcAft>
              <a:buNone/>
            </a:pPr>
            <a:r>
              <a:t/>
            </a:r>
            <a:endParaRPr sz="1585">
              <a:solidFill>
                <a:srgbClr val="1C4587"/>
              </a:solidFill>
            </a:endParaRPr>
          </a:p>
        </p:txBody>
      </p:sp>
      <p:graphicFrame>
        <p:nvGraphicFramePr>
          <p:cNvPr id="202" name="Google Shape;202;p39"/>
          <p:cNvGraphicFramePr/>
          <p:nvPr/>
        </p:nvGraphicFramePr>
        <p:xfrm>
          <a:off x="237575" y="851400"/>
          <a:ext cx="3000000" cy="3000000"/>
        </p:xfrm>
        <a:graphic>
          <a:graphicData uri="http://schemas.openxmlformats.org/drawingml/2006/table">
            <a:tbl>
              <a:tblPr>
                <a:noFill/>
                <a:tableStyleId>{E5F4DCBC-6E02-4150-8E74-E01072FDC1E4}</a:tableStyleId>
              </a:tblPr>
              <a:tblGrid>
                <a:gridCol w="1071175"/>
                <a:gridCol w="1707625"/>
                <a:gridCol w="2045175"/>
                <a:gridCol w="2107125"/>
                <a:gridCol w="1975325"/>
              </a:tblGrid>
              <a:tr h="716900">
                <a:tc>
                  <a:txBody>
                    <a:bodyPr/>
                    <a:lstStyle/>
                    <a:p>
                      <a:pPr indent="0" lvl="0" marL="0" rtl="0" algn="l">
                        <a:spcBef>
                          <a:spcPts val="0"/>
                        </a:spcBef>
                        <a:spcAft>
                          <a:spcPts val="0"/>
                        </a:spcAft>
                        <a:buNone/>
                      </a:pPr>
                      <a:r>
                        <a:t/>
                      </a:r>
                      <a:endParaRPr sz="1150"/>
                    </a:p>
                  </a:txBody>
                  <a:tcPr marT="91425" marB="91425" marR="91425" marL="91425" anchor="ctr"/>
                </a:tc>
                <a:tc>
                  <a:txBody>
                    <a:bodyPr/>
                    <a:lstStyle/>
                    <a:p>
                      <a:pPr indent="0" lvl="0" marL="0" rtl="0" algn="ctr">
                        <a:spcBef>
                          <a:spcPts val="0"/>
                        </a:spcBef>
                        <a:spcAft>
                          <a:spcPts val="0"/>
                        </a:spcAft>
                        <a:buNone/>
                      </a:pPr>
                      <a:r>
                        <a:rPr lang="es" sz="1150"/>
                        <a:t>Total/parcialmente observable</a:t>
                      </a:r>
                      <a:endParaRPr sz="1150"/>
                    </a:p>
                  </a:txBody>
                  <a:tcPr marT="91425" marB="91425" marR="91425" marL="91425" anchor="ctr"/>
                </a:tc>
                <a:tc>
                  <a:txBody>
                    <a:bodyPr/>
                    <a:lstStyle/>
                    <a:p>
                      <a:pPr indent="0" lvl="0" marL="0" rtl="0" algn="ctr">
                        <a:lnSpc>
                          <a:spcPct val="95000"/>
                        </a:lnSpc>
                        <a:spcBef>
                          <a:spcPts val="1000"/>
                        </a:spcBef>
                        <a:spcAft>
                          <a:spcPts val="1200"/>
                        </a:spcAft>
                        <a:buNone/>
                      </a:pPr>
                      <a:r>
                        <a:rPr lang="es" sz="1150"/>
                        <a:t>Determinista / estocástico</a:t>
                      </a:r>
                      <a:endParaRPr sz="1150"/>
                    </a:p>
                  </a:txBody>
                  <a:tcPr marT="91425" marB="91425" marR="91425" marL="91425" anchor="ctr"/>
                </a:tc>
                <a:tc>
                  <a:txBody>
                    <a:bodyPr/>
                    <a:lstStyle/>
                    <a:p>
                      <a:pPr indent="0" lvl="0" marL="0" rtl="0" algn="ctr">
                        <a:spcBef>
                          <a:spcPts val="0"/>
                        </a:spcBef>
                        <a:spcAft>
                          <a:spcPts val="0"/>
                        </a:spcAft>
                        <a:buNone/>
                      </a:pPr>
                      <a:r>
                        <a:rPr lang="es" sz="1150"/>
                        <a:t>Estático / dinámico</a:t>
                      </a:r>
                      <a:endParaRPr sz="1150"/>
                    </a:p>
                  </a:txBody>
                  <a:tcPr marT="91425" marB="91425" marR="91425" marL="91425" anchor="ctr"/>
                </a:tc>
                <a:tc>
                  <a:txBody>
                    <a:bodyPr/>
                    <a:lstStyle/>
                    <a:p>
                      <a:pPr indent="0" lvl="0" marL="0" rtl="0" algn="ctr">
                        <a:spcBef>
                          <a:spcPts val="0"/>
                        </a:spcBef>
                        <a:spcAft>
                          <a:spcPts val="0"/>
                        </a:spcAft>
                        <a:buNone/>
                      </a:pPr>
                      <a:r>
                        <a:rPr lang="es" sz="1150"/>
                        <a:t>Discreto /continuo</a:t>
                      </a:r>
                      <a:endParaRPr sz="1150"/>
                    </a:p>
                  </a:txBody>
                  <a:tcPr marT="91425" marB="91425" marR="91425" marL="91425" anchor="ctr"/>
                </a:tc>
              </a:tr>
              <a:tr h="1262850">
                <a:tc>
                  <a:txBody>
                    <a:bodyPr/>
                    <a:lstStyle/>
                    <a:p>
                      <a:pPr indent="0" lvl="0" marL="0" rtl="0" algn="l">
                        <a:spcBef>
                          <a:spcPts val="0"/>
                        </a:spcBef>
                        <a:spcAft>
                          <a:spcPts val="0"/>
                        </a:spcAft>
                        <a:buNone/>
                      </a:pPr>
                      <a:r>
                        <a:rPr lang="es" sz="1150"/>
                        <a:t>Robot aspirador</a:t>
                      </a:r>
                      <a:endParaRPr sz="1150"/>
                    </a:p>
                  </a:txBody>
                  <a:tcPr marT="91425" marB="91425" marR="91425" marL="91425" anchor="ctr"/>
                </a:tc>
                <a:tc>
                  <a:txBody>
                    <a:bodyPr/>
                    <a:lstStyle/>
                    <a:p>
                      <a:pPr indent="0" lvl="0" marL="0" rtl="0" algn="l">
                        <a:spcBef>
                          <a:spcPts val="0"/>
                        </a:spcBef>
                        <a:spcAft>
                          <a:spcPts val="0"/>
                        </a:spcAft>
                        <a:buNone/>
                      </a:pPr>
                      <a:r>
                        <a:rPr lang="es" sz="1150">
                          <a:solidFill>
                            <a:srgbClr val="0000FF"/>
                          </a:solidFill>
                        </a:rPr>
                        <a:t>Parcialmente.</a:t>
                      </a:r>
                      <a:endParaRPr sz="1150">
                        <a:solidFill>
                          <a:srgbClr val="0000FF"/>
                        </a:solidFill>
                      </a:endParaRPr>
                    </a:p>
                    <a:p>
                      <a:pPr indent="0" lvl="0" marL="0" rtl="0" algn="l">
                        <a:spcBef>
                          <a:spcPts val="0"/>
                        </a:spcBef>
                        <a:spcAft>
                          <a:spcPts val="0"/>
                        </a:spcAft>
                        <a:buNone/>
                      </a:pPr>
                      <a:r>
                        <a:rPr lang="es" sz="1150">
                          <a:solidFill>
                            <a:srgbClr val="0000FF"/>
                          </a:solidFill>
                        </a:rPr>
                        <a:t>No puede saber si hay suciedad en otra habitación</a:t>
                      </a:r>
                      <a:endParaRPr sz="115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150">
                          <a:solidFill>
                            <a:srgbClr val="0000FF"/>
                          </a:solidFill>
                        </a:rPr>
                        <a:t>Determinista.</a:t>
                      </a:r>
                      <a:endParaRPr sz="1150">
                        <a:solidFill>
                          <a:srgbClr val="0000FF"/>
                        </a:solidFill>
                      </a:endParaRPr>
                    </a:p>
                    <a:p>
                      <a:pPr indent="0" lvl="0" marL="0" rtl="0" algn="l">
                        <a:spcBef>
                          <a:spcPts val="0"/>
                        </a:spcBef>
                        <a:spcAft>
                          <a:spcPts val="0"/>
                        </a:spcAft>
                        <a:buNone/>
                      </a:pPr>
                      <a:r>
                        <a:rPr lang="es" sz="1150">
                          <a:solidFill>
                            <a:srgbClr val="0000FF"/>
                          </a:solidFill>
                        </a:rPr>
                        <a:t>Tras pasar el aspirador la habitación está limpia.</a:t>
                      </a:r>
                      <a:endParaRPr sz="115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150">
                          <a:solidFill>
                            <a:srgbClr val="0000FF"/>
                          </a:solidFill>
                        </a:rPr>
                        <a:t>Estático.</a:t>
                      </a:r>
                      <a:endParaRPr sz="1150">
                        <a:solidFill>
                          <a:srgbClr val="0000FF"/>
                        </a:solidFill>
                      </a:endParaRPr>
                    </a:p>
                    <a:p>
                      <a:pPr indent="0" lvl="0" marL="0" rtl="0" algn="l">
                        <a:spcBef>
                          <a:spcPts val="0"/>
                        </a:spcBef>
                        <a:spcAft>
                          <a:spcPts val="0"/>
                        </a:spcAft>
                        <a:buNone/>
                      </a:pPr>
                      <a:r>
                        <a:rPr lang="es" sz="1150">
                          <a:solidFill>
                            <a:srgbClr val="0000FF"/>
                          </a:solidFill>
                        </a:rPr>
                        <a:t>El robot aspirador hace simplemente su recorrido rodeando los obstáculos.</a:t>
                      </a:r>
                      <a:endParaRPr sz="115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150">
                          <a:solidFill>
                            <a:srgbClr val="0000FF"/>
                          </a:solidFill>
                        </a:rPr>
                        <a:t>Discreto.</a:t>
                      </a:r>
                      <a:endParaRPr sz="1150">
                        <a:solidFill>
                          <a:srgbClr val="0000FF"/>
                        </a:solidFill>
                      </a:endParaRPr>
                    </a:p>
                    <a:p>
                      <a:pPr indent="0" lvl="0" marL="0" rtl="0" algn="l">
                        <a:spcBef>
                          <a:spcPts val="0"/>
                        </a:spcBef>
                        <a:spcAft>
                          <a:spcPts val="0"/>
                        </a:spcAft>
                        <a:buNone/>
                      </a:pPr>
                      <a:r>
                        <a:t/>
                      </a:r>
                      <a:endParaRPr sz="1150">
                        <a:solidFill>
                          <a:srgbClr val="0000FF"/>
                        </a:solidFill>
                      </a:endParaRPr>
                    </a:p>
                    <a:p>
                      <a:pPr indent="0" lvl="0" marL="0" rtl="0" algn="l">
                        <a:spcBef>
                          <a:spcPts val="0"/>
                        </a:spcBef>
                        <a:spcAft>
                          <a:spcPts val="0"/>
                        </a:spcAft>
                        <a:buNone/>
                      </a:pPr>
                      <a:r>
                        <a:rPr lang="es" sz="1150">
                          <a:solidFill>
                            <a:srgbClr val="0000FF"/>
                          </a:solidFill>
                        </a:rPr>
                        <a:t>Tiene un rango concreto de intensidades de aspiración y una velocidad concreta.</a:t>
                      </a:r>
                      <a:endParaRPr sz="1150">
                        <a:solidFill>
                          <a:srgbClr val="0000FF"/>
                        </a:solidFill>
                      </a:endParaRPr>
                    </a:p>
                  </a:txBody>
                  <a:tcPr marT="91425" marB="91425" marR="91425" marL="91425" anchor="ctr"/>
                </a:tc>
              </a:tr>
              <a:tr h="2250700">
                <a:tc>
                  <a:txBody>
                    <a:bodyPr/>
                    <a:lstStyle/>
                    <a:p>
                      <a:pPr indent="0" lvl="0" marL="0" rtl="0" algn="l">
                        <a:spcBef>
                          <a:spcPts val="0"/>
                        </a:spcBef>
                        <a:spcAft>
                          <a:spcPts val="0"/>
                        </a:spcAft>
                        <a:buNone/>
                      </a:pPr>
                      <a:r>
                        <a:rPr lang="es" sz="1150"/>
                        <a:t>Vehículo autónomo</a:t>
                      </a:r>
                      <a:endParaRPr sz="1150"/>
                    </a:p>
                  </a:txBody>
                  <a:tcPr marT="91425" marB="91425" marR="91425" marL="91425" anchor="ctr"/>
                </a:tc>
                <a:tc>
                  <a:txBody>
                    <a:bodyPr/>
                    <a:lstStyle/>
                    <a:p>
                      <a:pPr indent="0" lvl="0" marL="0" rtl="0" algn="l">
                        <a:spcBef>
                          <a:spcPts val="0"/>
                        </a:spcBef>
                        <a:spcAft>
                          <a:spcPts val="0"/>
                        </a:spcAft>
                        <a:buNone/>
                      </a:pPr>
                      <a:r>
                        <a:rPr lang="es" sz="1150">
                          <a:solidFill>
                            <a:srgbClr val="0000FF"/>
                          </a:solidFill>
                        </a:rPr>
                        <a:t>Parcialmente.</a:t>
                      </a:r>
                      <a:endParaRPr sz="1150">
                        <a:solidFill>
                          <a:srgbClr val="0000FF"/>
                        </a:solidFill>
                      </a:endParaRPr>
                    </a:p>
                    <a:p>
                      <a:pPr indent="0" lvl="0" marL="0" rtl="0" algn="l">
                        <a:spcBef>
                          <a:spcPts val="0"/>
                        </a:spcBef>
                        <a:spcAft>
                          <a:spcPts val="0"/>
                        </a:spcAft>
                        <a:buNone/>
                      </a:pPr>
                      <a:r>
                        <a:rPr lang="es" sz="1150">
                          <a:solidFill>
                            <a:srgbClr val="0000FF"/>
                          </a:solidFill>
                        </a:rPr>
                        <a:t>No puede saber qué están pensando los otros conductores o los peatones.</a:t>
                      </a:r>
                      <a:endParaRPr sz="115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150">
                          <a:solidFill>
                            <a:srgbClr val="0000FF"/>
                          </a:solidFill>
                        </a:rPr>
                        <a:t>Estocástico.</a:t>
                      </a:r>
                      <a:endParaRPr sz="1150">
                        <a:solidFill>
                          <a:srgbClr val="0000FF"/>
                        </a:solidFill>
                      </a:endParaRPr>
                    </a:p>
                    <a:p>
                      <a:pPr indent="0" lvl="0" marL="0" rtl="0" algn="l">
                        <a:spcBef>
                          <a:spcPts val="0"/>
                        </a:spcBef>
                        <a:spcAft>
                          <a:spcPts val="0"/>
                        </a:spcAft>
                        <a:buNone/>
                      </a:pPr>
                      <a:r>
                        <a:rPr lang="es" sz="1150">
                          <a:solidFill>
                            <a:srgbClr val="0000FF"/>
                          </a:solidFill>
                        </a:rPr>
                        <a:t>No se puede predecir el comportamiento del tráfico exactamente.</a:t>
                      </a:r>
                      <a:endParaRPr sz="1150">
                        <a:solidFill>
                          <a:srgbClr val="0000FF"/>
                        </a:solidFill>
                      </a:endParaRPr>
                    </a:p>
                    <a:p>
                      <a:pPr indent="0" lvl="0" marL="0" rtl="0" algn="l">
                        <a:spcBef>
                          <a:spcPts val="0"/>
                        </a:spcBef>
                        <a:spcAft>
                          <a:spcPts val="0"/>
                        </a:spcAft>
                        <a:buNone/>
                      </a:pPr>
                      <a:r>
                        <a:rPr lang="es" sz="1150">
                          <a:solidFill>
                            <a:srgbClr val="0000FF"/>
                          </a:solidFill>
                        </a:rPr>
                        <a:t>Una rueda se puede reventar y un motor se puede dañar sin previo aviso.</a:t>
                      </a:r>
                      <a:endParaRPr sz="115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150">
                          <a:solidFill>
                            <a:srgbClr val="0000FF"/>
                          </a:solidFill>
                        </a:rPr>
                        <a:t>Dinámico.</a:t>
                      </a:r>
                      <a:endParaRPr sz="1150">
                        <a:solidFill>
                          <a:srgbClr val="0000FF"/>
                        </a:solidFill>
                      </a:endParaRPr>
                    </a:p>
                    <a:p>
                      <a:pPr indent="0" lvl="0" marL="0" rtl="0" algn="l">
                        <a:spcBef>
                          <a:spcPts val="0"/>
                        </a:spcBef>
                        <a:spcAft>
                          <a:spcPts val="0"/>
                        </a:spcAft>
                        <a:buNone/>
                      </a:pPr>
                      <a:r>
                        <a:rPr lang="es" sz="1150">
                          <a:solidFill>
                            <a:srgbClr val="0000FF"/>
                          </a:solidFill>
                        </a:rPr>
                        <a:t>Tanto los otros vehículos como el vehículo autónomo se están moviendo mientras el algoritmo que guía la conducción indica que es lo próximo a hacer.</a:t>
                      </a:r>
                      <a:endParaRPr sz="1150">
                        <a:solidFill>
                          <a:srgbClr val="0000FF"/>
                        </a:solidFill>
                      </a:endParaRPr>
                    </a:p>
                    <a:p>
                      <a:pPr indent="0" lvl="0" marL="0" rtl="0" algn="l">
                        <a:spcBef>
                          <a:spcPts val="0"/>
                        </a:spcBef>
                        <a:spcAft>
                          <a:spcPts val="0"/>
                        </a:spcAft>
                        <a:buNone/>
                      </a:pPr>
                      <a:r>
                        <a:t/>
                      </a:r>
                      <a:endParaRPr sz="115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150">
                          <a:solidFill>
                            <a:srgbClr val="0000FF"/>
                          </a:solidFill>
                        </a:rPr>
                        <a:t>Continuo.</a:t>
                      </a:r>
                      <a:endParaRPr sz="1150">
                        <a:solidFill>
                          <a:srgbClr val="0000FF"/>
                        </a:solidFill>
                      </a:endParaRPr>
                    </a:p>
                    <a:p>
                      <a:pPr indent="0" lvl="0" marL="0" rtl="0" algn="l">
                        <a:spcBef>
                          <a:spcPts val="0"/>
                        </a:spcBef>
                        <a:spcAft>
                          <a:spcPts val="0"/>
                        </a:spcAft>
                        <a:buNone/>
                      </a:pPr>
                      <a:r>
                        <a:rPr lang="es" sz="1150">
                          <a:solidFill>
                            <a:srgbClr val="0000FF"/>
                          </a:solidFill>
                        </a:rPr>
                        <a:t>La velocidad y la ubicación del vehículo autónomo y de los otros</a:t>
                      </a:r>
                      <a:endParaRPr sz="1150">
                        <a:solidFill>
                          <a:srgbClr val="0000FF"/>
                        </a:solidFill>
                      </a:endParaRPr>
                    </a:p>
                    <a:p>
                      <a:pPr indent="0" lvl="0" marL="0" rtl="0" algn="l">
                        <a:spcBef>
                          <a:spcPts val="0"/>
                        </a:spcBef>
                        <a:spcAft>
                          <a:spcPts val="0"/>
                        </a:spcAft>
                        <a:buNone/>
                      </a:pPr>
                      <a:r>
                        <a:rPr lang="es" sz="1150">
                          <a:solidFill>
                            <a:srgbClr val="0000FF"/>
                          </a:solidFill>
                        </a:rPr>
                        <a:t>vehículos pasan por un rango de valores continuos de forma suave a</a:t>
                      </a:r>
                      <a:endParaRPr sz="1150">
                        <a:solidFill>
                          <a:srgbClr val="0000FF"/>
                        </a:solidFill>
                      </a:endParaRPr>
                    </a:p>
                    <a:p>
                      <a:pPr indent="0" lvl="0" marL="0" rtl="0" algn="l">
                        <a:spcBef>
                          <a:spcPts val="0"/>
                        </a:spcBef>
                        <a:spcAft>
                          <a:spcPts val="0"/>
                        </a:spcAft>
                        <a:buNone/>
                      </a:pPr>
                      <a:r>
                        <a:rPr lang="es" sz="1150">
                          <a:solidFill>
                            <a:srgbClr val="0000FF"/>
                          </a:solidFill>
                        </a:rPr>
                        <a:t>lo largo del tiempo. La conducción del vehículo es también continua</a:t>
                      </a:r>
                      <a:endParaRPr sz="1150">
                        <a:solidFill>
                          <a:srgbClr val="0000FF"/>
                        </a:solidFill>
                      </a:endParaRPr>
                    </a:p>
                    <a:p>
                      <a:pPr indent="0" lvl="0" marL="0" rtl="0" algn="l">
                        <a:spcBef>
                          <a:spcPts val="0"/>
                        </a:spcBef>
                        <a:spcAft>
                          <a:spcPts val="0"/>
                        </a:spcAft>
                        <a:buNone/>
                      </a:pPr>
                      <a:r>
                        <a:rPr lang="es" sz="1150">
                          <a:solidFill>
                            <a:srgbClr val="0000FF"/>
                          </a:solidFill>
                        </a:rPr>
                        <a:t>(ángulo de dirección. etc.).</a:t>
                      </a:r>
                      <a:endParaRPr sz="1150">
                        <a:solidFill>
                          <a:srgbClr val="0000FF"/>
                        </a:solidFill>
                      </a:endParaRPr>
                    </a:p>
                  </a:txBody>
                  <a:tcPr marT="91425" marB="91425" marR="91425" marL="91425"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aphicFrame>
        <p:nvGraphicFramePr>
          <p:cNvPr id="207" name="Google Shape;207;p40"/>
          <p:cNvGraphicFramePr/>
          <p:nvPr/>
        </p:nvGraphicFramePr>
        <p:xfrm>
          <a:off x="237575" y="172075"/>
          <a:ext cx="3000000" cy="3000000"/>
        </p:xfrm>
        <a:graphic>
          <a:graphicData uri="http://schemas.openxmlformats.org/drawingml/2006/table">
            <a:tbl>
              <a:tblPr>
                <a:noFill/>
                <a:tableStyleId>{E5F4DCBC-6E02-4150-8E74-E01072FDC1E4}</a:tableStyleId>
              </a:tblPr>
              <a:tblGrid>
                <a:gridCol w="1071175"/>
                <a:gridCol w="1707625"/>
                <a:gridCol w="2045175"/>
                <a:gridCol w="2107125"/>
                <a:gridCol w="1975325"/>
              </a:tblGrid>
              <a:tr h="507325">
                <a:tc>
                  <a:txBody>
                    <a:bodyPr/>
                    <a:lstStyle/>
                    <a:p>
                      <a:pPr indent="0" lvl="0" marL="0" rtl="0" algn="l">
                        <a:spcBef>
                          <a:spcPts val="0"/>
                        </a:spcBef>
                        <a:spcAft>
                          <a:spcPts val="0"/>
                        </a:spcAft>
                        <a:buNone/>
                      </a:pPr>
                      <a:r>
                        <a:t/>
                      </a:r>
                      <a:endParaRPr sz="1150"/>
                    </a:p>
                  </a:txBody>
                  <a:tcPr marT="91425" marB="91425" marR="91425" marL="91425" anchor="ctr"/>
                </a:tc>
                <a:tc>
                  <a:txBody>
                    <a:bodyPr/>
                    <a:lstStyle/>
                    <a:p>
                      <a:pPr indent="0" lvl="0" marL="0" rtl="0" algn="ctr">
                        <a:spcBef>
                          <a:spcPts val="0"/>
                        </a:spcBef>
                        <a:spcAft>
                          <a:spcPts val="0"/>
                        </a:spcAft>
                        <a:buNone/>
                      </a:pPr>
                      <a:r>
                        <a:rPr lang="es" sz="1150"/>
                        <a:t>Total/parcialmente observable</a:t>
                      </a:r>
                      <a:endParaRPr sz="1150"/>
                    </a:p>
                  </a:txBody>
                  <a:tcPr marT="91425" marB="91425" marR="91425" marL="91425" anchor="ctr"/>
                </a:tc>
                <a:tc>
                  <a:txBody>
                    <a:bodyPr/>
                    <a:lstStyle/>
                    <a:p>
                      <a:pPr indent="0" lvl="0" marL="0" rtl="0" algn="ctr">
                        <a:lnSpc>
                          <a:spcPct val="95000"/>
                        </a:lnSpc>
                        <a:spcBef>
                          <a:spcPts val="1000"/>
                        </a:spcBef>
                        <a:spcAft>
                          <a:spcPts val="1200"/>
                        </a:spcAft>
                        <a:buNone/>
                      </a:pPr>
                      <a:r>
                        <a:rPr lang="es" sz="1150"/>
                        <a:t>Determinista / estocástico</a:t>
                      </a:r>
                      <a:endParaRPr sz="1150"/>
                    </a:p>
                  </a:txBody>
                  <a:tcPr marT="91425" marB="91425" marR="91425" marL="91425" anchor="ctr"/>
                </a:tc>
                <a:tc>
                  <a:txBody>
                    <a:bodyPr/>
                    <a:lstStyle/>
                    <a:p>
                      <a:pPr indent="0" lvl="0" marL="0" rtl="0" algn="ctr">
                        <a:spcBef>
                          <a:spcPts val="0"/>
                        </a:spcBef>
                        <a:spcAft>
                          <a:spcPts val="0"/>
                        </a:spcAft>
                        <a:buNone/>
                      </a:pPr>
                      <a:r>
                        <a:rPr lang="es" sz="1150"/>
                        <a:t>Estático / dinámico</a:t>
                      </a:r>
                      <a:endParaRPr sz="1150"/>
                    </a:p>
                  </a:txBody>
                  <a:tcPr marT="91425" marB="91425" marR="91425" marL="91425" anchor="ctr"/>
                </a:tc>
                <a:tc>
                  <a:txBody>
                    <a:bodyPr/>
                    <a:lstStyle/>
                    <a:p>
                      <a:pPr indent="0" lvl="0" marL="0" rtl="0" algn="ctr">
                        <a:spcBef>
                          <a:spcPts val="0"/>
                        </a:spcBef>
                        <a:spcAft>
                          <a:spcPts val="0"/>
                        </a:spcAft>
                        <a:buNone/>
                      </a:pPr>
                      <a:r>
                        <a:rPr lang="es" sz="1150"/>
                        <a:t>Discreto /continuo</a:t>
                      </a:r>
                      <a:endParaRPr sz="1150"/>
                    </a:p>
                  </a:txBody>
                  <a:tcPr marT="91425" marB="91425" marR="91425" marL="91425" anchor="ctr"/>
                </a:tc>
              </a:tr>
              <a:tr h="514550">
                <a:tc>
                  <a:txBody>
                    <a:bodyPr/>
                    <a:lstStyle/>
                    <a:p>
                      <a:pPr indent="0" lvl="0" marL="0" rtl="0" algn="l">
                        <a:spcBef>
                          <a:spcPts val="0"/>
                        </a:spcBef>
                        <a:spcAft>
                          <a:spcPts val="0"/>
                        </a:spcAft>
                        <a:buNone/>
                      </a:pPr>
                      <a:r>
                        <a:rPr lang="es" sz="1150"/>
                        <a:t>Crucigrama</a:t>
                      </a:r>
                      <a:endParaRPr sz="1150"/>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Totalmente</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Determinista.</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Estático.</a:t>
                      </a:r>
                      <a:endParaRPr sz="1150">
                        <a:solidFill>
                          <a:srgbClr val="0000FF"/>
                        </a:solidFill>
                      </a:endParaRPr>
                    </a:p>
                    <a:p>
                      <a:pPr indent="0" lvl="0" marL="0" rtl="0" algn="ctr">
                        <a:spcBef>
                          <a:spcPts val="0"/>
                        </a:spcBef>
                        <a:spcAft>
                          <a:spcPts val="0"/>
                        </a:spcAft>
                        <a:buNone/>
                      </a:pPr>
                      <a:r>
                        <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Discreto</a:t>
                      </a:r>
                      <a:endParaRPr sz="1150">
                        <a:solidFill>
                          <a:srgbClr val="0000FF"/>
                        </a:solidFill>
                      </a:endParaRPr>
                    </a:p>
                    <a:p>
                      <a:pPr indent="0" lvl="0" marL="0" rtl="0" algn="ctr">
                        <a:spcBef>
                          <a:spcPts val="0"/>
                        </a:spcBef>
                        <a:spcAft>
                          <a:spcPts val="0"/>
                        </a:spcAft>
                        <a:buNone/>
                      </a:pPr>
                      <a:r>
                        <a:t/>
                      </a:r>
                      <a:endParaRPr sz="1150">
                        <a:solidFill>
                          <a:srgbClr val="0000FF"/>
                        </a:solidFill>
                      </a:endParaRPr>
                    </a:p>
                    <a:p>
                      <a:pPr indent="0" lvl="0" marL="0" rtl="0" algn="ctr">
                        <a:spcBef>
                          <a:spcPts val="0"/>
                        </a:spcBef>
                        <a:spcAft>
                          <a:spcPts val="0"/>
                        </a:spcAft>
                        <a:buNone/>
                      </a:pPr>
                      <a:r>
                        <a:t/>
                      </a:r>
                      <a:endParaRPr sz="1150">
                        <a:solidFill>
                          <a:srgbClr val="0000FF"/>
                        </a:solidFill>
                      </a:endParaRPr>
                    </a:p>
                  </a:txBody>
                  <a:tcPr marT="91425" marB="91425" marR="91425" marL="91425" anchor="ctr"/>
                </a:tc>
              </a:tr>
              <a:tr h="563050">
                <a:tc>
                  <a:txBody>
                    <a:bodyPr/>
                    <a:lstStyle/>
                    <a:p>
                      <a:pPr indent="0" lvl="0" marL="0" rtl="0" algn="l">
                        <a:spcBef>
                          <a:spcPts val="0"/>
                        </a:spcBef>
                        <a:spcAft>
                          <a:spcPts val="0"/>
                        </a:spcAft>
                        <a:buNone/>
                      </a:pPr>
                      <a:r>
                        <a:rPr lang="es" sz="1150"/>
                        <a:t>Diagnóstico médico</a:t>
                      </a:r>
                      <a:endParaRPr sz="1150"/>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Parcialmente</a:t>
                      </a:r>
                      <a:endParaRPr sz="1150">
                        <a:solidFill>
                          <a:srgbClr val="0000FF"/>
                        </a:solidFill>
                      </a:endParaRPr>
                    </a:p>
                    <a:p>
                      <a:pPr indent="0" lvl="0" marL="0" rtl="0" algn="ctr">
                        <a:spcBef>
                          <a:spcPts val="0"/>
                        </a:spcBef>
                        <a:spcAft>
                          <a:spcPts val="0"/>
                        </a:spcAft>
                        <a:buNone/>
                      </a:pPr>
                      <a:r>
                        <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Estocástico</a:t>
                      </a:r>
                      <a:endParaRPr sz="1150">
                        <a:solidFill>
                          <a:srgbClr val="0000FF"/>
                        </a:solidFill>
                      </a:endParaRPr>
                    </a:p>
                    <a:p>
                      <a:pPr indent="0" lvl="0" marL="0" rtl="0" algn="ctr">
                        <a:spcBef>
                          <a:spcPts val="0"/>
                        </a:spcBef>
                        <a:spcAft>
                          <a:spcPts val="0"/>
                        </a:spcAft>
                        <a:buNone/>
                      </a:pPr>
                      <a:r>
                        <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Dinámico</a:t>
                      </a:r>
                      <a:endParaRPr sz="1150">
                        <a:solidFill>
                          <a:srgbClr val="0000FF"/>
                        </a:solidFill>
                      </a:endParaRPr>
                    </a:p>
                    <a:p>
                      <a:pPr indent="0" lvl="0" marL="0" rtl="0" algn="ctr">
                        <a:spcBef>
                          <a:spcPts val="0"/>
                        </a:spcBef>
                        <a:spcAft>
                          <a:spcPts val="0"/>
                        </a:spcAft>
                        <a:buNone/>
                      </a:pPr>
                      <a:r>
                        <a:t/>
                      </a:r>
                      <a:endParaRPr sz="1150">
                        <a:solidFill>
                          <a:srgbClr val="0000FF"/>
                        </a:solidFill>
                      </a:endParaRPr>
                    </a:p>
                    <a:p>
                      <a:pPr indent="0" lvl="0" marL="0" rtl="0" algn="ctr">
                        <a:spcBef>
                          <a:spcPts val="0"/>
                        </a:spcBef>
                        <a:spcAft>
                          <a:spcPts val="0"/>
                        </a:spcAft>
                        <a:buNone/>
                      </a:pPr>
                      <a:r>
                        <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Continuo</a:t>
                      </a:r>
                      <a:endParaRPr sz="1150">
                        <a:solidFill>
                          <a:srgbClr val="0000FF"/>
                        </a:solidFill>
                      </a:endParaRPr>
                    </a:p>
                    <a:p>
                      <a:pPr indent="0" lvl="0" marL="0" rtl="0" algn="ctr">
                        <a:spcBef>
                          <a:spcPts val="0"/>
                        </a:spcBef>
                        <a:spcAft>
                          <a:spcPts val="0"/>
                        </a:spcAft>
                        <a:buNone/>
                      </a:pPr>
                      <a:r>
                        <a:t/>
                      </a:r>
                      <a:endParaRPr sz="1150">
                        <a:solidFill>
                          <a:srgbClr val="0000FF"/>
                        </a:solidFill>
                      </a:endParaRPr>
                    </a:p>
                  </a:txBody>
                  <a:tcPr marT="91425" marB="91425" marR="91425" marL="91425" anchor="ctr"/>
                </a:tc>
              </a:tr>
              <a:tr h="584900">
                <a:tc>
                  <a:txBody>
                    <a:bodyPr/>
                    <a:lstStyle/>
                    <a:p>
                      <a:pPr indent="0" lvl="0" marL="0" rtl="0" algn="l">
                        <a:spcBef>
                          <a:spcPts val="0"/>
                        </a:spcBef>
                        <a:spcAft>
                          <a:spcPts val="0"/>
                        </a:spcAft>
                        <a:buNone/>
                      </a:pPr>
                      <a:r>
                        <a:rPr lang="es" sz="1150"/>
                        <a:t>Robot clasificador</a:t>
                      </a:r>
                      <a:endParaRPr sz="1150"/>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Parcialmente</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Estocástico</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Dinámico</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Continuo</a:t>
                      </a:r>
                      <a:endParaRPr sz="1150">
                        <a:solidFill>
                          <a:srgbClr val="0000FF"/>
                        </a:solidFill>
                      </a:endParaRPr>
                    </a:p>
                  </a:txBody>
                  <a:tcPr marT="91425" marB="91425" marR="91425" marL="91425" anchor="ctr"/>
                </a:tc>
              </a:tr>
              <a:tr h="572775">
                <a:tc>
                  <a:txBody>
                    <a:bodyPr/>
                    <a:lstStyle/>
                    <a:p>
                      <a:pPr indent="0" lvl="0" marL="0" rtl="0" algn="l">
                        <a:spcBef>
                          <a:spcPts val="0"/>
                        </a:spcBef>
                        <a:spcAft>
                          <a:spcPts val="0"/>
                        </a:spcAft>
                        <a:buNone/>
                      </a:pPr>
                      <a:r>
                        <a:rPr lang="es" sz="1150"/>
                        <a:t>Controlador de refinería</a:t>
                      </a:r>
                      <a:endParaRPr sz="1150"/>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Parcialmente</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Estocástico</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Dinámico</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Continuo</a:t>
                      </a:r>
                      <a:endParaRPr sz="1150">
                        <a:solidFill>
                          <a:srgbClr val="0000FF"/>
                        </a:solidFill>
                      </a:endParaRPr>
                    </a:p>
                  </a:txBody>
                  <a:tcPr marT="91425" marB="91425" marR="91425" marL="91425" anchor="ctr"/>
                </a:tc>
              </a:tr>
              <a:tr h="597050">
                <a:tc>
                  <a:txBody>
                    <a:bodyPr/>
                    <a:lstStyle/>
                    <a:p>
                      <a:pPr indent="0" lvl="0" marL="0" rtl="0" algn="l">
                        <a:spcBef>
                          <a:spcPts val="0"/>
                        </a:spcBef>
                        <a:spcAft>
                          <a:spcPts val="0"/>
                        </a:spcAft>
                        <a:buNone/>
                      </a:pPr>
                      <a:r>
                        <a:rPr lang="es" sz="1150"/>
                        <a:t>Tutor interactivo de inglés</a:t>
                      </a:r>
                      <a:endParaRPr sz="1150"/>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Parcialmente</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Estocástico</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Dinámico</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Discreto</a:t>
                      </a:r>
                      <a:endParaRPr sz="1150">
                        <a:solidFill>
                          <a:srgbClr val="0000FF"/>
                        </a:solidFill>
                      </a:endParaRPr>
                    </a:p>
                  </a:txBody>
                  <a:tcPr marT="91425" marB="91425" marR="91425" marL="91425" anchor="ctr"/>
                </a:tc>
              </a:tr>
              <a:tr h="779000">
                <a:tc>
                  <a:txBody>
                    <a:bodyPr/>
                    <a:lstStyle/>
                    <a:p>
                      <a:pPr indent="0" lvl="0" marL="0" rtl="0" algn="l">
                        <a:spcBef>
                          <a:spcPts val="0"/>
                        </a:spcBef>
                        <a:spcAft>
                          <a:spcPts val="0"/>
                        </a:spcAft>
                        <a:buNone/>
                      </a:pPr>
                      <a:r>
                        <a:rPr lang="es" sz="1150"/>
                        <a:t>Póker</a:t>
                      </a:r>
                      <a:endParaRPr sz="1150"/>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Parcialmente</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Estratégico</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Estático</a:t>
                      </a:r>
                      <a:endParaRPr sz="115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s" sz="1150">
                          <a:solidFill>
                            <a:srgbClr val="0000FF"/>
                          </a:solidFill>
                        </a:rPr>
                        <a:t>Discreto</a:t>
                      </a:r>
                      <a:endParaRPr sz="1150">
                        <a:solidFill>
                          <a:srgbClr val="0000FF"/>
                        </a:solidFill>
                      </a:endParaRPr>
                    </a:p>
                  </a:txBody>
                  <a:tcPr marT="91425" marB="91425" marR="91425" marL="91425" anchor="ct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1"/>
          <p:cNvSpPr txBox="1"/>
          <p:nvPr>
            <p:ph idx="1" type="body"/>
          </p:nvPr>
        </p:nvSpPr>
        <p:spPr>
          <a:xfrm>
            <a:off x="427725" y="224350"/>
            <a:ext cx="80340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Tarea: Para los siguientes agentes inteligentes indica: percepciones, acciones, objetivos y ambiente:</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Piloto automático (hecho)</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Sistema de diagnóstico médico</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Sistema de análisis de imágenes de satélite</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Robot para coger piezas</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Controlador de refinería</a:t>
            </a:r>
            <a:endParaRPr sz="1585">
              <a:solidFill>
                <a:srgbClr val="1C4587"/>
              </a:solidFill>
            </a:endParaRPr>
          </a:p>
          <a:p>
            <a:pPr indent="-329247" lvl="0" marL="457200" rtl="0" algn="just">
              <a:lnSpc>
                <a:spcPct val="95000"/>
              </a:lnSpc>
              <a:spcBef>
                <a:spcPts val="1200"/>
              </a:spcBef>
              <a:spcAft>
                <a:spcPts val="1200"/>
              </a:spcAft>
              <a:buClr>
                <a:srgbClr val="1C4587"/>
              </a:buClr>
              <a:buSzPts val="1585"/>
              <a:buChar char="●"/>
            </a:pPr>
            <a:r>
              <a:rPr lang="es" sz="1585">
                <a:solidFill>
                  <a:srgbClr val="1C4587"/>
                </a:solidFill>
              </a:rPr>
              <a:t>Tutor virtual para aprender inglés.</a:t>
            </a:r>
            <a:endParaRPr sz="1585">
              <a:solidFill>
                <a:srgbClr val="1C458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297375"/>
            <a:ext cx="8520600" cy="572700"/>
          </a:xfrm>
          <a:prstGeom prst="rect">
            <a:avLst/>
          </a:prstGeom>
        </p:spPr>
        <p:txBody>
          <a:bodyPr anchorCtr="0" anchor="t" bIns="91425" lIns="91425" spcFirstLastPara="1" rIns="91425" wrap="square" tIns="91425">
            <a:normAutofit fontScale="90000"/>
          </a:bodyPr>
          <a:lstStyle/>
          <a:p>
            <a:pPr indent="-388620" lvl="0" marL="457200" rtl="0" algn="l">
              <a:spcBef>
                <a:spcPts val="0"/>
              </a:spcBef>
              <a:spcAft>
                <a:spcPts val="0"/>
              </a:spcAft>
              <a:buClr>
                <a:srgbClr val="1C4587"/>
              </a:buClr>
              <a:buSzPct val="100000"/>
              <a:buAutoNum type="arabicPeriod"/>
            </a:pPr>
            <a:r>
              <a:rPr b="1" lang="es">
                <a:solidFill>
                  <a:srgbClr val="1C4587"/>
                </a:solidFill>
              </a:rPr>
              <a:t>¿QUÉ ES LA INTELIGENCIA ARTIFICIAL (IA)?</a:t>
            </a:r>
            <a:endParaRPr b="1">
              <a:solidFill>
                <a:srgbClr val="1C4587"/>
              </a:solidFill>
            </a:endParaRPr>
          </a:p>
        </p:txBody>
      </p:sp>
      <p:sp>
        <p:nvSpPr>
          <p:cNvPr id="66" name="Google Shape;66;p15"/>
          <p:cNvSpPr txBox="1"/>
          <p:nvPr>
            <p:ph idx="1" type="body"/>
          </p:nvPr>
        </p:nvSpPr>
        <p:spPr>
          <a:xfrm>
            <a:off x="311700" y="1047025"/>
            <a:ext cx="8520600" cy="3915600"/>
          </a:xfrm>
          <a:prstGeom prst="rect">
            <a:avLst/>
          </a:prstGeom>
        </p:spPr>
        <p:txBody>
          <a:bodyPr anchorCtr="0" anchor="t" bIns="91425" lIns="91425" spcFirstLastPara="1" rIns="91425" wrap="square" tIns="91425">
            <a:normAutofit fontScale="85000" lnSpcReduction="20000"/>
          </a:bodyPr>
          <a:lstStyle/>
          <a:p>
            <a:pPr indent="0" lvl="0" marL="0" rtl="0" algn="just">
              <a:spcBef>
                <a:spcPts val="0"/>
              </a:spcBef>
              <a:spcAft>
                <a:spcPts val="0"/>
              </a:spcAft>
              <a:buNone/>
            </a:pPr>
            <a:r>
              <a:rPr lang="es">
                <a:solidFill>
                  <a:srgbClr val="1C4587"/>
                </a:solidFill>
              </a:rPr>
              <a:t>No es fácil definir la inteligencia artificial.</a:t>
            </a:r>
            <a:endParaRPr>
              <a:solidFill>
                <a:srgbClr val="1C4587"/>
              </a:solidFill>
            </a:endParaRPr>
          </a:p>
          <a:p>
            <a:pPr indent="0" lvl="0" marL="0" rtl="0" algn="just">
              <a:spcBef>
                <a:spcPts val="1200"/>
              </a:spcBef>
              <a:spcAft>
                <a:spcPts val="0"/>
              </a:spcAft>
              <a:buNone/>
            </a:pPr>
            <a:r>
              <a:rPr lang="es">
                <a:solidFill>
                  <a:srgbClr val="1C4587"/>
                </a:solidFill>
              </a:rPr>
              <a:t>La RAE la define como la </a:t>
            </a:r>
            <a:r>
              <a:rPr b="1" lang="es">
                <a:solidFill>
                  <a:srgbClr val="1C4587"/>
                </a:solidFill>
              </a:rPr>
              <a:t>disciplina científica que se ocupa de crear programas informáticos que ejecutan operaciones comparables a las que realiza la mente humana, como el aprendizaje o el razonamiento lógico.</a:t>
            </a:r>
            <a:endParaRPr b="1">
              <a:solidFill>
                <a:srgbClr val="1C4587"/>
              </a:solidFill>
            </a:endParaRPr>
          </a:p>
          <a:p>
            <a:pPr indent="0" lvl="0" marL="0" rtl="0" algn="just">
              <a:spcBef>
                <a:spcPts val="1200"/>
              </a:spcBef>
              <a:spcAft>
                <a:spcPts val="0"/>
              </a:spcAft>
              <a:buNone/>
            </a:pPr>
            <a:r>
              <a:rPr lang="es">
                <a:solidFill>
                  <a:srgbClr val="1C4587"/>
                </a:solidFill>
              </a:rPr>
              <a:t>Los </a:t>
            </a:r>
            <a:r>
              <a:rPr b="1" lang="es">
                <a:solidFill>
                  <a:srgbClr val="1C4587"/>
                </a:solidFill>
              </a:rPr>
              <a:t>objetivos principales</a:t>
            </a:r>
            <a:r>
              <a:rPr lang="es">
                <a:solidFill>
                  <a:srgbClr val="1C4587"/>
                </a:solidFill>
              </a:rPr>
              <a:t> de la IA son: </a:t>
            </a:r>
            <a:endParaRPr>
              <a:solidFill>
                <a:srgbClr val="1C4587"/>
              </a:solidFill>
            </a:endParaRPr>
          </a:p>
          <a:p>
            <a:pPr indent="-325755" lvl="0" marL="457200" rtl="0" algn="just">
              <a:spcBef>
                <a:spcPts val="1200"/>
              </a:spcBef>
              <a:spcAft>
                <a:spcPts val="0"/>
              </a:spcAft>
              <a:buClr>
                <a:srgbClr val="1C4587"/>
              </a:buClr>
              <a:buSzPct val="100000"/>
              <a:buChar char="●"/>
            </a:pPr>
            <a:r>
              <a:rPr lang="es">
                <a:solidFill>
                  <a:srgbClr val="1C4587"/>
                </a:solidFill>
              </a:rPr>
              <a:t>la deducción y el razonamiento, </a:t>
            </a:r>
            <a:endParaRPr>
              <a:solidFill>
                <a:srgbClr val="1C4587"/>
              </a:solidFill>
            </a:endParaRPr>
          </a:p>
          <a:p>
            <a:pPr indent="-325755" lvl="0" marL="457200" rtl="0" algn="just">
              <a:spcBef>
                <a:spcPts val="0"/>
              </a:spcBef>
              <a:spcAft>
                <a:spcPts val="0"/>
              </a:spcAft>
              <a:buClr>
                <a:srgbClr val="1C4587"/>
              </a:buClr>
              <a:buSzPct val="100000"/>
              <a:buChar char="●"/>
            </a:pPr>
            <a:r>
              <a:rPr lang="es">
                <a:solidFill>
                  <a:srgbClr val="1C4587"/>
                </a:solidFill>
              </a:rPr>
              <a:t>la representación del conocimiento, </a:t>
            </a:r>
            <a:endParaRPr>
              <a:solidFill>
                <a:srgbClr val="1C4587"/>
              </a:solidFill>
            </a:endParaRPr>
          </a:p>
          <a:p>
            <a:pPr indent="-325755" lvl="0" marL="457200" rtl="0" algn="just">
              <a:spcBef>
                <a:spcPts val="0"/>
              </a:spcBef>
              <a:spcAft>
                <a:spcPts val="0"/>
              </a:spcAft>
              <a:buClr>
                <a:srgbClr val="1C4587"/>
              </a:buClr>
              <a:buSzPct val="100000"/>
              <a:buChar char="●"/>
            </a:pPr>
            <a:r>
              <a:rPr lang="es">
                <a:solidFill>
                  <a:srgbClr val="1C4587"/>
                </a:solidFill>
              </a:rPr>
              <a:t>la planificación, </a:t>
            </a:r>
            <a:endParaRPr>
              <a:solidFill>
                <a:srgbClr val="1C4587"/>
              </a:solidFill>
            </a:endParaRPr>
          </a:p>
          <a:p>
            <a:pPr indent="-325755" lvl="0" marL="457200" rtl="0" algn="just">
              <a:spcBef>
                <a:spcPts val="0"/>
              </a:spcBef>
              <a:spcAft>
                <a:spcPts val="0"/>
              </a:spcAft>
              <a:buClr>
                <a:srgbClr val="1C4587"/>
              </a:buClr>
              <a:buSzPct val="100000"/>
              <a:buChar char="●"/>
            </a:pPr>
            <a:r>
              <a:rPr lang="es">
                <a:solidFill>
                  <a:srgbClr val="1C4587"/>
                </a:solidFill>
              </a:rPr>
              <a:t>el procesamiento del lenguaje natural (NLP), </a:t>
            </a:r>
            <a:endParaRPr>
              <a:solidFill>
                <a:srgbClr val="1C4587"/>
              </a:solidFill>
            </a:endParaRPr>
          </a:p>
          <a:p>
            <a:pPr indent="-325755" lvl="0" marL="457200" rtl="0" algn="just">
              <a:spcBef>
                <a:spcPts val="0"/>
              </a:spcBef>
              <a:spcAft>
                <a:spcPts val="0"/>
              </a:spcAft>
              <a:buClr>
                <a:srgbClr val="1C4587"/>
              </a:buClr>
              <a:buSzPct val="100000"/>
              <a:buChar char="●"/>
            </a:pPr>
            <a:r>
              <a:rPr lang="es">
                <a:solidFill>
                  <a:srgbClr val="1C4587"/>
                </a:solidFill>
              </a:rPr>
              <a:t>el aprendizaje, </a:t>
            </a:r>
            <a:endParaRPr>
              <a:solidFill>
                <a:srgbClr val="1C4587"/>
              </a:solidFill>
            </a:endParaRPr>
          </a:p>
          <a:p>
            <a:pPr indent="-325755" lvl="0" marL="457200" rtl="0" algn="just">
              <a:spcBef>
                <a:spcPts val="0"/>
              </a:spcBef>
              <a:spcAft>
                <a:spcPts val="0"/>
              </a:spcAft>
              <a:buClr>
                <a:srgbClr val="1C4587"/>
              </a:buClr>
              <a:buSzPct val="100000"/>
              <a:buChar char="●"/>
            </a:pPr>
            <a:r>
              <a:rPr lang="es">
                <a:solidFill>
                  <a:srgbClr val="1C4587"/>
                </a:solidFill>
              </a:rPr>
              <a:t>la percepción y la capacidad de manipular y mover objetos. </a:t>
            </a:r>
            <a:endParaRPr>
              <a:solidFill>
                <a:srgbClr val="1C4587"/>
              </a:solidFill>
            </a:endParaRPr>
          </a:p>
          <a:p>
            <a:pPr indent="0" lvl="0" marL="0" rtl="0" algn="just">
              <a:spcBef>
                <a:spcPts val="1200"/>
              </a:spcBef>
              <a:spcAft>
                <a:spcPts val="1200"/>
              </a:spcAft>
              <a:buNone/>
            </a:pPr>
            <a:r>
              <a:rPr lang="es">
                <a:solidFill>
                  <a:srgbClr val="1C4587"/>
                </a:solidFill>
              </a:rPr>
              <a:t>Los objetivos a largo plazo incluyen el logro de la Creatividad, la Inteligencia Social y la Inteligencia General (a nivel Humano).</a:t>
            </a:r>
            <a:endParaRPr>
              <a:solidFill>
                <a:srgbClr val="1C4587"/>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2"/>
          <p:cNvSpPr txBox="1"/>
          <p:nvPr/>
        </p:nvSpPr>
        <p:spPr>
          <a:xfrm>
            <a:off x="7919350" y="3480400"/>
            <a:ext cx="1071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3"/>
              </a:rPr>
              <a:t>https://slideplayer.es/amp/1737106/</a:t>
            </a:r>
            <a:endParaRPr/>
          </a:p>
          <a:p>
            <a:pPr indent="0" lvl="0" marL="0" rtl="0" algn="l">
              <a:spcBef>
                <a:spcPts val="0"/>
              </a:spcBef>
              <a:spcAft>
                <a:spcPts val="0"/>
              </a:spcAft>
              <a:buNone/>
            </a:pPr>
            <a:r>
              <a:t/>
            </a:r>
            <a:endParaRPr/>
          </a:p>
        </p:txBody>
      </p:sp>
      <p:pic>
        <p:nvPicPr>
          <p:cNvPr id="218" name="Google Shape;218;p42"/>
          <p:cNvPicPr preferRelativeResize="0"/>
          <p:nvPr/>
        </p:nvPicPr>
        <p:blipFill>
          <a:blip r:embed="rId4">
            <a:alphaModFix/>
          </a:blip>
          <a:stretch>
            <a:fillRect/>
          </a:stretch>
        </p:blipFill>
        <p:spPr>
          <a:xfrm>
            <a:off x="152400" y="152400"/>
            <a:ext cx="6451601" cy="48387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2" name="Shape 222"/>
        <p:cNvGrpSpPr/>
        <p:nvPr/>
      </p:nvGrpSpPr>
      <p:grpSpPr>
        <a:xfrm>
          <a:off x="0" y="0"/>
          <a:ext cx="0" cy="0"/>
          <a:chOff x="0" y="0"/>
          <a:chExt cx="0" cy="0"/>
        </a:xfrm>
      </p:grpSpPr>
      <p:graphicFrame>
        <p:nvGraphicFramePr>
          <p:cNvPr id="223" name="Google Shape;223;p43"/>
          <p:cNvGraphicFramePr/>
          <p:nvPr/>
        </p:nvGraphicFramePr>
        <p:xfrm>
          <a:off x="101625" y="175500"/>
          <a:ext cx="3000000" cy="3000000"/>
        </p:xfrm>
        <a:graphic>
          <a:graphicData uri="http://schemas.openxmlformats.org/drawingml/2006/table">
            <a:tbl>
              <a:tblPr>
                <a:noFill/>
                <a:tableStyleId>{E5F4DCBC-6E02-4150-8E74-E01072FDC1E4}</a:tableStyleId>
              </a:tblPr>
              <a:tblGrid>
                <a:gridCol w="1790575"/>
                <a:gridCol w="1983200"/>
                <a:gridCol w="1597950"/>
                <a:gridCol w="1949200"/>
                <a:gridCol w="1631975"/>
              </a:tblGrid>
              <a:tr h="381000">
                <a:tc>
                  <a:txBody>
                    <a:bodyPr/>
                    <a:lstStyle/>
                    <a:p>
                      <a:pPr indent="0" lvl="0" marL="0" rtl="0" algn="ctr">
                        <a:spcBef>
                          <a:spcPts val="0"/>
                        </a:spcBef>
                        <a:spcAft>
                          <a:spcPts val="0"/>
                        </a:spcAft>
                        <a:buNone/>
                      </a:pPr>
                      <a:r>
                        <a:rPr lang="es" sz="1300"/>
                        <a:t>Agente</a:t>
                      </a:r>
                      <a:endParaRPr sz="1300"/>
                    </a:p>
                  </a:txBody>
                  <a:tcPr marT="91425" marB="91425" marR="91425" marL="91425"/>
                </a:tc>
                <a:tc>
                  <a:txBody>
                    <a:bodyPr/>
                    <a:lstStyle/>
                    <a:p>
                      <a:pPr indent="0" lvl="0" marL="0" rtl="0" algn="ctr">
                        <a:spcBef>
                          <a:spcPts val="0"/>
                        </a:spcBef>
                        <a:spcAft>
                          <a:spcPts val="0"/>
                        </a:spcAft>
                        <a:buNone/>
                      </a:pPr>
                      <a:r>
                        <a:rPr lang="es" sz="1300"/>
                        <a:t>Percepciones</a:t>
                      </a:r>
                      <a:endParaRPr sz="1300"/>
                    </a:p>
                  </a:txBody>
                  <a:tcPr marT="91425" marB="91425" marR="91425" marL="91425"/>
                </a:tc>
                <a:tc>
                  <a:txBody>
                    <a:bodyPr/>
                    <a:lstStyle/>
                    <a:p>
                      <a:pPr indent="0" lvl="0" marL="0" rtl="0" algn="ctr">
                        <a:spcBef>
                          <a:spcPts val="0"/>
                        </a:spcBef>
                        <a:spcAft>
                          <a:spcPts val="0"/>
                        </a:spcAft>
                        <a:buNone/>
                      </a:pPr>
                      <a:r>
                        <a:rPr lang="es" sz="1300"/>
                        <a:t>Acciones</a:t>
                      </a:r>
                      <a:endParaRPr sz="1300"/>
                    </a:p>
                  </a:txBody>
                  <a:tcPr marT="91425" marB="91425" marR="91425" marL="91425"/>
                </a:tc>
                <a:tc>
                  <a:txBody>
                    <a:bodyPr/>
                    <a:lstStyle/>
                    <a:p>
                      <a:pPr indent="0" lvl="0" marL="0" rtl="0" algn="ctr">
                        <a:spcBef>
                          <a:spcPts val="0"/>
                        </a:spcBef>
                        <a:spcAft>
                          <a:spcPts val="0"/>
                        </a:spcAft>
                        <a:buNone/>
                      </a:pPr>
                      <a:r>
                        <a:rPr lang="es" sz="1300"/>
                        <a:t>Objetivos</a:t>
                      </a:r>
                      <a:endParaRPr sz="1300"/>
                    </a:p>
                  </a:txBody>
                  <a:tcPr marT="91425" marB="91425" marR="91425" marL="91425"/>
                </a:tc>
                <a:tc>
                  <a:txBody>
                    <a:bodyPr/>
                    <a:lstStyle/>
                    <a:p>
                      <a:pPr indent="0" lvl="0" marL="0" rtl="0" algn="ctr">
                        <a:spcBef>
                          <a:spcPts val="0"/>
                        </a:spcBef>
                        <a:spcAft>
                          <a:spcPts val="0"/>
                        </a:spcAft>
                        <a:buNone/>
                      </a:pPr>
                      <a:r>
                        <a:rPr lang="es" sz="1300"/>
                        <a:t>Ambiente</a:t>
                      </a:r>
                      <a:endParaRPr sz="1300"/>
                    </a:p>
                  </a:txBody>
                  <a:tcPr marT="91425" marB="91425" marR="91425" marL="91425"/>
                </a:tc>
              </a:tr>
              <a:tr h="950975">
                <a:tc>
                  <a:txBody>
                    <a:bodyPr/>
                    <a:lstStyle/>
                    <a:p>
                      <a:pPr indent="0" lvl="0" marL="0" rtl="0" algn="l">
                        <a:spcBef>
                          <a:spcPts val="0"/>
                        </a:spcBef>
                        <a:spcAft>
                          <a:spcPts val="0"/>
                        </a:spcAft>
                        <a:buNone/>
                      </a:pPr>
                      <a:r>
                        <a:rPr lang="es" sz="1300"/>
                        <a:t>Sistema de diagnóstico médico</a:t>
                      </a:r>
                      <a:endParaRPr sz="1300"/>
                    </a:p>
                  </a:txBody>
                  <a:tcPr marT="91425" marB="91425" marR="91425" marL="91425" anchor="ctr"/>
                </a:tc>
                <a:tc>
                  <a:txBody>
                    <a:bodyPr/>
                    <a:lstStyle/>
                    <a:p>
                      <a:pPr indent="0" lvl="0" marL="0" rtl="0" algn="l">
                        <a:spcBef>
                          <a:spcPts val="0"/>
                        </a:spcBef>
                        <a:spcAft>
                          <a:spcPts val="0"/>
                        </a:spcAft>
                        <a:buNone/>
                      </a:pPr>
                      <a:r>
                        <a:rPr lang="es" sz="1300">
                          <a:solidFill>
                            <a:srgbClr val="0000FF"/>
                          </a:solidFill>
                        </a:rPr>
                        <a:t>Síntomas, análisis, radiografías, respuestas del paciente,...</a:t>
                      </a:r>
                      <a:endParaRPr sz="130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300">
                          <a:solidFill>
                            <a:srgbClr val="0000FF"/>
                          </a:solidFill>
                        </a:rPr>
                        <a:t>Preguntas, tests, tratamientos.</a:t>
                      </a:r>
                      <a:endParaRPr sz="130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300">
                          <a:solidFill>
                            <a:srgbClr val="0000FF"/>
                          </a:solidFill>
                        </a:rPr>
                        <a:t>Incrementar la salud de los pacientes. </a:t>
                      </a:r>
                      <a:endParaRPr sz="1300">
                        <a:solidFill>
                          <a:srgbClr val="0000FF"/>
                        </a:solidFill>
                      </a:endParaRPr>
                    </a:p>
                    <a:p>
                      <a:pPr indent="0" lvl="0" marL="0" rtl="0" algn="l">
                        <a:spcBef>
                          <a:spcPts val="0"/>
                        </a:spcBef>
                        <a:spcAft>
                          <a:spcPts val="0"/>
                        </a:spcAft>
                        <a:buNone/>
                      </a:pPr>
                      <a:r>
                        <a:rPr lang="es" sz="1300">
                          <a:solidFill>
                            <a:srgbClr val="0000FF"/>
                          </a:solidFill>
                        </a:rPr>
                        <a:t>Reducir costes. </a:t>
                      </a:r>
                      <a:endParaRPr sz="130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300">
                          <a:solidFill>
                            <a:srgbClr val="0000FF"/>
                          </a:solidFill>
                        </a:rPr>
                        <a:t>Pacientes, hospital,</a:t>
                      </a:r>
                      <a:endParaRPr sz="1300">
                        <a:solidFill>
                          <a:srgbClr val="0000FF"/>
                        </a:solidFill>
                      </a:endParaRPr>
                    </a:p>
                    <a:p>
                      <a:pPr indent="0" lvl="0" marL="0" rtl="0" algn="l">
                        <a:spcBef>
                          <a:spcPts val="0"/>
                        </a:spcBef>
                        <a:spcAft>
                          <a:spcPts val="0"/>
                        </a:spcAft>
                        <a:buNone/>
                      </a:pPr>
                      <a:r>
                        <a:rPr lang="es" sz="1300">
                          <a:solidFill>
                            <a:srgbClr val="0000FF"/>
                          </a:solidFill>
                        </a:rPr>
                        <a:t>personal.</a:t>
                      </a:r>
                      <a:endParaRPr sz="1300">
                        <a:solidFill>
                          <a:srgbClr val="0000FF"/>
                        </a:solidFill>
                      </a:endParaRPr>
                    </a:p>
                  </a:txBody>
                  <a:tcPr marT="91425" marB="91425" marR="91425" marL="91425" anchor="ctr"/>
                </a:tc>
              </a:tr>
              <a:tr h="381000">
                <a:tc>
                  <a:txBody>
                    <a:bodyPr/>
                    <a:lstStyle/>
                    <a:p>
                      <a:pPr indent="0" lvl="0" marL="0" rtl="0" algn="l">
                        <a:spcBef>
                          <a:spcPts val="0"/>
                        </a:spcBef>
                        <a:spcAft>
                          <a:spcPts val="0"/>
                        </a:spcAft>
                        <a:buNone/>
                      </a:pPr>
                      <a:r>
                        <a:rPr lang="es" sz="1300"/>
                        <a:t>Sistema de análisis de imágenes de satélite</a:t>
                      </a:r>
                      <a:endParaRPr sz="1300"/>
                    </a:p>
                  </a:txBody>
                  <a:tcPr marT="91425" marB="91425" marR="91425" marL="91425" anchor="ctr"/>
                </a:tc>
                <a:tc>
                  <a:txBody>
                    <a:bodyPr/>
                    <a:lstStyle/>
                    <a:p>
                      <a:pPr indent="0" lvl="0" marL="0" rtl="0" algn="l">
                        <a:spcBef>
                          <a:spcPts val="0"/>
                        </a:spcBef>
                        <a:spcAft>
                          <a:spcPts val="0"/>
                        </a:spcAft>
                        <a:buNone/>
                      </a:pPr>
                      <a:r>
                        <a:rPr lang="es" sz="1300">
                          <a:solidFill>
                            <a:srgbClr val="0000FF"/>
                          </a:solidFill>
                        </a:rPr>
                        <a:t>Matriz de p</a:t>
                      </a:r>
                      <a:r>
                        <a:rPr lang="es" sz="1300">
                          <a:solidFill>
                            <a:srgbClr val="0000FF"/>
                          </a:solidFill>
                        </a:rPr>
                        <a:t>íxeles: variaciones de color, de intensidad,...</a:t>
                      </a:r>
                      <a:endParaRPr sz="130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300">
                          <a:solidFill>
                            <a:srgbClr val="0000FF"/>
                          </a:solidFill>
                        </a:rPr>
                        <a:t>Visualización</a:t>
                      </a:r>
                      <a:r>
                        <a:rPr lang="es" sz="1300">
                          <a:solidFill>
                            <a:srgbClr val="0000FF"/>
                          </a:solidFill>
                        </a:rPr>
                        <a:t> de una escena con </a:t>
                      </a:r>
                      <a:r>
                        <a:rPr lang="es" sz="1300">
                          <a:solidFill>
                            <a:srgbClr val="0000FF"/>
                          </a:solidFill>
                        </a:rPr>
                        <a:t>categorías</a:t>
                      </a:r>
                      <a:r>
                        <a:rPr lang="es" sz="1300">
                          <a:solidFill>
                            <a:srgbClr val="0000FF"/>
                          </a:solidFill>
                        </a:rPr>
                        <a:t>. </a:t>
                      </a:r>
                      <a:endParaRPr sz="130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300">
                          <a:solidFill>
                            <a:srgbClr val="0000FF"/>
                          </a:solidFill>
                        </a:rPr>
                        <a:t>Categorización correcta.</a:t>
                      </a:r>
                      <a:endParaRPr sz="1300">
                        <a:solidFill>
                          <a:srgbClr val="0000FF"/>
                        </a:solidFill>
                      </a:endParaRPr>
                    </a:p>
                  </a:txBody>
                  <a:tcPr marT="91425" marB="91425" marR="91425" marL="91425" anchor="ctr"/>
                </a:tc>
                <a:tc>
                  <a:txBody>
                    <a:bodyPr/>
                    <a:lstStyle/>
                    <a:p>
                      <a:pPr indent="0" lvl="0" marL="0" rtl="0" algn="l">
                        <a:spcBef>
                          <a:spcPts val="0"/>
                        </a:spcBef>
                        <a:spcAft>
                          <a:spcPts val="0"/>
                        </a:spcAft>
                        <a:buNone/>
                      </a:pPr>
                      <a:r>
                        <a:rPr lang="es" sz="1300">
                          <a:solidFill>
                            <a:srgbClr val="0000FF"/>
                          </a:solidFill>
                        </a:rPr>
                        <a:t>Conexión con el </a:t>
                      </a:r>
                      <a:r>
                        <a:rPr lang="es" sz="1300">
                          <a:solidFill>
                            <a:srgbClr val="0000FF"/>
                          </a:solidFill>
                        </a:rPr>
                        <a:t>satélite en órbita.</a:t>
                      </a:r>
                      <a:endParaRPr sz="1300">
                        <a:solidFill>
                          <a:srgbClr val="0000FF"/>
                        </a:solidFill>
                      </a:endParaRPr>
                    </a:p>
                  </a:txBody>
                  <a:tcPr marT="91425" marB="91425" marR="91425" marL="91425" anchor="ctr"/>
                </a:tc>
              </a:tr>
              <a:tr h="984500">
                <a:tc>
                  <a:txBody>
                    <a:bodyPr/>
                    <a:lstStyle/>
                    <a:p>
                      <a:pPr indent="0" lvl="0" marL="0" rtl="0" algn="l">
                        <a:spcBef>
                          <a:spcPts val="0"/>
                        </a:spcBef>
                        <a:spcAft>
                          <a:spcPts val="0"/>
                        </a:spcAft>
                        <a:buClr>
                          <a:schemeClr val="dk1"/>
                        </a:buClr>
                        <a:buSzPts val="1100"/>
                        <a:buFont typeface="Arial"/>
                        <a:buNone/>
                      </a:pPr>
                      <a:r>
                        <a:rPr lang="es" sz="1300">
                          <a:solidFill>
                            <a:schemeClr val="dk1"/>
                          </a:solidFill>
                        </a:rPr>
                        <a:t>Robot para seleccionar piezas</a:t>
                      </a:r>
                      <a:endParaRPr sz="13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Cámara.</a:t>
                      </a:r>
                      <a:endParaRPr sz="1300">
                        <a:solidFill>
                          <a:srgbClr val="0000FF"/>
                        </a:solidFill>
                      </a:endParaRPr>
                    </a:p>
                    <a:p>
                      <a:pPr indent="0" lvl="0" marL="0" rtl="0" algn="l">
                        <a:spcBef>
                          <a:spcPts val="0"/>
                        </a:spcBef>
                        <a:spcAft>
                          <a:spcPts val="0"/>
                        </a:spcAft>
                        <a:buNone/>
                      </a:pPr>
                      <a:r>
                        <a:rPr lang="es" sz="1300">
                          <a:solidFill>
                            <a:srgbClr val="0000FF"/>
                          </a:solidFill>
                        </a:rPr>
                        <a:t>Sensor</a:t>
                      </a:r>
                      <a:r>
                        <a:rPr lang="es" sz="1300">
                          <a:solidFill>
                            <a:srgbClr val="0000FF"/>
                          </a:solidFill>
                        </a:rPr>
                        <a:t> de presión</a:t>
                      </a:r>
                      <a:r>
                        <a:rPr lang="es" sz="1300">
                          <a:solidFill>
                            <a:srgbClr val="0000FF"/>
                          </a:solidFill>
                        </a:rPr>
                        <a:t>.</a:t>
                      </a:r>
                      <a:endParaRPr sz="1300">
                        <a:solidFill>
                          <a:srgbClr val="0000FF"/>
                        </a:solidFill>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R</a:t>
                      </a:r>
                      <a:r>
                        <a:rPr lang="es" sz="1300">
                          <a:solidFill>
                            <a:srgbClr val="0000FF"/>
                          </a:solidFill>
                        </a:rPr>
                        <a:t>ecoger piezas con un brazo robotizado  y clasificarlas en contenedores</a:t>
                      </a:r>
                      <a:endParaRPr sz="1300">
                        <a:solidFill>
                          <a:srgbClr val="0000FF"/>
                        </a:solidFill>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Colocar las piezas en el contenedor correcto.</a:t>
                      </a:r>
                      <a:endParaRPr sz="1300">
                        <a:solidFill>
                          <a:srgbClr val="0000FF"/>
                        </a:solidFill>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Cinta transportadora con las diferentes piezas.</a:t>
                      </a:r>
                      <a:endParaRPr sz="1300">
                        <a:solidFill>
                          <a:srgbClr val="0000FF"/>
                        </a:solidFill>
                      </a:endParaRPr>
                    </a:p>
                  </a:txBody>
                  <a:tcPr marT="91425" marB="91425" marR="91425" marL="91425" anchor="ctr">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s" sz="1300"/>
                        <a:t>Controlador de una refinería</a:t>
                      </a:r>
                      <a:endParaRPr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Sensores de </a:t>
                      </a:r>
                      <a:r>
                        <a:rPr lang="es" sz="1300">
                          <a:solidFill>
                            <a:srgbClr val="0000FF"/>
                          </a:solidFill>
                        </a:rPr>
                        <a:t>temperatura, presión, químicos.</a:t>
                      </a:r>
                      <a:endParaRPr sz="1300">
                        <a:solidFill>
                          <a:srgbClr val="0000FF"/>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Abrir o cerrar válvulas, accionar bombas, ajustar la temperatura, …</a:t>
                      </a:r>
                      <a:endParaRPr sz="1300">
                        <a:solidFill>
                          <a:srgbClr val="0000FF"/>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Maximizar la seguridad, la pureza, el rendimiento.</a:t>
                      </a:r>
                      <a:endParaRPr sz="1300">
                        <a:solidFill>
                          <a:srgbClr val="0000FF"/>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Refinería.</a:t>
                      </a:r>
                      <a:endParaRPr sz="1300">
                        <a:solidFill>
                          <a:srgbClr val="0000FF"/>
                        </a:solidFill>
                      </a:endParaRPr>
                    </a:p>
                    <a:p>
                      <a:pPr indent="0" lvl="0" marL="0" rtl="0" algn="l">
                        <a:spcBef>
                          <a:spcPts val="0"/>
                        </a:spcBef>
                        <a:spcAft>
                          <a:spcPts val="0"/>
                        </a:spcAft>
                        <a:buNone/>
                      </a:pPr>
                      <a:r>
                        <a:rPr lang="es" sz="1300">
                          <a:solidFill>
                            <a:srgbClr val="0000FF"/>
                          </a:solidFill>
                        </a:rPr>
                        <a:t>Operadores.</a:t>
                      </a:r>
                      <a:endParaRPr sz="1300">
                        <a:solidFill>
                          <a:srgbClr val="0000FF"/>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s" sz="1300"/>
                        <a:t>Tutor virtual para aprender inglés</a:t>
                      </a:r>
                      <a:endParaRPr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Texto escrito (teclado de entrada), audios (micrófono).</a:t>
                      </a:r>
                      <a:endParaRPr sz="1300">
                        <a:solidFill>
                          <a:srgbClr val="0000FF"/>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Plantear ejercicios, hacer sugerencias, </a:t>
                      </a:r>
                      <a:r>
                        <a:rPr lang="es" sz="1300">
                          <a:solidFill>
                            <a:srgbClr val="0000FF"/>
                          </a:solidFill>
                        </a:rPr>
                        <a:t>correcciones</a:t>
                      </a:r>
                      <a:r>
                        <a:rPr lang="es" sz="1300">
                          <a:solidFill>
                            <a:srgbClr val="0000FF"/>
                          </a:solidFill>
                        </a:rPr>
                        <a:t>.</a:t>
                      </a:r>
                      <a:endParaRPr sz="1300">
                        <a:solidFill>
                          <a:srgbClr val="0000FF"/>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Maximizar las calificaciones del estudiante.</a:t>
                      </a:r>
                      <a:endParaRPr sz="1300">
                        <a:solidFill>
                          <a:srgbClr val="0000FF"/>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000FF"/>
                          </a:solidFill>
                        </a:rPr>
                        <a:t>Conjunto de estudiantes.</a:t>
                      </a:r>
                      <a:endParaRPr sz="1300">
                        <a:solidFill>
                          <a:srgbClr val="0000FF"/>
                        </a:solidFill>
                      </a:endParaRPr>
                    </a:p>
                    <a:p>
                      <a:pPr indent="0" lvl="0" marL="0" rtl="0" algn="l">
                        <a:spcBef>
                          <a:spcPts val="0"/>
                        </a:spcBef>
                        <a:spcAft>
                          <a:spcPts val="0"/>
                        </a:spcAft>
                        <a:buNone/>
                      </a:pPr>
                      <a:r>
                        <a:rPr lang="es" sz="1300">
                          <a:solidFill>
                            <a:srgbClr val="0000FF"/>
                          </a:solidFill>
                        </a:rPr>
                        <a:t>Examinador.</a:t>
                      </a:r>
                      <a:endParaRPr sz="1300">
                        <a:solidFill>
                          <a:srgbClr val="0000FF"/>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4"/>
          <p:cNvSpPr txBox="1"/>
          <p:nvPr>
            <p:ph idx="1" type="body"/>
          </p:nvPr>
        </p:nvSpPr>
        <p:spPr>
          <a:xfrm>
            <a:off x="427725" y="224350"/>
            <a:ext cx="80340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Temas principales de la IA:</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Percepción</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Actuación</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Representación</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Razonamiento</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Aprendizaje</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IA colectiva</a:t>
            </a:r>
            <a:endParaRPr sz="1585">
              <a:solidFill>
                <a:srgbClr val="1C4587"/>
              </a:solidFill>
            </a:endParaRPr>
          </a:p>
          <a:p>
            <a:pPr indent="-329247" lvl="0" marL="457200" rtl="0" algn="just">
              <a:lnSpc>
                <a:spcPct val="95000"/>
              </a:lnSpc>
              <a:spcBef>
                <a:spcPts val="1200"/>
              </a:spcBef>
              <a:spcAft>
                <a:spcPts val="1200"/>
              </a:spcAft>
              <a:buClr>
                <a:srgbClr val="1C4587"/>
              </a:buClr>
              <a:buSzPts val="1585"/>
              <a:buChar char="●"/>
            </a:pPr>
            <a:r>
              <a:rPr lang="es" sz="1585">
                <a:solidFill>
                  <a:srgbClr val="1C4587"/>
                </a:solidFill>
              </a:rPr>
              <a:t>Impacto de la IA  (sostenibilidad, ética y aspectos legales)</a:t>
            </a:r>
            <a:endParaRPr sz="1585">
              <a:solidFill>
                <a:srgbClr val="1C4587"/>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5"/>
          <p:cNvSpPr txBox="1"/>
          <p:nvPr>
            <p:ph idx="1" type="body"/>
          </p:nvPr>
        </p:nvSpPr>
        <p:spPr>
          <a:xfrm>
            <a:off x="427725" y="224350"/>
            <a:ext cx="80340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Tarea: En un caso real busca información y explica cómo se implementan los 7 temas fundamentales de la IA.</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Piloto automático de Tesla (</a:t>
            </a:r>
            <a:r>
              <a:rPr lang="es" sz="1585" u="sng">
                <a:solidFill>
                  <a:schemeClr val="hlink"/>
                </a:solidFill>
                <a:hlinkClick r:id="rId3"/>
              </a:rPr>
              <a:t>https://www.tesla.com/autopilot</a:t>
            </a:r>
            <a:r>
              <a:rPr lang="es" sz="1585">
                <a:solidFill>
                  <a:srgbClr val="1C4587"/>
                </a:solidFill>
              </a:rPr>
              <a:t>)</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Amazon</a:t>
            </a:r>
            <a:r>
              <a:rPr lang="es" sz="1585">
                <a:solidFill>
                  <a:srgbClr val="1C4587"/>
                </a:solidFill>
              </a:rPr>
              <a:t> Go (tiendas donde entras, coges lo que quieres y te vas. El "truco" está en que Amazon, a través de un sistema de visión artificial, sensores y aprendizaje automático, combinado con el móvil, puede ir detectando lo que hemos comprado para después cobrárnoslo como si lo hubiéramos hecho online). https://www.xataka.com/empresas-y-economia/amazon-go-llegara-a-espana-2024-asi-seran-decenas-tiendas-donde-compraremos-cajeros</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AlphaZero (programa informático desarrollado por DeepMind, que juega al ajedrez, shogi y Go)</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Robot agrícola</a:t>
            </a:r>
            <a:endParaRPr sz="1585">
              <a:solidFill>
                <a:srgbClr val="1C4587"/>
              </a:solidFill>
            </a:endParaRPr>
          </a:p>
          <a:p>
            <a:pPr indent="-329247" lvl="0" marL="457200" rtl="0" algn="just">
              <a:lnSpc>
                <a:spcPct val="95000"/>
              </a:lnSpc>
              <a:spcBef>
                <a:spcPts val="1200"/>
              </a:spcBef>
              <a:spcAft>
                <a:spcPts val="1200"/>
              </a:spcAft>
              <a:buClr>
                <a:srgbClr val="1C4587"/>
              </a:buClr>
              <a:buSzPts val="1585"/>
              <a:buChar char="●"/>
            </a:pPr>
            <a:r>
              <a:rPr lang="es" sz="1585">
                <a:solidFill>
                  <a:srgbClr val="1C4587"/>
                </a:solidFill>
              </a:rPr>
              <a:t>Sistema</a:t>
            </a:r>
            <a:r>
              <a:rPr lang="es" sz="1585">
                <a:solidFill>
                  <a:srgbClr val="1C4587"/>
                </a:solidFill>
              </a:rPr>
              <a:t> de recomendación de </a:t>
            </a:r>
            <a:r>
              <a:rPr lang="es" sz="1585">
                <a:solidFill>
                  <a:srgbClr val="1C4587"/>
                </a:solidFill>
              </a:rPr>
              <a:t>Netflix</a:t>
            </a:r>
            <a:endParaRPr sz="1585">
              <a:solidFill>
                <a:srgbClr val="1C4587"/>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6"/>
          <p:cNvSpPr txBox="1"/>
          <p:nvPr>
            <p:ph idx="1" type="body"/>
          </p:nvPr>
        </p:nvSpPr>
        <p:spPr>
          <a:xfrm>
            <a:off x="427725" y="224350"/>
            <a:ext cx="80340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PILOTO AUTOMÁTICO TESLA</a:t>
            </a:r>
            <a:r>
              <a:rPr b="1" lang="es" sz="1585">
                <a:solidFill>
                  <a:srgbClr val="1C4587"/>
                </a:solidFill>
              </a:rPr>
              <a:t> (</a:t>
            </a:r>
            <a:r>
              <a:rPr b="1" lang="es" sz="1585" u="sng">
                <a:solidFill>
                  <a:schemeClr val="hlink"/>
                </a:solidFill>
                <a:hlinkClick r:id="rId3"/>
              </a:rPr>
              <a:t>https://vimeo.com/192179726</a:t>
            </a:r>
            <a:r>
              <a:rPr b="1" lang="es" sz="1585">
                <a:solidFill>
                  <a:srgbClr val="1C4587"/>
                </a:solidFill>
              </a:rPr>
              <a:t>)</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AutoNum type="arabicPeriod"/>
            </a:pPr>
            <a:r>
              <a:rPr b="1" lang="es" sz="1585">
                <a:solidFill>
                  <a:srgbClr val="1C4587"/>
                </a:solidFill>
              </a:rPr>
              <a:t>Percepción</a:t>
            </a:r>
            <a:endParaRPr b="1"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8 Cámaras para detectar obstáculos, carriles de la carretera, señales de tráfico...</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1 radar para detectar distancias en condiciones difíciles.</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Sensores ultrasónicos que proporcionan una visibilidad de 360 grados alrededor del coche con un alcance de hasta 250 metros para una conducción segura.</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GPS para la navegación con los mapas de Tesla.</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Conexión permanente a Internet (4G) para mapas y música.</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Micrófono para el reconocimiento de voz para seguir las instrucciones del conductor.</a:t>
            </a:r>
            <a:endParaRPr sz="1585">
              <a:solidFill>
                <a:srgbClr val="1C4587"/>
              </a:solidFill>
            </a:endParaRPr>
          </a:p>
          <a:p>
            <a:pPr indent="-329247" lvl="0" marL="457200" rtl="0" algn="just">
              <a:lnSpc>
                <a:spcPct val="95000"/>
              </a:lnSpc>
              <a:spcBef>
                <a:spcPts val="1200"/>
              </a:spcBef>
              <a:spcAft>
                <a:spcPts val="1200"/>
              </a:spcAft>
              <a:buClr>
                <a:srgbClr val="1C4587"/>
              </a:buClr>
              <a:buSzPts val="1585"/>
              <a:buChar char="●"/>
            </a:pPr>
            <a:r>
              <a:rPr lang="es" sz="1585">
                <a:solidFill>
                  <a:srgbClr val="1C4587"/>
                </a:solidFill>
              </a:rPr>
              <a:t>Pantalla táctil, para gestionar diferentes opciones como parámetros de conducción, comunicaciones, música, etc.</a:t>
            </a:r>
            <a:endParaRPr sz="1585">
              <a:solidFill>
                <a:srgbClr val="1C4587"/>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47"/>
          <p:cNvPicPr preferRelativeResize="0"/>
          <p:nvPr/>
        </p:nvPicPr>
        <p:blipFill>
          <a:blip r:embed="rId3">
            <a:alphaModFix/>
          </a:blip>
          <a:stretch>
            <a:fillRect/>
          </a:stretch>
        </p:blipFill>
        <p:spPr>
          <a:xfrm>
            <a:off x="152400" y="152400"/>
            <a:ext cx="8839199" cy="4772603"/>
          </a:xfrm>
          <a:prstGeom prst="rect">
            <a:avLst/>
          </a:prstGeom>
          <a:noFill/>
          <a:ln>
            <a:noFill/>
          </a:ln>
        </p:spPr>
      </p:pic>
      <p:sp>
        <p:nvSpPr>
          <p:cNvPr id="244" name="Google Shape;244;p47"/>
          <p:cNvSpPr txBox="1"/>
          <p:nvPr/>
        </p:nvSpPr>
        <p:spPr>
          <a:xfrm>
            <a:off x="4523400" y="4727100"/>
            <a:ext cx="4620600" cy="416400"/>
          </a:xfrm>
          <a:prstGeom prst="rect">
            <a:avLst/>
          </a:prstGeom>
          <a:noFill/>
          <a:ln>
            <a:noFill/>
          </a:ln>
        </p:spPr>
        <p:txBody>
          <a:bodyPr anchorCtr="0" anchor="t" bIns="91425" lIns="91425" spcFirstLastPara="1" rIns="91425" wrap="square" tIns="91425">
            <a:spAutoFit/>
          </a:bodyPr>
          <a:lstStyle/>
          <a:p>
            <a:pPr indent="0" lvl="0" marL="457200" rtl="0" algn="just">
              <a:lnSpc>
                <a:spcPct val="95000"/>
              </a:lnSpc>
              <a:spcBef>
                <a:spcPts val="1000"/>
              </a:spcBef>
              <a:spcAft>
                <a:spcPts val="1200"/>
              </a:spcAft>
              <a:buNone/>
            </a:pPr>
            <a:r>
              <a:rPr lang="es" sz="1585" u="sng">
                <a:solidFill>
                  <a:schemeClr val="accent5"/>
                </a:solidFill>
                <a:hlinkClick r:id="rId4">
                  <a:extLst>
                    <a:ext uri="{A12FA001-AC4F-418D-AE19-62706E023703}">
                      <ahyp:hlinkClr val="tx"/>
                    </a:ext>
                  </a:extLst>
                </a:hlinkClick>
              </a:rPr>
              <a:t>https://www.tesla.com/autopilot</a:t>
            </a:r>
            <a:endParaRPr sz="1585">
              <a:solidFill>
                <a:srgbClr val="1C4587"/>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8"/>
          <p:cNvSpPr txBox="1"/>
          <p:nvPr>
            <p:ph idx="1" type="body"/>
          </p:nvPr>
        </p:nvSpPr>
        <p:spPr>
          <a:xfrm>
            <a:off x="427725" y="224350"/>
            <a:ext cx="8034000" cy="23475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Piloto automático Tesla (</a:t>
            </a:r>
            <a:r>
              <a:rPr b="1" lang="es" sz="1585" u="sng">
                <a:solidFill>
                  <a:schemeClr val="hlink"/>
                </a:solidFill>
                <a:hlinkClick r:id="rId3"/>
              </a:rPr>
              <a:t>https://vimeo.com/192179726</a:t>
            </a:r>
            <a:r>
              <a:rPr b="1" lang="es" sz="1585">
                <a:solidFill>
                  <a:srgbClr val="1C4587"/>
                </a:solidFill>
              </a:rPr>
              <a:t>)</a:t>
            </a:r>
            <a:endParaRPr b="1" sz="1585">
              <a:solidFill>
                <a:srgbClr val="1C4587"/>
              </a:solidFill>
            </a:endParaRPr>
          </a:p>
          <a:p>
            <a:pPr indent="0" lvl="0" marL="0" rtl="0" algn="just">
              <a:lnSpc>
                <a:spcPct val="95000"/>
              </a:lnSpc>
              <a:spcBef>
                <a:spcPts val="1200"/>
              </a:spcBef>
              <a:spcAft>
                <a:spcPts val="0"/>
              </a:spcAft>
              <a:buNone/>
            </a:pPr>
            <a:r>
              <a:rPr b="1" lang="es" sz="1585">
                <a:solidFill>
                  <a:srgbClr val="1C4587"/>
                </a:solidFill>
              </a:rPr>
              <a:t>2. </a:t>
            </a:r>
            <a:r>
              <a:rPr b="1" lang="es" sz="1585">
                <a:solidFill>
                  <a:srgbClr val="1C4587"/>
                </a:solidFill>
              </a:rPr>
              <a:t>Actuación</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Motor eléctrico para mover las ruedas</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Altavoz para comunicarse con el usuario</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Pantalla LCD</a:t>
            </a:r>
            <a:endParaRPr sz="1585">
              <a:solidFill>
                <a:srgbClr val="1C4587"/>
              </a:solidFill>
            </a:endParaRPr>
          </a:p>
          <a:p>
            <a:pPr indent="0" lvl="0" marL="457200" rtl="0" algn="just">
              <a:lnSpc>
                <a:spcPct val="95000"/>
              </a:lnSpc>
              <a:spcBef>
                <a:spcPts val="1200"/>
              </a:spcBef>
              <a:spcAft>
                <a:spcPts val="1200"/>
              </a:spcAft>
              <a:buNone/>
            </a:pPr>
            <a:r>
              <a:t/>
            </a:r>
            <a:endParaRPr sz="1585">
              <a:solidFill>
                <a:srgbClr val="1C4587"/>
              </a:solidFill>
            </a:endParaRPr>
          </a:p>
        </p:txBody>
      </p:sp>
      <p:pic>
        <p:nvPicPr>
          <p:cNvPr id="250" name="Google Shape;250;p48"/>
          <p:cNvPicPr preferRelativeResize="0"/>
          <p:nvPr/>
        </p:nvPicPr>
        <p:blipFill>
          <a:blip r:embed="rId4">
            <a:alphaModFix/>
          </a:blip>
          <a:stretch>
            <a:fillRect/>
          </a:stretch>
        </p:blipFill>
        <p:spPr>
          <a:xfrm>
            <a:off x="6246000" y="527750"/>
            <a:ext cx="2426175" cy="1822325"/>
          </a:xfrm>
          <a:prstGeom prst="rect">
            <a:avLst/>
          </a:prstGeom>
          <a:noFill/>
          <a:ln>
            <a:noFill/>
          </a:ln>
        </p:spPr>
      </p:pic>
      <p:pic>
        <p:nvPicPr>
          <p:cNvPr id="251" name="Google Shape;251;p48"/>
          <p:cNvPicPr preferRelativeResize="0"/>
          <p:nvPr/>
        </p:nvPicPr>
        <p:blipFill>
          <a:blip r:embed="rId5">
            <a:alphaModFix/>
          </a:blip>
          <a:stretch>
            <a:fillRect/>
          </a:stretch>
        </p:blipFill>
        <p:spPr>
          <a:xfrm>
            <a:off x="5043535" y="2571751"/>
            <a:ext cx="3896939" cy="2468075"/>
          </a:xfrm>
          <a:prstGeom prst="rect">
            <a:avLst/>
          </a:prstGeom>
          <a:noFill/>
          <a:ln>
            <a:noFill/>
          </a:ln>
        </p:spPr>
      </p:pic>
      <p:sp>
        <p:nvSpPr>
          <p:cNvPr id="252" name="Google Shape;252;p48"/>
          <p:cNvSpPr txBox="1"/>
          <p:nvPr/>
        </p:nvSpPr>
        <p:spPr>
          <a:xfrm>
            <a:off x="750700" y="3851975"/>
            <a:ext cx="2632500" cy="8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53" name="Google Shape;253;p48"/>
          <p:cNvSpPr txBox="1"/>
          <p:nvPr/>
        </p:nvSpPr>
        <p:spPr>
          <a:xfrm>
            <a:off x="427725" y="2571850"/>
            <a:ext cx="3574200" cy="2117100"/>
          </a:xfrm>
          <a:prstGeom prst="rect">
            <a:avLst/>
          </a:prstGeom>
          <a:noFill/>
          <a:ln>
            <a:noFill/>
          </a:ln>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b="1" lang="es" sz="1585">
                <a:solidFill>
                  <a:srgbClr val="1C4587"/>
                </a:solidFill>
              </a:rPr>
              <a:t>3. </a:t>
            </a:r>
            <a:r>
              <a:rPr b="1" lang="es" sz="1585">
                <a:solidFill>
                  <a:srgbClr val="1C4587"/>
                </a:solidFill>
              </a:rPr>
              <a:t>Representación</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Los mapas necesarios para la navegación, que se almacenan en el ordenador del coche.</a:t>
            </a:r>
            <a:endParaRPr sz="1585">
              <a:solidFill>
                <a:srgbClr val="1C4587"/>
              </a:solidFill>
            </a:endParaRPr>
          </a:p>
          <a:p>
            <a:pPr indent="-329247" lvl="0" marL="457200" rtl="0" algn="just">
              <a:lnSpc>
                <a:spcPct val="95000"/>
              </a:lnSpc>
              <a:spcBef>
                <a:spcPts val="1000"/>
              </a:spcBef>
              <a:spcAft>
                <a:spcPts val="1000"/>
              </a:spcAft>
              <a:buClr>
                <a:srgbClr val="1C4587"/>
              </a:buClr>
              <a:buSzPts val="1585"/>
              <a:buChar char="●"/>
            </a:pPr>
            <a:r>
              <a:rPr lang="es" sz="1585">
                <a:solidFill>
                  <a:srgbClr val="1C4587"/>
                </a:solidFill>
              </a:rPr>
              <a:t>El estado interno del coche proporcionado por todos los sensores.</a:t>
            </a:r>
            <a:endParaRPr sz="1800">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9"/>
          <p:cNvSpPr txBox="1"/>
          <p:nvPr>
            <p:ph idx="1" type="body"/>
          </p:nvPr>
        </p:nvSpPr>
        <p:spPr>
          <a:xfrm>
            <a:off x="427725" y="224350"/>
            <a:ext cx="80340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Piloto automático Tesla (</a:t>
            </a:r>
            <a:r>
              <a:rPr b="1" lang="es" sz="1585" u="sng">
                <a:solidFill>
                  <a:schemeClr val="hlink"/>
                </a:solidFill>
                <a:hlinkClick r:id="rId3"/>
              </a:rPr>
              <a:t>https://vimeo.com/192179726</a:t>
            </a:r>
            <a:r>
              <a:rPr b="1" lang="es" sz="1585">
                <a:solidFill>
                  <a:srgbClr val="1C4587"/>
                </a:solidFill>
              </a:rPr>
              <a:t>)</a:t>
            </a:r>
            <a:endParaRPr b="1" sz="1585">
              <a:solidFill>
                <a:srgbClr val="1C4587"/>
              </a:solidFill>
            </a:endParaRPr>
          </a:p>
          <a:p>
            <a:pPr indent="0" lvl="0" marL="0" rtl="0" algn="just">
              <a:lnSpc>
                <a:spcPct val="95000"/>
              </a:lnSpc>
              <a:spcBef>
                <a:spcPts val="1200"/>
              </a:spcBef>
              <a:spcAft>
                <a:spcPts val="0"/>
              </a:spcAft>
              <a:buNone/>
            </a:pPr>
            <a:r>
              <a:rPr b="1" lang="es" sz="1585">
                <a:solidFill>
                  <a:srgbClr val="1C4587"/>
                </a:solidFill>
              </a:rPr>
              <a:t>4. Razonamiento</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El sistema de navegación calcula la ruta óptima, navega por calles urbanas, gestiona intersecciones complejas con semáforos, señales de stop y rotondas, y conduce en autopistas densamente pobladas con coches circulando a gran velocidad.</a:t>
            </a:r>
            <a:endParaRPr sz="1585">
              <a:solidFill>
                <a:srgbClr val="1C4587"/>
              </a:solidFill>
            </a:endParaRPr>
          </a:p>
          <a:p>
            <a:pPr indent="0" lvl="0" marL="0" rtl="0" algn="just">
              <a:lnSpc>
                <a:spcPct val="95000"/>
              </a:lnSpc>
              <a:spcBef>
                <a:spcPts val="1200"/>
              </a:spcBef>
              <a:spcAft>
                <a:spcPts val="0"/>
              </a:spcAft>
              <a:buNone/>
            </a:pPr>
            <a:r>
              <a:rPr b="1" lang="es" sz="1585">
                <a:solidFill>
                  <a:srgbClr val="1C4587"/>
                </a:solidFill>
              </a:rPr>
              <a:t>5</a:t>
            </a:r>
            <a:r>
              <a:rPr b="1" lang="es" sz="1585">
                <a:solidFill>
                  <a:srgbClr val="1C4587"/>
                </a:solidFill>
              </a:rPr>
              <a:t>. Aprendizaje</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El piloto automático utiliza el aprendizaje supervisado (redes neuronales) con dos objetivos</a:t>
            </a:r>
            <a:endParaRPr sz="1585">
              <a:solidFill>
                <a:srgbClr val="1C4587"/>
              </a:solidFill>
            </a:endParaRPr>
          </a:p>
          <a:p>
            <a:pPr indent="-329247" lvl="1" marL="914400" rtl="0" algn="just">
              <a:lnSpc>
                <a:spcPct val="95000"/>
              </a:lnSpc>
              <a:spcBef>
                <a:spcPts val="1000"/>
              </a:spcBef>
              <a:spcAft>
                <a:spcPts val="0"/>
              </a:spcAft>
              <a:buClr>
                <a:srgbClr val="1C4587"/>
              </a:buClr>
              <a:buSzPts val="1585"/>
              <a:buChar char="○"/>
            </a:pPr>
            <a:r>
              <a:rPr lang="es" sz="1585">
                <a:solidFill>
                  <a:srgbClr val="1C4587"/>
                </a:solidFill>
              </a:rPr>
              <a:t>Detección de objetos</a:t>
            </a:r>
            <a:endParaRPr sz="1585">
              <a:solidFill>
                <a:srgbClr val="1C4587"/>
              </a:solidFill>
            </a:endParaRPr>
          </a:p>
          <a:p>
            <a:pPr indent="-329247" lvl="1" marL="914400" rtl="0" algn="just">
              <a:lnSpc>
                <a:spcPct val="95000"/>
              </a:lnSpc>
              <a:spcBef>
                <a:spcPts val="1000"/>
              </a:spcBef>
              <a:spcAft>
                <a:spcPts val="0"/>
              </a:spcAft>
              <a:buClr>
                <a:srgbClr val="1C4587"/>
              </a:buClr>
              <a:buSzPts val="1585"/>
              <a:buChar char="○"/>
            </a:pPr>
            <a:r>
              <a:rPr lang="es" sz="1585">
                <a:solidFill>
                  <a:srgbClr val="1C4587"/>
                </a:solidFill>
              </a:rPr>
              <a:t>Predicción</a:t>
            </a:r>
            <a:endParaRPr sz="1585">
              <a:solidFill>
                <a:srgbClr val="1C4587"/>
              </a:solidFill>
            </a:endParaRPr>
          </a:p>
          <a:p>
            <a:pPr indent="0" lvl="0" marL="457200" rtl="0" algn="just">
              <a:lnSpc>
                <a:spcPct val="95000"/>
              </a:lnSpc>
              <a:spcBef>
                <a:spcPts val="1000"/>
              </a:spcBef>
              <a:spcAft>
                <a:spcPts val="1200"/>
              </a:spcAft>
              <a:buNone/>
            </a:pPr>
            <a:r>
              <a:t/>
            </a:r>
            <a:endParaRPr sz="1585">
              <a:solidFill>
                <a:srgbClr val="1C4587"/>
              </a:solidFill>
            </a:endParaRPr>
          </a:p>
        </p:txBody>
      </p:sp>
      <p:pic>
        <p:nvPicPr>
          <p:cNvPr id="259" name="Google Shape;259;p49"/>
          <p:cNvPicPr preferRelativeResize="0"/>
          <p:nvPr/>
        </p:nvPicPr>
        <p:blipFill>
          <a:blip r:embed="rId4">
            <a:alphaModFix/>
          </a:blip>
          <a:stretch>
            <a:fillRect/>
          </a:stretch>
        </p:blipFill>
        <p:spPr>
          <a:xfrm>
            <a:off x="3540800" y="3292675"/>
            <a:ext cx="5313352" cy="16510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0"/>
          <p:cNvSpPr txBox="1"/>
          <p:nvPr>
            <p:ph idx="1" type="body"/>
          </p:nvPr>
        </p:nvSpPr>
        <p:spPr>
          <a:xfrm>
            <a:off x="427725" y="97075"/>
            <a:ext cx="8034000" cy="50463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Piloto automático Tesla (</a:t>
            </a:r>
            <a:r>
              <a:rPr b="1" lang="es" sz="1585" u="sng">
                <a:solidFill>
                  <a:schemeClr val="hlink"/>
                </a:solidFill>
                <a:hlinkClick r:id="rId3"/>
              </a:rPr>
              <a:t>https://vimeo.com/192179726</a:t>
            </a:r>
            <a:r>
              <a:rPr b="1" lang="es" sz="1585">
                <a:solidFill>
                  <a:srgbClr val="1C4587"/>
                </a:solidFill>
              </a:rPr>
              <a:t>)</a:t>
            </a:r>
            <a:endParaRPr b="1" sz="1585">
              <a:solidFill>
                <a:srgbClr val="1C4587"/>
              </a:solidFill>
            </a:endParaRPr>
          </a:p>
          <a:p>
            <a:pPr indent="0" lvl="0" marL="0" rtl="0" algn="just">
              <a:lnSpc>
                <a:spcPct val="95000"/>
              </a:lnSpc>
              <a:spcBef>
                <a:spcPts val="1200"/>
              </a:spcBef>
              <a:spcAft>
                <a:spcPts val="0"/>
              </a:spcAft>
              <a:buNone/>
            </a:pPr>
            <a:r>
              <a:rPr b="1" lang="es" sz="1585">
                <a:solidFill>
                  <a:srgbClr val="1C4587"/>
                </a:solidFill>
              </a:rPr>
              <a:t>6. IA colectiva</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Información sobre el tráfico: Tesla mide los datos de los segmentos de carretera de otros vehículos Tesla para conocer la densidad del tráfico en tiempo real, y así poder actualizar las rutas óptimas.</a:t>
            </a:r>
            <a:endParaRPr sz="1585">
              <a:solidFill>
                <a:srgbClr val="1C4587"/>
              </a:solidFill>
            </a:endParaRPr>
          </a:p>
          <a:p>
            <a:pPr indent="0" lvl="0" marL="0" rtl="0" algn="just">
              <a:lnSpc>
                <a:spcPct val="95000"/>
              </a:lnSpc>
              <a:spcBef>
                <a:spcPts val="1200"/>
              </a:spcBef>
              <a:spcAft>
                <a:spcPts val="0"/>
              </a:spcAft>
              <a:buNone/>
            </a:pPr>
            <a:r>
              <a:rPr b="1" lang="es" sz="1585">
                <a:solidFill>
                  <a:srgbClr val="1C4587"/>
                </a:solidFill>
              </a:rPr>
              <a:t>7</a:t>
            </a:r>
            <a:r>
              <a:rPr b="1" lang="es" sz="1585">
                <a:solidFill>
                  <a:srgbClr val="1C4587"/>
                </a:solidFill>
              </a:rPr>
              <a:t>. </a:t>
            </a:r>
            <a:r>
              <a:rPr b="1" lang="es" sz="1585">
                <a:solidFill>
                  <a:srgbClr val="1C4587"/>
                </a:solidFill>
              </a:rPr>
              <a:t>Impacto</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Sostenibilidad:</a:t>
            </a:r>
            <a:endParaRPr sz="1585">
              <a:solidFill>
                <a:srgbClr val="1C4587"/>
              </a:solidFill>
            </a:endParaRPr>
          </a:p>
          <a:p>
            <a:pPr indent="-329247" lvl="1" marL="914400" rtl="0" algn="just">
              <a:lnSpc>
                <a:spcPct val="95000"/>
              </a:lnSpc>
              <a:spcBef>
                <a:spcPts val="1000"/>
              </a:spcBef>
              <a:spcAft>
                <a:spcPts val="0"/>
              </a:spcAft>
              <a:buClr>
                <a:srgbClr val="1C4587"/>
              </a:buClr>
              <a:buSzPts val="1585"/>
              <a:buChar char="○"/>
            </a:pPr>
            <a:r>
              <a:rPr lang="es" sz="1585">
                <a:solidFill>
                  <a:srgbClr val="1C4587"/>
                </a:solidFill>
              </a:rPr>
              <a:t>Energía sostenible al utilizar sólo motores eléctricos.</a:t>
            </a:r>
            <a:endParaRPr sz="1585">
              <a:solidFill>
                <a:srgbClr val="1C4587"/>
              </a:solidFill>
            </a:endParaRPr>
          </a:p>
          <a:p>
            <a:pPr indent="-329247" lvl="1" marL="914400" rtl="0" algn="just">
              <a:lnSpc>
                <a:spcPct val="95000"/>
              </a:lnSpc>
              <a:spcBef>
                <a:spcPts val="1000"/>
              </a:spcBef>
              <a:spcAft>
                <a:spcPts val="0"/>
              </a:spcAft>
              <a:buClr>
                <a:srgbClr val="1C4587"/>
              </a:buClr>
              <a:buSzPts val="1585"/>
              <a:buChar char="○"/>
            </a:pPr>
            <a:r>
              <a:rPr lang="es" sz="1585">
                <a:solidFill>
                  <a:srgbClr val="1C4587"/>
                </a:solidFill>
              </a:rPr>
              <a:t>Gestión tráfico futuro más sencilla y sostenible.</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Ética:</a:t>
            </a:r>
            <a:endParaRPr sz="1585">
              <a:solidFill>
                <a:srgbClr val="1C4587"/>
              </a:solidFill>
            </a:endParaRPr>
          </a:p>
          <a:p>
            <a:pPr indent="-329247" lvl="1" marL="914400" rtl="0" algn="just">
              <a:lnSpc>
                <a:spcPct val="95000"/>
              </a:lnSpc>
              <a:spcBef>
                <a:spcPts val="1000"/>
              </a:spcBef>
              <a:spcAft>
                <a:spcPts val="0"/>
              </a:spcAft>
              <a:buClr>
                <a:srgbClr val="1C4587"/>
              </a:buClr>
              <a:buSzPts val="1585"/>
              <a:buChar char="○"/>
            </a:pPr>
            <a:r>
              <a:rPr lang="es" sz="1585">
                <a:solidFill>
                  <a:srgbClr val="1C4587"/>
                </a:solidFill>
              </a:rPr>
              <a:t>La empresa utiliza los datos de otros coches, pero de forma que no se identifique al propietario del coche.</a:t>
            </a:r>
            <a:endParaRPr sz="1585">
              <a:solidFill>
                <a:srgbClr val="1C4587"/>
              </a:solidFill>
            </a:endParaRPr>
          </a:p>
          <a:p>
            <a:pPr indent="-329247" lvl="1" marL="914400" rtl="0" algn="just">
              <a:lnSpc>
                <a:spcPct val="95000"/>
              </a:lnSpc>
              <a:spcBef>
                <a:spcPts val="1000"/>
              </a:spcBef>
              <a:spcAft>
                <a:spcPts val="0"/>
              </a:spcAft>
              <a:buClr>
                <a:srgbClr val="1C4587"/>
              </a:buClr>
              <a:buSzPts val="1585"/>
              <a:buChar char="○"/>
            </a:pPr>
            <a:r>
              <a:rPr lang="es" sz="1585">
                <a:solidFill>
                  <a:srgbClr val="1C4587"/>
                </a:solidFill>
              </a:rPr>
              <a:t>Problemas éticos sobre seguridad vial sin solventar.</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Aspectos legales:</a:t>
            </a:r>
            <a:endParaRPr sz="1585">
              <a:solidFill>
                <a:srgbClr val="1C4587"/>
              </a:solidFill>
            </a:endParaRPr>
          </a:p>
          <a:p>
            <a:pPr indent="0" lvl="0" marL="457200" rtl="0" algn="just">
              <a:lnSpc>
                <a:spcPct val="95000"/>
              </a:lnSpc>
              <a:spcBef>
                <a:spcPts val="1000"/>
              </a:spcBef>
              <a:spcAft>
                <a:spcPts val="0"/>
              </a:spcAft>
              <a:buNone/>
            </a:pPr>
            <a:r>
              <a:rPr lang="es" sz="1585">
                <a:solidFill>
                  <a:srgbClr val="1C4587"/>
                </a:solidFill>
              </a:rPr>
              <a:t>La conducción autónoma tiene muchos aspectos legales nuevos que desarrollar.</a:t>
            </a:r>
            <a:endParaRPr sz="1585">
              <a:solidFill>
                <a:srgbClr val="1C4587"/>
              </a:solidFill>
            </a:endParaRPr>
          </a:p>
          <a:p>
            <a:pPr indent="0" lvl="0" marL="457200" rtl="0" algn="just">
              <a:lnSpc>
                <a:spcPct val="95000"/>
              </a:lnSpc>
              <a:spcBef>
                <a:spcPts val="1000"/>
              </a:spcBef>
              <a:spcAft>
                <a:spcPts val="1200"/>
              </a:spcAft>
              <a:buNone/>
            </a:pPr>
            <a:r>
              <a:t/>
            </a:r>
            <a:endParaRPr sz="1585">
              <a:solidFill>
                <a:srgbClr val="1C4587"/>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1"/>
          <p:cNvSpPr txBox="1"/>
          <p:nvPr>
            <p:ph idx="1" type="body"/>
          </p:nvPr>
        </p:nvSpPr>
        <p:spPr>
          <a:xfrm>
            <a:off x="427725" y="224350"/>
            <a:ext cx="80340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AlphaZero</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AutoNum type="arabicPeriod"/>
            </a:pPr>
            <a:r>
              <a:rPr b="1" lang="es" sz="1585">
                <a:solidFill>
                  <a:srgbClr val="1C4587"/>
                </a:solidFill>
              </a:rPr>
              <a:t>Percepción</a:t>
            </a:r>
            <a:endParaRPr b="1"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1 cámara para detectar la posición de las piezas.</a:t>
            </a:r>
            <a:endParaRPr sz="1585">
              <a:solidFill>
                <a:srgbClr val="1C4587"/>
              </a:solidFill>
            </a:endParaRPr>
          </a:p>
          <a:p>
            <a:pPr indent="0" lvl="0" marL="0" rtl="0" algn="just">
              <a:lnSpc>
                <a:spcPct val="95000"/>
              </a:lnSpc>
              <a:spcBef>
                <a:spcPts val="1200"/>
              </a:spcBef>
              <a:spcAft>
                <a:spcPts val="0"/>
              </a:spcAft>
              <a:buNone/>
            </a:pPr>
            <a:r>
              <a:rPr b="1" lang="es" sz="1585">
                <a:solidFill>
                  <a:srgbClr val="1C4587"/>
                </a:solidFill>
              </a:rPr>
              <a:t>2. Actuación</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Mano robótica para mover las piezas.</a:t>
            </a:r>
            <a:endParaRPr sz="1585">
              <a:solidFill>
                <a:srgbClr val="1C4587"/>
              </a:solidFill>
            </a:endParaRPr>
          </a:p>
          <a:p>
            <a:pPr indent="0" lvl="0" marL="0" rtl="0" algn="just">
              <a:lnSpc>
                <a:spcPct val="95000"/>
              </a:lnSpc>
              <a:spcBef>
                <a:spcPts val="1200"/>
              </a:spcBef>
              <a:spcAft>
                <a:spcPts val="0"/>
              </a:spcAft>
              <a:buNone/>
            </a:pPr>
            <a:r>
              <a:rPr b="1" lang="es" sz="1585">
                <a:solidFill>
                  <a:srgbClr val="1C4587"/>
                </a:solidFill>
              </a:rPr>
              <a:t>3. Representación</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Esquema del tablero</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Diseño de cada pieza</a:t>
            </a:r>
            <a:endParaRPr sz="1585">
              <a:solidFill>
                <a:srgbClr val="1C4587"/>
              </a:solidFill>
            </a:endParaRPr>
          </a:p>
          <a:p>
            <a:pPr indent="0" lvl="0" marL="0" rtl="0" algn="just">
              <a:lnSpc>
                <a:spcPct val="95000"/>
              </a:lnSpc>
              <a:spcBef>
                <a:spcPts val="1000"/>
              </a:spcBef>
              <a:spcAft>
                <a:spcPts val="0"/>
              </a:spcAft>
              <a:buNone/>
            </a:pPr>
            <a:r>
              <a:rPr b="1" lang="es" sz="1585">
                <a:solidFill>
                  <a:srgbClr val="1C4587"/>
                </a:solidFill>
              </a:rPr>
              <a:t>4. Razonamiento</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El algoritmo calcula en función de la posición de las piezas cuál es el movimiento más adecuado teniendo en cuenta las reglas del juego</a:t>
            </a:r>
            <a:endParaRPr sz="1585">
              <a:solidFill>
                <a:srgbClr val="1C4587"/>
              </a:solidFill>
            </a:endParaRPr>
          </a:p>
          <a:p>
            <a:pPr indent="0" lvl="0" marL="0" rtl="0" algn="just">
              <a:lnSpc>
                <a:spcPct val="95000"/>
              </a:lnSpc>
              <a:spcBef>
                <a:spcPts val="1200"/>
              </a:spcBef>
              <a:spcAft>
                <a:spcPts val="0"/>
              </a:spcAft>
              <a:buNone/>
            </a:pPr>
            <a:r>
              <a:t/>
            </a:r>
            <a:endParaRPr sz="1585">
              <a:solidFill>
                <a:srgbClr val="1C4587"/>
              </a:solidFill>
            </a:endParaRPr>
          </a:p>
          <a:p>
            <a:pPr indent="0" lvl="0" marL="457200" rtl="0" algn="just">
              <a:lnSpc>
                <a:spcPct val="95000"/>
              </a:lnSpc>
              <a:spcBef>
                <a:spcPts val="1200"/>
              </a:spcBef>
              <a:spcAft>
                <a:spcPts val="1200"/>
              </a:spcAft>
              <a:buNone/>
            </a:pPr>
            <a:r>
              <a:t/>
            </a:r>
            <a:endParaRPr sz="1585">
              <a:solidFill>
                <a:srgbClr val="1C458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152400" y="1027800"/>
            <a:ext cx="8839199" cy="3324836"/>
          </a:xfrm>
          <a:prstGeom prst="rect">
            <a:avLst/>
          </a:prstGeom>
          <a:noFill/>
          <a:ln>
            <a:noFill/>
          </a:ln>
        </p:spPr>
      </p:pic>
      <p:sp>
        <p:nvSpPr>
          <p:cNvPr id="72" name="Google Shape;72;p16"/>
          <p:cNvSpPr txBox="1"/>
          <p:nvPr/>
        </p:nvSpPr>
        <p:spPr>
          <a:xfrm>
            <a:off x="632800" y="4352625"/>
            <a:ext cx="6917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https://platzi.com/tutoriales/1729-matematicas-ai-2019/7854-la-era-de-la-inteligencia-artificial/</a:t>
            </a:r>
            <a:endParaRPr/>
          </a:p>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2"/>
          <p:cNvSpPr txBox="1"/>
          <p:nvPr>
            <p:ph idx="1" type="body"/>
          </p:nvPr>
        </p:nvSpPr>
        <p:spPr>
          <a:xfrm>
            <a:off x="427725" y="224350"/>
            <a:ext cx="80340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AlphaZero</a:t>
            </a:r>
            <a:endParaRPr sz="1585">
              <a:solidFill>
                <a:srgbClr val="1C4587"/>
              </a:solidFill>
            </a:endParaRPr>
          </a:p>
          <a:p>
            <a:pPr indent="0" lvl="0" marL="0" rtl="0" algn="just">
              <a:lnSpc>
                <a:spcPct val="95000"/>
              </a:lnSpc>
              <a:spcBef>
                <a:spcPts val="1200"/>
              </a:spcBef>
              <a:spcAft>
                <a:spcPts val="0"/>
              </a:spcAft>
              <a:buNone/>
            </a:pPr>
            <a:r>
              <a:rPr b="1" lang="es" sz="1585">
                <a:solidFill>
                  <a:srgbClr val="1C4587"/>
                </a:solidFill>
              </a:rPr>
              <a:t>5. Aprendizaje</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Aprendizaje por refuerzo: consiste en este caso en una red neuronal que juega millones de partidas contra sí misma en un proceso de prueba y error, de tal modo que va tomando nota de la clase de jugadas que contribuyen de alcanzar el objetivo de ganar la partida.</a:t>
            </a:r>
            <a:endParaRPr sz="1585">
              <a:solidFill>
                <a:srgbClr val="1C4587"/>
              </a:solidFill>
            </a:endParaRPr>
          </a:p>
          <a:p>
            <a:pPr indent="0" lvl="0" marL="457200" rtl="0" algn="just">
              <a:lnSpc>
                <a:spcPct val="95000"/>
              </a:lnSpc>
              <a:spcBef>
                <a:spcPts val="1000"/>
              </a:spcBef>
              <a:spcAft>
                <a:spcPts val="0"/>
              </a:spcAft>
              <a:buNone/>
            </a:pPr>
            <a:r>
              <a:rPr lang="es" sz="1585">
                <a:solidFill>
                  <a:srgbClr val="1C4587"/>
                </a:solidFill>
              </a:rPr>
              <a:t>Una vez entrenada, la red se usa para guiar un algoritmo de búsqueda llamado 'Árbol de búsqueda de Monte-Carlo' que permite que, en lugar de analizar todos los movimientos posibles, AlphaZero se centre únicamente en aquellos más prometedores según su experiencia previa.</a:t>
            </a:r>
            <a:endParaRPr sz="1585">
              <a:solidFill>
                <a:srgbClr val="1C4587"/>
              </a:solidFill>
            </a:endParaRPr>
          </a:p>
          <a:p>
            <a:pPr indent="0" lvl="0" marL="0" rtl="0" algn="just">
              <a:lnSpc>
                <a:spcPct val="95000"/>
              </a:lnSpc>
              <a:spcBef>
                <a:spcPts val="1000"/>
              </a:spcBef>
              <a:spcAft>
                <a:spcPts val="0"/>
              </a:spcAft>
              <a:buNone/>
            </a:pPr>
            <a:r>
              <a:rPr b="1" lang="es" sz="1585">
                <a:solidFill>
                  <a:srgbClr val="1C4587"/>
                </a:solidFill>
              </a:rPr>
              <a:t>6. IA colectiva</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Se podría utilizar para investigar nuevas técnicas de evaluación y decisión que luego pudieran ser extrapoladas a otros campos.</a:t>
            </a:r>
            <a:endParaRPr sz="1585">
              <a:solidFill>
                <a:srgbClr val="1C4587"/>
              </a:solidFill>
            </a:endParaRPr>
          </a:p>
          <a:p>
            <a:pPr indent="0" lvl="0" marL="0" rtl="0" algn="just">
              <a:lnSpc>
                <a:spcPct val="95000"/>
              </a:lnSpc>
              <a:spcBef>
                <a:spcPts val="1200"/>
              </a:spcBef>
              <a:spcAft>
                <a:spcPts val="0"/>
              </a:spcAft>
              <a:buNone/>
            </a:pPr>
            <a:r>
              <a:t/>
            </a:r>
            <a:endParaRPr sz="1585">
              <a:solidFill>
                <a:srgbClr val="1C4587"/>
              </a:solidFill>
            </a:endParaRPr>
          </a:p>
          <a:p>
            <a:pPr indent="0" lvl="0" marL="457200" rtl="0" algn="just">
              <a:lnSpc>
                <a:spcPct val="95000"/>
              </a:lnSpc>
              <a:spcBef>
                <a:spcPts val="1000"/>
              </a:spcBef>
              <a:spcAft>
                <a:spcPts val="1200"/>
              </a:spcAft>
              <a:buNone/>
            </a:pPr>
            <a:r>
              <a:t/>
            </a:r>
            <a:endParaRPr sz="1585">
              <a:solidFill>
                <a:srgbClr val="1C4587"/>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3"/>
          <p:cNvSpPr txBox="1"/>
          <p:nvPr>
            <p:ph idx="1" type="body"/>
          </p:nvPr>
        </p:nvSpPr>
        <p:spPr>
          <a:xfrm>
            <a:off x="427725" y="97075"/>
            <a:ext cx="8034000" cy="50463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AlphaZero</a:t>
            </a:r>
            <a:endParaRPr sz="1585">
              <a:solidFill>
                <a:srgbClr val="1C4587"/>
              </a:solidFill>
            </a:endParaRPr>
          </a:p>
          <a:p>
            <a:pPr indent="0" lvl="0" marL="0" rtl="0" algn="just">
              <a:lnSpc>
                <a:spcPct val="95000"/>
              </a:lnSpc>
              <a:spcBef>
                <a:spcPts val="1200"/>
              </a:spcBef>
              <a:spcAft>
                <a:spcPts val="0"/>
              </a:spcAft>
              <a:buNone/>
            </a:pPr>
            <a:r>
              <a:rPr b="1" lang="es" sz="1585">
                <a:solidFill>
                  <a:srgbClr val="1C4587"/>
                </a:solidFill>
              </a:rPr>
              <a:t>7. Impacto</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Sostenibilidad:</a:t>
            </a:r>
            <a:endParaRPr sz="1585">
              <a:solidFill>
                <a:srgbClr val="1C4587"/>
              </a:solidFill>
            </a:endParaRPr>
          </a:p>
          <a:p>
            <a:pPr indent="-329247" lvl="1" marL="914400" rtl="0" algn="just">
              <a:lnSpc>
                <a:spcPct val="95000"/>
              </a:lnSpc>
              <a:spcBef>
                <a:spcPts val="1000"/>
              </a:spcBef>
              <a:spcAft>
                <a:spcPts val="0"/>
              </a:spcAft>
              <a:buClr>
                <a:srgbClr val="1C4587"/>
              </a:buClr>
              <a:buSzPts val="1585"/>
              <a:buChar char="○"/>
            </a:pPr>
            <a:r>
              <a:rPr lang="es" sz="1585">
                <a:solidFill>
                  <a:srgbClr val="1C4587"/>
                </a:solidFill>
              </a:rPr>
              <a:t>El consumo energético </a:t>
            </a:r>
            <a:r>
              <a:rPr lang="es" sz="1585">
                <a:solidFill>
                  <a:srgbClr val="1C4587"/>
                </a:solidFill>
              </a:rPr>
              <a:t>dependerá</a:t>
            </a:r>
            <a:r>
              <a:rPr lang="es" sz="1585">
                <a:solidFill>
                  <a:srgbClr val="1C4587"/>
                </a:solidFill>
              </a:rPr>
              <a:t> de la fuente de energía utilizada.</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Ética:</a:t>
            </a:r>
            <a:endParaRPr sz="1585">
              <a:solidFill>
                <a:srgbClr val="1C4587"/>
              </a:solidFill>
            </a:endParaRPr>
          </a:p>
          <a:p>
            <a:pPr indent="-329247" lvl="1" marL="914400" rtl="0" algn="just">
              <a:lnSpc>
                <a:spcPct val="95000"/>
              </a:lnSpc>
              <a:spcBef>
                <a:spcPts val="1000"/>
              </a:spcBef>
              <a:spcAft>
                <a:spcPts val="0"/>
              </a:spcAft>
              <a:buClr>
                <a:srgbClr val="1C4587"/>
              </a:buClr>
              <a:buSzPts val="1585"/>
              <a:buChar char="○"/>
            </a:pPr>
            <a:r>
              <a:rPr lang="es" sz="1585">
                <a:solidFill>
                  <a:srgbClr val="1C4587"/>
                </a:solidFill>
              </a:rPr>
              <a:t>En unas pocas horas de entrenamiento ha aprendido de ajedrez más que todos los humanos y programas juntos durante siglos. Ha encontrado todos los trucos y estrategias que tanto ha costado encontrar a los especialistas, obviamente también alguna nueva desconocida, y todo sin siquiera jugar contra un rival ni enseñanza teórica alguna.</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Aspectos legales:</a:t>
            </a:r>
            <a:endParaRPr sz="1585">
              <a:solidFill>
                <a:srgbClr val="1C4587"/>
              </a:solidFill>
            </a:endParaRPr>
          </a:p>
          <a:p>
            <a:pPr indent="-329247" lvl="1" marL="914400" rtl="0" algn="just">
              <a:lnSpc>
                <a:spcPct val="95000"/>
              </a:lnSpc>
              <a:spcBef>
                <a:spcPts val="1000"/>
              </a:spcBef>
              <a:spcAft>
                <a:spcPts val="0"/>
              </a:spcAft>
              <a:buClr>
                <a:srgbClr val="1C4587"/>
              </a:buClr>
              <a:buSzPts val="1585"/>
              <a:buChar char="○"/>
            </a:pPr>
            <a:r>
              <a:rPr lang="es" sz="1585">
                <a:solidFill>
                  <a:srgbClr val="1C4587"/>
                </a:solidFill>
              </a:rPr>
              <a:t>U</a:t>
            </a:r>
            <a:r>
              <a:rPr lang="es" sz="1585">
                <a:solidFill>
                  <a:srgbClr val="1C4587"/>
                </a:solidFill>
              </a:rPr>
              <a:t>na red neuronal sin grandes conocimientos de un tema concreto y altamente especializado sea capaz, en tan sólo 24 horas de entrenamiento jugando contra sí misma, de alcanzar un dominio del juego muy superior al preexistente. Esto podría plantear problemas legales si se aplica en otros campos.</a:t>
            </a:r>
            <a:endParaRPr sz="1585">
              <a:solidFill>
                <a:srgbClr val="1C4587"/>
              </a:solidFill>
            </a:endParaRPr>
          </a:p>
          <a:p>
            <a:pPr indent="0" lvl="0" marL="457200" rtl="0" algn="just">
              <a:lnSpc>
                <a:spcPct val="95000"/>
              </a:lnSpc>
              <a:spcBef>
                <a:spcPts val="1000"/>
              </a:spcBef>
              <a:spcAft>
                <a:spcPts val="1200"/>
              </a:spcAft>
              <a:buNone/>
            </a:pPr>
            <a:r>
              <a:t/>
            </a:r>
            <a:endParaRPr sz="1585">
              <a:solidFill>
                <a:srgbClr val="1C4587"/>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54"/>
          <p:cNvPicPr preferRelativeResize="0"/>
          <p:nvPr/>
        </p:nvPicPr>
        <p:blipFill>
          <a:blip r:embed="rId3">
            <a:alphaModFix/>
          </a:blip>
          <a:stretch>
            <a:fillRect/>
          </a:stretch>
        </p:blipFill>
        <p:spPr>
          <a:xfrm>
            <a:off x="152400" y="152400"/>
            <a:ext cx="8839199" cy="317924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u="sng">
                <a:solidFill>
                  <a:schemeClr val="hlink"/>
                </a:solidFill>
                <a:hlinkClick r:id="rId3"/>
              </a:rPr>
              <a:t>https://drive.google.com/drive/folders/1Z6tbmizE3rtKm0y6n1V120tJ1KqNYvnm</a:t>
            </a:r>
            <a:endParaRPr/>
          </a:p>
          <a:p>
            <a:pPr indent="0" lvl="0" marL="0" rtl="0" algn="l">
              <a:spcBef>
                <a:spcPts val="1200"/>
              </a:spcBef>
              <a:spcAft>
                <a:spcPts val="0"/>
              </a:spcAft>
              <a:buNone/>
            </a:pPr>
            <a:r>
              <a:rPr lang="es"/>
              <a:t>EJERCICIO SOBRE CONDUCCIÓN AUTÓNOMA</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 u="sng">
                <a:solidFill>
                  <a:schemeClr val="hlink"/>
                </a:solidFill>
                <a:hlinkClick r:id="rId4"/>
              </a:rPr>
              <a:t>https://code.intef.es/agenda/evento-intef-codeweek-2019/</a:t>
            </a:r>
            <a:endParaRPr/>
          </a:p>
          <a:p>
            <a:pPr indent="0" lvl="0" marL="0" rtl="0" algn="l">
              <a:spcBef>
                <a:spcPts val="1200"/>
              </a:spcBef>
              <a:spcAft>
                <a:spcPts val="1200"/>
              </a:spcAft>
              <a:buNone/>
            </a:pPr>
            <a:r>
              <a:rPr lang="es"/>
              <a:t>ACTIVIDAD SOBRE DIFERENCIAR GATOS Y PERROS.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95" name="Google Shape;295;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u="sng">
                <a:solidFill>
                  <a:schemeClr val="hlink"/>
                </a:solidFill>
                <a:hlinkClick r:id="rId3"/>
              </a:rPr>
              <a:t>https://www.barcelona.cat/metropolis/es/contenidos/mitos-y-realidades-de-la-inteligencia-artificial</a:t>
            </a:r>
            <a:endParaRPr/>
          </a:p>
          <a:p>
            <a:pPr indent="0" lvl="0" marL="0" rtl="0" algn="l">
              <a:spcBef>
                <a:spcPts val="1200"/>
              </a:spcBef>
              <a:spcAft>
                <a:spcPts val="0"/>
              </a:spcAft>
              <a:buNone/>
            </a:pPr>
            <a:r>
              <a:rPr lang="es" u="sng">
                <a:solidFill>
                  <a:schemeClr val="hlink"/>
                </a:solidFill>
                <a:hlinkClick r:id="rId4"/>
              </a:rPr>
              <a:t>https://www.uab.cat/web/detalle-noticia/la-transferencia-antropomorfica-de-la-inteligencia-artificial-1345680342040.html?noticiaid=1345829707169</a:t>
            </a:r>
            <a:endParaRPr/>
          </a:p>
          <a:p>
            <a:pPr indent="0" lvl="0" marL="0" rtl="0" algn="l">
              <a:spcBef>
                <a:spcPts val="1200"/>
              </a:spcBef>
              <a:spcAft>
                <a:spcPts val="120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7"/>
          <p:cNvSpPr txBox="1"/>
          <p:nvPr>
            <p:ph type="title"/>
          </p:nvPr>
        </p:nvSpPr>
        <p:spPr>
          <a:xfrm>
            <a:off x="311700" y="255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rgbClr val="1C4587"/>
                </a:solidFill>
              </a:rPr>
              <a:t>4</a:t>
            </a:r>
            <a:r>
              <a:rPr b="1" lang="es">
                <a:solidFill>
                  <a:srgbClr val="1C4587"/>
                </a:solidFill>
              </a:rPr>
              <a:t>. HISTORIA DE LA INTELIGENCIA ARTIFICIAL</a:t>
            </a:r>
            <a:endParaRPr b="1">
              <a:solidFill>
                <a:srgbClr val="1C4587"/>
              </a:solidFill>
            </a:endParaRPr>
          </a:p>
        </p:txBody>
      </p:sp>
      <p:sp>
        <p:nvSpPr>
          <p:cNvPr id="301" name="Google Shape;301;p57"/>
          <p:cNvSpPr txBox="1"/>
          <p:nvPr>
            <p:ph idx="1" type="body"/>
          </p:nvPr>
        </p:nvSpPr>
        <p:spPr>
          <a:xfrm>
            <a:off x="311700" y="1036450"/>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t/>
            </a:r>
            <a:endParaRPr sz="1585">
              <a:solidFill>
                <a:srgbClr val="1C4587"/>
              </a:solidFill>
            </a:endParaRPr>
          </a:p>
          <a:p>
            <a:pPr indent="0" lvl="0" marL="0" rtl="0" algn="l">
              <a:lnSpc>
                <a:spcPct val="100000"/>
              </a:lnSpc>
              <a:spcBef>
                <a:spcPts val="1200"/>
              </a:spcBef>
              <a:spcAft>
                <a:spcPts val="0"/>
              </a:spcAft>
              <a:buClr>
                <a:schemeClr val="dk1"/>
              </a:buClr>
              <a:buSzPts val="1100"/>
              <a:buFont typeface="Arial"/>
              <a:buNone/>
            </a:pPr>
            <a:r>
              <a:rPr lang="es" sz="1400">
                <a:solidFill>
                  <a:schemeClr val="dk1"/>
                </a:solidFill>
              </a:rPr>
              <a:t>Línea del tiempo sobre IA</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s" sz="1400" u="sng">
                <a:solidFill>
                  <a:schemeClr val="accent5"/>
                </a:solidFill>
                <a:hlinkClick r:id="rId3">
                  <a:extLst>
                    <a:ext uri="{A12FA001-AC4F-418D-AE19-62706E023703}">
                      <ahyp:hlinkClr val="tx"/>
                    </a:ext>
                  </a:extLst>
                </a:hlinkClick>
              </a:rPr>
              <a:t>https://www.edu.xunta.gal/centros/cpiatios/aulavirtual/pluginfile.php/25158/mod_resource/content/9/index.html#/id/62a8497f9354474e606c17ed</a:t>
            </a:r>
            <a:endParaRPr sz="1400">
              <a:solidFill>
                <a:schemeClr val="dk1"/>
              </a:solidFill>
            </a:endParaRPr>
          </a:p>
          <a:p>
            <a:pPr indent="0" lvl="0" marL="0" rtl="0" algn="just">
              <a:lnSpc>
                <a:spcPct val="95000"/>
              </a:lnSpc>
              <a:spcBef>
                <a:spcPts val="1000"/>
              </a:spcBef>
              <a:spcAft>
                <a:spcPts val="1200"/>
              </a:spcAft>
              <a:buNone/>
            </a:pPr>
            <a:r>
              <a:t/>
            </a:r>
            <a:endParaRPr sz="1585">
              <a:solidFill>
                <a:srgbClr val="1C4587"/>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8"/>
          <p:cNvSpPr txBox="1"/>
          <p:nvPr>
            <p:ph type="title"/>
          </p:nvPr>
        </p:nvSpPr>
        <p:spPr>
          <a:xfrm>
            <a:off x="311700" y="96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rgbClr val="1C4587"/>
                </a:solidFill>
              </a:rPr>
              <a:t>5. INTELIGENCIA ARTIFICIAL DÉBIL Y FUERTE</a:t>
            </a:r>
            <a:endParaRPr b="1">
              <a:solidFill>
                <a:srgbClr val="1C4587"/>
              </a:solidFill>
            </a:endParaRPr>
          </a:p>
        </p:txBody>
      </p:sp>
      <p:pic>
        <p:nvPicPr>
          <p:cNvPr id="307" name="Google Shape;307;p58"/>
          <p:cNvPicPr preferRelativeResize="0"/>
          <p:nvPr/>
        </p:nvPicPr>
        <p:blipFill>
          <a:blip r:embed="rId3">
            <a:alphaModFix/>
          </a:blip>
          <a:stretch>
            <a:fillRect/>
          </a:stretch>
        </p:blipFill>
        <p:spPr>
          <a:xfrm>
            <a:off x="672026" y="834050"/>
            <a:ext cx="7799951" cy="3756275"/>
          </a:xfrm>
          <a:prstGeom prst="rect">
            <a:avLst/>
          </a:prstGeom>
          <a:noFill/>
          <a:ln>
            <a:noFill/>
          </a:ln>
        </p:spPr>
      </p:pic>
      <p:sp>
        <p:nvSpPr>
          <p:cNvPr id="308" name="Google Shape;308;p58"/>
          <p:cNvSpPr txBox="1"/>
          <p:nvPr/>
        </p:nvSpPr>
        <p:spPr>
          <a:xfrm>
            <a:off x="672025" y="4637375"/>
            <a:ext cx="6917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https://platzi.com/tutoriales/1729-matematicas-ai-2019/7854-la-era-de-la-inteligencia-artificial/</a:t>
            </a:r>
            <a:endParaRPr/>
          </a:p>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9"/>
          <p:cNvSpPr txBox="1"/>
          <p:nvPr/>
        </p:nvSpPr>
        <p:spPr>
          <a:xfrm>
            <a:off x="1819625" y="3991075"/>
            <a:ext cx="436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3"/>
              </a:rPr>
              <a:t>https://www.youtube.com/watch?v=3TXbGwAVES0</a:t>
            </a:r>
            <a:endParaRPr/>
          </a:p>
          <a:p>
            <a:pPr indent="0" lvl="0" marL="0" rtl="0" algn="l">
              <a:spcBef>
                <a:spcPts val="0"/>
              </a:spcBef>
              <a:spcAft>
                <a:spcPts val="0"/>
              </a:spcAft>
              <a:buNone/>
            </a:pPr>
            <a:r>
              <a:t/>
            </a:r>
            <a:endParaRPr/>
          </a:p>
        </p:txBody>
      </p:sp>
      <p:pic>
        <p:nvPicPr>
          <p:cNvPr id="314" name="Google Shape;314;p59"/>
          <p:cNvPicPr preferRelativeResize="0"/>
          <p:nvPr/>
        </p:nvPicPr>
        <p:blipFill>
          <a:blip r:embed="rId4">
            <a:alphaModFix/>
          </a:blip>
          <a:stretch>
            <a:fillRect/>
          </a:stretch>
        </p:blipFill>
        <p:spPr>
          <a:xfrm>
            <a:off x="1195650" y="995825"/>
            <a:ext cx="5953125" cy="28384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0"/>
          <p:cNvSpPr txBox="1"/>
          <p:nvPr>
            <p:ph type="title"/>
          </p:nvPr>
        </p:nvSpPr>
        <p:spPr>
          <a:xfrm>
            <a:off x="311700" y="96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rgbClr val="1C4587"/>
                </a:solidFill>
              </a:rPr>
              <a:t>5.1 . INTELIGENCIA ARTIFICIAL DÉBIL </a:t>
            </a:r>
            <a:endParaRPr b="1">
              <a:solidFill>
                <a:srgbClr val="1C4587"/>
              </a:solidFill>
            </a:endParaRPr>
          </a:p>
        </p:txBody>
      </p:sp>
      <p:sp>
        <p:nvSpPr>
          <p:cNvPr id="320" name="Google Shape;320;p60"/>
          <p:cNvSpPr txBox="1"/>
          <p:nvPr>
            <p:ph idx="1" type="body"/>
          </p:nvPr>
        </p:nvSpPr>
        <p:spPr>
          <a:xfrm>
            <a:off x="311700" y="827875"/>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lang="es" sz="1585">
                <a:solidFill>
                  <a:srgbClr val="1C4587"/>
                </a:solidFill>
              </a:rPr>
              <a:t>La </a:t>
            </a:r>
            <a:r>
              <a:rPr b="1" lang="es" sz="1585">
                <a:solidFill>
                  <a:srgbClr val="1C4587"/>
                </a:solidFill>
              </a:rPr>
              <a:t>inteligencia artificial débil</a:t>
            </a:r>
            <a:r>
              <a:rPr lang="es" sz="1585">
                <a:solidFill>
                  <a:srgbClr val="1C4587"/>
                </a:solidFill>
              </a:rPr>
              <a:t> se refiere a sistemas de IA que están diseñados para llevar a cabo tareas específicas y limitadas, sin exhibir la capacidad de razonamiento y consciencia general que poseen los seres humanos.</a:t>
            </a:r>
            <a:endParaRPr sz="1585">
              <a:solidFill>
                <a:srgbClr val="1C4587"/>
              </a:solidFill>
            </a:endParaRPr>
          </a:p>
          <a:p>
            <a:pPr indent="0" lvl="0" marL="0" marR="0" rtl="0" algn="just">
              <a:lnSpc>
                <a:spcPct val="95000"/>
              </a:lnSpc>
              <a:spcBef>
                <a:spcPts val="1200"/>
              </a:spcBef>
              <a:spcAft>
                <a:spcPts val="0"/>
              </a:spcAft>
              <a:buClr>
                <a:schemeClr val="dk1"/>
              </a:buClr>
              <a:buSzPts val="1100"/>
              <a:buFont typeface="Arial"/>
              <a:buNone/>
            </a:pPr>
            <a:r>
              <a:rPr lang="es" sz="1585">
                <a:solidFill>
                  <a:srgbClr val="1C4587"/>
                </a:solidFill>
              </a:rPr>
              <a:t>Se centra en la automatización de tareas específicas y no pretende imitar o igualar la inteligencia humana. Aunque pueden ser altamente efectivos en esa tarea particular, carecen de la capacidad de aprender y adaptarse por sí mismos. </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pic>
        <p:nvPicPr>
          <p:cNvPr id="321" name="Google Shape;321;p60"/>
          <p:cNvPicPr preferRelativeResize="0"/>
          <p:nvPr/>
        </p:nvPicPr>
        <p:blipFill>
          <a:blip r:embed="rId3">
            <a:alphaModFix/>
          </a:blip>
          <a:stretch>
            <a:fillRect/>
          </a:stretch>
        </p:blipFill>
        <p:spPr>
          <a:xfrm>
            <a:off x="905037" y="2571750"/>
            <a:ext cx="2229716" cy="2202624"/>
          </a:xfrm>
          <a:prstGeom prst="rect">
            <a:avLst/>
          </a:prstGeom>
          <a:noFill/>
          <a:ln>
            <a:noFill/>
          </a:ln>
        </p:spPr>
      </p:pic>
      <p:sp>
        <p:nvSpPr>
          <p:cNvPr id="322" name="Google Shape;322;p60"/>
          <p:cNvSpPr txBox="1"/>
          <p:nvPr/>
        </p:nvSpPr>
        <p:spPr>
          <a:xfrm>
            <a:off x="230800" y="4619450"/>
            <a:ext cx="3289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https://images.app.goo.gl/pmFstotTrkyfSFCG8</a:t>
            </a:r>
            <a:endParaRPr/>
          </a:p>
          <a:p>
            <a:pPr indent="0" lvl="0" marL="0" rtl="0" algn="l">
              <a:spcBef>
                <a:spcPts val="0"/>
              </a:spcBef>
              <a:spcAft>
                <a:spcPts val="0"/>
              </a:spcAft>
              <a:buNone/>
            </a:pPr>
            <a:r>
              <a:t/>
            </a:r>
            <a:endParaRPr/>
          </a:p>
        </p:txBody>
      </p:sp>
      <p:pic>
        <p:nvPicPr>
          <p:cNvPr id="323" name="Google Shape;323;p60"/>
          <p:cNvPicPr preferRelativeResize="0"/>
          <p:nvPr/>
        </p:nvPicPr>
        <p:blipFill>
          <a:blip r:embed="rId5">
            <a:alphaModFix/>
          </a:blip>
          <a:stretch>
            <a:fillRect/>
          </a:stretch>
        </p:blipFill>
        <p:spPr>
          <a:xfrm>
            <a:off x="3920871" y="2571750"/>
            <a:ext cx="4405228" cy="2202625"/>
          </a:xfrm>
          <a:prstGeom prst="rect">
            <a:avLst/>
          </a:prstGeom>
          <a:noFill/>
          <a:ln>
            <a:noFill/>
          </a:ln>
        </p:spPr>
      </p:pic>
      <p:sp>
        <p:nvSpPr>
          <p:cNvPr id="324" name="Google Shape;324;p60"/>
          <p:cNvSpPr txBox="1"/>
          <p:nvPr/>
        </p:nvSpPr>
        <p:spPr>
          <a:xfrm>
            <a:off x="3828450" y="4774375"/>
            <a:ext cx="51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6"/>
              </a:rPr>
              <a:t>https://images.app.goo.gl/7gEeWxRVNwEFdwNZ7</a:t>
            </a:r>
            <a:endParaRPr/>
          </a:p>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61"/>
          <p:cNvSpPr txBox="1"/>
          <p:nvPr>
            <p:ph idx="1" type="body"/>
          </p:nvPr>
        </p:nvSpPr>
        <p:spPr>
          <a:xfrm>
            <a:off x="311700" y="677850"/>
            <a:ext cx="8520600" cy="3630900"/>
          </a:xfrm>
          <a:prstGeom prst="rect">
            <a:avLst/>
          </a:prstGeom>
        </p:spPr>
        <p:txBody>
          <a:bodyPr anchorCtr="0" anchor="t" bIns="91425" lIns="91425" spcFirstLastPara="1" rIns="91425" wrap="square" tIns="91425">
            <a:noAutofit/>
          </a:bodyPr>
          <a:lstStyle/>
          <a:p>
            <a:pPr indent="0" lvl="0" marL="0" marR="0" rtl="0" algn="just">
              <a:lnSpc>
                <a:spcPct val="95000"/>
              </a:lnSpc>
              <a:spcBef>
                <a:spcPts val="1000"/>
              </a:spcBef>
              <a:spcAft>
                <a:spcPts val="0"/>
              </a:spcAft>
              <a:buClr>
                <a:schemeClr val="dk1"/>
              </a:buClr>
              <a:buSzPts val="1100"/>
              <a:buFont typeface="Arial"/>
              <a:buNone/>
            </a:pPr>
            <a:r>
              <a:rPr b="1" lang="es" sz="1585">
                <a:solidFill>
                  <a:srgbClr val="1C4587"/>
                </a:solidFill>
              </a:rPr>
              <a:t>VENTAJAS DE LA IA DÉBIL</a:t>
            </a:r>
            <a:endParaRPr b="1" sz="1585">
              <a:solidFill>
                <a:srgbClr val="1C4587"/>
              </a:solidFill>
            </a:endParaRPr>
          </a:p>
          <a:p>
            <a:pPr indent="-329247" lvl="0" marL="457200" marR="0" rtl="0" algn="just">
              <a:lnSpc>
                <a:spcPct val="95000"/>
              </a:lnSpc>
              <a:spcBef>
                <a:spcPts val="1200"/>
              </a:spcBef>
              <a:spcAft>
                <a:spcPts val="0"/>
              </a:spcAft>
              <a:buClr>
                <a:srgbClr val="1C4587"/>
              </a:buClr>
              <a:buSzPts val="1585"/>
              <a:buChar char="●"/>
            </a:pPr>
            <a:r>
              <a:rPr b="1" lang="es" sz="1585">
                <a:solidFill>
                  <a:srgbClr val="1C4587"/>
                </a:solidFill>
              </a:rPr>
              <a:t>Eficiencia:</a:t>
            </a:r>
            <a:r>
              <a:rPr lang="es" sz="1585">
                <a:solidFill>
                  <a:srgbClr val="1C4587"/>
                </a:solidFill>
              </a:rPr>
              <a:t> los sistemas de IA débil pueden realizar tareas con una velocidad y precisión mucho mayores que los humanos, lo que aumenta la eficiencia en diversas industrias.</a:t>
            </a:r>
            <a:endParaRPr sz="1585">
              <a:solidFill>
                <a:srgbClr val="1C4587"/>
              </a:solidFill>
            </a:endParaRPr>
          </a:p>
          <a:p>
            <a:pPr indent="-329247" lvl="0" marL="457200" marR="0" rtl="0" algn="just">
              <a:lnSpc>
                <a:spcPct val="95000"/>
              </a:lnSpc>
              <a:spcBef>
                <a:spcPts val="1000"/>
              </a:spcBef>
              <a:spcAft>
                <a:spcPts val="0"/>
              </a:spcAft>
              <a:buClr>
                <a:srgbClr val="1C4587"/>
              </a:buClr>
              <a:buSzPts val="1585"/>
              <a:buChar char="●"/>
            </a:pPr>
            <a:r>
              <a:rPr b="1" lang="es" sz="1585">
                <a:solidFill>
                  <a:srgbClr val="1C4587"/>
                </a:solidFill>
              </a:rPr>
              <a:t>Automatización:</a:t>
            </a:r>
            <a:r>
              <a:rPr lang="es" sz="1585">
                <a:solidFill>
                  <a:srgbClr val="1C4587"/>
                </a:solidFill>
              </a:rPr>
              <a:t> permite la automatización de tareas rutinarias y repetitivas, liberando tiempo y recursos para que los humanos se enfoquen en actividades más estratégicas y creativas.</a:t>
            </a:r>
            <a:endParaRPr sz="1585">
              <a:solidFill>
                <a:srgbClr val="1C4587"/>
              </a:solidFill>
            </a:endParaRPr>
          </a:p>
          <a:p>
            <a:pPr indent="-329247" lvl="0" marL="457200" marR="0" rtl="0" algn="just">
              <a:lnSpc>
                <a:spcPct val="95000"/>
              </a:lnSpc>
              <a:spcBef>
                <a:spcPts val="1000"/>
              </a:spcBef>
              <a:spcAft>
                <a:spcPts val="0"/>
              </a:spcAft>
              <a:buClr>
                <a:srgbClr val="1C4587"/>
              </a:buClr>
              <a:buSzPts val="1585"/>
              <a:buChar char="●"/>
            </a:pPr>
            <a:r>
              <a:rPr b="1" lang="es" sz="1585">
                <a:solidFill>
                  <a:srgbClr val="1C4587"/>
                </a:solidFill>
              </a:rPr>
              <a:t>Reducción de errores:</a:t>
            </a:r>
            <a:r>
              <a:rPr lang="es" sz="1585">
                <a:solidFill>
                  <a:srgbClr val="1C4587"/>
                </a:solidFill>
              </a:rPr>
              <a:t> los sistemas de IA débil minimizan los errores humanos, lo que es especialmente beneficioso en áreas donde la precisión es crítica, como la medicina y la industria manufacturera.</a:t>
            </a:r>
            <a:endParaRPr sz="1585">
              <a:solidFill>
                <a:srgbClr val="1C4587"/>
              </a:solidFill>
            </a:endParaRPr>
          </a:p>
          <a:p>
            <a:pPr indent="-329247" lvl="0" marL="457200" marR="0" rtl="0" algn="just">
              <a:lnSpc>
                <a:spcPct val="95000"/>
              </a:lnSpc>
              <a:spcBef>
                <a:spcPts val="1000"/>
              </a:spcBef>
              <a:spcAft>
                <a:spcPts val="0"/>
              </a:spcAft>
              <a:buClr>
                <a:srgbClr val="1C4587"/>
              </a:buClr>
              <a:buSzPts val="1585"/>
              <a:buChar char="●"/>
            </a:pPr>
            <a:r>
              <a:rPr b="1" lang="es" sz="1585">
                <a:solidFill>
                  <a:srgbClr val="1C4587"/>
                </a:solidFill>
              </a:rPr>
              <a:t>Análisis de datos:</a:t>
            </a:r>
            <a:r>
              <a:rPr lang="es" sz="1585">
                <a:solidFill>
                  <a:srgbClr val="1C4587"/>
                </a:solidFill>
              </a:rPr>
              <a:t> la IA débil tiene la capacidad de analizar grandes volúmenes de datos y extraer información relevante, lo que ayuda en la toma de decisiones fundamentadas.</a:t>
            </a:r>
            <a:endParaRPr sz="1585">
              <a:solidFill>
                <a:srgbClr val="1C4587"/>
              </a:solidFill>
            </a:endParaRPr>
          </a:p>
          <a:p>
            <a:pPr indent="0" lvl="0" marL="0" rtl="0" algn="just">
              <a:lnSpc>
                <a:spcPct val="95000"/>
              </a:lnSpc>
              <a:spcBef>
                <a:spcPts val="10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idx="1" type="body"/>
          </p:nvPr>
        </p:nvSpPr>
        <p:spPr>
          <a:xfrm>
            <a:off x="385525" y="345000"/>
            <a:ext cx="8520600" cy="4453500"/>
          </a:xfrm>
          <a:prstGeom prst="rect">
            <a:avLst/>
          </a:prstGeom>
        </p:spPr>
        <p:txBody>
          <a:bodyPr anchorCtr="0" anchor="t" bIns="91425" lIns="91425" spcFirstLastPara="1" rIns="91425" wrap="square" tIns="91425">
            <a:noAutofit/>
          </a:bodyPr>
          <a:lstStyle/>
          <a:p>
            <a:pPr indent="0" lvl="0" marL="0" rtl="0" algn="just">
              <a:lnSpc>
                <a:spcPct val="105000"/>
              </a:lnSpc>
              <a:spcBef>
                <a:spcPts val="0"/>
              </a:spcBef>
              <a:spcAft>
                <a:spcPts val="0"/>
              </a:spcAft>
              <a:buSzPts val="770"/>
              <a:buNone/>
            </a:pPr>
            <a:r>
              <a:rPr lang="es" sz="1560">
                <a:solidFill>
                  <a:srgbClr val="1C4587"/>
                </a:solidFill>
              </a:rPr>
              <a:t>La </a:t>
            </a:r>
            <a:r>
              <a:rPr b="1" lang="es" sz="1560">
                <a:solidFill>
                  <a:srgbClr val="1C4587"/>
                </a:solidFill>
              </a:rPr>
              <a:t>IA</a:t>
            </a:r>
            <a:r>
              <a:rPr lang="es" sz="1560">
                <a:solidFill>
                  <a:srgbClr val="1C4587"/>
                </a:solidFill>
              </a:rPr>
              <a:t> se refiere a los</a:t>
            </a:r>
            <a:r>
              <a:rPr b="1" lang="es" sz="1560">
                <a:solidFill>
                  <a:srgbClr val="1C4587"/>
                </a:solidFill>
              </a:rPr>
              <a:t> sistemas computacionales</a:t>
            </a:r>
            <a:r>
              <a:rPr lang="es" sz="1560">
                <a:solidFill>
                  <a:srgbClr val="1C4587"/>
                </a:solidFill>
              </a:rPr>
              <a:t> que pueden, dado un conjunto de objetivos humanos, hacer </a:t>
            </a:r>
            <a:r>
              <a:rPr b="1" lang="es" sz="1560">
                <a:solidFill>
                  <a:srgbClr val="1C4587"/>
                </a:solidFill>
              </a:rPr>
              <a:t>predicciones </a:t>
            </a:r>
            <a:r>
              <a:rPr lang="es" sz="1560">
                <a:solidFill>
                  <a:srgbClr val="1C4587"/>
                </a:solidFill>
              </a:rPr>
              <a:t>o </a:t>
            </a:r>
            <a:r>
              <a:rPr b="1" lang="es" sz="1560">
                <a:solidFill>
                  <a:srgbClr val="1C4587"/>
                </a:solidFill>
              </a:rPr>
              <a:t>recomendaciones </a:t>
            </a:r>
            <a:r>
              <a:rPr lang="es" sz="1560">
                <a:solidFill>
                  <a:srgbClr val="1C4587"/>
                </a:solidFill>
              </a:rPr>
              <a:t>y </a:t>
            </a:r>
            <a:r>
              <a:rPr b="1" lang="es" sz="1560">
                <a:solidFill>
                  <a:srgbClr val="1C4587"/>
                </a:solidFill>
              </a:rPr>
              <a:t>tomar decisiones.</a:t>
            </a:r>
            <a:endParaRPr b="1" sz="1560">
              <a:solidFill>
                <a:srgbClr val="1C4587"/>
              </a:solidFill>
            </a:endParaRPr>
          </a:p>
          <a:p>
            <a:pPr indent="0" lvl="0" marL="0" rtl="0" algn="just">
              <a:lnSpc>
                <a:spcPct val="105000"/>
              </a:lnSpc>
              <a:spcBef>
                <a:spcPts val="1200"/>
              </a:spcBef>
              <a:spcAft>
                <a:spcPts val="0"/>
              </a:spcAft>
              <a:buSzPts val="770"/>
              <a:buNone/>
            </a:pPr>
            <a:r>
              <a:rPr lang="es" sz="1560">
                <a:solidFill>
                  <a:srgbClr val="1C4587"/>
                </a:solidFill>
              </a:rPr>
              <a:t>Los sistemas de IA </a:t>
            </a:r>
            <a:r>
              <a:rPr lang="es" sz="1560">
                <a:solidFill>
                  <a:srgbClr val="1C4587"/>
                </a:solidFill>
              </a:rPr>
              <a:t>interactúan</a:t>
            </a:r>
            <a:r>
              <a:rPr lang="es" sz="1560">
                <a:solidFill>
                  <a:srgbClr val="1C4587"/>
                </a:solidFill>
              </a:rPr>
              <a:t> con nosotros y con nuestro entorno y parecen funcionar autónomamente. También pueden adaptar su comportamiento aprendiendo sobre el </a:t>
            </a:r>
            <a:r>
              <a:rPr lang="es" sz="1560">
                <a:solidFill>
                  <a:srgbClr val="1C4587"/>
                </a:solidFill>
              </a:rPr>
              <a:t>contexto</a:t>
            </a:r>
            <a:r>
              <a:rPr lang="es" sz="1560">
                <a:solidFill>
                  <a:srgbClr val="1C4587"/>
                </a:solidFill>
              </a:rPr>
              <a:t>.</a:t>
            </a:r>
            <a:endParaRPr sz="1560">
              <a:solidFill>
                <a:srgbClr val="1C4587"/>
              </a:solidFill>
            </a:endParaRPr>
          </a:p>
          <a:p>
            <a:pPr indent="0" lvl="0" marL="0" rtl="0" algn="just">
              <a:lnSpc>
                <a:spcPct val="105000"/>
              </a:lnSpc>
              <a:spcBef>
                <a:spcPts val="1200"/>
              </a:spcBef>
              <a:spcAft>
                <a:spcPts val="0"/>
              </a:spcAft>
              <a:buSzPts val="770"/>
              <a:buNone/>
            </a:pPr>
            <a:r>
              <a:rPr lang="es" sz="1560">
                <a:solidFill>
                  <a:srgbClr val="1C4587"/>
                </a:solidFill>
              </a:rPr>
              <a:t>Para enseñarle a la IA acerca del mundo y cómo interactuar con él, se utilizan los datos. Los datos pueden tomar muchas formas: números, imágenes, sonido, texto, y más. Estos datos se utilizan para entrenar a la IA para que aprenda a realizar ciertas tareas.</a:t>
            </a:r>
            <a:endParaRPr sz="1560">
              <a:solidFill>
                <a:srgbClr val="1C4587"/>
              </a:solidFill>
            </a:endParaRPr>
          </a:p>
          <a:p>
            <a:pPr indent="-327660" lvl="0" marL="457200" rtl="0" algn="just">
              <a:lnSpc>
                <a:spcPct val="105000"/>
              </a:lnSpc>
              <a:spcBef>
                <a:spcPts val="1200"/>
              </a:spcBef>
              <a:spcAft>
                <a:spcPts val="0"/>
              </a:spcAft>
              <a:buClr>
                <a:srgbClr val="1C4587"/>
              </a:buClr>
              <a:buSzPts val="1560"/>
              <a:buChar char="●"/>
            </a:pPr>
            <a:r>
              <a:rPr lang="es" sz="1560">
                <a:solidFill>
                  <a:srgbClr val="1C4587"/>
                </a:solidFill>
              </a:rPr>
              <a:t>En el </a:t>
            </a:r>
            <a:r>
              <a:rPr b="1" lang="es" sz="1560">
                <a:solidFill>
                  <a:srgbClr val="1C4587"/>
                </a:solidFill>
              </a:rPr>
              <a:t>aprendizaje supervisado</a:t>
            </a:r>
            <a:r>
              <a:rPr lang="es" sz="1560">
                <a:solidFill>
                  <a:srgbClr val="1C4587"/>
                </a:solidFill>
              </a:rPr>
              <a:t>, proporcionamos a la IA datos de entrada junto con las respuestas correctas (etiquetas) y permitimos que la IA aprenda la relación entre las entradas y las salidas.</a:t>
            </a:r>
            <a:endParaRPr sz="1560">
              <a:solidFill>
                <a:srgbClr val="1C4587"/>
              </a:solidFill>
            </a:endParaRPr>
          </a:p>
          <a:p>
            <a:pPr indent="-327660" lvl="0" marL="457200" rtl="0" algn="just">
              <a:lnSpc>
                <a:spcPct val="105000"/>
              </a:lnSpc>
              <a:spcBef>
                <a:spcPts val="1000"/>
              </a:spcBef>
              <a:spcAft>
                <a:spcPts val="1000"/>
              </a:spcAft>
              <a:buClr>
                <a:srgbClr val="1C4587"/>
              </a:buClr>
              <a:buSzPts val="1560"/>
              <a:buChar char="●"/>
            </a:pPr>
            <a:r>
              <a:rPr lang="es" sz="1560">
                <a:solidFill>
                  <a:srgbClr val="1C4587"/>
                </a:solidFill>
              </a:rPr>
              <a:t>Existe otro método llamado </a:t>
            </a:r>
            <a:r>
              <a:rPr b="1" lang="es" sz="1560">
                <a:solidFill>
                  <a:srgbClr val="1C4587"/>
                </a:solidFill>
              </a:rPr>
              <a:t>aprendizaje no supervisado</a:t>
            </a:r>
            <a:r>
              <a:rPr lang="es" sz="1560">
                <a:solidFill>
                  <a:srgbClr val="1C4587"/>
                </a:solidFill>
              </a:rPr>
              <a:t>, en el que proporcionamos a la IA los datos de entrada pero no las respuestas correctas. En su lugar, permitimos que la IA encuentre estructuras y patrones en los datos por sí misma. Esto puede ser útil para tareas como la agrupación, donde queremos que la IA divida los datos en grupos de elementos similares.</a:t>
            </a:r>
            <a:endParaRPr sz="1560">
              <a:solidFill>
                <a:srgbClr val="1C4587"/>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2"/>
          <p:cNvSpPr txBox="1"/>
          <p:nvPr>
            <p:ph idx="1" type="body"/>
          </p:nvPr>
        </p:nvSpPr>
        <p:spPr>
          <a:xfrm>
            <a:off x="311700" y="372000"/>
            <a:ext cx="8520600" cy="3936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LIMITACIONES DE LA IA DÉBIL:</a:t>
            </a:r>
            <a:endParaRPr b="1"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b="1" lang="es" sz="1585">
                <a:solidFill>
                  <a:srgbClr val="1C4587"/>
                </a:solidFill>
              </a:rPr>
              <a:t>Falta de adaptabilidad:</a:t>
            </a:r>
            <a:r>
              <a:rPr lang="es" sz="1585">
                <a:solidFill>
                  <a:srgbClr val="1C4587"/>
                </a:solidFill>
              </a:rPr>
              <a:t> los sistemas de IA débil están diseñados para tareas específicas y no tienen la capacidad de adaptarse a nuevas situaciones o tareas sin una reprogramación significativa.</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b="1" lang="es" sz="1585">
                <a:solidFill>
                  <a:srgbClr val="1C4587"/>
                </a:solidFill>
              </a:rPr>
              <a:t>Falta de comprensión contextual:</a:t>
            </a:r>
            <a:r>
              <a:rPr lang="es" sz="1585">
                <a:solidFill>
                  <a:srgbClr val="1C4587"/>
                </a:solidFill>
              </a:rPr>
              <a:t> a diferencia de los humanos, que pueden comprender el contexto y aplicar el conocimiento de experiencias pasadas a situaciones nuevas, los sistemas de IA débil carecen de esta capacidad.</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b="1" lang="es" sz="1585">
                <a:solidFill>
                  <a:srgbClr val="1C4587"/>
                </a:solidFill>
              </a:rPr>
              <a:t>Dependencia de datos de entrenamiento:</a:t>
            </a:r>
            <a:r>
              <a:rPr lang="es" sz="1585">
                <a:solidFill>
                  <a:srgbClr val="1C4587"/>
                </a:solidFill>
              </a:rPr>
              <a:t> la precisión y la eficiencia de los sistemas de IA débil dependen en gran medida de la calidad y la cantidad de los datos de entrenamiento utilizados.</a:t>
            </a:r>
            <a:endParaRPr sz="1585">
              <a:solidFill>
                <a:srgbClr val="1C4587"/>
              </a:solidFill>
            </a:endParaRPr>
          </a:p>
          <a:p>
            <a:pPr indent="-329247" lvl="0" marL="457200" marR="0" rtl="0" algn="just">
              <a:lnSpc>
                <a:spcPct val="95000"/>
              </a:lnSpc>
              <a:spcBef>
                <a:spcPts val="1000"/>
              </a:spcBef>
              <a:spcAft>
                <a:spcPts val="0"/>
              </a:spcAft>
              <a:buClr>
                <a:srgbClr val="1C4587"/>
              </a:buClr>
              <a:buSzPts val="1585"/>
              <a:buChar char="●"/>
            </a:pPr>
            <a:r>
              <a:rPr b="1" lang="es" sz="1585">
                <a:solidFill>
                  <a:srgbClr val="1C4587"/>
                </a:solidFill>
              </a:rPr>
              <a:t>Riesgo de sesgo:</a:t>
            </a:r>
            <a:r>
              <a:rPr lang="es" sz="1585">
                <a:solidFill>
                  <a:srgbClr val="1C4587"/>
                </a:solidFill>
              </a:rPr>
              <a:t> si los datos de entrenamiento utilizados contienen sesgos o prejuicios, los sistemas de IA débil pueden reproducirlos y perpetuarlos en su funcionamiento.</a:t>
            </a:r>
            <a:endParaRPr sz="1585">
              <a:solidFill>
                <a:srgbClr val="1C4587"/>
              </a:solidFill>
            </a:endParaRPr>
          </a:p>
          <a:p>
            <a:pPr indent="0" lvl="0" marL="0" rtl="0" algn="just">
              <a:lnSpc>
                <a:spcPct val="95000"/>
              </a:lnSpc>
              <a:spcBef>
                <a:spcPts val="10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63"/>
          <p:cNvSpPr txBox="1"/>
          <p:nvPr>
            <p:ph idx="1" type="body"/>
          </p:nvPr>
        </p:nvSpPr>
        <p:spPr>
          <a:xfrm>
            <a:off x="311700" y="97650"/>
            <a:ext cx="8520600" cy="49482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b="1" lang="es" sz="1585">
                <a:solidFill>
                  <a:srgbClr val="1C4587"/>
                </a:solidFill>
              </a:rPr>
              <a:t>A</a:t>
            </a:r>
            <a:r>
              <a:rPr b="1" lang="es" sz="1585">
                <a:solidFill>
                  <a:srgbClr val="1C4587"/>
                </a:solidFill>
              </a:rPr>
              <a:t>PLICACIONES DE LA INTELIGENCIA ARTIFICIAL DÉBIL</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b="1" lang="es" sz="1585">
                <a:solidFill>
                  <a:srgbClr val="1C4587"/>
                </a:solidFill>
              </a:rPr>
              <a:t>Reconocimiento de voz y procesamiento del lenguaje natural</a:t>
            </a:r>
            <a:endParaRPr b="1" sz="1585">
              <a:solidFill>
                <a:srgbClr val="1C4587"/>
              </a:solidFill>
            </a:endParaRPr>
          </a:p>
          <a:p>
            <a:pPr indent="0" lvl="0" marL="457200" rtl="0" algn="just">
              <a:lnSpc>
                <a:spcPct val="95000"/>
              </a:lnSpc>
              <a:spcBef>
                <a:spcPts val="400"/>
              </a:spcBef>
              <a:spcAft>
                <a:spcPts val="0"/>
              </a:spcAft>
              <a:buNone/>
            </a:pPr>
            <a:r>
              <a:rPr lang="es" sz="1585">
                <a:solidFill>
                  <a:srgbClr val="1C4587"/>
                </a:solidFill>
              </a:rPr>
              <a:t>Se utiliza en aplicaciones de reconocimiento de voz, como los asistentes virtuales, y en el procesamiento del lenguaje natural, permitiendo la interacción entre humanos y máquinas de manera más natural y fluida.</a:t>
            </a:r>
            <a:endParaRPr sz="1585">
              <a:solidFill>
                <a:srgbClr val="1C4587"/>
              </a:solidFill>
            </a:endParaRPr>
          </a:p>
          <a:p>
            <a:pPr indent="0" lvl="0" marL="457200" rtl="0" algn="just">
              <a:lnSpc>
                <a:spcPct val="95000"/>
              </a:lnSpc>
              <a:spcBef>
                <a:spcPts val="400"/>
              </a:spcBef>
              <a:spcAft>
                <a:spcPts val="0"/>
              </a:spcAft>
              <a:buNone/>
            </a:pPr>
            <a:r>
              <a:rPr lang="es" sz="1585">
                <a:solidFill>
                  <a:srgbClr val="1C4587"/>
                </a:solidFill>
              </a:rPr>
              <a:t>Reconocen patrones de voz y los convierten en texto, pero no poseen una verdadera comprensión lingüística.</a:t>
            </a:r>
            <a:endParaRPr sz="1585">
              <a:solidFill>
                <a:srgbClr val="1C4587"/>
              </a:solidFill>
            </a:endParaRPr>
          </a:p>
          <a:p>
            <a:pPr indent="-329247" lvl="0" marL="457200" rtl="0" algn="just">
              <a:lnSpc>
                <a:spcPct val="95000"/>
              </a:lnSpc>
              <a:spcBef>
                <a:spcPts val="400"/>
              </a:spcBef>
              <a:spcAft>
                <a:spcPts val="0"/>
              </a:spcAft>
              <a:buClr>
                <a:srgbClr val="1C4587"/>
              </a:buClr>
              <a:buSzPts val="1585"/>
              <a:buChar char="●"/>
            </a:pPr>
            <a:r>
              <a:rPr b="1" lang="es" sz="1585">
                <a:solidFill>
                  <a:srgbClr val="1C4587"/>
                </a:solidFill>
              </a:rPr>
              <a:t>Visión por computadora</a:t>
            </a:r>
            <a:endParaRPr b="1" sz="1585">
              <a:solidFill>
                <a:srgbClr val="1C4587"/>
              </a:solidFill>
            </a:endParaRPr>
          </a:p>
          <a:p>
            <a:pPr indent="0" lvl="0" marL="457200" rtl="0" algn="just">
              <a:lnSpc>
                <a:spcPct val="95000"/>
              </a:lnSpc>
              <a:spcBef>
                <a:spcPts val="400"/>
              </a:spcBef>
              <a:spcAft>
                <a:spcPts val="0"/>
              </a:spcAft>
              <a:buNone/>
            </a:pPr>
            <a:r>
              <a:rPr lang="es" sz="1585">
                <a:solidFill>
                  <a:srgbClr val="1C4587"/>
                </a:solidFill>
              </a:rPr>
              <a:t>La IA débil ha mejorado significativamente la capacidad de las máquinas para comprender y analizar imágenes y videos, lo que ha llevado a avances en áreas como la detección de objetos, el reconocimiento facial y la conducción autónoma.</a:t>
            </a:r>
            <a:endParaRPr sz="1585">
              <a:solidFill>
                <a:srgbClr val="1C4587"/>
              </a:solidFill>
            </a:endParaRPr>
          </a:p>
          <a:p>
            <a:pPr indent="-329247" lvl="0" marL="457200" rtl="0" algn="just">
              <a:lnSpc>
                <a:spcPct val="95000"/>
              </a:lnSpc>
              <a:spcBef>
                <a:spcPts val="400"/>
              </a:spcBef>
              <a:spcAft>
                <a:spcPts val="0"/>
              </a:spcAft>
              <a:buClr>
                <a:srgbClr val="1C4587"/>
              </a:buClr>
              <a:buSzPts val="1585"/>
              <a:buChar char="●"/>
            </a:pPr>
            <a:r>
              <a:rPr b="1" lang="es" sz="1585">
                <a:solidFill>
                  <a:srgbClr val="1C4587"/>
                </a:solidFill>
              </a:rPr>
              <a:t>Industria manufacturera</a:t>
            </a:r>
            <a:endParaRPr b="1" sz="1585">
              <a:solidFill>
                <a:srgbClr val="1C4587"/>
              </a:solidFill>
            </a:endParaRPr>
          </a:p>
          <a:p>
            <a:pPr indent="0" lvl="0" marL="457200" rtl="0" algn="just">
              <a:lnSpc>
                <a:spcPct val="95000"/>
              </a:lnSpc>
              <a:spcBef>
                <a:spcPts val="400"/>
              </a:spcBef>
              <a:spcAft>
                <a:spcPts val="0"/>
              </a:spcAft>
              <a:buNone/>
            </a:pPr>
            <a:r>
              <a:rPr lang="es" sz="1585">
                <a:solidFill>
                  <a:srgbClr val="1C4587"/>
                </a:solidFill>
              </a:rPr>
              <a:t>Los sistemas de IA débil se utilizan para el control de calidad, la optimización de la producción y la detección de anomalías en los procesos de fabricación, lo que mejora la eficiencia y reduce los costos.</a:t>
            </a:r>
            <a:endParaRPr sz="1585">
              <a:solidFill>
                <a:srgbClr val="1C4587"/>
              </a:solidFill>
            </a:endParaRPr>
          </a:p>
          <a:p>
            <a:pPr indent="-329247" lvl="0" marL="457200" rtl="0" algn="just">
              <a:lnSpc>
                <a:spcPct val="95000"/>
              </a:lnSpc>
              <a:spcBef>
                <a:spcPts val="400"/>
              </a:spcBef>
              <a:spcAft>
                <a:spcPts val="0"/>
              </a:spcAft>
              <a:buClr>
                <a:srgbClr val="1C4587"/>
              </a:buClr>
              <a:buSzPts val="1585"/>
              <a:buChar char="●"/>
            </a:pPr>
            <a:r>
              <a:rPr b="1" lang="es" sz="1585">
                <a:solidFill>
                  <a:srgbClr val="1C4587"/>
                </a:solidFill>
              </a:rPr>
              <a:t>Medicina</a:t>
            </a:r>
            <a:endParaRPr b="1" sz="1585">
              <a:solidFill>
                <a:srgbClr val="1C4587"/>
              </a:solidFill>
            </a:endParaRPr>
          </a:p>
          <a:p>
            <a:pPr indent="0" lvl="0" marL="457200" rtl="0" algn="just">
              <a:lnSpc>
                <a:spcPct val="95000"/>
              </a:lnSpc>
              <a:spcBef>
                <a:spcPts val="400"/>
              </a:spcBef>
              <a:spcAft>
                <a:spcPts val="0"/>
              </a:spcAft>
              <a:buNone/>
            </a:pPr>
            <a:r>
              <a:rPr lang="es" sz="1585">
                <a:solidFill>
                  <a:srgbClr val="1C4587"/>
                </a:solidFill>
              </a:rPr>
              <a:t>La IA débil ha demostrado su valía en la medicina, especialmente en áreas como el diagnóstico médico, la detección temprana de enfermedades y la investigación farmacéutica.</a:t>
            </a:r>
            <a:endParaRPr sz="1585">
              <a:solidFill>
                <a:srgbClr val="1C4587"/>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4"/>
          <p:cNvSpPr txBox="1"/>
          <p:nvPr>
            <p:ph idx="1" type="body"/>
          </p:nvPr>
        </p:nvSpPr>
        <p:spPr>
          <a:xfrm>
            <a:off x="311700" y="287625"/>
            <a:ext cx="8520600" cy="4948200"/>
          </a:xfrm>
          <a:prstGeom prst="rect">
            <a:avLst/>
          </a:prstGeom>
        </p:spPr>
        <p:txBody>
          <a:bodyPr anchorCtr="0" anchor="t" bIns="91425" lIns="91425" spcFirstLastPara="1" rIns="91425" wrap="square" tIns="91425">
            <a:noAutofit/>
          </a:bodyPr>
          <a:lstStyle/>
          <a:p>
            <a:pPr indent="0" lvl="0" marL="457200" rtl="0" algn="just">
              <a:lnSpc>
                <a:spcPct val="95000"/>
              </a:lnSpc>
              <a:spcBef>
                <a:spcPts val="400"/>
              </a:spcBef>
              <a:spcAft>
                <a:spcPts val="0"/>
              </a:spcAft>
              <a:buNone/>
            </a:pPr>
            <a:r>
              <a:rPr lang="es" sz="1585">
                <a:solidFill>
                  <a:srgbClr val="1C4587"/>
                </a:solidFill>
              </a:rPr>
              <a:t>Los asistentes virtuales, como Siri y Alexa, son ejemplos de IA débil. Estos sistemas están diseñados para responder preguntas y realizar tareas específicas, como configurar alarmas o reproducir música, pero no tienen una comprensión profunda del lenguaje o una conciencia propia.</a:t>
            </a:r>
            <a:endParaRPr sz="1585">
              <a:solidFill>
                <a:srgbClr val="1C4587"/>
              </a:solidFill>
            </a:endParaRPr>
          </a:p>
        </p:txBody>
      </p:sp>
      <p:pic>
        <p:nvPicPr>
          <p:cNvPr id="345" name="Google Shape;345;p64"/>
          <p:cNvPicPr preferRelativeResize="0"/>
          <p:nvPr/>
        </p:nvPicPr>
        <p:blipFill>
          <a:blip r:embed="rId3">
            <a:alphaModFix/>
          </a:blip>
          <a:stretch>
            <a:fillRect/>
          </a:stretch>
        </p:blipFill>
        <p:spPr>
          <a:xfrm>
            <a:off x="620400" y="1471000"/>
            <a:ext cx="5962650" cy="3467100"/>
          </a:xfrm>
          <a:prstGeom prst="rect">
            <a:avLst/>
          </a:prstGeom>
          <a:noFill/>
          <a:ln>
            <a:noFill/>
          </a:ln>
        </p:spPr>
      </p:pic>
      <p:sp>
        <p:nvSpPr>
          <p:cNvPr id="346" name="Google Shape;346;p64"/>
          <p:cNvSpPr txBox="1"/>
          <p:nvPr/>
        </p:nvSpPr>
        <p:spPr>
          <a:xfrm>
            <a:off x="6759200" y="2931975"/>
            <a:ext cx="15246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https://www.marketingdirecto.com/digital-general/digital/siri-cortana-alexa-origen-nombres-fruto-la-casualidad</a:t>
            </a:r>
            <a:endParaRPr/>
          </a:p>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5"/>
          <p:cNvSpPr txBox="1"/>
          <p:nvPr>
            <p:ph idx="1" type="body"/>
          </p:nvPr>
        </p:nvSpPr>
        <p:spPr>
          <a:xfrm>
            <a:off x="311700" y="287625"/>
            <a:ext cx="8520600" cy="3451500"/>
          </a:xfrm>
          <a:prstGeom prst="rect">
            <a:avLst/>
          </a:prstGeom>
        </p:spPr>
        <p:txBody>
          <a:bodyPr anchorCtr="0" anchor="t" bIns="91425" lIns="91425" spcFirstLastPara="1" rIns="91425" wrap="square" tIns="91425">
            <a:noAutofit/>
          </a:bodyPr>
          <a:lstStyle/>
          <a:p>
            <a:pPr indent="0" lvl="0" marL="0" rtl="0" algn="just">
              <a:lnSpc>
                <a:spcPct val="95000"/>
              </a:lnSpc>
              <a:spcBef>
                <a:spcPts val="400"/>
              </a:spcBef>
              <a:spcAft>
                <a:spcPts val="0"/>
              </a:spcAft>
              <a:buNone/>
            </a:pPr>
            <a:r>
              <a:rPr lang="es" sz="1585">
                <a:solidFill>
                  <a:srgbClr val="1C4587"/>
                </a:solidFill>
              </a:rPr>
              <a:t>Los sistemas de IA débil se centran en resolver problemas específicos gracias al uso de disciplinas como el aprendizaje máquina (machine learning) o el aprendizaje profundo (deep learning).</a:t>
            </a:r>
            <a:endParaRPr sz="1585">
              <a:solidFill>
                <a:srgbClr val="1C4587"/>
              </a:solidFill>
            </a:endParaRPr>
          </a:p>
          <a:p>
            <a:pPr indent="0" lvl="0" marL="457200" rtl="0" algn="just">
              <a:lnSpc>
                <a:spcPct val="95000"/>
              </a:lnSpc>
              <a:spcBef>
                <a:spcPts val="4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400"/>
              </a:spcBef>
              <a:spcAft>
                <a:spcPts val="0"/>
              </a:spcAft>
              <a:buNone/>
            </a:pPr>
            <a:r>
              <a:rPr lang="es" sz="1585">
                <a:solidFill>
                  <a:srgbClr val="1C4587"/>
                </a:solidFill>
              </a:rPr>
              <a:t>Gracias al uso de esas y otras técnicas, estos sistemas han sido capaces de superar a los seres humanos en ciertas tareas específicas: Deep Blue en ajedrez o AlphaGo en Go son dos ejemplos de modelos de IA con una aplicación práctica y visible: en ambos casos se ha superado la capacidad de los seres humanos, pero hay muchos más ejemplos.</a:t>
            </a:r>
            <a:endParaRPr sz="1585">
              <a:solidFill>
                <a:srgbClr val="1C4587"/>
              </a:solidFill>
            </a:endParaRPr>
          </a:p>
          <a:p>
            <a:pPr indent="0" lvl="0" marL="457200" rtl="0" algn="just">
              <a:lnSpc>
                <a:spcPct val="95000"/>
              </a:lnSpc>
              <a:spcBef>
                <a:spcPts val="4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400"/>
              </a:spcBef>
              <a:spcAft>
                <a:spcPts val="0"/>
              </a:spcAft>
              <a:buNone/>
            </a:pPr>
            <a:r>
              <a:rPr lang="es" sz="1585">
                <a:solidFill>
                  <a:srgbClr val="1C4587"/>
                </a:solidFill>
              </a:rPr>
              <a:t>Entre ellos destacan en los últimos meses tanto ChatGPT como DALL-E, que entran dentro de la categoría de los modelos de IA generativa. Este tos sistemas son capaces de aprender los patrones y estructuras de los datos de entrada con los que son entrenados, y a partir de ellos generar nuevos datos que tienen características similares.</a:t>
            </a:r>
            <a:endParaRPr sz="1585">
              <a:solidFill>
                <a:srgbClr val="1C4587"/>
              </a:solidFill>
            </a:endParaRPr>
          </a:p>
        </p:txBody>
      </p:sp>
      <p:pic>
        <p:nvPicPr>
          <p:cNvPr id="352" name="Google Shape;352;p65"/>
          <p:cNvPicPr preferRelativeResize="0"/>
          <p:nvPr/>
        </p:nvPicPr>
        <p:blipFill rotWithShape="1">
          <a:blip r:embed="rId3">
            <a:alphaModFix/>
          </a:blip>
          <a:srcRect b="30218" l="0" r="0" t="32482"/>
          <a:stretch/>
        </p:blipFill>
        <p:spPr>
          <a:xfrm>
            <a:off x="457200" y="3739125"/>
            <a:ext cx="8229600" cy="14205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6"/>
          <p:cNvSpPr txBox="1"/>
          <p:nvPr>
            <p:ph type="title"/>
          </p:nvPr>
        </p:nvSpPr>
        <p:spPr>
          <a:xfrm>
            <a:off x="311700" y="96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rgbClr val="1C4587"/>
                </a:solidFill>
              </a:rPr>
              <a:t>5.2 . INTELIGENCIA ARTIFICIAL FUERTE O GENERAL</a:t>
            </a:r>
            <a:endParaRPr b="1">
              <a:solidFill>
                <a:srgbClr val="1C4587"/>
              </a:solidFill>
            </a:endParaRPr>
          </a:p>
        </p:txBody>
      </p:sp>
      <p:sp>
        <p:nvSpPr>
          <p:cNvPr id="358" name="Google Shape;358;p66"/>
          <p:cNvSpPr txBox="1"/>
          <p:nvPr>
            <p:ph idx="1" type="body"/>
          </p:nvPr>
        </p:nvSpPr>
        <p:spPr>
          <a:xfrm>
            <a:off x="364425" y="1534875"/>
            <a:ext cx="5540400" cy="3618000"/>
          </a:xfrm>
          <a:prstGeom prst="rect">
            <a:avLst/>
          </a:prstGeom>
        </p:spPr>
        <p:txBody>
          <a:bodyPr anchorCtr="0" anchor="t" bIns="91425" lIns="91425" spcFirstLastPara="1" rIns="91425" wrap="square" tIns="91425">
            <a:noAutofit/>
          </a:bodyPr>
          <a:lstStyle/>
          <a:p>
            <a:pPr indent="0" lvl="0" marL="0" marR="0" rtl="0" algn="just">
              <a:lnSpc>
                <a:spcPct val="95000"/>
              </a:lnSpc>
              <a:spcBef>
                <a:spcPts val="1000"/>
              </a:spcBef>
              <a:spcAft>
                <a:spcPts val="0"/>
              </a:spcAft>
              <a:buClr>
                <a:schemeClr val="dk1"/>
              </a:buClr>
              <a:buSzPts val="1100"/>
              <a:buFont typeface="Arial"/>
              <a:buNone/>
            </a:pPr>
            <a:r>
              <a:rPr lang="es" sz="1585">
                <a:solidFill>
                  <a:srgbClr val="1C4587"/>
                </a:solidFill>
              </a:rPr>
              <a:t>La inteligencia artificial general es un tipo de sistema automático que puede realizar con éxito cualquier tarea intelectual que los seres humanos realicen. No solo eso: la inteligencia artificial general o AGI sería capaz de realizar juicios y razonar ante una situación  de incertidumbre —a partir del aprendizaje y el entrenamiento—, además  de comunicarse en lenguaje natural, planificar o aprender.</a:t>
            </a:r>
            <a:endParaRPr sz="1585">
              <a:solidFill>
                <a:srgbClr val="1C4587"/>
              </a:solidFill>
            </a:endParaRPr>
          </a:p>
          <a:p>
            <a:pPr indent="0" lvl="0" marL="0" marR="0" rtl="0" algn="just">
              <a:lnSpc>
                <a:spcPct val="95000"/>
              </a:lnSpc>
              <a:spcBef>
                <a:spcPts val="1200"/>
              </a:spcBef>
              <a:spcAft>
                <a:spcPts val="0"/>
              </a:spcAft>
              <a:buClr>
                <a:schemeClr val="dk1"/>
              </a:buClr>
              <a:buSzPts val="1100"/>
              <a:buFont typeface="Arial"/>
              <a:buNone/>
            </a:pPr>
            <a:r>
              <a:rPr lang="es" sz="1585">
                <a:solidFill>
                  <a:srgbClr val="1C4587"/>
                </a:solidFill>
              </a:rPr>
              <a:t>Otros expertos reservan el calificativo "fuerte" para sistemas automáticos que van incluso más allá y son conscientes de sí mismos. Dichas máquinas podrían por tanto desarrollar sus propios sentimientos y contar con una experiencia subjetiva propia, una capacidad que abre un gran debate ético y que ha sido explorada ampliamente en las novelas, las series o el cine de ciencia ficción.</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pic>
        <p:nvPicPr>
          <p:cNvPr descr="Anatomía, Biología, Cerebro, Pensamiento" id="359" name="Google Shape;359;p66"/>
          <p:cNvPicPr preferRelativeResize="0"/>
          <p:nvPr/>
        </p:nvPicPr>
        <p:blipFill>
          <a:blip r:embed="rId3">
            <a:alphaModFix/>
          </a:blip>
          <a:stretch>
            <a:fillRect/>
          </a:stretch>
        </p:blipFill>
        <p:spPr>
          <a:xfrm>
            <a:off x="6207925" y="1935675"/>
            <a:ext cx="2815299" cy="2394099"/>
          </a:xfrm>
          <a:prstGeom prst="rect">
            <a:avLst/>
          </a:prstGeom>
          <a:noFill/>
          <a:ln>
            <a:noFill/>
          </a:ln>
        </p:spPr>
      </p:pic>
      <p:sp>
        <p:nvSpPr>
          <p:cNvPr id="360" name="Google Shape;360;p66"/>
          <p:cNvSpPr txBox="1"/>
          <p:nvPr>
            <p:ph idx="1" type="body"/>
          </p:nvPr>
        </p:nvSpPr>
        <p:spPr>
          <a:xfrm>
            <a:off x="311700" y="669675"/>
            <a:ext cx="8520600" cy="865200"/>
          </a:xfrm>
          <a:prstGeom prst="rect">
            <a:avLst/>
          </a:prstGeom>
        </p:spPr>
        <p:txBody>
          <a:bodyPr anchorCtr="0" anchor="t" bIns="91425" lIns="91425" spcFirstLastPara="1" rIns="91425" wrap="square" tIns="91425">
            <a:noAutofit/>
          </a:bodyPr>
          <a:lstStyle/>
          <a:p>
            <a:pPr indent="0" lvl="0" marL="0" marR="0" rtl="0" algn="just">
              <a:lnSpc>
                <a:spcPct val="95000"/>
              </a:lnSpc>
              <a:spcBef>
                <a:spcPts val="1000"/>
              </a:spcBef>
              <a:spcAft>
                <a:spcPts val="0"/>
              </a:spcAft>
              <a:buClr>
                <a:schemeClr val="dk1"/>
              </a:buClr>
              <a:buSzPts val="1100"/>
              <a:buFont typeface="Arial"/>
              <a:buNone/>
            </a:pPr>
            <a:r>
              <a:rPr lang="es" sz="1585">
                <a:solidFill>
                  <a:srgbClr val="1C4587"/>
                </a:solidFill>
              </a:rPr>
              <a:t>La </a:t>
            </a:r>
            <a:r>
              <a:rPr b="1" lang="es" sz="1585">
                <a:solidFill>
                  <a:srgbClr val="1C4587"/>
                </a:solidFill>
              </a:rPr>
              <a:t>inteligencia artificial general </a:t>
            </a:r>
            <a:r>
              <a:rPr lang="es" sz="1585">
                <a:solidFill>
                  <a:srgbClr val="1C4587"/>
                </a:solidFill>
              </a:rPr>
              <a:t>demuestra habilidades cognitivas muy similares a las humanas y ante tareas que no resultan ser familiares efectúa los cambios necesarios para cumplirlas.</a:t>
            </a:r>
            <a:endParaRPr sz="1585">
              <a:solidFill>
                <a:srgbClr val="1C4587"/>
              </a:solidFill>
            </a:endParaRPr>
          </a:p>
          <a:p>
            <a:pPr indent="0" lvl="0" marL="0" marR="0" rtl="0" algn="just">
              <a:lnSpc>
                <a:spcPct val="95000"/>
              </a:lnSpc>
              <a:spcBef>
                <a:spcPts val="12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67"/>
          <p:cNvPicPr preferRelativeResize="0"/>
          <p:nvPr/>
        </p:nvPicPr>
        <p:blipFill rotWithShape="1">
          <a:blip r:embed="rId3">
            <a:alphaModFix/>
          </a:blip>
          <a:srcRect b="0" l="6170" r="8249" t="0"/>
          <a:stretch/>
        </p:blipFill>
        <p:spPr>
          <a:xfrm>
            <a:off x="442975" y="866675"/>
            <a:ext cx="8621174" cy="31678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8"/>
          <p:cNvSpPr txBox="1"/>
          <p:nvPr>
            <p:ph type="title"/>
          </p:nvPr>
        </p:nvSpPr>
        <p:spPr>
          <a:xfrm>
            <a:off x="311700" y="146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rgbClr val="1C4587"/>
                </a:solidFill>
              </a:rPr>
              <a:t>6</a:t>
            </a:r>
            <a:r>
              <a:rPr b="1" lang="es">
                <a:solidFill>
                  <a:srgbClr val="1C4587"/>
                </a:solidFill>
              </a:rPr>
              <a:t>. CAMPOS DE APLICACIÓN EN LA SOCIEDAD</a:t>
            </a:r>
            <a:endParaRPr b="1">
              <a:solidFill>
                <a:srgbClr val="1C4587"/>
              </a:solidFill>
            </a:endParaRPr>
          </a:p>
        </p:txBody>
      </p:sp>
      <p:sp>
        <p:nvSpPr>
          <p:cNvPr id="371" name="Google Shape;371;p68"/>
          <p:cNvSpPr txBox="1"/>
          <p:nvPr>
            <p:ph idx="1" type="body"/>
          </p:nvPr>
        </p:nvSpPr>
        <p:spPr>
          <a:xfrm>
            <a:off x="311700" y="879900"/>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lang="es" sz="1585">
                <a:solidFill>
                  <a:srgbClr val="1C4587"/>
                </a:solidFill>
              </a:rPr>
              <a:t>Las técnicas de la Inteligencia Artificial pueden ser aplicadas en una gran variedad de industrias y situaciones, como:</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Medicina</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Industria pesada</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Finanzas</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Atención al cliente</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Asistentes virtuales inteligentes</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Gestión de recursos humanos</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Sistemas de recomendación</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Agricultura </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Educación</a:t>
            </a:r>
            <a:endParaRPr sz="1585">
              <a:solidFill>
                <a:srgbClr val="1C4587"/>
              </a:solidFill>
            </a:endParaRPr>
          </a:p>
          <a:p>
            <a:pPr indent="-329247" lvl="0" marL="457200" rtl="0" algn="just">
              <a:lnSpc>
                <a:spcPct val="95000"/>
              </a:lnSpc>
              <a:spcBef>
                <a:spcPts val="1000"/>
              </a:spcBef>
              <a:spcAft>
                <a:spcPts val="1000"/>
              </a:spcAft>
              <a:buClr>
                <a:srgbClr val="1C4587"/>
              </a:buClr>
              <a:buSzPts val="1585"/>
              <a:buChar char="●"/>
            </a:pPr>
            <a:r>
              <a:rPr lang="es" sz="1585">
                <a:solidFill>
                  <a:srgbClr val="1C4587"/>
                </a:solidFill>
              </a:rPr>
              <a:t>Vehículos autónomos</a:t>
            </a:r>
            <a:endParaRPr sz="1585">
              <a:solidFill>
                <a:srgbClr val="1C4587"/>
              </a:solidFill>
            </a:endParaRPr>
          </a:p>
        </p:txBody>
      </p:sp>
      <p:pic>
        <p:nvPicPr>
          <p:cNvPr id="372" name="Google Shape;372;p68"/>
          <p:cNvPicPr preferRelativeResize="0"/>
          <p:nvPr/>
        </p:nvPicPr>
        <p:blipFill>
          <a:blip r:embed="rId3">
            <a:alphaModFix/>
          </a:blip>
          <a:stretch>
            <a:fillRect/>
          </a:stretch>
        </p:blipFill>
        <p:spPr>
          <a:xfrm>
            <a:off x="4278350" y="1595625"/>
            <a:ext cx="4612173" cy="3074024"/>
          </a:xfrm>
          <a:prstGeom prst="rect">
            <a:avLst/>
          </a:prstGeom>
          <a:noFill/>
          <a:ln>
            <a:noFill/>
          </a:ln>
        </p:spPr>
      </p:pic>
      <p:sp>
        <p:nvSpPr>
          <p:cNvPr id="373" name="Google Shape;373;p68"/>
          <p:cNvSpPr txBox="1"/>
          <p:nvPr/>
        </p:nvSpPr>
        <p:spPr>
          <a:xfrm>
            <a:off x="4572000" y="4669650"/>
            <a:ext cx="4500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https://images.app.goo.gl/uFj6thkmcyk2XjRY6</a:t>
            </a:r>
            <a:endParaRPr/>
          </a:p>
          <a:p>
            <a:pPr indent="0" lvl="0" marL="0" rtl="0" algn="l">
              <a:spcBef>
                <a:spcPts val="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9"/>
          <p:cNvSpPr txBox="1"/>
          <p:nvPr>
            <p:ph idx="1" type="body"/>
          </p:nvPr>
        </p:nvSpPr>
        <p:spPr>
          <a:xfrm>
            <a:off x="311700" y="150900"/>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b="1" lang="es" sz="1585">
                <a:solidFill>
                  <a:srgbClr val="1C4587"/>
                </a:solidFill>
              </a:rPr>
              <a:t>MEDICINA</a:t>
            </a:r>
            <a:endParaRPr b="1"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Los hospitales pueden usar la IA para organizar las asignaciones de las camas, crear una rotación del personal y ofrecer información médica y otras tareas importantes.</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La IA puede reconocer casos similares que se hayan producido anteriormente y recomendar diagnósticos.</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Interpretación de radiologías asistidas por computadoras. Estos sistemas ayudan a escanear imágenes digitales, por ejemplo provenientes de un TAC, para señalar posibles enfermedades. Una aplicación típica es la detección de un tumor.</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Análisis del ruido cardíaco</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En la cirugía, la robótica también ha avanzado bastante, a tal grado que pueden realizarse cirugías menos invasivas y más precisas asistidas por robots. Uno de los robots quirúrgicos más conocidos es el Da Vinci.</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Análisis de bases de datos de fármacos potenciales para luchar contra un microorganismo determinado.</a:t>
            </a:r>
            <a:endParaRPr sz="1585">
              <a:solidFill>
                <a:srgbClr val="1C4587"/>
              </a:solidFill>
            </a:endParaRPr>
          </a:p>
          <a:p>
            <a:pPr indent="0" lvl="0" marL="0" rtl="0" algn="just">
              <a:lnSpc>
                <a:spcPct val="95000"/>
              </a:lnSpc>
              <a:spcBef>
                <a:spcPts val="10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pic>
        <p:nvPicPr>
          <p:cNvPr id="379" name="Google Shape;379;p69"/>
          <p:cNvPicPr preferRelativeResize="0"/>
          <p:nvPr/>
        </p:nvPicPr>
        <p:blipFill>
          <a:blip r:embed="rId3">
            <a:alphaModFix/>
          </a:blip>
          <a:stretch>
            <a:fillRect/>
          </a:stretch>
        </p:blipFill>
        <p:spPr>
          <a:xfrm>
            <a:off x="4001775" y="4125399"/>
            <a:ext cx="2155925" cy="1018100"/>
          </a:xfrm>
          <a:prstGeom prst="rect">
            <a:avLst/>
          </a:prstGeom>
          <a:noFill/>
          <a:ln>
            <a:noFill/>
          </a:ln>
        </p:spPr>
      </p:pic>
      <p:sp>
        <p:nvSpPr>
          <p:cNvPr id="380" name="Google Shape;380;p69"/>
          <p:cNvSpPr txBox="1"/>
          <p:nvPr/>
        </p:nvSpPr>
        <p:spPr>
          <a:xfrm>
            <a:off x="6157700" y="432665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https://www.youtube.com/watch?v=Xut_oHLX1oA</a:t>
            </a:r>
            <a:endParaRPr/>
          </a:p>
          <a:p>
            <a:pPr indent="0" lvl="0" marL="0" rtl="0" algn="l">
              <a:spcBef>
                <a:spcPts val="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70"/>
          <p:cNvPicPr preferRelativeResize="0"/>
          <p:nvPr/>
        </p:nvPicPr>
        <p:blipFill>
          <a:blip r:embed="rId3">
            <a:alphaModFix/>
          </a:blip>
          <a:stretch>
            <a:fillRect/>
          </a:stretch>
        </p:blipFill>
        <p:spPr>
          <a:xfrm>
            <a:off x="431425" y="285850"/>
            <a:ext cx="4261825" cy="2203900"/>
          </a:xfrm>
          <a:prstGeom prst="rect">
            <a:avLst/>
          </a:prstGeom>
          <a:noFill/>
          <a:ln>
            <a:noFill/>
          </a:ln>
        </p:spPr>
      </p:pic>
      <p:sp>
        <p:nvSpPr>
          <p:cNvPr id="386" name="Google Shape;386;p70"/>
          <p:cNvSpPr txBox="1"/>
          <p:nvPr/>
        </p:nvSpPr>
        <p:spPr>
          <a:xfrm>
            <a:off x="4817325" y="88235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https://www.youtube.com/watch?v=t2GgF5BWPkI</a:t>
            </a:r>
            <a:endParaRPr/>
          </a:p>
          <a:p>
            <a:pPr indent="0" lvl="0" marL="0" rtl="0" algn="l">
              <a:spcBef>
                <a:spcPts val="0"/>
              </a:spcBef>
              <a:spcAft>
                <a:spcPts val="0"/>
              </a:spcAft>
              <a:buNone/>
            </a:pPr>
            <a:r>
              <a:t/>
            </a:r>
            <a:endParaRPr/>
          </a:p>
        </p:txBody>
      </p:sp>
      <p:pic>
        <p:nvPicPr>
          <p:cNvPr id="387" name="Google Shape;387;p70"/>
          <p:cNvPicPr preferRelativeResize="0"/>
          <p:nvPr/>
        </p:nvPicPr>
        <p:blipFill>
          <a:blip r:embed="rId5">
            <a:alphaModFix/>
          </a:blip>
          <a:stretch>
            <a:fillRect/>
          </a:stretch>
        </p:blipFill>
        <p:spPr>
          <a:xfrm>
            <a:off x="1960003" y="2646372"/>
            <a:ext cx="4261825" cy="238112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71"/>
          <p:cNvPicPr preferRelativeResize="0"/>
          <p:nvPr/>
        </p:nvPicPr>
        <p:blipFill>
          <a:blip r:embed="rId3">
            <a:alphaModFix/>
          </a:blip>
          <a:stretch>
            <a:fillRect/>
          </a:stretch>
        </p:blipFill>
        <p:spPr>
          <a:xfrm>
            <a:off x="1657350" y="564850"/>
            <a:ext cx="5829300" cy="2724150"/>
          </a:xfrm>
          <a:prstGeom prst="rect">
            <a:avLst/>
          </a:prstGeom>
          <a:noFill/>
          <a:ln>
            <a:noFill/>
          </a:ln>
        </p:spPr>
      </p:pic>
      <p:sp>
        <p:nvSpPr>
          <p:cNvPr id="393" name="Google Shape;393;p71"/>
          <p:cNvSpPr txBox="1"/>
          <p:nvPr/>
        </p:nvSpPr>
        <p:spPr>
          <a:xfrm>
            <a:off x="2875025" y="353007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https://www.youtube.com/watch?v=fSIXfWizEIs</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8"/>
          <p:cNvPicPr preferRelativeResize="0"/>
          <p:nvPr/>
        </p:nvPicPr>
        <p:blipFill>
          <a:blip r:embed="rId3">
            <a:alphaModFix/>
          </a:blip>
          <a:stretch>
            <a:fillRect/>
          </a:stretch>
        </p:blipFill>
        <p:spPr>
          <a:xfrm>
            <a:off x="0" y="1152468"/>
            <a:ext cx="9144000" cy="3027164"/>
          </a:xfrm>
          <a:prstGeom prst="rect">
            <a:avLst/>
          </a:prstGeom>
          <a:noFill/>
          <a:ln>
            <a:noFill/>
          </a:ln>
        </p:spPr>
      </p:pic>
      <p:sp>
        <p:nvSpPr>
          <p:cNvPr id="83" name="Google Shape;83;p18"/>
          <p:cNvSpPr txBox="1"/>
          <p:nvPr/>
        </p:nvSpPr>
        <p:spPr>
          <a:xfrm>
            <a:off x="1107400" y="4096800"/>
            <a:ext cx="6696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https://blogs.ugto.mx/rea/clase-digital-1-descubriendo-la-inteligencia-artificial/</a:t>
            </a:r>
            <a:endParaRPr/>
          </a:p>
          <a:p>
            <a:pPr indent="0" lvl="0" marL="0" rtl="0" algn="l">
              <a:spcBef>
                <a:spcPts val="0"/>
              </a:spcBef>
              <a:spcAft>
                <a:spcPts val="0"/>
              </a:spcAft>
              <a:buNone/>
            </a:pPr>
            <a:r>
              <a:t/>
            </a:r>
            <a:endParaRPr/>
          </a:p>
        </p:txBody>
      </p:sp>
      <p:sp>
        <p:nvSpPr>
          <p:cNvPr id="84" name="Google Shape;84;p18"/>
          <p:cNvSpPr txBox="1"/>
          <p:nvPr/>
        </p:nvSpPr>
        <p:spPr>
          <a:xfrm>
            <a:off x="263675" y="94925"/>
            <a:ext cx="8214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L</a:t>
            </a:r>
            <a:r>
              <a:rPr lang="es"/>
              <a:t>a calidad de los datos utilizados para entrenar a la IA es fundamental. Si los datos son incorrectos o están sesgados, la IA puede aprender de manera incorrecta o injusta.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2"/>
          <p:cNvSpPr txBox="1"/>
          <p:nvPr>
            <p:ph idx="1" type="body"/>
          </p:nvPr>
        </p:nvSpPr>
        <p:spPr>
          <a:xfrm>
            <a:off x="311700" y="284325"/>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b="1" lang="es" sz="1585">
                <a:solidFill>
                  <a:srgbClr val="1C4587"/>
                </a:solidFill>
              </a:rPr>
              <a:t>INDUSTRIA PESADA</a:t>
            </a:r>
            <a:endParaRPr b="1" sz="1585">
              <a:solidFill>
                <a:srgbClr val="1C4587"/>
              </a:solidFill>
            </a:endParaRPr>
          </a:p>
          <a:p>
            <a:pPr indent="0" lvl="0" marL="457200" rtl="0" algn="just">
              <a:lnSpc>
                <a:spcPct val="95000"/>
              </a:lnSpc>
              <a:spcBef>
                <a:spcPts val="1200"/>
              </a:spcBef>
              <a:spcAft>
                <a:spcPts val="0"/>
              </a:spcAft>
              <a:buNone/>
            </a:pPr>
            <a:r>
              <a:rPr lang="es" sz="1585">
                <a:solidFill>
                  <a:srgbClr val="1C4587"/>
                </a:solidFill>
              </a:rPr>
              <a:t>Los robots se han vuelto comunes en muchas industrias. A menudo se le asignan puestos de trabajo que se consideran peligrosos para los humanos. </a:t>
            </a:r>
            <a:endParaRPr sz="1585">
              <a:solidFill>
                <a:srgbClr val="1C4587"/>
              </a:solidFill>
            </a:endParaRPr>
          </a:p>
          <a:p>
            <a:pPr indent="0" lvl="0" marL="457200" rtl="0" algn="just">
              <a:lnSpc>
                <a:spcPct val="95000"/>
              </a:lnSpc>
              <a:spcBef>
                <a:spcPts val="1000"/>
              </a:spcBef>
              <a:spcAft>
                <a:spcPts val="0"/>
              </a:spcAft>
              <a:buNone/>
            </a:pPr>
            <a:r>
              <a:rPr lang="es" sz="1585">
                <a:solidFill>
                  <a:srgbClr val="1C4587"/>
                </a:solidFill>
              </a:rPr>
              <a:t>Los robots han demostrado su eficacia en los trabajos que son muy repetitivos, que puede conducir a errores o accidentes debido a una falta de concentración y otros trabajos que los seres humanos puedan encontrar degradantes.</a:t>
            </a:r>
            <a:endParaRPr sz="1585">
              <a:solidFill>
                <a:srgbClr val="1C4587"/>
              </a:solidFill>
            </a:endParaRPr>
          </a:p>
          <a:p>
            <a:pPr indent="0" lvl="0" marL="0" rtl="0" algn="just">
              <a:lnSpc>
                <a:spcPct val="95000"/>
              </a:lnSpc>
              <a:spcBef>
                <a:spcPts val="10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pic>
        <p:nvPicPr>
          <p:cNvPr id="399" name="Google Shape;399;p72"/>
          <p:cNvPicPr preferRelativeResize="0"/>
          <p:nvPr/>
        </p:nvPicPr>
        <p:blipFill>
          <a:blip r:embed="rId3">
            <a:alphaModFix/>
          </a:blip>
          <a:stretch>
            <a:fillRect/>
          </a:stretch>
        </p:blipFill>
        <p:spPr>
          <a:xfrm>
            <a:off x="847745" y="2298395"/>
            <a:ext cx="3869925" cy="2948799"/>
          </a:xfrm>
          <a:prstGeom prst="rect">
            <a:avLst/>
          </a:prstGeom>
          <a:noFill/>
          <a:ln>
            <a:noFill/>
          </a:ln>
        </p:spPr>
      </p:pic>
      <p:sp>
        <p:nvSpPr>
          <p:cNvPr id="400" name="Google Shape;400;p72"/>
          <p:cNvSpPr txBox="1"/>
          <p:nvPr/>
        </p:nvSpPr>
        <p:spPr>
          <a:xfrm>
            <a:off x="4900875" y="3154025"/>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https://cnnespanol.cnn.com/video/bmw-robot-construccion-autos-munich-fabrica-pkg-digital-original/</a:t>
            </a:r>
            <a:endParaRPr/>
          </a:p>
          <a:p>
            <a:pPr indent="0" lvl="0" marL="0" rtl="0" algn="l">
              <a:spcBef>
                <a:spcPts val="0"/>
              </a:spcBef>
              <a:spcAft>
                <a:spcPts val="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73"/>
          <p:cNvSpPr txBox="1"/>
          <p:nvPr>
            <p:ph idx="1" type="body"/>
          </p:nvPr>
        </p:nvSpPr>
        <p:spPr>
          <a:xfrm>
            <a:off x="311700" y="102350"/>
            <a:ext cx="8520600" cy="47808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b="1" lang="es" sz="1585">
                <a:solidFill>
                  <a:srgbClr val="1C4587"/>
                </a:solidFill>
              </a:rPr>
              <a:t>FINANZAS</a:t>
            </a:r>
            <a:endParaRPr b="1"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Con su capacidad para procesar grandes cantidades de datos rápidamente, aprender patrones y realizar predicciones, la IA está revolucionando las finanzas y la contabilidad.</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Los algoritmos impulsados por IA pueden:</a:t>
            </a:r>
            <a:endParaRPr sz="1585">
              <a:solidFill>
                <a:srgbClr val="1C4587"/>
              </a:solidFill>
            </a:endParaRPr>
          </a:p>
          <a:p>
            <a:pPr indent="-329247" lvl="0" marL="457200" rtl="0" algn="just">
              <a:lnSpc>
                <a:spcPct val="95000"/>
              </a:lnSpc>
              <a:spcBef>
                <a:spcPts val="1200"/>
              </a:spcBef>
              <a:spcAft>
                <a:spcPts val="0"/>
              </a:spcAft>
              <a:buClr>
                <a:srgbClr val="1C4587"/>
              </a:buClr>
              <a:buSzPts val="1585"/>
              <a:buChar char="●"/>
            </a:pPr>
            <a:r>
              <a:rPr lang="es" sz="1585">
                <a:solidFill>
                  <a:srgbClr val="1C4587"/>
                </a:solidFill>
              </a:rPr>
              <a:t>procesar volúmenes masivos de datos financieros, detectar patrones y tomar decisiones basadas en datos con una velocidad y precisión increíbles.</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proporcionar información integral para optimizar la asignación de recursos e inversiones de capital.</a:t>
            </a:r>
            <a:endParaRPr sz="1585">
              <a:solidFill>
                <a:srgbClr val="1C4587"/>
              </a:solidFill>
            </a:endParaRPr>
          </a:p>
          <a:p>
            <a:pPr indent="-329247" lvl="0" marL="457200" rtl="0" algn="just">
              <a:lnSpc>
                <a:spcPct val="95000"/>
              </a:lnSpc>
              <a:spcBef>
                <a:spcPts val="1000"/>
              </a:spcBef>
              <a:spcAft>
                <a:spcPts val="0"/>
              </a:spcAft>
              <a:buClr>
                <a:srgbClr val="1C4587"/>
              </a:buClr>
              <a:buSzPts val="1585"/>
              <a:buChar char="●"/>
            </a:pPr>
            <a:r>
              <a:rPr lang="es" sz="1585">
                <a:solidFill>
                  <a:srgbClr val="1C4587"/>
                </a:solidFill>
              </a:rPr>
              <a:t>mejorar las prácticas de gestión de riesgos al monitorear continuamente las transacciones e identificar anomalías rápidamente.</a:t>
            </a:r>
            <a:endParaRPr sz="1585">
              <a:solidFill>
                <a:srgbClr val="1C4587"/>
              </a:solidFill>
            </a:endParaRPr>
          </a:p>
          <a:p>
            <a:pPr indent="0" lvl="0" marL="0" rtl="0" algn="just">
              <a:lnSpc>
                <a:spcPct val="95000"/>
              </a:lnSpc>
              <a:spcBef>
                <a:spcPts val="1000"/>
              </a:spcBef>
              <a:spcAft>
                <a:spcPts val="0"/>
              </a:spcAft>
              <a:buClr>
                <a:schemeClr val="dk1"/>
              </a:buClr>
              <a:buSzPts val="1100"/>
              <a:buFont typeface="Arial"/>
              <a:buNone/>
            </a:pPr>
            <a:r>
              <a:rPr lang="es" sz="1585">
                <a:solidFill>
                  <a:srgbClr val="1C4587"/>
                </a:solidFill>
              </a:rPr>
              <a:t>Los bancos usan inteligencia artificial para organizar operaciones, invertir en acciones y administrar propiedades. </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Las instituciones financieras usan sistemas de redes neuronales artificiales para detectar pagos o reclamos fuera de lo normal, marcándolos para ser investigado por humanos.</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La IA impulsa la eficiencia de costos al automatizar procesos que requieren muchos recursos humanos.</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t/>
            </a:r>
            <a:endParaRPr b="1"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74"/>
          <p:cNvSpPr txBox="1"/>
          <p:nvPr/>
        </p:nvSpPr>
        <p:spPr>
          <a:xfrm>
            <a:off x="141875" y="1626438"/>
            <a:ext cx="3000000" cy="1890600"/>
          </a:xfrm>
          <a:prstGeom prst="rect">
            <a:avLst/>
          </a:prstGeom>
          <a:noFill/>
          <a:ln>
            <a:noFill/>
          </a:ln>
        </p:spPr>
        <p:txBody>
          <a:bodyPr anchorCtr="0" anchor="t" bIns="91425" lIns="91425" spcFirstLastPara="1" rIns="91425" wrap="square" tIns="91425">
            <a:spAutoFit/>
          </a:bodyPr>
          <a:lstStyle/>
          <a:p>
            <a:pPr indent="0" lvl="0" marL="0" rtl="0" algn="just">
              <a:lnSpc>
                <a:spcPct val="95000"/>
              </a:lnSpc>
              <a:spcBef>
                <a:spcPts val="1000"/>
              </a:spcBef>
              <a:spcAft>
                <a:spcPts val="0"/>
              </a:spcAft>
              <a:buNone/>
            </a:pPr>
            <a:r>
              <a:rPr lang="es" sz="1585">
                <a:solidFill>
                  <a:srgbClr val="1C4587"/>
                </a:solidFill>
              </a:rPr>
              <a:t>¿Cómo la IA y el machine learning aplicado a las finanzas está generando millones en ganancias?</a:t>
            </a:r>
            <a:r>
              <a:rPr lang="es"/>
              <a:t>: </a:t>
            </a:r>
            <a:r>
              <a:rPr lang="es" u="sng">
                <a:solidFill>
                  <a:schemeClr val="hlink"/>
                </a:solidFill>
                <a:hlinkClick r:id="rId3"/>
              </a:rPr>
              <a:t>https://www.youtube.com/watch?v=vkn4oRhaKzo</a:t>
            </a:r>
            <a:endParaRPr/>
          </a:p>
          <a:p>
            <a:pPr indent="0" lvl="0" marL="0" rtl="0" algn="l">
              <a:spcBef>
                <a:spcPts val="1200"/>
              </a:spcBef>
              <a:spcAft>
                <a:spcPts val="0"/>
              </a:spcAft>
              <a:buNone/>
            </a:pPr>
            <a:r>
              <a:t/>
            </a:r>
            <a:endParaRPr/>
          </a:p>
        </p:txBody>
      </p:sp>
      <p:pic>
        <p:nvPicPr>
          <p:cNvPr id="411" name="Google Shape;411;p74"/>
          <p:cNvPicPr preferRelativeResize="0"/>
          <p:nvPr/>
        </p:nvPicPr>
        <p:blipFill>
          <a:blip r:embed="rId4">
            <a:alphaModFix/>
          </a:blip>
          <a:stretch>
            <a:fillRect/>
          </a:stretch>
        </p:blipFill>
        <p:spPr>
          <a:xfrm>
            <a:off x="3141863" y="1068688"/>
            <a:ext cx="5762625" cy="24860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75"/>
          <p:cNvSpPr txBox="1"/>
          <p:nvPr>
            <p:ph idx="1" type="body"/>
          </p:nvPr>
        </p:nvSpPr>
        <p:spPr>
          <a:xfrm>
            <a:off x="311700" y="284325"/>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b="1" lang="es" sz="1585">
                <a:solidFill>
                  <a:srgbClr val="1C4587"/>
                </a:solidFill>
              </a:rPr>
              <a:t>ATENCIÓN AL CLIENTE</a:t>
            </a:r>
            <a:endParaRPr b="1"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La inteligencia artificial se usa en asistentes automatizados en línea. Se puede hacer uso de ellos por las empresas para reducir sus costos de operación y capacitación.</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Una tecnología principal para tales sistemas es el procesamiento de lenguaje natural.</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Los chatbots basados en IA pueden ser una herramienta valiosa para interactuar con los clientes de manera rápida y efectiva. Pueden responder preguntas frecuentes, brindar asistencia en tiempo real y dirigir a los clientes hacia los recursos adecuados.</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t/>
            </a:r>
            <a:endParaRPr b="1"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pic>
        <p:nvPicPr>
          <p:cNvPr id="417" name="Google Shape;417;p75"/>
          <p:cNvPicPr preferRelativeResize="0"/>
          <p:nvPr/>
        </p:nvPicPr>
        <p:blipFill>
          <a:blip r:embed="rId3">
            <a:alphaModFix/>
          </a:blip>
          <a:stretch>
            <a:fillRect/>
          </a:stretch>
        </p:blipFill>
        <p:spPr>
          <a:xfrm>
            <a:off x="2078446" y="2857200"/>
            <a:ext cx="3914025" cy="20388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6"/>
          <p:cNvSpPr txBox="1"/>
          <p:nvPr>
            <p:ph idx="1" type="body"/>
          </p:nvPr>
        </p:nvSpPr>
        <p:spPr>
          <a:xfrm>
            <a:off x="311700" y="284325"/>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b="1" lang="es" sz="1585">
                <a:solidFill>
                  <a:srgbClr val="1C4587"/>
                </a:solidFill>
              </a:rPr>
              <a:t>ASISTENTES VIRTUALES INTELIGENTES</a:t>
            </a:r>
            <a:endParaRPr b="1"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Los asistentes virtuales impulsados por IA, como Google Assistant, Amazon Alexa o Microsoft Cortana, permiten programar reuniones, establecer alarmas y buscar información sin necesidad de tocar un teclado. </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Además, estas herramientas están integradas con muchas aplicaciones de productividad, lo permite controlar tu correo electrónico, acceder a documentos y administrar tu calendario de manera más eficiente.</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t/>
            </a:r>
            <a:endParaRPr b="1"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sp>
        <p:nvSpPr>
          <p:cNvPr id="423" name="Google Shape;423;p76"/>
          <p:cNvSpPr txBox="1"/>
          <p:nvPr/>
        </p:nvSpPr>
        <p:spPr>
          <a:xfrm>
            <a:off x="6144000" y="371662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3"/>
              </a:rPr>
              <a:t>https://www.youtube.com/watch?v=2kNtssPhOJ8</a:t>
            </a:r>
            <a:endParaRPr/>
          </a:p>
          <a:p>
            <a:pPr indent="0" lvl="0" marL="0" rtl="0" algn="l">
              <a:spcBef>
                <a:spcPts val="0"/>
              </a:spcBef>
              <a:spcAft>
                <a:spcPts val="0"/>
              </a:spcAft>
              <a:buNone/>
            </a:pPr>
            <a:r>
              <a:t/>
            </a:r>
            <a:endParaRPr/>
          </a:p>
        </p:txBody>
      </p:sp>
      <p:pic>
        <p:nvPicPr>
          <p:cNvPr id="424" name="Google Shape;424;p76"/>
          <p:cNvPicPr preferRelativeResize="0"/>
          <p:nvPr/>
        </p:nvPicPr>
        <p:blipFill>
          <a:blip r:embed="rId4">
            <a:alphaModFix/>
          </a:blip>
          <a:stretch>
            <a:fillRect/>
          </a:stretch>
        </p:blipFill>
        <p:spPr>
          <a:xfrm>
            <a:off x="627088" y="2518438"/>
            <a:ext cx="5419725" cy="28860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77"/>
          <p:cNvSpPr txBox="1"/>
          <p:nvPr>
            <p:ph idx="1" type="body"/>
          </p:nvPr>
        </p:nvSpPr>
        <p:spPr>
          <a:xfrm>
            <a:off x="311700" y="284325"/>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b="1" lang="es" sz="1585">
                <a:solidFill>
                  <a:srgbClr val="1C4587"/>
                </a:solidFill>
              </a:rPr>
              <a:t>PLATAFORMAS DE GESTIÓN DE RECURSOS HUMANOS </a:t>
            </a:r>
            <a:endParaRPr b="1"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Estas herramientas pueden ayudar en la selección de personal, la gestión del desempeño y la planificación de la fuerza laboral. </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Además, analizan datos de empleados para identificar tendencias y oportunidades de mejora en la gestión de recursos humanos.</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t/>
            </a:r>
            <a:endParaRPr b="1"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pic>
        <p:nvPicPr>
          <p:cNvPr id="430" name="Google Shape;430;p77"/>
          <p:cNvPicPr preferRelativeResize="0"/>
          <p:nvPr/>
        </p:nvPicPr>
        <p:blipFill>
          <a:blip r:embed="rId3">
            <a:alphaModFix/>
          </a:blip>
          <a:stretch>
            <a:fillRect/>
          </a:stretch>
        </p:blipFill>
        <p:spPr>
          <a:xfrm>
            <a:off x="311725" y="1949225"/>
            <a:ext cx="5117949" cy="2878849"/>
          </a:xfrm>
          <a:prstGeom prst="rect">
            <a:avLst/>
          </a:prstGeom>
          <a:noFill/>
          <a:ln>
            <a:noFill/>
          </a:ln>
        </p:spPr>
      </p:pic>
      <p:sp>
        <p:nvSpPr>
          <p:cNvPr id="431" name="Google Shape;431;p77"/>
          <p:cNvSpPr txBox="1"/>
          <p:nvPr/>
        </p:nvSpPr>
        <p:spPr>
          <a:xfrm>
            <a:off x="311700" y="4828075"/>
            <a:ext cx="5118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https://images.app.goo.gl/qSpz3Bfc9wqPevDMA</a:t>
            </a:r>
            <a:endParaRPr/>
          </a:p>
          <a:p>
            <a:pPr indent="0" lvl="0" marL="0" rtl="0" algn="l">
              <a:spcBef>
                <a:spcPts val="0"/>
              </a:spcBef>
              <a:spcAft>
                <a:spcPts val="0"/>
              </a:spcAft>
              <a:buNone/>
            </a:pPr>
            <a:r>
              <a:t/>
            </a:r>
            <a:endParaRPr/>
          </a:p>
        </p:txBody>
      </p:sp>
      <p:sp>
        <p:nvSpPr>
          <p:cNvPr id="432" name="Google Shape;432;p77"/>
          <p:cNvSpPr txBox="1"/>
          <p:nvPr/>
        </p:nvSpPr>
        <p:spPr>
          <a:xfrm>
            <a:off x="5895625" y="3699425"/>
            <a:ext cx="3000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Utilizar la IA en la gestión de RRHH: </a:t>
            </a:r>
            <a:r>
              <a:rPr lang="es" u="sng">
                <a:solidFill>
                  <a:schemeClr val="hlink"/>
                </a:solidFill>
                <a:hlinkClick r:id="rId5"/>
              </a:rPr>
              <a:t>https://www.youtube.com/watch?v=sA2bUtu6rZc</a:t>
            </a:r>
            <a:endParaRPr/>
          </a:p>
          <a:p>
            <a:pPr indent="0" lvl="0" marL="0" rtl="0" algn="l">
              <a:spcBef>
                <a:spcPts val="0"/>
              </a:spcBef>
              <a:spcAft>
                <a:spcPts val="0"/>
              </a:spcAft>
              <a:buNone/>
            </a:pPr>
            <a:r>
              <a:t/>
            </a:r>
            <a:endParaRPr/>
          </a:p>
        </p:txBody>
      </p:sp>
      <p:pic>
        <p:nvPicPr>
          <p:cNvPr id="433" name="Google Shape;433;p77"/>
          <p:cNvPicPr preferRelativeResize="0"/>
          <p:nvPr/>
        </p:nvPicPr>
        <p:blipFill>
          <a:blip r:embed="rId6">
            <a:alphaModFix/>
          </a:blip>
          <a:stretch>
            <a:fillRect/>
          </a:stretch>
        </p:blipFill>
        <p:spPr>
          <a:xfrm>
            <a:off x="6015500" y="1949237"/>
            <a:ext cx="2659100" cy="177641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8"/>
          <p:cNvSpPr txBox="1"/>
          <p:nvPr>
            <p:ph idx="1" type="body"/>
          </p:nvPr>
        </p:nvSpPr>
        <p:spPr>
          <a:xfrm>
            <a:off x="311700" y="284325"/>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Clr>
                <a:schemeClr val="dk1"/>
              </a:buClr>
              <a:buSzPts val="1100"/>
              <a:buFont typeface="Arial"/>
              <a:buNone/>
            </a:pPr>
            <a:r>
              <a:rPr b="1" lang="es" sz="1585">
                <a:solidFill>
                  <a:srgbClr val="1C4587"/>
                </a:solidFill>
              </a:rPr>
              <a:t>SISTEMAS DE RECOMENDACIÓN: </a:t>
            </a:r>
            <a:endParaRPr b="1"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Diversas plataformas que utilizamos en nuestra vida diaria, como el comercio electrónico, los sitios web de entretenimiento, las redes sociales, las plataformas para compartir vídeos, como YouTube, etc., utilizan el sistema de recomendación para obtener datos de los usuarios y ofrecerles recomendaciones personalizadas para aumentar su participación. </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sp>
        <p:nvSpPr>
          <p:cNvPr id="439" name="Google Shape;439;p78"/>
          <p:cNvSpPr txBox="1"/>
          <p:nvPr/>
        </p:nvSpPr>
        <p:spPr>
          <a:xfrm>
            <a:off x="2659000" y="4743175"/>
            <a:ext cx="555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3"/>
              </a:rPr>
              <a:t>https://www.youtube.com/watch?v=6QKb07dcw_U</a:t>
            </a:r>
            <a:endParaRPr/>
          </a:p>
          <a:p>
            <a:pPr indent="0" lvl="0" marL="0" rtl="0" algn="l">
              <a:spcBef>
                <a:spcPts val="0"/>
              </a:spcBef>
              <a:spcAft>
                <a:spcPts val="0"/>
              </a:spcAft>
              <a:buNone/>
            </a:pPr>
            <a:r>
              <a:t/>
            </a:r>
            <a:endParaRPr/>
          </a:p>
        </p:txBody>
      </p:sp>
      <p:pic>
        <p:nvPicPr>
          <p:cNvPr id="440" name="Google Shape;440;p78"/>
          <p:cNvPicPr preferRelativeResize="0"/>
          <p:nvPr/>
        </p:nvPicPr>
        <p:blipFill>
          <a:blip r:embed="rId4">
            <a:alphaModFix/>
          </a:blip>
          <a:stretch>
            <a:fillRect/>
          </a:stretch>
        </p:blipFill>
        <p:spPr>
          <a:xfrm>
            <a:off x="1694625" y="1844625"/>
            <a:ext cx="5981700" cy="28003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9"/>
          <p:cNvSpPr txBox="1"/>
          <p:nvPr>
            <p:ph idx="1" type="body"/>
          </p:nvPr>
        </p:nvSpPr>
        <p:spPr>
          <a:xfrm>
            <a:off x="311700" y="284350"/>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EDUCACIÓN</a:t>
            </a:r>
            <a:endParaRPr b="1" sz="1585">
              <a:solidFill>
                <a:srgbClr val="1C4587"/>
              </a:solidFill>
            </a:endParaRPr>
          </a:p>
          <a:p>
            <a:pPr indent="0" lvl="0" marL="0" rtl="0" algn="just">
              <a:lnSpc>
                <a:spcPct val="95000"/>
              </a:lnSpc>
              <a:spcBef>
                <a:spcPts val="1200"/>
              </a:spcBef>
              <a:spcAft>
                <a:spcPts val="0"/>
              </a:spcAft>
              <a:buNone/>
            </a:pPr>
            <a:r>
              <a:rPr lang="es" sz="1585">
                <a:solidFill>
                  <a:srgbClr val="1C4587"/>
                </a:solidFill>
              </a:rPr>
              <a:t>En la Educación se podrían utilizar las técnicas de la Inteligencia Artificial para diseñar programas de estudios personalizados basados en datos que mejoren el rendimiento y el ritmo de aprendizaje de los alumnos.</a:t>
            </a:r>
            <a:endParaRPr sz="1585">
              <a:solidFill>
                <a:srgbClr val="1C4587"/>
              </a:solidFill>
            </a:endParaRPr>
          </a:p>
          <a:p>
            <a:pPr indent="0" lvl="0" marL="0" rtl="0" algn="just">
              <a:lnSpc>
                <a:spcPct val="95000"/>
              </a:lnSpc>
              <a:spcBef>
                <a:spcPts val="1200"/>
              </a:spcBef>
              <a:spcAft>
                <a:spcPts val="0"/>
              </a:spcAft>
              <a:buClr>
                <a:schemeClr val="dk1"/>
              </a:buClr>
              <a:buSzPts val="1100"/>
              <a:buFont typeface="Arial"/>
              <a:buNone/>
            </a:pPr>
            <a:r>
              <a:rPr lang="es" sz="1585">
                <a:solidFill>
                  <a:srgbClr val="1C4587"/>
                </a:solidFill>
              </a:rPr>
              <a:t>Los tutores virtuales basados en la Inteligencia Artificial son una herramienta educativa cada vez más utilizada en todo el mundo. Estos sistemas se basan en la utilización de algoritmos de aprendizaje automático que permitan a los estudiantes recibir retroalimentación y guía personalizada durante su proceso de aprendizaje.</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pic>
        <p:nvPicPr>
          <p:cNvPr id="446" name="Google Shape;446;p79"/>
          <p:cNvPicPr preferRelativeResize="0"/>
          <p:nvPr/>
        </p:nvPicPr>
        <p:blipFill>
          <a:blip r:embed="rId3">
            <a:alphaModFix/>
          </a:blip>
          <a:stretch>
            <a:fillRect/>
          </a:stretch>
        </p:blipFill>
        <p:spPr>
          <a:xfrm>
            <a:off x="1260200" y="2930081"/>
            <a:ext cx="4074701" cy="2140800"/>
          </a:xfrm>
          <a:prstGeom prst="rect">
            <a:avLst/>
          </a:prstGeom>
          <a:noFill/>
          <a:ln>
            <a:noFill/>
          </a:ln>
        </p:spPr>
      </p:pic>
      <p:sp>
        <p:nvSpPr>
          <p:cNvPr id="447" name="Google Shape;447;p79"/>
          <p:cNvSpPr txBox="1"/>
          <p:nvPr/>
        </p:nvSpPr>
        <p:spPr>
          <a:xfrm>
            <a:off x="5519550" y="2930075"/>
            <a:ext cx="3000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https://iarevolucion.com/aplicaciones-inteligencia-artificial-en-la-educacion/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80"/>
          <p:cNvSpPr txBox="1"/>
          <p:nvPr>
            <p:ph idx="1" type="body"/>
          </p:nvPr>
        </p:nvSpPr>
        <p:spPr>
          <a:xfrm>
            <a:off x="251050" y="320750"/>
            <a:ext cx="8520600" cy="4263600"/>
          </a:xfrm>
          <a:prstGeom prst="rect">
            <a:avLst/>
          </a:prstGeom>
        </p:spPr>
        <p:txBody>
          <a:bodyPr anchorCtr="0" anchor="t" bIns="91425" lIns="91425" spcFirstLastPara="1" rIns="91425" wrap="square" tIns="91425">
            <a:noAutofit/>
          </a:bodyPr>
          <a:lstStyle/>
          <a:p>
            <a:pPr indent="0" lvl="0" marL="0" rtl="0" algn="just">
              <a:lnSpc>
                <a:spcPct val="95000"/>
              </a:lnSpc>
              <a:spcBef>
                <a:spcPts val="1000"/>
              </a:spcBef>
              <a:spcAft>
                <a:spcPts val="0"/>
              </a:spcAft>
              <a:buNone/>
            </a:pPr>
            <a:r>
              <a:rPr b="1" lang="es" sz="1585">
                <a:solidFill>
                  <a:srgbClr val="1C4587"/>
                </a:solidFill>
              </a:rPr>
              <a:t>AGRICULTURA</a:t>
            </a:r>
            <a:endParaRPr b="1" sz="1585">
              <a:solidFill>
                <a:srgbClr val="1C4587"/>
              </a:solidFill>
            </a:endParaRPr>
          </a:p>
          <a:p>
            <a:pPr indent="0" lvl="0" marL="0" rtl="0" algn="just">
              <a:lnSpc>
                <a:spcPct val="95000"/>
              </a:lnSpc>
              <a:spcBef>
                <a:spcPts val="1200"/>
              </a:spcBef>
              <a:spcAft>
                <a:spcPts val="0"/>
              </a:spcAft>
              <a:buNone/>
            </a:pPr>
            <a:r>
              <a:rPr lang="es" sz="1585">
                <a:solidFill>
                  <a:srgbClr val="1C4587"/>
                </a:solidFill>
              </a:rPr>
              <a:t>En Agricultura se podría optimizar el rendimiento de los cultivos por medio de la utilización de las técnicas de Inteligencia Artificial para analizar los datos del suelo y del clima en tiempo real, logrando producir más alimentos incluso con climas perjudiciales.</a:t>
            </a:r>
            <a:endParaRPr sz="1585">
              <a:solidFill>
                <a:srgbClr val="1C4587"/>
              </a:solidFill>
            </a:endParaRPr>
          </a:p>
          <a:p>
            <a:pPr indent="0" lvl="0" marL="0" rtl="0" algn="just">
              <a:lnSpc>
                <a:spcPct val="95000"/>
              </a:lnSpc>
              <a:spcBef>
                <a:spcPts val="1200"/>
              </a:spcBef>
              <a:spcAft>
                <a:spcPts val="0"/>
              </a:spcAft>
              <a:buNone/>
            </a:pPr>
            <a:r>
              <a:rPr lang="es" sz="1585">
                <a:solidFill>
                  <a:srgbClr val="1C4587"/>
                </a:solidFill>
              </a:rPr>
              <a:t>La Inteligencia Artificial se utiliza para analizar los nutrientes, la humedad, la salinidad y otros factores en el suelo. </a:t>
            </a:r>
            <a:endParaRPr sz="1585">
              <a:solidFill>
                <a:srgbClr val="1C4587"/>
              </a:solidFill>
            </a:endParaRPr>
          </a:p>
          <a:p>
            <a:pPr indent="0" lvl="0" marL="0" rtl="0" algn="just">
              <a:lnSpc>
                <a:spcPct val="95000"/>
              </a:lnSpc>
              <a:spcBef>
                <a:spcPts val="1200"/>
              </a:spcBef>
              <a:spcAft>
                <a:spcPts val="0"/>
              </a:spcAft>
              <a:buNone/>
            </a:pPr>
            <a:r>
              <a:rPr lang="es" sz="1585">
                <a:solidFill>
                  <a:srgbClr val="1C4587"/>
                </a:solidFill>
              </a:rPr>
              <a:t>La IA puede analizar dónde crecen las malas hierbas o donde hay plagas de insectos.</a:t>
            </a:r>
            <a:endParaRPr sz="1585">
              <a:solidFill>
                <a:srgbClr val="1C4587"/>
              </a:solidFill>
            </a:endParaRPr>
          </a:p>
          <a:p>
            <a:pPr indent="0" lvl="0" marL="0" rtl="0" algn="just">
              <a:lnSpc>
                <a:spcPct val="95000"/>
              </a:lnSpc>
              <a:spcBef>
                <a:spcPts val="1200"/>
              </a:spcBef>
              <a:spcAft>
                <a:spcPts val="0"/>
              </a:spcAft>
              <a:buNone/>
            </a:pPr>
            <a:r>
              <a:rPr lang="es" sz="1585">
                <a:solidFill>
                  <a:srgbClr val="1C4587"/>
                </a:solidFill>
              </a:rPr>
              <a:t>Los robots de IA pueden ayudar a cosechar los cultivos a un volumen mayor y a un ritmo más rápido que los trabajadores humanos.</a:t>
            </a:r>
            <a:endParaRPr sz="1585">
              <a:solidFill>
                <a:srgbClr val="1C4587"/>
              </a:solidFill>
            </a:endParaRPr>
          </a:p>
          <a:p>
            <a:pPr indent="0" lvl="0" marL="0" rtl="0" algn="just">
              <a:lnSpc>
                <a:spcPct val="95000"/>
              </a:lnSpc>
              <a:spcBef>
                <a:spcPts val="1200"/>
              </a:spcBef>
              <a:spcAft>
                <a:spcPts val="1200"/>
              </a:spcAft>
              <a:buNone/>
            </a:pPr>
            <a:r>
              <a:t/>
            </a:r>
            <a:endParaRPr sz="1585">
              <a:solidFill>
                <a:srgbClr val="1C4587"/>
              </a:solidFill>
            </a:endParaRPr>
          </a:p>
        </p:txBody>
      </p:sp>
      <p:pic>
        <p:nvPicPr>
          <p:cNvPr id="453" name="Google Shape;453;p80"/>
          <p:cNvPicPr preferRelativeResize="0"/>
          <p:nvPr/>
        </p:nvPicPr>
        <p:blipFill>
          <a:blip r:embed="rId3">
            <a:alphaModFix/>
          </a:blip>
          <a:stretch>
            <a:fillRect/>
          </a:stretch>
        </p:blipFill>
        <p:spPr>
          <a:xfrm>
            <a:off x="430688" y="3372925"/>
            <a:ext cx="2847975" cy="1600200"/>
          </a:xfrm>
          <a:prstGeom prst="rect">
            <a:avLst/>
          </a:prstGeom>
          <a:noFill/>
          <a:ln>
            <a:noFill/>
          </a:ln>
        </p:spPr>
      </p:pic>
      <p:pic>
        <p:nvPicPr>
          <p:cNvPr id="454" name="Google Shape;454;p80"/>
          <p:cNvPicPr preferRelativeResize="0"/>
          <p:nvPr/>
        </p:nvPicPr>
        <p:blipFill>
          <a:blip r:embed="rId4">
            <a:alphaModFix/>
          </a:blip>
          <a:stretch>
            <a:fillRect/>
          </a:stretch>
        </p:blipFill>
        <p:spPr>
          <a:xfrm>
            <a:off x="4171631" y="3372925"/>
            <a:ext cx="3105699" cy="1749001"/>
          </a:xfrm>
          <a:prstGeom prst="rect">
            <a:avLst/>
          </a:prstGeom>
          <a:noFill/>
          <a:ln>
            <a:noFill/>
          </a:ln>
        </p:spPr>
      </p:pic>
      <p:sp>
        <p:nvSpPr>
          <p:cNvPr id="455" name="Google Shape;455;p80"/>
          <p:cNvSpPr txBox="1"/>
          <p:nvPr/>
        </p:nvSpPr>
        <p:spPr>
          <a:xfrm>
            <a:off x="7568250" y="3218725"/>
            <a:ext cx="1351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5"/>
              </a:rPr>
              <a:t>https://www.telefonica.com/es/sala-comunicacion/blog/como-influye-inteligencia-artificial-agricultura/</a:t>
            </a:r>
            <a:endParaRPr/>
          </a:p>
          <a:p>
            <a:pPr indent="0" lvl="0" marL="0" rtl="0" algn="l">
              <a:spcBef>
                <a:spcPts val="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81"/>
          <p:cNvSpPr txBox="1"/>
          <p:nvPr/>
        </p:nvSpPr>
        <p:spPr>
          <a:xfrm>
            <a:off x="4973675" y="210437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3"/>
              </a:rPr>
              <a:t>https://www.youtube.com/watch?v=UkaN57lNvEU</a:t>
            </a:r>
            <a:endParaRPr/>
          </a:p>
          <a:p>
            <a:pPr indent="0" lvl="0" marL="0" rtl="0" algn="l">
              <a:spcBef>
                <a:spcPts val="0"/>
              </a:spcBef>
              <a:spcAft>
                <a:spcPts val="0"/>
              </a:spcAft>
              <a:buNone/>
            </a:pPr>
            <a:r>
              <a:t/>
            </a:r>
            <a:endParaRPr/>
          </a:p>
        </p:txBody>
      </p:sp>
      <p:pic>
        <p:nvPicPr>
          <p:cNvPr id="461" name="Google Shape;461;p81"/>
          <p:cNvPicPr preferRelativeResize="0"/>
          <p:nvPr/>
        </p:nvPicPr>
        <p:blipFill>
          <a:blip r:embed="rId4">
            <a:alphaModFix/>
          </a:blip>
          <a:stretch>
            <a:fillRect/>
          </a:stretch>
        </p:blipFill>
        <p:spPr>
          <a:xfrm>
            <a:off x="978419" y="-26014"/>
            <a:ext cx="3860356" cy="5195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idx="1" type="body"/>
          </p:nvPr>
        </p:nvSpPr>
        <p:spPr>
          <a:xfrm>
            <a:off x="385525" y="345000"/>
            <a:ext cx="8520600" cy="4453500"/>
          </a:xfrm>
          <a:prstGeom prst="rect">
            <a:avLst/>
          </a:prstGeom>
        </p:spPr>
        <p:txBody>
          <a:bodyPr anchorCtr="0" anchor="t" bIns="91425" lIns="91425" spcFirstLastPara="1" rIns="91425" wrap="square" tIns="91425">
            <a:noAutofit/>
          </a:bodyPr>
          <a:lstStyle/>
          <a:p>
            <a:pPr indent="-327660" lvl="0" marL="457200" rtl="0" algn="just">
              <a:lnSpc>
                <a:spcPct val="105000"/>
              </a:lnSpc>
              <a:spcBef>
                <a:spcPts val="0"/>
              </a:spcBef>
              <a:spcAft>
                <a:spcPts val="0"/>
              </a:spcAft>
              <a:buClr>
                <a:srgbClr val="1C4587"/>
              </a:buClr>
              <a:buSzPts val="1560"/>
              <a:buChar char="●"/>
            </a:pPr>
            <a:r>
              <a:rPr lang="es" sz="1560">
                <a:solidFill>
                  <a:srgbClr val="1C4587"/>
                </a:solidFill>
              </a:rPr>
              <a:t>El </a:t>
            </a:r>
            <a:r>
              <a:rPr b="1" lang="es" sz="1560">
                <a:solidFill>
                  <a:srgbClr val="1C4587"/>
                </a:solidFill>
              </a:rPr>
              <a:t>aprendizaje por refuerzo</a:t>
            </a:r>
            <a:r>
              <a:rPr lang="es" sz="1560">
                <a:solidFill>
                  <a:srgbClr val="1C4587"/>
                </a:solidFill>
              </a:rPr>
              <a:t> es un tipo de aprendizaje de la IA que se inspira en la forma en que los seres humanos (y los animales en general) aprenden: a través de la experiencia y la interacción con el entorno. </a:t>
            </a:r>
            <a:endParaRPr sz="1560">
              <a:solidFill>
                <a:srgbClr val="1C4587"/>
              </a:solidFill>
            </a:endParaRPr>
          </a:p>
          <a:p>
            <a:pPr indent="0" lvl="0" marL="457200" rtl="0" algn="just">
              <a:lnSpc>
                <a:spcPct val="105000"/>
              </a:lnSpc>
              <a:spcBef>
                <a:spcPts val="1000"/>
              </a:spcBef>
              <a:spcAft>
                <a:spcPts val="0"/>
              </a:spcAft>
              <a:buNone/>
            </a:pPr>
            <a:r>
              <a:rPr lang="es" sz="1560">
                <a:solidFill>
                  <a:srgbClr val="1C4587"/>
                </a:solidFill>
              </a:rPr>
              <a:t>En el aprendizaje por refuerzo, un agente de IA interactúa con su entorno y recibe recompensas o penalizaciones (refuerzos) basadas en sus acciones. El objetivo del agente es maximizar su recompensa total a lo largo del tiempo, lo que a menudo implica un equilibrio entre la exploración (probar nuevas acciones para ver sus efectos) y la explotación (seguir acciones que ya se sabe que producen una recompensa).</a:t>
            </a:r>
            <a:endParaRPr sz="1560">
              <a:solidFill>
                <a:srgbClr val="1C4587"/>
              </a:solidFill>
            </a:endParaRPr>
          </a:p>
          <a:p>
            <a:pPr indent="0" lvl="0" marL="457200" rtl="0" algn="just">
              <a:lnSpc>
                <a:spcPct val="105000"/>
              </a:lnSpc>
              <a:spcBef>
                <a:spcPts val="1000"/>
              </a:spcBef>
              <a:spcAft>
                <a:spcPts val="1000"/>
              </a:spcAft>
              <a:buNone/>
            </a:pPr>
            <a:r>
              <a:rPr lang="es" sz="1560">
                <a:solidFill>
                  <a:srgbClr val="1C4587"/>
                </a:solidFill>
              </a:rPr>
              <a:t>Un buen ejemplo de aprendizaje por refuerzo es el juego de ajedrez. Supongamos que estamos entrenando a una IA para jugar al ajedrez. En este caso, el agente de IA es el jugador de ajedrez, el entorno es el tablero de ajedrez y las reglas del juego, y las recompensas son las victorias y las penalizaciones son las derrotas. El agente realiza movimientos (acciones) en el tablero y recibe feedback (recompensas o penalizaciones) basado en si esos movimientos conducen a una victoria o a una derrota. A lo largo del tiempo, la IA aprende qué movimientos aumentan la probabilidad de ganar el juego y ajusta su estrategia en consecuencia.</a:t>
            </a:r>
            <a:endParaRPr sz="1560">
              <a:solidFill>
                <a:srgbClr val="1C4587"/>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0"/>
          <p:cNvPicPr preferRelativeResize="0"/>
          <p:nvPr/>
        </p:nvPicPr>
        <p:blipFill rotWithShape="1">
          <a:blip r:embed="rId3">
            <a:alphaModFix/>
          </a:blip>
          <a:srcRect b="0" l="10291" r="1974" t="0"/>
          <a:stretch/>
        </p:blipFill>
        <p:spPr>
          <a:xfrm>
            <a:off x="588950" y="480225"/>
            <a:ext cx="7699525" cy="4560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ph type="title"/>
          </p:nvPr>
        </p:nvSpPr>
        <p:spPr>
          <a:xfrm>
            <a:off x="311700" y="297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rgbClr val="1C4587"/>
                </a:solidFill>
              </a:rPr>
              <a:t>2. INTELIGENCIA NATURAL Y ARTIFICIAL</a:t>
            </a:r>
            <a:endParaRPr b="1">
              <a:solidFill>
                <a:srgbClr val="1C4587"/>
              </a:solidFill>
            </a:endParaRPr>
          </a:p>
        </p:txBody>
      </p:sp>
      <p:sp>
        <p:nvSpPr>
          <p:cNvPr id="100" name="Google Shape;100;p21"/>
          <p:cNvSpPr txBox="1"/>
          <p:nvPr>
            <p:ph idx="1" type="body"/>
          </p:nvPr>
        </p:nvSpPr>
        <p:spPr>
          <a:xfrm>
            <a:off x="311700" y="94152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s">
                <a:solidFill>
                  <a:srgbClr val="1C4587"/>
                </a:solidFill>
              </a:rPr>
              <a:t>La </a:t>
            </a:r>
            <a:r>
              <a:rPr b="1" lang="es">
                <a:solidFill>
                  <a:srgbClr val="1C4587"/>
                </a:solidFill>
              </a:rPr>
              <a:t>inteligencia natural</a:t>
            </a:r>
            <a:r>
              <a:rPr lang="es">
                <a:solidFill>
                  <a:srgbClr val="1C4587"/>
                </a:solidFill>
              </a:rPr>
              <a:t> se refiere a la </a:t>
            </a:r>
            <a:r>
              <a:rPr b="1" lang="es">
                <a:solidFill>
                  <a:srgbClr val="1C4587"/>
                </a:solidFill>
              </a:rPr>
              <a:t>capacidad cognitiva de los seres vivos</a:t>
            </a:r>
            <a:r>
              <a:rPr lang="es">
                <a:solidFill>
                  <a:srgbClr val="1C4587"/>
                </a:solidFill>
              </a:rPr>
              <a:t>, especialmente los humanos, desarrollada a lo largo de la evolución, mientras que la</a:t>
            </a:r>
            <a:r>
              <a:rPr b="1" lang="es">
                <a:solidFill>
                  <a:srgbClr val="1C4587"/>
                </a:solidFill>
              </a:rPr>
              <a:t> inteligencia artificial</a:t>
            </a:r>
            <a:r>
              <a:rPr lang="es">
                <a:solidFill>
                  <a:srgbClr val="1C4587"/>
                </a:solidFill>
              </a:rPr>
              <a:t> es una </a:t>
            </a:r>
            <a:r>
              <a:rPr b="1" lang="es">
                <a:solidFill>
                  <a:srgbClr val="1C4587"/>
                </a:solidFill>
              </a:rPr>
              <a:t>creación humana</a:t>
            </a:r>
            <a:r>
              <a:rPr lang="es">
                <a:solidFill>
                  <a:srgbClr val="1C4587"/>
                </a:solidFill>
              </a:rPr>
              <a:t> que </a:t>
            </a:r>
            <a:r>
              <a:rPr b="1" lang="es">
                <a:solidFill>
                  <a:srgbClr val="1C4587"/>
                </a:solidFill>
              </a:rPr>
              <a:t>utiliza algoritmos y datos para realizar tareas específicas</a:t>
            </a:r>
            <a:r>
              <a:rPr lang="es">
                <a:solidFill>
                  <a:srgbClr val="1C4587"/>
                </a:solidFill>
              </a:rPr>
              <a:t>, pero carece de conciencia y emociones.</a:t>
            </a:r>
            <a:endParaRPr>
              <a:solidFill>
                <a:srgbClr val="1C4587"/>
              </a:solidFill>
            </a:endParaRPr>
          </a:p>
        </p:txBody>
      </p:sp>
      <p:sp>
        <p:nvSpPr>
          <p:cNvPr id="101" name="Google Shape;101;p21"/>
          <p:cNvSpPr txBox="1"/>
          <p:nvPr/>
        </p:nvSpPr>
        <p:spPr>
          <a:xfrm>
            <a:off x="6144000" y="395327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3"/>
              </a:rPr>
              <a:t>https://images.app.goo.gl/uy8RzbxJqUB9JP9x8</a:t>
            </a:r>
            <a:endParaRPr/>
          </a:p>
          <a:p>
            <a:pPr indent="0" lvl="0" marL="0" rtl="0" algn="l">
              <a:spcBef>
                <a:spcPts val="0"/>
              </a:spcBef>
              <a:spcAft>
                <a:spcPts val="0"/>
              </a:spcAft>
              <a:buNone/>
            </a:pPr>
            <a:r>
              <a:t/>
            </a:r>
            <a:endParaRPr/>
          </a:p>
        </p:txBody>
      </p:sp>
      <p:pic>
        <p:nvPicPr>
          <p:cNvPr descr="inteligencia artificial vs inteligencia humana_imgdest" id="102" name="Google Shape;102;p21"/>
          <p:cNvPicPr preferRelativeResize="0"/>
          <p:nvPr/>
        </p:nvPicPr>
        <p:blipFill>
          <a:blip r:embed="rId4">
            <a:alphaModFix/>
          </a:blip>
          <a:stretch>
            <a:fillRect/>
          </a:stretch>
        </p:blipFill>
        <p:spPr>
          <a:xfrm>
            <a:off x="2377750" y="2674825"/>
            <a:ext cx="3801375" cy="2287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