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39"/>
  </p:notesMasterIdLst>
  <p:handoutMasterIdLst>
    <p:handoutMasterId r:id="rId40"/>
  </p:handoutMasterIdLst>
  <p:sldIdLst>
    <p:sldId id="360" r:id="rId2"/>
    <p:sldId id="373" r:id="rId3"/>
    <p:sldId id="374" r:id="rId4"/>
    <p:sldId id="363" r:id="rId5"/>
    <p:sldId id="352" r:id="rId6"/>
    <p:sldId id="332" r:id="rId7"/>
    <p:sldId id="345" r:id="rId8"/>
    <p:sldId id="346" r:id="rId9"/>
    <p:sldId id="381" r:id="rId10"/>
    <p:sldId id="353" r:id="rId11"/>
    <p:sldId id="354" r:id="rId12"/>
    <p:sldId id="348" r:id="rId13"/>
    <p:sldId id="367" r:id="rId14"/>
    <p:sldId id="370" r:id="rId15"/>
    <p:sldId id="366" r:id="rId16"/>
    <p:sldId id="382" r:id="rId17"/>
    <p:sldId id="359" r:id="rId18"/>
    <p:sldId id="267" r:id="rId19"/>
    <p:sldId id="383" r:id="rId20"/>
    <p:sldId id="371" r:id="rId21"/>
    <p:sldId id="372" r:id="rId22"/>
    <p:sldId id="323" r:id="rId23"/>
    <p:sldId id="364" r:id="rId24"/>
    <p:sldId id="324" r:id="rId25"/>
    <p:sldId id="321" r:id="rId26"/>
    <p:sldId id="297" r:id="rId27"/>
    <p:sldId id="296" r:id="rId28"/>
    <p:sldId id="295" r:id="rId29"/>
    <p:sldId id="294" r:id="rId30"/>
    <p:sldId id="310" r:id="rId31"/>
    <p:sldId id="361" r:id="rId32"/>
    <p:sldId id="311" r:id="rId33"/>
    <p:sldId id="362" r:id="rId34"/>
    <p:sldId id="377" r:id="rId35"/>
    <p:sldId id="378" r:id="rId36"/>
    <p:sldId id="379" r:id="rId37"/>
    <p:sldId id="365" r:id="rId3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2">
          <p15:clr>
            <a:srgbClr val="A4A3A4"/>
          </p15:clr>
        </p15:guide>
        <p15:guide id="2" orient="horz" pos="64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1389">
          <p15:clr>
            <a:srgbClr val="A4A3A4"/>
          </p15:clr>
        </p15:guide>
        <p15:guide id="5" orient="horz" pos="799">
          <p15:clr>
            <a:srgbClr val="A4A3A4"/>
          </p15:clr>
        </p15:guide>
        <p15:guide id="6" pos="5602">
          <p15:clr>
            <a:srgbClr val="A4A3A4"/>
          </p15:clr>
        </p15:guide>
        <p15:guide id="7" pos="3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FF99"/>
    <a:srgbClr val="226822"/>
    <a:srgbClr val="2E8A2E"/>
    <a:srgbClr val="FFFFE1"/>
    <a:srgbClr val="BBE0E3"/>
    <a:srgbClr val="6699FF"/>
    <a:srgbClr val="99CC00"/>
    <a:srgbClr val="F87156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75" autoAdjust="0"/>
    <p:restoredTop sz="94614" autoAdjust="0"/>
  </p:normalViewPr>
  <p:slideViewPr>
    <p:cSldViewPr>
      <p:cViewPr varScale="1">
        <p:scale>
          <a:sx n="49" d="100"/>
          <a:sy n="49" d="100"/>
        </p:scale>
        <p:origin x="1212" y="36"/>
      </p:cViewPr>
      <p:guideLst>
        <p:guide orient="horz" pos="3022"/>
        <p:guide orient="horz" pos="640"/>
        <p:guide orient="horz" pos="3974"/>
        <p:guide orient="horz" pos="1389"/>
        <p:guide orient="horz" pos="799"/>
        <p:guide pos="5602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E00724-6A6B-46DD-A031-999647D5930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7280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3270E2-4974-4BB2-91B3-68C39B9BBE5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1913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70E2-4974-4BB2-91B3-68C39B9BBE50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502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BA27A2-106D-4EDE-AFAF-C05A75803C0D}" type="slidenum">
              <a:rPr lang="es-ES"/>
              <a:pPr/>
              <a:t>15</a:t>
            </a:fld>
            <a:endParaRPr lang="es-E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9274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5133F-9014-42ED-AF8A-0ACAD750C14C}" type="slidenum">
              <a:rPr lang="es-ES"/>
              <a:pPr/>
              <a:t>18</a:t>
            </a:fld>
            <a:endParaRPr lang="es-E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503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A27D4-6C43-4CD8-ACFD-FB4C38C97337}" type="slidenum">
              <a:rPr lang="es-ES"/>
              <a:pPr/>
              <a:t>19</a:t>
            </a:fld>
            <a:endParaRPr lang="es-E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96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0CEB8D-5001-45B9-A7BA-F1E0D252B2DD}" type="slidenum">
              <a:rPr lang="es-ES"/>
              <a:pPr/>
              <a:t>20</a:t>
            </a:fld>
            <a:endParaRPr lang="es-E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595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0CEB8D-5001-45B9-A7BA-F1E0D252B2DD}" type="slidenum">
              <a:rPr lang="es-ES"/>
              <a:pPr/>
              <a:t>21</a:t>
            </a:fld>
            <a:endParaRPr lang="es-E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438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CC368-C831-4AA1-BDD8-75466549A1DF}" type="slidenum">
              <a:rPr lang="es-ES"/>
              <a:pPr/>
              <a:t>22</a:t>
            </a:fld>
            <a:endParaRPr lang="es-E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4127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296813-0C04-4AE2-BC05-4F03231EC8F8}" type="slidenum">
              <a:rPr lang="es-ES"/>
              <a:pPr/>
              <a:t>24</a:t>
            </a:fld>
            <a:endParaRPr lang="es-E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38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F9398-AC19-4D97-9877-B15ED447FFF0}" type="slidenum">
              <a:rPr lang="es-ES"/>
              <a:pPr/>
              <a:t>25</a:t>
            </a:fld>
            <a:endParaRPr lang="es-E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741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0E8D6-DDE3-435D-8371-10BBEF4F3377}" type="slidenum">
              <a:rPr lang="es-ES"/>
              <a:pPr/>
              <a:t>26</a:t>
            </a:fld>
            <a:endParaRPr lang="es-E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890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5467FD-5AC1-429F-A126-E583F5DBEECF}" type="slidenum">
              <a:rPr lang="es-ES"/>
              <a:pPr/>
              <a:t>27</a:t>
            </a:fld>
            <a:endParaRPr lang="es-E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190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A5EBE4-77F9-4496-9FC7-11B3693AA9B6}" type="slidenum">
              <a:rPr lang="es-ES"/>
              <a:pPr/>
              <a:t>2</a:t>
            </a:fld>
            <a:endParaRPr lang="es-E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332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BCBB4-2E04-40A6-BE08-7ADBD60E0237}" type="slidenum">
              <a:rPr lang="es-ES"/>
              <a:pPr/>
              <a:t>28</a:t>
            </a:fld>
            <a:endParaRPr lang="es-E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697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793E4-185F-42B0-9B95-8C84CAB7EE86}" type="slidenum">
              <a:rPr lang="es-ES"/>
              <a:pPr/>
              <a:t>29</a:t>
            </a:fld>
            <a:endParaRPr lang="es-E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532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5ED459-6000-4109-9AE8-27C3114E394E}" type="slidenum">
              <a:rPr lang="es-ES"/>
              <a:pPr/>
              <a:t>30</a:t>
            </a:fld>
            <a:endParaRPr lang="es-E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9897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8B75A-7E5D-4E13-BF14-CA57FA366505}" type="slidenum">
              <a:rPr lang="es-ES"/>
              <a:pPr/>
              <a:t>32</a:t>
            </a:fld>
            <a:endParaRPr lang="es-E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4412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70E2-4974-4BB2-91B3-68C39B9BBE50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77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70E2-4974-4BB2-91B3-68C39B9BBE50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412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70E2-4974-4BB2-91B3-68C39B9BBE50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732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76B61-9E73-40C4-978C-B7DDC440F763}" type="slidenum">
              <a:rPr lang="es-ES"/>
              <a:pPr/>
              <a:t>7</a:t>
            </a:fld>
            <a:endParaRPr lang="es-E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9545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A3B9D-7ED9-4B62-BDAC-C12C4792DCE3}" type="slidenum">
              <a:rPr lang="es-ES"/>
              <a:pPr/>
              <a:t>8</a:t>
            </a:fld>
            <a:endParaRPr lang="es-E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537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70E2-4974-4BB2-91B3-68C39B9BBE50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468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49956-BAB1-476F-BB7C-07B044B4621C}" type="slidenum">
              <a:rPr lang="es-ES"/>
              <a:pPr/>
              <a:t>13</a:t>
            </a:fld>
            <a:endParaRPr lang="es-E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53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70E2-4974-4BB2-91B3-68C39B9BBE50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6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F46E2B-0BCE-4731-A6FC-CD78A32E5CFF}" type="datetimeFigureOut">
              <a:rPr lang="es-ES" smtClean="0"/>
              <a:pPr/>
              <a:t>05/04/2021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F533B-45C7-456D-9670-C106FB417E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slide" Target="slide27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hyperlink" Target="http://www.google.es/url?q=http://tortugas-terrestres.blogspot.com/2010_08_01_archive.html&amp;sa=U&amp;ei=HHxGU7b3FKGj0QXA3IDgDA&amp;ved=0CC4Q9QEwAA&amp;sig2=Y8URAaA4a8Dwo84CEo877g&amp;usg=AFQjCNGhBXaMEP17OOPFU4e07v91x4c20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5.jpe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hyperlink" Target="http://recursostic.educacion.es/secundaria/edad/4esobiologia/4quincena10/imagenes10/relac_intra.sw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30.jpe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hyperlink" Target="https://youtu.be/Fn-hwyGf1xc" TargetMode="External"/><Relationship Id="rId5" Type="http://schemas.openxmlformats.org/officeDocument/2006/relationships/image" Target="../media/image148.pn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recursostic.educacion.es/secundaria/edad/4esobiologia/4quincena10/imagenes10/rela_interes.swf" TargetMode="External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9.png"/><Relationship Id="rId7" Type="http://schemas.openxmlformats.org/officeDocument/2006/relationships/image" Target="../media/image16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160.png"/><Relationship Id="rId4" Type="http://schemas.openxmlformats.org/officeDocument/2006/relationships/slide" Target="slide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3.jpeg"/><Relationship Id="rId7" Type="http://schemas.openxmlformats.org/officeDocument/2006/relationships/slide" Target="slide30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56184" y="626827"/>
            <a:ext cx="7772400" cy="1470025"/>
          </a:xfrm>
        </p:spPr>
        <p:txBody>
          <a:bodyPr>
            <a:normAutofit/>
          </a:bodyPr>
          <a:lstStyle/>
          <a:p>
            <a:br>
              <a:rPr lang="es-ES" sz="28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2800" dirty="0">
                <a:solidFill>
                  <a:srgbClr val="2E8A2E"/>
                </a:solidFill>
                <a:latin typeface="Comic Sans MS" panose="030F0702030302020204" pitchFamily="66" charset="0"/>
              </a:rPr>
              <a:t>LOS ECOSISTEMAS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91051" y="1952836"/>
            <a:ext cx="6481449" cy="5184576"/>
          </a:xfrm>
        </p:spPr>
        <p:txBody>
          <a:bodyPr>
            <a:normAutofit/>
          </a:bodyPr>
          <a:lstStyle/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</a:t>
            </a:r>
            <a:r>
              <a:rPr lang="es-ES" sz="2000" u="sng" dirty="0">
                <a:solidFill>
                  <a:srgbClr val="2E8A2E"/>
                </a:solidFill>
                <a:latin typeface="Comic Sans MS" panose="030F0702030302020204" pitchFamily="66" charset="0"/>
              </a:rPr>
              <a:t>EL ECOSISTEMA Y SUS COMPONENTES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a/ Concepto de ecosistema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</a:t>
            </a:r>
            <a:r>
              <a:rPr lang="es-ES" sz="2000" dirty="0" err="1">
                <a:solidFill>
                  <a:srgbClr val="2E8A2E"/>
                </a:solidFill>
                <a:latin typeface="Comic Sans MS" panose="030F0702030302020204" pitchFamily="66" charset="0"/>
              </a:rPr>
              <a:t>b/</a:t>
            </a:r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 Hábitat y nicho ecológico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c/ Biotopo: componentes abióticos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	- Medio acuático y terrestre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	- Sustrato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	- Factores abióticos. La tolerancia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	      - En el medio terrestre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	      - En el medio acuático	 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d/ Biocenosis. Relaciones bióticas</a:t>
            </a:r>
          </a:p>
          <a:p>
            <a:pPr algn="l"/>
            <a:r>
              <a:rPr lang="es-ES" sz="2000" dirty="0">
                <a:solidFill>
                  <a:srgbClr val="2E8A2E"/>
                </a:solidFill>
                <a:latin typeface="Comic Sans MS" panose="030F0702030302020204" pitchFamily="66" charset="0"/>
              </a:rPr>
              <a:t>	e/ Tipos de ecosistemas. Los biomas.</a:t>
            </a:r>
          </a:p>
          <a:p>
            <a:pPr marL="457200" indent="-457200">
              <a:buAutoNum type="arabicPeriod"/>
            </a:pPr>
            <a:endParaRPr lang="es-ES" sz="2000" dirty="0">
              <a:solidFill>
                <a:srgbClr val="2E8A2E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347948" y="1880828"/>
            <a:ext cx="5508528" cy="4608512"/>
          </a:xfrm>
          <a:prstGeom prst="rect">
            <a:avLst/>
          </a:prstGeom>
          <a:noFill/>
          <a:ln w="28575">
            <a:solidFill>
              <a:srgbClr val="2E8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 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347948" y="1016732"/>
            <a:ext cx="5508528" cy="648072"/>
          </a:xfrm>
          <a:prstGeom prst="rect">
            <a:avLst/>
          </a:prstGeom>
          <a:noFill/>
          <a:ln w="28575">
            <a:solidFill>
              <a:srgbClr val="2E8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 descr="Resultado de imagen de ecosistem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89" y="2960948"/>
            <a:ext cx="302687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266" y="585327"/>
            <a:ext cx="1363402" cy="194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9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99" name="Picture 19" descr="branqui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496" y="3284984"/>
            <a:ext cx="2598648" cy="2622322"/>
          </a:xfrm>
          <a:prstGeom prst="rect">
            <a:avLst/>
          </a:prstGeom>
          <a:noFill/>
        </p:spPr>
      </p:pic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503548" y="109081"/>
            <a:ext cx="853294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2E8A2E"/>
                </a:solidFill>
                <a:highlight>
                  <a:srgbClr val="CCFF99"/>
                </a:highlight>
                <a:latin typeface="Comic Sans MS" pitchFamily="66" charset="0"/>
              </a:rPr>
              <a:t>c/BIOTOPO: </a:t>
            </a:r>
            <a:r>
              <a:rPr lang="es-ES_tradnl" sz="1600" dirty="0">
                <a:solidFill>
                  <a:srgbClr val="2E8A2E"/>
                </a:solidFill>
                <a:highlight>
                  <a:srgbClr val="CCFF99"/>
                </a:highlight>
                <a:latin typeface="Comic Sans MS" pitchFamily="66" charset="0"/>
              </a:rPr>
              <a:t>Espacio o lugar en el que viven los seres vivos de un ecosistema. Incluye una serie de características físico –químicas o factores abióticos.</a:t>
            </a:r>
          </a:p>
          <a:p>
            <a:pPr>
              <a:spcBef>
                <a:spcPct val="50000"/>
              </a:spcBef>
            </a:pP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En el biotopo, 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el medio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es la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sustancia que permite el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intercambio de gases,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 puede ser por tanto e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l agua o el aire.</a:t>
            </a:r>
            <a:endParaRPr lang="es-ES_tradnl" sz="1600" dirty="0">
              <a:solidFill>
                <a:srgbClr val="2E8A2E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En el MEDIO ACUÁTICO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la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principal </a:t>
            </a:r>
            <a:r>
              <a:rPr lang="es-ES_tradnl" sz="1600" b="1" u="sng" dirty="0">
                <a:solidFill>
                  <a:srgbClr val="2E8A2E"/>
                </a:solidFill>
                <a:latin typeface="Comic Sans MS" pitchFamily="66" charset="0"/>
              </a:rPr>
              <a:t>adaptación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son 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las branquias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, para respirar.</a:t>
            </a:r>
            <a:endParaRPr lang="es-ES" sz="1600" b="1" u="sng" dirty="0">
              <a:solidFill>
                <a:srgbClr val="2E8A2E"/>
              </a:solidFill>
              <a:latin typeface="Comic Sans MS" pitchFamily="66" charset="0"/>
            </a:endParaRPr>
          </a:p>
        </p:txBody>
      </p:sp>
      <p:pic>
        <p:nvPicPr>
          <p:cNvPr id="302090" name="Picture 10" descr="829835_Página_033_Imagen_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22240"/>
            <a:ext cx="2844221" cy="1422784"/>
          </a:xfrm>
          <a:prstGeom prst="rect">
            <a:avLst/>
          </a:prstGeom>
          <a:noFill/>
        </p:spPr>
      </p:pic>
      <p:pic>
        <p:nvPicPr>
          <p:cNvPr id="302091" name="Picture 11" descr="833571ALMT07P132H0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339" b="19987"/>
          <a:stretch>
            <a:fillRect/>
          </a:stretch>
        </p:blipFill>
        <p:spPr bwMode="auto">
          <a:xfrm>
            <a:off x="4572000" y="1931169"/>
            <a:ext cx="4211638" cy="2399531"/>
          </a:xfrm>
          <a:prstGeom prst="rect">
            <a:avLst/>
          </a:prstGeom>
          <a:noFill/>
        </p:spPr>
      </p:pic>
      <p:sp>
        <p:nvSpPr>
          <p:cNvPr id="302092" name="Rectangle 12"/>
          <p:cNvSpPr>
            <a:spLocks noChangeArrowheads="1"/>
          </p:cNvSpPr>
          <p:nvPr/>
        </p:nvSpPr>
        <p:spPr bwMode="auto">
          <a:xfrm>
            <a:off x="6088063" y="1858219"/>
            <a:ext cx="1389062" cy="274637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Cámara branquial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2093" name="Line 13"/>
          <p:cNvSpPr>
            <a:spLocks noChangeShapeType="1"/>
          </p:cNvSpPr>
          <p:nvPr/>
        </p:nvSpPr>
        <p:spPr bwMode="auto">
          <a:xfrm>
            <a:off x="6958926" y="2132856"/>
            <a:ext cx="349924" cy="432544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302096" name="Picture 16" descr="lup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597939">
            <a:off x="7127875" y="2384425"/>
            <a:ext cx="6651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106" name="Rectangle 26"/>
          <p:cNvSpPr>
            <a:spLocks noChangeArrowheads="1"/>
          </p:cNvSpPr>
          <p:nvPr/>
        </p:nvSpPr>
        <p:spPr bwMode="auto">
          <a:xfrm>
            <a:off x="5718175" y="4437063"/>
            <a:ext cx="866775" cy="274637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Branquias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2107" name="Line 27"/>
          <p:cNvSpPr>
            <a:spLocks noChangeShapeType="1"/>
          </p:cNvSpPr>
          <p:nvPr/>
        </p:nvSpPr>
        <p:spPr bwMode="auto">
          <a:xfrm flipH="1" flipV="1">
            <a:off x="5184775" y="3789363"/>
            <a:ext cx="574675" cy="6477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2108" name="Line 28"/>
          <p:cNvSpPr>
            <a:spLocks noChangeShapeType="1"/>
          </p:cNvSpPr>
          <p:nvPr/>
        </p:nvSpPr>
        <p:spPr bwMode="auto">
          <a:xfrm flipH="1">
            <a:off x="5184775" y="4652963"/>
            <a:ext cx="574675" cy="2524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079612" y="5514764"/>
            <a:ext cx="7704026" cy="1198971"/>
          </a:xfrm>
          <a:prstGeom prst="rect">
            <a:avLst/>
          </a:prstGeom>
          <a:noFill/>
          <a:ln w="28575">
            <a:solidFill>
              <a:srgbClr val="2E8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sultado de imagen de las branquias externas de anelidos marin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89040"/>
            <a:ext cx="2182119" cy="16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1187624" y="5625244"/>
            <a:ext cx="7571894" cy="954107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Además este medio se caracteriza por: </a:t>
            </a:r>
          </a:p>
          <a:p>
            <a:pPr algn="ctr"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Escasez de O</a:t>
            </a:r>
            <a:r>
              <a:rPr lang="es-ES_tradnl" sz="1600" b="1" baseline="-25000" dirty="0">
                <a:solidFill>
                  <a:srgbClr val="006600"/>
                </a:solidFill>
                <a:latin typeface="Comic Sans MS" panose="030F0702030302020204" pitchFamily="66" charset="0"/>
              </a:rPr>
              <a:t>2</a:t>
            </a:r>
            <a:r>
              <a:rPr lang="es-ES_tradnl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, </a:t>
            </a:r>
            <a:r>
              <a:rPr lang="es-ES_tradnl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temperatura estable</a:t>
            </a:r>
            <a:r>
              <a:rPr lang="es-ES_tradnl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, </a:t>
            </a:r>
            <a:r>
              <a:rPr lang="es-ES_tradnl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variaciones en luz y presión</a:t>
            </a:r>
            <a:r>
              <a:rPr lang="es-ES_tradnl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 con la profundidad (disminución y aumento, respectivamente).</a:t>
            </a:r>
            <a:endParaRPr lang="es-ES" sz="16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47564" y="15263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br>
              <a:rPr lang="es-ES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s-ES" sz="2000" b="1" dirty="0">
                <a:solidFill>
                  <a:srgbClr val="0070C0"/>
                </a:solidFill>
                <a:latin typeface="Comic Sans MS" pitchFamily="66" charset="0"/>
              </a:rPr>
              <a:t>TIPOS DE ORGANISMOS ACUÁTICOS</a:t>
            </a:r>
          </a:p>
        </p:txBody>
      </p:sp>
      <p:pic>
        <p:nvPicPr>
          <p:cNvPr id="4" name="Picture 41" descr="Imagen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19534" y="2096852"/>
            <a:ext cx="2773226" cy="2773226"/>
          </a:xfrm>
          <a:prstGeom prst="rect">
            <a:avLst/>
          </a:prstGeom>
        </p:spPr>
      </p:pic>
      <p:pic>
        <p:nvPicPr>
          <p:cNvPr id="5" name="Picture 43" descr="Imagen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1087438"/>
            <a:ext cx="2665599" cy="2665598"/>
          </a:xfrm>
          <a:prstGeom prst="rect">
            <a:avLst/>
          </a:prstGeom>
          <a:noFill/>
        </p:spPr>
      </p:pic>
      <p:pic>
        <p:nvPicPr>
          <p:cNvPr id="6" name="Picture 42" descr="Imagen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7224" y="2528900"/>
            <a:ext cx="2705236" cy="2687643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527884" y="3933056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NECTON</a:t>
            </a:r>
            <a:endParaRPr lang="es-ES" sz="1400" dirty="0">
              <a:latin typeface="Comic Sans MS" panose="030F0702030302020204" pitchFamily="66" charset="0"/>
            </a:endParaRP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Nadadores: se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desplazan activamente.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07504" y="4905164"/>
            <a:ext cx="3276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PLANCTON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Viven en suspensión en el agua y se mueven de forma pasiva con ella: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Fitoplancton: algas unicelulares.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Zooplancton: protozoos.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480212" y="5373216"/>
            <a:ext cx="1910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BENTOS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En el fondo, fijos o desplazándose.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8180C6F-D809-4D9B-89E7-1D4A55659BB6}"/>
              </a:ext>
            </a:extLst>
          </p:cNvPr>
          <p:cNvSpPr/>
          <p:nvPr/>
        </p:nvSpPr>
        <p:spPr>
          <a:xfrm>
            <a:off x="103076" y="4890863"/>
            <a:ext cx="3136776" cy="1218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B547AE7-0411-440B-9FD0-F51693BC843C}"/>
              </a:ext>
            </a:extLst>
          </p:cNvPr>
          <p:cNvSpPr/>
          <p:nvPr/>
        </p:nvSpPr>
        <p:spPr>
          <a:xfrm>
            <a:off x="3521644" y="3897053"/>
            <a:ext cx="2166479" cy="7907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15AEF25-6843-4F86-A1C9-1EDE430DDF31}"/>
              </a:ext>
            </a:extLst>
          </p:cNvPr>
          <p:cNvSpPr/>
          <p:nvPr/>
        </p:nvSpPr>
        <p:spPr>
          <a:xfrm>
            <a:off x="6352433" y="5347155"/>
            <a:ext cx="2166479" cy="7907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 Box 2"/>
          <p:cNvSpPr txBox="1">
            <a:spLocks noChangeArrowheads="1"/>
          </p:cNvSpPr>
          <p:nvPr/>
        </p:nvSpPr>
        <p:spPr bwMode="auto">
          <a:xfrm>
            <a:off x="107504" y="212447"/>
            <a:ext cx="90364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En el MEDIO TERRESTRE,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las principales </a:t>
            </a:r>
            <a:r>
              <a:rPr lang="es-ES_tradnl" sz="1600" b="1" u="sng" dirty="0">
                <a:solidFill>
                  <a:srgbClr val="2E8A2E"/>
                </a:solidFill>
                <a:latin typeface="Comic Sans MS" pitchFamily="66" charset="0"/>
              </a:rPr>
              <a:t>adaptaciones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 se deben a la escasez de agua y son:</a:t>
            </a:r>
            <a:endParaRPr lang="es-ES_tradnl" sz="1600" b="1" dirty="0">
              <a:solidFill>
                <a:srgbClr val="2E8A2E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 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Pulmones o tráqueas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 para respirar, cubiertas 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impermeables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(piel, escamas, cáscaras, …), 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fecundación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 interna. Así se evita la pérdida de agua.</a:t>
            </a:r>
            <a:endParaRPr lang="es-ES" sz="1600" dirty="0">
              <a:solidFill>
                <a:srgbClr val="2E8A2E"/>
              </a:solidFill>
              <a:latin typeface="Comic Sans MS" pitchFamily="66" charset="0"/>
            </a:endParaRPr>
          </a:p>
        </p:txBody>
      </p:sp>
      <p:pic>
        <p:nvPicPr>
          <p:cNvPr id="5" name="Picture 6" descr="829835_Página_034_Imagen_0001ññ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2483" y="1718286"/>
            <a:ext cx="2915401" cy="1530694"/>
          </a:xfrm>
          <a:prstGeom prst="rect">
            <a:avLst/>
          </a:prstGeom>
          <a:noFill/>
        </p:spPr>
      </p:pic>
      <p:pic>
        <p:nvPicPr>
          <p:cNvPr id="6" name="Picture 7" descr="829835_Página_034_Imagen_00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3336205"/>
            <a:ext cx="3060638" cy="1928999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" name="Picture 10" descr="pulmoncebra2"/>
          <p:cNvPicPr>
            <a:picLocks noChangeAspect="1" noChangeArrowheads="1"/>
          </p:cNvPicPr>
          <p:nvPr/>
        </p:nvPicPr>
        <p:blipFill>
          <a:blip r:embed="rId4" cstate="print"/>
          <a:srcRect b="5171"/>
          <a:stretch>
            <a:fillRect/>
          </a:stretch>
        </p:blipFill>
        <p:spPr bwMode="auto">
          <a:xfrm>
            <a:off x="3995936" y="3228397"/>
            <a:ext cx="2220839" cy="2252831"/>
          </a:xfrm>
          <a:prstGeom prst="rect">
            <a:avLst/>
          </a:prstGeom>
          <a:noFill/>
        </p:spPr>
      </p:pic>
      <p:pic>
        <p:nvPicPr>
          <p:cNvPr id="8" name="Picture 11" descr="cebr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5357" y="1536641"/>
            <a:ext cx="2103462" cy="1676335"/>
          </a:xfrm>
          <a:prstGeom prst="rect">
            <a:avLst/>
          </a:prstGeom>
          <a:noFill/>
        </p:spPr>
      </p:pic>
      <p:pic>
        <p:nvPicPr>
          <p:cNvPr id="9" name="Picture 114" descr="231ALMP11H0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40513" y="1144609"/>
            <a:ext cx="2309300" cy="2392403"/>
          </a:xfrm>
          <a:prstGeom prst="rect">
            <a:avLst/>
          </a:prstGeom>
          <a:noFill/>
        </p:spPr>
      </p:pic>
      <p:pic>
        <p:nvPicPr>
          <p:cNvPr id="35842" name="Picture 2" descr="http://t0.gstatic.com/images?q=tbn:ANd9GcQ3G8o1pQUjtqcwvX0bZrmwMIqy4Erh1PpaEl2kZtiVeDXs38ikV9S50eo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3567330"/>
            <a:ext cx="2117573" cy="1697874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553236"/>
            <a:ext cx="8229600" cy="1143000"/>
          </a:xfrm>
        </p:spPr>
        <p:txBody>
          <a:bodyPr>
            <a:normAutofit/>
          </a:bodyPr>
          <a:lstStyle/>
          <a:p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Además de la </a:t>
            </a:r>
            <a:r>
              <a:rPr lang="es-ES" sz="1600" b="1" dirty="0">
                <a:solidFill>
                  <a:srgbClr val="2E8A2E"/>
                </a:solidFill>
                <a:latin typeface="Comic Sans MS" panose="030F0702030302020204" pitchFamily="66" charset="0"/>
              </a:rPr>
              <a:t>escasez de agua</a:t>
            </a: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, son características de este medio:</a:t>
            </a:r>
            <a:b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600" b="1" dirty="0">
                <a:solidFill>
                  <a:srgbClr val="2E8A2E"/>
                </a:solidFill>
                <a:latin typeface="Comic Sans MS" panose="030F0702030302020204" pitchFamily="66" charset="0"/>
              </a:rPr>
              <a:t>más O</a:t>
            </a:r>
            <a:r>
              <a:rPr lang="es-ES" sz="1600" b="1" baseline="-25000" dirty="0">
                <a:solidFill>
                  <a:srgbClr val="2E8A2E"/>
                </a:solidFill>
                <a:latin typeface="Comic Sans MS" panose="030F0702030302020204" pitchFamily="66" charset="0"/>
              </a:rPr>
              <a:t>2</a:t>
            </a: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 (desciende con la altitud), </a:t>
            </a:r>
            <a:r>
              <a:rPr lang="es-ES" sz="1600" b="1" dirty="0">
                <a:solidFill>
                  <a:srgbClr val="2E8A2E"/>
                </a:solidFill>
                <a:latin typeface="Comic Sans MS" panose="030F0702030302020204" pitchFamily="66" charset="0"/>
              </a:rPr>
              <a:t>variaciones de temperatura</a:t>
            </a: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, </a:t>
            </a:r>
            <a:r>
              <a:rPr lang="es-ES" sz="1600" b="1" dirty="0">
                <a:solidFill>
                  <a:srgbClr val="2E8A2E"/>
                </a:solidFill>
                <a:latin typeface="Comic Sans MS" panose="030F0702030302020204" pitchFamily="66" charset="0"/>
              </a:rPr>
              <a:t>variaciones de luz</a:t>
            </a: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 (día – noche).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2860" y="5553236"/>
            <a:ext cx="8229600" cy="951957"/>
          </a:xfrm>
          <a:prstGeom prst="rect">
            <a:avLst/>
          </a:prstGeom>
          <a:noFill/>
          <a:ln w="28575">
            <a:solidFill>
              <a:srgbClr val="2E8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2E8A2E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20" name="Picture 32" descr="ed0044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4540" y="2140203"/>
            <a:ext cx="2483544" cy="1950785"/>
          </a:xfrm>
          <a:prstGeom prst="rect">
            <a:avLst/>
          </a:prstGeom>
          <a:noFill/>
        </p:spPr>
      </p:pic>
      <p:sp>
        <p:nvSpPr>
          <p:cNvPr id="217106" name="Text Box 18"/>
          <p:cNvSpPr txBox="1">
            <a:spLocks noChangeArrowheads="1"/>
          </p:cNvSpPr>
          <p:nvPr/>
        </p:nvSpPr>
        <p:spPr bwMode="auto">
          <a:xfrm>
            <a:off x="467544" y="152636"/>
            <a:ext cx="864045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En el biotopo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el sustrato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es el 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soporte y desplazamiento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 empleado por los seres vivos. Puede ser: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suelo, aire o agua.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</a:t>
            </a:r>
            <a:r>
              <a:rPr lang="es-ES_tradnl" sz="1600" b="1" u="sng" dirty="0">
                <a:solidFill>
                  <a:srgbClr val="2E8A2E"/>
                </a:solidFill>
                <a:latin typeface="Comic Sans MS" pitchFamily="66" charset="0"/>
              </a:rPr>
              <a:t>El SUELO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es empleado como sustrato por numerosos seres vivos. Tiene componentes inorgánicos y orgánicos en diferente grado de descomposición. La gran variedad de seres vivos que viven en el suelo intervienen en la </a:t>
            </a:r>
            <a:r>
              <a:rPr lang="es-ES_tradnl" sz="1600" dirty="0" err="1">
                <a:solidFill>
                  <a:srgbClr val="2E8A2E"/>
                </a:solidFill>
                <a:latin typeface="Comic Sans MS" pitchFamily="66" charset="0"/>
              </a:rPr>
              <a:t>edafogénesis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 (proceso de formación del suelo).</a:t>
            </a:r>
            <a:endParaRPr lang="es-ES" sz="1600" b="1" u="sng" dirty="0">
              <a:solidFill>
                <a:srgbClr val="2E8A2E"/>
              </a:solidFill>
              <a:latin typeface="Comic Sans MS" pitchFamily="66" charset="0"/>
            </a:endParaRPr>
          </a:p>
        </p:txBody>
      </p:sp>
      <p:pic>
        <p:nvPicPr>
          <p:cNvPr id="217119" name="Picture 31" descr="ec0510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8911" y="1952836"/>
            <a:ext cx="2975701" cy="2268252"/>
          </a:xfrm>
          <a:prstGeom prst="rect">
            <a:avLst/>
          </a:prstGeom>
          <a:noFill/>
        </p:spPr>
      </p:pic>
      <p:pic>
        <p:nvPicPr>
          <p:cNvPr id="217123" name="Picture 35" descr="ed00248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123058">
            <a:off x="4901742" y="2140055"/>
            <a:ext cx="2259012" cy="1735138"/>
          </a:xfrm>
          <a:prstGeom prst="rect">
            <a:avLst/>
          </a:prstGeom>
          <a:noFill/>
        </p:spPr>
      </p:pic>
      <p:pic>
        <p:nvPicPr>
          <p:cNvPr id="217124" name="Picture 36" descr="Imagen2cxc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8208" y="5542101"/>
            <a:ext cx="1238250" cy="1238250"/>
          </a:xfrm>
          <a:prstGeom prst="rect">
            <a:avLst/>
          </a:prstGeom>
          <a:noFill/>
        </p:spPr>
      </p:pic>
      <p:pic>
        <p:nvPicPr>
          <p:cNvPr id="10" name="Picture 32" descr="829835_Página_208_Imagen_0005">
            <a:extLst>
              <a:ext uri="{FF2B5EF4-FFF2-40B4-BE49-F238E27FC236}">
                <a16:creationId xmlns:a16="http://schemas.microsoft.com/office/drawing/2014/main" id="{476317FD-306D-4659-A684-3B490DD0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4300" y="4076700"/>
            <a:ext cx="2449513" cy="1636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34" descr="829835_Página_075_Imagen_0002">
            <a:extLst>
              <a:ext uri="{FF2B5EF4-FFF2-40B4-BE49-F238E27FC236}">
                <a16:creationId xmlns:a16="http://schemas.microsoft.com/office/drawing/2014/main" id="{CC9EB61D-4197-4F08-B076-BCE3B2173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26" r="5197" b="24574"/>
          <a:stretch>
            <a:fillRect/>
          </a:stretch>
        </p:blipFill>
        <p:spPr bwMode="auto">
          <a:xfrm>
            <a:off x="483371" y="2014767"/>
            <a:ext cx="2412274" cy="3698646"/>
          </a:xfrm>
          <a:prstGeom prst="rect">
            <a:avLst/>
          </a:prstGeom>
          <a:noFill/>
        </p:spPr>
      </p:pic>
      <p:pic>
        <p:nvPicPr>
          <p:cNvPr id="12" name="Picture 37" descr="829835_Página_092_Imagen_0006">
            <a:extLst>
              <a:ext uri="{FF2B5EF4-FFF2-40B4-BE49-F238E27FC236}">
                <a16:creationId xmlns:a16="http://schemas.microsoft.com/office/drawing/2014/main" id="{30C60CF8-E125-42F7-A765-68994FB66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29634" r="13565"/>
          <a:stretch>
            <a:fillRect/>
          </a:stretch>
        </p:blipFill>
        <p:spPr bwMode="auto">
          <a:xfrm>
            <a:off x="5803924" y="5337212"/>
            <a:ext cx="2152452" cy="14401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38" descr="ec071629">
            <a:extLst>
              <a:ext uri="{FF2B5EF4-FFF2-40B4-BE49-F238E27FC236}">
                <a16:creationId xmlns:a16="http://schemas.microsoft.com/office/drawing/2014/main" id="{7EAB656F-2DA8-40C8-A35E-AA4FF6BF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09949" y="5059635"/>
            <a:ext cx="2411412" cy="1609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39" descr="ed027526">
            <a:extLst>
              <a:ext uri="{FF2B5EF4-FFF2-40B4-BE49-F238E27FC236}">
                <a16:creationId xmlns:a16="http://schemas.microsoft.com/office/drawing/2014/main" id="{A78D3A50-FFF3-4C8A-AA9D-2B1BEE872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66489" y="4196947"/>
            <a:ext cx="1979774" cy="13833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013943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45" name="Text Box 13"/>
          <p:cNvSpPr txBox="1">
            <a:spLocks noChangeArrowheads="1"/>
          </p:cNvSpPr>
          <p:nvPr/>
        </p:nvSpPr>
        <p:spPr bwMode="auto">
          <a:xfrm>
            <a:off x="467544" y="178763"/>
            <a:ext cx="75242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b="1" u="sng" dirty="0">
                <a:solidFill>
                  <a:srgbClr val="2E8A2E"/>
                </a:solidFill>
                <a:latin typeface="Comic Sans MS" pitchFamily="66" charset="0"/>
              </a:rPr>
              <a:t>El</a:t>
            </a:r>
            <a:r>
              <a:rPr lang="es-ES_tradnl" sz="1600" b="1" u="sng" dirty="0">
                <a:solidFill>
                  <a:srgbClr val="669900"/>
                </a:solidFill>
                <a:latin typeface="Comic Sans MS" pitchFamily="66" charset="0"/>
              </a:rPr>
              <a:t> </a:t>
            </a:r>
            <a:r>
              <a:rPr lang="es-ES_tradnl" sz="1600" b="1" u="sng" dirty="0">
                <a:solidFill>
                  <a:srgbClr val="2E8A2E"/>
                </a:solidFill>
                <a:latin typeface="Comic Sans MS" pitchFamily="66" charset="0"/>
              </a:rPr>
              <a:t>AIRE</a:t>
            </a:r>
            <a:r>
              <a:rPr lang="es-ES_tradnl" sz="1600" b="1" dirty="0">
                <a:solidFill>
                  <a:srgbClr val="669900"/>
                </a:solidFill>
                <a:latin typeface="Comic Sans MS" pitchFamily="66" charset="0"/>
              </a:rPr>
              <a:t> </a:t>
            </a:r>
            <a:r>
              <a:rPr lang="es-ES_tradnl" sz="1600" dirty="0">
                <a:solidFill>
                  <a:srgbClr val="669900"/>
                </a:solidFill>
                <a:latin typeface="Comic Sans MS" pitchFamily="66" charset="0"/>
              </a:rPr>
              <a:t>es el s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ustrato de los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voladores.</a:t>
            </a:r>
            <a:endParaRPr lang="es-ES" sz="1600" b="1" dirty="0">
              <a:solidFill>
                <a:srgbClr val="2E8A2E"/>
              </a:solidFill>
              <a:latin typeface="Comic Sans MS" pitchFamily="66" charset="0"/>
            </a:endParaRPr>
          </a:p>
        </p:txBody>
      </p:sp>
      <p:pic>
        <p:nvPicPr>
          <p:cNvPr id="300048" name="Picture 16" descr="gaviot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103" y="512654"/>
            <a:ext cx="1789306" cy="1517777"/>
          </a:xfrm>
          <a:prstGeom prst="rect">
            <a:avLst/>
          </a:prstGeom>
          <a:noFill/>
        </p:spPr>
      </p:pic>
      <p:pic>
        <p:nvPicPr>
          <p:cNvPr id="300047" name="Picture 15" descr="pulmongaviot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5975" y="53332"/>
            <a:ext cx="2068513" cy="2700338"/>
          </a:xfrm>
          <a:prstGeom prst="rect">
            <a:avLst/>
          </a:prstGeom>
          <a:noFill/>
        </p:spPr>
      </p:pic>
      <p:sp>
        <p:nvSpPr>
          <p:cNvPr id="300049" name="Rectangle 17"/>
          <p:cNvSpPr>
            <a:spLocks noChangeArrowheads="1"/>
          </p:cNvSpPr>
          <p:nvPr/>
        </p:nvSpPr>
        <p:spPr bwMode="auto">
          <a:xfrm>
            <a:off x="6466556" y="481704"/>
            <a:ext cx="858838" cy="274637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Pulmones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0050" name="Rectangle 18"/>
          <p:cNvSpPr>
            <a:spLocks noChangeArrowheads="1"/>
          </p:cNvSpPr>
          <p:nvPr/>
        </p:nvSpPr>
        <p:spPr bwMode="auto">
          <a:xfrm>
            <a:off x="6071457" y="908720"/>
            <a:ext cx="1128835" cy="276999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Sacos aéreos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0051" name="Line 19"/>
          <p:cNvSpPr>
            <a:spLocks noChangeShapeType="1"/>
          </p:cNvSpPr>
          <p:nvPr/>
        </p:nvSpPr>
        <p:spPr bwMode="auto">
          <a:xfrm>
            <a:off x="7164028" y="728700"/>
            <a:ext cx="468312" cy="6842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0052" name="Line 20"/>
          <p:cNvSpPr>
            <a:spLocks noChangeShapeType="1"/>
          </p:cNvSpPr>
          <p:nvPr/>
        </p:nvSpPr>
        <p:spPr bwMode="auto">
          <a:xfrm>
            <a:off x="7107260" y="692622"/>
            <a:ext cx="1081087" cy="7921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0053" name="Line 21"/>
          <p:cNvSpPr>
            <a:spLocks noChangeShapeType="1"/>
          </p:cNvSpPr>
          <p:nvPr/>
        </p:nvSpPr>
        <p:spPr bwMode="auto">
          <a:xfrm>
            <a:off x="6767475" y="1161951"/>
            <a:ext cx="504825" cy="2508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0054" name="Line 22"/>
          <p:cNvSpPr>
            <a:spLocks noChangeShapeType="1"/>
          </p:cNvSpPr>
          <p:nvPr/>
        </p:nvSpPr>
        <p:spPr bwMode="auto">
          <a:xfrm>
            <a:off x="6732240" y="1124744"/>
            <a:ext cx="576263" cy="7191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3151" y="2204864"/>
            <a:ext cx="3385133" cy="1746586"/>
          </a:xfrm>
        </p:spPr>
        <p:txBody>
          <a:bodyPr>
            <a:normAutofit fontScale="90000"/>
          </a:bodyPr>
          <a:lstStyle/>
          <a:p>
            <a:r>
              <a:rPr lang="es-ES" sz="1600" u="sng" dirty="0">
                <a:solidFill>
                  <a:srgbClr val="2E8A2E"/>
                </a:solidFill>
                <a:latin typeface="Comic Sans MS" panose="030F0702030302020204" pitchFamily="66" charset="0"/>
              </a:rPr>
              <a:t>ADAPTACIONES AL VUELO</a:t>
            </a:r>
            <a:b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- Forma aerodinámica</a:t>
            </a:r>
            <a:b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- Alas, plumas</a:t>
            </a:r>
            <a:b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- Bajo peso (huesos huecos)</a:t>
            </a:r>
            <a:b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- Sacos aéreos</a:t>
            </a:r>
            <a:b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- Músculos pectorales desarrollados</a:t>
            </a:r>
            <a:b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endParaRPr lang="es-ES" sz="1600" dirty="0">
              <a:solidFill>
                <a:srgbClr val="2E8A2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785439" y="2096852"/>
            <a:ext cx="3234833" cy="1528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2E8A2E"/>
              </a:solidFill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097D6BA0-02C7-404C-9522-FA8AAFECC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4041068"/>
            <a:ext cx="61785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b="1" u="sng" dirty="0">
                <a:solidFill>
                  <a:srgbClr val="2E8A2E"/>
                </a:solidFill>
                <a:latin typeface="Comic Sans MS" pitchFamily="66" charset="0"/>
              </a:rPr>
              <a:t>El AGUA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es el sustrato de los 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nadadores.</a:t>
            </a:r>
            <a:endParaRPr lang="es-ES" sz="1600" b="1" dirty="0">
              <a:solidFill>
                <a:srgbClr val="2E8A2E"/>
              </a:solidFill>
              <a:latin typeface="Comic Sans MS" pitchFamily="66" charset="0"/>
            </a:endParaRPr>
          </a:p>
        </p:txBody>
      </p:sp>
      <p:pic>
        <p:nvPicPr>
          <p:cNvPr id="15" name="Picture 25" descr="Nueva imagen (56)">
            <a:extLst>
              <a:ext uri="{FF2B5EF4-FFF2-40B4-BE49-F238E27FC236}">
                <a16:creationId xmlns:a16="http://schemas.microsoft.com/office/drawing/2014/main" id="{9E53614C-1761-49BF-8751-C7D204F1B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1332" y="4165546"/>
            <a:ext cx="2059120" cy="1387690"/>
          </a:xfrm>
          <a:prstGeom prst="rect">
            <a:avLst/>
          </a:prstGeom>
          <a:noFill/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211961A2-9066-4F48-8A78-7C79238DA72F}"/>
              </a:ext>
            </a:extLst>
          </p:cNvPr>
          <p:cNvSpPr txBox="1">
            <a:spLocks/>
          </p:cNvSpPr>
          <p:nvPr/>
        </p:nvSpPr>
        <p:spPr>
          <a:xfrm>
            <a:off x="4782741" y="5598368"/>
            <a:ext cx="43257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1400" u="sng" dirty="0">
                <a:solidFill>
                  <a:srgbClr val="2E8A2E"/>
                </a:solidFill>
                <a:latin typeface="Comic Sans MS" panose="030F0702030302020204" pitchFamily="66" charset="0"/>
              </a:rPr>
              <a:t>ADAPTACIONES A LA NATACIÓN</a:t>
            </a:r>
            <a:br>
              <a:rPr lang="es-ES" sz="14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400" dirty="0">
                <a:solidFill>
                  <a:srgbClr val="2E8A2E"/>
                </a:solidFill>
                <a:latin typeface="Comic Sans MS" panose="030F0702030302020204" pitchFamily="66" charset="0"/>
              </a:rPr>
              <a:t>- Forma hidrodinámica (fusiforme)</a:t>
            </a:r>
            <a:br>
              <a:rPr lang="es-ES" sz="14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400" dirty="0">
                <a:solidFill>
                  <a:srgbClr val="2E8A2E"/>
                </a:solidFill>
                <a:latin typeface="Comic Sans MS" panose="030F0702030302020204" pitchFamily="66" charset="0"/>
              </a:rPr>
              <a:t>- Aletas estabilizadoras y locomotoras</a:t>
            </a:r>
            <a:br>
              <a:rPr lang="es-ES" sz="14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400" dirty="0">
                <a:solidFill>
                  <a:srgbClr val="2E8A2E"/>
                </a:solidFill>
                <a:latin typeface="Comic Sans MS" panose="030F0702030302020204" pitchFamily="66" charset="0"/>
              </a:rPr>
              <a:t>- Escamas</a:t>
            </a:r>
            <a:endParaRPr lang="es-ES" sz="1400" u="sng" dirty="0">
              <a:solidFill>
                <a:srgbClr val="2E8A2E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79C62DF-F9CD-41CE-AD70-3B729EE47F02}"/>
              </a:ext>
            </a:extLst>
          </p:cNvPr>
          <p:cNvSpPr/>
          <p:nvPr/>
        </p:nvSpPr>
        <p:spPr>
          <a:xfrm>
            <a:off x="5220072" y="5627567"/>
            <a:ext cx="3500066" cy="11138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s://4.bp.blogspot.com/-mQGJR23RJqE/VszC1KXzG_I/AAAAAAAAAJo/JGBlepoBAWw/s640/adaaptaciones%2Bmedio%2Ba%25C3%25A9re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0" t="31493" r="5109" b="3670"/>
          <a:stretch/>
        </p:blipFill>
        <p:spPr bwMode="auto">
          <a:xfrm>
            <a:off x="251520" y="1030058"/>
            <a:ext cx="3301255" cy="2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adaptaciones a la natación en pec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01108"/>
            <a:ext cx="3881653" cy="23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23154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68314" y="197349"/>
            <a:ext cx="84241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       </a:t>
            </a:r>
            <a:r>
              <a:rPr lang="es-ES" sz="1600" dirty="0">
                <a:solidFill>
                  <a:srgbClr val="2E8A2E"/>
                </a:solidFill>
                <a:highlight>
                  <a:srgbClr val="CCFF99"/>
                </a:highlight>
                <a:latin typeface="Comic Sans MS" pitchFamily="66" charset="0"/>
              </a:rPr>
              <a:t>LOS FACTORES ABIÓTICOS o LIMITANTES</a:t>
            </a: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 </a:t>
            </a:r>
            <a:r>
              <a:rPr lang="es-ES" sz="1600" u="sng" dirty="0">
                <a:solidFill>
                  <a:srgbClr val="2E8A2E"/>
                </a:solidFill>
                <a:latin typeface="Comic Sans MS" pitchFamily="66" charset="0"/>
              </a:rPr>
              <a:t>La tolerancia</a:t>
            </a: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Son los componentes del ecosistema (temperatura, humedad, salinidad, luz, presión, … ) cuya variación condiciona la supervivencia de los seres vivos.</a:t>
            </a:r>
          </a:p>
          <a:p>
            <a:pPr>
              <a:spcBef>
                <a:spcPct val="50000"/>
              </a:spcBef>
            </a:pP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Cada especie sobrevive para determinados valores de cada factor abiótico.</a:t>
            </a:r>
          </a:p>
        </p:txBody>
      </p:sp>
      <p:pic>
        <p:nvPicPr>
          <p:cNvPr id="12376" name="Picture 88" descr="829625CAt5p98h1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49" y="2116962"/>
            <a:ext cx="7453313" cy="3315486"/>
          </a:xfrm>
          <a:prstGeom prst="rect">
            <a:avLst/>
          </a:prstGeom>
          <a:noFill/>
        </p:spPr>
      </p:pic>
      <p:sp>
        <p:nvSpPr>
          <p:cNvPr id="12379" name="Line 91"/>
          <p:cNvSpPr>
            <a:spLocks noChangeShapeType="1"/>
          </p:cNvSpPr>
          <p:nvPr/>
        </p:nvSpPr>
        <p:spPr bwMode="auto">
          <a:xfrm>
            <a:off x="1763936" y="2276549"/>
            <a:ext cx="431800" cy="360363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380" name="Line 92"/>
          <p:cNvSpPr>
            <a:spLocks noChangeShapeType="1"/>
          </p:cNvSpPr>
          <p:nvPr/>
        </p:nvSpPr>
        <p:spPr bwMode="auto">
          <a:xfrm flipH="1">
            <a:off x="7632340" y="2169108"/>
            <a:ext cx="396875" cy="43180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381" name="Text Box 93"/>
          <p:cNvSpPr txBox="1">
            <a:spLocks noChangeArrowheads="1"/>
          </p:cNvSpPr>
          <p:nvPr/>
        </p:nvSpPr>
        <p:spPr bwMode="auto">
          <a:xfrm>
            <a:off x="684820" y="1980129"/>
            <a:ext cx="1258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>
                <a:latin typeface="Comic Sans MS" panose="030F0702030302020204" pitchFamily="66" charset="0"/>
              </a:rPr>
              <a:t>Límite de tolerancia</a:t>
            </a:r>
          </a:p>
        </p:txBody>
      </p:sp>
      <p:sp>
        <p:nvSpPr>
          <p:cNvPr id="12382" name="Text Box 94"/>
          <p:cNvSpPr txBox="1">
            <a:spLocks noChangeArrowheads="1"/>
          </p:cNvSpPr>
          <p:nvPr/>
        </p:nvSpPr>
        <p:spPr bwMode="auto">
          <a:xfrm>
            <a:off x="8029636" y="1836113"/>
            <a:ext cx="1258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>
                <a:latin typeface="Comic Sans MS" panose="030F0702030302020204" pitchFamily="66" charset="0"/>
              </a:rPr>
              <a:t>Límite de tolerancia</a:t>
            </a:r>
          </a:p>
        </p:txBody>
      </p:sp>
      <p:sp>
        <p:nvSpPr>
          <p:cNvPr id="12384" name="Text Box 96"/>
          <p:cNvSpPr txBox="1">
            <a:spLocks noChangeArrowheads="1"/>
          </p:cNvSpPr>
          <p:nvPr/>
        </p:nvSpPr>
        <p:spPr bwMode="auto">
          <a:xfrm>
            <a:off x="3131666" y="1902314"/>
            <a:ext cx="3384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dirty="0" err="1">
                <a:latin typeface="Comic Sans MS" panose="030F0702030302020204" pitchFamily="66" charset="0"/>
              </a:rPr>
              <a:t>Intervalo</a:t>
            </a:r>
            <a:r>
              <a:rPr lang="en-GB" sz="1600" dirty="0">
                <a:latin typeface="Comic Sans MS" panose="030F0702030302020204" pitchFamily="66" charset="0"/>
              </a:rPr>
              <a:t> de </a:t>
            </a:r>
            <a:r>
              <a:rPr lang="en-GB" sz="1600" dirty="0" err="1">
                <a:latin typeface="Comic Sans MS" panose="030F0702030302020204" pitchFamily="66" charset="0"/>
              </a:rPr>
              <a:t>tolerancia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2385" name="Line 97"/>
          <p:cNvSpPr>
            <a:spLocks noChangeShapeType="1"/>
          </p:cNvSpPr>
          <p:nvPr/>
        </p:nvSpPr>
        <p:spPr bwMode="auto">
          <a:xfrm>
            <a:off x="5940747" y="2096852"/>
            <a:ext cx="1691593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386" name="Line 98"/>
          <p:cNvSpPr>
            <a:spLocks noChangeShapeType="1"/>
          </p:cNvSpPr>
          <p:nvPr/>
        </p:nvSpPr>
        <p:spPr bwMode="auto">
          <a:xfrm flipH="1">
            <a:off x="2195736" y="2060847"/>
            <a:ext cx="1476164" cy="1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387" name="Text Box 99"/>
          <p:cNvSpPr txBox="1">
            <a:spLocks noChangeArrowheads="1"/>
          </p:cNvSpPr>
          <p:nvPr/>
        </p:nvSpPr>
        <p:spPr bwMode="auto">
          <a:xfrm>
            <a:off x="3131666" y="2262354"/>
            <a:ext cx="3384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dirty="0">
                <a:latin typeface="Comic Sans MS" panose="030F0702030302020204" pitchFamily="66" charset="0"/>
              </a:rPr>
              <a:t>Zona </a:t>
            </a:r>
            <a:r>
              <a:rPr lang="en-GB" sz="1600" dirty="0" err="1">
                <a:latin typeface="Comic Sans MS" panose="030F0702030302020204" pitchFamily="66" charset="0"/>
              </a:rPr>
              <a:t>óptima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2388" name="Line 100"/>
          <p:cNvSpPr>
            <a:spLocks noChangeShapeType="1"/>
          </p:cNvSpPr>
          <p:nvPr/>
        </p:nvSpPr>
        <p:spPr bwMode="auto">
          <a:xfrm flipH="1">
            <a:off x="3204853" y="2456892"/>
            <a:ext cx="827087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389" name="Line 101"/>
          <p:cNvSpPr>
            <a:spLocks noChangeShapeType="1"/>
          </p:cNvSpPr>
          <p:nvPr/>
        </p:nvSpPr>
        <p:spPr bwMode="auto">
          <a:xfrm>
            <a:off x="5760628" y="2456892"/>
            <a:ext cx="86360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" name="Text Box 93"/>
          <p:cNvSpPr txBox="1">
            <a:spLocks noChangeArrowheads="1"/>
          </p:cNvSpPr>
          <p:nvPr/>
        </p:nvSpPr>
        <p:spPr bwMode="auto">
          <a:xfrm rot="16200000">
            <a:off x="-202550" y="3854415"/>
            <a:ext cx="21949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 err="1">
                <a:solidFill>
                  <a:srgbClr val="2E8A2E"/>
                </a:solidFill>
                <a:latin typeface="Comic Sans MS" panose="030F0702030302020204" pitchFamily="66" charset="0"/>
              </a:rPr>
              <a:t>Nº</a:t>
            </a:r>
            <a:r>
              <a:rPr lang="es-ES" sz="1600" b="1" dirty="0">
                <a:solidFill>
                  <a:srgbClr val="2E8A2E"/>
                </a:solidFill>
                <a:latin typeface="Comic Sans MS" panose="030F0702030302020204" pitchFamily="66" charset="0"/>
              </a:rPr>
              <a:t> de individuos</a:t>
            </a:r>
          </a:p>
        </p:txBody>
      </p:sp>
      <p:sp>
        <p:nvSpPr>
          <p:cNvPr id="15" name="Text Box 96"/>
          <p:cNvSpPr txBox="1">
            <a:spLocks noChangeArrowheads="1"/>
          </p:cNvSpPr>
          <p:nvPr/>
        </p:nvSpPr>
        <p:spPr bwMode="auto">
          <a:xfrm>
            <a:off x="5615942" y="5445224"/>
            <a:ext cx="3384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 err="1">
                <a:solidFill>
                  <a:srgbClr val="2E8A2E"/>
                </a:solidFill>
                <a:latin typeface="Comic Sans MS" panose="030F0702030302020204" pitchFamily="66" charset="0"/>
              </a:rPr>
              <a:t>Valor</a:t>
            </a:r>
            <a:r>
              <a:rPr lang="en-GB" sz="1600" b="1" dirty="0">
                <a:solidFill>
                  <a:srgbClr val="2E8A2E"/>
                </a:solidFill>
                <a:latin typeface="Comic Sans MS" panose="030F0702030302020204" pitchFamily="66" charset="0"/>
              </a:rPr>
              <a:t> del factor </a:t>
            </a:r>
            <a:r>
              <a:rPr lang="en-GB" sz="1600" b="1" dirty="0" err="1">
                <a:solidFill>
                  <a:srgbClr val="2E8A2E"/>
                </a:solidFill>
                <a:latin typeface="Comic Sans MS" panose="030F0702030302020204" pitchFamily="66" charset="0"/>
              </a:rPr>
              <a:t>abiótico</a:t>
            </a:r>
            <a:endParaRPr lang="en-GB" sz="1600" b="1" dirty="0">
              <a:solidFill>
                <a:srgbClr val="2E8A2E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 Box 94">
            <a:extLst>
              <a:ext uri="{FF2B5EF4-FFF2-40B4-BE49-F238E27FC236}">
                <a16:creationId xmlns:a16="http://schemas.microsoft.com/office/drawing/2014/main" id="{E8C30778-0764-43A9-A48A-6AA0D262F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38" y="5841268"/>
            <a:ext cx="83161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latin typeface="Comic Sans MS" panose="030F0702030302020204" pitchFamily="66" charset="0"/>
              </a:rPr>
              <a:t>Intervalo de tolerancia</a:t>
            </a:r>
            <a:r>
              <a:rPr lang="es-ES" sz="1600" dirty="0">
                <a:latin typeface="Comic Sans MS" panose="030F0702030302020204" pitchFamily="66" charset="0"/>
              </a:rPr>
              <a:t>: conjunto de valores del factor para los que vive una especie. Los valores mínimo y máximo de dicho intervalo son los </a:t>
            </a:r>
            <a:r>
              <a:rPr lang="es-ES" sz="1600" b="1" dirty="0">
                <a:latin typeface="Comic Sans MS" panose="030F0702030302020204" pitchFamily="66" charset="0"/>
              </a:rPr>
              <a:t>límites de tolerancia.</a:t>
            </a:r>
            <a:endParaRPr lang="es-ES" sz="16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s-ES" sz="1600" b="1" dirty="0">
                <a:latin typeface="Comic Sans MS" panose="030F0702030302020204" pitchFamily="66" charset="0"/>
              </a:rPr>
              <a:t>Zona óptima</a:t>
            </a:r>
            <a:r>
              <a:rPr lang="es-ES" sz="1600" dirty="0">
                <a:latin typeface="Comic Sans MS" panose="030F0702030302020204" pitchFamily="66" charset="0"/>
              </a:rPr>
              <a:t>: valores para los que la especie sobrevive mejor (hay más individuos).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31239E9-73B5-43EC-BBEF-DBD3746FA566}"/>
              </a:ext>
            </a:extLst>
          </p:cNvPr>
          <p:cNvSpPr/>
          <p:nvPr/>
        </p:nvSpPr>
        <p:spPr>
          <a:xfrm>
            <a:off x="669268" y="5877272"/>
            <a:ext cx="8223212" cy="91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34726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ema 4. La diversidad de la vida | Biología Compart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052736"/>
            <a:ext cx="8143005" cy="5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43708" y="714182"/>
            <a:ext cx="48957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     </a:t>
            </a:r>
            <a:r>
              <a:rPr lang="es-ES" sz="1600" b="1" dirty="0">
                <a:solidFill>
                  <a:srgbClr val="2E8A2E"/>
                </a:solidFill>
                <a:latin typeface="Comic Sans MS" pitchFamily="66" charset="0"/>
              </a:rPr>
              <a:t>  </a:t>
            </a:r>
            <a:r>
              <a:rPr lang="es-ES" sz="1600" b="1" dirty="0">
                <a:solidFill>
                  <a:srgbClr val="2E8A2E"/>
                </a:solidFill>
                <a:highlight>
                  <a:srgbClr val="CCFF99"/>
                </a:highlight>
                <a:latin typeface="Comic Sans MS" pitchFamily="66" charset="0"/>
              </a:rPr>
              <a:t>CURVAS DE TOLERANCIA: EJEMPLOS.</a:t>
            </a:r>
            <a:endParaRPr lang="es-ES" sz="1600" b="1" dirty="0">
              <a:solidFill>
                <a:srgbClr val="2E8A2E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28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339" t="6442" r="23931" b="52885"/>
          <a:stretch/>
        </p:blipFill>
        <p:spPr>
          <a:xfrm>
            <a:off x="1045464" y="2060848"/>
            <a:ext cx="6154828" cy="356439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92568" y="773832"/>
            <a:ext cx="8003232" cy="1143000"/>
          </a:xfrm>
        </p:spPr>
        <p:txBody>
          <a:bodyPr>
            <a:normAutofit/>
          </a:bodyPr>
          <a:lstStyle/>
          <a:p>
            <a:r>
              <a:rPr lang="es-ES" sz="1600" b="1" dirty="0">
                <a:solidFill>
                  <a:srgbClr val="2E8A2E"/>
                </a:solidFill>
                <a:latin typeface="Comic Sans MS" panose="030F0702030302020204" pitchFamily="66" charset="0"/>
              </a:rPr>
              <a:t>ESTENOICAS O EURIOICAS</a:t>
            </a:r>
            <a:b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</a:br>
            <a:r>
              <a:rPr lang="es-ES" sz="1600" dirty="0">
                <a:solidFill>
                  <a:srgbClr val="2E8A2E"/>
                </a:solidFill>
                <a:latin typeface="Comic Sans MS" panose="030F0702030302020204" pitchFamily="66" charset="0"/>
              </a:rPr>
              <a:t> (ESPECIALISTAS O GENERALISTAS)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5697252"/>
            <a:ext cx="1335220" cy="9001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96731"/>
            <a:ext cx="1536555" cy="11683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" y="5117001"/>
            <a:ext cx="1335220" cy="5060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5467" y="2235154"/>
            <a:ext cx="1727548" cy="506012"/>
          </a:xfrm>
          <a:prstGeom prst="rect">
            <a:avLst/>
          </a:prstGeom>
        </p:spPr>
      </p:pic>
      <p:sp>
        <p:nvSpPr>
          <p:cNvPr id="8" name="Rectangle 84"/>
          <p:cNvSpPr>
            <a:spLocks noChangeArrowheads="1"/>
          </p:cNvSpPr>
          <p:nvPr/>
        </p:nvSpPr>
        <p:spPr bwMode="auto">
          <a:xfrm>
            <a:off x="7272945" y="1880828"/>
            <a:ext cx="1727547" cy="1827076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1400" b="1" dirty="0">
                <a:latin typeface="Comic Sans MS" panose="030F0702030302020204" pitchFamily="66" charset="0"/>
              </a:rPr>
              <a:t>ESTENOICA: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Tolera </a:t>
            </a:r>
            <a:r>
              <a:rPr lang="es-ES" sz="1400" u="sng" dirty="0">
                <a:latin typeface="Comic Sans MS" panose="030F0702030302020204" pitchFamily="66" charset="0"/>
              </a:rPr>
              <a:t>pocas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variaciones.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Valencia ecológica </a:t>
            </a:r>
          </a:p>
          <a:p>
            <a:r>
              <a:rPr lang="es-ES" sz="1400" u="sng" dirty="0">
                <a:latin typeface="Comic Sans MS" panose="030F0702030302020204" pitchFamily="66" charset="0"/>
              </a:rPr>
              <a:t>baja</a:t>
            </a:r>
            <a:r>
              <a:rPr lang="es-ES" sz="1400" dirty="0">
                <a:latin typeface="Comic Sans MS" panose="030F0702030302020204" pitchFamily="66" charset="0"/>
              </a:rPr>
              <a:t>.</a:t>
            </a:r>
          </a:p>
          <a:p>
            <a:r>
              <a:rPr lang="es-ES" sz="1400" u="sng" dirty="0">
                <a:latin typeface="Comic Sans MS" panose="030F0702030302020204" pitchFamily="66" charset="0"/>
              </a:rPr>
              <a:t>Más</a:t>
            </a:r>
            <a:r>
              <a:rPr lang="es-ES" sz="1400" dirty="0">
                <a:latin typeface="Comic Sans MS" panose="030F0702030302020204" pitchFamily="66" charset="0"/>
              </a:rPr>
              <a:t> individuos para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valores óptimos.</a:t>
            </a:r>
          </a:p>
          <a:p>
            <a:r>
              <a:rPr lang="es-ES" sz="1400" u="sng" dirty="0">
                <a:latin typeface="Comic Sans MS" panose="030F0702030302020204" pitchFamily="66" charset="0"/>
              </a:rPr>
              <a:t>Especialista.</a:t>
            </a:r>
          </a:p>
        </p:txBody>
      </p:sp>
      <p:sp>
        <p:nvSpPr>
          <p:cNvPr id="9" name="Rectangle 84"/>
          <p:cNvSpPr>
            <a:spLocks noChangeArrowheads="1"/>
          </p:cNvSpPr>
          <p:nvPr/>
        </p:nvSpPr>
        <p:spPr bwMode="auto">
          <a:xfrm>
            <a:off x="7272945" y="4185084"/>
            <a:ext cx="1727547" cy="1368152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1400" b="1" dirty="0">
                <a:latin typeface="Comic Sans MS" panose="030F0702030302020204" pitchFamily="66" charset="0"/>
              </a:rPr>
              <a:t>EURIOICA</a:t>
            </a:r>
            <a:r>
              <a:rPr lang="es-ES" sz="1400" dirty="0">
                <a:latin typeface="Comic Sans MS" panose="030F0702030302020204" pitchFamily="66" charset="0"/>
              </a:rPr>
              <a:t>: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Tolera </a:t>
            </a:r>
            <a:r>
              <a:rPr lang="es-ES" sz="1400" u="sng" dirty="0">
                <a:latin typeface="Comic Sans MS" panose="030F0702030302020204" pitchFamily="66" charset="0"/>
              </a:rPr>
              <a:t>muchas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variaciones.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Valencia ecológica </a:t>
            </a:r>
          </a:p>
          <a:p>
            <a:r>
              <a:rPr lang="es-ES" sz="1400" u="sng" dirty="0">
                <a:latin typeface="Comic Sans MS" panose="030F0702030302020204" pitchFamily="66" charset="0"/>
              </a:rPr>
              <a:t>alta</a:t>
            </a:r>
            <a:r>
              <a:rPr lang="es-ES" sz="1400" dirty="0">
                <a:latin typeface="Comic Sans MS" panose="030F0702030302020204" pitchFamily="66" charset="0"/>
              </a:rPr>
              <a:t>.</a:t>
            </a:r>
          </a:p>
          <a:p>
            <a:r>
              <a:rPr lang="es-ES" sz="1400" u="sng" dirty="0">
                <a:latin typeface="Comic Sans MS" panose="030F0702030302020204" pitchFamily="66" charset="0"/>
              </a:rPr>
              <a:t>Generalista.</a:t>
            </a:r>
          </a:p>
        </p:txBody>
      </p:sp>
      <p:cxnSp>
        <p:nvCxnSpPr>
          <p:cNvPr id="11" name="Conector recto de flecha 10"/>
          <p:cNvCxnSpPr>
            <a:cxnSpLocks/>
          </p:cNvCxnSpPr>
          <p:nvPr/>
        </p:nvCxnSpPr>
        <p:spPr>
          <a:xfrm flipV="1">
            <a:off x="4355976" y="2780928"/>
            <a:ext cx="2916324" cy="265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cxnSpLocks/>
          </p:cNvCxnSpPr>
          <p:nvPr/>
        </p:nvCxnSpPr>
        <p:spPr>
          <a:xfrm>
            <a:off x="4968044" y="4283968"/>
            <a:ext cx="2304901" cy="297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 Box 25">
            <a:extLst>
              <a:ext uri="{FF2B5EF4-FFF2-40B4-BE49-F238E27FC236}">
                <a16:creationId xmlns:a16="http://schemas.microsoft.com/office/drawing/2014/main" id="{65770876-6C2F-4907-BC16-60DA1369D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352" y="395372"/>
            <a:ext cx="69120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En función de su </a:t>
            </a:r>
            <a:r>
              <a:rPr lang="es-ES" sz="1600" b="1" dirty="0">
                <a:solidFill>
                  <a:srgbClr val="2E8A2E"/>
                </a:solidFill>
                <a:latin typeface="Comic Sans MS" pitchFamily="66" charset="0"/>
              </a:rPr>
              <a:t>intervalo de tolerancia </a:t>
            </a: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las especies son: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B1D12D74-A3AE-424B-AAA6-C56A8E064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700" y="5733256"/>
            <a:ext cx="6480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Así, las especies son, para la temperatura, humedad o salinidad: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Estenotermas, </a:t>
            </a:r>
            <a:r>
              <a:rPr lang="es-ES" sz="1600" dirty="0" err="1">
                <a:solidFill>
                  <a:srgbClr val="2E8A2E"/>
                </a:solidFill>
                <a:latin typeface="Comic Sans MS" pitchFamily="66" charset="0"/>
              </a:rPr>
              <a:t>estenohidras</a:t>
            </a: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, estenohalinas.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Euritermas, </a:t>
            </a:r>
            <a:r>
              <a:rPr lang="es-ES" sz="1600" dirty="0" err="1">
                <a:solidFill>
                  <a:srgbClr val="2E8A2E"/>
                </a:solidFill>
                <a:latin typeface="Comic Sans MS" pitchFamily="66" charset="0"/>
              </a:rPr>
              <a:t>eurihidras</a:t>
            </a:r>
            <a:r>
              <a:rPr lang="es-ES" sz="1600" dirty="0">
                <a:solidFill>
                  <a:srgbClr val="2E8A2E"/>
                </a:solidFill>
                <a:latin typeface="Comic Sans MS" pitchFamily="66" charset="0"/>
              </a:rPr>
              <a:t>, eurihalinas</a:t>
            </a:r>
          </a:p>
        </p:txBody>
      </p:sp>
    </p:spTree>
    <p:extLst>
      <p:ext uri="{BB962C8B-B14F-4D97-AF65-F5344CB8AC3E}">
        <p14:creationId xmlns:p14="http://schemas.microsoft.com/office/powerpoint/2010/main" val="33815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11" name="Picture 87" descr="ex0807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250" y="1125538"/>
            <a:ext cx="4464050" cy="2941637"/>
          </a:xfrm>
          <a:prstGeom prst="rect">
            <a:avLst/>
          </a:prstGeom>
          <a:noFill/>
        </p:spPr>
      </p:pic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900299" y="260648"/>
            <a:ext cx="82802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2E8A2E"/>
                </a:solidFill>
                <a:latin typeface="Comic Sans MS" pitchFamily="66" charset="0"/>
              </a:rPr>
              <a:t>FACTORES ABIÓTICOS DETERMINANTES DEL MEDIO TERRESTRE</a:t>
            </a:r>
          </a:p>
        </p:txBody>
      </p:sp>
      <p:pic>
        <p:nvPicPr>
          <p:cNvPr id="26704" name="Picture 80" descr="ed0263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00708"/>
            <a:ext cx="3089362" cy="4735261"/>
          </a:xfrm>
          <a:prstGeom prst="rect">
            <a:avLst/>
          </a:prstGeom>
          <a:noFill/>
        </p:spPr>
      </p:pic>
      <p:pic>
        <p:nvPicPr>
          <p:cNvPr id="26706" name="Picture 82" descr="ec085531"/>
          <p:cNvPicPr>
            <a:picLocks noChangeAspect="1" noChangeArrowheads="1"/>
          </p:cNvPicPr>
          <p:nvPr/>
        </p:nvPicPr>
        <p:blipFill>
          <a:blip r:embed="rId5" cstate="print"/>
          <a:srcRect l="3668" t="1743" r="3229" b="15121"/>
          <a:stretch>
            <a:fillRect/>
          </a:stretch>
        </p:blipFill>
        <p:spPr bwMode="auto">
          <a:xfrm>
            <a:off x="4679950" y="3681413"/>
            <a:ext cx="4356100" cy="2627312"/>
          </a:xfrm>
          <a:prstGeom prst="rect">
            <a:avLst/>
          </a:prstGeom>
          <a:noFill/>
        </p:spPr>
      </p:pic>
      <p:sp>
        <p:nvSpPr>
          <p:cNvPr id="26708" name="Rectangle 84"/>
          <p:cNvSpPr>
            <a:spLocks noChangeArrowheads="1"/>
          </p:cNvSpPr>
          <p:nvPr/>
        </p:nvSpPr>
        <p:spPr bwMode="auto">
          <a:xfrm>
            <a:off x="252816" y="2942229"/>
            <a:ext cx="3383080" cy="1242855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LUZ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Imprescindible para los </a:t>
            </a:r>
            <a:r>
              <a:rPr lang="es-ES" sz="1400" b="1" dirty="0">
                <a:latin typeface="Comic Sans MS" panose="030F0702030302020204" pitchFamily="66" charset="0"/>
              </a:rPr>
              <a:t>fotosintéticos</a:t>
            </a:r>
            <a:r>
              <a:rPr lang="es-ES" sz="1400" dirty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La ausencia o escasez de estos afecta-</a:t>
            </a:r>
          </a:p>
          <a:p>
            <a:pPr algn="ctr"/>
            <a:r>
              <a:rPr lang="es-ES" sz="1400" dirty="0" err="1">
                <a:latin typeface="Comic Sans MS" panose="030F0702030302020204" pitchFamily="66" charset="0"/>
              </a:rPr>
              <a:t>rá</a:t>
            </a:r>
            <a:r>
              <a:rPr lang="es-ES" sz="1400" dirty="0">
                <a:latin typeface="Comic Sans MS" panose="030F0702030302020204" pitchFamily="66" charset="0"/>
              </a:rPr>
              <a:t> en consecuencia a los herbívoros y a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toda la cadena trófica.</a:t>
            </a:r>
          </a:p>
        </p:txBody>
      </p:sp>
      <p:sp>
        <p:nvSpPr>
          <p:cNvPr id="26710" name="Rectangle 86"/>
          <p:cNvSpPr>
            <a:spLocks noChangeArrowheads="1"/>
          </p:cNvSpPr>
          <p:nvPr/>
        </p:nvSpPr>
        <p:spPr bwMode="auto">
          <a:xfrm>
            <a:off x="6443662" y="1233488"/>
            <a:ext cx="2700337" cy="935372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HUMEDAD ATMOSFÉRICA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El agua es imprescindible en la fotosíntesis y esencial en todos los seres vivos.</a:t>
            </a:r>
          </a:p>
        </p:txBody>
      </p:sp>
      <p:pic>
        <p:nvPicPr>
          <p:cNvPr id="5122" name="Picture 2" descr="Resultado de imagen de alta montañ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83426"/>
            <a:ext cx="2968104" cy="19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6">
            <a:extLst>
              <a:ext uri="{FF2B5EF4-FFF2-40B4-BE49-F238E27FC236}">
                <a16:creationId xmlns:a16="http://schemas.microsoft.com/office/drawing/2014/main" id="{29D375EF-15FF-4886-B51B-E2DFC5BE0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4" y="6011329"/>
            <a:ext cx="2700337" cy="730039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TEMPERATURA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La vida se desarrolla entre los 0ºC y los 50ºC.</a:t>
            </a:r>
          </a:p>
        </p:txBody>
      </p:sp>
      <p:sp>
        <p:nvSpPr>
          <p:cNvPr id="12" name="Rectangle 86">
            <a:extLst>
              <a:ext uri="{FF2B5EF4-FFF2-40B4-BE49-F238E27FC236}">
                <a16:creationId xmlns:a16="http://schemas.microsoft.com/office/drawing/2014/main" id="{1C5B520A-5D22-4535-96E0-57D6E9E4E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034311"/>
            <a:ext cx="2700337" cy="671053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PRESIÓN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Desciende con la altitud y con ella el oxígeno.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26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26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08" grpId="0" animBg="1"/>
      <p:bldP spid="267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6" name="Text Box 18"/>
          <p:cNvSpPr txBox="1">
            <a:spLocks noChangeArrowheads="1"/>
          </p:cNvSpPr>
          <p:nvPr/>
        </p:nvSpPr>
        <p:spPr bwMode="auto">
          <a:xfrm>
            <a:off x="740910" y="161966"/>
            <a:ext cx="78848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+</a:t>
            </a: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 LAS ADAPTACIONES AL MEDIO TERRESTRE: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LUZ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Los seres vivos se adaptan a la luz o a la oscuridad.</a:t>
            </a:r>
            <a:r>
              <a:rPr lang="es-ES" sz="1600" b="1" u="sng" dirty="0">
                <a:solidFill>
                  <a:srgbClr val="339933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86418" name="Picture 50" descr="ec0510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027" y="994196"/>
            <a:ext cx="3389510" cy="2199022"/>
          </a:xfrm>
          <a:prstGeom prst="rect">
            <a:avLst/>
          </a:prstGeom>
          <a:noFill/>
        </p:spPr>
      </p:pic>
      <p:pic>
        <p:nvPicPr>
          <p:cNvPr id="186419" name="Picture 51" descr="ed041766"/>
          <p:cNvPicPr>
            <a:picLocks noChangeAspect="1" noChangeArrowheads="1"/>
          </p:cNvPicPr>
          <p:nvPr/>
        </p:nvPicPr>
        <p:blipFill>
          <a:blip r:embed="rId4" cstate="print"/>
          <a:srcRect l="609" b="5212"/>
          <a:stretch>
            <a:fillRect/>
          </a:stretch>
        </p:blipFill>
        <p:spPr bwMode="auto">
          <a:xfrm>
            <a:off x="1619672" y="4733831"/>
            <a:ext cx="2375590" cy="1503481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24" y="1073875"/>
            <a:ext cx="2407968" cy="15990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16" y="4905164"/>
            <a:ext cx="1836204" cy="18362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366" y="3991136"/>
            <a:ext cx="2924175" cy="1562100"/>
          </a:xfrm>
          <a:prstGeom prst="rect">
            <a:avLst/>
          </a:prstGeom>
        </p:spPr>
      </p:pic>
      <p:sp>
        <p:nvSpPr>
          <p:cNvPr id="12" name="Rectangle 84"/>
          <p:cNvSpPr>
            <a:spLocks noChangeArrowheads="1"/>
          </p:cNvSpPr>
          <p:nvPr/>
        </p:nvSpPr>
        <p:spPr bwMode="auto">
          <a:xfrm>
            <a:off x="863588" y="2456892"/>
            <a:ext cx="1656184" cy="54006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600" dirty="0">
                <a:latin typeface="Comic Sans MS" panose="030F0702030302020204" pitchFamily="66" charset="0"/>
              </a:rPr>
              <a:t>En la oscuridad, </a:t>
            </a:r>
          </a:p>
          <a:p>
            <a:pPr algn="ctr"/>
            <a:r>
              <a:rPr lang="es-ES" sz="1600" dirty="0">
                <a:latin typeface="Comic Sans MS" panose="030F0702030302020204" pitchFamily="66" charset="0"/>
              </a:rPr>
              <a:t>ojos grandes </a:t>
            </a:r>
          </a:p>
        </p:txBody>
      </p:sp>
      <p:sp>
        <p:nvSpPr>
          <p:cNvPr id="13" name="Rectangle 84"/>
          <p:cNvSpPr>
            <a:spLocks noChangeArrowheads="1"/>
          </p:cNvSpPr>
          <p:nvPr/>
        </p:nvSpPr>
        <p:spPr bwMode="auto">
          <a:xfrm>
            <a:off x="6403904" y="3104964"/>
            <a:ext cx="2524580" cy="971761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600" dirty="0">
                <a:latin typeface="Comic Sans MS" panose="030F0702030302020204" pitchFamily="66" charset="0"/>
              </a:rPr>
              <a:t>Estratificación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Las plantas se distribuyen en</a:t>
            </a:r>
          </a:p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estratos</a:t>
            </a:r>
            <a:r>
              <a:rPr lang="es-ES" sz="1400" dirty="0">
                <a:latin typeface="Comic Sans MS" panose="030F0702030302020204" pitchFamily="66" charset="0"/>
              </a:rPr>
              <a:t> en función de sus 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necesidades de luz.</a:t>
            </a:r>
          </a:p>
        </p:txBody>
      </p:sp>
      <p:sp>
        <p:nvSpPr>
          <p:cNvPr id="14" name="Rectangle 84"/>
          <p:cNvSpPr>
            <a:spLocks noChangeArrowheads="1"/>
          </p:cNvSpPr>
          <p:nvPr/>
        </p:nvSpPr>
        <p:spPr bwMode="auto">
          <a:xfrm>
            <a:off x="1583668" y="6248857"/>
            <a:ext cx="3099680" cy="564519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600" dirty="0">
                <a:latin typeface="Comic Sans MS" panose="030F0702030302020204" pitchFamily="66" charset="0"/>
              </a:rPr>
              <a:t>Los animales de actividad</a:t>
            </a:r>
          </a:p>
          <a:p>
            <a:pPr algn="ctr"/>
            <a:r>
              <a:rPr lang="es-ES" sz="1600" dirty="0">
                <a:latin typeface="Comic Sans MS" panose="030F0702030302020204" pitchFamily="66" charset="0"/>
              </a:rPr>
              <a:t>nocturna agudizan olfato y oído.</a:t>
            </a:r>
          </a:p>
        </p:txBody>
      </p:sp>
      <p:sp>
        <p:nvSpPr>
          <p:cNvPr id="15" name="Rectangle 84"/>
          <p:cNvSpPr>
            <a:spLocks noChangeArrowheads="1"/>
          </p:cNvSpPr>
          <p:nvPr/>
        </p:nvSpPr>
        <p:spPr bwMode="auto">
          <a:xfrm>
            <a:off x="6893545" y="5534347"/>
            <a:ext cx="1892978" cy="63095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600" b="1" dirty="0">
                <a:latin typeface="Comic Sans MS" panose="030F0702030302020204" pitchFamily="66" charset="0"/>
              </a:rPr>
              <a:t>Solana y umbría</a:t>
            </a:r>
            <a:r>
              <a:rPr lang="es-ES" sz="1600" dirty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distinta vegetación</a:t>
            </a:r>
          </a:p>
        </p:txBody>
      </p:sp>
      <p:pic>
        <p:nvPicPr>
          <p:cNvPr id="4098" name="Picture 2" descr="Resultado de imagen de adaptaciones a la lu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2956"/>
            <a:ext cx="2700722" cy="14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84"/>
          <p:cNvSpPr>
            <a:spLocks noChangeArrowheads="1"/>
          </p:cNvSpPr>
          <p:nvPr/>
        </p:nvSpPr>
        <p:spPr bwMode="auto">
          <a:xfrm>
            <a:off x="2695492" y="3816333"/>
            <a:ext cx="2203037" cy="512768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600" dirty="0">
                <a:latin typeface="Comic Sans MS" panose="030F0702030302020204" pitchFamily="66" charset="0"/>
              </a:rPr>
              <a:t>Poca luz: </a:t>
            </a:r>
          </a:p>
          <a:p>
            <a:pPr algn="ctr"/>
            <a:r>
              <a:rPr lang="es-ES" sz="1600" dirty="0">
                <a:latin typeface="Comic Sans MS" panose="030F0702030302020204" pitchFamily="66" charset="0"/>
              </a:rPr>
              <a:t>desarrollo tacto, oído</a:t>
            </a:r>
          </a:p>
        </p:txBody>
      </p:sp>
      <p:pic>
        <p:nvPicPr>
          <p:cNvPr id="4100" name="Picture 4" descr="Resultado de imagen de adaptaciones a la lu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5969"/>
            <a:ext cx="1766689" cy="16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4"/>
          <p:cNvSpPr>
            <a:spLocks noChangeArrowheads="1"/>
          </p:cNvSpPr>
          <p:nvPr/>
        </p:nvSpPr>
        <p:spPr bwMode="auto">
          <a:xfrm>
            <a:off x="2899448" y="2667346"/>
            <a:ext cx="2716668" cy="761653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600" dirty="0" err="1">
                <a:latin typeface="Comic Sans MS" panose="030F0702030302020204" pitchFamily="66" charset="0"/>
              </a:rPr>
              <a:t>Tapetum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lucidum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(tejido que refleja los rayos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 luminosos aumentando la visión)</a:t>
            </a:r>
          </a:p>
        </p:txBody>
      </p:sp>
      <p:sp>
        <p:nvSpPr>
          <p:cNvPr id="18" name="Rectangle 84">
            <a:extLst>
              <a:ext uri="{FF2B5EF4-FFF2-40B4-BE49-F238E27FC236}">
                <a16:creationId xmlns:a16="http://schemas.microsoft.com/office/drawing/2014/main" id="{DEE8E7EE-061F-4635-A004-AE3371C6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16" y="5769235"/>
            <a:ext cx="2452572" cy="396069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600" dirty="0">
                <a:latin typeface="Comic Sans MS" panose="030F0702030302020204" pitchFamily="66" charset="0"/>
              </a:rPr>
              <a:t>Con luz: colores vistosos</a:t>
            </a:r>
          </a:p>
        </p:txBody>
      </p:sp>
      <p:pic>
        <p:nvPicPr>
          <p:cNvPr id="1028" name="Picture 4" descr="Cómo curar una picadura de avispa con remedios casero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r="4389"/>
          <a:stretch/>
        </p:blipFill>
        <p:spPr bwMode="auto">
          <a:xfrm>
            <a:off x="4138717" y="4778914"/>
            <a:ext cx="1873248" cy="99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398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6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6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6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92162" y="404664"/>
            <a:ext cx="8027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>
                <a:solidFill>
                  <a:srgbClr val="339933"/>
                </a:solidFill>
                <a:latin typeface="Comic Sans MS" pitchFamily="66" charset="0"/>
              </a:rPr>
              <a:t>a/ EL ECOSISTEMA: Biotopo + Biocenosis + Relaciones</a:t>
            </a:r>
          </a:p>
        </p:txBody>
      </p:sp>
      <p:pic>
        <p:nvPicPr>
          <p:cNvPr id="64604" name="Picture 92" descr="ed0417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162534"/>
            <a:ext cx="4926137" cy="3210682"/>
          </a:xfrm>
          <a:prstGeom prst="rect">
            <a:avLst/>
          </a:prstGeom>
          <a:noFill/>
        </p:spPr>
      </p:pic>
      <p:sp>
        <p:nvSpPr>
          <p:cNvPr id="64605" name="Line 93"/>
          <p:cNvSpPr>
            <a:spLocks noChangeShapeType="1"/>
          </p:cNvSpPr>
          <p:nvPr/>
        </p:nvSpPr>
        <p:spPr bwMode="auto">
          <a:xfrm flipV="1">
            <a:off x="6728280" y="2018904"/>
            <a:ext cx="616027" cy="1842144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4606" name="Line 94"/>
          <p:cNvSpPr>
            <a:spLocks noChangeShapeType="1"/>
          </p:cNvSpPr>
          <p:nvPr/>
        </p:nvSpPr>
        <p:spPr bwMode="auto">
          <a:xfrm flipV="1">
            <a:off x="4896035" y="2018904"/>
            <a:ext cx="1080119" cy="64770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 dirty="0"/>
          </a:p>
        </p:txBody>
      </p:sp>
      <p:sp>
        <p:nvSpPr>
          <p:cNvPr id="64608" name="Line 96"/>
          <p:cNvSpPr>
            <a:spLocks noChangeShapeType="1"/>
          </p:cNvSpPr>
          <p:nvPr/>
        </p:nvSpPr>
        <p:spPr bwMode="auto">
          <a:xfrm flipH="1" flipV="1">
            <a:off x="2954873" y="3272718"/>
            <a:ext cx="2733251" cy="156282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4609" name="Line 97"/>
          <p:cNvSpPr>
            <a:spLocks noChangeShapeType="1"/>
          </p:cNvSpPr>
          <p:nvPr/>
        </p:nvSpPr>
        <p:spPr bwMode="auto">
          <a:xfrm flipH="1" flipV="1">
            <a:off x="2415721" y="3712177"/>
            <a:ext cx="1526289" cy="899977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4612" name="Rectangle 100"/>
          <p:cNvSpPr>
            <a:spLocks noChangeArrowheads="1"/>
          </p:cNvSpPr>
          <p:nvPr/>
        </p:nvSpPr>
        <p:spPr bwMode="auto">
          <a:xfrm>
            <a:off x="540061" y="908720"/>
            <a:ext cx="4355975" cy="647700"/>
          </a:xfrm>
          <a:prstGeom prst="rect">
            <a:avLst/>
          </a:prstGeom>
          <a:solidFill>
            <a:srgbClr val="FFCC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La </a:t>
            </a:r>
            <a:r>
              <a:rPr lang="es-ES" sz="1200" b="1" dirty="0">
                <a:latin typeface="Comic Sans MS" panose="030F0702030302020204" pitchFamily="66" charset="0"/>
              </a:rPr>
              <a:t>Biosfera </a:t>
            </a:r>
            <a:r>
              <a:rPr lang="es-ES" sz="1200" dirty="0">
                <a:latin typeface="Comic Sans MS" panose="030F0702030302020204" pitchFamily="66" charset="0"/>
              </a:rPr>
              <a:t>es la capa de la Tierra en la que se desarrollan </a:t>
            </a:r>
          </a:p>
          <a:p>
            <a:pPr algn="ctr"/>
            <a:r>
              <a:rPr lang="es-ES" sz="1200" dirty="0">
                <a:latin typeface="Comic Sans MS" panose="030F0702030302020204" pitchFamily="66" charset="0"/>
              </a:rPr>
              <a:t>los seres vivos. Está formada por </a:t>
            </a:r>
            <a:r>
              <a:rPr lang="es-ES" sz="1200" b="1" dirty="0">
                <a:latin typeface="Comic Sans MS" panose="030F0702030302020204" pitchFamily="66" charset="0"/>
              </a:rPr>
              <a:t>muchos ecosistemas.</a:t>
            </a:r>
          </a:p>
        </p:txBody>
      </p:sp>
      <p:sp>
        <p:nvSpPr>
          <p:cNvPr id="64613" name="Rectangle 101"/>
          <p:cNvSpPr>
            <a:spLocks noChangeArrowheads="1"/>
          </p:cNvSpPr>
          <p:nvPr/>
        </p:nvSpPr>
        <p:spPr bwMode="auto">
          <a:xfrm>
            <a:off x="5796136" y="1484153"/>
            <a:ext cx="3153631" cy="534751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Biotopo: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Parte inorgánica (aire, suelo, agua, …) </a:t>
            </a:r>
          </a:p>
        </p:txBody>
      </p:sp>
      <p:sp>
        <p:nvSpPr>
          <p:cNvPr id="64614" name="Rectangle 102"/>
          <p:cNvSpPr>
            <a:spLocks noChangeArrowheads="1"/>
          </p:cNvSpPr>
          <p:nvPr/>
        </p:nvSpPr>
        <p:spPr bwMode="auto">
          <a:xfrm>
            <a:off x="683568" y="2888940"/>
            <a:ext cx="2271305" cy="820725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400" b="1" dirty="0">
                <a:latin typeface="Comic Sans MS" panose="030F0702030302020204" pitchFamily="66" charset="0"/>
              </a:rPr>
              <a:t>Biocenosis o comunidad: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Conjunto de seres vivos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agrupados en </a:t>
            </a:r>
            <a:r>
              <a:rPr lang="es-ES" sz="1400" b="1" dirty="0">
                <a:latin typeface="Comic Sans MS" panose="030F0702030302020204" pitchFamily="66" charset="0"/>
              </a:rPr>
              <a:t>poblaciones</a:t>
            </a:r>
            <a:r>
              <a:rPr lang="es-ES" sz="14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008373" y="5625244"/>
            <a:ext cx="77760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Un ECOSISTEMA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es un conjunto de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seres vivos (biocenosis)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 que habitan en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un lugar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(biotopo)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con determinadas características físico – químicas, así como las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relaciones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 que se establecen entre todos ellos.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044377" y="5625244"/>
            <a:ext cx="7776095" cy="820725"/>
          </a:xfrm>
          <a:prstGeom prst="rect">
            <a:avLst/>
          </a:prstGeom>
          <a:noFill/>
          <a:ln>
            <a:solidFill>
              <a:srgbClr val="2E8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Line 94">
            <a:extLst>
              <a:ext uri="{FF2B5EF4-FFF2-40B4-BE49-F238E27FC236}">
                <a16:creationId xmlns:a16="http://schemas.microsoft.com/office/drawing/2014/main" id="{B9D1B864-B147-4220-98BC-7B5A9EE447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2200" y="1988840"/>
            <a:ext cx="186427" cy="1548802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8" name="Picture 91" descr="ed031750">
            <a:extLst>
              <a:ext uri="{FF2B5EF4-FFF2-40B4-BE49-F238E27FC236}">
                <a16:creationId xmlns:a16="http://schemas.microsoft.com/office/drawing/2014/main" id="{145B9FF6-1E1E-4A17-8CFE-582341045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452" b="6441"/>
          <a:stretch>
            <a:fillRect/>
          </a:stretch>
        </p:blipFill>
        <p:spPr bwMode="auto">
          <a:xfrm>
            <a:off x="257262" y="1340768"/>
            <a:ext cx="1542431" cy="1563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3213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4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6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4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1000"/>
                                        <p:tgtEl>
                                          <p:spTgt spid="6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4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05" grpId="0" animBg="1"/>
      <p:bldP spid="64606" grpId="0" animBg="1"/>
      <p:bldP spid="64608" grpId="0" animBg="1"/>
      <p:bldP spid="64609" grpId="0" animBg="1"/>
      <p:bldP spid="64612" grpId="0" animBg="1"/>
      <p:bldP spid="64613" grpId="0" animBg="1"/>
      <p:bldP spid="64614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82" name="Text Box 18"/>
          <p:cNvSpPr txBox="1">
            <a:spLocks noChangeArrowheads="1"/>
          </p:cNvSpPr>
          <p:nvPr/>
        </p:nvSpPr>
        <p:spPr bwMode="auto">
          <a:xfrm>
            <a:off x="1007604" y="199277"/>
            <a:ext cx="8434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+ LAS ADAPTACIONES AL MEDIO TERRESTRE: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TEMPERATURA </a:t>
            </a:r>
          </a:p>
        </p:txBody>
      </p:sp>
      <p:sp>
        <p:nvSpPr>
          <p:cNvPr id="190522" name="Rectangle 58"/>
          <p:cNvSpPr>
            <a:spLocks noChangeArrowheads="1"/>
          </p:cNvSpPr>
          <p:nvPr/>
        </p:nvSpPr>
        <p:spPr bwMode="auto">
          <a:xfrm>
            <a:off x="7524687" y="3257449"/>
            <a:ext cx="1547813" cy="1359683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 sz="1400" dirty="0">
              <a:latin typeface="Comic Sans MS" panose="030F0702030302020204" pitchFamily="66" charset="0"/>
            </a:endParaRPr>
          </a:p>
          <a:p>
            <a:pPr algn="ctr"/>
            <a:r>
              <a:rPr lang="es-ES" sz="1400" u="sng" dirty="0">
                <a:latin typeface="Comic Sans MS" panose="030F0702030302020204" pitchFamily="66" charset="0"/>
              </a:rPr>
              <a:t>ESTRATEGIAS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Hábitos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Enterrarse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Escamas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Emigrar</a:t>
            </a:r>
          </a:p>
          <a:p>
            <a:pPr algn="ctr"/>
            <a:endParaRPr lang="es-ES" sz="1400" dirty="0"/>
          </a:p>
        </p:txBody>
      </p:sp>
      <p:sp>
        <p:nvSpPr>
          <p:cNvPr id="190520" name="Rectangle 56"/>
          <p:cNvSpPr>
            <a:spLocks noChangeArrowheads="1"/>
          </p:cNvSpPr>
          <p:nvPr/>
        </p:nvSpPr>
        <p:spPr bwMode="auto">
          <a:xfrm>
            <a:off x="251519" y="729797"/>
            <a:ext cx="3708413" cy="574967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HOMEOTERMOS</a:t>
            </a:r>
            <a:r>
              <a:rPr lang="es-ES" sz="1400" dirty="0">
                <a:latin typeface="Comic Sans MS" panose="030F0702030302020204" pitchFamily="66" charset="0"/>
              </a:rPr>
              <a:t> (aves y mamíferos):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Regulan su </a:t>
            </a:r>
            <a:r>
              <a:rPr lang="es-ES" sz="1400" dirty="0" err="1">
                <a:latin typeface="Comic Sans MS" panose="030F0702030302020204" pitchFamily="66" charset="0"/>
              </a:rPr>
              <a:t>Tª</a:t>
            </a:r>
            <a:r>
              <a:rPr lang="es-ES" sz="1400" dirty="0">
                <a:latin typeface="Comic Sans MS" panose="030F0702030302020204" pitchFamily="66" charset="0"/>
              </a:rPr>
              <a:t>, la mantienen alta y constante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1386" b="7229"/>
          <a:stretch/>
        </p:blipFill>
        <p:spPr>
          <a:xfrm>
            <a:off x="6021812" y="1305452"/>
            <a:ext cx="2789743" cy="1943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307266"/>
            <a:ext cx="2592288" cy="19417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8973" r="19960"/>
          <a:stretch/>
        </p:blipFill>
        <p:spPr>
          <a:xfrm>
            <a:off x="3212765" y="1304764"/>
            <a:ext cx="1863291" cy="162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724" y="4187443"/>
            <a:ext cx="2015674" cy="15098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12113" t="6578" r="6975" b="7070"/>
          <a:stretch/>
        </p:blipFill>
        <p:spPr>
          <a:xfrm>
            <a:off x="6855204" y="4626289"/>
            <a:ext cx="2001272" cy="1431003"/>
          </a:xfrm>
          <a:prstGeom prst="rect">
            <a:avLst/>
          </a:prstGeom>
        </p:spPr>
      </p:pic>
      <p:sp>
        <p:nvSpPr>
          <p:cNvPr id="20" name="Rectangle 84"/>
          <p:cNvSpPr>
            <a:spLocks noChangeArrowheads="1"/>
          </p:cNvSpPr>
          <p:nvPr/>
        </p:nvSpPr>
        <p:spPr bwMode="auto">
          <a:xfrm>
            <a:off x="5523057" y="709289"/>
            <a:ext cx="3534764" cy="591801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POIQUILOTERMOS</a:t>
            </a:r>
            <a:r>
              <a:rPr lang="es-ES" sz="1400" dirty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No regulan su </a:t>
            </a:r>
            <a:r>
              <a:rPr lang="es-ES" sz="1400" dirty="0" err="1">
                <a:latin typeface="Comic Sans MS" panose="030F0702030302020204" pitchFamily="66" charset="0"/>
              </a:rPr>
              <a:t>Tª</a:t>
            </a:r>
            <a:r>
              <a:rPr lang="es-ES" sz="1400" dirty="0">
                <a:latin typeface="Comic Sans MS" panose="030F0702030302020204" pitchFamily="66" charset="0"/>
              </a:rPr>
              <a:t>, depende de la del medio</a:t>
            </a:r>
          </a:p>
        </p:txBody>
      </p:sp>
      <p:pic>
        <p:nvPicPr>
          <p:cNvPr id="1026" name="Picture 2" descr="Resultado de imagen de sudor jade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851054"/>
            <a:ext cx="1884079" cy="14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: curvado 14"/>
          <p:cNvCxnSpPr>
            <a:cxnSpLocks/>
          </p:cNvCxnSpPr>
          <p:nvPr/>
        </p:nvCxnSpPr>
        <p:spPr>
          <a:xfrm rot="16200000" flipH="1">
            <a:off x="1975531" y="2281436"/>
            <a:ext cx="2064648" cy="103954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curvado 26"/>
          <p:cNvCxnSpPr>
            <a:cxnSpLocks/>
          </p:cNvCxnSpPr>
          <p:nvPr/>
        </p:nvCxnSpPr>
        <p:spPr>
          <a:xfrm rot="5400000">
            <a:off x="4613500" y="2288753"/>
            <a:ext cx="2206303" cy="230977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echa: hacia abajo 6"/>
          <p:cNvSpPr/>
          <p:nvPr/>
        </p:nvSpPr>
        <p:spPr>
          <a:xfrm>
            <a:off x="215516" y="1281899"/>
            <a:ext cx="206371" cy="194171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: hacia abajo 22"/>
          <p:cNvSpPr/>
          <p:nvPr/>
        </p:nvSpPr>
        <p:spPr>
          <a:xfrm>
            <a:off x="8686109" y="1304764"/>
            <a:ext cx="170367" cy="194352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angle 58"/>
          <p:cNvSpPr>
            <a:spLocks noChangeArrowheads="1"/>
          </p:cNvSpPr>
          <p:nvPr/>
        </p:nvSpPr>
        <p:spPr bwMode="auto">
          <a:xfrm>
            <a:off x="101973" y="3230873"/>
            <a:ext cx="1783164" cy="163828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 sz="1400" dirty="0">
              <a:latin typeface="Comic Sans MS" panose="030F0702030302020204" pitchFamily="66" charset="0"/>
            </a:endParaRPr>
          </a:p>
          <a:p>
            <a:pPr algn="ctr"/>
            <a:r>
              <a:rPr lang="es-ES" sz="1400" u="sng" dirty="0">
                <a:latin typeface="Comic Sans MS" panose="030F0702030302020204" pitchFamily="66" charset="0"/>
              </a:rPr>
              <a:t>ESTRATEGIAS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Sudor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Hibernar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Aislamiento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(pelo, grasa, plumas)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Hábitos diurnos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      o nocturnos</a:t>
            </a:r>
          </a:p>
          <a:p>
            <a:pPr algn="ctr"/>
            <a:endParaRPr lang="es-ES" sz="1400" dirty="0"/>
          </a:p>
        </p:txBody>
      </p:sp>
      <p:sp>
        <p:nvSpPr>
          <p:cNvPr id="34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740" y="3365737"/>
            <a:ext cx="1547813" cy="497670"/>
          </a:xfrm>
          <a:prstGeom prst="rect">
            <a:avLst/>
          </a:prstGeom>
          <a:solidFill>
            <a:srgbClr val="BBE0E3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dirty="0">
                <a:latin typeface="Comic Sans MS" panose="030F0702030302020204" pitchFamily="66" charset="0"/>
              </a:rPr>
              <a:t>Son</a:t>
            </a:r>
          </a:p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EURITERMOS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37" name="Rectangle 84">
            <a:extLst>
              <a:ext uri="{FF2B5EF4-FFF2-40B4-BE49-F238E27FC236}">
                <a16:creationId xmlns:a16="http://schemas.microsoft.com/office/drawing/2014/main" id="{D3B862F4-C562-4E32-9D13-96153B2D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6036" y="3518137"/>
            <a:ext cx="1620180" cy="397008"/>
          </a:xfrm>
          <a:prstGeom prst="rect">
            <a:avLst/>
          </a:prstGeom>
          <a:solidFill>
            <a:srgbClr val="BBE0E3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dirty="0">
                <a:latin typeface="Comic Sans MS" panose="030F0702030302020204" pitchFamily="66" charset="0"/>
              </a:rPr>
              <a:t>Son</a:t>
            </a:r>
          </a:p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ESTENOTERMOS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30" name="Rectangle 58">
            <a:extLst>
              <a:ext uri="{FF2B5EF4-FFF2-40B4-BE49-F238E27FC236}">
                <a16:creationId xmlns:a16="http://schemas.microsoft.com/office/drawing/2014/main" id="{C8C09C65-ABFE-4CEC-B399-5D105F1F4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11" y="6284828"/>
            <a:ext cx="1547813" cy="4925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 sz="1400" dirty="0">
              <a:latin typeface="Comic Sans MS" panose="030F0702030302020204" pitchFamily="66" charset="0"/>
            </a:endParaRP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El jadeo refresca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 el cuerpo</a:t>
            </a:r>
          </a:p>
          <a:p>
            <a:pPr algn="ctr"/>
            <a:endParaRPr lang="es-ES" sz="1400" dirty="0"/>
          </a:p>
        </p:txBody>
      </p:sp>
      <p:sp>
        <p:nvSpPr>
          <p:cNvPr id="33" name="Rectangle 58">
            <a:extLst>
              <a:ext uri="{FF2B5EF4-FFF2-40B4-BE49-F238E27FC236}">
                <a16:creationId xmlns:a16="http://schemas.microsoft.com/office/drawing/2014/main" id="{ED41D050-94C9-42B5-974F-C531969D0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86" y="5683924"/>
            <a:ext cx="1367434" cy="5173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dirty="0">
                <a:latin typeface="Comic Sans MS" panose="030F0702030302020204" pitchFamily="66" charset="0"/>
              </a:rPr>
              <a:t>Ralentizan el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 metabolismo</a:t>
            </a:r>
          </a:p>
        </p:txBody>
      </p:sp>
      <p:pic>
        <p:nvPicPr>
          <p:cNvPr id="18" name="Picture 2" descr="Resultado de imagen de zorro del desierto">
            <a:extLst>
              <a:ext uri="{FF2B5EF4-FFF2-40B4-BE49-F238E27FC236}">
                <a16:creationId xmlns:a16="http://schemas.microsoft.com/office/drawing/2014/main" id="{13D64205-95C5-493B-9A9C-8F0746162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1"/>
          <a:stretch/>
        </p:blipFill>
        <p:spPr bwMode="auto">
          <a:xfrm>
            <a:off x="4103002" y="4685466"/>
            <a:ext cx="1901195" cy="170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58">
            <a:extLst>
              <a:ext uri="{FF2B5EF4-FFF2-40B4-BE49-F238E27FC236}">
                <a16:creationId xmlns:a16="http://schemas.microsoft.com/office/drawing/2014/main" id="{3F9F005F-CC3F-4E10-BE40-E37764A3C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002" y="6309320"/>
            <a:ext cx="1901195" cy="5173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dirty="0">
                <a:latin typeface="Comic Sans MS" panose="030F0702030302020204" pitchFamily="66" charset="0"/>
              </a:rPr>
              <a:t>Irradia calor a través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 de las orejas</a:t>
            </a:r>
          </a:p>
        </p:txBody>
      </p:sp>
      <p:sp>
        <p:nvSpPr>
          <p:cNvPr id="38" name="Rectangle 58">
            <a:extLst>
              <a:ext uri="{FF2B5EF4-FFF2-40B4-BE49-F238E27FC236}">
                <a16:creationId xmlns:a16="http://schemas.microsoft.com/office/drawing/2014/main" id="{9CEA1833-52DA-4DDB-87E1-626ADA353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9106" y="4581646"/>
            <a:ext cx="1265091" cy="207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000" dirty="0">
                <a:latin typeface="Comic Sans MS" panose="030F0702030302020204" pitchFamily="66" charset="0"/>
              </a:rPr>
              <a:t>Zorro del desierto</a:t>
            </a:r>
          </a:p>
        </p:txBody>
      </p:sp>
    </p:spTree>
    <p:extLst>
      <p:ext uri="{BB962C8B-B14F-4D97-AF65-F5344CB8AC3E}">
        <p14:creationId xmlns:p14="http://schemas.microsoft.com/office/powerpoint/2010/main" val="3616468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0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0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0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22" grpId="0" animBg="1"/>
      <p:bldP spid="190520" grpId="0" animBg="1"/>
      <p:bldP spid="20" grpId="0" animBg="1"/>
      <p:bldP spid="7" grpId="0" animBg="1"/>
      <p:bldP spid="23" grpId="0" animBg="1"/>
      <p:bldP spid="24" grpId="0" animBg="1"/>
      <p:bldP spid="34" grpId="0" animBg="1"/>
      <p:bldP spid="37" grpId="0" animBg="1"/>
      <p:bldP spid="30" grpId="0" animBg="1"/>
      <p:bldP spid="33" grpId="0" animBg="1"/>
      <p:bldP spid="36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82" name="Text Box 18"/>
          <p:cNvSpPr txBox="1">
            <a:spLocks noChangeArrowheads="1"/>
          </p:cNvSpPr>
          <p:nvPr/>
        </p:nvSpPr>
        <p:spPr bwMode="auto">
          <a:xfrm>
            <a:off x="899592" y="319099"/>
            <a:ext cx="8434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+ </a:t>
            </a: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LAS ADAPTACIONES AL MEDIO TERRESTRE: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TEMPERATURA</a:t>
            </a:r>
            <a:r>
              <a:rPr lang="es-ES" sz="1600" b="1" u="sng" dirty="0">
                <a:solidFill>
                  <a:srgbClr val="339933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90511" name="Picture 47" descr="ed02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879" y="2054666"/>
            <a:ext cx="2155917" cy="32383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0523" name="Rectangle 59"/>
          <p:cNvSpPr>
            <a:spLocks noChangeArrowheads="1"/>
          </p:cNvSpPr>
          <p:nvPr/>
        </p:nvSpPr>
        <p:spPr bwMode="auto">
          <a:xfrm>
            <a:off x="6084168" y="3789040"/>
            <a:ext cx="2700300" cy="662462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dirty="0">
                <a:latin typeface="Comic Sans MS" panose="030F0702030302020204" pitchFamily="66" charset="0"/>
              </a:rPr>
              <a:t>Frío: hojas pequeñas,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 cubiertas gruesas.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Forma de cono: resbala la nieve </a:t>
            </a:r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2374049" y="944724"/>
            <a:ext cx="4140460" cy="792088"/>
          </a:xfrm>
        </p:spPr>
        <p:txBody>
          <a:bodyPr>
            <a:normAutofit/>
          </a:bodyPr>
          <a:lstStyle/>
          <a:p>
            <a:r>
              <a:rPr lang="es-ES" sz="1400" b="1" dirty="0">
                <a:solidFill>
                  <a:srgbClr val="2E8A2E"/>
                </a:solidFill>
                <a:latin typeface="Comic Sans MS" panose="030F0702030302020204" pitchFamily="66" charset="0"/>
              </a:rPr>
              <a:t>LAS PLANTAS TAMBIÉN SE ADAPTAN A LAS VARIACIONES DE TEMPERATURA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558" y="1394066"/>
            <a:ext cx="1793918" cy="23949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358216" y="2057638"/>
            <a:ext cx="1982881" cy="1485247"/>
          </a:xfrm>
          <a:prstGeom prst="rect">
            <a:avLst/>
          </a:prstGeom>
        </p:spPr>
      </p:pic>
      <p:sp>
        <p:nvSpPr>
          <p:cNvPr id="19" name="Rectangle 59"/>
          <p:cNvSpPr>
            <a:spLocks noChangeArrowheads="1"/>
          </p:cNvSpPr>
          <p:nvPr/>
        </p:nvSpPr>
        <p:spPr bwMode="auto">
          <a:xfrm>
            <a:off x="1367644" y="5301208"/>
            <a:ext cx="2736305" cy="664665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1400" dirty="0">
                <a:latin typeface="Comic Sans MS" panose="030F0702030302020204" pitchFamily="66" charset="0"/>
              </a:rPr>
              <a:t>Con el frío algunas plantas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mueren y sólo dejan las semillas. 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Otras pierden las hojas.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036EA53-2DF7-44FD-BF97-DE89852ECD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75"/>
          <a:stretch/>
        </p:blipFill>
        <p:spPr>
          <a:xfrm>
            <a:off x="2735795" y="3609018"/>
            <a:ext cx="2350265" cy="169219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FF8ABABD-4479-4A77-B4C0-25BD201734F6}"/>
              </a:ext>
            </a:extLst>
          </p:cNvPr>
          <p:cNvSpPr/>
          <p:nvPr/>
        </p:nvSpPr>
        <p:spPr>
          <a:xfrm>
            <a:off x="2519772" y="944724"/>
            <a:ext cx="3849014" cy="593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angle 59">
            <a:extLst>
              <a:ext uri="{FF2B5EF4-FFF2-40B4-BE49-F238E27FC236}">
                <a16:creationId xmlns:a16="http://schemas.microsoft.com/office/drawing/2014/main" id="{7E5AF33B-0382-4D57-B705-581E5BC0A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6201308"/>
            <a:ext cx="2232248" cy="536201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dirty="0">
                <a:latin typeface="Comic Sans MS" panose="030F0702030302020204" pitchFamily="66" charset="0"/>
              </a:rPr>
              <a:t>Altas temperaturas: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 hojas reducidas a espinas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64FCA40-9F12-4F85-B224-67246BB6FE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70"/>
          <a:stretch/>
        </p:blipFill>
        <p:spPr>
          <a:xfrm>
            <a:off x="5581762" y="4545124"/>
            <a:ext cx="1777383" cy="16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30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0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0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0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23" grpId="0" animBg="1"/>
      <p:bldP spid="19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34" name="Text Box 18"/>
          <p:cNvSpPr txBox="1">
            <a:spLocks noChangeArrowheads="1"/>
          </p:cNvSpPr>
          <p:nvPr/>
        </p:nvSpPr>
        <p:spPr bwMode="auto">
          <a:xfrm>
            <a:off x="1079612" y="215162"/>
            <a:ext cx="723807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+ </a:t>
            </a: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LAS ADAPTACIONES AL MEDIO TERRESTRE: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HUMEDAD</a:t>
            </a:r>
          </a:p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 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Estructuras impermeabilizantes evitan la pérdida de agua.</a:t>
            </a:r>
          </a:p>
        </p:txBody>
      </p:sp>
      <p:pic>
        <p:nvPicPr>
          <p:cNvPr id="188464" name="Picture 48" descr="ec0654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952267"/>
            <a:ext cx="3132137" cy="2105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8471" name="Picture 55" descr="ed030783"/>
          <p:cNvPicPr>
            <a:picLocks noChangeAspect="1" noChangeArrowheads="1"/>
          </p:cNvPicPr>
          <p:nvPr/>
        </p:nvPicPr>
        <p:blipFill>
          <a:blip r:embed="rId4" cstate="print"/>
          <a:srcRect t="7483"/>
          <a:stretch>
            <a:fillRect/>
          </a:stretch>
        </p:blipFill>
        <p:spPr bwMode="auto">
          <a:xfrm>
            <a:off x="6084888" y="1124744"/>
            <a:ext cx="2736850" cy="1785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8465" name="Picture 49" descr="ec083548"/>
          <p:cNvPicPr>
            <a:picLocks noChangeAspect="1" noChangeArrowheads="1"/>
          </p:cNvPicPr>
          <p:nvPr/>
        </p:nvPicPr>
        <p:blipFill>
          <a:blip r:embed="rId5" cstate="print"/>
          <a:srcRect l="1607" t="4289" r="1196" b="2014"/>
          <a:stretch>
            <a:fillRect/>
          </a:stretch>
        </p:blipFill>
        <p:spPr bwMode="auto">
          <a:xfrm>
            <a:off x="3995738" y="4391174"/>
            <a:ext cx="3132137" cy="2062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8472" name="Rectangle 56"/>
          <p:cNvSpPr>
            <a:spLocks noChangeArrowheads="1"/>
          </p:cNvSpPr>
          <p:nvPr/>
        </p:nvSpPr>
        <p:spPr bwMode="auto">
          <a:xfrm>
            <a:off x="179512" y="6037673"/>
            <a:ext cx="4104455" cy="703695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600" dirty="0">
                <a:latin typeface="Comic Sans MS" panose="030F0702030302020204" pitchFamily="66" charset="0"/>
              </a:rPr>
              <a:t>Plantas</a:t>
            </a:r>
            <a:r>
              <a:rPr lang="es-ES" sz="1600" b="1" dirty="0">
                <a:latin typeface="Comic Sans MS" panose="030F0702030302020204" pitchFamily="66" charset="0"/>
              </a:rPr>
              <a:t> hidrófilas (</a:t>
            </a:r>
            <a:r>
              <a:rPr lang="es-ES" sz="1600" dirty="0">
                <a:latin typeface="Comic Sans MS" panose="030F0702030302020204" pitchFamily="66" charset="0"/>
              </a:rPr>
              <a:t>zonas húmedas): </a:t>
            </a:r>
          </a:p>
          <a:p>
            <a:r>
              <a:rPr lang="es-ES" sz="1600" dirty="0">
                <a:latin typeface="Comic Sans MS" panose="030F0702030302020204" pitchFamily="66" charset="0"/>
              </a:rPr>
              <a:t>hojas grandes y delgadas, muchos estomas.</a:t>
            </a:r>
          </a:p>
        </p:txBody>
      </p:sp>
      <p:sp>
        <p:nvSpPr>
          <p:cNvPr id="188473" name="Rectangle 57"/>
          <p:cNvSpPr>
            <a:spLocks noChangeArrowheads="1"/>
          </p:cNvSpPr>
          <p:nvPr/>
        </p:nvSpPr>
        <p:spPr bwMode="auto">
          <a:xfrm>
            <a:off x="5508103" y="5984874"/>
            <a:ext cx="3132137" cy="703695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1600" dirty="0">
                <a:latin typeface="Comic Sans MS" panose="030F0702030302020204" pitchFamily="66" charset="0"/>
              </a:rPr>
              <a:t>Plantas </a:t>
            </a:r>
            <a:r>
              <a:rPr lang="es-ES" sz="1600" b="1" dirty="0">
                <a:latin typeface="Comic Sans MS" panose="030F0702030302020204" pitchFamily="66" charset="0"/>
              </a:rPr>
              <a:t>xerófilas </a:t>
            </a:r>
            <a:r>
              <a:rPr lang="es-ES" sz="1600" dirty="0">
                <a:latin typeface="Comic Sans MS" panose="030F0702030302020204" pitchFamily="66" charset="0"/>
              </a:rPr>
              <a:t>(zonas secas):</a:t>
            </a:r>
          </a:p>
          <a:p>
            <a:pPr algn="ctr"/>
            <a:r>
              <a:rPr lang="es-ES" sz="1600" dirty="0">
                <a:latin typeface="Comic Sans MS" panose="030F0702030302020204" pitchFamily="66" charset="0"/>
              </a:rPr>
              <a:t> hojas pequeñas, gruesas</a:t>
            </a:r>
          </a:p>
        </p:txBody>
      </p:sp>
      <p:sp>
        <p:nvSpPr>
          <p:cNvPr id="188474" name="Rectangle 58"/>
          <p:cNvSpPr>
            <a:spLocks noChangeArrowheads="1"/>
          </p:cNvSpPr>
          <p:nvPr/>
        </p:nvSpPr>
        <p:spPr bwMode="auto">
          <a:xfrm>
            <a:off x="3167063" y="1268413"/>
            <a:ext cx="1044575" cy="32385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>
                <a:latin typeface="Comic Sans MS" panose="030F0702030302020204" pitchFamily="66" charset="0"/>
              </a:rPr>
              <a:t>Pelo</a:t>
            </a:r>
          </a:p>
        </p:txBody>
      </p:sp>
      <p:sp>
        <p:nvSpPr>
          <p:cNvPr id="188475" name="Rectangle 59"/>
          <p:cNvSpPr>
            <a:spLocks noChangeArrowheads="1"/>
          </p:cNvSpPr>
          <p:nvPr/>
        </p:nvSpPr>
        <p:spPr bwMode="auto">
          <a:xfrm>
            <a:off x="791580" y="3032956"/>
            <a:ext cx="1403350" cy="32385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Escamas</a:t>
            </a:r>
          </a:p>
        </p:txBody>
      </p:sp>
      <p:pic>
        <p:nvPicPr>
          <p:cNvPr id="188470" name="Picture 54" descr="ED00119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540" y="1088740"/>
            <a:ext cx="3133725" cy="2020888"/>
          </a:xfrm>
          <a:prstGeom prst="rect">
            <a:avLst/>
          </a:prstGeom>
          <a:noFill/>
        </p:spPr>
      </p:pic>
      <p:sp>
        <p:nvSpPr>
          <p:cNvPr id="188476" name="Rectangle 60"/>
          <p:cNvSpPr>
            <a:spLocks noChangeArrowheads="1"/>
          </p:cNvSpPr>
          <p:nvPr/>
        </p:nvSpPr>
        <p:spPr bwMode="auto">
          <a:xfrm>
            <a:off x="7307263" y="4725144"/>
            <a:ext cx="1728788" cy="32385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Cáscaras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263" y="3356806"/>
            <a:ext cx="1708868" cy="1370040"/>
          </a:xfrm>
          <a:prstGeom prst="rect">
            <a:avLst/>
          </a:prstGeom>
        </p:spPr>
      </p:pic>
      <p:sp>
        <p:nvSpPr>
          <p:cNvPr id="19" name="Rectangle 84"/>
          <p:cNvSpPr>
            <a:spLocks noChangeArrowheads="1"/>
          </p:cNvSpPr>
          <p:nvPr/>
        </p:nvSpPr>
        <p:spPr bwMode="auto">
          <a:xfrm>
            <a:off x="6357519" y="2888940"/>
            <a:ext cx="1850885" cy="32385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Exoesqueleto</a:t>
            </a:r>
          </a:p>
        </p:txBody>
      </p:sp>
      <p:sp>
        <p:nvSpPr>
          <p:cNvPr id="20" name="Rectangle 56"/>
          <p:cNvSpPr>
            <a:spLocks noChangeArrowheads="1"/>
          </p:cNvSpPr>
          <p:nvPr/>
        </p:nvSpPr>
        <p:spPr bwMode="auto">
          <a:xfrm>
            <a:off x="3996035" y="3248980"/>
            <a:ext cx="2016125" cy="1044116"/>
          </a:xfrm>
          <a:prstGeom prst="rect">
            <a:avLst/>
          </a:prstGeom>
          <a:solidFill>
            <a:srgbClr val="BBE0E3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EURIHIGROS</a:t>
            </a:r>
          </a:p>
          <a:p>
            <a:pPr algn="ctr"/>
            <a:r>
              <a:rPr lang="es-ES" dirty="0"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es-ES" dirty="0">
                <a:latin typeface="Comic Sans MS" panose="030F0702030302020204" pitchFamily="66" charset="0"/>
              </a:rPr>
              <a:t>ESTENOHIGROS</a:t>
            </a:r>
          </a:p>
        </p:txBody>
      </p:sp>
      <p:pic>
        <p:nvPicPr>
          <p:cNvPr id="1026" name="Picture 2" descr="Resultado de imagen de oso">
            <a:extLst>
              <a:ext uri="{FF2B5EF4-FFF2-40B4-BE49-F238E27FC236}">
                <a16:creationId xmlns:a16="http://schemas.microsoft.com/office/drawing/2014/main" id="{6D4FDA27-F064-47AD-97D1-DA6834F1D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/>
          <a:stretch/>
        </p:blipFill>
        <p:spPr bwMode="auto">
          <a:xfrm>
            <a:off x="3347864" y="1613314"/>
            <a:ext cx="2267881" cy="14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8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8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8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8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1000"/>
                                        <p:tgtEl>
                                          <p:spTgt spid="18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1000"/>
                                        <p:tgtEl>
                                          <p:spTgt spid="18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1000"/>
                                        <p:tgtEl>
                                          <p:spTgt spid="18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8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8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8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8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2" dur="1000"/>
                                        <p:tgtEl>
                                          <p:spTgt spid="18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1000"/>
                                        <p:tgtEl>
                                          <p:spTgt spid="18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72" grpId="0" animBg="1"/>
      <p:bldP spid="188473" grpId="0" animBg="1"/>
      <p:bldP spid="188474" grpId="0" animBg="1"/>
      <p:bldP spid="188475" grpId="0" animBg="1"/>
      <p:bldP spid="188476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043608" y="419585"/>
            <a:ext cx="7488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+ LAS ADAPTACIONES AL MEDIO TERRESTRE: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LA PRESIÓN </a:t>
            </a:r>
          </a:p>
        </p:txBody>
      </p:sp>
      <p:pic>
        <p:nvPicPr>
          <p:cNvPr id="3" name="Picture 2" descr="Resultado de imagen de alta montañ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088740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4"/>
          <p:cNvSpPr>
            <a:spLocks noChangeArrowheads="1"/>
          </p:cNvSpPr>
          <p:nvPr/>
        </p:nvSpPr>
        <p:spPr bwMode="auto">
          <a:xfrm>
            <a:off x="431540" y="4275930"/>
            <a:ext cx="3852427" cy="1896421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 sz="1400" dirty="0">
              <a:latin typeface="Comic Sans MS" panose="030F0702030302020204" pitchFamily="66" charset="0"/>
            </a:endParaRPr>
          </a:p>
          <a:p>
            <a:pPr algn="ctr"/>
            <a:endParaRPr lang="es-ES" sz="1400" dirty="0"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ZONAS ALTAS</a:t>
            </a:r>
          </a:p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(baja presión, poco O</a:t>
            </a:r>
            <a:r>
              <a:rPr lang="es-ES" sz="1400" b="1" baseline="-25000" dirty="0">
                <a:latin typeface="Comic Sans MS" panose="030F0702030302020204" pitchFamily="66" charset="0"/>
              </a:rPr>
              <a:t>2</a:t>
            </a:r>
            <a:r>
              <a:rPr lang="es-ES" sz="1400" b="1" dirty="0">
                <a:latin typeface="Comic Sans MS" panose="030F0702030302020204" pitchFamily="66" charset="0"/>
              </a:rPr>
              <a:t>)</a:t>
            </a:r>
          </a:p>
          <a:p>
            <a:pPr algn="ctr"/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ctr">
              <a:buFontTx/>
              <a:buChar char="-"/>
            </a:pPr>
            <a:r>
              <a:rPr lang="es-ES" sz="1400" dirty="0">
                <a:latin typeface="Comic Sans MS" panose="030F0702030302020204" pitchFamily="66" charset="0"/>
              </a:rPr>
              <a:t>Más glóbulos rojos</a:t>
            </a:r>
          </a:p>
          <a:p>
            <a:pPr marL="285750" indent="-285750" algn="ctr">
              <a:buFontTx/>
              <a:buChar char="-"/>
            </a:pPr>
            <a:r>
              <a:rPr lang="es-ES" sz="1400" dirty="0">
                <a:latin typeface="Comic Sans MS" panose="030F0702030302020204" pitchFamily="66" charset="0"/>
              </a:rPr>
              <a:t>Más alvéolos</a:t>
            </a:r>
          </a:p>
          <a:p>
            <a:pPr marL="285750" indent="-285750" algn="ctr">
              <a:buFontTx/>
              <a:buChar char="-"/>
            </a:pPr>
            <a:r>
              <a:rPr lang="es-ES" sz="1400" dirty="0">
                <a:latin typeface="Comic Sans MS" panose="030F0702030302020204" pitchFamily="66" charset="0"/>
              </a:rPr>
              <a:t>Incremento ritmo ventilación pulmonar</a:t>
            </a:r>
          </a:p>
          <a:p>
            <a:pPr marL="285750" indent="-285750" algn="ctr">
              <a:buFontTx/>
              <a:buChar char="-"/>
            </a:pPr>
            <a:r>
              <a:rPr lang="es-ES" sz="1400" dirty="0">
                <a:latin typeface="Comic Sans MS" panose="030F0702030302020204" pitchFamily="66" charset="0"/>
              </a:rPr>
              <a:t>Aumenta el tamaño del corazón</a:t>
            </a:r>
          </a:p>
          <a:p>
            <a:pPr algn="ctr"/>
            <a:endParaRPr lang="es-ES" sz="1400" dirty="0">
              <a:latin typeface="Comic Sans MS" panose="030F0702030302020204" pitchFamily="66" charset="0"/>
            </a:endParaRP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146" name="Picture 2" descr="Resultado de imagen de alta montaña corazon y globulos roj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71" y="4578424"/>
            <a:ext cx="1983601" cy="15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de alta montaña corazon y globulos roj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08820"/>
            <a:ext cx="2663788" cy="17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de tamaño del coraz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4509120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88" name="Picture 92" descr="ed0130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666875"/>
            <a:ext cx="3349625" cy="2230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64171" y="404664"/>
            <a:ext cx="79923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FACTORES ABIÓTICOS DETERMINANTES DEL MEDIO ACUÁTICO</a:t>
            </a:r>
          </a:p>
        </p:txBody>
      </p:sp>
      <p:pic>
        <p:nvPicPr>
          <p:cNvPr id="55385" name="Picture 89" descr="ed0078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3703638"/>
            <a:ext cx="3305175" cy="220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5389" name="Picture 93" descr="829835_Página_094_Imagen_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9225" y="4005263"/>
            <a:ext cx="3363913" cy="2219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5386" name="Picture 90" descr="ex0965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2850" y="1089025"/>
            <a:ext cx="3276600" cy="2205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5390" name="Text Box 94"/>
          <p:cNvSpPr txBox="1">
            <a:spLocks noChangeArrowheads="1"/>
          </p:cNvSpPr>
          <p:nvPr/>
        </p:nvSpPr>
        <p:spPr bwMode="auto">
          <a:xfrm>
            <a:off x="5867400" y="1160463"/>
            <a:ext cx="30241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" dirty="0"/>
              <a:t> </a:t>
            </a:r>
            <a:r>
              <a:rPr lang="es-ES" dirty="0">
                <a:latin typeface="Comic Sans MS" panose="030F0702030302020204" pitchFamily="66" charset="0"/>
              </a:rPr>
              <a:t>Luz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" dirty="0">
                <a:latin typeface="Comic Sans MS" panose="030F0702030302020204" pitchFamily="66" charset="0"/>
              </a:rPr>
              <a:t> Salinidad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" dirty="0">
                <a:latin typeface="Comic Sans MS" panose="030F0702030302020204" pitchFamily="66" charset="0"/>
              </a:rPr>
              <a:t> Presión hidrostática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" dirty="0">
                <a:latin typeface="Comic Sans MS" panose="030F0702030302020204" pitchFamily="66" charset="0"/>
              </a:rPr>
              <a:t> Viscosidad y densidad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" dirty="0">
                <a:latin typeface="Comic Sans MS" panose="030F0702030302020204" pitchFamily="66" charset="0"/>
              </a:rPr>
              <a:t> Movimientos del agua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5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5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5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5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5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6" name="Rectangle 66"/>
          <p:cNvSpPr>
            <a:spLocks noChangeArrowheads="1"/>
          </p:cNvSpPr>
          <p:nvPr/>
        </p:nvSpPr>
        <p:spPr bwMode="auto">
          <a:xfrm>
            <a:off x="611188" y="1377019"/>
            <a:ext cx="8316912" cy="5040313"/>
          </a:xfrm>
          <a:prstGeom prst="rect">
            <a:avLst/>
          </a:prstGeom>
          <a:solidFill>
            <a:schemeClr val="tx1"/>
          </a:solidFill>
          <a:ln w="254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1615043" y="284976"/>
            <a:ext cx="630920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+ LAS ADAPTACIONES AL MEDIO ACUÁTICO: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LUZ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La luz afecta a la distribución de los seres vivos, existiendo en un medio acuático dos zonas:</a:t>
            </a:r>
          </a:p>
        </p:txBody>
      </p:sp>
      <p:pic>
        <p:nvPicPr>
          <p:cNvPr id="194619" name="Picture 59" descr="ex0965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52" y="1439008"/>
            <a:ext cx="3995259" cy="32213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18" name="Picture 58" descr="ex0965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60807"/>
              </a:clrFrom>
              <a:clrTo>
                <a:srgbClr val="060807">
                  <a:alpha val="0"/>
                </a:srgbClr>
              </a:clrTo>
            </a:clrChange>
          </a:blip>
          <a:srcRect l="12581" r="5292"/>
          <a:stretch>
            <a:fillRect/>
          </a:stretch>
        </p:blipFill>
        <p:spPr bwMode="auto">
          <a:xfrm>
            <a:off x="7235148" y="3930146"/>
            <a:ext cx="1868047" cy="1515078"/>
          </a:xfrm>
          <a:prstGeom prst="rect">
            <a:avLst/>
          </a:prstGeom>
          <a:noFill/>
        </p:spPr>
      </p:pic>
      <p:sp>
        <p:nvSpPr>
          <p:cNvPr id="194620" name="Text Box 60"/>
          <p:cNvSpPr txBox="1">
            <a:spLocks noChangeArrowheads="1"/>
          </p:cNvSpPr>
          <p:nvPr/>
        </p:nvSpPr>
        <p:spPr bwMode="auto">
          <a:xfrm>
            <a:off x="719572" y="1412776"/>
            <a:ext cx="55081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ZONA FÓTICA</a:t>
            </a:r>
          </a:p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(iluminada, más diversidad)  </a:t>
            </a:r>
          </a:p>
        </p:txBody>
      </p:sp>
      <p:sp>
        <p:nvSpPr>
          <p:cNvPr id="194617" name="Text Box 57"/>
          <p:cNvSpPr txBox="1">
            <a:spLocks noChangeArrowheads="1"/>
          </p:cNvSpPr>
          <p:nvPr/>
        </p:nvSpPr>
        <p:spPr bwMode="auto">
          <a:xfrm>
            <a:off x="6227763" y="1373867"/>
            <a:ext cx="26654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ZONA AFÓTICA (oscura, menos seres vivos)</a:t>
            </a:r>
          </a:p>
        </p:txBody>
      </p:sp>
      <p:sp>
        <p:nvSpPr>
          <p:cNvPr id="194621" name="Text Box 61"/>
          <p:cNvSpPr txBox="1">
            <a:spLocks noChangeArrowheads="1"/>
          </p:cNvSpPr>
          <p:nvPr/>
        </p:nvSpPr>
        <p:spPr bwMode="auto">
          <a:xfrm>
            <a:off x="4845975" y="3903440"/>
            <a:ext cx="27722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BIOLUMINISCENCIA (producción de luz)</a:t>
            </a:r>
          </a:p>
        </p:txBody>
      </p:sp>
      <p:pic>
        <p:nvPicPr>
          <p:cNvPr id="1028" name="Picture 4" descr="Imagen relacionada">
            <a:extLst>
              <a:ext uri="{FF2B5EF4-FFF2-40B4-BE49-F238E27FC236}">
                <a16:creationId xmlns:a16="http://schemas.microsoft.com/office/drawing/2014/main" id="{8616C2E1-E77D-4454-87E1-AC7FE30AF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2240868"/>
            <a:ext cx="2052228" cy="153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z-con-ojos-de-linterna-turquesa">
            <a:extLst>
              <a:ext uri="{FF2B5EF4-FFF2-40B4-BE49-F238E27FC236}">
                <a16:creationId xmlns:a16="http://schemas.microsoft.com/office/drawing/2014/main" id="{3E65E6D0-D3F2-46C9-A5C0-12143B3B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41" y="4905164"/>
            <a:ext cx="2190343" cy="12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de bioluminiscencia">
            <a:extLst>
              <a:ext uri="{FF2B5EF4-FFF2-40B4-BE49-F238E27FC236}">
                <a16:creationId xmlns:a16="http://schemas.microsoft.com/office/drawing/2014/main" id="{07EFCF80-92C4-4B3A-93EA-CC6757AC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36" y="2240868"/>
            <a:ext cx="1868047" cy="161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1">
            <a:extLst>
              <a:ext uri="{FF2B5EF4-FFF2-40B4-BE49-F238E27FC236}">
                <a16:creationId xmlns:a16="http://schemas.microsoft.com/office/drawing/2014/main" id="{8D85B7AC-CF80-4E96-A7B1-265A0AB05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212" y="5677152"/>
            <a:ext cx="17916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Asociarse al que produce luz</a:t>
            </a:r>
          </a:p>
        </p:txBody>
      </p:sp>
      <p:sp>
        <p:nvSpPr>
          <p:cNvPr id="13" name="Text Box 61">
            <a:extLst>
              <a:ext uri="{FF2B5EF4-FFF2-40B4-BE49-F238E27FC236}">
                <a16:creationId xmlns:a16="http://schemas.microsoft.com/office/drawing/2014/main" id="{E0354374-FC96-4177-9A85-63C375C36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72" y="5796553"/>
            <a:ext cx="2401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Cebos luminiscentes y grandes bocas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9570B7-3A8B-4E17-9F06-4EA684BE4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1049" y="4761148"/>
            <a:ext cx="1868047" cy="10551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4FEE85-C4FC-400B-B9AD-3D0B4EC382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588" y="3432311"/>
            <a:ext cx="1691241" cy="1063749"/>
          </a:xfrm>
          <a:prstGeom prst="rect">
            <a:avLst/>
          </a:prstGeom>
        </p:spPr>
      </p:pic>
      <p:sp>
        <p:nvSpPr>
          <p:cNvPr id="17" name="Text Box 61">
            <a:extLst>
              <a:ext uri="{FF2B5EF4-FFF2-40B4-BE49-F238E27FC236}">
                <a16:creationId xmlns:a16="http://schemas.microsoft.com/office/drawing/2014/main" id="{A733FB51-C8DC-4BB8-B24E-E0BB84AC6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682" y="4123512"/>
            <a:ext cx="17916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Colores vistosos</a:t>
            </a:r>
          </a:p>
        </p:txBody>
      </p:sp>
      <p:pic>
        <p:nvPicPr>
          <p:cNvPr id="18" name="Picture 2" descr="Resultado de imagen de animales colores vistosos">
            <a:extLst>
              <a:ext uri="{FF2B5EF4-FFF2-40B4-BE49-F238E27FC236}">
                <a16:creationId xmlns:a16="http://schemas.microsoft.com/office/drawing/2014/main" id="{1FC9830A-0435-44B5-97E3-F310EA743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13967" r="4406" b="9924"/>
          <a:stretch/>
        </p:blipFill>
        <p:spPr bwMode="auto">
          <a:xfrm>
            <a:off x="2807804" y="2744924"/>
            <a:ext cx="1764196" cy="10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9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9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0" grpId="0"/>
      <p:bldP spid="194617" grpId="0"/>
      <p:bldP spid="194621" grpId="0"/>
      <p:bldP spid="14" grpId="0"/>
      <p:bldP spid="1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19" name="Rectangle 67"/>
          <p:cNvSpPr>
            <a:spLocks noChangeArrowheads="1"/>
          </p:cNvSpPr>
          <p:nvPr/>
        </p:nvSpPr>
        <p:spPr bwMode="auto">
          <a:xfrm>
            <a:off x="611188" y="1196975"/>
            <a:ext cx="8316912" cy="5040313"/>
          </a:xfrm>
          <a:prstGeom prst="rect">
            <a:avLst/>
          </a:prstGeom>
          <a:solidFill>
            <a:schemeClr val="tx1"/>
          </a:solidFill>
          <a:ln w="254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202811" name="Picture 59" descr="ec070342"/>
          <p:cNvPicPr>
            <a:picLocks noChangeAspect="1" noChangeArrowheads="1"/>
          </p:cNvPicPr>
          <p:nvPr/>
        </p:nvPicPr>
        <p:blipFill>
          <a:blip r:embed="rId3" cstate="print"/>
          <a:srcRect t="6619" b="3615"/>
          <a:stretch>
            <a:fillRect/>
          </a:stretch>
        </p:blipFill>
        <p:spPr bwMode="auto">
          <a:xfrm>
            <a:off x="4427538" y="1268413"/>
            <a:ext cx="4465637" cy="2478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792163" y="296652"/>
            <a:ext cx="72362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+ LAS ADAPTACIONES AL MEDIO ACUÁTICO: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PRESIÓN</a:t>
            </a:r>
            <a:r>
              <a:rPr lang="es-ES" dirty="0">
                <a:solidFill>
                  <a:srgbClr val="339933"/>
                </a:solidFill>
                <a:latin typeface="Comic Sans MS" pitchFamily="66" charset="0"/>
              </a:rPr>
              <a:t>. Esta aumenta con la profundidad.</a:t>
            </a:r>
            <a:endParaRPr lang="es-ES" b="1" dirty="0">
              <a:solidFill>
                <a:srgbClr val="339933"/>
              </a:solidFill>
              <a:latin typeface="Comic Sans MS" pitchFamily="66" charset="0"/>
            </a:endParaRPr>
          </a:p>
        </p:txBody>
      </p:sp>
      <p:sp>
        <p:nvSpPr>
          <p:cNvPr id="202809" name="Text Box 57"/>
          <p:cNvSpPr txBox="1">
            <a:spLocks noChangeArrowheads="1"/>
          </p:cNvSpPr>
          <p:nvPr/>
        </p:nvSpPr>
        <p:spPr bwMode="auto">
          <a:xfrm>
            <a:off x="611188" y="1268413"/>
            <a:ext cx="3852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Adaptaciones a la presión hidrostática</a:t>
            </a:r>
          </a:p>
        </p:txBody>
      </p:sp>
      <p:pic>
        <p:nvPicPr>
          <p:cNvPr id="202810" name="Picture 58" descr="ed041768"/>
          <p:cNvPicPr>
            <a:picLocks noChangeAspect="1" noChangeArrowheads="1"/>
          </p:cNvPicPr>
          <p:nvPr/>
        </p:nvPicPr>
        <p:blipFill>
          <a:blip r:embed="rId4" cstate="print"/>
          <a:srcRect t="11195"/>
          <a:stretch>
            <a:fillRect/>
          </a:stretch>
        </p:blipFill>
        <p:spPr bwMode="auto">
          <a:xfrm>
            <a:off x="844576" y="4257091"/>
            <a:ext cx="3146620" cy="18141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2812" name="Text Box 60"/>
          <p:cNvSpPr txBox="1">
            <a:spLocks noChangeArrowheads="1"/>
          </p:cNvSpPr>
          <p:nvPr/>
        </p:nvSpPr>
        <p:spPr bwMode="auto">
          <a:xfrm>
            <a:off x="5742046" y="4077145"/>
            <a:ext cx="2790766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VEJIGA NATATORIA</a:t>
            </a:r>
          </a:p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Regula las variaciones de presión. Bolsa de gas que inflan o vacían provocando el ascenso o descenso del pez.</a:t>
            </a:r>
          </a:p>
        </p:txBody>
      </p:sp>
      <p:sp>
        <p:nvSpPr>
          <p:cNvPr id="202813" name="Text Box 61"/>
          <p:cNvSpPr txBox="1">
            <a:spLocks noChangeArrowheads="1"/>
          </p:cNvSpPr>
          <p:nvPr/>
        </p:nvSpPr>
        <p:spPr bwMode="auto">
          <a:xfrm>
            <a:off x="792163" y="2840739"/>
            <a:ext cx="2873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FORMAS APLANADAS</a:t>
            </a:r>
          </a:p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en el fondo</a:t>
            </a:r>
          </a:p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(elevada presión)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196" y="1268760"/>
            <a:ext cx="2074576" cy="10149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0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2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2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0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2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2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809" grpId="0"/>
      <p:bldP spid="202812" grpId="0"/>
      <p:bldP spid="2028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64" name="Rectangle 60"/>
          <p:cNvSpPr>
            <a:spLocks noChangeArrowheads="1"/>
          </p:cNvSpPr>
          <p:nvPr/>
        </p:nvSpPr>
        <p:spPr bwMode="auto">
          <a:xfrm>
            <a:off x="611188" y="1196975"/>
            <a:ext cx="8316912" cy="5040313"/>
          </a:xfrm>
          <a:prstGeom prst="rect">
            <a:avLst/>
          </a:prstGeom>
          <a:solidFill>
            <a:schemeClr val="tx1"/>
          </a:solidFill>
          <a:ln w="254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200762" name="Picture 58" descr="ec039298"/>
          <p:cNvPicPr>
            <a:picLocks noChangeAspect="1" noChangeArrowheads="1"/>
          </p:cNvPicPr>
          <p:nvPr/>
        </p:nvPicPr>
        <p:blipFill>
          <a:blip r:embed="rId3" cstate="print"/>
          <a:srcRect l="13701"/>
          <a:stretch>
            <a:fillRect/>
          </a:stretch>
        </p:blipFill>
        <p:spPr bwMode="auto">
          <a:xfrm>
            <a:off x="4669852" y="3069302"/>
            <a:ext cx="3934596" cy="29519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792163" y="368660"/>
            <a:ext cx="7632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+ LAS ADAPTACIONES AL MEDIO ACUÁTICO: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SALINIDAD</a:t>
            </a:r>
            <a:endParaRPr lang="es-ES" b="1" dirty="0">
              <a:solidFill>
                <a:srgbClr val="339933"/>
              </a:solidFill>
              <a:latin typeface="Comic Sans MS" pitchFamily="66" charset="0"/>
            </a:endParaRPr>
          </a:p>
        </p:txBody>
      </p:sp>
      <p:sp>
        <p:nvSpPr>
          <p:cNvPr id="200761" name="Text Box 57"/>
          <p:cNvSpPr txBox="1">
            <a:spLocks noChangeArrowheads="1"/>
          </p:cNvSpPr>
          <p:nvPr/>
        </p:nvSpPr>
        <p:spPr bwMode="auto">
          <a:xfrm>
            <a:off x="623888" y="1201738"/>
            <a:ext cx="42361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En función de la tolerancia a las variaciones en la salinidad: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EURIHALINOS: viven en agua dulce y salada, como salmón y anguila </a:t>
            </a:r>
            <a:endParaRPr lang="es-ES" sz="1600" b="1" dirty="0">
              <a:solidFill>
                <a:srgbClr val="6699FF"/>
              </a:solidFill>
              <a:latin typeface="Comic Sans MS" panose="030F0702030302020204" pitchFamily="66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ESTENOHALINOS, son de agua dulce o de agua salada</a:t>
            </a:r>
          </a:p>
        </p:txBody>
      </p:sp>
      <p:sp>
        <p:nvSpPr>
          <p:cNvPr id="200780" name="Text Box 76"/>
          <p:cNvSpPr txBox="1">
            <a:spLocks noChangeArrowheads="1"/>
          </p:cNvSpPr>
          <p:nvPr/>
        </p:nvSpPr>
        <p:spPr bwMode="auto">
          <a:xfrm>
            <a:off x="4864634" y="1808820"/>
            <a:ext cx="150756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Disponen de mecanismos de REGULACIÓN INTERNA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206" y="1340768"/>
            <a:ext cx="2381250" cy="15811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417" y="3537012"/>
            <a:ext cx="2910503" cy="1944216"/>
          </a:xfrm>
          <a:prstGeom prst="rect">
            <a:avLst/>
          </a:prstGeom>
        </p:spPr>
      </p:pic>
      <p:sp>
        <p:nvSpPr>
          <p:cNvPr id="10" name="Flecha: curvada hacia la izquierda 9"/>
          <p:cNvSpPr/>
          <p:nvPr/>
        </p:nvSpPr>
        <p:spPr>
          <a:xfrm>
            <a:off x="3347864" y="2819219"/>
            <a:ext cx="252028" cy="68178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66611CE8-3B68-4F79-81B6-BB0CF758A260}"/>
              </a:ext>
            </a:extLst>
          </p:cNvPr>
          <p:cNvCxnSpPr>
            <a:cxnSpLocks/>
          </p:cNvCxnSpPr>
          <p:nvPr/>
        </p:nvCxnSpPr>
        <p:spPr>
          <a:xfrm>
            <a:off x="4391978" y="2240868"/>
            <a:ext cx="4680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0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61" grpId="0"/>
      <p:bldP spid="200780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14" name="Rectangle 58"/>
          <p:cNvSpPr>
            <a:spLocks noChangeArrowheads="1"/>
          </p:cNvSpPr>
          <p:nvPr/>
        </p:nvSpPr>
        <p:spPr bwMode="auto">
          <a:xfrm>
            <a:off x="611188" y="1377019"/>
            <a:ext cx="8316912" cy="5040313"/>
          </a:xfrm>
          <a:prstGeom prst="rect">
            <a:avLst/>
          </a:prstGeom>
          <a:solidFill>
            <a:schemeClr val="tx1"/>
          </a:solidFill>
          <a:ln w="254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98732" name="Picture 76" descr="ed0299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564" y="1401936"/>
            <a:ext cx="4268793" cy="28551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143508" y="296652"/>
            <a:ext cx="932503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+LAS ADAPTACIONES AL MEDIO ACUÁTICO: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DENSIDAD Y VISCOSIDAD</a:t>
            </a:r>
          </a:p>
          <a:p>
            <a:pPr algn="ctr">
              <a:spcBef>
                <a:spcPct val="50000"/>
              </a:spcBef>
            </a:pPr>
            <a:r>
              <a:rPr lang="es-ES" dirty="0">
                <a:solidFill>
                  <a:srgbClr val="339933"/>
                </a:solidFill>
                <a:latin typeface="Comic Sans MS" pitchFamily="66" charset="0"/>
              </a:rPr>
              <a:t>   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 El medio salado es más denso y viscoso, para adaptarse a ello:</a:t>
            </a:r>
          </a:p>
        </p:txBody>
      </p:sp>
      <p:pic>
        <p:nvPicPr>
          <p:cNvPr id="198730" name="Picture 74" descr="ex0965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124" y="1412776"/>
            <a:ext cx="3070746" cy="45963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8731" name="Picture 75" descr="Calamar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228" y="2816932"/>
            <a:ext cx="4268793" cy="2961713"/>
          </a:xfrm>
          <a:prstGeom prst="rect">
            <a:avLst/>
          </a:prstGeom>
          <a:noFill/>
        </p:spPr>
      </p:pic>
      <p:sp>
        <p:nvSpPr>
          <p:cNvPr id="198734" name="Text Box 78"/>
          <p:cNvSpPr txBox="1">
            <a:spLocks noChangeArrowheads="1"/>
          </p:cNvSpPr>
          <p:nvPr/>
        </p:nvSpPr>
        <p:spPr bwMode="auto">
          <a:xfrm>
            <a:off x="647699" y="1353542"/>
            <a:ext cx="19440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FLOTACIÓN: Gran superficie corporal</a:t>
            </a:r>
          </a:p>
        </p:txBody>
      </p:sp>
      <p:sp>
        <p:nvSpPr>
          <p:cNvPr id="198735" name="Text Box 79"/>
          <p:cNvSpPr txBox="1">
            <a:spLocks noChangeArrowheads="1"/>
          </p:cNvSpPr>
          <p:nvPr/>
        </p:nvSpPr>
        <p:spPr bwMode="auto">
          <a:xfrm>
            <a:off x="7020272" y="4149080"/>
            <a:ext cx="198017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FLOTACIÓN:</a:t>
            </a:r>
          </a:p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Plantas con vejigas llenas de aire, así flotan y se mantienen cerca de la superficie.</a:t>
            </a:r>
          </a:p>
        </p:txBody>
      </p:sp>
      <p:sp>
        <p:nvSpPr>
          <p:cNvPr id="198736" name="Text Box 80"/>
          <p:cNvSpPr txBox="1">
            <a:spLocks noChangeArrowheads="1"/>
          </p:cNvSpPr>
          <p:nvPr/>
        </p:nvSpPr>
        <p:spPr bwMode="auto">
          <a:xfrm>
            <a:off x="3815965" y="5406315"/>
            <a:ext cx="19801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Mecanismos de PROPULSIÓN para desplazarse.</a:t>
            </a:r>
          </a:p>
        </p:txBody>
      </p:sp>
      <p:sp>
        <p:nvSpPr>
          <p:cNvPr id="10" name="Text Box 80">
            <a:extLst>
              <a:ext uri="{FF2B5EF4-FFF2-40B4-BE49-F238E27FC236}">
                <a16:creationId xmlns:a16="http://schemas.microsoft.com/office/drawing/2014/main" id="{74B1059F-8E18-4BA6-9885-2B1DF392C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558715"/>
            <a:ext cx="23042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Fusiformes y con extremidades en forma de pala.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7C7A29-7994-4819-A693-64635633E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21" y="4320122"/>
            <a:ext cx="2025442" cy="1215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8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8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8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8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9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9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734" grpId="0"/>
      <p:bldP spid="198735" grpId="0"/>
      <p:bldP spid="198736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6" name="Rectangle 58"/>
          <p:cNvSpPr>
            <a:spLocks noChangeArrowheads="1"/>
          </p:cNvSpPr>
          <p:nvPr/>
        </p:nvSpPr>
        <p:spPr bwMode="auto">
          <a:xfrm>
            <a:off x="505570" y="1259725"/>
            <a:ext cx="8316912" cy="5040313"/>
          </a:xfrm>
          <a:prstGeom prst="rect">
            <a:avLst/>
          </a:prstGeom>
          <a:solidFill>
            <a:schemeClr val="tx1"/>
          </a:solidFill>
          <a:ln w="254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96683" name="Picture 75" descr="ed0248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176588"/>
            <a:ext cx="4535487" cy="3024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6682" name="Picture 74" descr="ed0104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9" y="1268413"/>
            <a:ext cx="4036358" cy="26826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792163" y="404664"/>
            <a:ext cx="7812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+ LAS ADAPTACIONES AL MEDIO ACUÁTICO: </a:t>
            </a:r>
            <a:r>
              <a:rPr lang="es-ES" b="1" u="sng" dirty="0">
                <a:solidFill>
                  <a:srgbClr val="339933"/>
                </a:solidFill>
                <a:latin typeface="Comic Sans MS" pitchFamily="66" charset="0"/>
              </a:rPr>
              <a:t>CORRIENTES</a:t>
            </a:r>
            <a:endParaRPr lang="es-ES" b="1" dirty="0">
              <a:solidFill>
                <a:srgbClr val="339933"/>
              </a:solidFill>
              <a:latin typeface="Comic Sans MS" pitchFamily="66" charset="0"/>
            </a:endParaRPr>
          </a:p>
        </p:txBody>
      </p:sp>
      <p:sp>
        <p:nvSpPr>
          <p:cNvPr id="196685" name="Text Box 77"/>
          <p:cNvSpPr txBox="1">
            <a:spLocks noChangeArrowheads="1"/>
          </p:cNvSpPr>
          <p:nvPr/>
        </p:nvSpPr>
        <p:spPr bwMode="auto">
          <a:xfrm>
            <a:off x="1511660" y="5687960"/>
            <a:ext cx="2881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TALLOS FLEXIBLES</a:t>
            </a:r>
          </a:p>
        </p:txBody>
      </p:sp>
      <p:sp>
        <p:nvSpPr>
          <p:cNvPr id="196686" name="Text Box 78"/>
          <p:cNvSpPr txBox="1">
            <a:spLocks noChangeArrowheads="1"/>
          </p:cNvSpPr>
          <p:nvPr/>
        </p:nvSpPr>
        <p:spPr bwMode="auto">
          <a:xfrm>
            <a:off x="5508625" y="1556792"/>
            <a:ext cx="33115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ctr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APÉNDICES O VENTOSAS PARA SUJETARSE AL FONDO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064669"/>
            <a:ext cx="2466975" cy="1847850"/>
          </a:xfrm>
          <a:prstGeom prst="rect">
            <a:avLst/>
          </a:prstGeom>
        </p:spPr>
      </p:pic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899592" y="4962654"/>
            <a:ext cx="31323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FORMAS APLANADAS</a:t>
            </a:r>
          </a:p>
        </p:txBody>
      </p:sp>
      <p:sp>
        <p:nvSpPr>
          <p:cNvPr id="10" name="Text Box 77">
            <a:extLst>
              <a:ext uri="{FF2B5EF4-FFF2-40B4-BE49-F238E27FC236}">
                <a16:creationId xmlns:a16="http://schemas.microsoft.com/office/drawing/2014/main" id="{A035D924-2E7B-4919-9596-D1AA7DB1A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818338"/>
            <a:ext cx="2052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b="1" dirty="0">
                <a:solidFill>
                  <a:schemeClr val="bg1"/>
                </a:solidFill>
                <a:latin typeface="Comic Sans MS" panose="030F0702030302020204" pitchFamily="66" charset="0"/>
              </a:rPr>
              <a:t>Posidonia </a:t>
            </a:r>
            <a:r>
              <a:rPr lang="es-ES" sz="1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oceanica</a:t>
            </a:r>
            <a:endParaRPr lang="es-ES" sz="1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D247E9-1F95-45AC-A93C-864F845D9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647" y="1268413"/>
            <a:ext cx="1987646" cy="13347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6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6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9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9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85" grpId="0"/>
      <p:bldP spid="196686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5777C77-1B12-4EA6-8AAD-58C96C515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" y="404664"/>
            <a:ext cx="8027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dirty="0">
                <a:solidFill>
                  <a:srgbClr val="339933"/>
                </a:solidFill>
                <a:latin typeface="Comic Sans MS" pitchFamily="66" charset="0"/>
              </a:rPr>
              <a:t>LOS ECOSISTEMAS pueden tener tamaños variados, por ejemplo: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D7AE15-B80C-490E-BA84-B3BC92FB3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8" y="1099861"/>
            <a:ext cx="2761081" cy="18407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F7A9F0-8F63-4EBD-A459-1935DF5EB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868" y="1462180"/>
            <a:ext cx="2620737" cy="19668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0A9E15-14C4-41F5-ACD0-A2A62EE32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139" y="1099861"/>
            <a:ext cx="2822341" cy="19850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4F8321-7B26-4E60-9DD4-210EF6ED1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15" y="3963097"/>
            <a:ext cx="2381949" cy="22382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7E665B2-6A6C-4123-988B-8C075A7D5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221" y="4221088"/>
            <a:ext cx="2880789" cy="21605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44D041-804E-431E-8ED6-EFE56C733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232" y="3962054"/>
            <a:ext cx="2462088" cy="2491281"/>
          </a:xfrm>
          <a:prstGeom prst="rect">
            <a:avLst/>
          </a:prstGeom>
        </p:spPr>
      </p:pic>
      <p:sp>
        <p:nvSpPr>
          <p:cNvPr id="10" name="Rectangle 102">
            <a:extLst>
              <a:ext uri="{FF2B5EF4-FFF2-40B4-BE49-F238E27FC236}">
                <a16:creationId xmlns:a16="http://schemas.microsoft.com/office/drawing/2014/main" id="{EF9CB43C-172E-41F2-97A8-5DE41C2F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948" y="4005064"/>
            <a:ext cx="1138413" cy="344404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400" b="1" dirty="0">
                <a:latin typeface="Comic Sans MS" panose="030F0702030302020204" pitchFamily="66" charset="0"/>
              </a:rPr>
              <a:t>Un océano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Rectangle 102">
            <a:extLst>
              <a:ext uri="{FF2B5EF4-FFF2-40B4-BE49-F238E27FC236}">
                <a16:creationId xmlns:a16="http://schemas.microsoft.com/office/drawing/2014/main" id="{951450A6-5036-43CE-B349-23B67AB09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6194252"/>
            <a:ext cx="1116124" cy="4031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400" b="1" dirty="0">
                <a:latin typeface="Comic Sans MS" panose="030F0702030302020204" pitchFamily="66" charset="0"/>
              </a:rPr>
              <a:t>Un bosque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Rectangle 102">
            <a:extLst>
              <a:ext uri="{FF2B5EF4-FFF2-40B4-BE49-F238E27FC236}">
                <a16:creationId xmlns:a16="http://schemas.microsoft.com/office/drawing/2014/main" id="{A1C47304-5E97-4AA8-B62C-DA7676AAC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627" y="1232756"/>
            <a:ext cx="1138413" cy="382351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400" b="1" dirty="0">
                <a:latin typeface="Comic Sans MS" panose="030F0702030302020204" pitchFamily="66" charset="0"/>
              </a:rPr>
              <a:t>Una charca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3" name="Rectangle 102">
            <a:extLst>
              <a:ext uri="{FF2B5EF4-FFF2-40B4-BE49-F238E27FC236}">
                <a16:creationId xmlns:a16="http://schemas.microsoft.com/office/drawing/2014/main" id="{A1A39C40-5B21-4F67-843A-4B4ED52F0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275" y="1160748"/>
            <a:ext cx="841997" cy="344403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400" b="1" dirty="0">
                <a:latin typeface="Comic Sans MS" panose="030F0702030302020204" pitchFamily="66" charset="0"/>
              </a:rPr>
              <a:t>Una isla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4" name="Rectangle 102">
            <a:extLst>
              <a:ext uri="{FF2B5EF4-FFF2-40B4-BE49-F238E27FC236}">
                <a16:creationId xmlns:a16="http://schemas.microsoft.com/office/drawing/2014/main" id="{3DB2DC32-6A04-48CA-8D2D-18DB3D0D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9147" y="3794349"/>
            <a:ext cx="2271305" cy="534751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400" b="1" dirty="0">
                <a:latin typeface="Comic Sans MS" panose="030F0702030302020204" pitchFamily="66" charset="0"/>
              </a:rPr>
              <a:t>La </a:t>
            </a:r>
            <a:r>
              <a:rPr lang="es-ES" sz="1400" b="1" dirty="0" err="1">
                <a:latin typeface="Comic Sans MS" panose="030F0702030302020204" pitchFamily="66" charset="0"/>
              </a:rPr>
              <a:t>ecosfera</a:t>
            </a:r>
            <a:r>
              <a:rPr lang="es-ES" sz="1400" b="1" dirty="0">
                <a:latin typeface="Comic Sans MS" panose="030F0702030302020204" pitchFamily="66" charset="0"/>
              </a:rPr>
              <a:t>, </a:t>
            </a:r>
            <a:r>
              <a:rPr lang="es-ES" sz="1400" dirty="0">
                <a:latin typeface="Comic Sans MS" panose="030F0702030302020204" pitchFamily="66" charset="0"/>
              </a:rPr>
              <a:t>que abarca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 todo el planeta.</a:t>
            </a:r>
          </a:p>
        </p:txBody>
      </p:sp>
      <p:sp>
        <p:nvSpPr>
          <p:cNvPr id="15" name="Rectangle 102">
            <a:extLst>
              <a:ext uri="{FF2B5EF4-FFF2-40B4-BE49-F238E27FC236}">
                <a16:creationId xmlns:a16="http://schemas.microsoft.com/office/drawing/2014/main" id="{6C530B63-95A5-4866-B61A-DCE4CA3D3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2960948"/>
            <a:ext cx="2118905" cy="344403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400" b="1" dirty="0">
                <a:latin typeface="Comic Sans MS" panose="030F0702030302020204" pitchFamily="66" charset="0"/>
              </a:rPr>
              <a:t>Un tronco de un árbol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433000" y="44624"/>
            <a:ext cx="85674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d/BIOCENOSIS O COMUNIDAD-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constituida por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poblaciones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 (grupo de individuos de la misma especie que habitan en un ecosistema).                                                      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FACTORES BIÓTICOS -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relaciones que se dan entre los seres vivos del ecosistema, pueden ser intraespecíficas e </a:t>
            </a:r>
            <a:r>
              <a:rPr lang="es-ES" sz="1600" dirty="0" err="1">
                <a:solidFill>
                  <a:srgbClr val="339933"/>
                </a:solidFill>
                <a:latin typeface="Comic Sans MS" pitchFamily="66" charset="0"/>
              </a:rPr>
              <a:t>interesecíficas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 b="1" u="sng" dirty="0">
                <a:solidFill>
                  <a:srgbClr val="339933"/>
                </a:solidFill>
                <a:latin typeface="Comic Sans MS" pitchFamily="66" charset="0"/>
              </a:rPr>
              <a:t>Relaciones intraespecíficas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: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entre seres vivos de la misma especie.</a:t>
            </a:r>
            <a:endParaRPr lang="es-ES" sz="1600" b="1" u="sng" dirty="0">
              <a:solidFill>
                <a:srgbClr val="339933"/>
              </a:solidFill>
              <a:latin typeface="Comic Sans MS" pitchFamily="66" charset="0"/>
            </a:endParaRPr>
          </a:p>
        </p:txBody>
      </p:sp>
      <p:pic>
        <p:nvPicPr>
          <p:cNvPr id="24667" name="Picture 91" descr="ed020351"/>
          <p:cNvPicPr>
            <a:picLocks noChangeAspect="1" noChangeArrowheads="1"/>
          </p:cNvPicPr>
          <p:nvPr/>
        </p:nvPicPr>
        <p:blipFill>
          <a:blip r:embed="rId3" cstate="print"/>
          <a:srcRect l="1283" r="2167"/>
          <a:stretch>
            <a:fillRect/>
          </a:stretch>
        </p:blipFill>
        <p:spPr bwMode="auto">
          <a:xfrm>
            <a:off x="5004048" y="1628986"/>
            <a:ext cx="3531722" cy="2270279"/>
          </a:xfrm>
          <a:prstGeom prst="rect">
            <a:avLst/>
          </a:prstGeom>
          <a:noFill/>
        </p:spPr>
      </p:pic>
      <p:pic>
        <p:nvPicPr>
          <p:cNvPr id="24668" name="Picture 92" descr="ed000124"/>
          <p:cNvPicPr>
            <a:picLocks noChangeAspect="1" noChangeArrowheads="1"/>
          </p:cNvPicPr>
          <p:nvPr/>
        </p:nvPicPr>
        <p:blipFill>
          <a:blip r:embed="rId4" cstate="print"/>
          <a:srcRect l="2545" t="2307" r="2545" b="4616"/>
          <a:stretch>
            <a:fillRect/>
          </a:stretch>
        </p:blipFill>
        <p:spPr bwMode="auto">
          <a:xfrm>
            <a:off x="863588" y="4185084"/>
            <a:ext cx="3512806" cy="2342840"/>
          </a:xfrm>
          <a:prstGeom prst="rect">
            <a:avLst/>
          </a:prstGeom>
          <a:noFill/>
        </p:spPr>
      </p:pic>
      <p:pic>
        <p:nvPicPr>
          <p:cNvPr id="24666" name="Picture 90" descr="ed010688"/>
          <p:cNvPicPr>
            <a:picLocks noChangeAspect="1" noChangeArrowheads="1"/>
          </p:cNvPicPr>
          <p:nvPr/>
        </p:nvPicPr>
        <p:blipFill>
          <a:blip r:embed="rId5" cstate="print"/>
          <a:srcRect r="1300"/>
          <a:stretch>
            <a:fillRect/>
          </a:stretch>
        </p:blipFill>
        <p:spPr bwMode="auto">
          <a:xfrm>
            <a:off x="5004048" y="4218756"/>
            <a:ext cx="3494312" cy="2346015"/>
          </a:xfrm>
          <a:prstGeom prst="rect">
            <a:avLst/>
          </a:prstGeom>
          <a:noFill/>
        </p:spPr>
      </p:pic>
      <p:pic>
        <p:nvPicPr>
          <p:cNvPr id="24665" name="Picture 89" descr="ed001650"/>
          <p:cNvPicPr>
            <a:picLocks noChangeAspect="1" noChangeArrowheads="1"/>
          </p:cNvPicPr>
          <p:nvPr/>
        </p:nvPicPr>
        <p:blipFill>
          <a:blip r:embed="rId6" cstate="print"/>
          <a:srcRect t="43152" b="12665"/>
          <a:stretch>
            <a:fillRect/>
          </a:stretch>
        </p:blipFill>
        <p:spPr bwMode="auto">
          <a:xfrm>
            <a:off x="860888" y="1671194"/>
            <a:ext cx="3512806" cy="2153849"/>
          </a:xfrm>
          <a:prstGeom prst="rect">
            <a:avLst/>
          </a:prstGeom>
          <a:noFill/>
        </p:spPr>
      </p:pic>
      <p:sp>
        <p:nvSpPr>
          <p:cNvPr id="24676" name="Rectangle 100"/>
          <p:cNvSpPr>
            <a:spLocks noChangeArrowheads="1"/>
          </p:cNvSpPr>
          <p:nvPr/>
        </p:nvSpPr>
        <p:spPr bwMode="auto">
          <a:xfrm>
            <a:off x="719200" y="3486437"/>
            <a:ext cx="2844688" cy="51862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Asociación colonial</a:t>
            </a:r>
            <a:r>
              <a:rPr lang="es-ES" dirty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Unión física, reproducción asexual</a:t>
            </a:r>
          </a:p>
        </p:txBody>
      </p:sp>
      <p:sp>
        <p:nvSpPr>
          <p:cNvPr id="24677" name="Rectangle 101"/>
          <p:cNvSpPr>
            <a:spLocks noChangeArrowheads="1"/>
          </p:cNvSpPr>
          <p:nvPr/>
        </p:nvSpPr>
        <p:spPr bwMode="auto">
          <a:xfrm>
            <a:off x="503548" y="6165304"/>
            <a:ext cx="2339665" cy="57876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Asociación social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Castas: reparto del trabajo</a:t>
            </a:r>
          </a:p>
        </p:txBody>
      </p:sp>
      <p:sp>
        <p:nvSpPr>
          <p:cNvPr id="24678" name="Rectangle 102"/>
          <p:cNvSpPr>
            <a:spLocks noChangeArrowheads="1"/>
          </p:cNvSpPr>
          <p:nvPr/>
        </p:nvSpPr>
        <p:spPr bwMode="auto">
          <a:xfrm>
            <a:off x="5472100" y="3342421"/>
            <a:ext cx="3276364" cy="734651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Asociación gregaria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Desplazamientos, migraciones. </a:t>
            </a:r>
            <a:r>
              <a:rPr lang="es-ES" sz="1400" dirty="0" err="1">
                <a:latin typeface="Comic Sans MS" panose="030F0702030302020204" pitchFamily="66" charset="0"/>
              </a:rPr>
              <a:t>Facili</a:t>
            </a:r>
            <a:r>
              <a:rPr lang="es-ES" sz="1400" dirty="0">
                <a:latin typeface="Comic Sans MS" panose="030F0702030302020204" pitchFamily="66" charset="0"/>
              </a:rPr>
              <a:t>-</a:t>
            </a:r>
          </a:p>
          <a:p>
            <a:pPr algn="ctr"/>
            <a:r>
              <a:rPr lang="es-ES" sz="1400" dirty="0" err="1">
                <a:latin typeface="Comic Sans MS" panose="030F0702030302020204" pitchFamily="66" charset="0"/>
              </a:rPr>
              <a:t>ta</a:t>
            </a:r>
            <a:r>
              <a:rPr lang="es-ES" sz="1400" dirty="0">
                <a:latin typeface="Comic Sans MS" panose="030F0702030302020204" pitchFamily="66" charset="0"/>
              </a:rPr>
              <a:t> la defensa y búsqueda del alimento.</a:t>
            </a:r>
          </a:p>
        </p:txBody>
      </p:sp>
      <p:sp>
        <p:nvSpPr>
          <p:cNvPr id="24679" name="Rectangle 103"/>
          <p:cNvSpPr>
            <a:spLocks noChangeArrowheads="1"/>
          </p:cNvSpPr>
          <p:nvPr/>
        </p:nvSpPr>
        <p:spPr bwMode="auto">
          <a:xfrm>
            <a:off x="5724127" y="6237313"/>
            <a:ext cx="3131619" cy="504056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Asociación familiar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Reproducción y cuidado de las crías</a:t>
            </a:r>
          </a:p>
        </p:txBody>
      </p:sp>
      <p:sp>
        <p:nvSpPr>
          <p:cNvPr id="11" name="Rectangle 101"/>
          <p:cNvSpPr>
            <a:spLocks noChangeArrowheads="1"/>
          </p:cNvSpPr>
          <p:nvPr/>
        </p:nvSpPr>
        <p:spPr bwMode="auto">
          <a:xfrm>
            <a:off x="6768244" y="1628986"/>
            <a:ext cx="2087502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Manadas, bandadas, bancos</a:t>
            </a:r>
          </a:p>
        </p:txBody>
      </p:sp>
      <p:sp>
        <p:nvSpPr>
          <p:cNvPr id="12" name="Rectangle 101">
            <a:extLst>
              <a:ext uri="{FF2B5EF4-FFF2-40B4-BE49-F238E27FC236}">
                <a16:creationId xmlns:a16="http://schemas.microsoft.com/office/drawing/2014/main" id="{F7500ADC-F8A4-4A8E-AC36-D1F9E32ED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628986"/>
            <a:ext cx="1476164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Ejemplo: corales</a:t>
            </a:r>
          </a:p>
        </p:txBody>
      </p:sp>
      <p:sp>
        <p:nvSpPr>
          <p:cNvPr id="13" name="Rectangle 101">
            <a:extLst>
              <a:ext uri="{FF2B5EF4-FFF2-40B4-BE49-F238E27FC236}">
                <a16:creationId xmlns:a16="http://schemas.microsoft.com/office/drawing/2014/main" id="{E1AC67CF-B5E0-4B6B-8D7E-BE908BAE0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9" y="6417518"/>
            <a:ext cx="1728191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Avisperos, hormigueros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C2C9A69-F5D1-4C25-A215-2FA5923E195E}"/>
              </a:ext>
            </a:extLst>
          </p:cNvPr>
          <p:cNvSpPr/>
          <p:nvPr/>
        </p:nvSpPr>
        <p:spPr>
          <a:xfrm>
            <a:off x="6591949" y="904336"/>
            <a:ext cx="2440092" cy="256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Animación: </a:t>
            </a:r>
            <a:r>
              <a:rPr lang="es-ES" sz="1000" u="sng" dirty="0">
                <a:solidFill>
                  <a:srgbClr val="0055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 tooltip="Relaciones intraespecíficas"/>
              </a:rPr>
              <a:t>Relaciones intraespecíficas</a:t>
            </a:r>
            <a:r>
              <a:rPr lang="es-ES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6" grpId="0" animBg="1"/>
      <p:bldP spid="24677" grpId="0" animBg="1"/>
      <p:bldP spid="24678" grpId="0" animBg="1"/>
      <p:bldP spid="24679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18864"/>
            <a:ext cx="3991508" cy="30715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720" y="1044500"/>
            <a:ext cx="3284764" cy="27554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402" y="4077072"/>
            <a:ext cx="2066106" cy="16528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5066" r="6441"/>
          <a:stretch/>
        </p:blipFill>
        <p:spPr>
          <a:xfrm>
            <a:off x="4896036" y="5121188"/>
            <a:ext cx="2520280" cy="16097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4401108"/>
            <a:ext cx="1872208" cy="22293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68" y="3769092"/>
            <a:ext cx="2246362" cy="1676132"/>
          </a:xfrm>
          <a:prstGeom prst="rect">
            <a:avLst/>
          </a:prstGeom>
        </p:spPr>
      </p:pic>
      <p:sp>
        <p:nvSpPr>
          <p:cNvPr id="13" name="Rectangle 84"/>
          <p:cNvSpPr>
            <a:spLocks noChangeArrowheads="1"/>
          </p:cNvSpPr>
          <p:nvPr/>
        </p:nvSpPr>
        <p:spPr bwMode="auto">
          <a:xfrm>
            <a:off x="431540" y="4005064"/>
            <a:ext cx="2060659" cy="575878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Simbiosis</a:t>
            </a:r>
            <a:r>
              <a:rPr lang="es-ES" dirty="0">
                <a:latin typeface="Comic Sans MS" panose="030F0702030302020204" pitchFamily="66" charset="0"/>
              </a:rPr>
              <a:t> (+ +)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Unión física permanente</a:t>
            </a:r>
          </a:p>
        </p:txBody>
      </p:sp>
      <p:sp>
        <p:nvSpPr>
          <p:cNvPr id="14" name="Rectangle 84"/>
          <p:cNvSpPr>
            <a:spLocks noChangeArrowheads="1"/>
          </p:cNvSpPr>
          <p:nvPr/>
        </p:nvSpPr>
        <p:spPr bwMode="auto">
          <a:xfrm>
            <a:off x="5623673" y="3753036"/>
            <a:ext cx="1864651" cy="54006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Mutualismo</a:t>
            </a:r>
            <a:r>
              <a:rPr lang="es-ES" dirty="0">
                <a:latin typeface="Comic Sans MS" panose="030F0702030302020204" pitchFamily="66" charset="0"/>
              </a:rPr>
              <a:t> (+ +)</a:t>
            </a:r>
            <a:endParaRPr lang="es-ES" sz="1400" dirty="0">
              <a:latin typeface="Comic Sans MS" panose="030F0702030302020204" pitchFamily="66" charset="0"/>
            </a:endParaRP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Temporal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6D6A4B79-2744-4304-B0F5-0DD928FEA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33" y="152636"/>
            <a:ext cx="87844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 b="1" u="sng" dirty="0">
                <a:solidFill>
                  <a:srgbClr val="339933"/>
                </a:solidFill>
                <a:latin typeface="Comic Sans MS" pitchFamily="66" charset="0"/>
              </a:rPr>
              <a:t>Relaciones interespecíficas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: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entre seres vivos de distinta especie.</a:t>
            </a:r>
          </a:p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  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Pueden resultar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beneficiosas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para ambos (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++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):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SIMBIOSIS Y MUTUALISMO.</a:t>
            </a:r>
          </a:p>
        </p:txBody>
      </p:sp>
      <p:sp>
        <p:nvSpPr>
          <p:cNvPr id="16" name="Rectangle 101">
            <a:extLst>
              <a:ext uri="{FF2B5EF4-FFF2-40B4-BE49-F238E27FC236}">
                <a16:creationId xmlns:a16="http://schemas.microsoft.com/office/drawing/2014/main" id="{67F706D0-510D-41FD-BBDB-9CFB62A34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160748"/>
            <a:ext cx="1512168" cy="391936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LÍQUEN </a:t>
            </a:r>
          </a:p>
          <a:p>
            <a:pPr algn="ctr"/>
            <a:r>
              <a:rPr lang="es-ES" sz="1200" dirty="0">
                <a:latin typeface="Comic Sans MS" panose="030F0702030302020204" pitchFamily="66" charset="0"/>
              </a:rPr>
              <a:t>(alga y hongo)</a:t>
            </a:r>
          </a:p>
        </p:txBody>
      </p:sp>
      <p:sp>
        <p:nvSpPr>
          <p:cNvPr id="17" name="Rectangle 101">
            <a:extLst>
              <a:ext uri="{FF2B5EF4-FFF2-40B4-BE49-F238E27FC236}">
                <a16:creationId xmlns:a16="http://schemas.microsoft.com/office/drawing/2014/main" id="{F02DA0E0-D314-4F1A-886D-25E417414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292" y="908720"/>
            <a:ext cx="1728192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Pez payaso y anémona</a:t>
            </a:r>
          </a:p>
        </p:txBody>
      </p:sp>
      <p:sp>
        <p:nvSpPr>
          <p:cNvPr id="18" name="Rectangle 101">
            <a:extLst>
              <a:ext uri="{FF2B5EF4-FFF2-40B4-BE49-F238E27FC236}">
                <a16:creationId xmlns:a16="http://schemas.microsoft.com/office/drawing/2014/main" id="{AEE89C23-32D0-43CD-92A6-B79B10E72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08" y="6453522"/>
            <a:ext cx="2664295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Raíces de leguminosas y bacterias</a:t>
            </a:r>
          </a:p>
        </p:txBody>
      </p:sp>
      <p:sp>
        <p:nvSpPr>
          <p:cNvPr id="19" name="Rectangle 101">
            <a:extLst>
              <a:ext uri="{FF2B5EF4-FFF2-40B4-BE49-F238E27FC236}">
                <a16:creationId xmlns:a16="http://schemas.microsoft.com/office/drawing/2014/main" id="{11DDAAA3-598F-4D3D-95C2-7DE6EABF8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5373402"/>
            <a:ext cx="1476164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La flora intestinal</a:t>
            </a:r>
          </a:p>
        </p:txBody>
      </p:sp>
      <p:sp>
        <p:nvSpPr>
          <p:cNvPr id="20" name="Rectangle 101">
            <a:extLst>
              <a:ext uri="{FF2B5EF4-FFF2-40B4-BE49-F238E27FC236}">
                <a16:creationId xmlns:a16="http://schemas.microsoft.com/office/drawing/2014/main" id="{847FB0AD-34F4-4DA7-B50A-4CF421A27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064" y="4797338"/>
            <a:ext cx="1476164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Cocodrilo y pájaro</a:t>
            </a:r>
          </a:p>
        </p:txBody>
      </p:sp>
      <p:sp>
        <p:nvSpPr>
          <p:cNvPr id="21" name="Rectangle 101">
            <a:extLst>
              <a:ext uri="{FF2B5EF4-FFF2-40B4-BE49-F238E27FC236}">
                <a16:creationId xmlns:a16="http://schemas.microsoft.com/office/drawing/2014/main" id="{8C4F22F3-19B5-4C29-A056-F2FF4F88E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8344" y="5697252"/>
            <a:ext cx="1476164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Insectos y flores</a:t>
            </a:r>
          </a:p>
        </p:txBody>
      </p:sp>
    </p:spTree>
    <p:extLst>
      <p:ext uri="{BB962C8B-B14F-4D97-AF65-F5344CB8AC3E}">
        <p14:creationId xmlns:p14="http://schemas.microsoft.com/office/powerpoint/2010/main" val="25661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09" name="Picture 37" descr="ec063753"/>
          <p:cNvPicPr>
            <a:picLocks noChangeAspect="1" noChangeArrowheads="1"/>
          </p:cNvPicPr>
          <p:nvPr/>
        </p:nvPicPr>
        <p:blipFill>
          <a:blip r:embed="rId3" cstate="print"/>
          <a:srcRect t="18024" r="21361" b="11258"/>
          <a:stretch>
            <a:fillRect/>
          </a:stretch>
        </p:blipFill>
        <p:spPr bwMode="auto">
          <a:xfrm>
            <a:off x="251520" y="3861048"/>
            <a:ext cx="2916238" cy="2486025"/>
          </a:xfrm>
          <a:prstGeom prst="rect">
            <a:avLst/>
          </a:prstGeom>
          <a:noFill/>
        </p:spPr>
      </p:pic>
      <p:pic>
        <p:nvPicPr>
          <p:cNvPr id="156711" name="Picture 39" descr="ed014919"/>
          <p:cNvPicPr>
            <a:picLocks noChangeAspect="1" noChangeArrowheads="1"/>
          </p:cNvPicPr>
          <p:nvPr/>
        </p:nvPicPr>
        <p:blipFill>
          <a:blip r:embed="rId4" cstate="print"/>
          <a:srcRect l="23134"/>
          <a:stretch>
            <a:fillRect/>
          </a:stretch>
        </p:blipFill>
        <p:spPr bwMode="auto">
          <a:xfrm>
            <a:off x="539552" y="1089087"/>
            <a:ext cx="2412269" cy="2024887"/>
          </a:xfrm>
          <a:prstGeom prst="rect">
            <a:avLst/>
          </a:prstGeom>
          <a:noFill/>
        </p:spPr>
      </p:pic>
      <p:sp>
        <p:nvSpPr>
          <p:cNvPr id="156717" name="Rectangle 45"/>
          <p:cNvSpPr>
            <a:spLocks noChangeArrowheads="1"/>
          </p:cNvSpPr>
          <p:nvPr/>
        </p:nvSpPr>
        <p:spPr bwMode="auto">
          <a:xfrm>
            <a:off x="1043608" y="6036234"/>
            <a:ext cx="2916238" cy="777142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Inquilinismo</a:t>
            </a:r>
            <a:r>
              <a:rPr lang="es-ES" dirty="0">
                <a:latin typeface="Comic Sans MS" panose="030F0702030302020204" pitchFamily="66" charset="0"/>
              </a:rPr>
              <a:t> (+ o)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El inquilino encuentra cobijo en el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cuerpo o restos de otro.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168" y="4304265"/>
            <a:ext cx="2643908" cy="17530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b="10064"/>
          <a:stretch/>
        </p:blipFill>
        <p:spPr>
          <a:xfrm>
            <a:off x="6444208" y="3248981"/>
            <a:ext cx="2647311" cy="1584362"/>
          </a:xfrm>
          <a:prstGeom prst="rect">
            <a:avLst/>
          </a:prstGeom>
        </p:spPr>
      </p:pic>
      <p:sp>
        <p:nvSpPr>
          <p:cNvPr id="12" name="Rectangle 84"/>
          <p:cNvSpPr>
            <a:spLocks noChangeArrowheads="1"/>
          </p:cNvSpPr>
          <p:nvPr/>
        </p:nvSpPr>
        <p:spPr bwMode="auto">
          <a:xfrm>
            <a:off x="251520" y="2924944"/>
            <a:ext cx="2880320" cy="730702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Comensalismo</a:t>
            </a:r>
            <a:r>
              <a:rPr lang="es-ES" dirty="0">
                <a:latin typeface="Comic Sans MS" panose="030F0702030302020204" pitchFamily="66" charset="0"/>
              </a:rPr>
              <a:t> (+ o)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El comensal se alimenta de restos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de comida o productos de otro.</a:t>
            </a:r>
          </a:p>
        </p:txBody>
      </p:sp>
      <p:pic>
        <p:nvPicPr>
          <p:cNvPr id="1026" name="Picture 2" descr="Resultado de imagen de competencia interespecifica ejempl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96" y="98072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ompetencia interespecifica plant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324" y="1196752"/>
            <a:ext cx="2562876" cy="170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>
            <a:extLst>
              <a:ext uri="{FF2B5EF4-FFF2-40B4-BE49-F238E27FC236}">
                <a16:creationId xmlns:a16="http://schemas.microsoft.com/office/drawing/2014/main" id="{005A9E61-057A-4F59-914F-60669EC2C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16" y="116632"/>
            <a:ext cx="46805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Pueden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beneficiar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a uno y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resultar indiferente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al otro (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+ o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): </a:t>
            </a:r>
          </a:p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   COMENSALISMO O INQUILINISMO. </a:t>
            </a:r>
          </a:p>
          <a:p>
            <a:pPr>
              <a:spcBef>
                <a:spcPct val="50000"/>
              </a:spcBef>
            </a:pPr>
            <a:endParaRPr lang="es-ES" sz="1600" b="1" dirty="0">
              <a:solidFill>
                <a:srgbClr val="339933"/>
              </a:solidFill>
              <a:latin typeface="Comic Sans MS" pitchFamily="66" charset="0"/>
            </a:endParaRPr>
          </a:p>
        </p:txBody>
      </p:sp>
      <p:sp>
        <p:nvSpPr>
          <p:cNvPr id="15" name="Rectangle 45">
            <a:extLst>
              <a:ext uri="{FF2B5EF4-FFF2-40B4-BE49-F238E27FC236}">
                <a16:creationId xmlns:a16="http://schemas.microsoft.com/office/drawing/2014/main" id="{384821F5-4A8B-483C-9D0D-AD03280F6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180" y="2781114"/>
            <a:ext cx="2268252" cy="539874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Competencia</a:t>
            </a:r>
            <a:r>
              <a:rPr lang="es-ES" dirty="0">
                <a:latin typeface="Comic Sans MS" panose="030F0702030302020204" pitchFamily="66" charset="0"/>
              </a:rPr>
              <a:t> (- -)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Lucha por los recursos.</a:t>
            </a:r>
          </a:p>
        </p:txBody>
      </p:sp>
      <p:sp>
        <p:nvSpPr>
          <p:cNvPr id="16" name="Rectangle 45">
            <a:extLst>
              <a:ext uri="{FF2B5EF4-FFF2-40B4-BE49-F238E27FC236}">
                <a16:creationId xmlns:a16="http://schemas.microsoft.com/office/drawing/2014/main" id="{7DA26533-A455-443F-9E4A-710BD0B69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596" y="4833342"/>
            <a:ext cx="2439888" cy="467866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dirty="0">
                <a:latin typeface="Comic Sans MS" panose="030F0702030302020204" pitchFamily="66" charset="0"/>
              </a:rPr>
              <a:t>Esta relación también</a:t>
            </a:r>
          </a:p>
          <a:p>
            <a:pPr algn="ctr"/>
            <a:r>
              <a:rPr lang="es-ES" sz="1400" dirty="0">
                <a:latin typeface="Comic Sans MS" panose="030F0702030302020204" pitchFamily="66" charset="0"/>
              </a:rPr>
              <a:t> puede ser intraespecífica</a:t>
            </a:r>
          </a:p>
        </p:txBody>
      </p:sp>
      <p:sp>
        <p:nvSpPr>
          <p:cNvPr id="17" name="Rectangle 101">
            <a:extLst>
              <a:ext uri="{FF2B5EF4-FFF2-40B4-BE49-F238E27FC236}">
                <a16:creationId xmlns:a16="http://schemas.microsoft.com/office/drawing/2014/main" id="{97141319-F73C-4305-B9E5-ABEF6ABB9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56" y="1124930"/>
            <a:ext cx="1692188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Tiburón y pez rémora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CE7DB0-CFEA-488C-BC16-77A5F3E1E5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6770" y="5301208"/>
            <a:ext cx="1995264" cy="1224018"/>
          </a:xfrm>
          <a:prstGeom prst="rect">
            <a:avLst/>
          </a:prstGeom>
        </p:spPr>
      </p:pic>
      <p:sp>
        <p:nvSpPr>
          <p:cNvPr id="18" name="Text Box 25">
            <a:extLst>
              <a:ext uri="{FF2B5EF4-FFF2-40B4-BE49-F238E27FC236}">
                <a16:creationId xmlns:a16="http://schemas.microsoft.com/office/drawing/2014/main" id="{373017C1-6146-4310-9081-36D194046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116632"/>
            <a:ext cx="3924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También pueden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perjudicar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a los dos (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--): COMPETENCIA.</a:t>
            </a:r>
          </a:p>
        </p:txBody>
      </p:sp>
      <p:sp>
        <p:nvSpPr>
          <p:cNvPr id="19" name="Rectangle 101">
            <a:extLst>
              <a:ext uri="{FF2B5EF4-FFF2-40B4-BE49-F238E27FC236}">
                <a16:creationId xmlns:a16="http://schemas.microsoft.com/office/drawing/2014/main" id="{FD10D85A-5CBD-4936-936B-CBF19EB45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892" y="4158006"/>
            <a:ext cx="1440433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Plantas epífitas</a:t>
            </a:r>
          </a:p>
        </p:txBody>
      </p:sp>
      <p:pic>
        <p:nvPicPr>
          <p:cNvPr id="20" name="Imagen 19" descr="Cangrejo ermitaño">
            <a:extLst>
              <a:ext uri="{FF2B5EF4-FFF2-40B4-BE49-F238E27FC236}">
                <a16:creationId xmlns:a16="http://schemas.microsoft.com/office/drawing/2014/main" id="{AC1F8610-6BEF-4E6D-A22A-3961187F4A7B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60349"/>
            <a:ext cx="1871849" cy="175302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101">
            <a:extLst>
              <a:ext uri="{FF2B5EF4-FFF2-40B4-BE49-F238E27FC236}">
                <a16:creationId xmlns:a16="http://schemas.microsoft.com/office/drawing/2014/main" id="{986CD14D-9CFB-4B98-843C-2F90ECF9A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892" y="6489526"/>
            <a:ext cx="1440433" cy="323850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Cangrejo ermitaño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E8F5DFE-ABB5-4A94-9003-BCE1EBE7E3B9}"/>
              </a:ext>
            </a:extLst>
          </p:cNvPr>
          <p:cNvSpPr/>
          <p:nvPr/>
        </p:nvSpPr>
        <p:spPr>
          <a:xfrm>
            <a:off x="3093940" y="3253950"/>
            <a:ext cx="1802096" cy="256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Vídeo: </a:t>
            </a:r>
            <a:r>
              <a:rPr lang="es-ES" sz="1000" u="sng" dirty="0">
                <a:solidFill>
                  <a:srgbClr val="0055A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 tooltip="Peces rémora con tiburón"/>
              </a:rPr>
              <a:t>Pez rémora con tiburón</a:t>
            </a:r>
            <a:r>
              <a:rPr lang="es-E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6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6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17" grpId="0" animBg="1"/>
      <p:bldP spid="12" grpId="0" animBg="1"/>
      <p:bldP spid="15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156" y="944724"/>
            <a:ext cx="2847079" cy="24508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r="16438"/>
          <a:stretch/>
        </p:blipFill>
        <p:spPr>
          <a:xfrm>
            <a:off x="4597030" y="3789015"/>
            <a:ext cx="2125132" cy="1800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025" y="4329100"/>
            <a:ext cx="2466975" cy="18478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70" y="4257092"/>
            <a:ext cx="3474246" cy="231616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34" y="1093939"/>
            <a:ext cx="3638054" cy="2443073"/>
          </a:xfrm>
          <a:prstGeom prst="rect">
            <a:avLst/>
          </a:prstGeom>
        </p:spPr>
      </p:pic>
      <p:sp>
        <p:nvSpPr>
          <p:cNvPr id="11" name="Rectangle 84"/>
          <p:cNvSpPr>
            <a:spLocks noChangeArrowheads="1"/>
          </p:cNvSpPr>
          <p:nvPr/>
        </p:nvSpPr>
        <p:spPr bwMode="auto">
          <a:xfrm>
            <a:off x="936241" y="3501008"/>
            <a:ext cx="2987687" cy="755898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Depredación</a:t>
            </a:r>
            <a:r>
              <a:rPr lang="es-ES" dirty="0">
                <a:latin typeface="Comic Sans MS" panose="030F0702030302020204" pitchFamily="66" charset="0"/>
              </a:rPr>
              <a:t> (+ - )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El </a:t>
            </a:r>
            <a:r>
              <a:rPr lang="es-ES" sz="1400" b="1" dirty="0">
                <a:latin typeface="Comic Sans MS" panose="030F0702030302020204" pitchFamily="66" charset="0"/>
              </a:rPr>
              <a:t>depredador</a:t>
            </a:r>
            <a:r>
              <a:rPr lang="es-ES" sz="1400" dirty="0">
                <a:latin typeface="Comic Sans MS" panose="030F0702030302020204" pitchFamily="66" charset="0"/>
              </a:rPr>
              <a:t> captura y mata a la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latin typeface="Comic Sans MS" panose="030F0702030302020204" pitchFamily="66" charset="0"/>
              </a:rPr>
              <a:t>presa </a:t>
            </a:r>
            <a:r>
              <a:rPr lang="es-ES" sz="1400" dirty="0">
                <a:latin typeface="Comic Sans MS" panose="030F0702030302020204" pitchFamily="66" charset="0"/>
              </a:rPr>
              <a:t>para alimentarse de ella.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84"/>
          <p:cNvSpPr>
            <a:spLocks noChangeArrowheads="1"/>
          </p:cNvSpPr>
          <p:nvPr/>
        </p:nvSpPr>
        <p:spPr bwMode="auto">
          <a:xfrm>
            <a:off x="5652120" y="3104964"/>
            <a:ext cx="3456384" cy="74697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Parasitismo</a:t>
            </a:r>
            <a:r>
              <a:rPr lang="es-ES" dirty="0">
                <a:latin typeface="Comic Sans MS" panose="030F0702030302020204" pitchFamily="66" charset="0"/>
              </a:rPr>
              <a:t> (+ - )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El </a:t>
            </a:r>
            <a:r>
              <a:rPr lang="es-ES" sz="1400" b="1" dirty="0">
                <a:latin typeface="Comic Sans MS" panose="030F0702030302020204" pitchFamily="66" charset="0"/>
              </a:rPr>
              <a:t>parásito</a:t>
            </a:r>
            <a:r>
              <a:rPr lang="es-ES" sz="1400" dirty="0">
                <a:latin typeface="Comic Sans MS" panose="030F0702030302020204" pitchFamily="66" charset="0"/>
              </a:rPr>
              <a:t> vive a expensas del </a:t>
            </a:r>
            <a:r>
              <a:rPr lang="es-ES" sz="1400" b="1" dirty="0">
                <a:latin typeface="Comic Sans MS" panose="030F0702030302020204" pitchFamily="66" charset="0"/>
              </a:rPr>
              <a:t>huésped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 sin llegar a causarle la muerte.</a:t>
            </a:r>
          </a:p>
        </p:txBody>
      </p:sp>
      <p:sp>
        <p:nvSpPr>
          <p:cNvPr id="13" name="Rectangle 56"/>
          <p:cNvSpPr>
            <a:spLocks noChangeArrowheads="1"/>
          </p:cNvSpPr>
          <p:nvPr/>
        </p:nvSpPr>
        <p:spPr bwMode="auto">
          <a:xfrm>
            <a:off x="4137189" y="6126506"/>
            <a:ext cx="5006811" cy="506850"/>
          </a:xfrm>
          <a:prstGeom prst="rect">
            <a:avLst/>
          </a:prstGeom>
          <a:solidFill>
            <a:srgbClr val="BBE0E3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Comic Sans MS" panose="030F0702030302020204" pitchFamily="66" charset="0"/>
              </a:rPr>
              <a:t>ECTOPARASITISMO: el parásito vive sobre el huésped.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Comic Sans MS" panose="030F0702030302020204" pitchFamily="66" charset="0"/>
              </a:rPr>
              <a:t>ENDOPARASITISMO: el parásito vive en el interior del huésped.</a:t>
            </a:r>
          </a:p>
        </p:txBody>
      </p:sp>
      <p:sp>
        <p:nvSpPr>
          <p:cNvPr id="15" name="Rectangle 84"/>
          <p:cNvSpPr>
            <a:spLocks noChangeArrowheads="1"/>
          </p:cNvSpPr>
          <p:nvPr/>
        </p:nvSpPr>
        <p:spPr bwMode="auto">
          <a:xfrm>
            <a:off x="6641529" y="3825044"/>
            <a:ext cx="2466975" cy="492224"/>
          </a:xfrm>
          <a:prstGeom prst="rect">
            <a:avLst/>
          </a:prstGeom>
          <a:solidFill>
            <a:srgbClr val="FFC0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1400" dirty="0">
                <a:latin typeface="Comic Sans MS" panose="030F0702030302020204" pitchFamily="66" charset="0"/>
              </a:rPr>
              <a:t>Ej.: pulgas y perros, piojos y </a:t>
            </a:r>
          </a:p>
          <a:p>
            <a:r>
              <a:rPr lang="es-ES" sz="1400" dirty="0">
                <a:latin typeface="Comic Sans MS" panose="030F0702030302020204" pitchFamily="66" charset="0"/>
              </a:rPr>
              <a:t>personas, virus y personas …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EA59CC43-0DD1-49A0-AECC-239AB86A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354142"/>
            <a:ext cx="89289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  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Pueden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beneficiar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a uno y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perjudicar 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al otro (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+ -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): 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DEPREDACIÓN Y PARASITISMO</a:t>
            </a:r>
            <a:r>
              <a:rPr lang="es-ES" sz="1600" dirty="0">
                <a:solidFill>
                  <a:srgbClr val="339933"/>
                </a:solidFill>
                <a:latin typeface="Comic Sans MS" pitchFamily="66" charset="0"/>
              </a:rPr>
              <a:t>.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035E40E-CE68-42B3-8C70-A1653D35603C}"/>
              </a:ext>
            </a:extLst>
          </p:cNvPr>
          <p:cNvSpPr/>
          <p:nvPr/>
        </p:nvSpPr>
        <p:spPr>
          <a:xfrm>
            <a:off x="140362" y="54858"/>
            <a:ext cx="2440092" cy="248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Animación: </a:t>
            </a:r>
            <a:r>
              <a:rPr lang="es-ES" sz="1000" u="sng" dirty="0">
                <a:solidFill>
                  <a:srgbClr val="0055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tooltip="Relaciones interespecíficas"/>
              </a:rPr>
              <a:t>Relaciones interespecíficas</a:t>
            </a:r>
            <a:r>
              <a:rPr lang="es-ES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81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19075" y="1035023"/>
            <a:ext cx="8724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s-ES_tradnl" sz="1600" b="1" dirty="0">
              <a:solidFill>
                <a:srgbClr val="2E8A2E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Los </a:t>
            </a:r>
            <a:r>
              <a:rPr lang="es-ES_tradnl" sz="1600" b="1" dirty="0">
                <a:solidFill>
                  <a:srgbClr val="2E8A2E"/>
                </a:solidFill>
                <a:latin typeface="Comic Sans MS" pitchFamily="66" charset="0"/>
              </a:rPr>
              <a:t>BIOMAS TERRESTRES </a:t>
            </a:r>
            <a:r>
              <a:rPr lang="es-ES_tradnl" sz="1600" dirty="0">
                <a:solidFill>
                  <a:srgbClr val="2E8A2E"/>
                </a:solidFill>
                <a:latin typeface="Comic Sans MS" pitchFamily="66" charset="0"/>
              </a:rPr>
              <a:t>se distribuyen en función de la latitud (presentan diferencias en temperaturas y precipitaciones):</a:t>
            </a:r>
            <a:endParaRPr lang="es-ES" sz="1600" b="1" dirty="0">
              <a:solidFill>
                <a:srgbClr val="2E8A2E"/>
              </a:solidFill>
              <a:latin typeface="Comic Sans MS" pitchFamily="66" charset="0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19075" y="2266429"/>
            <a:ext cx="2108200" cy="2098675"/>
            <a:chOff x="138" y="967"/>
            <a:chExt cx="1328" cy="1322"/>
          </a:xfrm>
        </p:grpSpPr>
        <p:sp>
          <p:nvSpPr>
            <p:cNvPr id="80944" name="Rectangle 48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38" y="967"/>
              <a:ext cx="1328" cy="13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s-ES_tradnl" sz="12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La tundra</a:t>
              </a:r>
              <a:endParaRPr lang="es-ES" sz="1200" b="1" baseline="-25000" dirty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0957" name="Picture 61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26888"/>
            <a:stretch>
              <a:fillRect/>
            </a:stretch>
          </p:blipFill>
          <p:spPr bwMode="auto">
            <a:xfrm>
              <a:off x="184" y="1160"/>
              <a:ext cx="1240" cy="1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2424113" y="2266429"/>
            <a:ext cx="2108200" cy="2098675"/>
            <a:chOff x="1527" y="967"/>
            <a:chExt cx="1328" cy="1322"/>
          </a:xfrm>
        </p:grpSpPr>
        <p:sp>
          <p:nvSpPr>
            <p:cNvPr id="80945" name="Rectangle 49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27" y="967"/>
              <a:ext cx="1328" cy="13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s-ES_tradnl" sz="12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La taiga</a:t>
              </a:r>
              <a:endParaRPr lang="es-ES" sz="1200" b="1" baseline="-25000" dirty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0958" name="Picture 62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t="1718" r="23531" b="4124"/>
            <a:stretch>
              <a:fillRect/>
            </a:stretch>
          </p:blipFill>
          <p:spPr bwMode="auto">
            <a:xfrm>
              <a:off x="1560" y="1160"/>
              <a:ext cx="1248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629150" y="2266429"/>
            <a:ext cx="2108200" cy="2098675"/>
            <a:chOff x="2916" y="967"/>
            <a:chExt cx="1328" cy="1322"/>
          </a:xfrm>
        </p:grpSpPr>
        <p:sp>
          <p:nvSpPr>
            <p:cNvPr id="80946" name="Rectangle 50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916" y="967"/>
              <a:ext cx="1328" cy="13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s-ES_tradnl" sz="12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Las praderas y estepas</a:t>
              </a:r>
              <a:endParaRPr lang="es-ES" sz="1200" b="1" baseline="-25000" dirty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0959" name="Picture 6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13367" r="8415"/>
            <a:stretch>
              <a:fillRect/>
            </a:stretch>
          </p:blipFill>
          <p:spPr bwMode="auto">
            <a:xfrm>
              <a:off x="2952" y="1168"/>
              <a:ext cx="1264" cy="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6835775" y="2266429"/>
            <a:ext cx="2108200" cy="2098675"/>
            <a:chOff x="4306" y="967"/>
            <a:chExt cx="1328" cy="1322"/>
          </a:xfrm>
        </p:grpSpPr>
        <p:sp>
          <p:nvSpPr>
            <p:cNvPr id="80947" name="Rectangle 51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306" y="967"/>
              <a:ext cx="1328" cy="13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s-ES_tradnl" sz="12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El bosque caducifolio</a:t>
              </a:r>
              <a:endParaRPr lang="es-ES" sz="1200" b="1" baseline="-25000" dirty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0960" name="Picture 6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t="16534" b="25014"/>
            <a:stretch>
              <a:fillRect/>
            </a:stretch>
          </p:blipFill>
          <p:spPr bwMode="auto">
            <a:xfrm>
              <a:off x="4344" y="1160"/>
              <a:ext cx="1266" cy="1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Text Box 2">
            <a:extLst>
              <a:ext uri="{FF2B5EF4-FFF2-40B4-BE49-F238E27FC236}">
                <a16:creationId xmlns:a16="http://schemas.microsoft.com/office/drawing/2014/main" id="{FC4ADC3F-BC1B-4F4B-9E74-A01EB41E0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251356"/>
            <a:ext cx="5568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2E8A2E"/>
                </a:solidFill>
                <a:latin typeface="Comic Sans MS" pitchFamily="66" charset="0"/>
              </a:rPr>
              <a:t>e/ TIPOS DE ECOSISTEMAS. LOS BIOMAS </a:t>
            </a:r>
            <a:endParaRPr lang="es-ES" b="1" dirty="0">
              <a:solidFill>
                <a:srgbClr val="2E8A2E"/>
              </a:solidFill>
              <a:latin typeface="Comic Sans MS" pitchFamily="66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D3655F9-57C6-45F6-81C4-57F76928A696}"/>
              </a:ext>
            </a:extLst>
          </p:cNvPr>
          <p:cNvSpPr/>
          <p:nvPr/>
        </p:nvSpPr>
        <p:spPr>
          <a:xfrm>
            <a:off x="292100" y="756803"/>
            <a:ext cx="8492368" cy="619969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Los BIOMAS son los grandes ecosistemas de la Tierra, regiones del planeta que comparten clima, flora y fauna.</a:t>
            </a:r>
          </a:p>
        </p:txBody>
      </p:sp>
      <p:sp>
        <p:nvSpPr>
          <p:cNvPr id="30" name="Rectangle 84">
            <a:extLst>
              <a:ext uri="{FF2B5EF4-FFF2-40B4-BE49-F238E27FC236}">
                <a16:creationId xmlns:a16="http://schemas.microsoft.com/office/drawing/2014/main" id="{3926EB06-CE04-469D-B273-CA32ADB9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6" y="4401109"/>
            <a:ext cx="2108200" cy="1980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200" b="1" dirty="0">
              <a:latin typeface="Comic Sans MS" panose="030F0702030302020204" pitchFamily="66" charset="0"/>
            </a:endParaRPr>
          </a:p>
          <a:p>
            <a:r>
              <a:rPr lang="es-ES" sz="1200" b="1" dirty="0">
                <a:latin typeface="Comic Sans MS" panose="030F0702030302020204" pitchFamily="66" charset="0"/>
              </a:rPr>
              <a:t>CLIMA</a:t>
            </a:r>
            <a:r>
              <a:rPr lang="es-ES" sz="1200" dirty="0">
                <a:latin typeface="Comic Sans MS" panose="030F0702030302020204" pitchFamily="66" charset="0"/>
              </a:rPr>
              <a:t>: Temperaturas muy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bajas todo el año. Deshielo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sólo durante el corto verano.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Suelo permanentemente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helado.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VEGETACIÓN</a:t>
            </a:r>
            <a:r>
              <a:rPr lang="es-ES" sz="1200" dirty="0">
                <a:latin typeface="Comic Sans MS" panose="030F0702030302020204" pitchFamily="66" charset="0"/>
              </a:rPr>
              <a:t>: musgos y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líquenes.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FAUNA</a:t>
            </a:r>
            <a:r>
              <a:rPr lang="es-ES" sz="1200" dirty="0">
                <a:latin typeface="Comic Sans MS" panose="030F0702030302020204" pitchFamily="66" charset="0"/>
              </a:rPr>
              <a:t>: caribú, reno, oso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polar, zorro ártico.</a:t>
            </a:r>
          </a:p>
          <a:p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31" name="Rectangle 84">
            <a:extLst>
              <a:ext uri="{FF2B5EF4-FFF2-40B4-BE49-F238E27FC236}">
                <a16:creationId xmlns:a16="http://schemas.microsoft.com/office/drawing/2014/main" id="{BA16A3C7-D67F-43D9-AFB5-18E4F3EC2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764" y="4437112"/>
            <a:ext cx="2108200" cy="194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1200" b="1" dirty="0">
                <a:latin typeface="Comic Sans MS" panose="030F0702030302020204" pitchFamily="66" charset="0"/>
              </a:rPr>
              <a:t>CLIMA</a:t>
            </a:r>
            <a:r>
              <a:rPr lang="es-ES" sz="1200" dirty="0">
                <a:latin typeface="Comic Sans MS" panose="030F0702030302020204" pitchFamily="66" charset="0"/>
              </a:rPr>
              <a:t>: Temperaturas </a:t>
            </a:r>
            <a:r>
              <a:rPr lang="es-ES" sz="1200" dirty="0" err="1">
                <a:latin typeface="Comic Sans MS" panose="030F0702030302020204" pitchFamily="66" charset="0"/>
              </a:rPr>
              <a:t>ba</a:t>
            </a:r>
            <a:r>
              <a:rPr lang="es-ES" sz="1200" dirty="0">
                <a:latin typeface="Comic Sans MS" panose="030F0702030302020204" pitchFamily="66" charset="0"/>
              </a:rPr>
              <a:t>-</a:t>
            </a:r>
          </a:p>
          <a:p>
            <a:r>
              <a:rPr lang="es-ES" sz="1200" dirty="0" err="1">
                <a:latin typeface="Comic Sans MS" panose="030F0702030302020204" pitchFamily="66" charset="0"/>
              </a:rPr>
              <a:t>jas</a:t>
            </a:r>
            <a:r>
              <a:rPr lang="es-ES" sz="1200" dirty="0">
                <a:latin typeface="Comic Sans MS" panose="030F0702030302020204" pitchFamily="66" charset="0"/>
              </a:rPr>
              <a:t>, nieves abundantes du-</a:t>
            </a:r>
          </a:p>
          <a:p>
            <a:r>
              <a:rPr lang="es-ES" sz="1200" dirty="0" err="1">
                <a:latin typeface="Comic Sans MS" panose="030F0702030302020204" pitchFamily="66" charset="0"/>
              </a:rPr>
              <a:t>rante</a:t>
            </a:r>
            <a:r>
              <a:rPr lang="es-ES" sz="1200" dirty="0">
                <a:latin typeface="Comic Sans MS" panose="030F0702030302020204" pitchFamily="66" charset="0"/>
              </a:rPr>
              <a:t> una gran parte del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año.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VEGETACIÓN</a:t>
            </a:r>
            <a:r>
              <a:rPr lang="es-ES" sz="1200" dirty="0">
                <a:latin typeface="Comic Sans MS" panose="030F0702030302020204" pitchFamily="66" charset="0"/>
              </a:rPr>
              <a:t> formada por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coníferas (abetos, pinos, …)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FAUNA</a:t>
            </a:r>
            <a:r>
              <a:rPr lang="es-ES" sz="1200" dirty="0">
                <a:latin typeface="Comic Sans MS" panose="030F0702030302020204" pitchFamily="66" charset="0"/>
              </a:rPr>
              <a:t>: lobos, linces, alces.</a:t>
            </a:r>
          </a:p>
          <a:p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32" name="Rectangle 84">
            <a:extLst>
              <a:ext uri="{FF2B5EF4-FFF2-40B4-BE49-F238E27FC236}">
                <a16:creationId xmlns:a16="http://schemas.microsoft.com/office/drawing/2014/main" id="{C62C5DA7-AA3A-42C5-8969-81123CD2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4437112"/>
            <a:ext cx="2108200" cy="194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1200" b="1" dirty="0">
                <a:latin typeface="Comic Sans MS" panose="030F0702030302020204" pitchFamily="66" charset="0"/>
              </a:rPr>
              <a:t>CLIMA</a:t>
            </a:r>
            <a:r>
              <a:rPr lang="es-ES" sz="1200" dirty="0">
                <a:latin typeface="Comic Sans MS" panose="030F0702030302020204" pitchFamily="66" charset="0"/>
              </a:rPr>
              <a:t>: Lluvias escasas y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temperaturas extremas.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VEGETACIÓN</a:t>
            </a:r>
            <a:r>
              <a:rPr lang="es-ES" sz="1200" dirty="0">
                <a:latin typeface="Comic Sans MS" panose="030F0702030302020204" pitchFamily="66" charset="0"/>
              </a:rPr>
              <a:t> formada por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hierbas y pequeños </a:t>
            </a:r>
            <a:r>
              <a:rPr lang="es-ES" sz="1200" dirty="0" err="1">
                <a:latin typeface="Comic Sans MS" panose="030F0702030302020204" pitchFamily="66" charset="0"/>
              </a:rPr>
              <a:t>arbus</a:t>
            </a:r>
            <a:r>
              <a:rPr lang="es-ES" sz="1200" dirty="0">
                <a:latin typeface="Comic Sans MS" panose="030F0702030302020204" pitchFamily="66" charset="0"/>
              </a:rPr>
              <a:t>-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tos.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FAUNA</a:t>
            </a:r>
            <a:r>
              <a:rPr lang="es-ES" sz="1200" dirty="0">
                <a:latin typeface="Comic Sans MS" panose="030F0702030302020204" pitchFamily="66" charset="0"/>
              </a:rPr>
              <a:t>: gran abundancia de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herbívoros.</a:t>
            </a:r>
          </a:p>
          <a:p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33" name="Rectangle 84">
            <a:extLst>
              <a:ext uri="{FF2B5EF4-FFF2-40B4-BE49-F238E27FC236}">
                <a16:creationId xmlns:a16="http://schemas.microsoft.com/office/drawing/2014/main" id="{8BE28A2E-CB54-429B-81DE-8237A4107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288" y="4437112"/>
            <a:ext cx="2108200" cy="194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200" b="1" dirty="0">
              <a:latin typeface="Comic Sans MS" panose="030F0702030302020204" pitchFamily="66" charset="0"/>
            </a:endParaRPr>
          </a:p>
          <a:p>
            <a:r>
              <a:rPr lang="es-ES" sz="1200" b="1" dirty="0">
                <a:latin typeface="Comic Sans MS" panose="030F0702030302020204" pitchFamily="66" charset="0"/>
              </a:rPr>
              <a:t>CLIMA</a:t>
            </a:r>
            <a:r>
              <a:rPr lang="es-ES" sz="1200" dirty="0">
                <a:latin typeface="Comic Sans MS" panose="030F0702030302020204" pitchFamily="66" charset="0"/>
              </a:rPr>
              <a:t>: Lluvias todo el año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y dos estaciones (cálida y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fría).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VEGETACIÓN</a:t>
            </a:r>
            <a:r>
              <a:rPr lang="es-ES" sz="1200" dirty="0">
                <a:latin typeface="Comic Sans MS" panose="030F0702030302020204" pitchFamily="66" charset="0"/>
              </a:rPr>
              <a:t>: árboles de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hoja caduca (robles, hayas,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castaños).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FAUNA</a:t>
            </a:r>
            <a:r>
              <a:rPr lang="es-ES" sz="1200" dirty="0">
                <a:latin typeface="Comic Sans MS" panose="030F0702030302020204" pitchFamily="66" charset="0"/>
              </a:rPr>
              <a:t>: gran diversidad de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animales (osos, urogallos, ar-</a:t>
            </a:r>
          </a:p>
          <a:p>
            <a:r>
              <a:rPr lang="es-ES" sz="1200" dirty="0" err="1">
                <a:latin typeface="Comic Sans MS" panose="030F0702030302020204" pitchFamily="66" charset="0"/>
              </a:rPr>
              <a:t>dillas</a:t>
            </a:r>
            <a:r>
              <a:rPr lang="es-ES" sz="1200" dirty="0">
                <a:latin typeface="Comic Sans MS" panose="030F0702030302020204" pitchFamily="66" charset="0"/>
              </a:rPr>
              <a:t>, ciervos, zorros, …). </a:t>
            </a:r>
          </a:p>
          <a:p>
            <a:endParaRPr lang="es-ES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64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219075" y="1304764"/>
            <a:ext cx="2108200" cy="2098675"/>
            <a:chOff x="138" y="2335"/>
            <a:chExt cx="1328" cy="1322"/>
          </a:xfrm>
        </p:grpSpPr>
        <p:sp>
          <p:nvSpPr>
            <p:cNvPr id="80948" name="Rectangle 52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38" y="2335"/>
              <a:ext cx="1328" cy="13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s-ES_tradnl" sz="12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La selva tropical</a:t>
              </a:r>
              <a:endParaRPr lang="es-ES" sz="1200" b="1" baseline="-25000" dirty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0961" name="Picture 65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482" r="21729"/>
            <a:stretch>
              <a:fillRect/>
            </a:stretch>
          </p:blipFill>
          <p:spPr bwMode="auto">
            <a:xfrm>
              <a:off x="184" y="2528"/>
              <a:ext cx="1244" cy="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2424113" y="1304764"/>
            <a:ext cx="2108200" cy="2098675"/>
            <a:chOff x="1527" y="2335"/>
            <a:chExt cx="1328" cy="1322"/>
          </a:xfrm>
        </p:grpSpPr>
        <p:sp>
          <p:nvSpPr>
            <p:cNvPr id="80949" name="Rectangle 53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27" y="2335"/>
              <a:ext cx="1328" cy="13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s-ES_tradnl" sz="12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El bosque mediterráneo</a:t>
              </a:r>
              <a:endParaRPr lang="es-ES" sz="1200" b="1" baseline="-25000" dirty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0962" name="Picture 66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6334" t="6729" r="13794" b="6310"/>
            <a:stretch>
              <a:fillRect/>
            </a:stretch>
          </p:blipFill>
          <p:spPr bwMode="auto">
            <a:xfrm>
              <a:off x="1560" y="2528"/>
              <a:ext cx="1258" cy="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4629150" y="1304764"/>
            <a:ext cx="2108200" cy="2098675"/>
            <a:chOff x="2916" y="2335"/>
            <a:chExt cx="1328" cy="1322"/>
          </a:xfrm>
        </p:grpSpPr>
        <p:sp>
          <p:nvSpPr>
            <p:cNvPr id="80950" name="Rectangle 5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916" y="2335"/>
              <a:ext cx="1328" cy="13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s-ES_tradnl" sz="12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La sabana</a:t>
              </a:r>
              <a:endParaRPr lang="es-ES" sz="1200" b="1" baseline="-25000" dirty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0963" name="Picture 67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4897" r="18115"/>
            <a:stretch>
              <a:fillRect/>
            </a:stretch>
          </p:blipFill>
          <p:spPr bwMode="auto">
            <a:xfrm>
              <a:off x="2944" y="2533"/>
              <a:ext cx="1258" cy="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6835775" y="1304764"/>
            <a:ext cx="2108200" cy="2098675"/>
            <a:chOff x="4306" y="2335"/>
            <a:chExt cx="1328" cy="1322"/>
          </a:xfrm>
        </p:grpSpPr>
        <p:sp>
          <p:nvSpPr>
            <p:cNvPr id="80951" name="Rectangle 55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306" y="2335"/>
              <a:ext cx="1328" cy="13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s-ES_tradnl" sz="12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Los desiertos</a:t>
              </a:r>
              <a:endParaRPr lang="es-ES" sz="1200" b="1" baseline="-25000" dirty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0964" name="Picture 68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4982" t="2667" r="24722" b="6815"/>
            <a:stretch>
              <a:fillRect/>
            </a:stretch>
          </p:blipFill>
          <p:spPr bwMode="auto">
            <a:xfrm>
              <a:off x="4344" y="2524"/>
              <a:ext cx="1266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2" name="Text Box 4">
            <a:extLst>
              <a:ext uri="{FF2B5EF4-FFF2-40B4-BE49-F238E27FC236}">
                <a16:creationId xmlns:a16="http://schemas.microsoft.com/office/drawing/2014/main" id="{DC3AB5D5-6AD0-4232-A725-60794283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56" y="593604"/>
            <a:ext cx="34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dirty="0">
                <a:solidFill>
                  <a:srgbClr val="2E8A2E"/>
                </a:solidFill>
                <a:latin typeface="Comic Sans MS" pitchFamily="66" charset="0"/>
              </a:rPr>
              <a:t>Los</a:t>
            </a:r>
            <a:r>
              <a:rPr lang="es-ES_tradnl" b="1" dirty="0">
                <a:solidFill>
                  <a:srgbClr val="2E8A2E"/>
                </a:solidFill>
                <a:latin typeface="Comic Sans MS" pitchFamily="66" charset="0"/>
              </a:rPr>
              <a:t> BIOMAS TERRESTRES</a:t>
            </a:r>
            <a:endParaRPr lang="es-ES" b="1" dirty="0">
              <a:solidFill>
                <a:srgbClr val="2E8A2E"/>
              </a:solidFill>
              <a:latin typeface="Comic Sans MS" pitchFamily="66" charset="0"/>
            </a:endParaRPr>
          </a:p>
        </p:txBody>
      </p:sp>
      <p:sp>
        <p:nvSpPr>
          <p:cNvPr id="33" name="Rectangle 84">
            <a:extLst>
              <a:ext uri="{FF2B5EF4-FFF2-40B4-BE49-F238E27FC236}">
                <a16:creationId xmlns:a16="http://schemas.microsoft.com/office/drawing/2014/main" id="{A0A8EEFD-057F-4A7D-8F94-41497B570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717032"/>
            <a:ext cx="2108200" cy="209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1200" b="1" dirty="0">
                <a:latin typeface="Comic Sans MS" panose="030F0702030302020204" pitchFamily="66" charset="0"/>
              </a:rPr>
              <a:t>CLIMA</a:t>
            </a:r>
            <a:r>
              <a:rPr lang="es-ES" sz="1200" dirty="0">
                <a:latin typeface="Comic Sans MS" panose="030F0702030302020204" pitchFamily="66" charset="0"/>
              </a:rPr>
              <a:t>: Lluvias abundantes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y temperaturas altas y </a:t>
            </a:r>
            <a:r>
              <a:rPr lang="es-ES" sz="1200" dirty="0" err="1">
                <a:latin typeface="Comic Sans MS" panose="030F0702030302020204" pitchFamily="66" charset="0"/>
              </a:rPr>
              <a:t>cons</a:t>
            </a:r>
            <a:r>
              <a:rPr lang="es-ES" sz="1200" dirty="0">
                <a:latin typeface="Comic Sans MS" panose="030F0702030302020204" pitchFamily="66" charset="0"/>
              </a:rPr>
              <a:t>-</a:t>
            </a:r>
          </a:p>
          <a:p>
            <a:r>
              <a:rPr lang="es-ES" sz="1200" dirty="0" err="1">
                <a:latin typeface="Comic Sans MS" panose="030F0702030302020204" pitchFamily="66" charset="0"/>
              </a:rPr>
              <a:t>tantes</a:t>
            </a:r>
            <a:r>
              <a:rPr lang="es-ES" sz="1200" dirty="0">
                <a:latin typeface="Comic Sans MS" panose="030F0702030302020204" pitchFamily="66" charset="0"/>
              </a:rPr>
              <a:t> durante todo el año.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VEGETACIÓN</a:t>
            </a:r>
            <a:r>
              <a:rPr lang="es-ES" sz="1200" dirty="0">
                <a:latin typeface="Comic Sans MS" panose="030F0702030302020204" pitchFamily="66" charset="0"/>
              </a:rPr>
              <a:t> abundante,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grandes árboles de hoja pe-</a:t>
            </a:r>
          </a:p>
          <a:p>
            <a:r>
              <a:rPr lang="es-ES" sz="1200" dirty="0" err="1">
                <a:latin typeface="Comic Sans MS" panose="030F0702030302020204" pitchFamily="66" charset="0"/>
              </a:rPr>
              <a:t>renne</a:t>
            </a:r>
            <a:r>
              <a:rPr lang="es-ES" sz="1200" dirty="0">
                <a:latin typeface="Comic Sans MS" panose="030F0702030302020204" pitchFamily="66" charset="0"/>
              </a:rPr>
              <a:t>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FAUNA</a:t>
            </a:r>
            <a:r>
              <a:rPr lang="es-ES" sz="1200" dirty="0">
                <a:latin typeface="Comic Sans MS" panose="030F0702030302020204" pitchFamily="66" charset="0"/>
              </a:rPr>
              <a:t>: animales adaptados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al medio arbóreo: aves, </a:t>
            </a:r>
            <a:r>
              <a:rPr lang="es-ES" sz="1200" dirty="0" err="1">
                <a:latin typeface="Comic Sans MS" panose="030F0702030302020204" pitchFamily="66" charset="0"/>
              </a:rPr>
              <a:t>pri</a:t>
            </a:r>
            <a:r>
              <a:rPr lang="es-ES" sz="1200" dirty="0">
                <a:latin typeface="Comic Sans MS" panose="030F0702030302020204" pitchFamily="66" charset="0"/>
              </a:rPr>
              <a:t>-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mates, etc.</a:t>
            </a:r>
          </a:p>
          <a:p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34" name="Rectangle 84">
            <a:extLst>
              <a:ext uri="{FF2B5EF4-FFF2-40B4-BE49-F238E27FC236}">
                <a16:creationId xmlns:a16="http://schemas.microsoft.com/office/drawing/2014/main" id="{8969DACB-D33D-46C3-AD28-F55C82985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601" y="3703476"/>
            <a:ext cx="2108200" cy="21122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200" b="1" dirty="0">
              <a:latin typeface="Comic Sans MS" panose="030F0702030302020204" pitchFamily="66" charset="0"/>
            </a:endParaRPr>
          </a:p>
          <a:p>
            <a:r>
              <a:rPr lang="es-ES" sz="1200" b="1" dirty="0">
                <a:latin typeface="Comic Sans MS" panose="030F0702030302020204" pitchFamily="66" charset="0"/>
              </a:rPr>
              <a:t>CLIMA</a:t>
            </a:r>
            <a:r>
              <a:rPr lang="es-ES" sz="1200" dirty="0">
                <a:latin typeface="Comic Sans MS" panose="030F0702030302020204" pitchFamily="66" charset="0"/>
              </a:rPr>
              <a:t>: Lluvias escasas e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irregulares. Cuatro </a:t>
            </a:r>
            <a:r>
              <a:rPr lang="es-ES" sz="1200" dirty="0" err="1">
                <a:latin typeface="Comic Sans MS" panose="030F0702030302020204" pitchFamily="66" charset="0"/>
              </a:rPr>
              <a:t>estacio</a:t>
            </a:r>
            <a:r>
              <a:rPr lang="es-ES" sz="1200" dirty="0">
                <a:latin typeface="Comic Sans MS" panose="030F0702030302020204" pitchFamily="66" charset="0"/>
              </a:rPr>
              <a:t>-</a:t>
            </a:r>
          </a:p>
          <a:p>
            <a:r>
              <a:rPr lang="es-ES" sz="1200" dirty="0" err="1">
                <a:latin typeface="Comic Sans MS" panose="030F0702030302020204" pitchFamily="66" charset="0"/>
              </a:rPr>
              <a:t>nes</a:t>
            </a:r>
            <a:r>
              <a:rPr lang="es-ES" sz="1200" dirty="0">
                <a:latin typeface="Comic Sans MS" panose="030F0702030302020204" pitchFamily="66" charset="0"/>
              </a:rPr>
              <a:t> con veranos calurosos y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secos e inviernos suaves.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VEGETACIÓN</a:t>
            </a:r>
            <a:r>
              <a:rPr lang="es-ES" sz="1200" dirty="0">
                <a:latin typeface="Comic Sans MS" panose="030F0702030302020204" pitchFamily="66" charset="0"/>
              </a:rPr>
              <a:t>: árboles y 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arbustos de hoja perenne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(encina, pino, alcornoque, …).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FAUNA</a:t>
            </a:r>
            <a:r>
              <a:rPr lang="es-ES" sz="1200" dirty="0">
                <a:latin typeface="Comic Sans MS" panose="030F0702030302020204" pitchFamily="66" charset="0"/>
              </a:rPr>
              <a:t>: gran diversidad de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animales (conejos, perdices,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lagartos, etc.).</a:t>
            </a:r>
          </a:p>
          <a:p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35" name="Rectangle 84">
            <a:extLst>
              <a:ext uri="{FF2B5EF4-FFF2-40B4-BE49-F238E27FC236}">
                <a16:creationId xmlns:a16="http://schemas.microsoft.com/office/drawing/2014/main" id="{CE8FBA7C-76D0-4B81-A924-CF0CBB296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188" y="3703477"/>
            <a:ext cx="2108200" cy="209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200" b="1" dirty="0">
              <a:latin typeface="Comic Sans MS" panose="030F0702030302020204" pitchFamily="66" charset="0"/>
            </a:endParaRPr>
          </a:p>
          <a:p>
            <a:r>
              <a:rPr lang="es-ES" sz="1200" b="1" dirty="0">
                <a:latin typeface="Comic Sans MS" panose="030F0702030302020204" pitchFamily="66" charset="0"/>
              </a:rPr>
              <a:t>CLIMA</a:t>
            </a:r>
            <a:r>
              <a:rPr lang="es-ES" sz="1200" dirty="0">
                <a:latin typeface="Comic Sans MS" panose="030F0702030302020204" pitchFamily="66" charset="0"/>
              </a:rPr>
              <a:t>: Lluvias escasas y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temperaturas altas.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VEGETACIÓN</a:t>
            </a:r>
            <a:r>
              <a:rPr lang="es-ES" sz="1200" dirty="0">
                <a:latin typeface="Comic Sans MS" panose="030F0702030302020204" pitchFamily="66" charset="0"/>
              </a:rPr>
              <a:t>: herbácea,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con algunos árboles y ar-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bustos dispersos.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FAUNA</a:t>
            </a:r>
            <a:r>
              <a:rPr lang="es-ES" sz="1200" dirty="0">
                <a:latin typeface="Comic Sans MS" panose="030F0702030302020204" pitchFamily="66" charset="0"/>
              </a:rPr>
              <a:t>: abundancia de gran-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des herbívoros y de depre-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dadores (</a:t>
            </a:r>
            <a:r>
              <a:rPr lang="es-ES" sz="1200" dirty="0" err="1">
                <a:latin typeface="Comic Sans MS" panose="030F0702030302020204" pitchFamily="66" charset="0"/>
              </a:rPr>
              <a:t>ñús</a:t>
            </a:r>
            <a:r>
              <a:rPr lang="es-ES" sz="1200" dirty="0">
                <a:latin typeface="Comic Sans MS" panose="030F0702030302020204" pitchFamily="66" charset="0"/>
              </a:rPr>
              <a:t>, jirafas, leo-</a:t>
            </a:r>
          </a:p>
          <a:p>
            <a:r>
              <a:rPr lang="es-ES" sz="1200" dirty="0" err="1">
                <a:latin typeface="Comic Sans MS" panose="030F0702030302020204" pitchFamily="66" charset="0"/>
              </a:rPr>
              <a:t>nes</a:t>
            </a:r>
            <a:r>
              <a:rPr lang="es-ES" sz="1200" dirty="0">
                <a:latin typeface="Comic Sans MS" panose="030F0702030302020204" pitchFamily="66" charset="0"/>
              </a:rPr>
              <a:t>, hienas, elefantes, ce-</a:t>
            </a:r>
          </a:p>
          <a:p>
            <a:r>
              <a:rPr lang="es-ES" sz="1200" dirty="0" err="1">
                <a:latin typeface="Comic Sans MS" panose="030F0702030302020204" pitchFamily="66" charset="0"/>
              </a:rPr>
              <a:t>bras</a:t>
            </a:r>
            <a:r>
              <a:rPr lang="es-ES" sz="1200" dirty="0">
                <a:latin typeface="Comic Sans MS" panose="030F0702030302020204" pitchFamily="66" charset="0"/>
              </a:rPr>
              <a:t>).</a:t>
            </a:r>
          </a:p>
          <a:p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36" name="Rectangle 84">
            <a:extLst>
              <a:ext uri="{FF2B5EF4-FFF2-40B4-BE49-F238E27FC236}">
                <a16:creationId xmlns:a16="http://schemas.microsoft.com/office/drawing/2014/main" id="{2CC82632-B353-412E-94DA-F669AC48C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775" y="3703477"/>
            <a:ext cx="2108200" cy="209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1200" b="1" dirty="0">
                <a:latin typeface="Comic Sans MS" panose="030F0702030302020204" pitchFamily="66" charset="0"/>
              </a:rPr>
              <a:t>CLIMA</a:t>
            </a:r>
            <a:r>
              <a:rPr lang="es-ES" sz="1200" dirty="0">
                <a:latin typeface="Comic Sans MS" panose="030F0702030302020204" pitchFamily="66" charset="0"/>
              </a:rPr>
              <a:t>: Lluvias muy </a:t>
            </a:r>
            <a:r>
              <a:rPr lang="es-ES" sz="1200" dirty="0" err="1">
                <a:latin typeface="Comic Sans MS" panose="030F0702030302020204" pitchFamily="66" charset="0"/>
              </a:rPr>
              <a:t>esca</a:t>
            </a:r>
            <a:r>
              <a:rPr lang="es-ES" sz="1200" dirty="0">
                <a:latin typeface="Comic Sans MS" panose="030F0702030302020204" pitchFamily="66" charset="0"/>
              </a:rPr>
              <a:t>-</a:t>
            </a:r>
          </a:p>
          <a:p>
            <a:r>
              <a:rPr lang="es-ES" sz="1200" dirty="0" err="1">
                <a:latin typeface="Comic Sans MS" panose="030F0702030302020204" pitchFamily="66" charset="0"/>
              </a:rPr>
              <a:t>sas</a:t>
            </a:r>
            <a:r>
              <a:rPr lang="es-ES" sz="1200" dirty="0">
                <a:latin typeface="Comic Sans MS" panose="030F0702030302020204" pitchFamily="66" charset="0"/>
              </a:rPr>
              <a:t> y temperaturas </a:t>
            </a:r>
            <a:r>
              <a:rPr lang="es-ES" sz="1200" dirty="0" err="1">
                <a:latin typeface="Comic Sans MS" panose="030F0702030302020204" pitchFamily="66" charset="0"/>
              </a:rPr>
              <a:t>extre</a:t>
            </a:r>
            <a:r>
              <a:rPr lang="es-ES" sz="1200" dirty="0">
                <a:latin typeface="Comic Sans MS" panose="030F0702030302020204" pitchFamily="66" charset="0"/>
              </a:rPr>
              <a:t>-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mas.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VEGETACIÓN</a:t>
            </a:r>
            <a:r>
              <a:rPr lang="es-ES" sz="1200" dirty="0">
                <a:latin typeface="Comic Sans MS" panose="030F0702030302020204" pitchFamily="66" charset="0"/>
              </a:rPr>
              <a:t> muy escasa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y dispersa con ausencia de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árboles.</a:t>
            </a:r>
          </a:p>
          <a:p>
            <a:r>
              <a:rPr lang="es-ES" sz="1200" b="1" dirty="0">
                <a:latin typeface="Comic Sans MS" panose="030F0702030302020204" pitchFamily="66" charset="0"/>
              </a:rPr>
              <a:t>FAUNA</a:t>
            </a:r>
            <a:r>
              <a:rPr lang="es-ES" sz="1200" dirty="0">
                <a:latin typeface="Comic Sans MS" panose="030F0702030302020204" pitchFamily="66" charset="0"/>
              </a:rPr>
              <a:t>: escasa. Reptiles e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insectos.</a:t>
            </a:r>
          </a:p>
          <a:p>
            <a:endParaRPr lang="es-ES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75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601C3E13-A0D8-4A35-A995-99525BD74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56" y="368660"/>
            <a:ext cx="34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dirty="0">
                <a:solidFill>
                  <a:srgbClr val="2E8A2E"/>
                </a:solidFill>
                <a:latin typeface="Comic Sans MS" pitchFamily="66" charset="0"/>
              </a:rPr>
              <a:t>Los</a:t>
            </a:r>
            <a:r>
              <a:rPr lang="es-ES_tradnl" b="1" dirty="0">
                <a:solidFill>
                  <a:srgbClr val="2E8A2E"/>
                </a:solidFill>
                <a:latin typeface="Comic Sans MS" pitchFamily="66" charset="0"/>
              </a:rPr>
              <a:t> BIOMAS TERRESTRES</a:t>
            </a:r>
            <a:endParaRPr lang="es-ES" b="1" dirty="0">
              <a:solidFill>
                <a:srgbClr val="2E8A2E"/>
              </a:solidFill>
              <a:latin typeface="Comic Sans MS" pitchFamily="66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D78CF2C-F772-4848-9AA3-52F4DF06C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11" y="836712"/>
            <a:ext cx="7246678" cy="58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15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67544" y="260648"/>
            <a:ext cx="65249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dirty="0">
                <a:solidFill>
                  <a:srgbClr val="2E8A2E"/>
                </a:solidFill>
                <a:latin typeface="Comic Sans MS" pitchFamily="66" charset="0"/>
              </a:rPr>
              <a:t>Los</a:t>
            </a:r>
            <a:r>
              <a:rPr lang="es-ES_tradnl" b="1" dirty="0">
                <a:solidFill>
                  <a:srgbClr val="2E8A2E"/>
                </a:solidFill>
                <a:latin typeface="Comic Sans MS" pitchFamily="66" charset="0"/>
              </a:rPr>
              <a:t> BIOMAS ACUÁTICOS</a:t>
            </a:r>
            <a:r>
              <a:rPr lang="es-ES_tradnl" dirty="0">
                <a:solidFill>
                  <a:srgbClr val="2E8A2E"/>
                </a:solidFill>
                <a:latin typeface="Comic Sans MS" pitchFamily="66" charset="0"/>
              </a:rPr>
              <a:t>, son:</a:t>
            </a:r>
            <a:endParaRPr lang="es-ES" b="1" dirty="0">
              <a:solidFill>
                <a:srgbClr val="2E8A2E"/>
              </a:solidFill>
              <a:latin typeface="Comic Sans MS" pitchFamily="66" charset="0"/>
            </a:endParaRP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457200" y="764704"/>
            <a:ext cx="8471284" cy="2301875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s-ES_tradnl" sz="1200" b="1" dirty="0">
                <a:solidFill>
                  <a:srgbClr val="0066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BIOMA DULCEACUÍCOLA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: aguas dulces.</a:t>
            </a:r>
            <a:endParaRPr lang="es-ES" sz="1200" b="1" baseline="-250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12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88740"/>
            <a:ext cx="291782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917574" y="2744924"/>
            <a:ext cx="2600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s-ES_tradnl" sz="1200" b="1" dirty="0">
                <a:solidFill>
                  <a:srgbClr val="226822"/>
                </a:solidFill>
                <a:latin typeface="Comic Sans MS" panose="030F0702030302020204" pitchFamily="66" charset="0"/>
              </a:rPr>
              <a:t>Aguas en movimiento: LÓTICAS</a:t>
            </a:r>
            <a:endParaRPr lang="es-ES" sz="1200" b="1" baseline="-25000" dirty="0">
              <a:solidFill>
                <a:srgbClr val="22682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1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1300" y="1124744"/>
            <a:ext cx="2174875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1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2872" y="1124744"/>
            <a:ext cx="23876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5314032" y="2780928"/>
            <a:ext cx="200116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Aguas estancadas: LÉNTICAS</a:t>
            </a:r>
            <a:endParaRPr lang="es-ES" sz="1200" b="1" baseline="-250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17" name="Rectangle 17"/>
          <p:cNvSpPr>
            <a:spLocks noChangeArrowheads="1"/>
          </p:cNvSpPr>
          <p:nvPr/>
        </p:nvSpPr>
        <p:spPr bwMode="auto">
          <a:xfrm>
            <a:off x="457200" y="3212976"/>
            <a:ext cx="8471284" cy="3348372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s-ES_tradnl" sz="1200" b="1" dirty="0">
                <a:solidFill>
                  <a:srgbClr val="0066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BIOMA MARINO</a:t>
            </a:r>
          </a:p>
          <a:p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- Zona </a:t>
            </a:r>
            <a:r>
              <a:rPr lang="es-ES_tradnl" sz="1200" b="1" u="sng" dirty="0">
                <a:solidFill>
                  <a:srgbClr val="006600"/>
                </a:solidFill>
                <a:latin typeface="Comic Sans MS" panose="030F0702030302020204" pitchFamily="66" charset="0"/>
              </a:rPr>
              <a:t>nerítica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: junto a la costa, poco profunda, iluminada, en movimiento continuo, rica en nutrientes.</a:t>
            </a:r>
          </a:p>
          <a:p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- Zona </a:t>
            </a:r>
            <a:r>
              <a:rPr lang="es-ES_tradnl" sz="1200" b="1" u="sng" dirty="0">
                <a:solidFill>
                  <a:srgbClr val="006600"/>
                </a:solidFill>
                <a:latin typeface="Comic Sans MS" panose="030F0702030302020204" pitchFamily="66" charset="0"/>
              </a:rPr>
              <a:t>oceánica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: alejada de la costa, pobre en nutrientes.</a:t>
            </a:r>
            <a:endParaRPr lang="es-ES" sz="1200" b="1" baseline="-250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18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005064"/>
            <a:ext cx="3129260" cy="173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19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0212" y="3856346"/>
            <a:ext cx="834988" cy="126484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</p:spPr>
      </p:pic>
      <p:sp>
        <p:nvSpPr>
          <p:cNvPr id="102422" name="Line 22"/>
          <p:cNvSpPr>
            <a:spLocks noChangeShapeType="1"/>
          </p:cNvSpPr>
          <p:nvPr/>
        </p:nvSpPr>
        <p:spPr bwMode="auto">
          <a:xfrm flipH="1">
            <a:off x="5906616" y="4329100"/>
            <a:ext cx="609600" cy="3937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02423" name="Line 23"/>
          <p:cNvSpPr>
            <a:spLocks noChangeShapeType="1"/>
          </p:cNvSpPr>
          <p:nvPr/>
        </p:nvSpPr>
        <p:spPr bwMode="auto">
          <a:xfrm flipH="1" flipV="1">
            <a:off x="5740399" y="5403801"/>
            <a:ext cx="1713743" cy="12203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02420" name="Picture 20"/>
          <p:cNvPicPr>
            <a:picLocks noChangeAspect="1" noChangeArrowheads="1"/>
          </p:cNvPicPr>
          <p:nvPr/>
        </p:nvPicPr>
        <p:blipFill>
          <a:blip r:embed="rId7" cstate="print"/>
          <a:srcRect l="9039" t="17564" r="4198" b="16766"/>
          <a:stretch>
            <a:fillRect/>
          </a:stretch>
        </p:blipFill>
        <p:spPr bwMode="auto">
          <a:xfrm>
            <a:off x="7454143" y="4941168"/>
            <a:ext cx="1294321" cy="7917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</p:spPr>
      </p:pic>
      <p:sp>
        <p:nvSpPr>
          <p:cNvPr id="102424" name="Line 24"/>
          <p:cNvSpPr>
            <a:spLocks noChangeShapeType="1"/>
          </p:cNvSpPr>
          <p:nvPr/>
        </p:nvSpPr>
        <p:spPr bwMode="auto">
          <a:xfrm flipH="1">
            <a:off x="2483768" y="4356595"/>
            <a:ext cx="1188132" cy="226269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02421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674" y="4194212"/>
            <a:ext cx="1711094" cy="114300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" sz="1400" b="1" u="sng" dirty="0">
                <a:solidFill>
                  <a:srgbClr val="226822"/>
                </a:solidFill>
                <a:latin typeface="Comic Sans MS" panose="030F0702030302020204" pitchFamily="66" charset="0"/>
              </a:rPr>
              <a:t>Según profundidad</a:t>
            </a:r>
            <a:r>
              <a:rPr lang="es-ES" sz="1400" b="1" dirty="0">
                <a:solidFill>
                  <a:srgbClr val="226822"/>
                </a:solidFill>
                <a:latin typeface="Comic Sans MS" panose="030F0702030302020204" pitchFamily="66" charset="0"/>
              </a:rPr>
              <a:t> hay 3 zonas:</a:t>
            </a:r>
            <a:br>
              <a:rPr lang="es-ES" sz="1400" b="1" dirty="0">
                <a:solidFill>
                  <a:srgbClr val="226822"/>
                </a:solidFill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srgbClr val="226822"/>
                </a:solidFill>
                <a:latin typeface="Comic Sans MS" panose="030F0702030302020204" pitchFamily="66" charset="0"/>
              </a:rPr>
              <a:t>-  pelágica: iluminada (200 m). Plancton y necton (cefalópodos, peces, delfines)</a:t>
            </a:r>
            <a:br>
              <a:rPr lang="es-ES" sz="1400" b="1" dirty="0">
                <a:solidFill>
                  <a:srgbClr val="226822"/>
                </a:solidFill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srgbClr val="226822"/>
                </a:solidFill>
                <a:latin typeface="Comic Sans MS" panose="030F0702030302020204" pitchFamily="66" charset="0"/>
              </a:rPr>
              <a:t>-  batial: entre los 200 y los 2000 m. Necton (cefalópodos, peces, ballenas)</a:t>
            </a:r>
            <a:br>
              <a:rPr lang="es-ES" sz="1400" b="1" dirty="0">
                <a:solidFill>
                  <a:srgbClr val="226822"/>
                </a:solidFill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srgbClr val="226822"/>
                </a:solidFill>
                <a:latin typeface="Comic Sans MS" panose="030F0702030302020204" pitchFamily="66" charset="0"/>
              </a:rPr>
              <a:t>-  abisal: por debajo de los 2000 m. Oscuridad. Bentos (ej. equinodermos) y necton (peces aplanados). </a:t>
            </a:r>
          </a:p>
        </p:txBody>
      </p:sp>
    </p:spTree>
    <p:extLst>
      <p:ext uri="{BB962C8B-B14F-4D97-AF65-F5344CB8AC3E}">
        <p14:creationId xmlns:p14="http://schemas.microsoft.com/office/powerpoint/2010/main" val="105154967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19572" y="116632"/>
            <a:ext cx="80279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u="sng" dirty="0">
                <a:solidFill>
                  <a:srgbClr val="339933"/>
                </a:solidFill>
                <a:latin typeface="Comic Sans MS" pitchFamily="66" charset="0"/>
              </a:rPr>
              <a:t>RELACIONES EN EL ECOSISTEMA</a:t>
            </a:r>
            <a:r>
              <a:rPr lang="es-ES" sz="1600" b="1" dirty="0">
                <a:solidFill>
                  <a:srgbClr val="339933"/>
                </a:solidFill>
                <a:latin typeface="Comic Sans MS" pitchFamily="66" charset="0"/>
              </a:rPr>
              <a:t>. Se producen a 3 niveles: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endParaRPr lang="es-ES" sz="1600" b="1" dirty="0">
              <a:solidFill>
                <a:srgbClr val="339933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s-ES" sz="1600" b="1" dirty="0">
              <a:solidFill>
                <a:srgbClr val="339933"/>
              </a:solidFill>
              <a:latin typeface="Comic Sans MS" pitchFamily="66" charset="0"/>
            </a:endParaRPr>
          </a:p>
        </p:txBody>
      </p:sp>
      <p:pic>
        <p:nvPicPr>
          <p:cNvPr id="1026" name="Picture 2" descr="Resultado de imagen de relaciones entre los elementos del bioto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576490"/>
            <a:ext cx="7560840" cy="551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1">
            <a:extLst>
              <a:ext uri="{FF2B5EF4-FFF2-40B4-BE49-F238E27FC236}">
                <a16:creationId xmlns:a16="http://schemas.microsoft.com/office/drawing/2014/main" id="{66D439F3-2586-40CE-905B-3699A7804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6156685"/>
            <a:ext cx="3132348" cy="476671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200" dirty="0">
                <a:latin typeface="Comic Sans MS" panose="030F0702030302020204" pitchFamily="66" charset="0"/>
              </a:rPr>
              <a:t>ENTRE LOS ELEMENTOS DEL BIOTOPO</a:t>
            </a:r>
          </a:p>
          <a:p>
            <a:pPr algn="ctr"/>
            <a:r>
              <a:rPr lang="es-ES" sz="1200" dirty="0">
                <a:latin typeface="Comic Sans MS" panose="030F0702030302020204" pitchFamily="66" charset="0"/>
              </a:rPr>
              <a:t>Por ej. el viento erosiona las rocas</a:t>
            </a:r>
          </a:p>
        </p:txBody>
      </p:sp>
      <p:sp>
        <p:nvSpPr>
          <p:cNvPr id="5" name="Rectangle 101">
            <a:extLst>
              <a:ext uri="{FF2B5EF4-FFF2-40B4-BE49-F238E27FC236}">
                <a16:creationId xmlns:a16="http://schemas.microsoft.com/office/drawing/2014/main" id="{F28FD150-C702-4FF8-9D9E-67FE504D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26" y="6165304"/>
            <a:ext cx="3635498" cy="476671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200" dirty="0">
                <a:latin typeface="Comic Sans MS" panose="030F0702030302020204" pitchFamily="66" charset="0"/>
              </a:rPr>
              <a:t>ENTRE LOS ELEMENTOS DE LA BIOCENOSIS</a:t>
            </a:r>
          </a:p>
          <a:p>
            <a:pPr algn="ctr"/>
            <a:r>
              <a:rPr lang="es-ES" sz="1200" dirty="0">
                <a:latin typeface="Comic Sans MS" panose="030F0702030302020204" pitchFamily="66" charset="0"/>
              </a:rPr>
              <a:t>Por ej.  alimentándose unos de otros</a:t>
            </a:r>
          </a:p>
        </p:txBody>
      </p:sp>
      <p:sp>
        <p:nvSpPr>
          <p:cNvPr id="6" name="Rectangle 101">
            <a:extLst>
              <a:ext uri="{FF2B5EF4-FFF2-40B4-BE49-F238E27FC236}">
                <a16:creationId xmlns:a16="http://schemas.microsoft.com/office/drawing/2014/main" id="{A3E4543D-8E53-4C8F-A701-139205DBA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200" y="2528900"/>
            <a:ext cx="3844044" cy="476671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s-ES" sz="1200" dirty="0">
                <a:latin typeface="Comic Sans MS" panose="030F0702030302020204" pitchFamily="66" charset="0"/>
              </a:rPr>
              <a:t>ENTRE BIOTOPO Y BIOCENOSIS</a:t>
            </a:r>
          </a:p>
          <a:p>
            <a:r>
              <a:rPr lang="es-ES" sz="1200" dirty="0">
                <a:latin typeface="Comic Sans MS" panose="030F0702030302020204" pitchFamily="66" charset="0"/>
              </a:rPr>
              <a:t>Por ej. cubiertas impermeables para no perder agua</a:t>
            </a:r>
          </a:p>
        </p:txBody>
      </p:sp>
    </p:spTree>
    <p:extLst>
      <p:ext uri="{BB962C8B-B14F-4D97-AF65-F5344CB8AC3E}">
        <p14:creationId xmlns:p14="http://schemas.microsoft.com/office/powerpoint/2010/main" val="54840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2000250" y="1308828"/>
            <a:ext cx="7292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u="sng" dirty="0">
                <a:solidFill>
                  <a:srgbClr val="669900"/>
                </a:solidFill>
                <a:latin typeface="Comic Sans MS" pitchFamily="66" charset="0"/>
              </a:rPr>
              <a:t>Adaptaciones de las plantas</a:t>
            </a:r>
            <a:r>
              <a:rPr lang="es-ES_tradnl" dirty="0">
                <a:solidFill>
                  <a:srgbClr val="669900"/>
                </a:solidFill>
                <a:latin typeface="Comic Sans MS" pitchFamily="66" charset="0"/>
              </a:rPr>
              <a:t>: Ejemplos.</a:t>
            </a:r>
            <a:endParaRPr lang="es-ES" b="1" u="sng" dirty="0">
              <a:solidFill>
                <a:srgbClr val="669900"/>
              </a:solidFill>
              <a:latin typeface="Comic Sans MS" pitchFamily="66" charset="0"/>
            </a:endParaRPr>
          </a:p>
        </p:txBody>
      </p:sp>
      <p:pic>
        <p:nvPicPr>
          <p:cNvPr id="332827" name="Picture 27" descr="Nueva imagen (12)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b="1312"/>
          <a:stretch>
            <a:fillRect/>
          </a:stretch>
        </p:blipFill>
        <p:spPr bwMode="auto">
          <a:xfrm>
            <a:off x="180975" y="1736812"/>
            <a:ext cx="2197100" cy="1790700"/>
          </a:xfrm>
          <a:noFill/>
          <a:ln>
            <a:miter lim="800000"/>
            <a:headEnd/>
            <a:tailEnd/>
          </a:ln>
        </p:spPr>
      </p:pic>
      <p:pic>
        <p:nvPicPr>
          <p:cNvPr id="332829" name="Picture 29" descr="Nueva imagen (13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r="21068"/>
          <a:stretch>
            <a:fillRect/>
          </a:stretch>
        </p:blipFill>
        <p:spPr bwMode="auto">
          <a:xfrm>
            <a:off x="2408238" y="1736812"/>
            <a:ext cx="2159000" cy="1798638"/>
          </a:xfrm>
          <a:noFill/>
          <a:ln>
            <a:miter lim="800000"/>
            <a:headEnd/>
            <a:tailEnd/>
          </a:ln>
        </p:spPr>
      </p:pic>
      <p:pic>
        <p:nvPicPr>
          <p:cNvPr id="332832" name="Picture 32" descr="Nueva imagen (14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r="22507"/>
          <a:stretch>
            <a:fillRect/>
          </a:stretch>
        </p:blipFill>
        <p:spPr bwMode="auto">
          <a:xfrm>
            <a:off x="4605338" y="1736812"/>
            <a:ext cx="2159000" cy="1798638"/>
          </a:xfrm>
          <a:noFill/>
          <a:ln>
            <a:miter lim="800000"/>
            <a:headEnd/>
            <a:tailEnd/>
          </a:ln>
        </p:spPr>
      </p:pic>
      <p:pic>
        <p:nvPicPr>
          <p:cNvPr id="332835" name="Picture 35" descr="Nueva imagen (15)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9299" r="8939"/>
          <a:stretch>
            <a:fillRect/>
          </a:stretch>
        </p:blipFill>
        <p:spPr bwMode="auto">
          <a:xfrm>
            <a:off x="6802438" y="1736812"/>
            <a:ext cx="2163762" cy="1778000"/>
          </a:xfrm>
          <a:noFill/>
          <a:ln>
            <a:miter lim="800000"/>
            <a:headEnd/>
            <a:tailEnd/>
          </a:ln>
        </p:spPr>
      </p:pic>
      <p:pic>
        <p:nvPicPr>
          <p:cNvPr id="332838" name="Picture 38" descr="Nueva imagen (16)"/>
          <p:cNvPicPr>
            <a:picLocks noChangeAspect="1" noChangeArrowheads="1"/>
          </p:cNvPicPr>
          <p:nvPr/>
        </p:nvPicPr>
        <p:blipFill>
          <a:blip r:embed="rId6" cstate="print"/>
          <a:srcRect t="5751" b="39328"/>
          <a:stretch>
            <a:fillRect/>
          </a:stretch>
        </p:blipFill>
        <p:spPr bwMode="auto">
          <a:xfrm>
            <a:off x="206375" y="4185084"/>
            <a:ext cx="2168525" cy="1789113"/>
          </a:xfrm>
          <a:prstGeom prst="rect">
            <a:avLst/>
          </a:prstGeom>
          <a:noFill/>
        </p:spPr>
      </p:pic>
      <p:pic>
        <p:nvPicPr>
          <p:cNvPr id="332839" name="Picture 39" descr="Nueva imagen (17)"/>
          <p:cNvPicPr>
            <a:picLocks noChangeAspect="1" noChangeArrowheads="1"/>
          </p:cNvPicPr>
          <p:nvPr/>
        </p:nvPicPr>
        <p:blipFill>
          <a:blip r:embed="rId7" cstate="print"/>
          <a:srcRect l="3493"/>
          <a:stretch>
            <a:fillRect/>
          </a:stretch>
        </p:blipFill>
        <p:spPr bwMode="auto">
          <a:xfrm>
            <a:off x="2408238" y="4185084"/>
            <a:ext cx="2149475" cy="1779588"/>
          </a:xfrm>
          <a:prstGeom prst="rect">
            <a:avLst/>
          </a:prstGeom>
          <a:noFill/>
        </p:spPr>
      </p:pic>
      <p:pic>
        <p:nvPicPr>
          <p:cNvPr id="332840" name="Picture 40" descr="Nueva imagen (18)"/>
          <p:cNvPicPr>
            <a:picLocks noChangeAspect="1" noChangeArrowheads="1"/>
          </p:cNvPicPr>
          <p:nvPr/>
        </p:nvPicPr>
        <p:blipFill>
          <a:blip r:embed="rId8" cstate="print"/>
          <a:srcRect l="19240"/>
          <a:stretch>
            <a:fillRect/>
          </a:stretch>
        </p:blipFill>
        <p:spPr bwMode="auto">
          <a:xfrm>
            <a:off x="4609244" y="4185084"/>
            <a:ext cx="2159000" cy="1782763"/>
          </a:xfrm>
          <a:prstGeom prst="rect">
            <a:avLst/>
          </a:prstGeom>
          <a:noFill/>
        </p:spPr>
      </p:pic>
      <p:pic>
        <p:nvPicPr>
          <p:cNvPr id="332841" name="Picture 41" descr="Nueva imagen (19)"/>
          <p:cNvPicPr>
            <a:picLocks noChangeAspect="1" noChangeArrowheads="1"/>
          </p:cNvPicPr>
          <p:nvPr/>
        </p:nvPicPr>
        <p:blipFill>
          <a:blip r:embed="rId9" cstate="print"/>
          <a:srcRect l="12321" r="9869"/>
          <a:stretch>
            <a:fillRect/>
          </a:stretch>
        </p:blipFill>
        <p:spPr bwMode="auto">
          <a:xfrm>
            <a:off x="6802438" y="4197759"/>
            <a:ext cx="2165350" cy="1787525"/>
          </a:xfrm>
          <a:prstGeom prst="rect">
            <a:avLst/>
          </a:prstGeom>
          <a:noFill/>
        </p:spPr>
      </p:pic>
      <p:sp>
        <p:nvSpPr>
          <p:cNvPr id="332849" name="Text Box 49"/>
          <p:cNvSpPr txBox="1">
            <a:spLocks noChangeArrowheads="1"/>
          </p:cNvSpPr>
          <p:nvPr/>
        </p:nvSpPr>
        <p:spPr bwMode="auto">
          <a:xfrm>
            <a:off x="208137" y="3537012"/>
            <a:ext cx="21669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Hoja caduca en climas </a:t>
            </a:r>
            <a:b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de inviernos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fríos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2850" name="Text Box 50"/>
          <p:cNvSpPr txBox="1">
            <a:spLocks noChangeArrowheads="1"/>
          </p:cNvSpPr>
          <p:nvPr/>
        </p:nvSpPr>
        <p:spPr bwMode="auto">
          <a:xfrm>
            <a:off x="2408238" y="3537012"/>
            <a:ext cx="21590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Escasez de agua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: raíces extensas y superficiales. Tallos gruesos.</a:t>
            </a:r>
          </a:p>
        </p:txBody>
      </p:sp>
      <p:sp>
        <p:nvSpPr>
          <p:cNvPr id="332851" name="Text Box 51"/>
          <p:cNvSpPr txBox="1">
            <a:spLocks noChangeArrowheads="1"/>
          </p:cNvSpPr>
          <p:nvPr/>
        </p:nvSpPr>
        <p:spPr bwMode="auto">
          <a:xfrm>
            <a:off x="4557713" y="3501008"/>
            <a:ext cx="2251075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Sequía, altas temperaturas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: plantas xerófitas. Hojas pequeñas y raíces largas. </a:t>
            </a:r>
          </a:p>
        </p:txBody>
      </p:sp>
      <p:sp>
        <p:nvSpPr>
          <p:cNvPr id="332852" name="Text Box 52"/>
          <p:cNvSpPr txBox="1">
            <a:spLocks noChangeArrowheads="1"/>
          </p:cNvSpPr>
          <p:nvPr/>
        </p:nvSpPr>
        <p:spPr bwMode="auto">
          <a:xfrm>
            <a:off x="6804819" y="3501008"/>
            <a:ext cx="21590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Plantas epífitas. Viven sobre las partes altas de otras, así reciben más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luz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2853" name="Text Box 53"/>
          <p:cNvSpPr txBox="1">
            <a:spLocks noChangeArrowheads="1"/>
          </p:cNvSpPr>
          <p:nvPr/>
        </p:nvSpPr>
        <p:spPr bwMode="auto">
          <a:xfrm>
            <a:off x="217488" y="5985284"/>
            <a:ext cx="21669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Bulbos enterrados </a:t>
            </a:r>
            <a:b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en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invierno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2854" name="Text Box 54"/>
          <p:cNvSpPr txBox="1">
            <a:spLocks noChangeArrowheads="1"/>
          </p:cNvSpPr>
          <p:nvPr/>
        </p:nvSpPr>
        <p:spPr bwMode="auto">
          <a:xfrm>
            <a:off x="2414588" y="5949280"/>
            <a:ext cx="21590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Ante el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frío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: porte almohadillado, pequeñas y redondas.</a:t>
            </a:r>
          </a:p>
        </p:txBody>
      </p:sp>
      <p:sp>
        <p:nvSpPr>
          <p:cNvPr id="332855" name="Text Box 55"/>
          <p:cNvSpPr txBox="1">
            <a:spLocks noChangeArrowheads="1"/>
          </p:cNvSpPr>
          <p:nvPr/>
        </p:nvSpPr>
        <p:spPr bwMode="auto">
          <a:xfrm>
            <a:off x="4567238" y="5949280"/>
            <a:ext cx="21590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Bajas temperaturas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: hojas en forma de aguja recubiertas de capa dura.</a:t>
            </a:r>
          </a:p>
        </p:txBody>
      </p:sp>
      <p:sp>
        <p:nvSpPr>
          <p:cNvPr id="332856" name="Text Box 56"/>
          <p:cNvSpPr txBox="1">
            <a:spLocks noChangeArrowheads="1"/>
          </p:cNvSpPr>
          <p:nvPr/>
        </p:nvSpPr>
        <p:spPr bwMode="auto">
          <a:xfrm>
            <a:off x="6808788" y="6021288"/>
            <a:ext cx="2159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Plantas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hidrófilas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 Hojas grandes y delgadas.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59532" y="26621"/>
            <a:ext cx="8608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>
                <a:solidFill>
                  <a:srgbClr val="2E8A2E"/>
                </a:solidFill>
                <a:latin typeface="Comic Sans MS" pitchFamily="66" charset="0"/>
              </a:rPr>
              <a:t>En un ecosistema las relaciones entre los seres vivos y su entorno se manifiestan a través de </a:t>
            </a:r>
            <a:r>
              <a:rPr lang="es-ES" sz="1600" b="1" u="sng" dirty="0">
                <a:solidFill>
                  <a:srgbClr val="2E8A2E"/>
                </a:solidFill>
                <a:latin typeface="Comic Sans MS" pitchFamily="66" charset="0"/>
              </a:rPr>
              <a:t>adaptaciones</a:t>
            </a:r>
            <a:r>
              <a:rPr lang="es-ES" sz="1600" b="1" dirty="0">
                <a:solidFill>
                  <a:srgbClr val="2E8A2E"/>
                </a:solidFill>
                <a:latin typeface="Comic Sans MS" pitchFamily="66" charset="0"/>
              </a:rPr>
              <a:t>.     </a:t>
            </a:r>
          </a:p>
        </p:txBody>
      </p:sp>
      <p:sp>
        <p:nvSpPr>
          <p:cNvPr id="20" name="Rectangle 101"/>
          <p:cNvSpPr>
            <a:spLocks noChangeArrowheads="1"/>
          </p:cNvSpPr>
          <p:nvPr/>
        </p:nvSpPr>
        <p:spPr bwMode="auto">
          <a:xfrm>
            <a:off x="359532" y="706208"/>
            <a:ext cx="8244916" cy="541338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s-ES" sz="1400" b="1" dirty="0">
                <a:latin typeface="Comic Sans MS" panose="030F0702030302020204" pitchFamily="66" charset="0"/>
              </a:rPr>
              <a:t>Las ADAPTACIONES </a:t>
            </a:r>
            <a:r>
              <a:rPr lang="es-ES" sz="1400" dirty="0">
                <a:latin typeface="Comic Sans MS" panose="030F0702030302020204" pitchFamily="66" charset="0"/>
              </a:rPr>
              <a:t>son modificaciones en los seres vivos a nivel </a:t>
            </a:r>
            <a:r>
              <a:rPr lang="es-ES" sz="1400" b="1" dirty="0">
                <a:latin typeface="Comic Sans MS" panose="030F0702030302020204" pitchFamily="66" charset="0"/>
              </a:rPr>
              <a:t>estructural, fisiológico o </a:t>
            </a:r>
          </a:p>
          <a:p>
            <a:r>
              <a:rPr lang="es-ES" sz="1400" b="1" dirty="0">
                <a:latin typeface="Comic Sans MS" panose="030F0702030302020204" pitchFamily="66" charset="0"/>
              </a:rPr>
              <a:t>comportamental</a:t>
            </a:r>
            <a:r>
              <a:rPr lang="es-ES" sz="1400" dirty="0">
                <a:latin typeface="Comic Sans MS" panose="030F0702030302020204" pitchFamily="66" charset="0"/>
              </a:rPr>
              <a:t> que mejoran las condiciones de vida en el ecosistema, favorecen la supervivencia.      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 Box 2"/>
          <p:cNvSpPr txBox="1">
            <a:spLocks noChangeArrowheads="1"/>
          </p:cNvSpPr>
          <p:nvPr/>
        </p:nvSpPr>
        <p:spPr bwMode="auto">
          <a:xfrm>
            <a:off x="792163" y="715963"/>
            <a:ext cx="7292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 u="sng" dirty="0">
                <a:solidFill>
                  <a:srgbClr val="669900"/>
                </a:solidFill>
                <a:latin typeface="Comic Sans MS" pitchFamily="66" charset="0"/>
              </a:rPr>
              <a:t>Adaptaciones de los animales</a:t>
            </a:r>
            <a:r>
              <a:rPr lang="es-ES_tradnl" sz="2000" b="1" dirty="0">
                <a:solidFill>
                  <a:srgbClr val="669900"/>
                </a:solidFill>
                <a:latin typeface="Comic Sans MS" pitchFamily="66" charset="0"/>
              </a:rPr>
              <a:t>: </a:t>
            </a:r>
            <a:r>
              <a:rPr lang="es-ES_tradnl" sz="2000" dirty="0">
                <a:solidFill>
                  <a:srgbClr val="669900"/>
                </a:solidFill>
                <a:latin typeface="Comic Sans MS" pitchFamily="66" charset="0"/>
              </a:rPr>
              <a:t>Ejemplos.</a:t>
            </a:r>
            <a:endParaRPr lang="es-ES" sz="2000" dirty="0">
              <a:solidFill>
                <a:srgbClr val="669900"/>
              </a:solidFill>
              <a:latin typeface="Comic Sans MS" pitchFamily="66" charset="0"/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>
            <a:off x="211138" y="3182938"/>
            <a:ext cx="21669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Boca adaptada al tipo </a:t>
            </a:r>
            <a:b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de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alimentación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6902" name="Text Box 6"/>
          <p:cNvSpPr txBox="1">
            <a:spLocks noChangeArrowheads="1"/>
          </p:cNvSpPr>
          <p:nvPr/>
        </p:nvSpPr>
        <p:spPr bwMode="auto">
          <a:xfrm>
            <a:off x="2408238" y="3182938"/>
            <a:ext cx="2159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Adaptaciones a la vida </a:t>
            </a:r>
            <a:b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en el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agua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6903" name="Text Box 7"/>
          <p:cNvSpPr txBox="1">
            <a:spLocks noChangeArrowheads="1"/>
          </p:cNvSpPr>
          <p:nvPr/>
        </p:nvSpPr>
        <p:spPr bwMode="auto">
          <a:xfrm>
            <a:off x="4605338" y="3182938"/>
            <a:ext cx="2159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Hábitos nocturnos como adaptación al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calor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6768243" y="3182939"/>
            <a:ext cx="2221769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Exposición al sol. Adaptación  variaciones de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temperatura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6905" name="Text Box 9"/>
          <p:cNvSpPr txBox="1">
            <a:spLocks noChangeArrowheads="1"/>
          </p:cNvSpPr>
          <p:nvPr/>
        </p:nvSpPr>
        <p:spPr bwMode="auto">
          <a:xfrm>
            <a:off x="71500" y="5576888"/>
            <a:ext cx="248230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Forma aplanada: vida en profundidades,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alta presión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6906" name="Text Box 10"/>
          <p:cNvSpPr txBox="1">
            <a:spLocks noChangeArrowheads="1"/>
          </p:cNvSpPr>
          <p:nvPr/>
        </p:nvSpPr>
        <p:spPr bwMode="auto">
          <a:xfrm>
            <a:off x="2417199" y="5576888"/>
            <a:ext cx="2159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Patas adaptadas a la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excavación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6907" name="Text Box 11"/>
          <p:cNvSpPr txBox="1">
            <a:spLocks noChangeArrowheads="1"/>
          </p:cNvSpPr>
          <p:nvPr/>
        </p:nvSpPr>
        <p:spPr bwMode="auto">
          <a:xfrm>
            <a:off x="4567238" y="5576888"/>
            <a:ext cx="2159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Fuerte fijación al sustrato </a:t>
            </a:r>
            <a:b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en zonas de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oleaje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6908" name="Text Box 12"/>
          <p:cNvSpPr txBox="1">
            <a:spLocks noChangeArrowheads="1"/>
          </p:cNvSpPr>
          <p:nvPr/>
        </p:nvSpPr>
        <p:spPr bwMode="auto">
          <a:xfrm>
            <a:off x="6810375" y="5576888"/>
            <a:ext cx="2159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Cambio del color del plumaje, según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estación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36909" name="Picture 13" descr="Nueva imagen (27)"/>
          <p:cNvPicPr preferRelativeResize="0">
            <a:picLocks noChangeArrowheads="1"/>
          </p:cNvPicPr>
          <p:nvPr/>
        </p:nvPicPr>
        <p:blipFill>
          <a:blip r:embed="rId2" cstate="print"/>
          <a:srcRect l="19337"/>
          <a:stretch>
            <a:fillRect/>
          </a:stretch>
        </p:blipFill>
        <p:spPr bwMode="auto">
          <a:xfrm>
            <a:off x="6802438" y="3787775"/>
            <a:ext cx="2166937" cy="1784350"/>
          </a:xfrm>
          <a:prstGeom prst="rect">
            <a:avLst/>
          </a:prstGeom>
          <a:noFill/>
        </p:spPr>
      </p:pic>
      <p:pic>
        <p:nvPicPr>
          <p:cNvPr id="336910" name="Picture 14" descr="Nueva imagen (20)"/>
          <p:cNvPicPr>
            <a:picLocks noChangeAspect="1" noChangeArrowheads="1"/>
          </p:cNvPicPr>
          <p:nvPr/>
        </p:nvPicPr>
        <p:blipFill>
          <a:blip r:embed="rId3" cstate="print"/>
          <a:srcRect r="18556"/>
          <a:stretch>
            <a:fillRect/>
          </a:stretch>
        </p:blipFill>
        <p:spPr bwMode="auto">
          <a:xfrm>
            <a:off x="211138" y="1393825"/>
            <a:ext cx="2166937" cy="1784350"/>
          </a:xfrm>
          <a:prstGeom prst="rect">
            <a:avLst/>
          </a:prstGeom>
          <a:noFill/>
        </p:spPr>
      </p:pic>
      <p:pic>
        <p:nvPicPr>
          <p:cNvPr id="336911" name="Picture 15" descr="Nueva imagen (21)"/>
          <p:cNvPicPr preferRelativeResize="0">
            <a:picLocks noChangeArrowheads="1"/>
          </p:cNvPicPr>
          <p:nvPr/>
        </p:nvPicPr>
        <p:blipFill>
          <a:blip r:embed="rId4" cstate="print"/>
          <a:srcRect t="23798" b="21466"/>
          <a:stretch>
            <a:fillRect/>
          </a:stretch>
        </p:blipFill>
        <p:spPr bwMode="auto">
          <a:xfrm>
            <a:off x="2400300" y="1393825"/>
            <a:ext cx="2166938" cy="1784350"/>
          </a:xfrm>
          <a:prstGeom prst="rect">
            <a:avLst/>
          </a:prstGeom>
          <a:noFill/>
        </p:spPr>
      </p:pic>
      <p:pic>
        <p:nvPicPr>
          <p:cNvPr id="336912" name="Picture 16" descr="Nueva imagen (22)"/>
          <p:cNvPicPr preferRelativeResize="0">
            <a:picLocks noChangeArrowheads="1"/>
          </p:cNvPicPr>
          <p:nvPr/>
        </p:nvPicPr>
        <p:blipFill>
          <a:blip r:embed="rId5" cstate="print"/>
          <a:srcRect r="19879"/>
          <a:stretch>
            <a:fillRect/>
          </a:stretch>
        </p:blipFill>
        <p:spPr bwMode="auto">
          <a:xfrm>
            <a:off x="4595813" y="1393825"/>
            <a:ext cx="2166937" cy="1784350"/>
          </a:xfrm>
          <a:prstGeom prst="rect">
            <a:avLst/>
          </a:prstGeom>
          <a:noFill/>
        </p:spPr>
      </p:pic>
      <p:pic>
        <p:nvPicPr>
          <p:cNvPr id="336913" name="Picture 17" descr="Nueva imagen (23)"/>
          <p:cNvPicPr preferRelativeResize="0">
            <a:picLocks noChangeArrowheads="1"/>
          </p:cNvPicPr>
          <p:nvPr/>
        </p:nvPicPr>
        <p:blipFill>
          <a:blip r:embed="rId6" cstate="print"/>
          <a:srcRect l="17781"/>
          <a:stretch>
            <a:fillRect/>
          </a:stretch>
        </p:blipFill>
        <p:spPr bwMode="auto">
          <a:xfrm>
            <a:off x="6802438" y="1393825"/>
            <a:ext cx="2166937" cy="1784350"/>
          </a:xfrm>
          <a:prstGeom prst="rect">
            <a:avLst/>
          </a:prstGeom>
          <a:noFill/>
        </p:spPr>
      </p:pic>
      <p:pic>
        <p:nvPicPr>
          <p:cNvPr id="336914" name="Picture 18" descr="Nueva imagen (24)"/>
          <p:cNvPicPr preferRelativeResize="0">
            <a:picLocks noChangeArrowheads="1"/>
          </p:cNvPicPr>
          <p:nvPr/>
        </p:nvPicPr>
        <p:blipFill>
          <a:blip r:embed="rId7" cstate="print"/>
          <a:srcRect l="19344" r="3450"/>
          <a:stretch>
            <a:fillRect/>
          </a:stretch>
        </p:blipFill>
        <p:spPr bwMode="auto">
          <a:xfrm>
            <a:off x="211138" y="3787775"/>
            <a:ext cx="2166937" cy="1784350"/>
          </a:xfrm>
          <a:prstGeom prst="rect">
            <a:avLst/>
          </a:prstGeom>
          <a:noFill/>
        </p:spPr>
      </p:pic>
      <p:pic>
        <p:nvPicPr>
          <p:cNvPr id="336915" name="Picture 19" descr="Nueva imagen (25)"/>
          <p:cNvPicPr preferRelativeResize="0">
            <a:picLocks noChangeArrowheads="1"/>
          </p:cNvPicPr>
          <p:nvPr/>
        </p:nvPicPr>
        <p:blipFill>
          <a:blip r:embed="rId8" cstate="print"/>
          <a:srcRect l="22276" t="31201" r="19548"/>
          <a:stretch>
            <a:fillRect/>
          </a:stretch>
        </p:blipFill>
        <p:spPr bwMode="auto">
          <a:xfrm>
            <a:off x="2400300" y="3787775"/>
            <a:ext cx="2166938" cy="1784350"/>
          </a:xfrm>
          <a:prstGeom prst="rect">
            <a:avLst/>
          </a:prstGeom>
          <a:noFill/>
        </p:spPr>
      </p:pic>
      <p:pic>
        <p:nvPicPr>
          <p:cNvPr id="336916" name="Picture 20" descr="Nueva imagen (26)"/>
          <p:cNvPicPr preferRelativeResize="0">
            <a:picLocks noChangeArrowheads="1"/>
          </p:cNvPicPr>
          <p:nvPr/>
        </p:nvPicPr>
        <p:blipFill>
          <a:blip r:embed="rId9" cstate="print"/>
          <a:srcRect t="30255" b="13480"/>
          <a:stretch>
            <a:fillRect/>
          </a:stretch>
        </p:blipFill>
        <p:spPr bwMode="auto">
          <a:xfrm>
            <a:off x="4595813" y="3787775"/>
            <a:ext cx="2166937" cy="17843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215516" y="224644"/>
            <a:ext cx="5184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err="1">
                <a:solidFill>
                  <a:srgbClr val="339933"/>
                </a:solidFill>
                <a:latin typeface="Comic Sans MS" pitchFamily="66" charset="0"/>
              </a:rPr>
              <a:t>b/</a:t>
            </a:r>
            <a:r>
              <a:rPr lang="es-ES" sz="2000" b="1" dirty="0">
                <a:solidFill>
                  <a:srgbClr val="339933"/>
                </a:solidFill>
                <a:latin typeface="Comic Sans MS" pitchFamily="66" charset="0"/>
              </a:rPr>
              <a:t> EL HÁBITAT</a:t>
            </a:r>
          </a:p>
        </p:txBody>
      </p:sp>
      <p:pic>
        <p:nvPicPr>
          <p:cNvPr id="79959" name="Picture 87" descr="ed030642"/>
          <p:cNvPicPr>
            <a:picLocks noChangeAspect="1" noChangeArrowheads="1"/>
          </p:cNvPicPr>
          <p:nvPr/>
        </p:nvPicPr>
        <p:blipFill>
          <a:blip r:embed="rId3" cstate="print"/>
          <a:srcRect l="1193" t="6006" r="2686" b="3517"/>
          <a:stretch>
            <a:fillRect/>
          </a:stretch>
        </p:blipFill>
        <p:spPr bwMode="auto">
          <a:xfrm>
            <a:off x="629444" y="955792"/>
            <a:ext cx="7885112" cy="5162550"/>
          </a:xfrm>
          <a:prstGeom prst="rect">
            <a:avLst/>
          </a:prstGeom>
          <a:noFill/>
        </p:spPr>
      </p:pic>
      <p:pic>
        <p:nvPicPr>
          <p:cNvPr id="79960" name="Picture 88" descr="ex0972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6209" y="4473116"/>
            <a:ext cx="3058554" cy="2165950"/>
          </a:xfrm>
          <a:prstGeom prst="rect">
            <a:avLst/>
          </a:prstGeom>
          <a:noFill/>
        </p:spPr>
      </p:pic>
      <p:pic>
        <p:nvPicPr>
          <p:cNvPr id="79961" name="Picture 89" descr="ec0637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246" y="260648"/>
            <a:ext cx="2556979" cy="2423299"/>
          </a:xfrm>
          <a:prstGeom prst="rect">
            <a:avLst/>
          </a:prstGeom>
          <a:noFill/>
        </p:spPr>
      </p:pic>
      <p:pic>
        <p:nvPicPr>
          <p:cNvPr id="79963" name="Picture 91" descr="ec016118"/>
          <p:cNvPicPr>
            <a:picLocks noChangeAspect="1" noChangeArrowheads="1"/>
          </p:cNvPicPr>
          <p:nvPr/>
        </p:nvPicPr>
        <p:blipFill>
          <a:blip r:embed="rId6" cstate="print"/>
          <a:srcRect t="24763" b="24126"/>
          <a:stretch>
            <a:fillRect/>
          </a:stretch>
        </p:blipFill>
        <p:spPr bwMode="auto">
          <a:xfrm>
            <a:off x="107504" y="4579823"/>
            <a:ext cx="2268252" cy="1801505"/>
          </a:xfrm>
          <a:prstGeom prst="rect">
            <a:avLst/>
          </a:prstGeom>
          <a:noFill/>
        </p:spPr>
      </p:pic>
      <p:pic>
        <p:nvPicPr>
          <p:cNvPr id="79964" name="Picture 92" descr="ed0221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508" y="1124744"/>
            <a:ext cx="2546739" cy="1717080"/>
          </a:xfrm>
          <a:prstGeom prst="rect">
            <a:avLst/>
          </a:prstGeom>
          <a:noFill/>
        </p:spPr>
      </p:pic>
      <p:sp>
        <p:nvSpPr>
          <p:cNvPr id="79965" name="Rectangle 93"/>
          <p:cNvSpPr>
            <a:spLocks noChangeArrowheads="1"/>
          </p:cNvSpPr>
          <p:nvPr/>
        </p:nvSpPr>
        <p:spPr bwMode="auto">
          <a:xfrm>
            <a:off x="3022658" y="1701399"/>
            <a:ext cx="2699953" cy="1440049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Área física del ecosistema donde podemos encontrar un organismo.</a:t>
            </a:r>
          </a:p>
        </p:txBody>
      </p:sp>
      <p:sp>
        <p:nvSpPr>
          <p:cNvPr id="9" name="Rectangle 92">
            <a:extLst>
              <a:ext uri="{FF2B5EF4-FFF2-40B4-BE49-F238E27FC236}">
                <a16:creationId xmlns:a16="http://schemas.microsoft.com/office/drawing/2014/main" id="{25D18C53-74DE-4F9E-9DCC-6AFD6560B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32" y="5078598"/>
            <a:ext cx="2385809" cy="153851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Ejemplo</a:t>
            </a:r>
            <a:r>
              <a:rPr lang="es-ES" sz="1400" dirty="0">
                <a:latin typeface="Comic Sans MS" panose="030F0702030302020204" pitchFamily="66" charset="0"/>
              </a:rPr>
              <a:t>: </a:t>
            </a:r>
            <a:r>
              <a:rPr lang="es-ES" sz="1400" u="sng" dirty="0">
                <a:latin typeface="Comic Sans MS" panose="030F0702030302020204" pitchFamily="66" charset="0"/>
              </a:rPr>
              <a:t>el encinar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Sobre las rocas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En el 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Debajo de las piedras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En el hueco de un árbol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omic Sans MS" panose="030F0702030302020204" pitchFamily="66" charset="0"/>
              </a:rPr>
              <a:t>Semienterrado, …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21" name="Text Box 25"/>
          <p:cNvSpPr txBox="1">
            <a:spLocks noChangeArrowheads="1"/>
          </p:cNvSpPr>
          <p:nvPr/>
        </p:nvSpPr>
        <p:spPr bwMode="auto">
          <a:xfrm>
            <a:off x="395337" y="364594"/>
            <a:ext cx="5184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>
                <a:solidFill>
                  <a:srgbClr val="339933"/>
                </a:solidFill>
                <a:latin typeface="Comic Sans MS" pitchFamily="66" charset="0"/>
              </a:rPr>
              <a:t>b/EL NICHO ECOLÓGICO</a:t>
            </a:r>
          </a:p>
        </p:txBody>
      </p:sp>
      <p:pic>
        <p:nvPicPr>
          <p:cNvPr id="80984" name="Picture 88" descr="ed0289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160463"/>
            <a:ext cx="7669213" cy="5127625"/>
          </a:xfrm>
          <a:prstGeom prst="rect">
            <a:avLst/>
          </a:prstGeom>
          <a:noFill/>
        </p:spPr>
      </p:pic>
      <p:pic>
        <p:nvPicPr>
          <p:cNvPr id="80985" name="Picture 89" descr="ec051173"/>
          <p:cNvPicPr>
            <a:picLocks noChangeAspect="1" noChangeArrowheads="1"/>
          </p:cNvPicPr>
          <p:nvPr/>
        </p:nvPicPr>
        <p:blipFill>
          <a:blip r:embed="rId4" cstate="print"/>
          <a:srcRect r="2882"/>
          <a:stretch>
            <a:fillRect/>
          </a:stretch>
        </p:blipFill>
        <p:spPr bwMode="auto">
          <a:xfrm>
            <a:off x="5689600" y="247117"/>
            <a:ext cx="2735263" cy="1826692"/>
          </a:xfrm>
          <a:prstGeom prst="rect">
            <a:avLst/>
          </a:prstGeom>
          <a:noFill/>
        </p:spPr>
      </p:pic>
      <p:pic>
        <p:nvPicPr>
          <p:cNvPr id="80986" name="Picture 90" descr="ec0423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1751" y="4492092"/>
            <a:ext cx="3386436" cy="2249276"/>
          </a:xfrm>
          <a:prstGeom prst="rect">
            <a:avLst/>
          </a:prstGeom>
          <a:noFill/>
        </p:spPr>
      </p:pic>
      <p:pic>
        <p:nvPicPr>
          <p:cNvPr id="80987" name="Picture 91" descr="ed0287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083018"/>
            <a:ext cx="3024336" cy="2021946"/>
          </a:xfrm>
          <a:prstGeom prst="rect">
            <a:avLst/>
          </a:prstGeom>
          <a:noFill/>
        </p:spPr>
      </p:pic>
      <p:sp>
        <p:nvSpPr>
          <p:cNvPr id="80988" name="Rectangle 92"/>
          <p:cNvSpPr>
            <a:spLocks noChangeArrowheads="1"/>
          </p:cNvSpPr>
          <p:nvPr/>
        </p:nvSpPr>
        <p:spPr bwMode="auto">
          <a:xfrm>
            <a:off x="3059832" y="1016732"/>
            <a:ext cx="2733677" cy="1826692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1600" b="1" dirty="0">
                <a:latin typeface="Comic Sans MS" panose="030F0702030302020204" pitchFamily="66" charset="0"/>
              </a:rPr>
              <a:t>Función</a:t>
            </a:r>
            <a:r>
              <a:rPr lang="es-ES" sz="1600" dirty="0">
                <a:latin typeface="Comic Sans MS" panose="030F0702030302020204" pitchFamily="66" charset="0"/>
              </a:rPr>
              <a:t> realizada por un ser vivo en el ecosistema (su “profesión”). </a:t>
            </a:r>
          </a:p>
          <a:p>
            <a:pPr algn="ctr"/>
            <a:r>
              <a:rPr lang="es-ES" sz="1600" dirty="0">
                <a:latin typeface="Comic Sans MS" panose="030F0702030302020204" pitchFamily="66" charset="0"/>
              </a:rPr>
              <a:t>Se puede compartir el hábitat pero </a:t>
            </a:r>
            <a:r>
              <a:rPr lang="es-ES" sz="1600" u="sng" dirty="0">
                <a:latin typeface="Comic Sans MS" panose="030F0702030302020204" pitchFamily="66" charset="0"/>
              </a:rPr>
              <a:t>no el nicho</a:t>
            </a:r>
            <a:r>
              <a:rPr lang="es-ES" sz="1600" dirty="0">
                <a:latin typeface="Comic Sans MS" panose="030F0702030302020204" pitchFamily="66" charset="0"/>
              </a:rPr>
              <a:t>, pues entrarían en competencia.</a:t>
            </a:r>
          </a:p>
        </p:txBody>
      </p:sp>
      <p:sp>
        <p:nvSpPr>
          <p:cNvPr id="8" name="Rectangle 92"/>
          <p:cNvSpPr>
            <a:spLocks noChangeArrowheads="1"/>
          </p:cNvSpPr>
          <p:nvPr/>
        </p:nvSpPr>
        <p:spPr bwMode="auto">
          <a:xfrm>
            <a:off x="3167844" y="3465004"/>
            <a:ext cx="3276364" cy="863737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1600" dirty="0">
                <a:latin typeface="Comic Sans MS" panose="030F0702030302020204" pitchFamily="66" charset="0"/>
              </a:rPr>
              <a:t>Depende de su alimentación, adaptaciones, territorio, relaciones con otras especies, …</a:t>
            </a:r>
          </a:p>
        </p:txBody>
      </p:sp>
      <p:sp>
        <p:nvSpPr>
          <p:cNvPr id="2" name="Flecha: curvada hacia la derecha 1"/>
          <p:cNvSpPr/>
          <p:nvPr/>
        </p:nvSpPr>
        <p:spPr>
          <a:xfrm>
            <a:off x="2831053" y="1628800"/>
            <a:ext cx="696831" cy="1978732"/>
          </a:xfrm>
          <a:prstGeom prst="curvedRightArrow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Rectangle 92">
            <a:extLst>
              <a:ext uri="{FF2B5EF4-FFF2-40B4-BE49-F238E27FC236}">
                <a16:creationId xmlns:a16="http://schemas.microsoft.com/office/drawing/2014/main" id="{61B70DCE-5AA6-4085-9710-D674EB640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950322"/>
            <a:ext cx="3276364" cy="13589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1400" dirty="0">
                <a:latin typeface="Comic Sans MS" panose="030F0702030302020204" pitchFamily="66" charset="0"/>
              </a:rPr>
              <a:t>Cebras, </a:t>
            </a:r>
            <a:r>
              <a:rPr lang="es-ES" sz="1400" dirty="0" err="1">
                <a:latin typeface="Comic Sans MS" panose="030F0702030302020204" pitchFamily="66" charset="0"/>
              </a:rPr>
              <a:t>ñús</a:t>
            </a:r>
            <a:r>
              <a:rPr lang="es-ES" sz="1400" dirty="0">
                <a:latin typeface="Comic Sans MS" panose="030F0702030302020204" pitchFamily="66" charset="0"/>
              </a:rPr>
              <a:t> y gacelas comparten el </a:t>
            </a:r>
            <a:r>
              <a:rPr lang="es-ES" sz="1400" b="1" dirty="0">
                <a:latin typeface="Comic Sans MS" panose="030F0702030302020204" pitchFamily="66" charset="0"/>
              </a:rPr>
              <a:t>hábitat</a:t>
            </a:r>
            <a:r>
              <a:rPr lang="es-ES" sz="1400" dirty="0">
                <a:latin typeface="Comic Sans MS" panose="030F0702030302020204" pitchFamily="66" charset="0"/>
              </a:rPr>
              <a:t> (praderas del Serengueti) pero no entran en competencia ya que, por ej. cada una se alimenta de un tipo de hierba. Su </a:t>
            </a:r>
            <a:r>
              <a:rPr lang="es-ES" sz="1400" b="1" dirty="0">
                <a:latin typeface="Comic Sans MS" panose="030F0702030302020204" pitchFamily="66" charset="0"/>
              </a:rPr>
              <a:t>nicho es diferente</a:t>
            </a:r>
            <a:r>
              <a:rPr lang="es-ES" sz="1400" dirty="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038" y="5125407"/>
            <a:ext cx="1389430" cy="355821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SALINIDAD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5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812" y="1743198"/>
            <a:ext cx="1547813" cy="497670"/>
          </a:xfrm>
          <a:prstGeom prst="rect">
            <a:avLst/>
          </a:prstGeom>
          <a:solidFill>
            <a:srgbClr val="BBE0E3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SUSTRATO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6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1738529"/>
            <a:ext cx="2700299" cy="497670"/>
          </a:xfrm>
          <a:prstGeom prst="rect">
            <a:avLst/>
          </a:prstGeom>
          <a:solidFill>
            <a:srgbClr val="BBE0E3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FACTORES </a:t>
            </a:r>
          </a:p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ABIÓTICOS O LIMITANTES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7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943" y="3012561"/>
            <a:ext cx="1547813" cy="497670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ACUÁTICO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8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943" y="4443498"/>
            <a:ext cx="1547813" cy="497670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TERRESTRE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9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3012561"/>
            <a:ext cx="1547813" cy="497670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SUELO</a:t>
            </a:r>
          </a:p>
        </p:txBody>
      </p:sp>
      <p:sp>
        <p:nvSpPr>
          <p:cNvPr id="10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175" y="4365104"/>
            <a:ext cx="1547813" cy="497670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AGUA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5589240"/>
            <a:ext cx="1547813" cy="497670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AIRE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2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748" y="2924944"/>
            <a:ext cx="1847320" cy="74887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DETERMINANTES </a:t>
            </a:r>
          </a:p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EN EL MEDIO </a:t>
            </a:r>
          </a:p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TERRESTRE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13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788" y="441693"/>
            <a:ext cx="3635337" cy="497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C/ EL BIOTOPO</a:t>
            </a:r>
          </a:p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Componentes abióticos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4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108" y="2924944"/>
            <a:ext cx="1684380" cy="703346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DETERMINANTES </a:t>
            </a:r>
          </a:p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EN EL MEDIO </a:t>
            </a:r>
          </a:p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ACUÁTICO</a:t>
            </a:r>
          </a:p>
        </p:txBody>
      </p:sp>
      <p:sp>
        <p:nvSpPr>
          <p:cNvPr id="15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123" y="4051431"/>
            <a:ext cx="1360345" cy="310084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LUZ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16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5266" y="5373216"/>
            <a:ext cx="1375807" cy="378194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HUMEDAD</a:t>
            </a:r>
          </a:p>
        </p:txBody>
      </p:sp>
      <p:sp>
        <p:nvSpPr>
          <p:cNvPr id="17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5266" y="4797152"/>
            <a:ext cx="1373856" cy="389864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TEMPERATURA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18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5266" y="5913276"/>
            <a:ext cx="1375807" cy="328962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PRESIÓN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19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5266" y="4257092"/>
            <a:ext cx="1373856" cy="300719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LUZ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20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943" y="1757870"/>
            <a:ext cx="1547813" cy="497670"/>
          </a:xfrm>
          <a:prstGeom prst="rect">
            <a:avLst/>
          </a:prstGeom>
          <a:solidFill>
            <a:srgbClr val="BBE0E3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400" b="1" dirty="0">
                <a:latin typeface="Comic Sans MS" panose="030F0702030302020204" pitchFamily="66" charset="0"/>
              </a:rPr>
              <a:t>MEDIO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21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315" y="4537004"/>
            <a:ext cx="1368153" cy="399224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PRESIÓN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22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195" y="5642885"/>
            <a:ext cx="1365273" cy="497670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VISCOSIDAD </a:t>
            </a:r>
          </a:p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Y DENSIDAD</a:t>
            </a:r>
          </a:p>
        </p:txBody>
      </p:sp>
      <p:sp>
        <p:nvSpPr>
          <p:cNvPr id="23" name="Rectangle 84">
            <a:extLst>
              <a:ext uri="{FF2B5EF4-FFF2-40B4-BE49-F238E27FC236}">
                <a16:creationId xmlns:a16="http://schemas.microsoft.com/office/drawing/2014/main" id="{109AD113-467F-4CAF-B643-C5FB53D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194" y="6302213"/>
            <a:ext cx="1365274" cy="368825"/>
          </a:xfrm>
          <a:prstGeom prst="rect">
            <a:avLst/>
          </a:prstGeom>
          <a:solidFill>
            <a:srgbClr val="FF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1200" b="1" dirty="0">
                <a:latin typeface="Comic Sans MS" panose="030F0702030302020204" pitchFamily="66" charset="0"/>
              </a:rPr>
              <a:t>CORRIENTES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4" name="Flecha derecha 3"/>
          <p:cNvSpPr/>
          <p:nvPr/>
        </p:nvSpPr>
        <p:spPr>
          <a:xfrm rot="20300236" flipH="1">
            <a:off x="1831632" y="1260676"/>
            <a:ext cx="1948296" cy="21645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derecha 24"/>
          <p:cNvSpPr/>
          <p:nvPr/>
        </p:nvSpPr>
        <p:spPr>
          <a:xfrm rot="12601135" flipH="1">
            <a:off x="4883278" y="1234000"/>
            <a:ext cx="1358150" cy="21547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derecha 25"/>
          <p:cNvSpPr/>
          <p:nvPr/>
        </p:nvSpPr>
        <p:spPr>
          <a:xfrm rot="16690403" flipH="1" flipV="1">
            <a:off x="3935935" y="1247448"/>
            <a:ext cx="799677" cy="21695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 abajo 26"/>
          <p:cNvSpPr/>
          <p:nvPr/>
        </p:nvSpPr>
        <p:spPr>
          <a:xfrm>
            <a:off x="1470977" y="2285874"/>
            <a:ext cx="256707" cy="639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 abajo 27"/>
          <p:cNvSpPr/>
          <p:nvPr/>
        </p:nvSpPr>
        <p:spPr>
          <a:xfrm>
            <a:off x="3646076" y="2240868"/>
            <a:ext cx="264352" cy="684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 abajo 28"/>
          <p:cNvSpPr/>
          <p:nvPr/>
        </p:nvSpPr>
        <p:spPr>
          <a:xfrm>
            <a:off x="6156176" y="2240868"/>
            <a:ext cx="264129" cy="6050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lecha abajo 29"/>
          <p:cNvSpPr/>
          <p:nvPr/>
        </p:nvSpPr>
        <p:spPr>
          <a:xfrm>
            <a:off x="7954977" y="2240868"/>
            <a:ext cx="269551" cy="6431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Flecha abajo 30"/>
          <p:cNvSpPr/>
          <p:nvPr/>
        </p:nvSpPr>
        <p:spPr>
          <a:xfrm>
            <a:off x="5973536" y="3685049"/>
            <a:ext cx="261743" cy="501104"/>
          </a:xfrm>
          <a:prstGeom prst="downArrow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Flecha abajo 31"/>
          <p:cNvSpPr/>
          <p:nvPr/>
        </p:nvSpPr>
        <p:spPr>
          <a:xfrm>
            <a:off x="7969519" y="3669220"/>
            <a:ext cx="255009" cy="382211"/>
          </a:xfrm>
          <a:prstGeom prst="downArrow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FACTORES ABIÓTICOS: qué son, características y ejemplos - Resum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31" y="111728"/>
            <a:ext cx="1962233" cy="130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é es el factor abiótico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24989"/>
            <a:ext cx="1654779" cy="115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829835_Página_075_Imagen_0002">
            <a:extLst>
              <a:ext uri="{FF2B5EF4-FFF2-40B4-BE49-F238E27FC236}">
                <a16:creationId xmlns:a16="http://schemas.microsoft.com/office/drawing/2014/main" id="{CC9EB61D-4197-4F08-B076-BCE3B2173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26" r="5197" b="43248"/>
          <a:stretch/>
        </p:blipFill>
        <p:spPr bwMode="auto">
          <a:xfrm>
            <a:off x="3443365" y="3501008"/>
            <a:ext cx="684417" cy="789584"/>
          </a:xfrm>
          <a:prstGeom prst="rect">
            <a:avLst/>
          </a:prstGeom>
          <a:noFill/>
        </p:spPr>
      </p:pic>
      <p:pic>
        <p:nvPicPr>
          <p:cNvPr id="1032" name="Picture 8" descr="La extraña y singular condición de ser un ave «flotante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6129300"/>
            <a:ext cx="1047240" cy="5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z payaso | Aquarium Costa de Almerí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8410" r="12354" b="12404"/>
          <a:stretch/>
        </p:blipFill>
        <p:spPr bwMode="auto">
          <a:xfrm>
            <a:off x="3275856" y="4902655"/>
            <a:ext cx="951776" cy="65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mbiente acuático - Historia de la Vi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50" y="3576650"/>
            <a:ext cx="1437802" cy="7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cosistema Terrestre - Concepto, características y ejemplo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0"/>
          <a:stretch/>
        </p:blipFill>
        <p:spPr bwMode="auto">
          <a:xfrm>
            <a:off x="893275" y="5013176"/>
            <a:ext cx="1482481" cy="81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428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4925</TotalTime>
  <Words>2734</Words>
  <Application>Microsoft Office PowerPoint</Application>
  <PresentationFormat>Presentación en pantalla (4:3)</PresentationFormat>
  <Paragraphs>469</Paragraphs>
  <Slides>37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Calibri</vt:lpstr>
      <vt:lpstr>Comic Sans MS</vt:lpstr>
      <vt:lpstr>Times New Roman</vt:lpstr>
      <vt:lpstr>Tema de Office</vt:lpstr>
      <vt:lpstr> LOS ECOSISTEMAS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TIPOS DE ORGANISMOS ACUÁTICOS</vt:lpstr>
      <vt:lpstr>Además de la escasez de agua, son características de este medio: más O2 (desciende con la altitud), variaciones de temperatura, variaciones de luz (día – noche).</vt:lpstr>
      <vt:lpstr>Presentación de PowerPoint</vt:lpstr>
      <vt:lpstr>ADAPTACIONES AL VUELO - Forma aerodinámica - Alas, plumas - Bajo peso (huesos huecos) - Sacos aéreos - Músculos pectorales desarrollados </vt:lpstr>
      <vt:lpstr>Presentación de PowerPoint</vt:lpstr>
      <vt:lpstr>Presentación de PowerPoint</vt:lpstr>
      <vt:lpstr>ESTENOICAS O EURIOICAS  (ESPECIALISTAS O GENERALISTAS)</vt:lpstr>
      <vt:lpstr>Presentación de PowerPoint</vt:lpstr>
      <vt:lpstr>Presentación de PowerPoint</vt:lpstr>
      <vt:lpstr>Presentación de PowerPoint</vt:lpstr>
      <vt:lpstr>LAS PLANTAS TAMBIÉN SE ADAPTAN A LAS VARIACIONES DE TEMPERATURA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Según profundidad hay 3 zonas: -  pelágica: iluminada (200 m). Plancton y necton (cefalópodos, peces, delfines) -  batial: entre los 200 y los 2000 m. Necton (cefalópodos, peces, ballenas) -  abisal: por debajo de los 2000 m. Oscuridad. Bentos (ej. equinodermos) y necton (peces aplanados). </vt:lpstr>
    </vt:vector>
  </TitlesOfParts>
  <Company>Grupo Santillana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Marcos Blanco</dc:creator>
  <cp:lastModifiedBy>ANA-PC</cp:lastModifiedBy>
  <cp:revision>519</cp:revision>
  <dcterms:created xsi:type="dcterms:W3CDTF">2006-07-28T11:11:14Z</dcterms:created>
  <dcterms:modified xsi:type="dcterms:W3CDTF">2021-04-05T18:39:35Z</dcterms:modified>
</cp:coreProperties>
</file>