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89" r:id="rId2"/>
    <p:sldId id="391" r:id="rId3"/>
    <p:sldId id="431" r:id="rId4"/>
    <p:sldId id="429" r:id="rId5"/>
    <p:sldId id="362" r:id="rId6"/>
    <p:sldId id="365" r:id="rId7"/>
    <p:sldId id="407" r:id="rId8"/>
    <p:sldId id="408" r:id="rId9"/>
    <p:sldId id="409" r:id="rId10"/>
    <p:sldId id="411" r:id="rId11"/>
    <p:sldId id="412" r:id="rId12"/>
    <p:sldId id="413" r:id="rId13"/>
    <p:sldId id="414" r:id="rId14"/>
    <p:sldId id="415" r:id="rId15"/>
    <p:sldId id="416" r:id="rId16"/>
    <p:sldId id="417" r:id="rId17"/>
    <p:sldId id="418" r:id="rId18"/>
    <p:sldId id="419" r:id="rId19"/>
    <p:sldId id="420" r:id="rId20"/>
    <p:sldId id="421" r:id="rId21"/>
    <p:sldId id="422" r:id="rId22"/>
    <p:sldId id="423" r:id="rId23"/>
    <p:sldId id="424" r:id="rId24"/>
    <p:sldId id="425" r:id="rId25"/>
    <p:sldId id="426" r:id="rId26"/>
    <p:sldId id="427" r:id="rId27"/>
    <p:sldId id="428" r:id="rId28"/>
    <p:sldId id="430" r:id="rId29"/>
    <p:sldId id="277" r:id="rId30"/>
    <p:sldId id="279" r:id="rId31"/>
    <p:sldId id="283" r:id="rId32"/>
    <p:sldId id="285" r:id="rId33"/>
    <p:sldId id="289" r:id="rId34"/>
    <p:sldId id="326" r:id="rId35"/>
    <p:sldId id="295" r:id="rId36"/>
    <p:sldId id="290" r:id="rId37"/>
    <p:sldId id="280" r:id="rId38"/>
    <p:sldId id="296" r:id="rId39"/>
    <p:sldId id="297" r:id="rId40"/>
    <p:sldId id="281" r:id="rId4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22">
          <p15:clr>
            <a:srgbClr val="A4A3A4"/>
          </p15:clr>
        </p15:guide>
        <p15:guide id="2" orient="horz" pos="2568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orient="horz" pos="1389">
          <p15:clr>
            <a:srgbClr val="A4A3A4"/>
          </p15:clr>
        </p15:guide>
        <p15:guide id="5" orient="horz" pos="754">
          <p15:clr>
            <a:srgbClr val="A4A3A4"/>
          </p15:clr>
        </p15:guide>
        <p15:guide id="6" pos="3152">
          <p15:clr>
            <a:srgbClr val="A4A3A4"/>
          </p15:clr>
        </p15:guide>
        <p15:guide id="7" pos="56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B7FC84"/>
    <a:srgbClr val="20A51D"/>
    <a:srgbClr val="27C923"/>
    <a:srgbClr val="36DC32"/>
    <a:srgbClr val="FF9900"/>
    <a:srgbClr val="E0A258"/>
    <a:srgbClr val="CC33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4" autoAdjust="0"/>
    <p:restoredTop sz="94595" autoAdjust="0"/>
  </p:normalViewPr>
  <p:slideViewPr>
    <p:cSldViewPr>
      <p:cViewPr>
        <p:scale>
          <a:sx n="94" d="100"/>
          <a:sy n="94" d="100"/>
        </p:scale>
        <p:origin x="-1164" y="-54"/>
      </p:cViewPr>
      <p:guideLst>
        <p:guide orient="horz" pos="3022"/>
        <p:guide orient="horz" pos="2568"/>
        <p:guide orient="horz" pos="3929"/>
        <p:guide orient="horz" pos="1389"/>
        <p:guide orient="horz" pos="754"/>
        <p:guide pos="3152"/>
        <p:guide pos="560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7" d="100"/>
          <a:sy n="37" d="100"/>
        </p:scale>
        <p:origin x="-2214" y="-7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FE4FE-9DB2-4339-883A-5A189B20C3E1}" type="datetimeFigureOut">
              <a:rPr lang="es-ES" smtClean="0"/>
              <a:pPr/>
              <a:t>22/09/2020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92931-38FA-4E46-84DE-8DF4846C385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0080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56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6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Haga clic para modificar el estilo de texto del patrón</a:t>
            </a:r>
          </a:p>
          <a:p>
            <a:pPr lvl="1"/>
            <a:r>
              <a:rPr lang="en-GB"/>
              <a:t>Segundo nivel</a:t>
            </a:r>
          </a:p>
          <a:p>
            <a:pPr lvl="2"/>
            <a:r>
              <a:rPr lang="en-GB"/>
              <a:t>Tercer nivel</a:t>
            </a:r>
          </a:p>
          <a:p>
            <a:pPr lvl="3"/>
            <a:r>
              <a:rPr lang="en-GB"/>
              <a:t>Cuarto nivel</a:t>
            </a:r>
          </a:p>
          <a:p>
            <a:pPr lvl="4"/>
            <a:r>
              <a:rPr lang="en-GB"/>
              <a:t>Quinto nivel</a:t>
            </a:r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56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6EFF0B-5ACC-4B93-9290-B278A81484C5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2329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E98522-FA74-44C2-B7A8-5F146A3BC6EC}" type="slidenum">
              <a:rPr lang="en-GB"/>
              <a:pPr/>
              <a:t>1</a:t>
            </a:fld>
            <a:endParaRPr lang="en-GB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881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9A0177-DE90-4F37-87E5-F40409F478F5}" type="slidenum">
              <a:rPr lang="en-GB"/>
              <a:pPr/>
              <a:t>28</a:t>
            </a:fld>
            <a:endParaRPr lang="en-GB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535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454048-0903-4DB7-8952-63BFACBAC4BD}" type="slidenum">
              <a:rPr lang="en-GB"/>
              <a:pPr/>
              <a:t>29</a:t>
            </a:fld>
            <a:endParaRPr lang="en-GB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388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7341BE-9F8F-4866-AB0C-35C28E7406A0}" type="slidenum">
              <a:rPr lang="en-GB"/>
              <a:pPr/>
              <a:t>30</a:t>
            </a:fld>
            <a:endParaRPr lang="en-GB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011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B0F3F6-835B-4F52-BC0B-642AF79EB927}" type="slidenum">
              <a:rPr lang="en-GB"/>
              <a:pPr/>
              <a:t>31</a:t>
            </a:fld>
            <a:endParaRPr lang="en-GB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562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149C5F-9360-4C1C-A410-871227A20283}" type="slidenum">
              <a:rPr lang="en-GB"/>
              <a:pPr/>
              <a:t>32</a:t>
            </a:fld>
            <a:endParaRPr lang="en-GB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599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84FBED-3368-48A3-B2BB-DA9802B988A7}" type="slidenum">
              <a:rPr lang="en-GB"/>
              <a:pPr/>
              <a:t>33</a:t>
            </a:fld>
            <a:endParaRPr lang="en-GB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530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8954A4-8039-4C20-AF77-67B4D16B5079}" type="slidenum">
              <a:rPr lang="es-ES" smtClean="0"/>
              <a:pPr/>
              <a:t>34</a:t>
            </a:fld>
            <a:endParaRPr lang="es-E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0876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8C4AC5-CA63-4A1A-8DB2-4979BB74476F}" type="slidenum">
              <a:rPr lang="en-GB"/>
              <a:pPr/>
              <a:t>36</a:t>
            </a:fld>
            <a:endParaRPr lang="en-GB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729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C88447-5EC3-4FD6-B034-95CF60DBE6A2}" type="slidenum">
              <a:rPr lang="en-GB"/>
              <a:pPr/>
              <a:t>37</a:t>
            </a:fld>
            <a:endParaRPr lang="en-GB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4098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891214-374E-45D1-BDE8-7022B1D2EBB4}" type="slidenum">
              <a:rPr lang="en-GB"/>
              <a:pPr/>
              <a:t>40</a:t>
            </a:fld>
            <a:endParaRPr lang="en-GB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280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7F3B1-0317-4360-BB96-158894C17BE9}" type="slidenum">
              <a:rPr lang="en-GB"/>
              <a:pPr/>
              <a:t>3</a:t>
            </a:fld>
            <a:endParaRPr lang="en-GB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75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6D5BFC-28C5-4569-9B4C-EACD566E1FC9}" type="slidenum">
              <a:rPr lang="en-GB"/>
              <a:pPr/>
              <a:t>4</a:t>
            </a:fld>
            <a:endParaRPr lang="en-GB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418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DDF1-898C-46D7-9057-0D5D5A857C56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2230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9EDB7-C4A7-4DD3-8364-187D5D54BC92}" type="slidenum">
              <a:rPr lang="es-ES" smtClean="0"/>
              <a:pPr/>
              <a:t>19</a:t>
            </a:fld>
            <a:endParaRPr lang="es-E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5597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A72BA6-A136-40F0-B54E-45203CEA7BAC}" type="slidenum">
              <a:rPr lang="es-ES" smtClean="0"/>
              <a:pPr/>
              <a:t>20</a:t>
            </a:fld>
            <a:endParaRPr lang="es-E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8377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A5F9B6-CCD3-4018-B737-19316BAE4435}" type="slidenum">
              <a:rPr lang="es-ES" smtClean="0"/>
              <a:pPr/>
              <a:t>21</a:t>
            </a:fld>
            <a:endParaRPr lang="es-E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4160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C86605-676A-4585-8969-5614476B0BD9}" type="slidenum">
              <a:rPr lang="es-ES" smtClean="0"/>
              <a:pPr/>
              <a:t>24</a:t>
            </a:fld>
            <a:endParaRPr lang="es-E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6204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4958B2-9626-476E-9DDE-B6E9F684A33E}" type="slidenum">
              <a:rPr lang="es-ES" smtClean="0"/>
              <a:pPr/>
              <a:t>25</a:t>
            </a:fld>
            <a:endParaRPr lang="es-E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1688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1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.jpe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image" Target="../media/image6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0.jpeg"/><Relationship Id="rId7" Type="http://schemas.openxmlformats.org/officeDocument/2006/relationships/image" Target="../media/image8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Relationship Id="rId9" Type="http://schemas.openxmlformats.org/officeDocument/2006/relationships/image" Target="../media/image8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9.jpeg"/><Relationship Id="rId7" Type="http://schemas.openxmlformats.org/officeDocument/2006/relationships/image" Target="../media/image9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8.jpeg"/><Relationship Id="rId11" Type="http://schemas.openxmlformats.org/officeDocument/2006/relationships/image" Target="../media/image86.jpeg"/><Relationship Id="rId5" Type="http://schemas.openxmlformats.org/officeDocument/2006/relationships/image" Target="../media/image91.jpeg"/><Relationship Id="rId10" Type="http://schemas.openxmlformats.org/officeDocument/2006/relationships/image" Target="../media/image95.jpeg"/><Relationship Id="rId4" Type="http://schemas.openxmlformats.org/officeDocument/2006/relationships/image" Target="../media/image90.jpeg"/><Relationship Id="rId9" Type="http://schemas.openxmlformats.org/officeDocument/2006/relationships/image" Target="../media/image94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10" Type="http://schemas.openxmlformats.org/officeDocument/2006/relationships/image" Target="../media/image103.jpeg"/><Relationship Id="rId4" Type="http://schemas.openxmlformats.org/officeDocument/2006/relationships/image" Target="../media/image97.jpeg"/><Relationship Id="rId9" Type="http://schemas.openxmlformats.org/officeDocument/2006/relationships/image" Target="../media/image10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laf.edu/people/giannini/flashanimat/celldivision/crome3.swf" TargetMode="External"/><Relationship Id="rId2" Type="http://schemas.openxmlformats.org/officeDocument/2006/relationships/image" Target="../media/image104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gif"/><Relationship Id="rId2" Type="http://schemas.openxmlformats.org/officeDocument/2006/relationships/image" Target="../media/image108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laf.edu/people/giannini/flashanimat/celldivision/meiosis.swf" TargetMode="External"/><Relationship Id="rId2" Type="http://schemas.openxmlformats.org/officeDocument/2006/relationships/image" Target="../media/image1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image" Target="../media/image32.png"/><Relationship Id="rId3" Type="http://schemas.openxmlformats.org/officeDocument/2006/relationships/slide" Target="slide8.xml"/><Relationship Id="rId7" Type="http://schemas.openxmlformats.org/officeDocument/2006/relationships/slide" Target="slide17.xml"/><Relationship Id="rId12" Type="http://schemas.openxmlformats.org/officeDocument/2006/relationships/slide" Target="slide1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15.xml"/><Relationship Id="rId11" Type="http://schemas.openxmlformats.org/officeDocument/2006/relationships/slide" Target="slide13.xml"/><Relationship Id="rId5" Type="http://schemas.openxmlformats.org/officeDocument/2006/relationships/slide" Target="slide10.xml"/><Relationship Id="rId10" Type="http://schemas.openxmlformats.org/officeDocument/2006/relationships/slide" Target="slide9.xml"/><Relationship Id="rId4" Type="http://schemas.openxmlformats.org/officeDocument/2006/relationships/slide" Target="slide16.xml"/><Relationship Id="rId9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2" name="Picture 114" descr="titulo1"/>
          <p:cNvPicPr>
            <a:picLocks noChangeAspect="1" noChangeArrowheads="1"/>
          </p:cNvPicPr>
          <p:nvPr/>
        </p:nvPicPr>
        <p:blipFill>
          <a:blip r:embed="rId3" cstate="print"/>
          <a:srcRect r="63229"/>
          <a:stretch>
            <a:fillRect/>
          </a:stretch>
        </p:blipFill>
        <p:spPr bwMode="auto">
          <a:xfrm>
            <a:off x="596900" y="642938"/>
            <a:ext cx="1562100" cy="1323975"/>
          </a:xfrm>
          <a:prstGeom prst="rect">
            <a:avLst/>
          </a:prstGeom>
          <a:noFill/>
        </p:spPr>
      </p:pic>
      <p:pic>
        <p:nvPicPr>
          <p:cNvPr id="2169" name="Picture 121" descr="ed039001"/>
          <p:cNvPicPr>
            <a:picLocks noChangeAspect="1" noChangeArrowheads="1"/>
          </p:cNvPicPr>
          <p:nvPr/>
        </p:nvPicPr>
        <p:blipFill>
          <a:blip r:embed="rId4" cstate="print"/>
          <a:srcRect t="8165" b="7381"/>
          <a:stretch>
            <a:fillRect/>
          </a:stretch>
        </p:blipFill>
        <p:spPr bwMode="auto">
          <a:xfrm>
            <a:off x="5148064" y="438277"/>
            <a:ext cx="3384748" cy="2143756"/>
          </a:xfrm>
          <a:prstGeom prst="rect">
            <a:avLst/>
          </a:prstGeom>
          <a:noFill/>
        </p:spPr>
      </p:pic>
      <p:sp>
        <p:nvSpPr>
          <p:cNvPr id="2164" name="Text Box 116"/>
          <p:cNvSpPr txBox="1">
            <a:spLocks noChangeArrowheads="1"/>
          </p:cNvSpPr>
          <p:nvPr/>
        </p:nvSpPr>
        <p:spPr bwMode="auto">
          <a:xfrm>
            <a:off x="2087563" y="1168400"/>
            <a:ext cx="4284662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LA CÉLULA</a:t>
            </a:r>
            <a:endParaRPr lang="es-ES" sz="2400" b="1" dirty="0"/>
          </a:p>
          <a:p>
            <a:pPr>
              <a:lnSpc>
                <a:spcPct val="20000"/>
              </a:lnSpc>
              <a:spcBef>
                <a:spcPct val="50000"/>
              </a:spcBef>
            </a:pPr>
            <a:endParaRPr lang="es-ES" sz="2400" b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5184" y="2594925"/>
            <a:ext cx="8317296" cy="3894415"/>
          </a:xfrm>
        </p:spPr>
        <p:txBody>
          <a:bodyPr/>
          <a:lstStyle/>
          <a:p>
            <a:pPr algn="l"/>
            <a:r>
              <a:rPr lang="es-ES" sz="1800" dirty="0">
                <a:solidFill>
                  <a:srgbClr val="20A51D"/>
                </a:solidFill>
                <a:latin typeface="Comic Sans MS" panose="030F0702030302020204" pitchFamily="66" charset="0"/>
              </a:rPr>
              <a:t/>
            </a:r>
            <a:br>
              <a:rPr lang="es-ES" sz="1800" dirty="0">
                <a:solidFill>
                  <a:srgbClr val="20A51D"/>
                </a:solidFill>
                <a:latin typeface="Comic Sans MS" panose="030F0702030302020204" pitchFamily="66" charset="0"/>
              </a:rPr>
            </a:br>
            <a:r>
              <a:rPr lang="es-ES" sz="1800" dirty="0">
                <a:solidFill>
                  <a:srgbClr val="20A51D"/>
                </a:solidFill>
                <a:latin typeface="Comic Sans MS" panose="030F0702030302020204" pitchFamily="66" charset="0"/>
              </a:rPr>
              <a:t>1. NIVELES DE ORGANIZACIÓN. </a:t>
            </a:r>
            <a:br>
              <a:rPr lang="es-ES" sz="1800" dirty="0">
                <a:solidFill>
                  <a:srgbClr val="20A51D"/>
                </a:solidFill>
                <a:latin typeface="Comic Sans MS" panose="030F0702030302020204" pitchFamily="66" charset="0"/>
              </a:rPr>
            </a:br>
            <a:r>
              <a:rPr lang="es-ES" sz="1800" dirty="0" smtClean="0">
                <a:solidFill>
                  <a:srgbClr val="20A51D"/>
                </a:solidFill>
                <a:latin typeface="Comic Sans MS" panose="030F0702030302020204" pitchFamily="66" charset="0"/>
              </a:rPr>
              <a:t>2.LA </a:t>
            </a:r>
            <a:r>
              <a:rPr lang="es-ES" sz="1800" dirty="0">
                <a:solidFill>
                  <a:srgbClr val="20A51D"/>
                </a:solidFill>
                <a:latin typeface="Comic Sans MS" panose="030F0702030302020204" pitchFamily="66" charset="0"/>
              </a:rPr>
              <a:t>TEORÍA </a:t>
            </a:r>
            <a:r>
              <a:rPr lang="es-ES" sz="1800" dirty="0" smtClean="0">
                <a:solidFill>
                  <a:srgbClr val="20A51D"/>
                </a:solidFill>
                <a:latin typeface="Comic Sans MS" panose="030F0702030302020204" pitchFamily="66" charset="0"/>
              </a:rPr>
              <a:t>CELULAR Y LOS TIPOS DE ORGANIZACIÓN CELULAR</a:t>
            </a:r>
            <a:r>
              <a:rPr lang="es-ES" sz="1800" dirty="0">
                <a:solidFill>
                  <a:srgbClr val="20A51D"/>
                </a:solidFill>
                <a:latin typeface="Comic Sans MS" panose="030F0702030302020204" pitchFamily="66" charset="0"/>
              </a:rPr>
              <a:t/>
            </a:r>
            <a:br>
              <a:rPr lang="es-ES" sz="1800" dirty="0">
                <a:solidFill>
                  <a:srgbClr val="20A51D"/>
                </a:solidFill>
                <a:latin typeface="Comic Sans MS" panose="030F0702030302020204" pitchFamily="66" charset="0"/>
              </a:rPr>
            </a:br>
            <a:r>
              <a:rPr lang="es-ES" sz="1800" dirty="0" smtClean="0">
                <a:solidFill>
                  <a:srgbClr val="20A51D"/>
                </a:solidFill>
                <a:latin typeface="Comic Sans MS" panose="030F0702030302020204" pitchFamily="66" charset="0"/>
              </a:rPr>
              <a:t>    </a:t>
            </a:r>
            <a:r>
              <a:rPr lang="es-ES" sz="1800" dirty="0">
                <a:solidFill>
                  <a:srgbClr val="20A51D"/>
                </a:solidFill>
                <a:latin typeface="Comic Sans MS" panose="030F0702030302020204" pitchFamily="66" charset="0"/>
              </a:rPr>
              <a:t>A/  CÉLULA PROCARIOTA</a:t>
            </a:r>
            <a:br>
              <a:rPr lang="es-ES" sz="1800" dirty="0">
                <a:solidFill>
                  <a:srgbClr val="20A51D"/>
                </a:solidFill>
                <a:latin typeface="Comic Sans MS" panose="030F0702030302020204" pitchFamily="66" charset="0"/>
              </a:rPr>
            </a:br>
            <a:r>
              <a:rPr lang="es-ES" sz="1800" dirty="0">
                <a:solidFill>
                  <a:srgbClr val="20A51D"/>
                </a:solidFill>
                <a:latin typeface="Comic Sans MS" panose="030F0702030302020204" pitchFamily="66" charset="0"/>
              </a:rPr>
              <a:t>    B/  CÉLULA EUCARIOTA</a:t>
            </a:r>
            <a:br>
              <a:rPr lang="es-ES" sz="1800" dirty="0">
                <a:solidFill>
                  <a:srgbClr val="20A51D"/>
                </a:solidFill>
                <a:latin typeface="Comic Sans MS" panose="030F0702030302020204" pitchFamily="66" charset="0"/>
              </a:rPr>
            </a:br>
            <a:r>
              <a:rPr lang="es-ES" sz="1800" dirty="0">
                <a:solidFill>
                  <a:srgbClr val="20A51D"/>
                </a:solidFill>
                <a:latin typeface="Comic Sans MS" panose="030F0702030302020204" pitchFamily="66" charset="0"/>
              </a:rPr>
              <a:t>3. FUNCIONES CELULARES</a:t>
            </a:r>
            <a:br>
              <a:rPr lang="es-ES" sz="1800" dirty="0">
                <a:solidFill>
                  <a:srgbClr val="20A51D"/>
                </a:solidFill>
                <a:latin typeface="Comic Sans MS" panose="030F0702030302020204" pitchFamily="66" charset="0"/>
              </a:rPr>
            </a:br>
            <a:r>
              <a:rPr lang="es-ES" sz="1800" dirty="0">
                <a:solidFill>
                  <a:srgbClr val="20A51D"/>
                </a:solidFill>
                <a:latin typeface="Comic Sans MS" panose="030F0702030302020204" pitchFamily="66" charset="0"/>
              </a:rPr>
              <a:t>4. EL NÚCLEO CELULAR:</a:t>
            </a:r>
            <a:br>
              <a:rPr lang="es-ES" sz="1800" dirty="0">
                <a:solidFill>
                  <a:srgbClr val="20A51D"/>
                </a:solidFill>
                <a:latin typeface="Comic Sans MS" panose="030F0702030302020204" pitchFamily="66" charset="0"/>
              </a:rPr>
            </a:br>
            <a:r>
              <a:rPr lang="es-ES" sz="1800" dirty="0">
                <a:solidFill>
                  <a:srgbClr val="20A51D"/>
                </a:solidFill>
                <a:latin typeface="Comic Sans MS" panose="030F0702030302020204" pitchFamily="66" charset="0"/>
              </a:rPr>
              <a:t>    A/ LOS CROMOSOMAS</a:t>
            </a:r>
            <a:br>
              <a:rPr lang="es-ES" sz="1800" dirty="0">
                <a:solidFill>
                  <a:srgbClr val="20A51D"/>
                </a:solidFill>
                <a:latin typeface="Comic Sans MS" panose="030F0702030302020204" pitchFamily="66" charset="0"/>
              </a:rPr>
            </a:br>
            <a:r>
              <a:rPr lang="es-ES" sz="1800" dirty="0">
                <a:solidFill>
                  <a:srgbClr val="20A51D"/>
                </a:solidFill>
                <a:latin typeface="Comic Sans MS" panose="030F0702030302020204" pitchFamily="66" charset="0"/>
              </a:rPr>
              <a:t>    B/  EL CICLO CELULAR: MITOSIS Y MEIOSIS</a:t>
            </a:r>
            <a:br>
              <a:rPr lang="es-ES" sz="1800" dirty="0">
                <a:solidFill>
                  <a:srgbClr val="20A51D"/>
                </a:solidFill>
                <a:latin typeface="Comic Sans MS" panose="030F0702030302020204" pitchFamily="66" charset="0"/>
              </a:rPr>
            </a:br>
            <a:endParaRPr lang="es-ES" sz="1800" dirty="0">
              <a:solidFill>
                <a:srgbClr val="20A51D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ángulo 2"/>
          <p:cNvSpPr/>
          <p:nvPr/>
        </p:nvSpPr>
        <p:spPr bwMode="auto">
          <a:xfrm>
            <a:off x="575184" y="2744924"/>
            <a:ext cx="7957628" cy="2592288"/>
          </a:xfrm>
          <a:prstGeom prst="rect">
            <a:avLst/>
          </a:prstGeom>
          <a:noFill/>
          <a:ln w="9525" cap="flat" cmpd="sng" algn="ctr">
            <a:solidFill>
              <a:srgbClr val="2E8A2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562032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31" name="Picture 35" descr="826630Atlas_Página_02_Imagen_00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37254">
            <a:off x="1252833" y="1108427"/>
            <a:ext cx="3633934" cy="4174420"/>
          </a:xfrm>
          <a:prstGeom prst="rect">
            <a:avLst/>
          </a:prstGeom>
          <a:noFill/>
        </p:spPr>
      </p:pic>
      <p:sp>
        <p:nvSpPr>
          <p:cNvPr id="157732" name="Rectangle 36"/>
          <p:cNvSpPr>
            <a:spLocks noChangeArrowheads="1"/>
          </p:cNvSpPr>
          <p:nvPr/>
        </p:nvSpPr>
        <p:spPr bwMode="auto">
          <a:xfrm>
            <a:off x="795130" y="519196"/>
            <a:ext cx="8083827" cy="431800"/>
          </a:xfrm>
          <a:prstGeom prst="rect">
            <a:avLst/>
          </a:prstGeom>
          <a:solidFill>
            <a:srgbClr val="CCFF99"/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dirty="0">
                <a:latin typeface="Comic Sans MS" panose="030F0702030302020204" pitchFamily="66" charset="0"/>
              </a:rPr>
              <a:t>CITOPLASMA: medio interno celular, en el que se localizan los orgánulos. </a:t>
            </a:r>
            <a:endParaRPr lang="es-ES" dirty="0">
              <a:latin typeface="Comic Sans MS" panose="030F0702030302020204" pitchFamily="66" charset="0"/>
            </a:endParaRPr>
          </a:p>
        </p:txBody>
      </p:sp>
      <p:grpSp>
        <p:nvGrpSpPr>
          <p:cNvPr id="157758" name="Group 62"/>
          <p:cNvGrpSpPr>
            <a:grpSpLocks/>
          </p:cNvGrpSpPr>
          <p:nvPr/>
        </p:nvGrpSpPr>
        <p:grpSpPr bwMode="auto">
          <a:xfrm>
            <a:off x="5651500" y="1722573"/>
            <a:ext cx="3097213" cy="2989262"/>
            <a:chOff x="3560" y="1343"/>
            <a:chExt cx="1951" cy="1883"/>
          </a:xfrm>
        </p:grpSpPr>
        <p:sp>
          <p:nvSpPr>
            <p:cNvPr id="157744" name="Oval 48"/>
            <p:cNvSpPr>
              <a:spLocks noChangeArrowheads="1"/>
            </p:cNvSpPr>
            <p:nvPr/>
          </p:nvSpPr>
          <p:spPr bwMode="auto">
            <a:xfrm>
              <a:off x="3560" y="1343"/>
              <a:ext cx="1951" cy="1883"/>
            </a:xfrm>
            <a:prstGeom prst="ellipse">
              <a:avLst/>
            </a:prstGeom>
            <a:solidFill>
              <a:srgbClr val="FFFF99">
                <a:alpha val="60001"/>
              </a:srgbClr>
            </a:solidFill>
            <a:ln w="9525">
              <a:solidFill>
                <a:srgbClr val="E89B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157745" name="Picture 49" descr="826630Unidad0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7585"/>
            <a:stretch>
              <a:fillRect/>
            </a:stretch>
          </p:blipFill>
          <p:spPr bwMode="auto">
            <a:xfrm>
              <a:off x="3765" y="2276"/>
              <a:ext cx="408" cy="339"/>
            </a:xfrm>
            <a:prstGeom prst="rect">
              <a:avLst/>
            </a:prstGeom>
            <a:noFill/>
          </p:spPr>
        </p:pic>
        <p:pic>
          <p:nvPicPr>
            <p:cNvPr id="157746" name="Picture 50" descr="826630Unidad0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7585"/>
            <a:stretch>
              <a:fillRect/>
            </a:stretch>
          </p:blipFill>
          <p:spPr bwMode="auto">
            <a:xfrm rot="3995382">
              <a:off x="4412" y="1695"/>
              <a:ext cx="408" cy="339"/>
            </a:xfrm>
            <a:prstGeom prst="rect">
              <a:avLst/>
            </a:prstGeom>
            <a:noFill/>
          </p:spPr>
        </p:pic>
        <p:pic>
          <p:nvPicPr>
            <p:cNvPr id="157747" name="Picture 51" descr="826630Unidad0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7585" r="-5637" b="37743"/>
            <a:stretch>
              <a:fillRect/>
            </a:stretch>
          </p:blipFill>
          <p:spPr bwMode="auto">
            <a:xfrm>
              <a:off x="4423" y="2910"/>
              <a:ext cx="431" cy="134"/>
            </a:xfrm>
            <a:prstGeom prst="rect">
              <a:avLst/>
            </a:prstGeom>
            <a:noFill/>
          </p:spPr>
        </p:pic>
        <p:pic>
          <p:nvPicPr>
            <p:cNvPr id="157748" name="Picture 52" descr="826630Unidad0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7585" r="-5637" b="37743"/>
            <a:stretch>
              <a:fillRect/>
            </a:stretch>
          </p:blipFill>
          <p:spPr bwMode="auto">
            <a:xfrm rot="6129902">
              <a:off x="4931" y="2048"/>
              <a:ext cx="431" cy="134"/>
            </a:xfrm>
            <a:prstGeom prst="rect">
              <a:avLst/>
            </a:prstGeom>
            <a:noFill/>
          </p:spPr>
        </p:pic>
        <p:pic>
          <p:nvPicPr>
            <p:cNvPr id="157749" name="Picture 53" descr="826630Unidad0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7585" r="-5637" b="37743"/>
            <a:stretch>
              <a:fillRect/>
            </a:stretch>
          </p:blipFill>
          <p:spPr bwMode="auto">
            <a:xfrm rot="9280789">
              <a:off x="3969" y="1593"/>
              <a:ext cx="431" cy="134"/>
            </a:xfrm>
            <a:prstGeom prst="rect">
              <a:avLst/>
            </a:prstGeom>
            <a:noFill/>
          </p:spPr>
        </p:pic>
        <p:pic>
          <p:nvPicPr>
            <p:cNvPr id="157750" name="Picture 54" descr="826630Atlas_Página_02_Imagen_000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46964" b="51396"/>
            <a:stretch>
              <a:fillRect/>
            </a:stretch>
          </p:blipFill>
          <p:spPr bwMode="auto">
            <a:xfrm>
              <a:off x="3583" y="1752"/>
              <a:ext cx="559" cy="522"/>
            </a:xfrm>
            <a:prstGeom prst="rect">
              <a:avLst/>
            </a:prstGeom>
            <a:noFill/>
          </p:spPr>
        </p:pic>
        <p:pic>
          <p:nvPicPr>
            <p:cNvPr id="157751" name="Picture 55" descr="826630Atlas_Página_02_Imagen_0009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1" y="1976"/>
              <a:ext cx="913" cy="910"/>
            </a:xfrm>
            <a:prstGeom prst="rect">
              <a:avLst/>
            </a:prstGeom>
            <a:noFill/>
          </p:spPr>
        </p:pic>
        <p:pic>
          <p:nvPicPr>
            <p:cNvPr id="157752" name="Picture 56" descr="826630Atlas_Página_02_Imagen_000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155" t="43198" r="62326" b="17982"/>
            <a:stretch>
              <a:fillRect/>
            </a:stretch>
          </p:blipFill>
          <p:spPr bwMode="auto">
            <a:xfrm rot="5670411">
              <a:off x="4695" y="1480"/>
              <a:ext cx="363" cy="408"/>
            </a:xfrm>
            <a:prstGeom prst="rect">
              <a:avLst/>
            </a:prstGeom>
            <a:noFill/>
          </p:spPr>
        </p:pic>
        <p:pic>
          <p:nvPicPr>
            <p:cNvPr id="157753" name="Picture 57" descr="826630Atlas_Página_02_Imagen_000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7036" t="28069" r="1570" b="39487"/>
            <a:stretch>
              <a:fillRect/>
            </a:stretch>
          </p:blipFill>
          <p:spPr bwMode="auto">
            <a:xfrm>
              <a:off x="4015" y="2658"/>
              <a:ext cx="340" cy="341"/>
            </a:xfrm>
            <a:prstGeom prst="rect">
              <a:avLst/>
            </a:prstGeom>
            <a:noFill/>
          </p:spPr>
        </p:pic>
        <p:pic>
          <p:nvPicPr>
            <p:cNvPr id="157754" name="Picture 58" descr="826630Atlas_Página_02_Imagen_000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B"/>
                </a:clrFrom>
                <a:clrTo>
                  <a:srgbClr val="FFFFFB">
                    <a:alpha val="0"/>
                  </a:srgbClr>
                </a:clrTo>
              </a:clrChange>
            </a:blip>
            <a:srcRect l="9500" r="53215" b="55247"/>
            <a:stretch>
              <a:fillRect/>
            </a:stretch>
          </p:blipFill>
          <p:spPr bwMode="auto">
            <a:xfrm rot="2458775">
              <a:off x="4847" y="2387"/>
              <a:ext cx="522" cy="580"/>
            </a:xfrm>
            <a:prstGeom prst="rect">
              <a:avLst/>
            </a:prstGeom>
            <a:noFill/>
          </p:spPr>
        </p:pic>
      </p:grpSp>
      <p:sp>
        <p:nvSpPr>
          <p:cNvPr id="157756" name="Line 60"/>
          <p:cNvSpPr>
            <a:spLocks noChangeShapeType="1"/>
          </p:cNvSpPr>
          <p:nvPr/>
        </p:nvSpPr>
        <p:spPr bwMode="auto">
          <a:xfrm flipH="1" flipV="1">
            <a:off x="7107832" y="1638725"/>
            <a:ext cx="10795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7757" name="Text Box 61"/>
          <p:cNvSpPr txBox="1">
            <a:spLocks noChangeArrowheads="1"/>
          </p:cNvSpPr>
          <p:nvPr/>
        </p:nvSpPr>
        <p:spPr bwMode="auto">
          <a:xfrm>
            <a:off x="6319959" y="1107941"/>
            <a:ext cx="1692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400" dirty="0">
                <a:latin typeface="Comic Sans MS" panose="030F0702030302020204" pitchFamily="66" charset="0"/>
              </a:rPr>
              <a:t>Solución </a:t>
            </a:r>
            <a:r>
              <a:rPr lang="es-ES_tradnl" sz="1400" dirty="0" smtClean="0">
                <a:latin typeface="Comic Sans MS" panose="030F0702030302020204" pitchFamily="66" charset="0"/>
              </a:rPr>
              <a:t>acuosa (</a:t>
            </a:r>
            <a:r>
              <a:rPr lang="es-ES_tradnl" sz="1400" dirty="0" err="1" smtClean="0">
                <a:latin typeface="Comic Sans MS" panose="030F0702030302020204" pitchFamily="66" charset="0"/>
              </a:rPr>
              <a:t>citosol</a:t>
            </a:r>
            <a:r>
              <a:rPr lang="es-ES_tradnl" sz="1400" dirty="0" smtClean="0">
                <a:latin typeface="Comic Sans MS" panose="030F0702030302020204" pitchFamily="66" charset="0"/>
              </a:rPr>
              <a:t>)</a:t>
            </a:r>
            <a:endParaRPr lang="es-ES" sz="1400" dirty="0">
              <a:latin typeface="Comic Sans MS" panose="030F0702030302020204" pitchFamily="66" charset="0"/>
            </a:endParaRPr>
          </a:p>
        </p:txBody>
      </p:sp>
      <p:sp>
        <p:nvSpPr>
          <p:cNvPr id="157759" name="Line 63"/>
          <p:cNvSpPr>
            <a:spLocks noChangeShapeType="1"/>
          </p:cNvSpPr>
          <p:nvPr/>
        </p:nvSpPr>
        <p:spPr bwMode="auto">
          <a:xfrm>
            <a:off x="7416800" y="4383562"/>
            <a:ext cx="142875" cy="611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7760" name="Text Box 64"/>
          <p:cNvSpPr txBox="1">
            <a:spLocks noChangeArrowheads="1"/>
          </p:cNvSpPr>
          <p:nvPr/>
        </p:nvSpPr>
        <p:spPr bwMode="auto">
          <a:xfrm>
            <a:off x="7164388" y="5019814"/>
            <a:ext cx="1008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 dirty="0">
                <a:latin typeface="Comic Sans MS" panose="030F0702030302020204" pitchFamily="66" charset="0"/>
              </a:rPr>
              <a:t>Proteínas</a:t>
            </a:r>
            <a:endParaRPr lang="es-ES" sz="1400" dirty="0">
              <a:latin typeface="Comic Sans MS" panose="030F0702030302020204" pitchFamily="66" charset="0"/>
            </a:endParaRPr>
          </a:p>
        </p:txBody>
      </p:sp>
      <p:sp>
        <p:nvSpPr>
          <p:cNvPr id="157761" name="Line 65"/>
          <p:cNvSpPr>
            <a:spLocks noChangeShapeType="1"/>
          </p:cNvSpPr>
          <p:nvPr/>
        </p:nvSpPr>
        <p:spPr bwMode="auto">
          <a:xfrm flipH="1">
            <a:off x="6048375" y="4226681"/>
            <a:ext cx="503238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7762" name="Text Box 66"/>
          <p:cNvSpPr txBox="1">
            <a:spLocks noChangeArrowheads="1"/>
          </p:cNvSpPr>
          <p:nvPr/>
        </p:nvSpPr>
        <p:spPr bwMode="auto">
          <a:xfrm>
            <a:off x="5508625" y="4786438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 dirty="0">
                <a:latin typeface="Comic Sans MS" panose="030F0702030302020204" pitchFamily="66" charset="0"/>
              </a:rPr>
              <a:t>Orgánulos</a:t>
            </a:r>
            <a:endParaRPr lang="es-ES" sz="1400" dirty="0">
              <a:latin typeface="Comic Sans MS" panose="030F0702030302020204" pitchFamily="66" charset="0"/>
            </a:endParaRPr>
          </a:p>
        </p:txBody>
      </p:sp>
      <p:sp>
        <p:nvSpPr>
          <p:cNvPr id="22" name="Rectangle 36"/>
          <p:cNvSpPr>
            <a:spLocks noChangeArrowheads="1"/>
          </p:cNvSpPr>
          <p:nvPr/>
        </p:nvSpPr>
        <p:spPr bwMode="auto">
          <a:xfrm>
            <a:off x="532263" y="5399217"/>
            <a:ext cx="8346693" cy="1179926"/>
          </a:xfrm>
          <a:prstGeom prst="rect">
            <a:avLst/>
          </a:prstGeom>
          <a:solidFill>
            <a:srgbClr val="CCFF99"/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dirty="0" smtClean="0">
                <a:latin typeface="Comic Sans MS" panose="030F0702030302020204" pitchFamily="66" charset="0"/>
              </a:rPr>
              <a:t>ORGÁNULOS:</a:t>
            </a:r>
            <a:r>
              <a:rPr lang="es-ES_tradnl" sz="1400" dirty="0" smtClean="0">
                <a:latin typeface="Comic Sans MS" panose="030F0702030302020204" pitchFamily="66" charset="0"/>
              </a:rPr>
              <a:t> estructuras que realizan funciones específicas (son los “órganos” de la célula).</a:t>
            </a:r>
          </a:p>
          <a:p>
            <a:pPr algn="ctr"/>
            <a:endParaRPr lang="es-ES_tradnl" sz="14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es-ES_tradnl" sz="1400" dirty="0" smtClean="0">
                <a:latin typeface="Comic Sans MS" panose="030F0702030302020204" pitchFamily="66" charset="0"/>
              </a:rPr>
              <a:t>NO MEMBRANOSOS (</a:t>
            </a:r>
            <a:r>
              <a:rPr lang="es-ES_tradnl" sz="1400" dirty="0" err="1" smtClean="0">
                <a:latin typeface="Comic Sans MS" panose="030F0702030302020204" pitchFamily="66" charset="0"/>
              </a:rPr>
              <a:t>citoesqueleto</a:t>
            </a:r>
            <a:r>
              <a:rPr lang="es-ES_tradnl" sz="1400" dirty="0" smtClean="0">
                <a:latin typeface="Comic Sans MS" panose="030F0702030302020204" pitchFamily="66" charset="0"/>
              </a:rPr>
              <a:t>, ribosomas y centriolos o centrosoma).</a:t>
            </a:r>
          </a:p>
          <a:p>
            <a:pPr marL="285750" indent="-285750">
              <a:buFontTx/>
              <a:buChar char="-"/>
            </a:pPr>
            <a:r>
              <a:rPr lang="es-ES_tradnl" sz="1400" dirty="0" smtClean="0">
                <a:latin typeface="Comic Sans MS" panose="030F0702030302020204" pitchFamily="66" charset="0"/>
              </a:rPr>
              <a:t>MEMBRANOSOS (lisosomas, aparato de Golgi, retículo </a:t>
            </a:r>
            <a:r>
              <a:rPr lang="es-ES_tradnl" sz="1400" dirty="0" err="1" smtClean="0">
                <a:latin typeface="Comic Sans MS" panose="030F0702030302020204" pitchFamily="66" charset="0"/>
              </a:rPr>
              <a:t>endoplasmático</a:t>
            </a:r>
            <a:r>
              <a:rPr lang="es-ES_tradnl" sz="1400" dirty="0" smtClean="0">
                <a:latin typeface="Comic Sans MS" panose="030F0702030302020204" pitchFamily="66" charset="0"/>
              </a:rPr>
              <a:t>, vacuolas)</a:t>
            </a:r>
            <a:endParaRPr lang="es-ES" sz="1400" dirty="0">
              <a:latin typeface="Comic Sans MS" panose="030F0702030302020204" pitchFamily="66" charset="0"/>
            </a:endParaRPr>
          </a:p>
        </p:txBody>
      </p:sp>
      <p:sp>
        <p:nvSpPr>
          <p:cNvPr id="23" name="Line 51"/>
          <p:cNvSpPr>
            <a:spLocks noChangeShapeType="1"/>
          </p:cNvSpPr>
          <p:nvPr/>
        </p:nvSpPr>
        <p:spPr bwMode="auto">
          <a:xfrm flipV="1">
            <a:off x="4381759" y="2576597"/>
            <a:ext cx="1419226" cy="833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24" name="Picture 2" descr="Descargar citoesqueleto en pdf - Atlas de Histología Vegetal y Animal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6" t="21035" r="30430" b="63828"/>
          <a:stretch/>
        </p:blipFill>
        <p:spPr bwMode="auto">
          <a:xfrm rot="7740000" flipH="1" flipV="1">
            <a:off x="3242643" y="1560343"/>
            <a:ext cx="99517" cy="44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0518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6"/>
          <p:cNvSpPr>
            <a:spLocks noChangeArrowheads="1"/>
          </p:cNvSpPr>
          <p:nvPr/>
        </p:nvSpPr>
        <p:spPr bwMode="auto">
          <a:xfrm>
            <a:off x="571029" y="372835"/>
            <a:ext cx="8083827" cy="732633"/>
          </a:xfrm>
          <a:prstGeom prst="rect">
            <a:avLst/>
          </a:prstGeom>
          <a:solidFill>
            <a:srgbClr val="CCFF99"/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dirty="0" smtClean="0">
                <a:latin typeface="Comic Sans MS" panose="030F0702030302020204" pitchFamily="66" charset="0"/>
              </a:rPr>
              <a:t>CITOESQUELETO. </a:t>
            </a:r>
            <a:r>
              <a:rPr lang="es-ES_tradnl" sz="1400" dirty="0" smtClean="0">
                <a:latin typeface="Comic Sans MS" panose="030F0702030302020204" pitchFamily="66" charset="0"/>
              </a:rPr>
              <a:t>“Esqueleto de la célula”</a:t>
            </a:r>
            <a:r>
              <a:rPr lang="es-ES_tradnl" dirty="0" smtClean="0">
                <a:latin typeface="Comic Sans MS" panose="030F0702030302020204" pitchFamily="66" charset="0"/>
              </a:rPr>
              <a:t>: </a:t>
            </a:r>
            <a:r>
              <a:rPr lang="es-ES_tradnl" sz="1400" dirty="0" smtClean="0">
                <a:latin typeface="Comic Sans MS" panose="030F0702030302020204" pitchFamily="66" charset="0"/>
              </a:rPr>
              <a:t>red de fibras que sostiene los orgánulos y </a:t>
            </a:r>
          </a:p>
          <a:p>
            <a:pPr algn="ctr"/>
            <a:r>
              <a:rPr lang="es-ES_tradnl" sz="1400" dirty="0" smtClean="0">
                <a:latin typeface="Comic Sans MS" panose="030F0702030302020204" pitchFamily="66" charset="0"/>
              </a:rPr>
              <a:t>da forma a la célula además de intervenir en los movimientos celulares.</a:t>
            </a:r>
            <a:endParaRPr lang="es-ES_tradnl" dirty="0" smtClean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Función del Citoesqueleto -【 Funciones del Citoesquleto en l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247" y="1475640"/>
            <a:ext cx="3679683" cy="296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oyecto Biosf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935" y="4654432"/>
            <a:ext cx="2318638" cy="207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5" descr="826630Atlas_Página_02_Imagen_000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37254">
            <a:off x="173435" y="1395593"/>
            <a:ext cx="4602553" cy="5287105"/>
          </a:xfrm>
          <a:prstGeom prst="rect">
            <a:avLst/>
          </a:prstGeom>
          <a:noFill/>
        </p:spPr>
      </p:pic>
      <p:sp>
        <p:nvSpPr>
          <p:cNvPr id="8" name="Line 65"/>
          <p:cNvSpPr>
            <a:spLocks noChangeShapeType="1"/>
          </p:cNvSpPr>
          <p:nvPr/>
        </p:nvSpPr>
        <p:spPr bwMode="auto">
          <a:xfrm flipH="1">
            <a:off x="4164674" y="2877703"/>
            <a:ext cx="939587" cy="518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" name="Elipse 3"/>
          <p:cNvSpPr/>
          <p:nvPr/>
        </p:nvSpPr>
        <p:spPr bwMode="auto">
          <a:xfrm>
            <a:off x="7424382" y="3489867"/>
            <a:ext cx="324199" cy="327547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noFill/>
              <a:effectLst/>
              <a:latin typeface="Arial" charset="0"/>
            </a:endParaRPr>
          </a:p>
        </p:txBody>
      </p:sp>
      <p:sp>
        <p:nvSpPr>
          <p:cNvPr id="10" name="Line 65"/>
          <p:cNvSpPr>
            <a:spLocks noChangeShapeType="1"/>
          </p:cNvSpPr>
          <p:nvPr/>
        </p:nvSpPr>
        <p:spPr bwMode="auto">
          <a:xfrm flipH="1">
            <a:off x="7037226" y="3790118"/>
            <a:ext cx="467373" cy="8545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3074" name="Picture 2" descr="Descargar citoesqueleto en pdf - Atlas de Histología Vegetal y Animal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6" t="21035" r="30430" b="63828"/>
          <a:stretch/>
        </p:blipFill>
        <p:spPr bwMode="auto">
          <a:xfrm rot="2413073">
            <a:off x="4112619" y="3049881"/>
            <a:ext cx="113888" cy="56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escargar citoesqueleto en pdf - Atlas de Histología Vegetal y Animal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6" t="21035" r="30430" b="63828"/>
          <a:stretch/>
        </p:blipFill>
        <p:spPr bwMode="auto">
          <a:xfrm rot="7740000" flipH="1" flipV="1">
            <a:off x="2751318" y="2160845"/>
            <a:ext cx="99517" cy="44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41687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99" name="Picture 35" descr="826630Atlas_Página_02_Imagen_00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37254">
            <a:off x="468313" y="944563"/>
            <a:ext cx="4824412" cy="5541962"/>
          </a:xfrm>
          <a:prstGeom prst="rect">
            <a:avLst/>
          </a:prstGeom>
          <a:noFill/>
        </p:spPr>
      </p:pic>
      <p:sp>
        <p:nvSpPr>
          <p:cNvPr id="164900" name="Rectangle 36"/>
          <p:cNvSpPr>
            <a:spLocks noChangeArrowheads="1"/>
          </p:cNvSpPr>
          <p:nvPr/>
        </p:nvSpPr>
        <p:spPr bwMode="auto">
          <a:xfrm>
            <a:off x="511581" y="399911"/>
            <a:ext cx="7956557" cy="431800"/>
          </a:xfrm>
          <a:prstGeom prst="rect">
            <a:avLst/>
          </a:prstGeom>
          <a:solidFill>
            <a:srgbClr val="CCFF99"/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dirty="0">
                <a:latin typeface="Comic Sans MS" panose="030F0702030302020204" pitchFamily="66" charset="0"/>
              </a:rPr>
              <a:t>RIBOSOMAS: realizan la síntesis de proteínas.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164906" name="Picture 42" descr="826630Atlas_Página_02_Imagen_000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88013" y="2132013"/>
            <a:ext cx="2438400" cy="2484437"/>
          </a:xfrm>
          <a:prstGeom prst="rect">
            <a:avLst/>
          </a:prstGeom>
          <a:noFill/>
        </p:spPr>
      </p:pic>
      <p:sp>
        <p:nvSpPr>
          <p:cNvPr id="164907" name="Line 43"/>
          <p:cNvSpPr>
            <a:spLocks noChangeShapeType="1"/>
          </p:cNvSpPr>
          <p:nvPr/>
        </p:nvSpPr>
        <p:spPr bwMode="auto">
          <a:xfrm>
            <a:off x="6551613" y="3933825"/>
            <a:ext cx="252412" cy="900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4908" name="Line 44"/>
          <p:cNvSpPr>
            <a:spLocks noChangeShapeType="1"/>
          </p:cNvSpPr>
          <p:nvPr/>
        </p:nvSpPr>
        <p:spPr bwMode="auto">
          <a:xfrm flipH="1">
            <a:off x="6804025" y="4113213"/>
            <a:ext cx="2159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4909" name="Text Box 45"/>
          <p:cNvSpPr txBox="1">
            <a:spLocks noChangeArrowheads="1"/>
          </p:cNvSpPr>
          <p:nvPr/>
        </p:nvSpPr>
        <p:spPr bwMode="auto">
          <a:xfrm>
            <a:off x="6300788" y="4833938"/>
            <a:ext cx="1257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>
                <a:latin typeface="Comic Sans MS" panose="030F0702030302020204" pitchFamily="66" charset="0"/>
              </a:rPr>
              <a:t>Subunidades</a:t>
            </a:r>
            <a:endParaRPr lang="es-ES" sz="1400">
              <a:latin typeface="Comic Sans MS" panose="030F0702030302020204" pitchFamily="66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026706" y="5463021"/>
            <a:ext cx="2565537" cy="830997"/>
          </a:xfrm>
          <a:prstGeom prst="rect">
            <a:avLst/>
          </a:prstGeom>
          <a:solidFill>
            <a:srgbClr val="FFFFE1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600" dirty="0">
                <a:solidFill>
                  <a:srgbClr val="333399"/>
                </a:solidFill>
                <a:latin typeface="Comic Sans MS" panose="030F0702030302020204" pitchFamily="66" charset="0"/>
              </a:rPr>
              <a:t>Presentes en todo tipo de células: procariotas y eucariotas.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363570" y="1134126"/>
            <a:ext cx="3425588" cy="954107"/>
          </a:xfrm>
          <a:prstGeom prst="rect">
            <a:avLst/>
          </a:prstGeom>
          <a:solidFill>
            <a:schemeClr val="accent5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400" dirty="0" smtClean="0">
                <a:solidFill>
                  <a:srgbClr val="333399"/>
                </a:solidFill>
                <a:latin typeface="Comic Sans MS" panose="030F0702030302020204" pitchFamily="66" charset="0"/>
              </a:rPr>
              <a:t>Son orgánulos no membranosos que pueden encontrarse dispersos por el citoplasma o adheridos a la membrana del retículo </a:t>
            </a:r>
            <a:r>
              <a:rPr lang="es-ES_tradnl" sz="1400" dirty="0" err="1" smtClean="0">
                <a:solidFill>
                  <a:srgbClr val="333399"/>
                </a:solidFill>
                <a:latin typeface="Comic Sans MS" panose="030F0702030302020204" pitchFamily="66" charset="0"/>
              </a:rPr>
              <a:t>endoplasmático</a:t>
            </a:r>
            <a:r>
              <a:rPr lang="es-ES_tradnl" sz="1400" dirty="0" smtClean="0">
                <a:solidFill>
                  <a:srgbClr val="333399"/>
                </a:solidFill>
                <a:latin typeface="Comic Sans MS" panose="030F0702030302020204" pitchFamily="66" charset="0"/>
              </a:rPr>
              <a:t>.</a:t>
            </a:r>
            <a:endParaRPr lang="es-ES_tradnl" sz="1400" dirty="0">
              <a:solidFill>
                <a:srgbClr val="33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Line 51"/>
          <p:cNvSpPr>
            <a:spLocks noChangeShapeType="1"/>
          </p:cNvSpPr>
          <p:nvPr/>
        </p:nvSpPr>
        <p:spPr bwMode="auto">
          <a:xfrm flipV="1">
            <a:off x="4846132" y="3370997"/>
            <a:ext cx="1180573" cy="7044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12" name="Picture 2" descr="Descargar citoesqueleto en pdf - Atlas de Histología Vegetal y Anima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6" t="21035" r="30430" b="63828"/>
          <a:stretch/>
        </p:blipFill>
        <p:spPr bwMode="auto">
          <a:xfrm rot="7740000" flipH="1" flipV="1">
            <a:off x="2874150" y="1573989"/>
            <a:ext cx="99517" cy="44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13493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5" name="Picture 35" descr="826630Atlas_Página_02_Imagen_00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37254">
            <a:off x="412130" y="893807"/>
            <a:ext cx="4824412" cy="5541962"/>
          </a:xfrm>
          <a:prstGeom prst="rect">
            <a:avLst/>
          </a:prstGeom>
          <a:noFill/>
        </p:spPr>
      </p:pic>
      <p:sp>
        <p:nvSpPr>
          <p:cNvPr id="163876" name="Rectangle 36"/>
          <p:cNvSpPr>
            <a:spLocks noChangeArrowheads="1"/>
          </p:cNvSpPr>
          <p:nvPr/>
        </p:nvSpPr>
        <p:spPr bwMode="auto">
          <a:xfrm>
            <a:off x="829636" y="373406"/>
            <a:ext cx="7846052" cy="431800"/>
          </a:xfrm>
          <a:prstGeom prst="rect">
            <a:avLst/>
          </a:prstGeom>
          <a:solidFill>
            <a:srgbClr val="CCFF99"/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dirty="0">
                <a:latin typeface="Comic Sans MS" panose="030F0702030302020204" pitchFamily="66" charset="0"/>
              </a:rPr>
              <a:t>CENTROSOMA: formado por 2 centriolos, interviene en la reproducción.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163882" name="Picture 42" descr="826630Atlas_Página_02_Imagen_000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00663" y="1844675"/>
            <a:ext cx="3375025" cy="3421063"/>
          </a:xfrm>
          <a:prstGeom prst="rect">
            <a:avLst/>
          </a:prstGeom>
          <a:noFill/>
        </p:spPr>
      </p:pic>
      <p:sp>
        <p:nvSpPr>
          <p:cNvPr id="163883" name="Line 43"/>
          <p:cNvSpPr>
            <a:spLocks noChangeShapeType="1"/>
          </p:cNvSpPr>
          <p:nvPr/>
        </p:nvSpPr>
        <p:spPr bwMode="auto">
          <a:xfrm flipV="1">
            <a:off x="6227763" y="2024063"/>
            <a:ext cx="2159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3884" name="Line 44"/>
          <p:cNvSpPr>
            <a:spLocks noChangeShapeType="1"/>
          </p:cNvSpPr>
          <p:nvPr/>
        </p:nvSpPr>
        <p:spPr bwMode="auto">
          <a:xfrm flipH="1" flipV="1">
            <a:off x="6624638" y="1989138"/>
            <a:ext cx="611187" cy="395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3885" name="Text Box 45"/>
          <p:cNvSpPr txBox="1">
            <a:spLocks noChangeArrowheads="1"/>
          </p:cNvSpPr>
          <p:nvPr/>
        </p:nvSpPr>
        <p:spPr bwMode="auto">
          <a:xfrm>
            <a:off x="6156325" y="1736725"/>
            <a:ext cx="1692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>
                <a:latin typeface="Comic Sans MS" panose="030F0702030302020204" pitchFamily="66" charset="0"/>
              </a:rPr>
              <a:t>Fibras</a:t>
            </a:r>
            <a:endParaRPr lang="es-ES" sz="1400">
              <a:latin typeface="Comic Sans MS" panose="030F0702030302020204" pitchFamily="66" charset="0"/>
            </a:endParaRPr>
          </a:p>
        </p:txBody>
      </p:sp>
      <p:sp>
        <p:nvSpPr>
          <p:cNvPr id="163886" name="Line 46"/>
          <p:cNvSpPr>
            <a:spLocks noChangeShapeType="1"/>
          </p:cNvSpPr>
          <p:nvPr/>
        </p:nvSpPr>
        <p:spPr bwMode="auto">
          <a:xfrm>
            <a:off x="7019925" y="3789363"/>
            <a:ext cx="180975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3887" name="Text Box 47"/>
          <p:cNvSpPr txBox="1">
            <a:spLocks noChangeArrowheads="1"/>
          </p:cNvSpPr>
          <p:nvPr/>
        </p:nvSpPr>
        <p:spPr bwMode="auto">
          <a:xfrm>
            <a:off x="6697663" y="5049838"/>
            <a:ext cx="151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>
                <a:latin typeface="Comic Sans MS" panose="030F0702030302020204" pitchFamily="66" charset="0"/>
              </a:rPr>
              <a:t>Microtúbulos</a:t>
            </a:r>
            <a:endParaRPr lang="es-ES" sz="1400">
              <a:latin typeface="Comic Sans MS" panose="030F0702030302020204" pitchFamily="66" charset="0"/>
            </a:endParaRPr>
          </a:p>
        </p:txBody>
      </p:sp>
      <p:sp>
        <p:nvSpPr>
          <p:cNvPr id="10" name="Rectangle 36"/>
          <p:cNvSpPr>
            <a:spLocks noChangeArrowheads="1"/>
          </p:cNvSpPr>
          <p:nvPr/>
        </p:nvSpPr>
        <p:spPr bwMode="auto">
          <a:xfrm>
            <a:off x="3807726" y="5972456"/>
            <a:ext cx="5110788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sz="1600" dirty="0">
                <a:latin typeface="Comic Sans MS" panose="030F0702030302020204" pitchFamily="66" charset="0"/>
              </a:rPr>
              <a:t>Orgánulo </a:t>
            </a:r>
            <a:r>
              <a:rPr lang="es-ES_tradnl" sz="1600" dirty="0" smtClean="0">
                <a:latin typeface="Comic Sans MS" panose="030F0702030302020204" pitchFamily="66" charset="0"/>
              </a:rPr>
              <a:t>no membranoso exclusivo </a:t>
            </a:r>
            <a:r>
              <a:rPr lang="es-ES_tradnl" sz="1600" dirty="0">
                <a:latin typeface="Comic Sans MS" panose="030F0702030302020204" pitchFamily="66" charset="0"/>
              </a:rPr>
              <a:t>de la célula animal</a:t>
            </a:r>
            <a:endParaRPr lang="es-ES" sz="1600" dirty="0">
              <a:latin typeface="Comic Sans MS" panose="030F0702030302020204" pitchFamily="66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776716" y="900902"/>
            <a:ext cx="3766783" cy="738664"/>
          </a:xfrm>
          <a:prstGeom prst="rect">
            <a:avLst/>
          </a:prstGeom>
          <a:solidFill>
            <a:schemeClr val="accent5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400" dirty="0" smtClean="0">
                <a:solidFill>
                  <a:srgbClr val="333399"/>
                </a:solidFill>
                <a:latin typeface="Comic Sans MS" panose="030F0702030302020204" pitchFamily="66" charset="0"/>
              </a:rPr>
              <a:t>Cada centriolo se compone de fibras proteicas que dirigen el movimiento de los cromosomas durante la división celular.</a:t>
            </a:r>
            <a:endParaRPr lang="es-ES_tradnl" sz="1400" dirty="0">
              <a:solidFill>
                <a:srgbClr val="33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Line 51"/>
          <p:cNvSpPr>
            <a:spLocks noChangeShapeType="1"/>
          </p:cNvSpPr>
          <p:nvPr/>
        </p:nvSpPr>
        <p:spPr bwMode="auto">
          <a:xfrm>
            <a:off x="2718593" y="3240893"/>
            <a:ext cx="2726863" cy="225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14" name="Picture 2" descr="Descargar citoesqueleto en pdf - Atlas de Histología Vegetal y Anima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6" t="21035" r="30430" b="63828"/>
          <a:stretch/>
        </p:blipFill>
        <p:spPr bwMode="auto">
          <a:xfrm rot="7740000" flipH="1" flipV="1">
            <a:off x="2983334" y="1505750"/>
            <a:ext cx="99517" cy="44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0997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803" name="Picture 35" descr="826630Atlas_Página_02_Imagen_00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37254">
            <a:off x="509721" y="1423143"/>
            <a:ext cx="4200259" cy="4824977"/>
          </a:xfrm>
          <a:prstGeom prst="rect">
            <a:avLst/>
          </a:prstGeom>
          <a:noFill/>
        </p:spPr>
      </p:pic>
      <p:sp>
        <p:nvSpPr>
          <p:cNvPr id="160804" name="Rectangle 36"/>
          <p:cNvSpPr>
            <a:spLocks noChangeArrowheads="1"/>
          </p:cNvSpPr>
          <p:nvPr/>
        </p:nvSpPr>
        <p:spPr bwMode="auto">
          <a:xfrm>
            <a:off x="478302" y="259235"/>
            <a:ext cx="7864804" cy="767704"/>
          </a:xfrm>
          <a:prstGeom prst="rect">
            <a:avLst/>
          </a:prstGeom>
          <a:solidFill>
            <a:srgbClr val="CCFF99"/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dirty="0">
                <a:latin typeface="Comic Sans MS" panose="030F0702030302020204" pitchFamily="66" charset="0"/>
              </a:rPr>
              <a:t>RETÍCULO ENDOPLASMÁTICO: </a:t>
            </a:r>
            <a:r>
              <a:rPr lang="es-ES_tradnl" sz="1600" dirty="0" smtClean="0">
                <a:latin typeface="Comic Sans MS" panose="030F0702030302020204" pitchFamily="66" charset="0"/>
              </a:rPr>
              <a:t>conjunto de canales cuya función principal </a:t>
            </a:r>
          </a:p>
          <a:p>
            <a:pPr algn="ctr"/>
            <a:r>
              <a:rPr lang="es-ES_tradnl" sz="1600" dirty="0" smtClean="0">
                <a:latin typeface="Comic Sans MS" panose="030F0702030302020204" pitchFamily="66" charset="0"/>
              </a:rPr>
              <a:t>es el </a:t>
            </a:r>
            <a:r>
              <a:rPr lang="es-ES_tradnl" sz="1600" b="1" dirty="0" smtClean="0">
                <a:latin typeface="Comic Sans MS" panose="030F0702030302020204" pitchFamily="66" charset="0"/>
              </a:rPr>
              <a:t>transporte</a:t>
            </a:r>
            <a:r>
              <a:rPr lang="es-ES_tradnl" sz="1600" dirty="0" smtClean="0">
                <a:latin typeface="Comic Sans MS" panose="030F0702030302020204" pitchFamily="66" charset="0"/>
              </a:rPr>
              <a:t>. Además participa en la síntesis de  algunas sustancias.</a:t>
            </a:r>
            <a:endParaRPr lang="es-ES" sz="1600" dirty="0">
              <a:latin typeface="Comic Sans MS" panose="030F0702030302020204" pitchFamily="66" charset="0"/>
            </a:endParaRPr>
          </a:p>
        </p:txBody>
      </p:sp>
      <p:pic>
        <p:nvPicPr>
          <p:cNvPr id="160815" name="Picture 47" descr="826630Atlas_Página_02_Imagen_000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19713" y="1792288"/>
            <a:ext cx="3681412" cy="3744912"/>
          </a:xfrm>
          <a:prstGeom prst="rect">
            <a:avLst/>
          </a:prstGeom>
          <a:noFill/>
        </p:spPr>
      </p:pic>
      <p:sp>
        <p:nvSpPr>
          <p:cNvPr id="160816" name="Text Box 48"/>
          <p:cNvSpPr txBox="1">
            <a:spLocks noChangeArrowheads="1"/>
          </p:cNvSpPr>
          <p:nvPr/>
        </p:nvSpPr>
        <p:spPr bwMode="auto">
          <a:xfrm>
            <a:off x="5930900" y="5464175"/>
            <a:ext cx="2700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>
                <a:latin typeface="Comic Sans MS" panose="030F0702030302020204" pitchFamily="66" charset="0"/>
              </a:rPr>
              <a:t>Retículo endoplasmático liso</a:t>
            </a:r>
            <a:endParaRPr lang="es-ES" sz="1400">
              <a:latin typeface="Comic Sans MS" panose="030F0702030302020204" pitchFamily="66" charset="0"/>
            </a:endParaRPr>
          </a:p>
        </p:txBody>
      </p:sp>
      <p:sp>
        <p:nvSpPr>
          <p:cNvPr id="160817" name="Line 49"/>
          <p:cNvSpPr>
            <a:spLocks noChangeShapeType="1"/>
          </p:cNvSpPr>
          <p:nvPr/>
        </p:nvSpPr>
        <p:spPr bwMode="auto">
          <a:xfrm flipH="1">
            <a:off x="7262813" y="4527550"/>
            <a:ext cx="539750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0818" name="Line 50"/>
          <p:cNvSpPr>
            <a:spLocks noChangeShapeType="1"/>
          </p:cNvSpPr>
          <p:nvPr/>
        </p:nvSpPr>
        <p:spPr bwMode="auto">
          <a:xfrm flipH="1" flipV="1">
            <a:off x="6543675" y="2079625"/>
            <a:ext cx="43180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0819" name="Text Box 51"/>
          <p:cNvSpPr txBox="1">
            <a:spLocks noChangeArrowheads="1"/>
          </p:cNvSpPr>
          <p:nvPr/>
        </p:nvSpPr>
        <p:spPr bwMode="auto">
          <a:xfrm>
            <a:off x="4922838" y="1811338"/>
            <a:ext cx="2987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>
                <a:latin typeface="Comic Sans MS" panose="030F0702030302020204" pitchFamily="66" charset="0"/>
              </a:rPr>
              <a:t>Retículo endoplasmático rugoso</a:t>
            </a:r>
            <a:endParaRPr lang="es-ES" sz="1400">
              <a:latin typeface="Comic Sans MS" panose="030F0702030302020204" pitchFamily="66" charset="0"/>
            </a:endParaRPr>
          </a:p>
        </p:txBody>
      </p:sp>
      <p:sp>
        <p:nvSpPr>
          <p:cNvPr id="160820" name="Line 52"/>
          <p:cNvSpPr>
            <a:spLocks noChangeShapeType="1"/>
          </p:cNvSpPr>
          <p:nvPr/>
        </p:nvSpPr>
        <p:spPr bwMode="auto">
          <a:xfrm flipV="1">
            <a:off x="7491413" y="1935163"/>
            <a:ext cx="684212" cy="1044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0821" name="Text Box 53"/>
          <p:cNvSpPr txBox="1">
            <a:spLocks noChangeArrowheads="1"/>
          </p:cNvSpPr>
          <p:nvPr/>
        </p:nvSpPr>
        <p:spPr bwMode="auto">
          <a:xfrm>
            <a:off x="7802563" y="1647825"/>
            <a:ext cx="1081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>
                <a:latin typeface="Comic Sans MS" panose="030F0702030302020204" pitchFamily="66" charset="0"/>
              </a:rPr>
              <a:t>Ribosomas</a:t>
            </a:r>
            <a:endParaRPr lang="es-ES" sz="1400">
              <a:latin typeface="Comic Sans MS" panose="030F0702030302020204" pitchFamily="66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777569" y="5915025"/>
            <a:ext cx="256553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600" dirty="0">
                <a:solidFill>
                  <a:srgbClr val="333399"/>
                </a:solidFill>
                <a:latin typeface="Comic Sans MS" panose="030F0702030302020204" pitchFamily="66" charset="0"/>
              </a:rPr>
              <a:t>RUGOSO: con ribosomas</a:t>
            </a:r>
          </a:p>
          <a:p>
            <a:pPr algn="ctr" eaLnBrk="0" hangingPunct="0">
              <a:spcBef>
                <a:spcPct val="50000"/>
              </a:spcBef>
            </a:pPr>
            <a:r>
              <a:rPr lang="es-ES_tradnl" sz="1600" dirty="0">
                <a:solidFill>
                  <a:srgbClr val="333399"/>
                </a:solidFill>
                <a:latin typeface="Comic Sans MS" panose="030F0702030302020204" pitchFamily="66" charset="0"/>
              </a:rPr>
              <a:t>LISO: sin ribosomas</a:t>
            </a:r>
          </a:p>
        </p:txBody>
      </p:sp>
      <p:sp>
        <p:nvSpPr>
          <p:cNvPr id="12" name="Line 51"/>
          <p:cNvSpPr>
            <a:spLocks noChangeShapeType="1"/>
          </p:cNvSpPr>
          <p:nvPr/>
        </p:nvSpPr>
        <p:spPr bwMode="auto">
          <a:xfrm flipV="1">
            <a:off x="3707818" y="3559125"/>
            <a:ext cx="1792650" cy="8597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13" name="Picture 2" descr="Descargar citoesqueleto en pdf - Atlas de Histología Vegetal y Anima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6" t="21035" r="30430" b="63828"/>
          <a:stretch/>
        </p:blipFill>
        <p:spPr bwMode="auto">
          <a:xfrm rot="7740000" flipH="1" flipV="1">
            <a:off x="2751318" y="1969773"/>
            <a:ext cx="99517" cy="44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69299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55" name="Picture 35" descr="826630Atlas_Página_02_Imagen_00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37254">
            <a:off x="608634" y="1074209"/>
            <a:ext cx="4285668" cy="4923089"/>
          </a:xfrm>
          <a:prstGeom prst="rect">
            <a:avLst/>
          </a:prstGeom>
          <a:noFill/>
        </p:spPr>
      </p:pic>
      <p:sp>
        <p:nvSpPr>
          <p:cNvPr id="158756" name="Rectangle 36"/>
          <p:cNvSpPr>
            <a:spLocks noChangeArrowheads="1"/>
          </p:cNvSpPr>
          <p:nvPr/>
        </p:nvSpPr>
        <p:spPr bwMode="auto">
          <a:xfrm>
            <a:off x="276981" y="336944"/>
            <a:ext cx="8543465" cy="555673"/>
          </a:xfrm>
          <a:prstGeom prst="rect">
            <a:avLst/>
          </a:prstGeom>
          <a:solidFill>
            <a:srgbClr val="CCFF99"/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dirty="0">
                <a:latin typeface="Comic Sans MS" panose="030F0702030302020204" pitchFamily="66" charset="0"/>
              </a:rPr>
              <a:t>APARATO DE GOLGI: </a:t>
            </a:r>
            <a:r>
              <a:rPr lang="es-ES_tradnl" sz="1600" dirty="0" smtClean="0">
                <a:latin typeface="Comic Sans MS" panose="030F0702030302020204" pitchFamily="66" charset="0"/>
              </a:rPr>
              <a:t>Su función es el almacén </a:t>
            </a:r>
            <a:r>
              <a:rPr lang="es-ES_tradnl" sz="1600" dirty="0">
                <a:latin typeface="Comic Sans MS" panose="030F0702030302020204" pitchFamily="66" charset="0"/>
              </a:rPr>
              <a:t>y secreción de sustancias de </a:t>
            </a:r>
            <a:r>
              <a:rPr lang="es-ES_tradnl" sz="1600" dirty="0" smtClean="0">
                <a:latin typeface="Comic Sans MS" panose="030F0702030302020204" pitchFamily="66" charset="0"/>
              </a:rPr>
              <a:t>desecho. </a:t>
            </a:r>
            <a:endParaRPr lang="es-ES" sz="1600" dirty="0">
              <a:latin typeface="Comic Sans MS" panose="030F0702030302020204" pitchFamily="66" charset="0"/>
            </a:endParaRPr>
          </a:p>
        </p:txBody>
      </p:sp>
      <p:pic>
        <p:nvPicPr>
          <p:cNvPr id="158768" name="Picture 48" descr="826630Atlas_Página_02_Imagen_00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021882">
            <a:off x="5286375" y="1665288"/>
            <a:ext cx="3570288" cy="3663950"/>
          </a:xfrm>
          <a:prstGeom prst="rect">
            <a:avLst/>
          </a:prstGeom>
          <a:noFill/>
        </p:spPr>
      </p:pic>
      <p:sp>
        <p:nvSpPr>
          <p:cNvPr id="158769" name="Line 49"/>
          <p:cNvSpPr>
            <a:spLocks noChangeShapeType="1"/>
          </p:cNvSpPr>
          <p:nvPr/>
        </p:nvSpPr>
        <p:spPr bwMode="auto">
          <a:xfrm flipH="1">
            <a:off x="7056438" y="4833938"/>
            <a:ext cx="215900" cy="395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8770" name="Text Box 50"/>
          <p:cNvSpPr txBox="1">
            <a:spLocks noChangeArrowheads="1"/>
          </p:cNvSpPr>
          <p:nvPr/>
        </p:nvSpPr>
        <p:spPr bwMode="auto">
          <a:xfrm>
            <a:off x="6516688" y="5176838"/>
            <a:ext cx="13319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 dirty="0">
                <a:latin typeface="Comic Sans MS" panose="030F0702030302020204" pitchFamily="66" charset="0"/>
              </a:rPr>
              <a:t>Vesículas de secreción</a:t>
            </a:r>
            <a:endParaRPr lang="es-ES" sz="1400" dirty="0">
              <a:latin typeface="Comic Sans MS" panose="030F0702030302020204" pitchFamily="66" charset="0"/>
            </a:endParaRPr>
          </a:p>
        </p:txBody>
      </p:sp>
      <p:sp>
        <p:nvSpPr>
          <p:cNvPr id="158771" name="Line 51"/>
          <p:cNvSpPr>
            <a:spLocks noChangeShapeType="1"/>
          </p:cNvSpPr>
          <p:nvPr/>
        </p:nvSpPr>
        <p:spPr bwMode="auto">
          <a:xfrm flipV="1">
            <a:off x="7632700" y="2168525"/>
            <a:ext cx="32385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8772" name="Text Box 52"/>
          <p:cNvSpPr txBox="1">
            <a:spLocks noChangeArrowheads="1"/>
          </p:cNvSpPr>
          <p:nvPr/>
        </p:nvSpPr>
        <p:spPr bwMode="auto">
          <a:xfrm>
            <a:off x="7524750" y="1881188"/>
            <a:ext cx="1331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 dirty="0" err="1">
                <a:latin typeface="Comic Sans MS" panose="030F0702030302020204" pitchFamily="66" charset="0"/>
              </a:rPr>
              <a:t>Dictiosomas</a:t>
            </a:r>
            <a:endParaRPr lang="es-ES" sz="1400" dirty="0">
              <a:latin typeface="Comic Sans MS" panose="030F0702030302020204" pitchFamily="66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3066757" y="5882039"/>
            <a:ext cx="5451467" cy="6048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sz="1600" dirty="0">
                <a:latin typeface="Comic Sans MS" panose="030F0702030302020204" pitchFamily="66" charset="0"/>
              </a:rPr>
              <a:t>Formado por varios sacos </a:t>
            </a:r>
            <a:r>
              <a:rPr lang="es-ES_tradnl" sz="1600" dirty="0" smtClean="0">
                <a:latin typeface="Comic Sans MS" panose="030F0702030302020204" pitchFamily="66" charset="0"/>
              </a:rPr>
              <a:t>aplanados y curvados llamados </a:t>
            </a:r>
            <a:endParaRPr lang="es-ES_tradnl" sz="1600" dirty="0">
              <a:latin typeface="Comic Sans MS" panose="030F0702030302020204" pitchFamily="66" charset="0"/>
            </a:endParaRPr>
          </a:p>
          <a:p>
            <a:pPr algn="ctr"/>
            <a:r>
              <a:rPr lang="es-ES_tradnl" sz="1600" b="1" dirty="0" err="1">
                <a:latin typeface="Comic Sans MS" panose="030F0702030302020204" pitchFamily="66" charset="0"/>
              </a:rPr>
              <a:t>dictiosomas</a:t>
            </a:r>
            <a:r>
              <a:rPr lang="es-ES_tradnl" sz="1600" dirty="0">
                <a:latin typeface="Comic Sans MS" panose="030F0702030302020204" pitchFamily="66" charset="0"/>
              </a:rPr>
              <a:t> y por </a:t>
            </a:r>
            <a:r>
              <a:rPr lang="es-ES_tradnl" sz="1600" b="1" dirty="0">
                <a:latin typeface="Comic Sans MS" panose="030F0702030302020204" pitchFamily="66" charset="0"/>
              </a:rPr>
              <a:t>vesículas de secreción</a:t>
            </a:r>
            <a:r>
              <a:rPr lang="es-ES_tradnl" sz="1600" dirty="0">
                <a:latin typeface="Comic Sans MS" panose="030F0702030302020204" pitchFamily="66" charset="0"/>
              </a:rPr>
              <a:t>.</a:t>
            </a:r>
            <a:endParaRPr lang="es-ES" sz="1600" dirty="0">
              <a:latin typeface="Comic Sans MS" panose="030F0702030302020204" pitchFamily="66" charset="0"/>
            </a:endParaRPr>
          </a:p>
        </p:txBody>
      </p:sp>
      <p:sp>
        <p:nvSpPr>
          <p:cNvPr id="10" name="Line 51"/>
          <p:cNvSpPr>
            <a:spLocks noChangeShapeType="1"/>
          </p:cNvSpPr>
          <p:nvPr/>
        </p:nvSpPr>
        <p:spPr bwMode="auto">
          <a:xfrm flipV="1">
            <a:off x="3851578" y="2897945"/>
            <a:ext cx="1761431" cy="894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11" name="Picture 2" descr="Descargar citoesqueleto en pdf - Atlas de Histología Vegetal y Anima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6" t="21035" r="30430" b="63828"/>
          <a:stretch/>
        </p:blipFill>
        <p:spPr bwMode="auto">
          <a:xfrm rot="7740000" flipH="1" flipV="1">
            <a:off x="2860502" y="1669524"/>
            <a:ext cx="99517" cy="44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63919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709" name="Picture 37" descr="826630Atlas_Página_02_Imagen_00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37254">
            <a:off x="1353314" y="1206085"/>
            <a:ext cx="3790794" cy="4354611"/>
          </a:xfrm>
          <a:prstGeom prst="rect">
            <a:avLst/>
          </a:prstGeom>
          <a:noFill/>
        </p:spPr>
      </p:pic>
      <p:sp>
        <p:nvSpPr>
          <p:cNvPr id="156710" name="Rectangle 38"/>
          <p:cNvSpPr>
            <a:spLocks noChangeArrowheads="1"/>
          </p:cNvSpPr>
          <p:nvPr/>
        </p:nvSpPr>
        <p:spPr bwMode="auto">
          <a:xfrm>
            <a:off x="281024" y="398468"/>
            <a:ext cx="8647075" cy="755645"/>
          </a:xfrm>
          <a:prstGeom prst="rect">
            <a:avLst/>
          </a:prstGeom>
          <a:solidFill>
            <a:srgbClr val="CCFF99"/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_tradnl" dirty="0">
                <a:latin typeface="Comic Sans MS" panose="030F0702030302020204" pitchFamily="66" charset="0"/>
              </a:rPr>
              <a:t>MITOCONDRIA: </a:t>
            </a:r>
            <a:r>
              <a:rPr lang="es-ES_tradnl" sz="1400" dirty="0" smtClean="0">
                <a:latin typeface="Comic Sans MS" panose="030F0702030302020204" pitchFamily="66" charset="0"/>
              </a:rPr>
              <a:t>Son orgánulos ovalados con doble membrana y repliegues en su interior llamados</a:t>
            </a:r>
          </a:p>
          <a:p>
            <a:r>
              <a:rPr lang="es-ES_tradnl" sz="1400" dirty="0" smtClean="0">
                <a:latin typeface="Comic Sans MS" panose="030F0702030302020204" pitchFamily="66" charset="0"/>
              </a:rPr>
              <a:t> crestas. Su función es obtener energía para la célula mediante un proceso llamado</a:t>
            </a:r>
            <a:r>
              <a:rPr lang="es-ES_tradnl" sz="1400" b="1" dirty="0" smtClean="0">
                <a:latin typeface="Comic Sans MS" panose="030F0702030302020204" pitchFamily="66" charset="0"/>
              </a:rPr>
              <a:t> </a:t>
            </a:r>
            <a:r>
              <a:rPr lang="es-ES_tradnl" sz="1400" b="1" dirty="0">
                <a:latin typeface="Comic Sans MS" panose="030F0702030302020204" pitchFamily="66" charset="0"/>
              </a:rPr>
              <a:t>respiración </a:t>
            </a:r>
            <a:r>
              <a:rPr lang="es-ES_tradnl" sz="1400" b="1" dirty="0" smtClean="0">
                <a:latin typeface="Comic Sans MS" panose="030F0702030302020204" pitchFamily="66" charset="0"/>
              </a:rPr>
              <a:t>celular.</a:t>
            </a:r>
            <a:endParaRPr lang="es-ES" sz="1400" dirty="0">
              <a:latin typeface="Comic Sans MS" panose="030F0702030302020204" pitchFamily="66" charset="0"/>
            </a:endParaRPr>
          </a:p>
        </p:txBody>
      </p:sp>
      <p:pic>
        <p:nvPicPr>
          <p:cNvPr id="156727" name="Picture 55" descr="826630Atlas_Página_02_Imagen_000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8925" y="1341438"/>
            <a:ext cx="3740150" cy="3462337"/>
          </a:xfrm>
          <a:prstGeom prst="rect">
            <a:avLst/>
          </a:prstGeom>
          <a:noFill/>
        </p:spPr>
      </p:pic>
      <p:sp>
        <p:nvSpPr>
          <p:cNvPr id="156728" name="Line 56"/>
          <p:cNvSpPr>
            <a:spLocks noChangeShapeType="1"/>
          </p:cNvSpPr>
          <p:nvPr/>
        </p:nvSpPr>
        <p:spPr bwMode="auto">
          <a:xfrm>
            <a:off x="8027988" y="3321050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6729" name="Line 57"/>
          <p:cNvSpPr>
            <a:spLocks noChangeShapeType="1"/>
          </p:cNvSpPr>
          <p:nvPr/>
        </p:nvSpPr>
        <p:spPr bwMode="auto">
          <a:xfrm>
            <a:off x="7667625" y="3213100"/>
            <a:ext cx="217488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6730" name="Text Box 58"/>
          <p:cNvSpPr txBox="1">
            <a:spLocks noChangeArrowheads="1"/>
          </p:cNvSpPr>
          <p:nvPr/>
        </p:nvSpPr>
        <p:spPr bwMode="auto">
          <a:xfrm>
            <a:off x="7632700" y="4400550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>
                <a:latin typeface="Comic Sans MS" panose="030F0702030302020204" pitchFamily="66" charset="0"/>
              </a:rPr>
              <a:t>Doble membrana</a:t>
            </a:r>
            <a:endParaRPr lang="es-ES" sz="1400">
              <a:latin typeface="Comic Sans MS" panose="030F0702030302020204" pitchFamily="66" charset="0"/>
            </a:endParaRPr>
          </a:p>
        </p:txBody>
      </p:sp>
      <p:sp>
        <p:nvSpPr>
          <p:cNvPr id="156731" name="Line 59"/>
          <p:cNvSpPr>
            <a:spLocks noChangeShapeType="1"/>
          </p:cNvSpPr>
          <p:nvPr/>
        </p:nvSpPr>
        <p:spPr bwMode="auto">
          <a:xfrm flipH="1">
            <a:off x="6551613" y="3500438"/>
            <a:ext cx="215900" cy="1116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6732" name="Text Box 60"/>
          <p:cNvSpPr txBox="1">
            <a:spLocks noChangeArrowheads="1"/>
          </p:cNvSpPr>
          <p:nvPr/>
        </p:nvSpPr>
        <p:spPr bwMode="auto">
          <a:xfrm>
            <a:off x="6154738" y="4581525"/>
            <a:ext cx="111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>
                <a:latin typeface="Comic Sans MS" panose="030F0702030302020204" pitchFamily="66" charset="0"/>
              </a:rPr>
              <a:t>Cresta</a:t>
            </a:r>
            <a:endParaRPr lang="es-ES" sz="1400">
              <a:latin typeface="Comic Sans MS" panose="030F0702030302020204" pitchFamily="66" charset="0"/>
            </a:endParaRPr>
          </a:p>
        </p:txBody>
      </p:sp>
      <p:sp>
        <p:nvSpPr>
          <p:cNvPr id="10" name="Rectangle 36"/>
          <p:cNvSpPr>
            <a:spLocks noChangeArrowheads="1"/>
          </p:cNvSpPr>
          <p:nvPr/>
        </p:nvSpPr>
        <p:spPr bwMode="auto">
          <a:xfrm>
            <a:off x="232014" y="5622895"/>
            <a:ext cx="8598090" cy="9385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sz="1400" b="1" dirty="0" smtClean="0">
                <a:latin typeface="Comic Sans MS" panose="030F0702030302020204" pitchFamily="66" charset="0"/>
              </a:rPr>
              <a:t>RESPIRACIÓN CELULAR </a:t>
            </a:r>
            <a:r>
              <a:rPr lang="es-ES_tradnl" sz="1400" dirty="0" smtClean="0">
                <a:latin typeface="Comic Sans MS" panose="030F0702030302020204" pitchFamily="66" charset="0"/>
              </a:rPr>
              <a:t>(proceso de oxidación de moléculas orgánicas en el que se obtiene energía): </a:t>
            </a:r>
            <a:endParaRPr lang="es-ES_tradnl" sz="1400" b="1" dirty="0" smtClean="0">
              <a:latin typeface="Comic Sans MS" panose="030F0702030302020204" pitchFamily="66" charset="0"/>
            </a:endParaRPr>
          </a:p>
          <a:p>
            <a:pPr algn="ctr"/>
            <a:endParaRPr lang="es-ES_tradnl" sz="1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s-ES_tradnl" sz="1400" dirty="0" smtClean="0">
                <a:latin typeface="Comic Sans MS" panose="030F0702030302020204" pitchFamily="66" charset="0"/>
              </a:rPr>
              <a:t>Moléculas </a:t>
            </a:r>
            <a:r>
              <a:rPr lang="es-ES_tradnl" sz="1400" dirty="0">
                <a:latin typeface="Comic Sans MS" panose="030F0702030302020204" pitchFamily="66" charset="0"/>
              </a:rPr>
              <a:t>orgánicas + O</a:t>
            </a:r>
            <a:r>
              <a:rPr lang="es-ES_tradnl" sz="1400" baseline="-25000" dirty="0">
                <a:latin typeface="Comic Sans MS" panose="030F0702030302020204" pitchFamily="66" charset="0"/>
              </a:rPr>
              <a:t>2 </a:t>
            </a:r>
            <a:r>
              <a:rPr lang="es-ES_tradnl" sz="1400" dirty="0">
                <a:latin typeface="Comic Sans MS" panose="030F0702030302020204" pitchFamily="66" charset="0"/>
              </a:rPr>
              <a:t> </a:t>
            </a:r>
            <a:r>
              <a:rPr lang="es-ES_tradnl" sz="1400" dirty="0">
                <a:latin typeface="Comic Sans MS" panose="030F0702030302020204" pitchFamily="66" charset="0"/>
                <a:cs typeface="Calibri" panose="020F0502020204030204" pitchFamily="34" charset="0"/>
              </a:rPr>
              <a:t>→ CO</a:t>
            </a:r>
            <a:r>
              <a:rPr lang="es-ES_tradnl" sz="1400" baseline="-25000" dirty="0">
                <a:latin typeface="Comic Sans MS" panose="030F0702030302020204" pitchFamily="66" charset="0"/>
                <a:cs typeface="Calibri" panose="020F0502020204030204" pitchFamily="34" charset="0"/>
              </a:rPr>
              <a:t>2 </a:t>
            </a:r>
            <a:r>
              <a:rPr lang="es-ES_tradnl" sz="1400" dirty="0">
                <a:latin typeface="Comic Sans MS" panose="030F0702030302020204" pitchFamily="66" charset="0"/>
                <a:cs typeface="Calibri" panose="020F0502020204030204" pitchFamily="34" charset="0"/>
              </a:rPr>
              <a:t> + H</a:t>
            </a:r>
            <a:r>
              <a:rPr lang="es-ES_tradnl" sz="1400" baseline="-25000" dirty="0">
                <a:latin typeface="Comic Sans MS" panose="030F0702030302020204" pitchFamily="66" charset="0"/>
                <a:cs typeface="Calibri" panose="020F0502020204030204" pitchFamily="34" charset="0"/>
              </a:rPr>
              <a:t>2</a:t>
            </a:r>
            <a:r>
              <a:rPr lang="es-ES_tradnl" sz="1400" dirty="0">
                <a:latin typeface="Comic Sans MS" panose="030F0702030302020204" pitchFamily="66" charset="0"/>
                <a:cs typeface="Calibri" panose="020F0502020204030204" pitchFamily="34" charset="0"/>
              </a:rPr>
              <a:t>O + ATP (energía química)</a:t>
            </a:r>
            <a:endParaRPr lang="es-ES_tradnl" sz="1400" dirty="0">
              <a:latin typeface="Comic Sans MS" panose="030F0702030302020204" pitchFamily="66" charset="0"/>
            </a:endParaRPr>
          </a:p>
        </p:txBody>
      </p:sp>
      <p:sp>
        <p:nvSpPr>
          <p:cNvPr id="11" name="Line 51"/>
          <p:cNvSpPr>
            <a:spLocks noChangeShapeType="1"/>
          </p:cNvSpPr>
          <p:nvPr/>
        </p:nvSpPr>
        <p:spPr bwMode="auto">
          <a:xfrm flipV="1">
            <a:off x="4585648" y="2906972"/>
            <a:ext cx="1569089" cy="10781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65218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51" name="Picture 35" descr="826630Atlas_Página_02_Imagen_00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37254">
            <a:off x="468313" y="944563"/>
            <a:ext cx="4824412" cy="5541962"/>
          </a:xfrm>
          <a:prstGeom prst="rect">
            <a:avLst/>
          </a:prstGeom>
          <a:noFill/>
        </p:spPr>
      </p:pic>
      <p:sp>
        <p:nvSpPr>
          <p:cNvPr id="162852" name="Rectangle 36"/>
          <p:cNvSpPr>
            <a:spLocks noChangeArrowheads="1"/>
          </p:cNvSpPr>
          <p:nvPr/>
        </p:nvSpPr>
        <p:spPr bwMode="auto">
          <a:xfrm>
            <a:off x="1158746" y="241346"/>
            <a:ext cx="7219843" cy="685240"/>
          </a:xfrm>
          <a:prstGeom prst="rect">
            <a:avLst/>
          </a:prstGeom>
          <a:solidFill>
            <a:srgbClr val="CCFF99"/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dirty="0">
                <a:latin typeface="Comic Sans MS" panose="030F0702030302020204" pitchFamily="66" charset="0"/>
              </a:rPr>
              <a:t>LISOSOMAS: </a:t>
            </a:r>
            <a:r>
              <a:rPr lang="es-ES_tradnl" sz="1400" dirty="0" smtClean="0">
                <a:latin typeface="Comic Sans MS" panose="030F0702030302020204" pitchFamily="66" charset="0"/>
              </a:rPr>
              <a:t>son vesículas cuya función es la digestión </a:t>
            </a:r>
            <a:r>
              <a:rPr lang="es-ES_tradnl" sz="1400" dirty="0">
                <a:latin typeface="Comic Sans MS" panose="030F0702030302020204" pitchFamily="66" charset="0"/>
              </a:rPr>
              <a:t>de </a:t>
            </a:r>
            <a:r>
              <a:rPr lang="es-ES_tradnl" sz="1400" dirty="0" smtClean="0">
                <a:latin typeface="Comic Sans MS" panose="030F0702030302020204" pitchFamily="66" charset="0"/>
              </a:rPr>
              <a:t>nutrientes. </a:t>
            </a:r>
          </a:p>
          <a:p>
            <a:pPr algn="ctr"/>
            <a:r>
              <a:rPr lang="es-ES_tradnl" sz="1400" dirty="0" smtClean="0">
                <a:latin typeface="Comic Sans MS" panose="030F0702030302020204" pitchFamily="66" charset="0"/>
              </a:rPr>
              <a:t>Para poder llevarla a cabo contienen </a:t>
            </a:r>
            <a:r>
              <a:rPr lang="es-ES_tradnl" sz="1400" dirty="0">
                <a:latin typeface="Comic Sans MS" panose="030F0702030302020204" pitchFamily="66" charset="0"/>
              </a:rPr>
              <a:t>enzimas digestivas.</a:t>
            </a:r>
            <a:endParaRPr lang="es-ES" sz="1400" dirty="0">
              <a:latin typeface="Comic Sans MS" panose="030F0702030302020204" pitchFamily="66" charset="0"/>
            </a:endParaRPr>
          </a:p>
        </p:txBody>
      </p:sp>
      <p:pic>
        <p:nvPicPr>
          <p:cNvPr id="162863" name="Picture 47" descr="826630Atlas_Página_02_Imagen_000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86425" y="1773238"/>
            <a:ext cx="2773363" cy="2765425"/>
          </a:xfrm>
          <a:prstGeom prst="rect">
            <a:avLst/>
          </a:prstGeom>
          <a:noFill/>
        </p:spPr>
      </p:pic>
      <p:sp>
        <p:nvSpPr>
          <p:cNvPr id="162864" name="Line 48"/>
          <p:cNvSpPr>
            <a:spLocks noChangeShapeType="1"/>
          </p:cNvSpPr>
          <p:nvPr/>
        </p:nvSpPr>
        <p:spPr bwMode="auto">
          <a:xfrm>
            <a:off x="6551613" y="4041775"/>
            <a:ext cx="7921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2865" name="Line 49"/>
          <p:cNvSpPr>
            <a:spLocks noChangeShapeType="1"/>
          </p:cNvSpPr>
          <p:nvPr/>
        </p:nvSpPr>
        <p:spPr bwMode="auto">
          <a:xfrm flipH="1">
            <a:off x="7667625" y="3465513"/>
            <a:ext cx="360363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2866" name="Text Box 50"/>
          <p:cNvSpPr txBox="1">
            <a:spLocks noChangeArrowheads="1"/>
          </p:cNvSpPr>
          <p:nvPr/>
        </p:nvSpPr>
        <p:spPr bwMode="auto">
          <a:xfrm>
            <a:off x="6372225" y="4473575"/>
            <a:ext cx="23764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400" dirty="0">
                <a:latin typeface="Comic Sans MS" panose="030F0702030302020204" pitchFamily="66" charset="0"/>
              </a:rPr>
              <a:t>Vesículas con </a:t>
            </a:r>
            <a:r>
              <a:rPr lang="es-ES_tradnl" sz="1400" dirty="0" smtClean="0">
                <a:latin typeface="Comic Sans MS" panose="030F0702030302020204" pitchFamily="66" charset="0"/>
              </a:rPr>
              <a:t>enzimas digestivas </a:t>
            </a:r>
            <a:r>
              <a:rPr lang="es-ES_tradnl" sz="1400" dirty="0">
                <a:latin typeface="Comic Sans MS" panose="030F0702030302020204" pitchFamily="66" charset="0"/>
              </a:rPr>
              <a:t>que digieren nutrientes</a:t>
            </a:r>
            <a:endParaRPr lang="es-ES" sz="1400" dirty="0">
              <a:latin typeface="Comic Sans MS" panose="030F0702030302020204" pitchFamily="66" charset="0"/>
            </a:endParaRPr>
          </a:p>
        </p:txBody>
      </p:sp>
      <p:sp>
        <p:nvSpPr>
          <p:cNvPr id="8" name="Line 51"/>
          <p:cNvSpPr>
            <a:spLocks noChangeShapeType="1"/>
          </p:cNvSpPr>
          <p:nvPr/>
        </p:nvSpPr>
        <p:spPr bwMode="auto">
          <a:xfrm>
            <a:off x="4232270" y="1773237"/>
            <a:ext cx="1800040" cy="73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9" name="Picture 2" descr="Descargar citoesqueleto en pdf - Atlas de Histología Vegetal y Anima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6" t="21035" r="30430" b="63828"/>
          <a:stretch/>
        </p:blipFill>
        <p:spPr bwMode="auto">
          <a:xfrm rot="7740000" flipH="1" flipV="1">
            <a:off x="3010627" y="1451159"/>
            <a:ext cx="99517" cy="44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1326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827" name="Picture 35" descr="826630Atlas_Página_02_Imagen_00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37254">
            <a:off x="468313" y="944563"/>
            <a:ext cx="4824412" cy="5541962"/>
          </a:xfrm>
          <a:prstGeom prst="rect">
            <a:avLst/>
          </a:prstGeom>
          <a:noFill/>
        </p:spPr>
      </p:pic>
      <p:sp>
        <p:nvSpPr>
          <p:cNvPr id="161828" name="Rectangle 36"/>
          <p:cNvSpPr>
            <a:spLocks noChangeArrowheads="1"/>
          </p:cNvSpPr>
          <p:nvPr/>
        </p:nvSpPr>
        <p:spPr bwMode="auto">
          <a:xfrm>
            <a:off x="909147" y="505932"/>
            <a:ext cx="7081913" cy="431800"/>
          </a:xfrm>
          <a:prstGeom prst="rect">
            <a:avLst/>
          </a:prstGeom>
          <a:solidFill>
            <a:srgbClr val="CCFF99"/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dirty="0">
                <a:latin typeface="Comic Sans MS" panose="030F0702030302020204" pitchFamily="66" charset="0"/>
              </a:rPr>
              <a:t>VACUOLAS: almacén de sustancias de diversa naturaleza.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161839" name="Picture 47" descr="826630Atlas_Página_02_Imagen_000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48313" y="1763713"/>
            <a:ext cx="2840037" cy="2755900"/>
          </a:xfrm>
          <a:prstGeom prst="rect">
            <a:avLst/>
          </a:prstGeom>
          <a:noFill/>
        </p:spPr>
      </p:pic>
      <p:sp>
        <p:nvSpPr>
          <p:cNvPr id="161840" name="Line 48"/>
          <p:cNvSpPr>
            <a:spLocks noChangeShapeType="1"/>
          </p:cNvSpPr>
          <p:nvPr/>
        </p:nvSpPr>
        <p:spPr bwMode="auto">
          <a:xfrm flipH="1">
            <a:off x="6696075" y="4005263"/>
            <a:ext cx="215900" cy="828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1841" name="Text Box 49"/>
          <p:cNvSpPr txBox="1">
            <a:spLocks noChangeArrowheads="1"/>
          </p:cNvSpPr>
          <p:nvPr/>
        </p:nvSpPr>
        <p:spPr bwMode="auto">
          <a:xfrm>
            <a:off x="5688013" y="4797425"/>
            <a:ext cx="19796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400">
                <a:latin typeface="Comic Sans MS" panose="030F0702030302020204" pitchFamily="66" charset="0"/>
              </a:rPr>
              <a:t>Vesículas formadas por membrana</a:t>
            </a:r>
            <a:endParaRPr lang="es-ES" sz="1400">
              <a:latin typeface="Comic Sans MS" panose="030F0702030302020204" pitchFamily="66" charset="0"/>
            </a:endParaRPr>
          </a:p>
        </p:txBody>
      </p:sp>
      <p:sp>
        <p:nvSpPr>
          <p:cNvPr id="161842" name="Line 50"/>
          <p:cNvSpPr>
            <a:spLocks noChangeShapeType="1"/>
          </p:cNvSpPr>
          <p:nvPr/>
        </p:nvSpPr>
        <p:spPr bwMode="auto">
          <a:xfrm flipH="1" flipV="1">
            <a:off x="6264275" y="3573463"/>
            <a:ext cx="252413" cy="1260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650560" y="5755877"/>
            <a:ext cx="2565537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600" dirty="0">
                <a:solidFill>
                  <a:srgbClr val="333399"/>
                </a:solidFill>
                <a:latin typeface="Comic Sans MS" panose="030F0702030302020204" pitchFamily="66" charset="0"/>
              </a:rPr>
              <a:t>En la CÉLULA </a:t>
            </a:r>
            <a:r>
              <a:rPr lang="es-ES_tradnl" sz="1600" dirty="0" smtClean="0">
                <a:solidFill>
                  <a:srgbClr val="333399"/>
                </a:solidFill>
                <a:latin typeface="Comic Sans MS" panose="030F0702030302020204" pitchFamily="66" charset="0"/>
              </a:rPr>
              <a:t>VEGETAL </a:t>
            </a:r>
            <a:r>
              <a:rPr lang="es-ES_tradnl" sz="1600" dirty="0">
                <a:solidFill>
                  <a:srgbClr val="333399"/>
                </a:solidFill>
                <a:latin typeface="Comic Sans MS" panose="030F0702030302020204" pitchFamily="66" charset="0"/>
              </a:rPr>
              <a:t>una gran vacuola  ocupa gran parte de la célula.</a:t>
            </a:r>
          </a:p>
        </p:txBody>
      </p:sp>
      <p:sp>
        <p:nvSpPr>
          <p:cNvPr id="9" name="Line 51"/>
          <p:cNvSpPr>
            <a:spLocks noChangeShapeType="1"/>
          </p:cNvSpPr>
          <p:nvPr/>
        </p:nvSpPr>
        <p:spPr bwMode="auto">
          <a:xfrm flipV="1">
            <a:off x="4584925" y="2620369"/>
            <a:ext cx="1556568" cy="152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10" name="Picture 2" descr="Descargar citoesqueleto en pdf - Atlas de Histología Vegetal y Anima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6" t="21035" r="30430" b="63828"/>
          <a:stretch/>
        </p:blipFill>
        <p:spPr bwMode="auto">
          <a:xfrm rot="7740000" flipH="1" flipV="1">
            <a:off x="2928742" y="1601285"/>
            <a:ext cx="99517" cy="44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8197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683786" y="114300"/>
            <a:ext cx="3311525" cy="338554"/>
          </a:xfrm>
          <a:prstGeom prst="rect">
            <a:avLst/>
          </a:prstGeom>
          <a:solidFill>
            <a:srgbClr val="FFFF99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6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B. 2. LA </a:t>
            </a:r>
            <a:r>
              <a:rPr lang="es-ES_tradnl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CÉLULA VEGETAL</a:t>
            </a:r>
            <a:endParaRPr lang="es-ES_tradnl" sz="1600" dirty="0">
              <a:latin typeface="Comic Sans MS" panose="030F0702030302020204" pitchFamily="66" charset="0"/>
            </a:endParaRPr>
          </a:p>
        </p:txBody>
      </p:sp>
      <p:pic>
        <p:nvPicPr>
          <p:cNvPr id="15363" name="Picture 44" descr="t2-3b"/>
          <p:cNvPicPr>
            <a:picLocks noChangeAspect="1" noChangeArrowheads="1"/>
          </p:cNvPicPr>
          <p:nvPr/>
        </p:nvPicPr>
        <p:blipFill>
          <a:blip r:embed="rId3" cstate="print"/>
          <a:srcRect l="22809" t="8238" r="24757" b="8238"/>
          <a:stretch>
            <a:fillRect/>
          </a:stretch>
        </p:blipFill>
        <p:spPr bwMode="auto">
          <a:xfrm>
            <a:off x="3455988" y="1292225"/>
            <a:ext cx="4333875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3406779" y="574036"/>
            <a:ext cx="2436813" cy="1125538"/>
            <a:chOff x="3072" y="745"/>
            <a:chExt cx="1535" cy="709"/>
          </a:xfrm>
        </p:grpSpPr>
        <p:sp>
          <p:nvSpPr>
            <p:cNvPr id="15386" name="Line 46"/>
            <p:cNvSpPr>
              <a:spLocks noChangeShapeType="1"/>
            </p:cNvSpPr>
            <p:nvPr/>
          </p:nvSpPr>
          <p:spPr bwMode="auto">
            <a:xfrm flipH="1" flipV="1">
              <a:off x="4218" y="1181"/>
              <a:ext cx="389" cy="175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s-ES">
                <a:latin typeface="Comic Sans MS" panose="030F0702030302020204" pitchFamily="66" charset="0"/>
              </a:endParaRPr>
            </a:p>
          </p:txBody>
        </p:sp>
        <p:sp>
          <p:nvSpPr>
            <p:cNvPr id="15387" name="Text Box 47"/>
            <p:cNvSpPr txBox="1">
              <a:spLocks noChangeArrowheads="1"/>
            </p:cNvSpPr>
            <p:nvPr/>
          </p:nvSpPr>
          <p:spPr bwMode="auto">
            <a:xfrm>
              <a:off x="3072" y="745"/>
              <a:ext cx="1207" cy="709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ES_tradnl" dirty="0">
                  <a:solidFill>
                    <a:srgbClr val="C01306"/>
                  </a:solidFill>
                  <a:latin typeface="Comic Sans MS" panose="030F0702030302020204" pitchFamily="66" charset="0"/>
                </a:rPr>
                <a:t>Pared celular*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es-ES_tradnl" sz="1400" dirty="0" smtClean="0">
                  <a:solidFill>
                    <a:srgbClr val="C01306"/>
                  </a:solidFill>
                  <a:latin typeface="Comic Sans MS" panose="030F0702030302020204" pitchFamily="66" charset="0"/>
                </a:rPr>
                <a:t>(compuesta por celulosa, su función es la protección</a:t>
              </a:r>
              <a:r>
                <a:rPr lang="es-ES_tradnl" sz="1400" dirty="0">
                  <a:solidFill>
                    <a:srgbClr val="C01306"/>
                  </a:solidFill>
                  <a:latin typeface="Comic Sans MS" panose="030F0702030302020204" pitchFamily="66" charset="0"/>
                </a:rPr>
                <a:t>)</a:t>
              </a:r>
              <a:endParaRPr lang="es-ES_tradnl" sz="14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6679400" y="1226657"/>
            <a:ext cx="2144713" cy="1027113"/>
            <a:chOff x="4610" y="1166"/>
            <a:chExt cx="1351" cy="647"/>
          </a:xfrm>
        </p:grpSpPr>
        <p:sp>
          <p:nvSpPr>
            <p:cNvPr id="15384" name="Text Box 49"/>
            <p:cNvSpPr txBox="1">
              <a:spLocks noChangeArrowheads="1"/>
            </p:cNvSpPr>
            <p:nvPr/>
          </p:nvSpPr>
          <p:spPr bwMode="auto">
            <a:xfrm>
              <a:off x="4610" y="1166"/>
              <a:ext cx="1351" cy="331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ES_tradnl" sz="1400" dirty="0">
                  <a:latin typeface="Comic Sans MS" panose="030F0702030302020204" pitchFamily="66" charset="0"/>
                </a:rPr>
                <a:t>Retículo </a:t>
              </a:r>
              <a:r>
                <a:rPr lang="es-ES_tradnl" sz="1400" dirty="0" err="1">
                  <a:latin typeface="Comic Sans MS" panose="030F0702030302020204" pitchFamily="66" charset="0"/>
                </a:rPr>
                <a:t>endoplasmático</a:t>
              </a:r>
              <a:endParaRPr lang="es-ES_tradnl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15385" name="Line 50"/>
            <p:cNvSpPr>
              <a:spLocks noChangeShapeType="1"/>
            </p:cNvSpPr>
            <p:nvPr/>
          </p:nvSpPr>
          <p:spPr bwMode="auto">
            <a:xfrm flipV="1">
              <a:off x="4803" y="1473"/>
              <a:ext cx="302" cy="34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endParaRPr lang="es-ES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7135813" y="2284418"/>
            <a:ext cx="1825625" cy="309563"/>
            <a:chOff x="4853" y="1933"/>
            <a:chExt cx="1150" cy="195"/>
          </a:xfrm>
        </p:grpSpPr>
        <p:sp>
          <p:nvSpPr>
            <p:cNvPr id="15382" name="Text Box 52"/>
            <p:cNvSpPr txBox="1">
              <a:spLocks noChangeArrowheads="1"/>
            </p:cNvSpPr>
            <p:nvPr/>
          </p:nvSpPr>
          <p:spPr bwMode="auto">
            <a:xfrm>
              <a:off x="5456" y="1933"/>
              <a:ext cx="547" cy="19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_tradnl" sz="1400">
                  <a:latin typeface="Comic Sans MS" panose="030F0702030302020204" pitchFamily="66" charset="0"/>
                </a:rPr>
                <a:t>Núcleo</a:t>
              </a:r>
            </a:p>
          </p:txBody>
        </p:sp>
        <p:sp>
          <p:nvSpPr>
            <p:cNvPr id="15383" name="Line 53"/>
            <p:cNvSpPr>
              <a:spLocks noChangeShapeType="1"/>
            </p:cNvSpPr>
            <p:nvPr/>
          </p:nvSpPr>
          <p:spPr bwMode="auto">
            <a:xfrm flipV="1">
              <a:off x="4853" y="2042"/>
              <a:ext cx="658" cy="28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s-ES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6923086" y="3283570"/>
            <a:ext cx="2114549" cy="582612"/>
            <a:chOff x="4575" y="2745"/>
            <a:chExt cx="1332" cy="367"/>
          </a:xfrm>
        </p:grpSpPr>
        <p:sp>
          <p:nvSpPr>
            <p:cNvPr id="15380" name="Text Box 55"/>
            <p:cNvSpPr txBox="1">
              <a:spLocks noChangeArrowheads="1"/>
            </p:cNvSpPr>
            <p:nvPr/>
          </p:nvSpPr>
          <p:spPr bwMode="auto">
            <a:xfrm>
              <a:off x="5116" y="2917"/>
              <a:ext cx="791" cy="19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_tradnl" sz="1400" dirty="0">
                  <a:latin typeface="Comic Sans MS" panose="030F0702030302020204" pitchFamily="66" charset="0"/>
                </a:rPr>
                <a:t>Mitocondria</a:t>
              </a:r>
            </a:p>
          </p:txBody>
        </p:sp>
        <p:sp>
          <p:nvSpPr>
            <p:cNvPr id="15381" name="Line 56"/>
            <p:cNvSpPr>
              <a:spLocks noChangeShapeType="1"/>
            </p:cNvSpPr>
            <p:nvPr/>
          </p:nvSpPr>
          <p:spPr bwMode="auto">
            <a:xfrm flipH="1" flipV="1">
              <a:off x="4575" y="2745"/>
              <a:ext cx="577" cy="223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s-ES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3170238" y="3851276"/>
            <a:ext cx="1984375" cy="1808163"/>
            <a:chOff x="2355" y="2812"/>
            <a:chExt cx="1250" cy="1139"/>
          </a:xfrm>
        </p:grpSpPr>
        <p:sp>
          <p:nvSpPr>
            <p:cNvPr id="15378" name="Text Box 58"/>
            <p:cNvSpPr txBox="1">
              <a:spLocks noChangeArrowheads="1"/>
            </p:cNvSpPr>
            <p:nvPr/>
          </p:nvSpPr>
          <p:spPr bwMode="auto">
            <a:xfrm>
              <a:off x="2355" y="3542"/>
              <a:ext cx="715" cy="409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_tradnl">
                  <a:solidFill>
                    <a:srgbClr val="C01306"/>
                  </a:solidFill>
                  <a:latin typeface="Comic Sans MS" panose="030F0702030302020204" pitchFamily="66" charset="0"/>
                </a:rPr>
                <a:t>Gran</a:t>
              </a:r>
              <a:br>
                <a:rPr lang="es-ES_tradnl">
                  <a:solidFill>
                    <a:srgbClr val="C01306"/>
                  </a:solidFill>
                  <a:latin typeface="Comic Sans MS" panose="030F0702030302020204" pitchFamily="66" charset="0"/>
                </a:rPr>
              </a:br>
              <a:r>
                <a:rPr lang="es-ES_tradnl">
                  <a:solidFill>
                    <a:srgbClr val="C01306"/>
                  </a:solidFill>
                  <a:latin typeface="Comic Sans MS" panose="030F0702030302020204" pitchFamily="66" charset="0"/>
                </a:rPr>
                <a:t>vacuola*</a:t>
              </a:r>
              <a:endParaRPr lang="es-ES_tradnl">
                <a:latin typeface="Comic Sans MS" panose="030F0702030302020204" pitchFamily="66" charset="0"/>
              </a:endParaRPr>
            </a:p>
          </p:txBody>
        </p:sp>
        <p:sp>
          <p:nvSpPr>
            <p:cNvPr id="15379" name="Line 59"/>
            <p:cNvSpPr>
              <a:spLocks noChangeShapeType="1"/>
            </p:cNvSpPr>
            <p:nvPr/>
          </p:nvSpPr>
          <p:spPr bwMode="auto">
            <a:xfrm flipV="1">
              <a:off x="2775" y="2812"/>
              <a:ext cx="830" cy="851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s-ES">
                <a:latin typeface="Comic Sans MS" panose="030F0702030302020204" pitchFamily="66" charset="0"/>
              </a:endParaRPr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6707188" y="4044953"/>
            <a:ext cx="1406525" cy="947738"/>
            <a:chOff x="4679" y="3042"/>
            <a:chExt cx="886" cy="597"/>
          </a:xfrm>
        </p:grpSpPr>
        <p:sp>
          <p:nvSpPr>
            <p:cNvPr id="15376" name="Text Box 61"/>
            <p:cNvSpPr txBox="1">
              <a:spLocks noChangeArrowheads="1"/>
            </p:cNvSpPr>
            <p:nvPr/>
          </p:nvSpPr>
          <p:spPr bwMode="auto">
            <a:xfrm>
              <a:off x="4846" y="3308"/>
              <a:ext cx="719" cy="331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_tradnl" sz="1400">
                  <a:latin typeface="Comic Sans MS" panose="030F0702030302020204" pitchFamily="66" charset="0"/>
                </a:rPr>
                <a:t>Membrana plasmática</a:t>
              </a:r>
            </a:p>
          </p:txBody>
        </p:sp>
        <p:sp>
          <p:nvSpPr>
            <p:cNvPr id="15377" name="Line 62"/>
            <p:cNvSpPr>
              <a:spLocks noChangeShapeType="1"/>
            </p:cNvSpPr>
            <p:nvPr/>
          </p:nvSpPr>
          <p:spPr bwMode="auto">
            <a:xfrm>
              <a:off x="4679" y="3042"/>
              <a:ext cx="200" cy="363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s-ES">
                <a:latin typeface="Comic Sans MS" panose="030F0702030302020204" pitchFamily="66" charset="0"/>
              </a:endParaRPr>
            </a:p>
          </p:txBody>
        </p:sp>
      </p:grpSp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5888038" y="4330702"/>
            <a:ext cx="2325687" cy="1058863"/>
            <a:chOff x="4067" y="3114"/>
            <a:chExt cx="1465" cy="667"/>
          </a:xfrm>
        </p:grpSpPr>
        <p:sp>
          <p:nvSpPr>
            <p:cNvPr id="15374" name="Text Box 64"/>
            <p:cNvSpPr txBox="1">
              <a:spLocks noChangeArrowheads="1"/>
            </p:cNvSpPr>
            <p:nvPr/>
          </p:nvSpPr>
          <p:spPr bwMode="auto">
            <a:xfrm>
              <a:off x="4479" y="3547"/>
              <a:ext cx="1053" cy="234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_tradnl">
                  <a:solidFill>
                    <a:srgbClr val="C01306"/>
                  </a:solidFill>
                  <a:latin typeface="Comic Sans MS" panose="030F0702030302020204" pitchFamily="66" charset="0"/>
                </a:rPr>
                <a:t>Cloroplasto*</a:t>
              </a:r>
              <a:endParaRPr lang="es-ES_tradnl" sz="1400">
                <a:solidFill>
                  <a:srgbClr val="C01306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5375" name="Line 65"/>
            <p:cNvSpPr>
              <a:spLocks noChangeShapeType="1"/>
            </p:cNvSpPr>
            <p:nvPr/>
          </p:nvSpPr>
          <p:spPr bwMode="auto">
            <a:xfrm>
              <a:off x="4067" y="3114"/>
              <a:ext cx="451" cy="555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s-ES">
                <a:latin typeface="Comic Sans MS" panose="030F0702030302020204" pitchFamily="66" charset="0"/>
              </a:endParaRPr>
            </a:p>
          </p:txBody>
        </p:sp>
      </p:grpSp>
      <p:sp>
        <p:nvSpPr>
          <p:cNvPr id="15371" name="Text Box 67"/>
          <p:cNvSpPr txBox="1">
            <a:spLocks noChangeArrowheads="1"/>
          </p:cNvSpPr>
          <p:nvPr/>
        </p:nvSpPr>
        <p:spPr bwMode="auto">
          <a:xfrm>
            <a:off x="6063177" y="21099"/>
            <a:ext cx="2952750" cy="8255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600" dirty="0">
                <a:latin typeface="Comic Sans MS" panose="030F0702030302020204" pitchFamily="66" charset="0"/>
              </a:rPr>
              <a:t>Las células vegetales carecen de centriolos y tienen algunos </a:t>
            </a:r>
            <a:r>
              <a:rPr lang="es-ES_tradnl" sz="1600" dirty="0">
                <a:solidFill>
                  <a:srgbClr val="C01306"/>
                </a:solidFill>
                <a:latin typeface="Comic Sans MS" panose="030F0702030302020204" pitchFamily="66" charset="0"/>
              </a:rPr>
              <a:t>orgánulos exclusivos.</a:t>
            </a:r>
            <a:endParaRPr lang="es-ES_tradnl" sz="1600" dirty="0">
              <a:latin typeface="Comic Sans MS" panose="030F0702030302020204" pitchFamily="66" charset="0"/>
            </a:endParaRPr>
          </a:p>
        </p:txBody>
      </p:sp>
      <p:sp>
        <p:nvSpPr>
          <p:cNvPr id="15372" name="Text Box 71"/>
          <p:cNvSpPr txBox="1">
            <a:spLocks noChangeArrowheads="1"/>
          </p:cNvSpPr>
          <p:nvPr/>
        </p:nvSpPr>
        <p:spPr bwMode="auto">
          <a:xfrm>
            <a:off x="2670175" y="5718771"/>
            <a:ext cx="5162550" cy="30995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400">
                <a:solidFill>
                  <a:srgbClr val="C01306"/>
                </a:solidFill>
                <a:latin typeface="Comic Sans MS" panose="030F0702030302020204" pitchFamily="66" charset="0"/>
              </a:rPr>
              <a:t>* Estructuras y orgánulos exclusivos de células vegetales</a:t>
            </a:r>
          </a:p>
        </p:txBody>
      </p:sp>
      <p:pic>
        <p:nvPicPr>
          <p:cNvPr id="31" name="Picture 45"/>
          <p:cNvPicPr>
            <a:picLocks noChangeAspect="1" noChangeArrowheads="1"/>
          </p:cNvPicPr>
          <p:nvPr/>
        </p:nvPicPr>
        <p:blipFill rotWithShape="1">
          <a:blip r:embed="rId4" cstate="print"/>
          <a:srcRect t="7182"/>
          <a:stretch/>
        </p:blipFill>
        <p:spPr bwMode="auto">
          <a:xfrm>
            <a:off x="496088" y="605750"/>
            <a:ext cx="2635250" cy="26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304732" y="3268883"/>
            <a:ext cx="2565537" cy="21390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400" b="1" dirty="0" smtClean="0">
                <a:solidFill>
                  <a:srgbClr val="333399"/>
                </a:solidFill>
                <a:latin typeface="Comic Sans MS" panose="030F0702030302020204" pitchFamily="66" charset="0"/>
              </a:rPr>
              <a:t>CLOROPLASTO</a:t>
            </a:r>
          </a:p>
          <a:p>
            <a:pPr algn="ctr" eaLnBrk="0" hangingPunct="0">
              <a:spcBef>
                <a:spcPct val="50000"/>
              </a:spcBef>
            </a:pPr>
            <a:r>
              <a:rPr lang="es-ES_tradnl" sz="1400" dirty="0" smtClean="0">
                <a:solidFill>
                  <a:srgbClr val="333399"/>
                </a:solidFill>
                <a:latin typeface="Comic Sans MS" panose="030F0702030302020204" pitchFamily="66" charset="0"/>
              </a:rPr>
              <a:t>Ovalado, con doble membrana.</a:t>
            </a:r>
            <a:endParaRPr lang="es-ES_tradnl" sz="1400" dirty="0">
              <a:solidFill>
                <a:srgbClr val="333399"/>
              </a:solidFill>
              <a:latin typeface="Comic Sans MS" panose="030F0702030302020204" pitchFamily="66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s-ES_tradnl" sz="1400" dirty="0">
                <a:solidFill>
                  <a:srgbClr val="333399"/>
                </a:solidFill>
                <a:latin typeface="Comic Sans MS" panose="030F0702030302020204" pitchFamily="66" charset="0"/>
              </a:rPr>
              <a:t>Realiza la </a:t>
            </a:r>
            <a:r>
              <a:rPr lang="es-ES_tradnl" sz="1400" u="sng" dirty="0">
                <a:solidFill>
                  <a:srgbClr val="333399"/>
                </a:solidFill>
                <a:latin typeface="Comic Sans MS" panose="030F0702030302020204" pitchFamily="66" charset="0"/>
              </a:rPr>
              <a:t>fotosíntesis</a:t>
            </a:r>
            <a:r>
              <a:rPr lang="es-ES_tradnl" sz="1400" dirty="0">
                <a:solidFill>
                  <a:srgbClr val="333399"/>
                </a:solidFill>
                <a:latin typeface="Comic Sans MS" panose="030F0702030302020204" pitchFamily="66" charset="0"/>
              </a:rPr>
              <a:t>:</a:t>
            </a:r>
          </a:p>
          <a:p>
            <a:pPr algn="ctr" eaLnBrk="0" hangingPunct="0">
              <a:spcBef>
                <a:spcPct val="50000"/>
              </a:spcBef>
            </a:pPr>
            <a:r>
              <a:rPr lang="es-ES_tradnl" sz="1400" dirty="0">
                <a:solidFill>
                  <a:srgbClr val="333399"/>
                </a:solidFill>
                <a:latin typeface="Comic Sans MS" panose="030F0702030302020204" pitchFamily="66" charset="0"/>
              </a:rPr>
              <a:t>Obtención de moléculas orgánicas y O</a:t>
            </a:r>
            <a:r>
              <a:rPr lang="es-ES_tradnl" sz="1400" baseline="-25000" dirty="0">
                <a:solidFill>
                  <a:srgbClr val="333399"/>
                </a:solidFill>
                <a:latin typeface="Comic Sans MS" panose="030F0702030302020204" pitchFamily="66" charset="0"/>
              </a:rPr>
              <a:t>2 </a:t>
            </a:r>
            <a:r>
              <a:rPr lang="es-ES_tradnl" sz="1400" dirty="0">
                <a:solidFill>
                  <a:srgbClr val="333399"/>
                </a:solidFill>
                <a:latin typeface="Comic Sans MS" panose="030F0702030302020204" pitchFamily="66" charset="0"/>
              </a:rPr>
              <a:t> a partir de H</a:t>
            </a:r>
            <a:r>
              <a:rPr lang="es-ES_tradnl" sz="1400" baseline="-25000" dirty="0">
                <a:solidFill>
                  <a:srgbClr val="333399"/>
                </a:solidFill>
                <a:latin typeface="Comic Sans MS" panose="030F0702030302020204" pitchFamily="66" charset="0"/>
              </a:rPr>
              <a:t>2</a:t>
            </a:r>
            <a:r>
              <a:rPr lang="es-ES_tradnl" sz="1400" dirty="0">
                <a:solidFill>
                  <a:srgbClr val="333399"/>
                </a:solidFill>
                <a:latin typeface="Comic Sans MS" panose="030F0702030302020204" pitchFamily="66" charset="0"/>
              </a:rPr>
              <a:t>O, sales minerales, CO</a:t>
            </a:r>
            <a:r>
              <a:rPr lang="es-ES_tradnl" sz="1400" baseline="-25000" dirty="0">
                <a:solidFill>
                  <a:srgbClr val="333399"/>
                </a:solidFill>
                <a:latin typeface="Comic Sans MS" panose="030F0702030302020204" pitchFamily="66" charset="0"/>
              </a:rPr>
              <a:t>2</a:t>
            </a:r>
            <a:r>
              <a:rPr lang="es-ES_tradnl" sz="1400" dirty="0">
                <a:solidFill>
                  <a:srgbClr val="333399"/>
                </a:solidFill>
                <a:latin typeface="Comic Sans MS" panose="030F0702030302020204" pitchFamily="66" charset="0"/>
              </a:rPr>
              <a:t> y energía solar.</a:t>
            </a:r>
          </a:p>
        </p:txBody>
      </p:sp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344562" y="6249939"/>
            <a:ext cx="6970639" cy="3103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_tradnl" sz="1600" dirty="0">
                <a:latin typeface="Comic Sans MS" panose="030F0702030302020204" pitchFamily="66" charset="0"/>
                <a:cs typeface="Calibri" panose="020F0502020204030204" pitchFamily="34" charset="0"/>
              </a:rPr>
              <a:t>CO</a:t>
            </a:r>
            <a:r>
              <a:rPr lang="es-ES_tradnl" sz="1600" baseline="-25000" dirty="0">
                <a:latin typeface="Comic Sans MS" panose="030F0702030302020204" pitchFamily="66" charset="0"/>
                <a:cs typeface="Calibri" panose="020F0502020204030204" pitchFamily="34" charset="0"/>
              </a:rPr>
              <a:t>2 </a:t>
            </a:r>
            <a:r>
              <a:rPr lang="es-ES_tradnl" sz="1600" dirty="0">
                <a:latin typeface="Comic Sans MS" panose="030F0702030302020204" pitchFamily="66" charset="0"/>
                <a:cs typeface="Calibri" panose="020F0502020204030204" pitchFamily="34" charset="0"/>
              </a:rPr>
              <a:t> + H</a:t>
            </a:r>
            <a:r>
              <a:rPr lang="es-ES_tradnl" sz="1600" baseline="-25000" dirty="0">
                <a:latin typeface="Comic Sans MS" panose="030F0702030302020204" pitchFamily="66" charset="0"/>
                <a:cs typeface="Calibri" panose="020F0502020204030204" pitchFamily="34" charset="0"/>
              </a:rPr>
              <a:t>2</a:t>
            </a:r>
            <a:r>
              <a:rPr lang="es-ES_tradnl" sz="1600" dirty="0">
                <a:latin typeface="Comic Sans MS" panose="030F0702030302020204" pitchFamily="66" charset="0"/>
                <a:cs typeface="Calibri" panose="020F0502020204030204" pitchFamily="34" charset="0"/>
              </a:rPr>
              <a:t>O + sales minerales + Energía solar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s-ES_tradnl" sz="1600" dirty="0">
                <a:latin typeface="Comic Sans MS" panose="030F0702030302020204" pitchFamily="66" charset="0"/>
                <a:cs typeface="Calibri" panose="020F0502020204030204" pitchFamily="34" charset="0"/>
              </a:rPr>
              <a:t>moléculas orgánicas + O</a:t>
            </a:r>
            <a:r>
              <a:rPr lang="es-ES_tradnl" sz="1600" baseline="-25000" dirty="0">
                <a:latin typeface="Comic Sans MS" panose="030F0702030302020204" pitchFamily="66" charset="0"/>
                <a:cs typeface="Calibri" panose="020F0502020204030204" pitchFamily="34" charset="0"/>
              </a:rPr>
              <a:t>2</a:t>
            </a:r>
            <a:endParaRPr lang="es-ES_tradnl" sz="1600" dirty="0">
              <a:latin typeface="Comic Sans MS" panose="030F0702030302020204" pitchFamily="66" charset="0"/>
            </a:endParaRPr>
          </a:p>
        </p:txBody>
      </p:sp>
      <p:sp>
        <p:nvSpPr>
          <p:cNvPr id="9" name="Flecha: hacia abajo 8"/>
          <p:cNvSpPr/>
          <p:nvPr/>
        </p:nvSpPr>
        <p:spPr bwMode="auto">
          <a:xfrm>
            <a:off x="1311964" y="5423591"/>
            <a:ext cx="275537" cy="826348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ángulo 9"/>
          <p:cNvSpPr/>
          <p:nvPr/>
        </p:nvSpPr>
        <p:spPr bwMode="auto">
          <a:xfrm>
            <a:off x="5924911" y="48394"/>
            <a:ext cx="3145608" cy="825500"/>
          </a:xfrm>
          <a:prstGeom prst="rect">
            <a:avLst/>
          </a:prstGeom>
          <a:noFill/>
          <a:ln w="95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62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4" name="AutoShape 96"/>
          <p:cNvSpPr>
            <a:spLocks noChangeArrowheads="1"/>
          </p:cNvSpPr>
          <p:nvPr/>
        </p:nvSpPr>
        <p:spPr bwMode="auto">
          <a:xfrm rot="11318389" flipH="1">
            <a:off x="295275" y="-455613"/>
            <a:ext cx="7777163" cy="6580188"/>
          </a:xfrm>
          <a:custGeom>
            <a:avLst/>
            <a:gdLst>
              <a:gd name="G0" fmla="+- -334283 0 0"/>
              <a:gd name="G1" fmla="+- 11035469 0 0"/>
              <a:gd name="G2" fmla="+- -334283 0 11035469"/>
              <a:gd name="G3" fmla="+- 10800 0 0"/>
              <a:gd name="G4" fmla="+- 0 0 -33428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581 0 0"/>
              <a:gd name="G9" fmla="+- 0 0 11035469"/>
              <a:gd name="G10" fmla="+- 8581 0 2700"/>
              <a:gd name="G11" fmla="cos G10 -334283"/>
              <a:gd name="G12" fmla="sin G10 -334283"/>
              <a:gd name="G13" fmla="cos 13500 -334283"/>
              <a:gd name="G14" fmla="sin 13500 -334283"/>
              <a:gd name="G15" fmla="+- G11 10800 0"/>
              <a:gd name="G16" fmla="+- G12 10800 0"/>
              <a:gd name="G17" fmla="+- G13 10800 0"/>
              <a:gd name="G18" fmla="+- G14 10800 0"/>
              <a:gd name="G19" fmla="*/ 8581 1 2"/>
              <a:gd name="G20" fmla="+- G19 5400 0"/>
              <a:gd name="G21" fmla="cos G20 -334283"/>
              <a:gd name="G22" fmla="sin G20 -334283"/>
              <a:gd name="G23" fmla="+- G21 10800 0"/>
              <a:gd name="G24" fmla="+- G12 G23 G22"/>
              <a:gd name="G25" fmla="+- G22 G23 G11"/>
              <a:gd name="G26" fmla="cos 10800 -334283"/>
              <a:gd name="G27" fmla="sin 10800 -334283"/>
              <a:gd name="G28" fmla="cos 8581 -334283"/>
              <a:gd name="G29" fmla="sin 8581 -33428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1035469"/>
              <a:gd name="G36" fmla="sin G34 11035469"/>
              <a:gd name="G37" fmla="+/ 11035469 -33428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581 G39"/>
              <a:gd name="G43" fmla="sin 8581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9230 w 21600"/>
              <a:gd name="T5" fmla="*/ 114 h 21600"/>
              <a:gd name="T6" fmla="*/ 1307 w 21600"/>
              <a:gd name="T7" fmla="*/ 12750 h 21600"/>
              <a:gd name="T8" fmla="*/ 9552 w 21600"/>
              <a:gd name="T9" fmla="*/ 2310 h 21600"/>
              <a:gd name="T10" fmla="*/ 24246 w 21600"/>
              <a:gd name="T11" fmla="*/ 9599 h 21600"/>
              <a:gd name="T12" fmla="*/ 20791 w 21600"/>
              <a:gd name="T13" fmla="*/ 13733 h 21600"/>
              <a:gd name="T14" fmla="*/ 16657 w 21600"/>
              <a:gd name="T15" fmla="*/ 1027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347" y="10037"/>
                </a:moveTo>
                <a:cubicBezTo>
                  <a:pt x="18951" y="5611"/>
                  <a:pt x="15243" y="2219"/>
                  <a:pt x="10800" y="2219"/>
                </a:cubicBezTo>
                <a:cubicBezTo>
                  <a:pt x="6060" y="2219"/>
                  <a:pt x="2219" y="6060"/>
                  <a:pt x="2219" y="10800"/>
                </a:cubicBezTo>
                <a:cubicBezTo>
                  <a:pt x="2218" y="11380"/>
                  <a:pt x="2277" y="11958"/>
                  <a:pt x="2394" y="12527"/>
                </a:cubicBezTo>
                <a:lnTo>
                  <a:pt x="221" y="12973"/>
                </a:lnTo>
                <a:cubicBezTo>
                  <a:pt x="74" y="12258"/>
                  <a:pt x="0" y="11530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392" y="-1"/>
                  <a:pt x="21060" y="4269"/>
                  <a:pt x="21557" y="9839"/>
                </a:cubicBezTo>
                <a:lnTo>
                  <a:pt x="24246" y="9599"/>
                </a:lnTo>
                <a:lnTo>
                  <a:pt x="20791" y="13733"/>
                </a:lnTo>
                <a:lnTo>
                  <a:pt x="16657" y="10277"/>
                </a:lnTo>
                <a:lnTo>
                  <a:pt x="19347" y="10037"/>
                </a:lnTo>
                <a:close/>
              </a:path>
            </a:pathLst>
          </a:custGeom>
          <a:gradFill rotWithShape="1">
            <a:gsLst>
              <a:gs pos="0">
                <a:srgbClr val="CCFF99">
                  <a:alpha val="89999"/>
                </a:srgb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91253" y="131236"/>
            <a:ext cx="8031305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 dirty="0">
                <a:solidFill>
                  <a:srgbClr val="2E8A2E"/>
                </a:solidFill>
                <a:latin typeface="Comic Sans MS" panose="030F0702030302020204" pitchFamily="66" charset="0"/>
              </a:rPr>
              <a:t>1. </a:t>
            </a:r>
            <a:r>
              <a:rPr lang="es-ES_tradnl" b="1" dirty="0">
                <a:solidFill>
                  <a:srgbClr val="2E8A2E"/>
                </a:solidFill>
                <a:highlight>
                  <a:srgbClr val="CCFF99"/>
                </a:highlight>
                <a:latin typeface="Comic Sans MS" panose="030F0702030302020204" pitchFamily="66" charset="0"/>
              </a:rPr>
              <a:t>LOS NIVELES DE ORGANIZACIÓN DE LA MATERIA</a:t>
            </a:r>
            <a:r>
              <a:rPr lang="es-ES_tradnl" b="1" dirty="0">
                <a:solidFill>
                  <a:srgbClr val="2E8A2E"/>
                </a:solidFill>
                <a:latin typeface="Comic Sans MS" panose="030F0702030302020204" pitchFamily="66" charset="0"/>
              </a:rPr>
              <a:t>:      </a:t>
            </a:r>
          </a:p>
          <a:p>
            <a:pPr>
              <a:spcBef>
                <a:spcPct val="50000"/>
              </a:spcBef>
            </a:pPr>
            <a:r>
              <a:rPr lang="es-ES_tradnl" dirty="0">
                <a:solidFill>
                  <a:srgbClr val="2E8A2E"/>
                </a:solidFill>
                <a:latin typeface="Comic Sans MS" panose="030F0702030302020204" pitchFamily="66" charset="0"/>
              </a:rPr>
              <a:t>La materia se organiza en niveles de complejidad creciente, de 2 tipos, </a:t>
            </a:r>
            <a:r>
              <a:rPr lang="es-ES_tradnl" b="1" u="sng" dirty="0">
                <a:solidFill>
                  <a:srgbClr val="2E8A2E"/>
                </a:solidFill>
                <a:latin typeface="Comic Sans MS" panose="030F0702030302020204" pitchFamily="66" charset="0"/>
              </a:rPr>
              <a:t>abióticos y bióticos</a:t>
            </a:r>
            <a:r>
              <a:rPr lang="es-ES_tradnl" b="1" dirty="0">
                <a:solidFill>
                  <a:srgbClr val="2E8A2E"/>
                </a:solidFill>
                <a:latin typeface="Comic Sans MS" panose="030F0702030302020204" pitchFamily="66" charset="0"/>
              </a:rPr>
              <a:t>. </a:t>
            </a:r>
            <a:endParaRPr lang="es-ES" b="1" dirty="0">
              <a:solidFill>
                <a:srgbClr val="2E8A2E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376" name="Picture 88" descr="826630Unidad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85"/>
          <a:stretch>
            <a:fillRect/>
          </a:stretch>
        </p:blipFill>
        <p:spPr bwMode="auto">
          <a:xfrm>
            <a:off x="646113" y="3825875"/>
            <a:ext cx="1479550" cy="1230313"/>
          </a:xfrm>
          <a:prstGeom prst="rect">
            <a:avLst/>
          </a:prstGeom>
          <a:noFill/>
        </p:spPr>
      </p:pic>
      <p:pic>
        <p:nvPicPr>
          <p:cNvPr id="12377" name="Picture 89" descr="e020588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376363"/>
            <a:ext cx="1152525" cy="1152525"/>
          </a:xfrm>
          <a:prstGeom prst="rect">
            <a:avLst/>
          </a:prstGeom>
          <a:noFill/>
        </p:spPr>
      </p:pic>
      <p:pic>
        <p:nvPicPr>
          <p:cNvPr id="12378" name="Picture 90" descr="e020589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4200" y="2851150"/>
            <a:ext cx="1155700" cy="939800"/>
          </a:xfrm>
          <a:prstGeom prst="rect">
            <a:avLst/>
          </a:prstGeom>
          <a:noFill/>
        </p:spPr>
      </p:pic>
      <p:pic>
        <p:nvPicPr>
          <p:cNvPr id="12379" name="Picture 91" descr="826630Atlas_Página_17_Imagen_000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3088" y="4725988"/>
            <a:ext cx="1439862" cy="1511300"/>
          </a:xfrm>
          <a:prstGeom prst="rect">
            <a:avLst/>
          </a:prstGeom>
          <a:noFill/>
        </p:spPr>
      </p:pic>
      <p:pic>
        <p:nvPicPr>
          <p:cNvPr id="12380" name="Picture 92" descr="826630Atlas_Página_02_Imagen_000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60563" y="4910138"/>
            <a:ext cx="1293812" cy="1114425"/>
          </a:xfrm>
          <a:prstGeom prst="rect">
            <a:avLst/>
          </a:prstGeom>
          <a:noFill/>
        </p:spPr>
      </p:pic>
      <p:pic>
        <p:nvPicPr>
          <p:cNvPr id="12381" name="Picture 93" descr="826630Atlas_Página_03_Imagen_002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5108576"/>
            <a:ext cx="1649343" cy="1343640"/>
          </a:xfrm>
          <a:prstGeom prst="rect">
            <a:avLst/>
          </a:prstGeom>
          <a:noFill/>
        </p:spPr>
      </p:pic>
      <p:pic>
        <p:nvPicPr>
          <p:cNvPr id="12382" name="Picture 94" descr="826630Atlas_Página_01_Imagen_000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7063" y="881332"/>
            <a:ext cx="1136204" cy="2736510"/>
          </a:xfrm>
          <a:prstGeom prst="rect">
            <a:avLst/>
          </a:prstGeom>
          <a:noFill/>
        </p:spPr>
      </p:pic>
      <p:pic>
        <p:nvPicPr>
          <p:cNvPr id="12383" name="Picture 95" descr="826630Unidad0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40" r="42609"/>
          <a:stretch>
            <a:fillRect/>
          </a:stretch>
        </p:blipFill>
        <p:spPr bwMode="auto">
          <a:xfrm>
            <a:off x="6382024" y="1611655"/>
            <a:ext cx="1526260" cy="3245265"/>
          </a:xfrm>
          <a:prstGeom prst="rect">
            <a:avLst/>
          </a:prstGeom>
          <a:noFill/>
        </p:spPr>
      </p:pic>
      <p:sp>
        <p:nvSpPr>
          <p:cNvPr id="12385" name="Rectangle 97"/>
          <p:cNvSpPr>
            <a:spLocks noChangeArrowheads="1"/>
          </p:cNvSpPr>
          <p:nvPr/>
        </p:nvSpPr>
        <p:spPr bwMode="auto">
          <a:xfrm>
            <a:off x="1511300" y="2171700"/>
            <a:ext cx="1690688" cy="323850"/>
          </a:xfrm>
          <a:prstGeom prst="rect">
            <a:avLst/>
          </a:prstGeom>
          <a:solidFill>
            <a:srgbClr val="CCFF99"/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>
                <a:latin typeface="Comic Sans MS" panose="030F0702030302020204" pitchFamily="66" charset="0"/>
              </a:rPr>
              <a:t>Nivel atómico</a:t>
            </a:r>
            <a:endParaRPr lang="es-ES">
              <a:latin typeface="Comic Sans MS" panose="030F0702030302020204" pitchFamily="66" charset="0"/>
            </a:endParaRPr>
          </a:p>
        </p:txBody>
      </p:sp>
      <p:sp>
        <p:nvSpPr>
          <p:cNvPr id="12386" name="Rectangle 98"/>
          <p:cNvSpPr>
            <a:spLocks noChangeArrowheads="1"/>
          </p:cNvSpPr>
          <p:nvPr/>
        </p:nvSpPr>
        <p:spPr bwMode="auto">
          <a:xfrm>
            <a:off x="2024063" y="3354388"/>
            <a:ext cx="1690687" cy="323850"/>
          </a:xfrm>
          <a:prstGeom prst="rect">
            <a:avLst/>
          </a:prstGeom>
          <a:solidFill>
            <a:srgbClr val="CCFF99"/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>
                <a:latin typeface="Comic Sans MS" panose="030F0702030302020204" pitchFamily="66" charset="0"/>
              </a:rPr>
              <a:t>Nivel molecular</a:t>
            </a:r>
            <a:endParaRPr lang="es-ES">
              <a:latin typeface="Comic Sans MS" panose="030F0702030302020204" pitchFamily="66" charset="0"/>
            </a:endParaRPr>
          </a:p>
        </p:txBody>
      </p:sp>
      <p:sp>
        <p:nvSpPr>
          <p:cNvPr id="12387" name="Rectangle 99"/>
          <p:cNvSpPr>
            <a:spLocks noChangeArrowheads="1"/>
          </p:cNvSpPr>
          <p:nvPr/>
        </p:nvSpPr>
        <p:spPr bwMode="auto">
          <a:xfrm>
            <a:off x="1648651" y="1366008"/>
            <a:ext cx="1908175" cy="323850"/>
          </a:xfrm>
          <a:prstGeom prst="rect">
            <a:avLst/>
          </a:prstGeom>
          <a:solidFill>
            <a:srgbClr val="CCFF99"/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>
                <a:latin typeface="Comic Sans MS" panose="030F0702030302020204" pitchFamily="66" charset="0"/>
              </a:rPr>
              <a:t>Nivel subatómico</a:t>
            </a:r>
            <a:endParaRPr lang="es-ES">
              <a:latin typeface="Comic Sans MS" panose="030F0702030302020204" pitchFamily="66" charset="0"/>
            </a:endParaRPr>
          </a:p>
        </p:txBody>
      </p:sp>
      <p:sp>
        <p:nvSpPr>
          <p:cNvPr id="12388" name="Line 100"/>
          <p:cNvSpPr>
            <a:spLocks noChangeShapeType="1"/>
          </p:cNvSpPr>
          <p:nvPr/>
        </p:nvSpPr>
        <p:spPr bwMode="auto">
          <a:xfrm flipH="1" flipV="1">
            <a:off x="1201737" y="1484312"/>
            <a:ext cx="420717" cy="24075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2389" name="Line 101"/>
          <p:cNvSpPr>
            <a:spLocks noChangeShapeType="1"/>
          </p:cNvSpPr>
          <p:nvPr/>
        </p:nvSpPr>
        <p:spPr bwMode="auto">
          <a:xfrm flipH="1">
            <a:off x="862101" y="1656024"/>
            <a:ext cx="786550" cy="226751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2390" name="Text Box 102"/>
          <p:cNvSpPr txBox="1">
            <a:spLocks noChangeArrowheads="1"/>
          </p:cNvSpPr>
          <p:nvPr/>
        </p:nvSpPr>
        <p:spPr bwMode="auto">
          <a:xfrm>
            <a:off x="331788" y="3751263"/>
            <a:ext cx="828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>
                <a:latin typeface="Comic Sans MS" panose="030F0702030302020204" pitchFamily="66" charset="0"/>
              </a:rPr>
              <a:t>Agua</a:t>
            </a:r>
            <a:endParaRPr lang="es-ES" sz="1400">
              <a:latin typeface="Comic Sans MS" panose="030F0702030302020204" pitchFamily="66" charset="0"/>
            </a:endParaRPr>
          </a:p>
        </p:txBody>
      </p:sp>
      <p:sp>
        <p:nvSpPr>
          <p:cNvPr id="12391" name="Text Box 103"/>
          <p:cNvSpPr txBox="1">
            <a:spLocks noChangeArrowheads="1"/>
          </p:cNvSpPr>
          <p:nvPr/>
        </p:nvSpPr>
        <p:spPr bwMode="auto">
          <a:xfrm>
            <a:off x="396875" y="5032375"/>
            <a:ext cx="901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>
                <a:latin typeface="Comic Sans MS" panose="030F0702030302020204" pitchFamily="66" charset="0"/>
              </a:rPr>
              <a:t>Proteína</a:t>
            </a:r>
            <a:endParaRPr lang="es-ES" sz="1400">
              <a:latin typeface="Comic Sans MS" panose="030F0702030302020204" pitchFamily="66" charset="0"/>
            </a:endParaRPr>
          </a:p>
        </p:txBody>
      </p:sp>
      <p:sp>
        <p:nvSpPr>
          <p:cNvPr id="12393" name="Rectangle 105"/>
          <p:cNvSpPr>
            <a:spLocks noChangeArrowheads="1"/>
          </p:cNvSpPr>
          <p:nvPr/>
        </p:nvSpPr>
        <p:spPr bwMode="auto">
          <a:xfrm>
            <a:off x="2555875" y="4473575"/>
            <a:ext cx="1476375" cy="323850"/>
          </a:xfrm>
          <a:prstGeom prst="rect">
            <a:avLst/>
          </a:prstGeom>
          <a:solidFill>
            <a:srgbClr val="CCFF99"/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>
                <a:latin typeface="Comic Sans MS" panose="030F0702030302020204" pitchFamily="66" charset="0"/>
              </a:rPr>
              <a:t>Nivel celular</a:t>
            </a:r>
            <a:endParaRPr lang="es-ES">
              <a:latin typeface="Comic Sans MS" panose="030F0702030302020204" pitchFamily="66" charset="0"/>
            </a:endParaRPr>
          </a:p>
        </p:txBody>
      </p:sp>
      <p:sp>
        <p:nvSpPr>
          <p:cNvPr id="12394" name="Rectangle 106"/>
          <p:cNvSpPr>
            <a:spLocks noChangeArrowheads="1"/>
          </p:cNvSpPr>
          <p:nvPr/>
        </p:nvSpPr>
        <p:spPr bwMode="auto">
          <a:xfrm>
            <a:off x="3816350" y="5013325"/>
            <a:ext cx="1690688" cy="323850"/>
          </a:xfrm>
          <a:prstGeom prst="rect">
            <a:avLst/>
          </a:prstGeom>
          <a:solidFill>
            <a:srgbClr val="CCFF99"/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>
                <a:latin typeface="Comic Sans MS" panose="030F0702030302020204" pitchFamily="66" charset="0"/>
              </a:rPr>
              <a:t>Nivel de tejido</a:t>
            </a:r>
            <a:endParaRPr lang="es-ES">
              <a:latin typeface="Comic Sans MS" panose="030F0702030302020204" pitchFamily="66" charset="0"/>
            </a:endParaRPr>
          </a:p>
        </p:txBody>
      </p:sp>
      <p:sp>
        <p:nvSpPr>
          <p:cNvPr id="12395" name="Rectangle 107"/>
          <p:cNvSpPr>
            <a:spLocks noChangeArrowheads="1"/>
          </p:cNvSpPr>
          <p:nvPr/>
        </p:nvSpPr>
        <p:spPr bwMode="auto">
          <a:xfrm>
            <a:off x="4897438" y="4400550"/>
            <a:ext cx="1690687" cy="323850"/>
          </a:xfrm>
          <a:prstGeom prst="rect">
            <a:avLst/>
          </a:prstGeom>
          <a:solidFill>
            <a:srgbClr val="CCFF99"/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>
                <a:latin typeface="Comic Sans MS" panose="030F0702030302020204" pitchFamily="66" charset="0"/>
              </a:rPr>
              <a:t>Nivel de órgano</a:t>
            </a:r>
            <a:endParaRPr lang="es-ES">
              <a:latin typeface="Comic Sans MS" panose="030F0702030302020204" pitchFamily="66" charset="0"/>
            </a:endParaRPr>
          </a:p>
        </p:txBody>
      </p:sp>
      <p:sp>
        <p:nvSpPr>
          <p:cNvPr id="12396" name="Rectangle 108"/>
          <p:cNvSpPr>
            <a:spLocks noChangeArrowheads="1"/>
          </p:cNvSpPr>
          <p:nvPr/>
        </p:nvSpPr>
        <p:spPr bwMode="auto">
          <a:xfrm>
            <a:off x="4859338" y="2060575"/>
            <a:ext cx="1727200" cy="323850"/>
          </a:xfrm>
          <a:prstGeom prst="rect">
            <a:avLst/>
          </a:prstGeom>
          <a:solidFill>
            <a:srgbClr val="CCFF99"/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>
                <a:latin typeface="Comic Sans MS" panose="030F0702030302020204" pitchFamily="66" charset="0"/>
              </a:rPr>
              <a:t>Nivel de aparato</a:t>
            </a:r>
            <a:endParaRPr lang="es-ES">
              <a:latin typeface="Comic Sans MS" panose="030F0702030302020204" pitchFamily="66" charset="0"/>
            </a:endParaRPr>
          </a:p>
        </p:txBody>
      </p:sp>
      <p:sp>
        <p:nvSpPr>
          <p:cNvPr id="12398" name="Freeform 110"/>
          <p:cNvSpPr>
            <a:spLocks/>
          </p:cNvSpPr>
          <p:nvPr/>
        </p:nvSpPr>
        <p:spPr bwMode="auto">
          <a:xfrm>
            <a:off x="6443663" y="2819400"/>
            <a:ext cx="792162" cy="271463"/>
          </a:xfrm>
          <a:custGeom>
            <a:avLst/>
            <a:gdLst/>
            <a:ahLst/>
            <a:cxnLst>
              <a:cxn ang="0">
                <a:pos x="0" y="171"/>
              </a:cxn>
              <a:cxn ang="0">
                <a:pos x="499" y="0"/>
              </a:cxn>
            </a:cxnLst>
            <a:rect l="0" t="0" r="r" b="b"/>
            <a:pathLst>
              <a:path w="499" h="171">
                <a:moveTo>
                  <a:pt x="0" y="171"/>
                </a:moveTo>
                <a:lnTo>
                  <a:pt x="499" y="0"/>
                </a:lnTo>
              </a:path>
            </a:pathLst>
          </a:custGeom>
          <a:noFill/>
          <a:ln w="9525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2399" name="Freeform 111"/>
          <p:cNvSpPr>
            <a:spLocks/>
          </p:cNvSpPr>
          <p:nvPr/>
        </p:nvSpPr>
        <p:spPr bwMode="auto">
          <a:xfrm>
            <a:off x="6443663" y="2699576"/>
            <a:ext cx="354702" cy="391287"/>
          </a:xfrm>
          <a:custGeom>
            <a:avLst/>
            <a:gdLst/>
            <a:ahLst/>
            <a:cxnLst>
              <a:cxn ang="0">
                <a:pos x="0" y="173"/>
              </a:cxn>
              <a:cxn ang="0">
                <a:pos x="114" y="0"/>
              </a:cxn>
            </a:cxnLst>
            <a:rect l="0" t="0" r="r" b="b"/>
            <a:pathLst>
              <a:path w="114" h="173">
                <a:moveTo>
                  <a:pt x="0" y="173"/>
                </a:moveTo>
                <a:lnTo>
                  <a:pt x="114" y="0"/>
                </a:lnTo>
              </a:path>
            </a:pathLst>
          </a:custGeom>
          <a:noFill/>
          <a:ln w="9525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2400" name="Rectangle 112"/>
          <p:cNvSpPr>
            <a:spLocks noChangeArrowheads="1"/>
          </p:cNvSpPr>
          <p:nvPr/>
        </p:nvSpPr>
        <p:spPr bwMode="auto">
          <a:xfrm>
            <a:off x="5845103" y="1266479"/>
            <a:ext cx="2051050" cy="323850"/>
          </a:xfrm>
          <a:prstGeom prst="rect">
            <a:avLst/>
          </a:prstGeom>
          <a:solidFill>
            <a:srgbClr val="CCFF99"/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dirty="0">
                <a:latin typeface="Comic Sans MS" panose="030F0702030302020204" pitchFamily="66" charset="0"/>
              </a:rPr>
              <a:t>Nivel de organismo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2397" name="Rectangle 109"/>
          <p:cNvSpPr>
            <a:spLocks noChangeArrowheads="1"/>
          </p:cNvSpPr>
          <p:nvPr/>
        </p:nvSpPr>
        <p:spPr bwMode="auto">
          <a:xfrm>
            <a:off x="4687888" y="3033713"/>
            <a:ext cx="1762125" cy="323850"/>
          </a:xfrm>
          <a:prstGeom prst="rect">
            <a:avLst/>
          </a:prstGeom>
          <a:solidFill>
            <a:srgbClr val="CCFF99"/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>
                <a:latin typeface="Comic Sans MS" panose="030F0702030302020204" pitchFamily="66" charset="0"/>
              </a:rPr>
              <a:t>Nivel de sistema</a:t>
            </a:r>
            <a:endParaRPr lang="es-ES">
              <a:latin typeface="Comic Sans MS" panose="030F0702030302020204" pitchFamily="66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450570" y="6221828"/>
            <a:ext cx="86934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dirty="0">
                <a:solidFill>
                  <a:srgbClr val="2E8A2E"/>
                </a:solidFill>
                <a:latin typeface="Comic Sans MS" panose="030F0702030302020204" pitchFamily="66" charset="0"/>
              </a:rPr>
              <a:t>Los </a:t>
            </a:r>
            <a:r>
              <a:rPr lang="es-ES_tradnl" b="1" dirty="0">
                <a:solidFill>
                  <a:srgbClr val="2E8A2E"/>
                </a:solidFill>
                <a:latin typeface="Comic Sans MS" panose="030F0702030302020204" pitchFamily="66" charset="0"/>
              </a:rPr>
              <a:t>abióticos </a:t>
            </a:r>
            <a:r>
              <a:rPr lang="es-ES_tradnl" dirty="0">
                <a:solidFill>
                  <a:srgbClr val="2E8A2E"/>
                </a:solidFill>
                <a:latin typeface="Comic Sans MS" panose="030F0702030302020204" pitchFamily="66" charset="0"/>
              </a:rPr>
              <a:t>(sin vida) son los anteriores a la célula. Ésta constituye el primer nivel </a:t>
            </a:r>
            <a:r>
              <a:rPr lang="es-ES_tradnl" b="1" dirty="0">
                <a:solidFill>
                  <a:srgbClr val="2E8A2E"/>
                </a:solidFill>
                <a:latin typeface="Comic Sans MS" panose="030F0702030302020204" pitchFamily="66" charset="0"/>
              </a:rPr>
              <a:t> </a:t>
            </a:r>
            <a:r>
              <a:rPr lang="es-ES_tradnl" b="1" u="sng" dirty="0">
                <a:solidFill>
                  <a:srgbClr val="2E8A2E"/>
                </a:solidFill>
                <a:latin typeface="Comic Sans MS" panose="030F0702030302020204" pitchFamily="66" charset="0"/>
              </a:rPr>
              <a:t>biótico</a:t>
            </a:r>
            <a:r>
              <a:rPr lang="es-ES_tradnl" b="1" dirty="0">
                <a:solidFill>
                  <a:srgbClr val="2E8A2E"/>
                </a:solidFill>
                <a:latin typeface="Comic Sans MS" panose="030F0702030302020204" pitchFamily="66" charset="0"/>
              </a:rPr>
              <a:t>.</a:t>
            </a:r>
            <a:endParaRPr lang="es-ES" b="1" dirty="0">
              <a:solidFill>
                <a:srgbClr val="2E8A2E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89568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7152" name="Group 32"/>
          <p:cNvGraphicFramePr>
            <a:graphicFrameLocks noGrp="1"/>
          </p:cNvGraphicFramePr>
          <p:nvPr>
            <p:extLst/>
          </p:nvPr>
        </p:nvGraphicFramePr>
        <p:xfrm>
          <a:off x="1187450" y="1192694"/>
          <a:ext cx="6624638" cy="2702637"/>
        </p:xfrm>
        <a:graphic>
          <a:graphicData uri="http://schemas.openxmlformats.org/drawingml/2006/table">
            <a:tbl>
              <a:tblPr/>
              <a:tblGrid>
                <a:gridCol w="33845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40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CÉLULA ANIMAL</a:t>
                      </a: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CÉLULA VEGETAL</a:t>
                      </a: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063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1331913" y="1612142"/>
            <a:ext cx="2112962" cy="366712"/>
            <a:chOff x="2864" y="2609"/>
            <a:chExt cx="1921" cy="231"/>
          </a:xfrm>
        </p:grpSpPr>
        <p:sp>
          <p:nvSpPr>
            <p:cNvPr id="16423" name="AutoShape 44"/>
            <p:cNvSpPr>
              <a:spLocks noChangeArrowheads="1"/>
            </p:cNvSpPr>
            <p:nvPr/>
          </p:nvSpPr>
          <p:spPr bwMode="auto">
            <a:xfrm>
              <a:off x="2864" y="2618"/>
              <a:ext cx="1852" cy="201"/>
            </a:xfrm>
            <a:prstGeom prst="roundRect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424" name="Text Box 45"/>
            <p:cNvSpPr txBox="1">
              <a:spLocks noChangeArrowheads="1"/>
            </p:cNvSpPr>
            <p:nvPr/>
          </p:nvSpPr>
          <p:spPr bwMode="auto">
            <a:xfrm>
              <a:off x="2880" y="2609"/>
              <a:ext cx="190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>
                  <a:latin typeface="Comic Sans MS" pitchFamily="66" charset="0"/>
                </a:rPr>
                <a:t>Sin pared celular</a:t>
              </a:r>
              <a:endParaRPr lang="es-ES">
                <a:latin typeface="Comic Sans MS" pitchFamily="66" charset="0"/>
              </a:endParaRP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1355725" y="2070443"/>
            <a:ext cx="1944688" cy="366712"/>
            <a:chOff x="2864" y="2609"/>
            <a:chExt cx="1921" cy="231"/>
          </a:xfrm>
        </p:grpSpPr>
        <p:sp>
          <p:nvSpPr>
            <p:cNvPr id="16421" name="AutoShape 47"/>
            <p:cNvSpPr>
              <a:spLocks noChangeArrowheads="1"/>
            </p:cNvSpPr>
            <p:nvPr/>
          </p:nvSpPr>
          <p:spPr bwMode="auto">
            <a:xfrm>
              <a:off x="2864" y="2618"/>
              <a:ext cx="1852" cy="201"/>
            </a:xfrm>
            <a:prstGeom prst="roundRect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422" name="Text Box 48"/>
            <p:cNvSpPr txBox="1">
              <a:spLocks noChangeArrowheads="1"/>
            </p:cNvSpPr>
            <p:nvPr/>
          </p:nvSpPr>
          <p:spPr bwMode="auto">
            <a:xfrm>
              <a:off x="2880" y="2609"/>
              <a:ext cx="190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dirty="0">
                  <a:latin typeface="Comic Sans MS" pitchFamily="66" charset="0"/>
                </a:rPr>
                <a:t>Sin cloroplastos</a:t>
              </a:r>
              <a:endParaRPr lang="es-ES" dirty="0">
                <a:latin typeface="Comic Sans MS" pitchFamily="66" charset="0"/>
              </a:endParaRPr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1289465" y="2541474"/>
            <a:ext cx="3399334" cy="370424"/>
            <a:chOff x="2864" y="2609"/>
            <a:chExt cx="1948" cy="233"/>
          </a:xfrm>
        </p:grpSpPr>
        <p:sp>
          <p:nvSpPr>
            <p:cNvPr id="16419" name="AutoShape 50"/>
            <p:cNvSpPr>
              <a:spLocks noChangeArrowheads="1"/>
            </p:cNvSpPr>
            <p:nvPr/>
          </p:nvSpPr>
          <p:spPr bwMode="auto">
            <a:xfrm>
              <a:off x="2864" y="2618"/>
              <a:ext cx="1852" cy="201"/>
            </a:xfrm>
            <a:prstGeom prst="roundRect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420" name="Text Box 51"/>
            <p:cNvSpPr txBox="1">
              <a:spLocks noChangeArrowheads="1"/>
            </p:cNvSpPr>
            <p:nvPr/>
          </p:nvSpPr>
          <p:spPr bwMode="auto">
            <a:xfrm>
              <a:off x="2881" y="2609"/>
              <a:ext cx="193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dirty="0">
                  <a:latin typeface="Comic Sans MS" pitchFamily="66" charset="0"/>
                </a:rPr>
                <a:t>Vacuolas: muchas y pequeñas</a:t>
              </a:r>
              <a:endParaRPr lang="es-ES" dirty="0">
                <a:latin typeface="Comic Sans MS" pitchFamily="66" charset="0"/>
              </a:endParaRPr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4716463" y="1617463"/>
            <a:ext cx="3049587" cy="366713"/>
            <a:chOff x="2864" y="2609"/>
            <a:chExt cx="1921" cy="231"/>
          </a:xfrm>
        </p:grpSpPr>
        <p:sp>
          <p:nvSpPr>
            <p:cNvPr id="16417" name="AutoShape 53"/>
            <p:cNvSpPr>
              <a:spLocks noChangeArrowheads="1"/>
            </p:cNvSpPr>
            <p:nvPr/>
          </p:nvSpPr>
          <p:spPr bwMode="auto">
            <a:xfrm>
              <a:off x="2864" y="2618"/>
              <a:ext cx="1852" cy="201"/>
            </a:xfrm>
            <a:prstGeom prst="roundRect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418" name="Text Box 54"/>
            <p:cNvSpPr txBox="1">
              <a:spLocks noChangeArrowheads="1"/>
            </p:cNvSpPr>
            <p:nvPr/>
          </p:nvSpPr>
          <p:spPr bwMode="auto">
            <a:xfrm>
              <a:off x="2880" y="2609"/>
              <a:ext cx="190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>
                  <a:latin typeface="Comic Sans MS" pitchFamily="66" charset="0"/>
                </a:rPr>
                <a:t>Pared celular de celulosa</a:t>
              </a:r>
              <a:endParaRPr lang="es-ES">
                <a:latin typeface="Comic Sans MS" pitchFamily="66" charset="0"/>
              </a:endParaRPr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4741863" y="2077342"/>
            <a:ext cx="1584325" cy="366712"/>
            <a:chOff x="2864" y="2609"/>
            <a:chExt cx="1921" cy="231"/>
          </a:xfrm>
        </p:grpSpPr>
        <p:sp>
          <p:nvSpPr>
            <p:cNvPr id="16415" name="AutoShape 56"/>
            <p:cNvSpPr>
              <a:spLocks noChangeArrowheads="1"/>
            </p:cNvSpPr>
            <p:nvPr/>
          </p:nvSpPr>
          <p:spPr bwMode="auto">
            <a:xfrm>
              <a:off x="2864" y="2618"/>
              <a:ext cx="1852" cy="201"/>
            </a:xfrm>
            <a:prstGeom prst="roundRect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416" name="Text Box 57"/>
            <p:cNvSpPr txBox="1">
              <a:spLocks noChangeArrowheads="1"/>
            </p:cNvSpPr>
            <p:nvPr/>
          </p:nvSpPr>
          <p:spPr bwMode="auto">
            <a:xfrm>
              <a:off x="2880" y="2609"/>
              <a:ext cx="190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>
                  <a:latin typeface="Comic Sans MS" pitchFamily="66" charset="0"/>
                </a:rPr>
                <a:t>Cloroplastos</a:t>
              </a:r>
              <a:endParaRPr lang="es-ES">
                <a:latin typeface="Comic Sans MS" pitchFamily="66" charset="0"/>
              </a:endParaRPr>
            </a:p>
          </p:txBody>
        </p:sp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4716463" y="2548905"/>
            <a:ext cx="2808287" cy="366712"/>
            <a:chOff x="2864" y="2609"/>
            <a:chExt cx="1921" cy="231"/>
          </a:xfrm>
        </p:grpSpPr>
        <p:sp>
          <p:nvSpPr>
            <p:cNvPr id="16413" name="AutoShape 59"/>
            <p:cNvSpPr>
              <a:spLocks noChangeArrowheads="1"/>
            </p:cNvSpPr>
            <p:nvPr/>
          </p:nvSpPr>
          <p:spPr bwMode="auto">
            <a:xfrm>
              <a:off x="2864" y="2618"/>
              <a:ext cx="1852" cy="201"/>
            </a:xfrm>
            <a:prstGeom prst="roundRect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414" name="Text Box 60"/>
            <p:cNvSpPr txBox="1">
              <a:spLocks noChangeArrowheads="1"/>
            </p:cNvSpPr>
            <p:nvPr/>
          </p:nvSpPr>
          <p:spPr bwMode="auto">
            <a:xfrm>
              <a:off x="2881" y="2609"/>
              <a:ext cx="19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>
                  <a:latin typeface="Comic Sans MS" pitchFamily="66" charset="0"/>
                </a:rPr>
                <a:t>Vacuolas muy grandes</a:t>
              </a:r>
              <a:endParaRPr lang="es-ES">
                <a:latin typeface="Comic Sans MS" pitchFamily="66" charset="0"/>
              </a:endParaRPr>
            </a:p>
          </p:txBody>
        </p:sp>
      </p:grp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1330325" y="2985330"/>
            <a:ext cx="2089150" cy="366713"/>
            <a:chOff x="2864" y="2609"/>
            <a:chExt cx="1921" cy="231"/>
          </a:xfrm>
        </p:grpSpPr>
        <p:sp>
          <p:nvSpPr>
            <p:cNvPr id="16411" name="AutoShape 62"/>
            <p:cNvSpPr>
              <a:spLocks noChangeArrowheads="1"/>
            </p:cNvSpPr>
            <p:nvPr/>
          </p:nvSpPr>
          <p:spPr bwMode="auto">
            <a:xfrm>
              <a:off x="2864" y="2618"/>
              <a:ext cx="1852" cy="201"/>
            </a:xfrm>
            <a:prstGeom prst="roundRect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412" name="Text Box 63"/>
            <p:cNvSpPr txBox="1">
              <a:spLocks noChangeArrowheads="1"/>
            </p:cNvSpPr>
            <p:nvPr/>
          </p:nvSpPr>
          <p:spPr bwMode="auto">
            <a:xfrm>
              <a:off x="2881" y="2609"/>
              <a:ext cx="19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dirty="0">
                  <a:latin typeface="Comic Sans MS" pitchFamily="66" charset="0"/>
                </a:rPr>
                <a:t>Tiene centriolos</a:t>
              </a:r>
              <a:endParaRPr lang="es-ES" dirty="0">
                <a:latin typeface="Comic Sans MS" pitchFamily="66" charset="0"/>
              </a:endParaRPr>
            </a:p>
          </p:txBody>
        </p:sp>
      </p:grp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4716463" y="3011827"/>
            <a:ext cx="2519362" cy="366713"/>
            <a:chOff x="2864" y="2609"/>
            <a:chExt cx="1921" cy="231"/>
          </a:xfrm>
        </p:grpSpPr>
        <p:sp>
          <p:nvSpPr>
            <p:cNvPr id="16409" name="AutoShape 65"/>
            <p:cNvSpPr>
              <a:spLocks noChangeArrowheads="1"/>
            </p:cNvSpPr>
            <p:nvPr/>
          </p:nvSpPr>
          <p:spPr bwMode="auto">
            <a:xfrm>
              <a:off x="2864" y="2618"/>
              <a:ext cx="1852" cy="201"/>
            </a:xfrm>
            <a:prstGeom prst="roundRect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410" name="Text Box 66"/>
            <p:cNvSpPr txBox="1">
              <a:spLocks noChangeArrowheads="1"/>
            </p:cNvSpPr>
            <p:nvPr/>
          </p:nvSpPr>
          <p:spPr bwMode="auto">
            <a:xfrm>
              <a:off x="2882" y="2609"/>
              <a:ext cx="19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dirty="0">
                  <a:latin typeface="Comic Sans MS" pitchFamily="66" charset="0"/>
                </a:rPr>
                <a:t>Carece de centriolos</a:t>
              </a:r>
              <a:endParaRPr lang="es-ES" dirty="0">
                <a:latin typeface="Comic Sans MS" pitchFamily="66" charset="0"/>
              </a:endParaRPr>
            </a:p>
          </p:txBody>
        </p:sp>
      </p:grpSp>
      <p:pic>
        <p:nvPicPr>
          <p:cNvPr id="16405" name="Picture 68" descr="t8-4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0" y="4236212"/>
            <a:ext cx="1831975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6" name="Picture 69" descr="t8-4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4011337"/>
            <a:ext cx="1889125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7" name="Text Box 70"/>
          <p:cNvSpPr txBox="1">
            <a:spLocks noChangeArrowheads="1"/>
          </p:cNvSpPr>
          <p:nvPr/>
        </p:nvSpPr>
        <p:spPr bwMode="auto">
          <a:xfrm rot="-5400000">
            <a:off x="4252913" y="5232446"/>
            <a:ext cx="2127250" cy="340735"/>
          </a:xfrm>
          <a:prstGeom prst="rect">
            <a:avLst/>
          </a:prstGeom>
          <a:solidFill>
            <a:srgbClr val="FFFF66"/>
          </a:solidFill>
          <a:ln w="12700">
            <a:noFill/>
            <a:miter lim="800000"/>
            <a:headEnd/>
            <a:tailEnd type="none" w="lg" len="med"/>
          </a:ln>
        </p:spPr>
        <p:txBody>
          <a:bodyPr lIns="90000" tIns="46800" rIns="90000" bIns="4680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600">
                <a:latin typeface="Comic Sans MS" panose="030F0702030302020204" pitchFamily="66" charset="0"/>
              </a:rPr>
              <a:t>CÉLULA VEGETAL</a:t>
            </a:r>
          </a:p>
        </p:txBody>
      </p:sp>
      <p:sp>
        <p:nvSpPr>
          <p:cNvPr id="16408" name="Text Box 71"/>
          <p:cNvSpPr txBox="1">
            <a:spLocks noChangeArrowheads="1"/>
          </p:cNvSpPr>
          <p:nvPr/>
        </p:nvSpPr>
        <p:spPr bwMode="auto">
          <a:xfrm rot="-5400000">
            <a:off x="723900" y="5219194"/>
            <a:ext cx="2127250" cy="340735"/>
          </a:xfrm>
          <a:prstGeom prst="rect">
            <a:avLst/>
          </a:prstGeom>
          <a:solidFill>
            <a:srgbClr val="FFFF66"/>
          </a:solidFill>
          <a:ln w="12700">
            <a:noFill/>
            <a:miter lim="800000"/>
            <a:headEnd/>
            <a:tailEnd type="none" w="lg" len="med"/>
          </a:ln>
        </p:spPr>
        <p:txBody>
          <a:bodyPr lIns="90000" tIns="46800" rIns="90000" bIns="4680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600">
                <a:latin typeface="Comic Sans MS" panose="030F0702030302020204" pitchFamily="66" charset="0"/>
              </a:rPr>
              <a:t>CÉLULA ANIMAL</a:t>
            </a:r>
          </a:p>
        </p:txBody>
      </p:sp>
      <p:grpSp>
        <p:nvGrpSpPr>
          <p:cNvPr id="31" name="Group 61"/>
          <p:cNvGrpSpPr>
            <a:grpSpLocks/>
          </p:cNvGrpSpPr>
          <p:nvPr/>
        </p:nvGrpSpPr>
        <p:grpSpPr bwMode="auto">
          <a:xfrm>
            <a:off x="1363457" y="3429271"/>
            <a:ext cx="2089150" cy="366713"/>
            <a:chOff x="2864" y="2609"/>
            <a:chExt cx="1921" cy="231"/>
          </a:xfrm>
        </p:grpSpPr>
        <p:sp>
          <p:nvSpPr>
            <p:cNvPr id="32" name="AutoShape 62"/>
            <p:cNvSpPr>
              <a:spLocks noChangeArrowheads="1"/>
            </p:cNvSpPr>
            <p:nvPr/>
          </p:nvSpPr>
          <p:spPr bwMode="auto">
            <a:xfrm>
              <a:off x="2864" y="2618"/>
              <a:ext cx="1852" cy="201"/>
            </a:xfrm>
            <a:prstGeom prst="roundRect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3" name="Text Box 63"/>
            <p:cNvSpPr txBox="1">
              <a:spLocks noChangeArrowheads="1"/>
            </p:cNvSpPr>
            <p:nvPr/>
          </p:nvSpPr>
          <p:spPr bwMode="auto">
            <a:xfrm>
              <a:off x="2881" y="2609"/>
              <a:ext cx="19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dirty="0">
                  <a:latin typeface="Comic Sans MS" pitchFamily="66" charset="0"/>
                </a:rPr>
                <a:t>Formas variadas</a:t>
              </a:r>
              <a:endParaRPr lang="es-ES" dirty="0">
                <a:latin typeface="Comic Sans MS" pitchFamily="66" charset="0"/>
              </a:endParaRPr>
            </a:p>
          </p:txBody>
        </p:sp>
      </p:grpSp>
      <p:grpSp>
        <p:nvGrpSpPr>
          <p:cNvPr id="34" name="Group 61"/>
          <p:cNvGrpSpPr>
            <a:grpSpLocks/>
          </p:cNvGrpSpPr>
          <p:nvPr/>
        </p:nvGrpSpPr>
        <p:grpSpPr bwMode="auto">
          <a:xfrm>
            <a:off x="4742763" y="3469036"/>
            <a:ext cx="2089150" cy="366713"/>
            <a:chOff x="2864" y="2609"/>
            <a:chExt cx="1921" cy="231"/>
          </a:xfrm>
        </p:grpSpPr>
        <p:sp>
          <p:nvSpPr>
            <p:cNvPr id="35" name="AutoShape 62"/>
            <p:cNvSpPr>
              <a:spLocks noChangeArrowheads="1"/>
            </p:cNvSpPr>
            <p:nvPr/>
          </p:nvSpPr>
          <p:spPr bwMode="auto">
            <a:xfrm>
              <a:off x="2864" y="2618"/>
              <a:ext cx="1852" cy="201"/>
            </a:xfrm>
            <a:prstGeom prst="roundRect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6" name="Text Box 63"/>
            <p:cNvSpPr txBox="1">
              <a:spLocks noChangeArrowheads="1"/>
            </p:cNvSpPr>
            <p:nvPr/>
          </p:nvSpPr>
          <p:spPr bwMode="auto">
            <a:xfrm>
              <a:off x="2881" y="2609"/>
              <a:ext cx="19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dirty="0">
                  <a:latin typeface="Comic Sans MS" pitchFamily="66" charset="0"/>
                </a:rPr>
                <a:t>Bordes definidos</a:t>
              </a:r>
              <a:endParaRPr lang="es-ES" dirty="0">
                <a:latin typeface="Comic Sans MS" pitchFamily="66" charset="0"/>
              </a:endParaRPr>
            </a:p>
          </p:txBody>
        </p:sp>
      </p:grp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311968" y="380034"/>
            <a:ext cx="6361043" cy="431800"/>
          </a:xfrm>
          <a:prstGeom prst="rect">
            <a:avLst/>
          </a:prstGeom>
          <a:solidFill>
            <a:srgbClr val="FFFF00"/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dirty="0">
                <a:latin typeface="Comic Sans MS" panose="030F0702030302020204" pitchFamily="66" charset="0"/>
              </a:rPr>
              <a:t>C. DIFERENCIAS ANIMAL - VEGETAL</a:t>
            </a: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25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146623" y="606085"/>
            <a:ext cx="4608512" cy="338554"/>
          </a:xfrm>
          <a:prstGeom prst="rect">
            <a:avLst/>
          </a:prstGeom>
          <a:solidFill>
            <a:srgbClr val="FFFF99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A. LA NUTRICIÓN CELULAR</a:t>
            </a:r>
            <a:endParaRPr lang="es-ES_tradnl" sz="1600" dirty="0">
              <a:latin typeface="Comic Sans MS" panose="030F0702030302020204" pitchFamily="66" charset="0"/>
            </a:endParaRPr>
          </a:p>
        </p:txBody>
      </p:sp>
      <p:sp>
        <p:nvSpPr>
          <p:cNvPr id="17411" name="AutoShape 18"/>
          <p:cNvSpPr>
            <a:spLocks noChangeArrowheads="1"/>
          </p:cNvSpPr>
          <p:nvPr/>
        </p:nvSpPr>
        <p:spPr bwMode="auto">
          <a:xfrm>
            <a:off x="2065338" y="1797209"/>
            <a:ext cx="5327650" cy="2232025"/>
          </a:xfrm>
          <a:prstGeom prst="rightArrowCallout">
            <a:avLst>
              <a:gd name="adj1" fmla="val 22222"/>
              <a:gd name="adj2" fmla="val 25000"/>
              <a:gd name="adj3" fmla="val 55087"/>
              <a:gd name="adj4" fmla="val 68741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s-ES"/>
          </a:p>
        </p:txBody>
      </p:sp>
      <p:sp>
        <p:nvSpPr>
          <p:cNvPr id="17412" name="Text Box 19"/>
          <p:cNvSpPr txBox="1">
            <a:spLocks noChangeArrowheads="1"/>
          </p:cNvSpPr>
          <p:nvPr/>
        </p:nvSpPr>
        <p:spPr bwMode="auto">
          <a:xfrm>
            <a:off x="7484897" y="2638900"/>
            <a:ext cx="1490663" cy="533400"/>
          </a:xfrm>
          <a:prstGeom prst="rect">
            <a:avLst/>
          </a:prstGeom>
          <a:solidFill>
            <a:srgbClr val="99FF33"/>
          </a:solidFill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kumimoji="1" lang="es-ES_tradnl" sz="1600">
                <a:latin typeface="Comic Sans MS" panose="030F0702030302020204" pitchFamily="66" charset="0"/>
              </a:rPr>
              <a:t>Proceso de </a:t>
            </a:r>
            <a:r>
              <a:rPr kumimoji="1" lang="es-ES_tradnl" sz="1600" b="1">
                <a:latin typeface="Comic Sans MS" panose="030F0702030302020204" pitchFamily="66" charset="0"/>
              </a:rPr>
              <a:t>NUTRICIÓN</a:t>
            </a:r>
            <a:endParaRPr kumimoji="1" lang="es-ES_tradnl" sz="1600">
              <a:latin typeface="Comic Sans MS" panose="030F0702030302020204" pitchFamily="66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658938" y="1901919"/>
            <a:ext cx="3971925" cy="911225"/>
            <a:chOff x="1860" y="842"/>
            <a:chExt cx="2184" cy="574"/>
          </a:xfrm>
        </p:grpSpPr>
        <p:sp>
          <p:nvSpPr>
            <p:cNvPr id="17435" name="Text Box 21"/>
            <p:cNvSpPr txBox="1">
              <a:spLocks noChangeArrowheads="1"/>
            </p:cNvSpPr>
            <p:nvPr/>
          </p:nvSpPr>
          <p:spPr bwMode="auto">
            <a:xfrm>
              <a:off x="2134" y="842"/>
              <a:ext cx="1910" cy="475"/>
            </a:xfrm>
            <a:prstGeom prst="rect">
              <a:avLst/>
            </a:prstGeom>
            <a:solidFill>
              <a:srgbClr val="66FF33"/>
            </a:solidFill>
            <a:ln w="38100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kumimoji="1" lang="es-ES_tradnl" sz="1600" b="1" dirty="0">
                  <a:latin typeface="Comic Sans MS" panose="030F0702030302020204" pitchFamily="66" charset="0"/>
                </a:rPr>
                <a:t>Materia</a:t>
              </a:r>
              <a:r>
                <a:rPr kumimoji="1" lang="es-ES_tradnl" sz="1600" dirty="0">
                  <a:latin typeface="Comic Sans MS" panose="030F0702030302020204" pitchFamily="66" charset="0"/>
                </a:rPr>
                <a:t>: para mantener y renovar sus estructuras, crecer y reproducirse</a:t>
              </a:r>
            </a:p>
          </p:txBody>
        </p:sp>
        <p:sp>
          <p:nvSpPr>
            <p:cNvPr id="17436" name="Line 22"/>
            <p:cNvSpPr>
              <a:spLocks noChangeShapeType="1"/>
            </p:cNvSpPr>
            <p:nvPr/>
          </p:nvSpPr>
          <p:spPr bwMode="auto">
            <a:xfrm flipV="1">
              <a:off x="1860" y="1044"/>
              <a:ext cx="300" cy="3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s-ES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663700" y="2672146"/>
            <a:ext cx="3987800" cy="1288641"/>
            <a:chOff x="1860" y="1428"/>
            <a:chExt cx="2184" cy="677"/>
          </a:xfrm>
        </p:grpSpPr>
        <p:sp>
          <p:nvSpPr>
            <p:cNvPr id="17433" name="Text Box 24"/>
            <p:cNvSpPr txBox="1">
              <a:spLocks noChangeArrowheads="1"/>
            </p:cNvSpPr>
            <p:nvPr/>
          </p:nvSpPr>
          <p:spPr bwMode="auto">
            <a:xfrm>
              <a:off x="2134" y="1590"/>
              <a:ext cx="1910" cy="515"/>
            </a:xfrm>
            <a:prstGeom prst="rect">
              <a:avLst/>
            </a:prstGeom>
            <a:solidFill>
              <a:srgbClr val="66FF33"/>
            </a:solidFill>
            <a:ln w="38100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kumimoji="1" lang="es-ES_tradnl" sz="1600" b="1">
                  <a:latin typeface="Comic Sans MS" panose="030F0702030302020204" pitchFamily="66" charset="0"/>
                </a:rPr>
                <a:t>Energía</a:t>
              </a:r>
              <a:r>
                <a:rPr kumimoji="1" lang="es-ES_tradnl" sz="1600">
                  <a:latin typeface="Comic Sans MS" panose="030F0702030302020204" pitchFamily="66" charset="0"/>
                </a:rPr>
                <a:t>: para realizar sus actividades, moverse o intercambiar sustancias con el medio.</a:t>
              </a:r>
            </a:p>
          </p:txBody>
        </p:sp>
        <p:sp>
          <p:nvSpPr>
            <p:cNvPr id="17434" name="Line 25"/>
            <p:cNvSpPr>
              <a:spLocks noChangeShapeType="1"/>
            </p:cNvSpPr>
            <p:nvPr/>
          </p:nvSpPr>
          <p:spPr bwMode="auto">
            <a:xfrm>
              <a:off x="1860" y="1428"/>
              <a:ext cx="288" cy="4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s-ES">
                <a:latin typeface="Comic Sans MS" panose="030F0702030302020204" pitchFamily="66" charset="0"/>
              </a:endParaRPr>
            </a:p>
          </p:txBody>
        </p:sp>
      </p:grpSp>
      <p:sp>
        <p:nvSpPr>
          <p:cNvPr id="17415" name="Text Box 26"/>
          <p:cNvSpPr txBox="1">
            <a:spLocks noChangeArrowheads="1"/>
          </p:cNvSpPr>
          <p:nvPr/>
        </p:nvSpPr>
        <p:spPr bwMode="auto">
          <a:xfrm>
            <a:off x="182563" y="2334266"/>
            <a:ext cx="1692275" cy="980911"/>
          </a:xfrm>
          <a:prstGeom prst="rect">
            <a:avLst/>
          </a:prstGeom>
          <a:solidFill>
            <a:srgbClr val="FFFF00"/>
          </a:solidFill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kumimoji="1" lang="es-ES_tradnl" sz="1600" dirty="0">
                <a:latin typeface="Comic Sans MS" panose="030F0702030302020204" pitchFamily="66" charset="0"/>
              </a:rPr>
              <a:t>Las CÉLULAS necesitan los nutrientes para obtener:</a:t>
            </a:r>
          </a:p>
        </p:txBody>
      </p:sp>
      <p:sp>
        <p:nvSpPr>
          <p:cNvPr id="17416" name="Rectangle 27"/>
          <p:cNvSpPr>
            <a:spLocks noChangeArrowheads="1"/>
          </p:cNvSpPr>
          <p:nvPr/>
        </p:nvSpPr>
        <p:spPr bwMode="auto">
          <a:xfrm>
            <a:off x="5630863" y="2758170"/>
            <a:ext cx="15199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s-ES_tradnl" sz="1400">
                <a:latin typeface="Comic Sans MS" panose="030F0702030302020204" pitchFamily="66" charset="0"/>
              </a:rPr>
              <a:t>los obtienen por</a:t>
            </a:r>
            <a:endParaRPr kumimoji="1" lang="es-ES" sz="1400">
              <a:latin typeface="Comic Sans MS" panose="030F0702030302020204" pitchFamily="66" charset="0"/>
            </a:endParaRP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978525" y="4726323"/>
            <a:ext cx="1923529" cy="364292"/>
            <a:chOff x="612" y="1992"/>
            <a:chExt cx="1134" cy="231"/>
          </a:xfrm>
        </p:grpSpPr>
        <p:sp>
          <p:nvSpPr>
            <p:cNvPr id="17431" name="AutoShape 29"/>
            <p:cNvSpPr>
              <a:spLocks noChangeArrowheads="1"/>
            </p:cNvSpPr>
            <p:nvPr/>
          </p:nvSpPr>
          <p:spPr bwMode="auto">
            <a:xfrm>
              <a:off x="624" y="2014"/>
              <a:ext cx="986" cy="18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Comic Sans MS" panose="030F0702030302020204" pitchFamily="66" charset="0"/>
              </a:endParaRPr>
            </a:p>
          </p:txBody>
        </p:sp>
        <p:sp>
          <p:nvSpPr>
            <p:cNvPr id="17432" name="Rectangle 30"/>
            <p:cNvSpPr>
              <a:spLocks noChangeArrowheads="1"/>
            </p:cNvSpPr>
            <p:nvPr/>
          </p:nvSpPr>
          <p:spPr bwMode="auto">
            <a:xfrm>
              <a:off x="612" y="1992"/>
              <a:ext cx="11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>
                  <a:latin typeface="Comic Sans MS" panose="030F0702030302020204" pitchFamily="66" charset="0"/>
                </a:rPr>
                <a:t>AUTÓTROFA</a:t>
              </a:r>
              <a:endParaRPr lang="es-ES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1544735" y="4771060"/>
            <a:ext cx="2016125" cy="366712"/>
            <a:chOff x="3742" y="1992"/>
            <a:chExt cx="1270" cy="231"/>
          </a:xfrm>
        </p:grpSpPr>
        <p:sp>
          <p:nvSpPr>
            <p:cNvPr id="17429" name="AutoShape 32"/>
            <p:cNvSpPr>
              <a:spLocks noChangeArrowheads="1"/>
            </p:cNvSpPr>
            <p:nvPr/>
          </p:nvSpPr>
          <p:spPr bwMode="auto">
            <a:xfrm>
              <a:off x="3754" y="2014"/>
              <a:ext cx="1167" cy="18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Comic Sans MS" panose="030F0702030302020204" pitchFamily="66" charset="0"/>
              </a:endParaRPr>
            </a:p>
          </p:txBody>
        </p:sp>
        <p:sp>
          <p:nvSpPr>
            <p:cNvPr id="17430" name="Rectangle 33"/>
            <p:cNvSpPr>
              <a:spLocks noChangeArrowheads="1"/>
            </p:cNvSpPr>
            <p:nvPr/>
          </p:nvSpPr>
          <p:spPr bwMode="auto">
            <a:xfrm>
              <a:off x="3742" y="1992"/>
              <a:ext cx="12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>
                  <a:latin typeface="Comic Sans MS" panose="030F0702030302020204" pitchFamily="66" charset="0"/>
                </a:rPr>
                <a:t>HETERÓTROFA</a:t>
              </a:r>
              <a:endParaRPr lang="es-ES">
                <a:latin typeface="Comic Sans MS" panose="030F0702030302020204" pitchFamily="66" charset="0"/>
              </a:endParaRPr>
            </a:p>
          </p:txBody>
        </p:sp>
      </p:grpSp>
      <p:sp>
        <p:nvSpPr>
          <p:cNvPr id="17420" name="Rectangle 37"/>
          <p:cNvSpPr>
            <a:spLocks noChangeArrowheads="1"/>
          </p:cNvSpPr>
          <p:nvPr/>
        </p:nvSpPr>
        <p:spPr bwMode="auto">
          <a:xfrm>
            <a:off x="7583488" y="3154907"/>
            <a:ext cx="13051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s-ES_tradnl" dirty="0">
                <a:latin typeface="Comic Sans MS" panose="030F0702030302020204" pitchFamily="66" charset="0"/>
              </a:rPr>
              <a:t>puede ser </a:t>
            </a:r>
            <a:endParaRPr kumimoji="1" lang="es-ES" dirty="0">
              <a:latin typeface="Comic Sans MS" panose="030F0702030302020204" pitchFamily="66" charset="0"/>
            </a:endParaRPr>
          </a:p>
        </p:txBody>
      </p: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4683125" y="5232659"/>
            <a:ext cx="4292435" cy="647700"/>
            <a:chOff x="22" y="2221"/>
            <a:chExt cx="2948" cy="801"/>
          </a:xfrm>
        </p:grpSpPr>
        <p:sp>
          <p:nvSpPr>
            <p:cNvPr id="527399" name="AutoShape 39"/>
            <p:cNvSpPr>
              <a:spLocks noChangeArrowheads="1"/>
            </p:cNvSpPr>
            <p:nvPr/>
          </p:nvSpPr>
          <p:spPr bwMode="auto">
            <a:xfrm>
              <a:off x="35" y="2235"/>
              <a:ext cx="2890" cy="787"/>
            </a:xfrm>
            <a:prstGeom prst="foldedCorner">
              <a:avLst>
                <a:gd name="adj" fmla="val 12500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>
                <a:latin typeface="Comic Sans MS" panose="030F0702030302020204" pitchFamily="66" charset="0"/>
              </a:endParaRPr>
            </a:p>
          </p:txBody>
        </p:sp>
        <p:sp>
          <p:nvSpPr>
            <p:cNvPr id="17426" name="Text Box 40"/>
            <p:cNvSpPr txBox="1">
              <a:spLocks noChangeArrowheads="1"/>
            </p:cNvSpPr>
            <p:nvPr/>
          </p:nvSpPr>
          <p:spPr bwMode="auto">
            <a:xfrm>
              <a:off x="22" y="2221"/>
              <a:ext cx="2948" cy="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sz="1600" b="1" dirty="0">
                  <a:latin typeface="Comic Sans MS" panose="030F0702030302020204" pitchFamily="66" charset="0"/>
                </a:rPr>
                <a:t>Producen materia orgánica rica en energía a partir de materia inorgánica.</a:t>
              </a:r>
              <a:r>
                <a:rPr lang="es-ES_tradnl" sz="1600" dirty="0"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182563" y="5195298"/>
            <a:ext cx="4268316" cy="685800"/>
            <a:chOff x="3220" y="2240"/>
            <a:chExt cx="2449" cy="680"/>
          </a:xfrm>
        </p:grpSpPr>
        <p:sp>
          <p:nvSpPr>
            <p:cNvPr id="527402" name="AutoShape 42"/>
            <p:cNvSpPr>
              <a:spLocks noChangeArrowheads="1"/>
            </p:cNvSpPr>
            <p:nvPr/>
          </p:nvSpPr>
          <p:spPr bwMode="auto">
            <a:xfrm>
              <a:off x="3233" y="2254"/>
              <a:ext cx="2436" cy="666"/>
            </a:xfrm>
            <a:prstGeom prst="foldedCorner">
              <a:avLst>
                <a:gd name="adj" fmla="val 12500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>
                <a:latin typeface="Comic Sans MS" panose="030F0702030302020204" pitchFamily="66" charset="0"/>
              </a:endParaRPr>
            </a:p>
          </p:txBody>
        </p:sp>
        <p:sp>
          <p:nvSpPr>
            <p:cNvPr id="17424" name="Text Box 43"/>
            <p:cNvSpPr txBox="1">
              <a:spLocks noChangeArrowheads="1"/>
            </p:cNvSpPr>
            <p:nvPr/>
          </p:nvSpPr>
          <p:spPr bwMode="auto">
            <a:xfrm>
              <a:off x="3220" y="2240"/>
              <a:ext cx="2289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sz="1600" b="1" dirty="0">
                  <a:latin typeface="Comic Sans MS" panose="030F0702030302020204" pitchFamily="66" charset="0"/>
                </a:rPr>
                <a:t>Incorporan materia orgánica fabricada por otros seres vivos</a:t>
              </a:r>
              <a:r>
                <a:rPr lang="es-ES_tradnl" sz="1600" dirty="0">
                  <a:latin typeface="Comic Sans MS" panose="030F0702030302020204" pitchFamily="66" charset="0"/>
                </a:rPr>
                <a:t>. </a:t>
              </a:r>
            </a:p>
          </p:txBody>
        </p:sp>
      </p:grp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421106" y="215318"/>
            <a:ext cx="84161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dirty="0">
                <a:solidFill>
                  <a:srgbClr val="339933"/>
                </a:solidFill>
                <a:latin typeface="Comic Sans MS" panose="030F0702030302020204" pitchFamily="66" charset="0"/>
              </a:rPr>
              <a:t>3</a:t>
            </a:r>
            <a:r>
              <a:rPr lang="es-ES_tradnl" dirty="0" smtClean="0">
                <a:solidFill>
                  <a:srgbClr val="339933"/>
                </a:solidFill>
                <a:latin typeface="Comic Sans MS" panose="030F0702030302020204" pitchFamily="66" charset="0"/>
              </a:rPr>
              <a:t>. </a:t>
            </a:r>
            <a:r>
              <a:rPr lang="es-ES_tradnl" dirty="0">
                <a:solidFill>
                  <a:srgbClr val="339933"/>
                </a:solidFill>
                <a:latin typeface="Comic Sans MS" panose="030F0702030302020204" pitchFamily="66" charset="0"/>
              </a:rPr>
              <a:t>LAS FUNCIONES CELULARES</a:t>
            </a:r>
            <a:r>
              <a:rPr lang="es-ES_tradnl" dirty="0" smtClean="0">
                <a:solidFill>
                  <a:srgbClr val="339933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s-ES_tradnl" dirty="0">
              <a:solidFill>
                <a:srgbClr val="339933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s-ES_tradnl" dirty="0">
                <a:latin typeface="Comic Sans MS" panose="030F0702030302020204" pitchFamily="66" charset="0"/>
              </a:rPr>
              <a:t>Proceso por el cual las células intercambian materia y energía con su entorno.</a:t>
            </a:r>
            <a:r>
              <a:rPr lang="es-ES_tradnl" dirty="0">
                <a:solidFill>
                  <a:srgbClr val="339933"/>
                </a:solidFill>
                <a:latin typeface="Comic Sans MS" panose="030F0702030302020204" pitchFamily="66" charset="0"/>
              </a:rPr>
              <a:t> </a:t>
            </a:r>
            <a:endParaRPr lang="es-ES" dirty="0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Line 3"/>
          <p:cNvSpPr>
            <a:spLocks noChangeShapeType="1"/>
          </p:cNvSpPr>
          <p:nvPr/>
        </p:nvSpPr>
        <p:spPr bwMode="auto">
          <a:xfrm>
            <a:off x="591449" y="1469247"/>
            <a:ext cx="8351837" cy="0"/>
          </a:xfrm>
          <a:prstGeom prst="line">
            <a:avLst/>
          </a:prstGeom>
          <a:noFill/>
          <a:ln w="1905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cxnSp>
        <p:nvCxnSpPr>
          <p:cNvPr id="12" name="Conector recto de flecha 11"/>
          <p:cNvCxnSpPr/>
          <p:nvPr/>
        </p:nvCxnSpPr>
        <p:spPr bwMode="auto">
          <a:xfrm>
            <a:off x="7902054" y="3524239"/>
            <a:ext cx="0" cy="957973"/>
          </a:xfrm>
          <a:prstGeom prst="straightConnector1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Conector recto de flecha 59"/>
          <p:cNvCxnSpPr/>
          <p:nvPr/>
        </p:nvCxnSpPr>
        <p:spPr bwMode="auto">
          <a:xfrm flipH="1">
            <a:off x="2552799" y="4467376"/>
            <a:ext cx="5349255" cy="14836"/>
          </a:xfrm>
          <a:prstGeom prst="straightConnector1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7" name="Conector recto de flecha 66"/>
          <p:cNvCxnSpPr/>
          <p:nvPr/>
        </p:nvCxnSpPr>
        <p:spPr bwMode="auto">
          <a:xfrm flipH="1">
            <a:off x="2568669" y="4494307"/>
            <a:ext cx="1058" cy="224313"/>
          </a:xfrm>
          <a:prstGeom prst="straightConnector1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0" name="Conector recto de flecha 69"/>
          <p:cNvCxnSpPr/>
          <p:nvPr/>
        </p:nvCxnSpPr>
        <p:spPr bwMode="auto">
          <a:xfrm flipH="1">
            <a:off x="6924587" y="4496579"/>
            <a:ext cx="1058" cy="224313"/>
          </a:xfrm>
          <a:prstGeom prst="straightConnector1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71" name="Picture 37" descr="826630Atlas_Página_02_Imagen_00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37254">
            <a:off x="227251" y="3936920"/>
            <a:ext cx="1043731" cy="1198968"/>
          </a:xfrm>
          <a:prstGeom prst="rect">
            <a:avLst/>
          </a:prstGeom>
          <a:noFill/>
        </p:spPr>
      </p:pic>
      <p:pic>
        <p:nvPicPr>
          <p:cNvPr id="72" name="Picture 44" descr="t2-3b"/>
          <p:cNvPicPr>
            <a:picLocks noChangeAspect="1" noChangeArrowheads="1"/>
          </p:cNvPicPr>
          <p:nvPr/>
        </p:nvPicPr>
        <p:blipFill>
          <a:blip r:embed="rId4" cstate="print"/>
          <a:srcRect l="22809" t="8238" r="24757" b="8238"/>
          <a:stretch>
            <a:fillRect/>
          </a:stretch>
        </p:blipFill>
        <p:spPr bwMode="auto">
          <a:xfrm>
            <a:off x="8000697" y="4176474"/>
            <a:ext cx="1052361" cy="101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691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199" y="1253862"/>
            <a:ext cx="8488017" cy="5440362"/>
          </a:xfrm>
        </p:spPr>
        <p:txBody>
          <a:bodyPr/>
          <a:lstStyle/>
          <a:p>
            <a:pPr marL="0" indent="0" algn="ctr">
              <a:buNone/>
            </a:pPr>
            <a:r>
              <a:rPr lang="es-ES" sz="1600" dirty="0" smtClean="0">
                <a:latin typeface="Comic Sans MS" pitchFamily="66" charset="0"/>
              </a:rPr>
              <a:t>     Las </a:t>
            </a:r>
            <a:r>
              <a:rPr lang="es-ES" sz="1600" dirty="0">
                <a:latin typeface="Comic Sans MS" pitchFamily="66" charset="0"/>
              </a:rPr>
              <a:t>moléculas atraviesan la membrana plasmática de 2 formas</a:t>
            </a:r>
          </a:p>
          <a:p>
            <a:pPr marL="0" indent="0">
              <a:buNone/>
            </a:pPr>
            <a:endParaRPr lang="es-ES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es-ES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s-ES" sz="1600" dirty="0">
                <a:latin typeface="Comic Sans MS" pitchFamily="66" charset="0"/>
              </a:rPr>
              <a:t>       </a:t>
            </a:r>
            <a:endParaRPr lang="es-ES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s-ES" sz="1600" dirty="0" smtClean="0">
                <a:latin typeface="Comic Sans MS" pitchFamily="66" charset="0"/>
              </a:rPr>
              <a:t> </a:t>
            </a:r>
            <a:r>
              <a:rPr lang="es-ES" sz="1600" b="1" dirty="0">
                <a:solidFill>
                  <a:srgbClr val="339933"/>
                </a:solidFill>
                <a:latin typeface="Comic Sans MS" pitchFamily="66" charset="0"/>
              </a:rPr>
              <a:t>MOLÉCULAS PEQUEÑAS/MEDIANAS	             MOLÉCULAS GRANDES</a:t>
            </a:r>
          </a:p>
          <a:p>
            <a:pPr marL="0" indent="0">
              <a:buNone/>
            </a:pPr>
            <a:endParaRPr lang="es-ES" sz="16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s-ES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s-ES" sz="1600" dirty="0" smtClean="0">
                <a:latin typeface="Comic Sans MS" pitchFamily="66" charset="0"/>
              </a:rPr>
              <a:t>        </a:t>
            </a:r>
            <a:r>
              <a:rPr lang="es-ES" sz="1600" dirty="0">
                <a:highlight>
                  <a:srgbClr val="00FF00"/>
                </a:highlight>
                <a:latin typeface="Comic Sans MS" pitchFamily="66" charset="0"/>
              </a:rPr>
              <a:t>SIN DEFORMAR LA MEMBRANA</a:t>
            </a:r>
            <a:r>
              <a:rPr lang="es-ES" sz="1600" dirty="0">
                <a:latin typeface="Comic Sans MS" pitchFamily="66" charset="0"/>
              </a:rPr>
              <a:t>                        </a:t>
            </a:r>
            <a:r>
              <a:rPr lang="es-ES" sz="1600" dirty="0">
                <a:highlight>
                  <a:srgbClr val="00FF00"/>
                </a:highlight>
                <a:latin typeface="Comic Sans MS" pitchFamily="66" charset="0"/>
              </a:rPr>
              <a:t>DEFORMANDO LA MEMBRANA</a:t>
            </a:r>
          </a:p>
          <a:p>
            <a:pPr marL="0" indent="0">
              <a:buNone/>
            </a:pPr>
            <a:r>
              <a:rPr lang="es-ES" sz="1600" b="1" dirty="0" smtClean="0">
                <a:solidFill>
                  <a:srgbClr val="339933"/>
                </a:solidFill>
                <a:latin typeface="Comic Sans MS" pitchFamily="66" charset="0"/>
              </a:rPr>
              <a:t>Moléculas </a:t>
            </a:r>
            <a:r>
              <a:rPr lang="es-ES" sz="1600" b="1" dirty="0">
                <a:solidFill>
                  <a:srgbClr val="339933"/>
                </a:solidFill>
                <a:latin typeface="Comic Sans MS" pitchFamily="66" charset="0"/>
              </a:rPr>
              <a:t>pequeñas y sencillas (sin carga)</a:t>
            </a:r>
            <a:r>
              <a:rPr lang="es-ES" sz="1600" dirty="0">
                <a:latin typeface="Comic Sans MS" pitchFamily="66" charset="0"/>
              </a:rPr>
              <a:t>:</a:t>
            </a:r>
          </a:p>
          <a:p>
            <a:pPr marL="0" indent="0">
              <a:buNone/>
            </a:pPr>
            <a:r>
              <a:rPr lang="es-ES" sz="1600" dirty="0">
                <a:latin typeface="Comic Sans MS" pitchFamily="66" charset="0"/>
              </a:rPr>
              <a:t> -  </a:t>
            </a:r>
            <a:r>
              <a:rPr lang="es-ES" sz="1600" b="1" dirty="0">
                <a:latin typeface="Comic Sans MS" pitchFamily="66" charset="0"/>
              </a:rPr>
              <a:t>Difusión simple</a:t>
            </a:r>
            <a:r>
              <a:rPr lang="es-ES" sz="1600" dirty="0">
                <a:latin typeface="Comic Sans MS" pitchFamily="66" charset="0"/>
              </a:rPr>
              <a:t> (pasan a través de los lípidos).          - </a:t>
            </a:r>
            <a:r>
              <a:rPr lang="es-ES" sz="1600" b="1" dirty="0">
                <a:latin typeface="Comic Sans MS" pitchFamily="66" charset="0"/>
              </a:rPr>
              <a:t>Endocitosis </a:t>
            </a:r>
            <a:r>
              <a:rPr lang="es-ES" sz="1600" dirty="0">
                <a:latin typeface="Comic Sans MS" pitchFamily="66" charset="0"/>
              </a:rPr>
              <a:t>(entrada)</a:t>
            </a:r>
          </a:p>
          <a:p>
            <a:pPr marL="0" indent="0">
              <a:buNone/>
            </a:pPr>
            <a:r>
              <a:rPr lang="es-ES" sz="1600" dirty="0">
                <a:latin typeface="Comic Sans MS" pitchFamily="66" charset="0"/>
              </a:rPr>
              <a:t>     A favor del gradiente.                                    	</a:t>
            </a:r>
            <a:r>
              <a:rPr lang="es-ES" sz="1600" dirty="0" smtClean="0">
                <a:latin typeface="Comic Sans MS" pitchFamily="66" charset="0"/>
              </a:rPr>
              <a:t>           </a:t>
            </a:r>
            <a:r>
              <a:rPr lang="es-ES" sz="1600" dirty="0">
                <a:latin typeface="Comic Sans MS" pitchFamily="66" charset="0"/>
              </a:rPr>
              <a:t>- </a:t>
            </a:r>
            <a:r>
              <a:rPr lang="es-ES" sz="1600" b="1" dirty="0">
                <a:latin typeface="Comic Sans MS" pitchFamily="66" charset="0"/>
              </a:rPr>
              <a:t>Exocitosis </a:t>
            </a:r>
            <a:r>
              <a:rPr lang="es-ES" sz="1600" dirty="0">
                <a:latin typeface="Comic Sans MS" pitchFamily="66" charset="0"/>
              </a:rPr>
              <a:t>(salida)</a:t>
            </a:r>
            <a:endParaRPr lang="es-ES" sz="1600" b="1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s-ES" sz="1600" b="1" dirty="0">
                <a:solidFill>
                  <a:srgbClr val="339933"/>
                </a:solidFill>
                <a:latin typeface="Comic Sans MS" pitchFamily="66" charset="0"/>
              </a:rPr>
              <a:t>Moléculas algo mayores o cargadas</a:t>
            </a:r>
            <a:r>
              <a:rPr lang="es-ES" sz="1600" dirty="0">
                <a:latin typeface="Comic Sans MS" pitchFamily="66" charset="0"/>
              </a:rPr>
              <a:t>:		</a:t>
            </a:r>
          </a:p>
          <a:p>
            <a:pPr marL="0" indent="0">
              <a:buNone/>
            </a:pPr>
            <a:r>
              <a:rPr lang="es-ES" sz="1600" dirty="0">
                <a:latin typeface="Comic Sans MS" pitchFamily="66" charset="0"/>
              </a:rPr>
              <a:t> -  </a:t>
            </a:r>
            <a:r>
              <a:rPr lang="es-ES" sz="1600" b="1" dirty="0">
                <a:latin typeface="Comic Sans MS" pitchFamily="66" charset="0"/>
              </a:rPr>
              <a:t>Difusión facilitada</a:t>
            </a:r>
            <a:r>
              <a:rPr lang="es-ES" sz="1600" dirty="0">
                <a:latin typeface="Comic Sans MS" pitchFamily="66" charset="0"/>
              </a:rPr>
              <a:t> (empleando canales                   </a:t>
            </a:r>
            <a:endParaRPr lang="es-ES" sz="1600" b="1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s-ES" sz="1600" dirty="0">
                <a:latin typeface="Comic Sans MS" pitchFamily="66" charset="0"/>
              </a:rPr>
              <a:t>    o proteínas transportadoras llamadas</a:t>
            </a:r>
          </a:p>
          <a:p>
            <a:pPr marL="0" indent="0">
              <a:buNone/>
            </a:pPr>
            <a:r>
              <a:rPr lang="es-ES" sz="1600" dirty="0">
                <a:latin typeface="Comic Sans MS" pitchFamily="66" charset="0"/>
              </a:rPr>
              <a:t>     “</a:t>
            </a:r>
            <a:r>
              <a:rPr lang="es-ES" sz="1600" dirty="0" err="1">
                <a:latin typeface="Comic Sans MS" pitchFamily="66" charset="0"/>
              </a:rPr>
              <a:t>permeasas</a:t>
            </a:r>
            <a:r>
              <a:rPr lang="es-ES" sz="1600" dirty="0">
                <a:latin typeface="Comic Sans MS" pitchFamily="66" charset="0"/>
              </a:rPr>
              <a:t>”). A favor del gradiente.</a:t>
            </a:r>
          </a:p>
          <a:p>
            <a:pPr marL="0" indent="0">
              <a:buNone/>
            </a:pPr>
            <a:r>
              <a:rPr lang="es-ES" sz="1600" dirty="0">
                <a:latin typeface="Comic Sans MS" pitchFamily="66" charset="0"/>
              </a:rPr>
              <a:t> -  </a:t>
            </a:r>
            <a:r>
              <a:rPr lang="es-ES" sz="1600" b="1" dirty="0">
                <a:latin typeface="Comic Sans MS" pitchFamily="66" charset="0"/>
              </a:rPr>
              <a:t>Transporte activo</a:t>
            </a:r>
            <a:r>
              <a:rPr lang="es-ES" sz="1600" dirty="0">
                <a:latin typeface="Comic Sans MS" pitchFamily="66" charset="0"/>
              </a:rPr>
              <a:t> (empleando proteínas</a:t>
            </a:r>
          </a:p>
          <a:p>
            <a:pPr marL="0" indent="0">
              <a:buNone/>
            </a:pPr>
            <a:r>
              <a:rPr lang="es-ES" sz="1600" dirty="0">
                <a:latin typeface="Comic Sans MS" pitchFamily="66" charset="0"/>
              </a:rPr>
              <a:t>     transportadoras llamadas “bombas”).</a:t>
            </a:r>
          </a:p>
          <a:p>
            <a:pPr marL="0" indent="0">
              <a:buNone/>
            </a:pPr>
            <a:r>
              <a:rPr lang="es-ES" sz="1600" dirty="0">
                <a:latin typeface="Comic Sans MS" pitchFamily="66" charset="0"/>
              </a:rPr>
              <a:t>     En contra del gradiente, gastando energía.</a:t>
            </a:r>
          </a:p>
          <a:p>
            <a:pPr>
              <a:buFontTx/>
              <a:buAutoNum type="arabicPeriod"/>
            </a:pPr>
            <a:endParaRPr lang="es-ES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es-ES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es-ES" sz="1600" dirty="0">
              <a:latin typeface="Comic Sans MS" pitchFamily="66" charset="0"/>
            </a:endParaRPr>
          </a:p>
          <a:p>
            <a:pPr>
              <a:buFontTx/>
              <a:buNone/>
            </a:pPr>
            <a:endParaRPr lang="es-ES" sz="1600" dirty="0">
              <a:latin typeface="Comic Sans MS" pitchFamily="66" charset="0"/>
            </a:endParaRPr>
          </a:p>
          <a:p>
            <a:pPr>
              <a:buFontTx/>
              <a:buAutoNum type="arabicPeriod"/>
            </a:pPr>
            <a:endParaRPr lang="es-ES" sz="1600" dirty="0">
              <a:latin typeface="Comic Sans MS" pitchFamily="66" charset="0"/>
            </a:endParaRPr>
          </a:p>
          <a:p>
            <a:pPr>
              <a:buFontTx/>
              <a:buAutoNum type="arabicPeriod"/>
            </a:pPr>
            <a:endParaRPr lang="es-ES" sz="1600" dirty="0">
              <a:latin typeface="Comic Sans MS" pitchFamily="66" charset="0"/>
            </a:endParaRPr>
          </a:p>
        </p:txBody>
      </p:sp>
      <p:sp>
        <p:nvSpPr>
          <p:cNvPr id="22530" name="1 Título"/>
          <p:cNvSpPr>
            <a:spLocks noGrp="1"/>
          </p:cNvSpPr>
          <p:nvPr>
            <p:ph type="title"/>
          </p:nvPr>
        </p:nvSpPr>
        <p:spPr>
          <a:xfrm>
            <a:off x="233124" y="277901"/>
            <a:ext cx="8448261" cy="1143000"/>
          </a:xfrm>
        </p:spPr>
        <p:txBody>
          <a:bodyPr>
            <a:normAutofit/>
          </a:bodyPr>
          <a:lstStyle/>
          <a:p>
            <a:r>
              <a:rPr lang="es-ES" sz="1600" dirty="0">
                <a:effectLst/>
                <a:latin typeface="Comic Sans MS" pitchFamily="66" charset="0"/>
              </a:rPr>
              <a:t>FUNCIÓN DE NUTRICIÓN</a:t>
            </a:r>
            <a:r>
              <a:rPr lang="es-ES" sz="1600" dirty="0">
                <a:latin typeface="Comic Sans MS" pitchFamily="66" charset="0"/>
              </a:rPr>
              <a:t> CELULAR</a:t>
            </a:r>
            <a:r>
              <a:rPr lang="es-ES" sz="1600" dirty="0">
                <a:effectLst/>
                <a:latin typeface="Comic Sans MS" pitchFamily="66" charset="0"/>
              </a:rPr>
              <a:t> </a:t>
            </a:r>
            <a:br>
              <a:rPr lang="es-ES" sz="1600" dirty="0">
                <a:effectLst/>
                <a:latin typeface="Comic Sans MS" pitchFamily="66" charset="0"/>
              </a:rPr>
            </a:br>
            <a:r>
              <a:rPr lang="es-ES" sz="1600" dirty="0">
                <a:effectLst/>
                <a:latin typeface="Comic Sans MS" pitchFamily="66" charset="0"/>
              </a:rPr>
              <a:t/>
            </a:r>
            <a:br>
              <a:rPr lang="es-ES" sz="1600" dirty="0">
                <a:effectLst/>
                <a:latin typeface="Comic Sans MS" pitchFamily="66" charset="0"/>
              </a:rPr>
            </a:br>
            <a:r>
              <a:rPr lang="es-ES" sz="1600" u="sng" dirty="0">
                <a:effectLst/>
                <a:highlight>
                  <a:srgbClr val="FFFF00"/>
                </a:highlight>
                <a:latin typeface="Comic Sans MS" pitchFamily="66" charset="0"/>
              </a:rPr>
              <a:t>FORMAS DE TRANSPORTE DE MOLÉCULAS A TRAVÉS DE LA MEMBRANA</a:t>
            </a:r>
          </a:p>
        </p:txBody>
      </p:sp>
      <p:cxnSp>
        <p:nvCxnSpPr>
          <p:cNvPr id="10" name="Conector recto de flecha 9"/>
          <p:cNvCxnSpPr>
            <a:cxnSpLocks/>
          </p:cNvCxnSpPr>
          <p:nvPr/>
        </p:nvCxnSpPr>
        <p:spPr bwMode="auto">
          <a:xfrm>
            <a:off x="6599579" y="1666217"/>
            <a:ext cx="662608" cy="636104"/>
          </a:xfrm>
          <a:prstGeom prst="straightConnector1">
            <a:avLst/>
          </a:prstGeom>
          <a:solidFill>
            <a:srgbClr val="CCFF99"/>
          </a:solidFill>
          <a:ln w="57150" cap="flat" cmpd="sng" algn="ctr">
            <a:solidFill>
              <a:srgbClr val="339933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Conector recto de flecha 11"/>
          <p:cNvCxnSpPr>
            <a:cxnSpLocks/>
          </p:cNvCxnSpPr>
          <p:nvPr/>
        </p:nvCxnSpPr>
        <p:spPr bwMode="auto">
          <a:xfrm flipH="1">
            <a:off x="2913499" y="1665821"/>
            <a:ext cx="636104" cy="649359"/>
          </a:xfrm>
          <a:prstGeom prst="straightConnector1">
            <a:avLst/>
          </a:prstGeom>
          <a:solidFill>
            <a:srgbClr val="CCFF99"/>
          </a:solidFill>
          <a:ln w="57150" cap="flat" cmpd="sng" algn="ctr">
            <a:solidFill>
              <a:srgbClr val="33993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xmlns="" id="{8494AEAD-A8CB-4825-932F-3D3CB5AD611B}"/>
              </a:ext>
            </a:extLst>
          </p:cNvPr>
          <p:cNvSpPr/>
          <p:nvPr/>
        </p:nvSpPr>
        <p:spPr bwMode="auto">
          <a:xfrm>
            <a:off x="2730102" y="2852384"/>
            <a:ext cx="153328" cy="448321"/>
          </a:xfrm>
          <a:prstGeom prst="downArrow">
            <a:avLst/>
          </a:prstGeom>
          <a:solidFill>
            <a:srgbClr val="339933"/>
          </a:solidFill>
          <a:ln w="95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xmlns="" id="{0D11DA53-0C67-4722-A738-2348ABDD0107}"/>
              </a:ext>
            </a:extLst>
          </p:cNvPr>
          <p:cNvSpPr/>
          <p:nvPr/>
        </p:nvSpPr>
        <p:spPr bwMode="auto">
          <a:xfrm>
            <a:off x="7249599" y="2832112"/>
            <a:ext cx="153328" cy="448321"/>
          </a:xfrm>
          <a:prstGeom prst="downArrow">
            <a:avLst/>
          </a:prstGeom>
          <a:solidFill>
            <a:srgbClr val="339933"/>
          </a:solidFill>
          <a:ln w="95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ángulo 1"/>
          <p:cNvSpPr/>
          <p:nvPr/>
        </p:nvSpPr>
        <p:spPr bwMode="auto">
          <a:xfrm>
            <a:off x="233124" y="2342273"/>
            <a:ext cx="5171389" cy="4358777"/>
          </a:xfrm>
          <a:prstGeom prst="rect">
            <a:avLst/>
          </a:prstGeom>
          <a:noFill/>
          <a:ln w="95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ángulo 3"/>
          <p:cNvSpPr/>
          <p:nvPr/>
        </p:nvSpPr>
        <p:spPr bwMode="auto">
          <a:xfrm>
            <a:off x="5525374" y="2342272"/>
            <a:ext cx="3419842" cy="4358777"/>
          </a:xfrm>
          <a:prstGeom prst="rect">
            <a:avLst/>
          </a:prstGeom>
          <a:noFill/>
          <a:ln w="95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Picture 83" descr="826630Atlas_Página_02_Imagen_0001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389" t="18453" r="1389" b="16504"/>
          <a:stretch/>
        </p:blipFill>
        <p:spPr bwMode="auto">
          <a:xfrm>
            <a:off x="0" y="1338624"/>
            <a:ext cx="1965739" cy="1031338"/>
          </a:xfrm>
          <a:prstGeom prst="rect">
            <a:avLst/>
          </a:prstGeom>
          <a:noFill/>
        </p:spPr>
      </p:pic>
      <p:pic>
        <p:nvPicPr>
          <p:cNvPr id="14" name="Picture 2" descr="Genially sin título by monsserratgf on Geniall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9"/>
          <a:stretch/>
        </p:blipFill>
        <p:spPr bwMode="auto">
          <a:xfrm>
            <a:off x="6742630" y="4605080"/>
            <a:ext cx="1842448" cy="171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15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ttp://www.bionova.org.es/biocast/documentos/figura/figtem12/figurat1202.jpg"/>
          <p:cNvPicPr>
            <a:picLocks noChangeAspect="1" noChangeArrowheads="1"/>
          </p:cNvPicPr>
          <p:nvPr/>
        </p:nvPicPr>
        <p:blipFill rotWithShape="1">
          <a:blip r:embed="rId2" cstate="print"/>
          <a:srcRect t="4049"/>
          <a:stretch/>
        </p:blipFill>
        <p:spPr bwMode="auto">
          <a:xfrm>
            <a:off x="669902" y="1722783"/>
            <a:ext cx="7538433" cy="4228080"/>
          </a:xfrm>
          <a:prstGeom prst="rect">
            <a:avLst/>
          </a:prstGeom>
          <a:noFill/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142118"/>
            <a:ext cx="8229600" cy="1143000"/>
          </a:xfrm>
        </p:spPr>
        <p:txBody>
          <a:bodyPr/>
          <a:lstStyle/>
          <a:p>
            <a:r>
              <a:rPr lang="es-ES" sz="2000" dirty="0">
                <a:latin typeface="Comic Sans MS" pitchFamily="66" charset="0"/>
              </a:rPr>
              <a:t>TRANSPORTE A TRAVÉS DE LA MEMBRANA</a:t>
            </a:r>
            <a:br>
              <a:rPr lang="es-ES" sz="2000" dirty="0">
                <a:latin typeface="Comic Sans MS" pitchFamily="66" charset="0"/>
              </a:rPr>
            </a:br>
            <a:r>
              <a:rPr lang="es-ES" sz="2000" dirty="0">
                <a:latin typeface="Comic Sans MS" pitchFamily="66" charset="0"/>
              </a:rPr>
              <a:t>Moléculas pequeñas/medianas</a:t>
            </a:r>
            <a:br>
              <a:rPr lang="es-ES" sz="2000" dirty="0">
                <a:latin typeface="Comic Sans MS" pitchFamily="66" charset="0"/>
              </a:rPr>
            </a:br>
            <a:r>
              <a:rPr lang="es-ES" sz="2000" dirty="0">
                <a:latin typeface="Comic Sans MS" pitchFamily="66" charset="0"/>
              </a:rPr>
              <a:t/>
            </a:r>
            <a:br>
              <a:rPr lang="es-ES" sz="2000" dirty="0">
                <a:latin typeface="Comic Sans MS" pitchFamily="66" charset="0"/>
              </a:rPr>
            </a:br>
            <a:r>
              <a:rPr lang="es-ES" sz="2000" dirty="0">
                <a:highlight>
                  <a:srgbClr val="00FF00"/>
                </a:highlight>
                <a:latin typeface="Comic Sans MS" pitchFamily="66" charset="0"/>
              </a:rPr>
              <a:t>SIN DEFORMAR LA MEMBRANA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97568" y="5741164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s-ES" sz="2000" kern="0" dirty="0">
              <a:latin typeface="Comic Sans MS" pitchFamily="66" charset="0"/>
            </a:endParaRPr>
          </a:p>
          <a:p>
            <a:r>
              <a:rPr lang="es-ES" sz="1800" kern="0" dirty="0">
                <a:highlight>
                  <a:srgbClr val="00FF00"/>
                </a:highlight>
                <a:latin typeface="Comic Sans MS" pitchFamily="66" charset="0"/>
              </a:rPr>
              <a:t>PASIVO</a:t>
            </a:r>
            <a:r>
              <a:rPr lang="es-ES" sz="1800" kern="0" dirty="0">
                <a:latin typeface="Comic Sans MS" pitchFamily="66" charset="0"/>
              </a:rPr>
              <a:t>: Sin gasto energético	    </a:t>
            </a:r>
            <a:r>
              <a:rPr lang="es-ES" sz="1800" kern="0" dirty="0">
                <a:highlight>
                  <a:srgbClr val="00FF00"/>
                </a:highlight>
                <a:latin typeface="Comic Sans MS" pitchFamily="66" charset="0"/>
              </a:rPr>
              <a:t>ACTIVO</a:t>
            </a:r>
            <a:r>
              <a:rPr lang="es-ES" sz="1800" kern="0" dirty="0">
                <a:latin typeface="Comic Sans MS" pitchFamily="66" charset="0"/>
              </a:rPr>
              <a:t>: Con gasto energético</a:t>
            </a:r>
            <a:endParaRPr lang="es-ES" sz="2000" kern="0" dirty="0">
              <a:latin typeface="Comic Sans MS" pitchFamily="66" charset="0"/>
            </a:endParaRPr>
          </a:p>
          <a:p>
            <a:pPr algn="l"/>
            <a:r>
              <a:rPr lang="es-ES" sz="2000" kern="0" dirty="0">
                <a:latin typeface="Comic Sans MS" pitchFamily="66" charset="0"/>
              </a:rPr>
              <a:t>                   </a:t>
            </a:r>
            <a:r>
              <a:rPr lang="es-ES" sz="1800" kern="0" dirty="0">
                <a:latin typeface="Comic Sans MS" pitchFamily="66" charset="0"/>
              </a:rPr>
              <a:t>A favor del gradiente                        En contra del gradiente			</a:t>
            </a:r>
            <a:r>
              <a:rPr lang="es-ES" sz="2000" kern="0" dirty="0">
                <a:latin typeface="Comic Sans MS" pitchFamily="66" charset="0"/>
              </a:rPr>
              <a:t/>
            </a:r>
            <a:br>
              <a:rPr lang="es-ES" sz="2000" kern="0" dirty="0">
                <a:latin typeface="Comic Sans MS" pitchFamily="66" charset="0"/>
              </a:rPr>
            </a:br>
            <a:r>
              <a:rPr lang="es-ES" sz="2000" kern="0" dirty="0">
                <a:latin typeface="Comic Sans MS" pitchFamily="66" charset="0"/>
              </a:rPr>
              <a:t/>
            </a:r>
            <a:br>
              <a:rPr lang="es-ES" sz="2000" kern="0" dirty="0">
                <a:latin typeface="Comic Sans MS" pitchFamily="66" charset="0"/>
              </a:rPr>
            </a:br>
            <a:endParaRPr lang="es-ES" sz="2000" kern="0" dirty="0">
              <a:highlight>
                <a:srgbClr val="00FF00"/>
              </a:highligh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08837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AutoShape 6"/>
          <p:cNvSpPr>
            <a:spLocks noChangeArrowheads="1"/>
          </p:cNvSpPr>
          <p:nvPr/>
        </p:nvSpPr>
        <p:spPr bwMode="auto">
          <a:xfrm>
            <a:off x="119270" y="1560756"/>
            <a:ext cx="1669567" cy="348927"/>
          </a:xfrm>
          <a:prstGeom prst="roundRect">
            <a:avLst>
              <a:gd name="adj" fmla="val 19282"/>
            </a:avLst>
          </a:prstGeom>
          <a:solidFill>
            <a:srgbClr val="BEF8FC"/>
          </a:solidFill>
          <a:ln w="12700">
            <a:noFill/>
            <a:round/>
            <a:headEnd/>
            <a:tailEnd type="none" w="lg" len="med"/>
          </a:ln>
        </p:spPr>
        <p:txBody>
          <a:bodyPr wrap="square" lIns="90000" tIns="46800" rIns="90000" bIns="46800" anchor="ctr">
            <a:spAutoFit/>
          </a:bodyPr>
          <a:lstStyle/>
          <a:p>
            <a:pPr algn="ctr" eaLnBrk="0" hangingPunct="0"/>
            <a:r>
              <a:rPr lang="es-ES_tradnl" sz="1400">
                <a:latin typeface="Comic Sans MS" panose="030F0702030302020204" pitchFamily="66" charset="0"/>
              </a:rPr>
              <a:t>ENDOCITOSIS</a:t>
            </a:r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1881608" y="1430759"/>
            <a:ext cx="7209388" cy="584775"/>
          </a:xfrm>
          <a:prstGeom prst="rect">
            <a:avLst/>
          </a:prstGeom>
          <a:solidFill>
            <a:srgbClr val="F7EFFF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600" dirty="0">
                <a:solidFill>
                  <a:srgbClr val="800080"/>
                </a:solidFill>
                <a:latin typeface="Comic Sans MS" panose="030F0702030302020204" pitchFamily="66" charset="0"/>
              </a:rPr>
              <a:t>Estas sustancias no pueden atravesar la membrana, por ello a partir de ésta se forma una bolsa que incorpora las sustancias al citoplasma. </a:t>
            </a:r>
          </a:p>
        </p:txBody>
      </p:sp>
      <p:sp>
        <p:nvSpPr>
          <p:cNvPr id="27654" name="AutoShape 27"/>
          <p:cNvSpPr>
            <a:spLocks noChangeArrowheads="1"/>
          </p:cNvSpPr>
          <p:nvPr/>
        </p:nvSpPr>
        <p:spPr bwMode="auto">
          <a:xfrm>
            <a:off x="278573" y="4386146"/>
            <a:ext cx="1497013" cy="348927"/>
          </a:xfrm>
          <a:prstGeom prst="roundRect">
            <a:avLst>
              <a:gd name="adj" fmla="val 19282"/>
            </a:avLst>
          </a:prstGeom>
          <a:solidFill>
            <a:srgbClr val="BEF8FC"/>
          </a:solidFill>
          <a:ln w="12700">
            <a:noFill/>
            <a:round/>
            <a:headEnd/>
            <a:tailEnd type="none" w="lg" len="med"/>
          </a:ln>
        </p:spPr>
        <p:txBody>
          <a:bodyPr lIns="90000" tIns="46800" rIns="90000" bIns="46800" anchor="ctr">
            <a:spAutoFit/>
          </a:bodyPr>
          <a:lstStyle/>
          <a:p>
            <a:pPr algn="ctr" eaLnBrk="0" hangingPunct="0"/>
            <a:r>
              <a:rPr lang="es-ES_tradnl" sz="1400">
                <a:latin typeface="Comic Sans MS" panose="030F0702030302020204" pitchFamily="66" charset="0"/>
              </a:rPr>
              <a:t>EXOCITOSIS</a:t>
            </a:r>
          </a:p>
        </p:txBody>
      </p:sp>
      <p:sp>
        <p:nvSpPr>
          <p:cNvPr id="27655" name="Text Box 28"/>
          <p:cNvSpPr txBox="1">
            <a:spLocks noChangeArrowheads="1"/>
          </p:cNvSpPr>
          <p:nvPr/>
        </p:nvSpPr>
        <p:spPr bwMode="auto">
          <a:xfrm>
            <a:off x="2106617" y="4366935"/>
            <a:ext cx="6580187" cy="338554"/>
          </a:xfrm>
          <a:prstGeom prst="rect">
            <a:avLst/>
          </a:prstGeom>
          <a:solidFill>
            <a:srgbClr val="F7EFFF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600" dirty="0">
                <a:solidFill>
                  <a:srgbClr val="800080"/>
                </a:solidFill>
                <a:latin typeface="Comic Sans MS" panose="030F0702030302020204" pitchFamily="66" charset="0"/>
              </a:rPr>
              <a:t>Proceso inverso por el que se vierten sustancias al exterior.</a:t>
            </a:r>
          </a:p>
        </p:txBody>
      </p:sp>
      <p:pic>
        <p:nvPicPr>
          <p:cNvPr id="27656" name="Picture 29" descr="t9-5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809364"/>
            <a:ext cx="54864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Text Box 31"/>
          <p:cNvSpPr txBox="1">
            <a:spLocks noChangeArrowheads="1"/>
          </p:cNvSpPr>
          <p:nvPr/>
        </p:nvSpPr>
        <p:spPr bwMode="auto">
          <a:xfrm>
            <a:off x="4191000" y="6367229"/>
            <a:ext cx="2590800" cy="309958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med"/>
          </a:ln>
        </p:spPr>
        <p:txBody>
          <a:bodyPr lIns="90000" tIns="46800" rIns="90000" bIns="4680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400">
                <a:latin typeface="Comic Sans MS" panose="030F0702030302020204" pitchFamily="66" charset="0"/>
              </a:rPr>
              <a:t>Vesícula de exocitosis</a:t>
            </a:r>
          </a:p>
        </p:txBody>
      </p:sp>
      <p:sp>
        <p:nvSpPr>
          <p:cNvPr id="27658" name="Text Box 32"/>
          <p:cNvSpPr txBox="1">
            <a:spLocks noChangeArrowheads="1"/>
          </p:cNvSpPr>
          <p:nvPr/>
        </p:nvSpPr>
        <p:spPr bwMode="auto">
          <a:xfrm>
            <a:off x="6400800" y="6061070"/>
            <a:ext cx="2590800" cy="525401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med"/>
          </a:ln>
        </p:spPr>
        <p:txBody>
          <a:bodyPr lIns="90000" tIns="46800" rIns="90000" bIns="4680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400">
                <a:latin typeface="Comic Sans MS" panose="030F0702030302020204" pitchFamily="66" charset="0"/>
              </a:rPr>
              <a:t>Fusión con la membrana y liberación del contenido</a:t>
            </a:r>
          </a:p>
        </p:txBody>
      </p:sp>
      <p:sp>
        <p:nvSpPr>
          <p:cNvPr id="27659" name="Text Box 33"/>
          <p:cNvSpPr txBox="1">
            <a:spLocks noChangeArrowheads="1"/>
          </p:cNvSpPr>
          <p:nvPr/>
        </p:nvSpPr>
        <p:spPr bwMode="auto">
          <a:xfrm>
            <a:off x="177072" y="5367533"/>
            <a:ext cx="2438400" cy="1171732"/>
          </a:xfrm>
          <a:prstGeom prst="rect">
            <a:avLst/>
          </a:prstGeom>
          <a:solidFill>
            <a:srgbClr val="BEF8FC"/>
          </a:solidFill>
          <a:ln w="12700">
            <a:noFill/>
            <a:miter lim="800000"/>
            <a:headEnd/>
            <a:tailEnd type="none" w="lg" len="med"/>
          </a:ln>
        </p:spPr>
        <p:txBody>
          <a:bodyPr lIns="90000" tIns="46800" rIns="90000" bIns="4680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400">
                <a:latin typeface="Comic Sans MS" panose="030F0702030302020204" pitchFamily="66" charset="0"/>
              </a:rPr>
              <a:t>Mecanismo por el cual las células son capaces de eliminar sustancias sintetizadas por ella o bien de desecho.</a:t>
            </a:r>
          </a:p>
        </p:txBody>
      </p:sp>
      <p:pic>
        <p:nvPicPr>
          <p:cNvPr id="27660" name="Picture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2289518"/>
            <a:ext cx="2922588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 Título"/>
          <p:cNvSpPr txBox="1">
            <a:spLocks/>
          </p:cNvSpPr>
          <p:nvPr/>
        </p:nvSpPr>
        <p:spPr>
          <a:xfrm>
            <a:off x="457200" y="62606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2000" kern="0" dirty="0">
                <a:latin typeface="Comic Sans MS" pitchFamily="66" charset="0"/>
              </a:rPr>
              <a:t>TRANSPORTE A TRAVÉS DE LA MEMBRANA</a:t>
            </a:r>
            <a:br>
              <a:rPr lang="es-ES" sz="2000" kern="0" dirty="0">
                <a:latin typeface="Comic Sans MS" pitchFamily="66" charset="0"/>
              </a:rPr>
            </a:br>
            <a:r>
              <a:rPr lang="es-ES" sz="2000" kern="0" dirty="0">
                <a:latin typeface="Comic Sans MS" pitchFamily="66" charset="0"/>
              </a:rPr>
              <a:t>Moléculas grandes</a:t>
            </a:r>
            <a:br>
              <a:rPr lang="es-ES" sz="2000" kern="0" dirty="0">
                <a:latin typeface="Comic Sans MS" pitchFamily="66" charset="0"/>
              </a:rPr>
            </a:br>
            <a:endParaRPr lang="es-ES" sz="2000" kern="0" dirty="0">
              <a:latin typeface="Comic Sans MS" pitchFamily="66" charset="0"/>
            </a:endParaRPr>
          </a:p>
          <a:p>
            <a:r>
              <a:rPr lang="es-ES" sz="2000" kern="0" dirty="0">
                <a:highlight>
                  <a:srgbClr val="00FF00"/>
                </a:highlight>
                <a:latin typeface="Comic Sans MS" pitchFamily="66" charset="0"/>
              </a:rPr>
              <a:t> DEFORMANDO LA MEMBRANA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480314" y="2457800"/>
            <a:ext cx="2358887" cy="1446550"/>
          </a:xfrm>
          <a:prstGeom prst="rect">
            <a:avLst/>
          </a:prstGeom>
          <a:solidFill>
            <a:srgbClr val="CCFF99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600" dirty="0">
                <a:solidFill>
                  <a:srgbClr val="800080"/>
                </a:solidFill>
                <a:latin typeface="Comic Sans MS" panose="030F0702030302020204" pitchFamily="66" charset="0"/>
              </a:rPr>
              <a:t>FAGOCITOSIS:</a:t>
            </a:r>
          </a:p>
          <a:p>
            <a:pPr algn="ctr" eaLnBrk="0" hangingPunct="0">
              <a:spcBef>
                <a:spcPct val="50000"/>
              </a:spcBef>
            </a:pPr>
            <a:r>
              <a:rPr lang="es-ES_tradnl" sz="1600" dirty="0">
                <a:solidFill>
                  <a:srgbClr val="800080"/>
                </a:solidFill>
                <a:latin typeface="Comic Sans MS" panose="030F0702030302020204" pitchFamily="66" charset="0"/>
              </a:rPr>
              <a:t>Sustancias sólidas</a:t>
            </a:r>
          </a:p>
          <a:p>
            <a:pPr algn="ctr" eaLnBrk="0" hangingPunct="0">
              <a:spcBef>
                <a:spcPct val="50000"/>
              </a:spcBef>
            </a:pPr>
            <a:r>
              <a:rPr lang="es-ES_tradnl" sz="1600" dirty="0">
                <a:solidFill>
                  <a:srgbClr val="800080"/>
                </a:solidFill>
                <a:latin typeface="Comic Sans MS" panose="030F0702030302020204" pitchFamily="66" charset="0"/>
              </a:rPr>
              <a:t>PINOCITOSIS:</a:t>
            </a:r>
          </a:p>
          <a:p>
            <a:pPr algn="ctr" eaLnBrk="0" hangingPunct="0">
              <a:spcBef>
                <a:spcPct val="50000"/>
              </a:spcBef>
            </a:pPr>
            <a:r>
              <a:rPr lang="es-ES_tradnl" sz="1600" dirty="0">
                <a:solidFill>
                  <a:srgbClr val="800080"/>
                </a:solidFill>
                <a:latin typeface="Comic Sans MS" panose="030F0702030302020204" pitchFamily="66" charset="0"/>
              </a:rPr>
              <a:t>Sustancias líquidas </a:t>
            </a:r>
          </a:p>
        </p:txBody>
      </p:sp>
    </p:spTree>
    <p:extLst>
      <p:ext uri="{BB962C8B-B14F-4D97-AF65-F5344CB8AC3E}">
        <p14:creationId xmlns:p14="http://schemas.microsoft.com/office/powerpoint/2010/main" val="389184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139057" y="114300"/>
            <a:ext cx="4831589" cy="338554"/>
          </a:xfrm>
          <a:prstGeom prst="rect">
            <a:avLst/>
          </a:prstGeom>
          <a:solidFill>
            <a:srgbClr val="FFFF99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600" dirty="0">
                <a:latin typeface="Comic Sans MS" panose="030F0702030302020204" pitchFamily="66" charset="0"/>
              </a:rPr>
              <a:t>NUTRICIÓN CELULAR: EL METABOLISMO 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50825" y="748375"/>
            <a:ext cx="1728788" cy="411162"/>
            <a:chOff x="56" y="1811"/>
            <a:chExt cx="1554" cy="863"/>
          </a:xfrm>
        </p:grpSpPr>
        <p:sp>
          <p:nvSpPr>
            <p:cNvPr id="519180" name="Cloud"/>
            <p:cNvSpPr>
              <a:spLocks noChangeAspect="1" noEditPoints="1" noChangeArrowheads="1"/>
            </p:cNvSpPr>
            <p:nvPr/>
          </p:nvSpPr>
          <p:spPr bwMode="auto">
            <a:xfrm>
              <a:off x="56" y="1811"/>
              <a:ext cx="1554" cy="86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8479" name="Rectangle 13"/>
            <p:cNvSpPr>
              <a:spLocks noChangeArrowheads="1"/>
            </p:cNvSpPr>
            <p:nvPr/>
          </p:nvSpPr>
          <p:spPr bwMode="auto">
            <a:xfrm>
              <a:off x="281" y="1888"/>
              <a:ext cx="991" cy="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_tradnl" altLang="es-ES_tradnl" sz="1600" b="1">
                  <a:latin typeface="Comic Sans MS" pitchFamily="66" charset="0"/>
                </a:rPr>
                <a:t>CÉLULAS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771775" y="693211"/>
            <a:ext cx="1842572" cy="649287"/>
            <a:chOff x="1428" y="2098"/>
            <a:chExt cx="1497" cy="409"/>
          </a:xfrm>
        </p:grpSpPr>
        <p:sp>
          <p:nvSpPr>
            <p:cNvPr id="18476" name="AutoShape 15"/>
            <p:cNvSpPr>
              <a:spLocks noChangeArrowheads="1"/>
            </p:cNvSpPr>
            <p:nvPr/>
          </p:nvSpPr>
          <p:spPr bwMode="auto">
            <a:xfrm>
              <a:off x="1428" y="2098"/>
              <a:ext cx="1452" cy="409"/>
            </a:xfrm>
            <a:prstGeom prst="roundRect">
              <a:avLst>
                <a:gd name="adj" fmla="val 28912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8477" name="Text Box 16"/>
            <p:cNvSpPr txBox="1">
              <a:spLocks noChangeArrowheads="1"/>
            </p:cNvSpPr>
            <p:nvPr/>
          </p:nvSpPr>
          <p:spPr bwMode="auto">
            <a:xfrm>
              <a:off x="1496" y="2119"/>
              <a:ext cx="142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sz="1400" dirty="0">
                  <a:latin typeface="Comic Sans MS" pitchFamily="66" charset="0"/>
                </a:rPr>
                <a:t>REACCICONES QUÍMICAS</a:t>
              </a:r>
              <a:endParaRPr lang="es-ES" sz="1400" dirty="0">
                <a:latin typeface="Comic Sans MS" pitchFamily="66" charset="0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116012" y="949345"/>
            <a:ext cx="1657349" cy="622300"/>
            <a:chOff x="703" y="2187"/>
            <a:chExt cx="1044" cy="392"/>
          </a:xfrm>
        </p:grpSpPr>
        <p:cxnSp>
          <p:nvCxnSpPr>
            <p:cNvPr id="18474" name="AutoShape 18"/>
            <p:cNvCxnSpPr>
              <a:cxnSpLocks noChangeShapeType="1"/>
              <a:stCxn id="519180" idx="1"/>
              <a:endCxn id="18476" idx="1"/>
            </p:cNvCxnSpPr>
            <p:nvPr/>
          </p:nvCxnSpPr>
          <p:spPr bwMode="auto">
            <a:xfrm flipV="1">
              <a:off x="703" y="2187"/>
              <a:ext cx="1044" cy="89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8475" name="Rectangle 19"/>
            <p:cNvSpPr>
              <a:spLocks noChangeArrowheads="1"/>
            </p:cNvSpPr>
            <p:nvPr/>
          </p:nvSpPr>
          <p:spPr bwMode="auto">
            <a:xfrm>
              <a:off x="989" y="2288"/>
              <a:ext cx="69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_tradnl" sz="1200" dirty="0">
                  <a:latin typeface="Comic Sans MS" panose="030F0702030302020204" pitchFamily="66" charset="0"/>
                </a:rPr>
                <a:t>Funcionan</a:t>
              </a:r>
            </a:p>
            <a:p>
              <a:pPr algn="ctr"/>
              <a:r>
                <a:rPr lang="es-ES_tradnl" sz="1200" dirty="0">
                  <a:latin typeface="Comic Sans MS" panose="030F0702030302020204" pitchFamily="66" charset="0"/>
                </a:rPr>
                <a:t>por medio de</a:t>
              </a:r>
              <a:endParaRPr lang="es-ES" sz="12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6254329" y="863079"/>
            <a:ext cx="2183158" cy="360363"/>
            <a:chOff x="2472" y="1162"/>
            <a:chExt cx="680" cy="363"/>
          </a:xfrm>
        </p:grpSpPr>
        <p:sp>
          <p:nvSpPr>
            <p:cNvPr id="18472" name="Rectangle 21"/>
            <p:cNvSpPr>
              <a:spLocks noChangeArrowheads="1"/>
            </p:cNvSpPr>
            <p:nvPr/>
          </p:nvSpPr>
          <p:spPr bwMode="auto">
            <a:xfrm>
              <a:off x="2472" y="1162"/>
              <a:ext cx="680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8473" name="Text Box 22"/>
            <p:cNvSpPr txBox="1">
              <a:spLocks noChangeArrowheads="1"/>
            </p:cNvSpPr>
            <p:nvPr/>
          </p:nvSpPr>
          <p:spPr bwMode="auto">
            <a:xfrm>
              <a:off x="2472" y="1162"/>
              <a:ext cx="680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sz="1600" dirty="0">
                  <a:latin typeface="Comic Sans MS" pitchFamily="66" charset="0"/>
                </a:rPr>
                <a:t>EL METABOLISMO</a:t>
              </a:r>
              <a:endParaRPr lang="es-ES" sz="1600" dirty="0">
                <a:latin typeface="Comic Sans MS" pitchFamily="66" charset="0"/>
              </a:endParaRPr>
            </a:p>
          </p:txBody>
        </p:sp>
      </p:grpSp>
      <p:cxnSp>
        <p:nvCxnSpPr>
          <p:cNvPr id="18439" name="AutoShape 23"/>
          <p:cNvCxnSpPr>
            <a:cxnSpLocks noChangeShapeType="1"/>
          </p:cNvCxnSpPr>
          <p:nvPr/>
        </p:nvCxnSpPr>
        <p:spPr bwMode="auto">
          <a:xfrm rot="5400000">
            <a:off x="4153686" y="-607034"/>
            <a:ext cx="1079500" cy="474044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4613629" y="960134"/>
            <a:ext cx="1639888" cy="276225"/>
            <a:chOff x="2975" y="399"/>
            <a:chExt cx="1033" cy="174"/>
          </a:xfrm>
        </p:grpSpPr>
        <p:cxnSp>
          <p:nvCxnSpPr>
            <p:cNvPr id="18470" name="AutoShape 26"/>
            <p:cNvCxnSpPr>
              <a:cxnSpLocks noChangeShapeType="1"/>
              <a:stCxn id="18477" idx="3"/>
              <a:endCxn id="18473" idx="1"/>
            </p:cNvCxnSpPr>
            <p:nvPr/>
          </p:nvCxnSpPr>
          <p:spPr bwMode="auto">
            <a:xfrm>
              <a:off x="2975" y="417"/>
              <a:ext cx="1033" cy="2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8471" name="Text Box 27"/>
            <p:cNvSpPr txBox="1">
              <a:spLocks noChangeArrowheads="1"/>
            </p:cNvSpPr>
            <p:nvPr/>
          </p:nvSpPr>
          <p:spPr bwMode="auto">
            <a:xfrm>
              <a:off x="3062" y="399"/>
              <a:ext cx="93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200" dirty="0" smtClean="0">
                  <a:latin typeface="Comic Sans MS" panose="030F0702030302020204" pitchFamily="66" charset="0"/>
                </a:rPr>
                <a:t>que constituyen</a:t>
              </a:r>
              <a:endParaRPr lang="es-ES" sz="12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1286250" y="2302455"/>
            <a:ext cx="1747837" cy="804862"/>
            <a:chOff x="624" y="2016"/>
            <a:chExt cx="1008" cy="743"/>
          </a:xfrm>
        </p:grpSpPr>
        <p:sp>
          <p:nvSpPr>
            <p:cNvPr id="18468" name="Oval 29" descr="Rombos punteados"/>
            <p:cNvSpPr>
              <a:spLocks noChangeArrowheads="1"/>
            </p:cNvSpPr>
            <p:nvPr/>
          </p:nvSpPr>
          <p:spPr bwMode="auto">
            <a:xfrm>
              <a:off x="624" y="2016"/>
              <a:ext cx="1008" cy="624"/>
            </a:xfrm>
            <a:prstGeom prst="ellipse">
              <a:avLst/>
            </a:prstGeom>
            <a:pattFill prst="dotDmnd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8469" name="Rectangle 30"/>
            <p:cNvSpPr>
              <a:spLocks noChangeArrowheads="1"/>
            </p:cNvSpPr>
            <p:nvPr/>
          </p:nvSpPr>
          <p:spPr bwMode="auto">
            <a:xfrm>
              <a:off x="682" y="2111"/>
              <a:ext cx="920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_tradnl" sz="2000">
                  <a:latin typeface="Comic Sans MS" pitchFamily="66" charset="0"/>
                </a:rPr>
                <a:t>Catabolismo</a:t>
              </a:r>
            </a:p>
            <a:p>
              <a:pPr algn="ctr"/>
              <a:endParaRPr lang="es-ES" sz="2000">
                <a:latin typeface="Comic Sans MS" pitchFamily="66" charset="0"/>
              </a:endParaRPr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6203176" y="2353405"/>
            <a:ext cx="1600200" cy="787400"/>
            <a:chOff x="624" y="2016"/>
            <a:chExt cx="1008" cy="871"/>
          </a:xfrm>
        </p:grpSpPr>
        <p:sp>
          <p:nvSpPr>
            <p:cNvPr id="18466" name="Oval 32" descr="Rombos punteados"/>
            <p:cNvSpPr>
              <a:spLocks noChangeArrowheads="1"/>
            </p:cNvSpPr>
            <p:nvPr/>
          </p:nvSpPr>
          <p:spPr bwMode="auto">
            <a:xfrm>
              <a:off x="624" y="2016"/>
              <a:ext cx="1008" cy="624"/>
            </a:xfrm>
            <a:prstGeom prst="ellipse">
              <a:avLst/>
            </a:prstGeom>
            <a:pattFill prst="dotDmnd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8467" name="Rectangle 33"/>
            <p:cNvSpPr>
              <a:spLocks noChangeArrowheads="1"/>
            </p:cNvSpPr>
            <p:nvPr/>
          </p:nvSpPr>
          <p:spPr bwMode="auto">
            <a:xfrm>
              <a:off x="665" y="2111"/>
              <a:ext cx="953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_tradnl" sz="2000">
                  <a:latin typeface="Comic Sans MS" pitchFamily="66" charset="0"/>
                </a:rPr>
                <a:t>Anabolismo</a:t>
              </a:r>
            </a:p>
            <a:p>
              <a:pPr algn="ctr"/>
              <a:endParaRPr lang="es-ES" sz="2000">
                <a:latin typeface="Comic Sans MS" pitchFamily="66" charset="0"/>
              </a:endParaRPr>
            </a:p>
          </p:txBody>
        </p:sp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720372" y="3050957"/>
            <a:ext cx="2665412" cy="366712"/>
            <a:chOff x="158" y="1842"/>
            <a:chExt cx="2404" cy="232"/>
          </a:xfrm>
        </p:grpSpPr>
        <p:sp>
          <p:nvSpPr>
            <p:cNvPr id="18464" name="AutoShape 35"/>
            <p:cNvSpPr>
              <a:spLocks noChangeArrowheads="1"/>
            </p:cNvSpPr>
            <p:nvPr/>
          </p:nvSpPr>
          <p:spPr bwMode="auto">
            <a:xfrm>
              <a:off x="158" y="1880"/>
              <a:ext cx="2086" cy="189"/>
            </a:xfrm>
            <a:prstGeom prst="flowChartAlternateProcess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Comic Sans MS" panose="030F0702030302020204" pitchFamily="66" charset="0"/>
              </a:endParaRPr>
            </a:p>
          </p:txBody>
        </p:sp>
        <p:sp>
          <p:nvSpPr>
            <p:cNvPr id="18465" name="Rectangle 36"/>
            <p:cNvSpPr>
              <a:spLocks noChangeArrowheads="1"/>
            </p:cNvSpPr>
            <p:nvPr/>
          </p:nvSpPr>
          <p:spPr bwMode="auto">
            <a:xfrm>
              <a:off x="158" y="1842"/>
              <a:ext cx="2404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>
                  <a:latin typeface="Comic Sans MS" panose="030F0702030302020204" pitchFamily="66" charset="0"/>
                </a:rPr>
                <a:t>Moléculas complejas</a:t>
              </a:r>
              <a:endParaRPr lang="es-ES">
                <a:latin typeface="Comic Sans MS" panose="030F0702030302020204" pitchFamily="66" charset="0"/>
              </a:endParaRPr>
            </a:p>
          </p:txBody>
        </p:sp>
      </p:grpSp>
      <p:sp>
        <p:nvSpPr>
          <p:cNvPr id="18445" name="AutoShape 37"/>
          <p:cNvSpPr>
            <a:spLocks noChangeArrowheads="1"/>
          </p:cNvSpPr>
          <p:nvPr/>
        </p:nvSpPr>
        <p:spPr bwMode="auto">
          <a:xfrm rot="5400000">
            <a:off x="1258094" y="3745181"/>
            <a:ext cx="1079500" cy="5032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827088" y="4502902"/>
            <a:ext cx="2303462" cy="366713"/>
            <a:chOff x="158" y="1842"/>
            <a:chExt cx="2404" cy="232"/>
          </a:xfrm>
        </p:grpSpPr>
        <p:sp>
          <p:nvSpPr>
            <p:cNvPr id="18462" name="AutoShape 39"/>
            <p:cNvSpPr>
              <a:spLocks noChangeArrowheads="1"/>
            </p:cNvSpPr>
            <p:nvPr/>
          </p:nvSpPr>
          <p:spPr bwMode="auto">
            <a:xfrm>
              <a:off x="158" y="1880"/>
              <a:ext cx="2086" cy="189"/>
            </a:xfrm>
            <a:prstGeom prst="flowChartAlternateProcess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Comic Sans MS" panose="030F0702030302020204" pitchFamily="66" charset="0"/>
              </a:endParaRPr>
            </a:p>
          </p:txBody>
        </p:sp>
        <p:sp>
          <p:nvSpPr>
            <p:cNvPr id="18463" name="Rectangle 40"/>
            <p:cNvSpPr>
              <a:spLocks noChangeArrowheads="1"/>
            </p:cNvSpPr>
            <p:nvPr/>
          </p:nvSpPr>
          <p:spPr bwMode="auto">
            <a:xfrm>
              <a:off x="158" y="1842"/>
              <a:ext cx="2404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>
                  <a:latin typeface="Comic Sans MS" panose="030F0702030302020204" pitchFamily="66" charset="0"/>
                </a:rPr>
                <a:t>Moléculas simples</a:t>
              </a:r>
              <a:endParaRPr lang="es-ES">
                <a:latin typeface="Comic Sans MS" panose="030F0702030302020204" pitchFamily="66" charset="0"/>
              </a:endParaRPr>
            </a:p>
          </p:txBody>
        </p:sp>
      </p:grpSp>
      <p:sp>
        <p:nvSpPr>
          <p:cNvPr id="18447" name="AutoShape 41"/>
          <p:cNvSpPr>
            <a:spLocks noChangeArrowheads="1"/>
          </p:cNvSpPr>
          <p:nvPr/>
        </p:nvSpPr>
        <p:spPr bwMode="auto">
          <a:xfrm>
            <a:off x="1972360" y="3812629"/>
            <a:ext cx="647700" cy="215900"/>
          </a:xfrm>
          <a:prstGeom prst="notched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2684697" y="3489337"/>
            <a:ext cx="2026406" cy="904876"/>
            <a:chOff x="1662" y="2061"/>
            <a:chExt cx="1089" cy="570"/>
          </a:xfrm>
        </p:grpSpPr>
        <p:sp>
          <p:nvSpPr>
            <p:cNvPr id="18460" name="AutoShape 43"/>
            <p:cNvSpPr>
              <a:spLocks noChangeArrowheads="1"/>
            </p:cNvSpPr>
            <p:nvPr/>
          </p:nvSpPr>
          <p:spPr bwMode="auto">
            <a:xfrm>
              <a:off x="1662" y="2061"/>
              <a:ext cx="1089" cy="544"/>
            </a:xfrm>
            <a:prstGeom prst="star16">
              <a:avLst>
                <a:gd name="adj" fmla="val 37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Comic Sans MS" panose="030F0702030302020204" pitchFamily="66" charset="0"/>
              </a:endParaRPr>
            </a:p>
          </p:txBody>
        </p:sp>
        <p:sp>
          <p:nvSpPr>
            <p:cNvPr id="18461" name="Text Box 44"/>
            <p:cNvSpPr txBox="1">
              <a:spLocks noChangeArrowheads="1"/>
            </p:cNvSpPr>
            <p:nvPr/>
          </p:nvSpPr>
          <p:spPr bwMode="auto">
            <a:xfrm>
              <a:off x="1865" y="2224"/>
              <a:ext cx="77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dirty="0">
                  <a:latin typeface="Comic Sans MS" panose="030F0702030302020204" pitchFamily="66" charset="0"/>
                </a:rPr>
                <a:t>ENERGÍA</a:t>
              </a:r>
              <a:endParaRPr lang="es-ES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5080020" y="3088032"/>
            <a:ext cx="2376487" cy="366712"/>
            <a:chOff x="158" y="1842"/>
            <a:chExt cx="2404" cy="232"/>
          </a:xfrm>
        </p:grpSpPr>
        <p:sp>
          <p:nvSpPr>
            <p:cNvPr id="18458" name="AutoShape 46"/>
            <p:cNvSpPr>
              <a:spLocks noChangeArrowheads="1"/>
            </p:cNvSpPr>
            <p:nvPr/>
          </p:nvSpPr>
          <p:spPr bwMode="auto">
            <a:xfrm>
              <a:off x="158" y="1880"/>
              <a:ext cx="2086" cy="189"/>
            </a:xfrm>
            <a:prstGeom prst="flowChartAlternateProcess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Comic Sans MS" panose="030F0702030302020204" pitchFamily="66" charset="0"/>
              </a:endParaRPr>
            </a:p>
          </p:txBody>
        </p:sp>
        <p:sp>
          <p:nvSpPr>
            <p:cNvPr id="18459" name="Rectangle 47"/>
            <p:cNvSpPr>
              <a:spLocks noChangeArrowheads="1"/>
            </p:cNvSpPr>
            <p:nvPr/>
          </p:nvSpPr>
          <p:spPr bwMode="auto">
            <a:xfrm>
              <a:off x="158" y="1842"/>
              <a:ext cx="2404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>
                  <a:latin typeface="Comic Sans MS" panose="030F0702030302020204" pitchFamily="66" charset="0"/>
                </a:rPr>
                <a:t>Moléculas simples</a:t>
              </a:r>
              <a:endParaRPr lang="es-ES">
                <a:latin typeface="Comic Sans MS" panose="030F0702030302020204" pitchFamily="66" charset="0"/>
              </a:endParaRPr>
            </a:p>
          </p:txBody>
        </p:sp>
      </p:grpSp>
      <p:sp>
        <p:nvSpPr>
          <p:cNvPr id="18450" name="AutoShape 48"/>
          <p:cNvSpPr>
            <a:spLocks noChangeArrowheads="1"/>
          </p:cNvSpPr>
          <p:nvPr/>
        </p:nvSpPr>
        <p:spPr bwMode="auto">
          <a:xfrm rot="5400000">
            <a:off x="5722144" y="3772475"/>
            <a:ext cx="1079500" cy="5032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3" name="Group 49"/>
          <p:cNvGrpSpPr>
            <a:grpSpLocks/>
          </p:cNvGrpSpPr>
          <p:nvPr/>
        </p:nvGrpSpPr>
        <p:grpSpPr bwMode="auto">
          <a:xfrm>
            <a:off x="5080020" y="4532439"/>
            <a:ext cx="2592388" cy="366712"/>
            <a:chOff x="158" y="1842"/>
            <a:chExt cx="2404" cy="232"/>
          </a:xfrm>
        </p:grpSpPr>
        <p:sp>
          <p:nvSpPr>
            <p:cNvPr id="18456" name="AutoShape 50"/>
            <p:cNvSpPr>
              <a:spLocks noChangeArrowheads="1"/>
            </p:cNvSpPr>
            <p:nvPr/>
          </p:nvSpPr>
          <p:spPr bwMode="auto">
            <a:xfrm>
              <a:off x="158" y="1880"/>
              <a:ext cx="2086" cy="189"/>
            </a:xfrm>
            <a:prstGeom prst="flowChartAlternateProcess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Comic Sans MS" panose="030F0702030302020204" pitchFamily="66" charset="0"/>
              </a:endParaRPr>
            </a:p>
          </p:txBody>
        </p:sp>
        <p:sp>
          <p:nvSpPr>
            <p:cNvPr id="18457" name="Rectangle 51"/>
            <p:cNvSpPr>
              <a:spLocks noChangeArrowheads="1"/>
            </p:cNvSpPr>
            <p:nvPr/>
          </p:nvSpPr>
          <p:spPr bwMode="auto">
            <a:xfrm>
              <a:off x="158" y="1842"/>
              <a:ext cx="2404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>
                  <a:latin typeface="Comic Sans MS" panose="030F0702030302020204" pitchFamily="66" charset="0"/>
                </a:rPr>
                <a:t>Moléculas complejas</a:t>
              </a:r>
              <a:endParaRPr lang="es-ES">
                <a:latin typeface="Comic Sans MS" panose="030F0702030302020204" pitchFamily="66" charset="0"/>
              </a:endParaRPr>
            </a:p>
          </p:txBody>
        </p:sp>
      </p:grpSp>
      <p:sp>
        <p:nvSpPr>
          <p:cNvPr id="18452" name="AutoShape 52"/>
          <p:cNvSpPr>
            <a:spLocks noChangeArrowheads="1"/>
          </p:cNvSpPr>
          <p:nvPr/>
        </p:nvSpPr>
        <p:spPr bwMode="auto">
          <a:xfrm rot="10800000">
            <a:off x="6463706" y="3758039"/>
            <a:ext cx="647700" cy="215900"/>
          </a:xfrm>
          <a:prstGeom prst="notched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4" name="Group 53"/>
          <p:cNvGrpSpPr>
            <a:grpSpLocks/>
          </p:cNvGrpSpPr>
          <p:nvPr/>
        </p:nvGrpSpPr>
        <p:grpSpPr bwMode="auto">
          <a:xfrm>
            <a:off x="7235824" y="3469119"/>
            <a:ext cx="1908175" cy="873128"/>
            <a:chOff x="1746" y="2205"/>
            <a:chExt cx="1089" cy="550"/>
          </a:xfrm>
        </p:grpSpPr>
        <p:sp>
          <p:nvSpPr>
            <p:cNvPr id="18454" name="AutoShape 54"/>
            <p:cNvSpPr>
              <a:spLocks noChangeArrowheads="1"/>
            </p:cNvSpPr>
            <p:nvPr/>
          </p:nvSpPr>
          <p:spPr bwMode="auto">
            <a:xfrm>
              <a:off x="1746" y="2205"/>
              <a:ext cx="1089" cy="544"/>
            </a:xfrm>
            <a:prstGeom prst="star16">
              <a:avLst>
                <a:gd name="adj" fmla="val 37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Comic Sans MS" panose="030F0702030302020204" pitchFamily="66" charset="0"/>
              </a:endParaRPr>
            </a:p>
          </p:txBody>
        </p:sp>
        <p:sp>
          <p:nvSpPr>
            <p:cNvPr id="18455" name="Text Box 55"/>
            <p:cNvSpPr txBox="1">
              <a:spLocks noChangeArrowheads="1"/>
            </p:cNvSpPr>
            <p:nvPr/>
          </p:nvSpPr>
          <p:spPr bwMode="auto">
            <a:xfrm>
              <a:off x="1932" y="2348"/>
              <a:ext cx="77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dirty="0">
                  <a:latin typeface="Comic Sans MS" panose="030F0702030302020204" pitchFamily="66" charset="0"/>
                </a:rPr>
                <a:t>ENERGÍA</a:t>
              </a:r>
              <a:endParaRPr lang="es-ES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8" name="Group 20"/>
          <p:cNvGrpSpPr>
            <a:grpSpLocks/>
          </p:cNvGrpSpPr>
          <p:nvPr/>
        </p:nvGrpSpPr>
        <p:grpSpPr bwMode="auto">
          <a:xfrm>
            <a:off x="3425964" y="1876471"/>
            <a:ext cx="2216367" cy="277619"/>
            <a:chOff x="2472" y="1162"/>
            <a:chExt cx="680" cy="363"/>
          </a:xfrm>
        </p:grpSpPr>
        <p:sp>
          <p:nvSpPr>
            <p:cNvPr id="49" name="Rectangle 21"/>
            <p:cNvSpPr>
              <a:spLocks noChangeArrowheads="1"/>
            </p:cNvSpPr>
            <p:nvPr/>
          </p:nvSpPr>
          <p:spPr bwMode="auto">
            <a:xfrm>
              <a:off x="2472" y="1162"/>
              <a:ext cx="680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0" name="Text Box 22"/>
            <p:cNvSpPr txBox="1">
              <a:spLocks noChangeArrowheads="1"/>
            </p:cNvSpPr>
            <p:nvPr/>
          </p:nvSpPr>
          <p:spPr bwMode="auto">
            <a:xfrm>
              <a:off x="2472" y="1162"/>
              <a:ext cx="680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sz="1200" dirty="0">
                  <a:latin typeface="Comic Sans MS" pitchFamily="66" charset="0"/>
                </a:rPr>
                <a:t>2 TIPOS DE REACCIONES</a:t>
              </a:r>
              <a:endParaRPr lang="es-ES" sz="1200" dirty="0">
                <a:latin typeface="Comic Sans MS" pitchFamily="66" charset="0"/>
              </a:endParaRPr>
            </a:p>
          </p:txBody>
        </p:sp>
      </p:grpSp>
      <p:pic>
        <p:nvPicPr>
          <p:cNvPr id="51" name="Picture 48" descr="CELL005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8825" y="5035559"/>
            <a:ext cx="1576387" cy="69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05" descr="Resultado de imagen de cloroplast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32" y="5048815"/>
            <a:ext cx="1335088" cy="74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2" descr="826630Atlas_Página_02_Imagen_0005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62" t="-1427" r="44467" b="50000"/>
          <a:stretch/>
        </p:blipFill>
        <p:spPr bwMode="auto">
          <a:xfrm>
            <a:off x="7206474" y="4842975"/>
            <a:ext cx="983437" cy="1094733"/>
          </a:xfrm>
          <a:prstGeom prst="rect">
            <a:avLst/>
          </a:prstGeom>
          <a:noFill/>
        </p:spPr>
      </p:pic>
      <p:sp>
        <p:nvSpPr>
          <p:cNvPr id="55" name="Rectangle 36"/>
          <p:cNvSpPr>
            <a:spLocks noChangeArrowheads="1"/>
          </p:cNvSpPr>
          <p:nvPr/>
        </p:nvSpPr>
        <p:spPr bwMode="auto">
          <a:xfrm>
            <a:off x="133956" y="5867023"/>
            <a:ext cx="3357727" cy="4401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sz="1200" b="1" dirty="0" smtClean="0">
                <a:latin typeface="Comic Sans MS" panose="030F0702030302020204" pitchFamily="66" charset="0"/>
              </a:rPr>
              <a:t>RESPIRACIÓN CELULAR </a:t>
            </a:r>
          </a:p>
          <a:p>
            <a:pPr algn="ctr"/>
            <a:r>
              <a:rPr lang="es-ES_tradnl" sz="1200" dirty="0" smtClean="0">
                <a:latin typeface="Comic Sans MS" panose="030F0702030302020204" pitchFamily="66" charset="0"/>
              </a:rPr>
              <a:t>Moléculas </a:t>
            </a:r>
            <a:r>
              <a:rPr lang="es-ES_tradnl" sz="1200" dirty="0">
                <a:latin typeface="Comic Sans MS" panose="030F0702030302020204" pitchFamily="66" charset="0"/>
              </a:rPr>
              <a:t>orgánicas + O</a:t>
            </a:r>
            <a:r>
              <a:rPr lang="es-ES_tradnl" sz="1200" baseline="-25000" dirty="0">
                <a:latin typeface="Comic Sans MS" panose="030F0702030302020204" pitchFamily="66" charset="0"/>
              </a:rPr>
              <a:t>2 </a:t>
            </a:r>
            <a:r>
              <a:rPr lang="es-ES_tradnl" sz="1200" dirty="0">
                <a:latin typeface="Comic Sans MS" panose="030F0702030302020204" pitchFamily="66" charset="0"/>
              </a:rPr>
              <a:t> </a:t>
            </a:r>
            <a:r>
              <a:rPr lang="es-ES_tradnl" sz="1200" dirty="0">
                <a:latin typeface="Comic Sans MS" panose="030F0702030302020204" pitchFamily="66" charset="0"/>
                <a:cs typeface="Calibri" panose="020F0502020204030204" pitchFamily="34" charset="0"/>
              </a:rPr>
              <a:t>→ CO</a:t>
            </a:r>
            <a:r>
              <a:rPr lang="es-ES_tradnl" sz="1200" baseline="-25000" dirty="0">
                <a:latin typeface="Comic Sans MS" panose="030F0702030302020204" pitchFamily="66" charset="0"/>
                <a:cs typeface="Calibri" panose="020F0502020204030204" pitchFamily="34" charset="0"/>
              </a:rPr>
              <a:t>2 </a:t>
            </a:r>
            <a:r>
              <a:rPr lang="es-ES_tradnl" sz="1200" dirty="0">
                <a:latin typeface="Comic Sans MS" panose="030F0702030302020204" pitchFamily="66" charset="0"/>
                <a:cs typeface="Calibri" panose="020F0502020204030204" pitchFamily="34" charset="0"/>
              </a:rPr>
              <a:t> + H</a:t>
            </a:r>
            <a:r>
              <a:rPr lang="es-ES_tradnl" sz="1200" baseline="-25000" dirty="0">
                <a:latin typeface="Comic Sans MS" panose="030F0702030302020204" pitchFamily="66" charset="0"/>
                <a:cs typeface="Calibri" panose="020F0502020204030204" pitchFamily="34" charset="0"/>
              </a:rPr>
              <a:t>2</a:t>
            </a:r>
            <a:r>
              <a:rPr lang="es-ES_tradnl" sz="1200" dirty="0">
                <a:latin typeface="Comic Sans MS" panose="030F0702030302020204" pitchFamily="66" charset="0"/>
                <a:cs typeface="Calibri" panose="020F0502020204030204" pitchFamily="34" charset="0"/>
              </a:rPr>
              <a:t>O + </a:t>
            </a:r>
            <a:r>
              <a:rPr lang="es-ES_tradnl" sz="1200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ATP</a:t>
            </a:r>
            <a:endParaRPr lang="es-ES_tradnl" sz="1200" dirty="0">
              <a:latin typeface="Comic Sans MS" panose="030F0702030302020204" pitchFamily="66" charset="0"/>
            </a:endParaRPr>
          </a:p>
        </p:txBody>
      </p:sp>
      <p:sp>
        <p:nvSpPr>
          <p:cNvPr id="56" name="Rectangle 36"/>
          <p:cNvSpPr>
            <a:spLocks noChangeArrowheads="1"/>
          </p:cNvSpPr>
          <p:nvPr/>
        </p:nvSpPr>
        <p:spPr bwMode="auto">
          <a:xfrm>
            <a:off x="3929134" y="5845727"/>
            <a:ext cx="2422341" cy="8271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sz="1200" b="1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FOTOSÍNTESIS</a:t>
            </a:r>
          </a:p>
          <a:p>
            <a:r>
              <a:rPr lang="es-ES_tradnl" sz="1200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CO</a:t>
            </a:r>
            <a:r>
              <a:rPr lang="es-ES_tradnl" sz="1200" baseline="-25000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2 </a:t>
            </a:r>
            <a:r>
              <a:rPr lang="es-ES_tradnl" sz="1200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es-ES_tradnl" sz="1200" dirty="0">
                <a:latin typeface="Comic Sans MS" panose="030F0702030302020204" pitchFamily="66" charset="0"/>
                <a:cs typeface="Calibri" panose="020F0502020204030204" pitchFamily="34" charset="0"/>
              </a:rPr>
              <a:t>+ H</a:t>
            </a:r>
            <a:r>
              <a:rPr lang="es-ES_tradnl" sz="1200" baseline="-25000" dirty="0">
                <a:latin typeface="Comic Sans MS" panose="030F0702030302020204" pitchFamily="66" charset="0"/>
                <a:cs typeface="Calibri" panose="020F0502020204030204" pitchFamily="34" charset="0"/>
              </a:rPr>
              <a:t>2</a:t>
            </a:r>
            <a:r>
              <a:rPr lang="es-ES_tradnl" sz="1200" dirty="0">
                <a:latin typeface="Comic Sans MS" panose="030F0702030302020204" pitchFamily="66" charset="0"/>
                <a:cs typeface="Calibri" panose="020F0502020204030204" pitchFamily="34" charset="0"/>
              </a:rPr>
              <a:t>O + sales </a:t>
            </a:r>
            <a:r>
              <a:rPr lang="es-ES_tradnl" sz="1200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m. </a:t>
            </a:r>
            <a:r>
              <a:rPr lang="es-ES_tradnl" sz="1200" dirty="0">
                <a:latin typeface="Comic Sans MS" panose="030F0702030302020204" pitchFamily="66" charset="0"/>
                <a:cs typeface="Calibri" panose="020F0502020204030204" pitchFamily="34" charset="0"/>
              </a:rPr>
              <a:t>+ </a:t>
            </a:r>
            <a:r>
              <a:rPr lang="es-ES_tradnl" sz="1200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E. solar</a:t>
            </a:r>
          </a:p>
          <a:p>
            <a:endParaRPr lang="es-ES_tradnl" sz="12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algn="ctr"/>
            <a:r>
              <a:rPr lang="es-ES_tradnl" sz="1200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es-ES_tradnl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200" dirty="0">
                <a:latin typeface="Comic Sans MS" panose="030F0702030302020204" pitchFamily="66" charset="0"/>
                <a:cs typeface="Calibri" panose="020F0502020204030204" pitchFamily="34" charset="0"/>
              </a:rPr>
              <a:t>moléculas orgánicas + O</a:t>
            </a:r>
            <a:r>
              <a:rPr lang="es-ES_tradnl" sz="1200" baseline="-25000" dirty="0">
                <a:latin typeface="Comic Sans MS" panose="030F0702030302020204" pitchFamily="66" charset="0"/>
                <a:cs typeface="Calibri" panose="020F0502020204030204" pitchFamily="34" charset="0"/>
              </a:rPr>
              <a:t>2</a:t>
            </a:r>
            <a:endParaRPr lang="es-ES_tradnl" sz="1200" dirty="0">
              <a:latin typeface="Comic Sans MS" panose="030F0702030302020204" pitchFamily="66" charset="0"/>
            </a:endParaRPr>
          </a:p>
        </p:txBody>
      </p:sp>
      <p:cxnSp>
        <p:nvCxnSpPr>
          <p:cNvPr id="19" name="Conector recto de flecha 18"/>
          <p:cNvCxnSpPr/>
          <p:nvPr/>
        </p:nvCxnSpPr>
        <p:spPr bwMode="auto">
          <a:xfrm>
            <a:off x="7059061" y="1674080"/>
            <a:ext cx="0" cy="625152"/>
          </a:xfrm>
          <a:prstGeom prst="straightConnector1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" name="Conector recto de flecha 63"/>
          <p:cNvCxnSpPr/>
          <p:nvPr/>
        </p:nvCxnSpPr>
        <p:spPr bwMode="auto">
          <a:xfrm>
            <a:off x="5090619" y="6266194"/>
            <a:ext cx="13647" cy="179863"/>
          </a:xfrm>
          <a:prstGeom prst="straightConnector1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2" name="Rectangle 36"/>
          <p:cNvSpPr>
            <a:spLocks noChangeArrowheads="1"/>
          </p:cNvSpPr>
          <p:nvPr/>
        </p:nvSpPr>
        <p:spPr bwMode="auto">
          <a:xfrm>
            <a:off x="6455808" y="5975483"/>
            <a:ext cx="2456898" cy="5071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sz="1200" b="1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SÍNTESIS DE PROTEÍNAS</a:t>
            </a:r>
          </a:p>
          <a:p>
            <a:r>
              <a:rPr lang="es-ES_tradnl" sz="1200" dirty="0" smtClean="0">
                <a:latin typeface="Comic Sans MS" panose="030F0702030302020204" pitchFamily="66" charset="0"/>
                <a:cs typeface="Calibri" panose="020F0502020204030204" pitchFamily="34" charset="0"/>
              </a:rPr>
              <a:t>Aminoácidos + ATP       proteínas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7807767" y="612561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latin typeface="Comic Sans MS" panose="030F0702030302020204" pitchFamily="66" charset="0"/>
                <a:cs typeface="Calibri" panose="020F0502020204030204" pitchFamily="34" charset="0"/>
              </a:rPr>
              <a:t>→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210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05412" y="22930"/>
            <a:ext cx="89385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_tradnl" sz="2000" b="1" dirty="0">
                <a:solidFill>
                  <a:srgbClr val="6699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 </a:t>
            </a:r>
            <a:br>
              <a:rPr lang="es-ES_tradnl" sz="2000" b="1" dirty="0">
                <a:solidFill>
                  <a:srgbClr val="6699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</a:br>
            <a:r>
              <a:rPr lang="es-ES_tradnl" sz="2000" b="1" dirty="0">
                <a:solidFill>
                  <a:srgbClr val="6699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                                   </a:t>
            </a:r>
            <a:br>
              <a:rPr lang="es-ES_tradnl" sz="2000" b="1" dirty="0">
                <a:solidFill>
                  <a:srgbClr val="6699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</a:br>
            <a:r>
              <a:rPr lang="es-ES_tradnl" sz="2000" b="1" dirty="0">
                <a:solidFill>
                  <a:srgbClr val="669900"/>
                </a:solidFill>
                <a:latin typeface="Comic Sans MS" panose="030F0702030302020204" pitchFamily="66" charset="0"/>
              </a:rPr>
              <a:t>- </a:t>
            </a:r>
            <a:r>
              <a:rPr lang="es-ES_tradnl" sz="1800" b="1" dirty="0">
                <a:solidFill>
                  <a:srgbClr val="669900"/>
                </a:solidFill>
                <a:latin typeface="Comic Sans MS" panose="030F0702030302020204" pitchFamily="66" charset="0"/>
              </a:rPr>
              <a:t>RESPUESTAS ESTÁTICAS: </a:t>
            </a:r>
            <a:r>
              <a:rPr lang="es-ES_tradnl" sz="1600" u="sng" dirty="0">
                <a:solidFill>
                  <a:srgbClr val="669900"/>
                </a:solidFill>
                <a:latin typeface="Comic Sans MS" panose="030F0702030302020204" pitchFamily="66" charset="0"/>
              </a:rPr>
              <a:t>sin movimiento</a:t>
            </a:r>
            <a:r>
              <a:rPr lang="es-ES_tradnl" sz="1600" dirty="0">
                <a:solidFill>
                  <a:srgbClr val="669900"/>
                </a:solidFill>
                <a:latin typeface="Comic Sans MS" panose="030F0702030302020204" pitchFamily="66" charset="0"/>
              </a:rPr>
              <a:t> de la célula</a:t>
            </a:r>
            <a:r>
              <a:rPr lang="es-ES_tradnl" sz="1600" b="1" dirty="0">
                <a:solidFill>
                  <a:srgbClr val="669900"/>
                </a:solidFill>
                <a:latin typeface="Comic Sans MS" panose="030F0702030302020204" pitchFamily="66" charset="0"/>
              </a:rPr>
              <a:t> </a:t>
            </a:r>
            <a:r>
              <a:rPr lang="es-ES_tradnl" sz="1600" dirty="0">
                <a:solidFill>
                  <a:srgbClr val="669900"/>
                </a:solidFill>
                <a:latin typeface="Comic Sans MS" panose="030F0702030302020204" pitchFamily="66" charset="0"/>
              </a:rPr>
              <a:t>(secreción  de sustancias).</a:t>
            </a:r>
            <a:br>
              <a:rPr lang="es-ES_tradnl" sz="1600" dirty="0">
                <a:solidFill>
                  <a:srgbClr val="669900"/>
                </a:solidFill>
                <a:latin typeface="Comic Sans MS" panose="030F0702030302020204" pitchFamily="66" charset="0"/>
              </a:rPr>
            </a:br>
            <a:r>
              <a:rPr lang="es-ES_tradnl" sz="1800" dirty="0">
                <a:solidFill>
                  <a:srgbClr val="669900"/>
                </a:solidFill>
                <a:latin typeface="Comic Sans MS" panose="030F0702030302020204" pitchFamily="66" charset="0"/>
              </a:rPr>
              <a:t/>
            </a:r>
            <a:br>
              <a:rPr lang="es-ES_tradnl" sz="1800" dirty="0">
                <a:solidFill>
                  <a:srgbClr val="669900"/>
                </a:solidFill>
                <a:latin typeface="Comic Sans MS" panose="030F0702030302020204" pitchFamily="66" charset="0"/>
              </a:rPr>
            </a:br>
            <a:r>
              <a:rPr lang="es-ES_tradnl" sz="1800" b="1" dirty="0">
                <a:solidFill>
                  <a:srgbClr val="669900"/>
                </a:solidFill>
                <a:latin typeface="Comic Sans MS" panose="030F0702030302020204" pitchFamily="66" charset="0"/>
              </a:rPr>
              <a:t>- RESPUESTAS DINÁMICAS:</a:t>
            </a:r>
            <a:r>
              <a:rPr lang="es-ES_tradnl" sz="1800" dirty="0">
                <a:solidFill>
                  <a:srgbClr val="669900"/>
                </a:solidFill>
                <a:latin typeface="Comic Sans MS" panose="030F0702030302020204" pitchFamily="66" charset="0"/>
              </a:rPr>
              <a:t> la célula </a:t>
            </a:r>
            <a:r>
              <a:rPr lang="es-ES_tradnl" sz="1800" u="sng" dirty="0">
                <a:solidFill>
                  <a:srgbClr val="669900"/>
                </a:solidFill>
                <a:latin typeface="Comic Sans MS" panose="030F0702030302020204" pitchFamily="66" charset="0"/>
              </a:rPr>
              <a:t>se mueve</a:t>
            </a:r>
            <a:r>
              <a:rPr lang="es-ES_tradnl" sz="1800" dirty="0">
                <a:solidFill>
                  <a:srgbClr val="669900"/>
                </a:solidFill>
                <a:latin typeface="Comic Sans MS" panose="030F0702030302020204" pitchFamily="66" charset="0"/>
              </a:rPr>
              <a:t> mediante</a:t>
            </a:r>
            <a:r>
              <a:rPr lang="es-ES_tradnl" sz="1800" b="1" dirty="0">
                <a:solidFill>
                  <a:srgbClr val="669900"/>
                </a:solidFill>
                <a:latin typeface="Comic Sans MS" panose="030F0702030302020204" pitchFamily="66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s-ES_tradnl" sz="3200" b="1" dirty="0">
                <a:solidFill>
                  <a:srgbClr val="669900"/>
                </a:solidFill>
              </a:rPr>
              <a:t> </a:t>
            </a:r>
            <a:endParaRPr lang="es-ES" sz="2400" b="1" dirty="0">
              <a:solidFill>
                <a:srgbClr val="669900"/>
              </a:solidFill>
            </a:endParaRPr>
          </a:p>
        </p:txBody>
      </p:sp>
      <p:pic>
        <p:nvPicPr>
          <p:cNvPr id="8" name="Picture 6" descr="Nueva imagen (11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29" r="18811"/>
          <a:stretch>
            <a:fillRect/>
          </a:stretch>
        </p:blipFill>
        <p:spPr bwMode="auto">
          <a:xfrm>
            <a:off x="6820166" y="2015999"/>
            <a:ext cx="2026122" cy="1700448"/>
          </a:xfrm>
          <a:prstGeom prst="rect">
            <a:avLst/>
          </a:prstGeom>
          <a:noFill/>
        </p:spPr>
      </p:pic>
      <p:pic>
        <p:nvPicPr>
          <p:cNvPr id="1028" name="Picture 4" descr="C:\Documents and Settings\ana\Mis documentos\Mis imágenes\CILIADO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2880" y="2326618"/>
            <a:ext cx="2227613" cy="1303229"/>
          </a:xfrm>
          <a:prstGeom prst="rect">
            <a:avLst/>
          </a:prstGeom>
          <a:noFill/>
        </p:spPr>
      </p:pic>
      <p:pic>
        <p:nvPicPr>
          <p:cNvPr id="1029" name="Picture 5" descr="C:\Documents and Settings\ana\Mis documentos\Mis imágenes\FLAGELAD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163" y="3976335"/>
            <a:ext cx="2130347" cy="1547134"/>
          </a:xfrm>
          <a:prstGeom prst="rect">
            <a:avLst/>
          </a:prstGeom>
          <a:noFill/>
        </p:spPr>
      </p:pic>
      <p:pic>
        <p:nvPicPr>
          <p:cNvPr id="1030" name="Picture 6" descr="C:\Documents and Settings\ana\Mis documentos\Mis imágenes\FLAGE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860" y="2359270"/>
            <a:ext cx="2286000" cy="1524000"/>
          </a:xfrm>
          <a:prstGeom prst="rect">
            <a:avLst/>
          </a:prstGeom>
          <a:noFill/>
        </p:spPr>
      </p:pic>
      <p:pic>
        <p:nvPicPr>
          <p:cNvPr id="1031" name="Picture 7" descr="C:\Documents and Settings\ana\Mis documentos\Mis imágenes\CILIADOS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76091" y="3638608"/>
            <a:ext cx="2207875" cy="1463917"/>
          </a:xfrm>
          <a:prstGeom prst="rect">
            <a:avLst/>
          </a:prstGeom>
          <a:noFill/>
        </p:spPr>
      </p:pic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29134" y="1983869"/>
            <a:ext cx="1441420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>
                <a:solidFill>
                  <a:srgbClr val="006600"/>
                </a:solidFill>
                <a:latin typeface="Comic Sans MS" panose="030F0702030302020204" pitchFamily="66" charset="0"/>
              </a:rPr>
              <a:t>FLAGELOS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333106" y="1960879"/>
            <a:ext cx="1051891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>
                <a:solidFill>
                  <a:srgbClr val="006600"/>
                </a:solidFill>
                <a:latin typeface="Comic Sans MS" panose="030F0702030302020204" pitchFamily="66" charset="0"/>
              </a:rPr>
              <a:t>CILIOS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6702273" y="1674537"/>
            <a:ext cx="2223527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>
                <a:solidFill>
                  <a:srgbClr val="006600"/>
                </a:solidFill>
                <a:latin typeface="Comic Sans MS" panose="030F0702030302020204" pitchFamily="66" charset="0"/>
              </a:rPr>
              <a:t>PSEUDÓPODOS</a:t>
            </a:r>
          </a:p>
        </p:txBody>
      </p:sp>
      <p:pic>
        <p:nvPicPr>
          <p:cNvPr id="59394" name="Picture 2" descr="C:\Documents and Settings\ana\Mis documentos\Mis imágenes\FLAGELOS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87194" y="5111345"/>
            <a:ext cx="1334254" cy="1567748"/>
          </a:xfrm>
          <a:prstGeom prst="rect">
            <a:avLst/>
          </a:prstGeom>
          <a:noFill/>
        </p:spPr>
      </p:pic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6843575" y="4058545"/>
            <a:ext cx="2223527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>
                <a:solidFill>
                  <a:srgbClr val="006600"/>
                </a:solidFill>
                <a:latin typeface="Comic Sans MS" panose="030F0702030302020204" pitchFamily="66" charset="0"/>
              </a:rPr>
              <a:t>CONTRÁCTIL</a:t>
            </a:r>
          </a:p>
        </p:txBody>
      </p:sp>
      <p:pic>
        <p:nvPicPr>
          <p:cNvPr id="59395" name="Picture 3" descr="C:\Documents and Settings\ana\Mis documentos\Mis imágenes\VORTICEL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67550" y="4370315"/>
            <a:ext cx="2076450" cy="2200275"/>
          </a:xfrm>
          <a:prstGeom prst="rect">
            <a:avLst/>
          </a:prstGeom>
          <a:noFill/>
        </p:spPr>
      </p:pic>
      <p:pic>
        <p:nvPicPr>
          <p:cNvPr id="59396" name="Picture 4" descr="C:\Documents and Settings\ana\Mis documentos\Mis imágenes\VORT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53961" y="5297877"/>
            <a:ext cx="1633649" cy="1453798"/>
          </a:xfrm>
          <a:prstGeom prst="rect">
            <a:avLst/>
          </a:prstGeom>
          <a:noFill/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87944" y="184425"/>
            <a:ext cx="8737856" cy="338554"/>
          </a:xfrm>
          <a:prstGeom prst="rect">
            <a:avLst/>
          </a:prstGeom>
          <a:solidFill>
            <a:srgbClr val="FFFF99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B. FUNCIÓN DE RELACIÓN CELULAR (Recibir estímulos y responder a ellos)</a:t>
            </a:r>
            <a:endParaRPr lang="es-ES_tradnl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64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Documents and Settings\ana\Mis documentos\Mis imágenes\biparticion_ani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908" y="1789040"/>
            <a:ext cx="1658190" cy="1245705"/>
          </a:xfrm>
          <a:prstGeom prst="rect">
            <a:avLst/>
          </a:prstGeom>
          <a:noFill/>
        </p:spPr>
      </p:pic>
      <p:pic>
        <p:nvPicPr>
          <p:cNvPr id="55299" name="Picture 3" descr="C:\Documents and Settings\ana\Mis documentos\Mis imágenes\gemacion_ani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1490" y="3175411"/>
            <a:ext cx="1490861" cy="1423095"/>
          </a:xfrm>
          <a:prstGeom prst="rect">
            <a:avLst/>
          </a:prstGeom>
          <a:noFill/>
        </p:spPr>
      </p:pic>
      <p:pic>
        <p:nvPicPr>
          <p:cNvPr id="55300" name="Picture 4" descr="C:\Documents and Settings\ana\Mis documentos\Mis imágenes\esporulacion_ani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8210" y="4661286"/>
            <a:ext cx="1662438" cy="1499454"/>
          </a:xfrm>
          <a:prstGeom prst="rect">
            <a:avLst/>
          </a:prstGeom>
          <a:noFill/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454700" y="241647"/>
            <a:ext cx="6297822" cy="784830"/>
          </a:xfrm>
          <a:prstGeom prst="rect">
            <a:avLst/>
          </a:prstGeom>
          <a:solidFill>
            <a:srgbClr val="FFFF99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dirty="0">
                <a:solidFill>
                  <a:schemeClr val="accent2"/>
                </a:solidFill>
                <a:latin typeface="Comic Sans MS" panose="030F0702030302020204" pitchFamily="66" charset="0"/>
              </a:rPr>
              <a:t>C. FUNCIÓN DE REPRODUCCIÓN CELULAR</a:t>
            </a:r>
          </a:p>
          <a:p>
            <a:pPr algn="ctr" eaLnBrk="0" hangingPunct="0">
              <a:spcBef>
                <a:spcPct val="50000"/>
              </a:spcBef>
            </a:pPr>
            <a:r>
              <a:rPr lang="es-ES_tradnl" dirty="0">
                <a:solidFill>
                  <a:schemeClr val="accent2"/>
                </a:solidFill>
                <a:latin typeface="Comic Sans MS" panose="030F0702030302020204" pitchFamily="66" charset="0"/>
              </a:rPr>
              <a:t>Capacidad para originar descendientes. 3 modalidades.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4573" t="14300" b="4347"/>
          <a:stretch/>
        </p:blipFill>
        <p:spPr>
          <a:xfrm>
            <a:off x="79513" y="1470990"/>
            <a:ext cx="7189701" cy="4596986"/>
          </a:xfrm>
          <a:prstGeom prst="rect">
            <a:avLst/>
          </a:prstGeom>
        </p:spPr>
      </p:pic>
      <p:pic>
        <p:nvPicPr>
          <p:cNvPr id="7" name="Picture 2" descr="Introducció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2" b="68002"/>
          <a:stretch/>
        </p:blipFill>
        <p:spPr bwMode="auto">
          <a:xfrm>
            <a:off x="1454700" y="1470990"/>
            <a:ext cx="3838575" cy="36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ntroducció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77" b="33581"/>
          <a:stretch/>
        </p:blipFill>
        <p:spPr bwMode="auto">
          <a:xfrm>
            <a:off x="1454700" y="3007449"/>
            <a:ext cx="3838575" cy="41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ntroducció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06" b="1679"/>
          <a:stretch/>
        </p:blipFill>
        <p:spPr bwMode="auto">
          <a:xfrm>
            <a:off x="1823315" y="4490689"/>
            <a:ext cx="3838575" cy="39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0658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792162" y="368660"/>
            <a:ext cx="78482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>
                <a:solidFill>
                  <a:srgbClr val="339933"/>
                </a:solidFill>
                <a:latin typeface="Comic Sans MS" panose="030F0702030302020204" pitchFamily="66" charset="0"/>
              </a:rPr>
              <a:t>4.</a:t>
            </a:r>
            <a:r>
              <a:rPr lang="es-ES" sz="2000" b="1" dirty="0">
                <a:solidFill>
                  <a:srgbClr val="339933"/>
                </a:solidFill>
                <a:highlight>
                  <a:srgbClr val="B7FC84"/>
                </a:highlight>
                <a:latin typeface="Comic Sans MS" panose="030F0702030302020204" pitchFamily="66" charset="0"/>
              </a:rPr>
              <a:t> EL NÚCLEO </a:t>
            </a:r>
            <a:r>
              <a:rPr lang="es-ES" sz="2000" b="1" dirty="0" smtClean="0">
                <a:solidFill>
                  <a:srgbClr val="339933"/>
                </a:solidFill>
                <a:highlight>
                  <a:srgbClr val="B7FC84"/>
                </a:highlight>
                <a:latin typeface="Comic Sans MS" panose="030F0702030302020204" pitchFamily="66" charset="0"/>
              </a:rPr>
              <a:t>CELULAR</a:t>
            </a:r>
            <a:r>
              <a:rPr lang="es-ES" sz="2000" b="1" dirty="0" smtClean="0">
                <a:solidFill>
                  <a:srgbClr val="339933"/>
                </a:solidFill>
                <a:latin typeface="Comic Sans MS" panose="030F0702030302020204" pitchFamily="66" charset="0"/>
              </a:rPr>
              <a:t> </a:t>
            </a:r>
            <a:endParaRPr lang="es-ES" sz="2000" b="1" dirty="0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819" name="Picture 99" descr="ed038622"/>
          <p:cNvPicPr>
            <a:picLocks noChangeAspect="1" noChangeArrowheads="1"/>
          </p:cNvPicPr>
          <p:nvPr/>
        </p:nvPicPr>
        <p:blipFill>
          <a:blip r:embed="rId3" cstate="print"/>
          <a:srcRect l="5414"/>
          <a:stretch>
            <a:fillRect/>
          </a:stretch>
        </p:blipFill>
        <p:spPr bwMode="auto">
          <a:xfrm>
            <a:off x="384544" y="913546"/>
            <a:ext cx="1407366" cy="1116125"/>
          </a:xfrm>
          <a:prstGeom prst="rect">
            <a:avLst/>
          </a:prstGeom>
          <a:noFill/>
        </p:spPr>
      </p:pic>
      <p:pic>
        <p:nvPicPr>
          <p:cNvPr id="30820" name="Picture 100" descr="829625AST01P12H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435" r="7697" b="3282"/>
          <a:stretch>
            <a:fillRect/>
          </a:stretch>
        </p:blipFill>
        <p:spPr bwMode="auto">
          <a:xfrm>
            <a:off x="1383295" y="1403605"/>
            <a:ext cx="2396617" cy="2360518"/>
          </a:xfrm>
          <a:prstGeom prst="rect">
            <a:avLst/>
          </a:prstGeom>
          <a:noFill/>
        </p:spPr>
      </p:pic>
      <p:sp>
        <p:nvSpPr>
          <p:cNvPr id="30823" name="Rectangle 103"/>
          <p:cNvSpPr>
            <a:spLocks noChangeArrowheads="1"/>
          </p:cNvSpPr>
          <p:nvPr/>
        </p:nvSpPr>
        <p:spPr bwMode="auto">
          <a:xfrm>
            <a:off x="2207270" y="1100320"/>
            <a:ext cx="1281651" cy="361083"/>
          </a:xfrm>
          <a:prstGeom prst="rect">
            <a:avLst/>
          </a:prstGeom>
          <a:solidFill>
            <a:schemeClr val="bg1"/>
          </a:solidFill>
          <a:ln w="9525">
            <a:solidFill>
              <a:srgbClr val="2E8A2E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es-ES" sz="1200">
                <a:latin typeface="Comic Sans MS" panose="030F0702030302020204" pitchFamily="66" charset="0"/>
              </a:rPr>
              <a:t>Envoltura nuclear</a:t>
            </a:r>
          </a:p>
        </p:txBody>
      </p:sp>
      <p:sp>
        <p:nvSpPr>
          <p:cNvPr id="30824" name="Line 104"/>
          <p:cNvSpPr>
            <a:spLocks noChangeShapeType="1"/>
          </p:cNvSpPr>
          <p:nvPr/>
        </p:nvSpPr>
        <p:spPr bwMode="auto">
          <a:xfrm>
            <a:off x="3172971" y="1471608"/>
            <a:ext cx="174893" cy="624630"/>
          </a:xfrm>
          <a:prstGeom prst="line">
            <a:avLst/>
          </a:prstGeom>
          <a:noFill/>
          <a:ln w="9525">
            <a:solidFill>
              <a:srgbClr val="2E8A2E"/>
            </a:solidFill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endParaRPr lang="es-ES"/>
          </a:p>
        </p:txBody>
      </p:sp>
      <p:sp>
        <p:nvSpPr>
          <p:cNvPr id="30825" name="Rectangle 105"/>
          <p:cNvSpPr>
            <a:spLocks noChangeArrowheads="1"/>
          </p:cNvSpPr>
          <p:nvPr/>
        </p:nvSpPr>
        <p:spPr bwMode="auto">
          <a:xfrm>
            <a:off x="411187" y="3369811"/>
            <a:ext cx="1206711" cy="343188"/>
          </a:xfrm>
          <a:prstGeom prst="rect">
            <a:avLst/>
          </a:prstGeom>
          <a:solidFill>
            <a:schemeClr val="bg1"/>
          </a:solidFill>
          <a:ln w="9525">
            <a:solidFill>
              <a:srgbClr val="2E8A2E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es-ES" sz="1200">
                <a:latin typeface="Comic Sans MS" panose="030F0702030302020204" pitchFamily="66" charset="0"/>
              </a:rPr>
              <a:t>Nucleoplasma</a:t>
            </a:r>
          </a:p>
        </p:txBody>
      </p:sp>
      <p:sp>
        <p:nvSpPr>
          <p:cNvPr id="30826" name="Line 106"/>
          <p:cNvSpPr>
            <a:spLocks noChangeShapeType="1"/>
          </p:cNvSpPr>
          <p:nvPr/>
        </p:nvSpPr>
        <p:spPr bwMode="auto">
          <a:xfrm flipH="1">
            <a:off x="1212634" y="2261752"/>
            <a:ext cx="1235129" cy="213333"/>
          </a:xfrm>
          <a:prstGeom prst="line">
            <a:avLst/>
          </a:prstGeom>
          <a:noFill/>
          <a:ln w="9525">
            <a:solidFill>
              <a:srgbClr val="7FF876"/>
            </a:solidFill>
            <a:round/>
            <a:headEnd/>
            <a:tailEnd/>
          </a:ln>
          <a:effectLst/>
        </p:spPr>
        <p:txBody>
          <a:bodyPr wrap="none" lIns="90000" tIns="46800" rIns="90000" bIns="46800"/>
          <a:lstStyle/>
          <a:p>
            <a:endParaRPr lang="es-ES"/>
          </a:p>
        </p:txBody>
      </p:sp>
      <p:sp>
        <p:nvSpPr>
          <p:cNvPr id="30827" name="Rectangle 107"/>
          <p:cNvSpPr>
            <a:spLocks noChangeArrowheads="1"/>
          </p:cNvSpPr>
          <p:nvPr/>
        </p:nvSpPr>
        <p:spPr bwMode="auto">
          <a:xfrm>
            <a:off x="384543" y="2312876"/>
            <a:ext cx="828092" cy="360363"/>
          </a:xfrm>
          <a:prstGeom prst="rect">
            <a:avLst/>
          </a:prstGeom>
          <a:solidFill>
            <a:schemeClr val="bg1"/>
          </a:solidFill>
          <a:ln w="9525">
            <a:solidFill>
              <a:srgbClr val="2E8A2E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es-ES" sz="1200">
                <a:latin typeface="Comic Sans MS" panose="030F0702030302020204" pitchFamily="66" charset="0"/>
              </a:rPr>
              <a:t>Nucleolo</a:t>
            </a:r>
          </a:p>
        </p:txBody>
      </p:sp>
      <p:sp>
        <p:nvSpPr>
          <p:cNvPr id="30828" name="Line 108"/>
          <p:cNvSpPr>
            <a:spLocks noChangeShapeType="1"/>
          </p:cNvSpPr>
          <p:nvPr/>
        </p:nvSpPr>
        <p:spPr bwMode="auto">
          <a:xfrm flipV="1">
            <a:off x="891424" y="2673240"/>
            <a:ext cx="1185234" cy="696572"/>
          </a:xfrm>
          <a:prstGeom prst="line">
            <a:avLst/>
          </a:prstGeom>
          <a:noFill/>
          <a:ln w="9525">
            <a:solidFill>
              <a:srgbClr val="7FF876"/>
            </a:solidFill>
            <a:round/>
            <a:headEnd/>
            <a:tailEnd/>
          </a:ln>
          <a:effectLst/>
        </p:spPr>
        <p:txBody>
          <a:bodyPr wrap="none" lIns="90000" tIns="46800" rIns="90000" bIns="46800"/>
          <a:lstStyle/>
          <a:p>
            <a:endParaRPr lang="es-ES"/>
          </a:p>
        </p:txBody>
      </p:sp>
      <p:pic>
        <p:nvPicPr>
          <p:cNvPr id="11" name="Picture 89" descr="829625AST01P12H0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962"/>
          <a:stretch>
            <a:fillRect/>
          </a:stretch>
        </p:blipFill>
        <p:spPr bwMode="auto">
          <a:xfrm>
            <a:off x="4196826" y="728700"/>
            <a:ext cx="4536504" cy="1974870"/>
          </a:xfrm>
          <a:prstGeom prst="rect">
            <a:avLst/>
          </a:prstGeom>
          <a:noFill/>
        </p:spPr>
      </p:pic>
      <p:sp>
        <p:nvSpPr>
          <p:cNvPr id="12" name="Text Box 92"/>
          <p:cNvSpPr txBox="1">
            <a:spLocks noChangeArrowheads="1"/>
          </p:cNvSpPr>
          <p:nvPr/>
        </p:nvSpPr>
        <p:spPr bwMode="auto">
          <a:xfrm>
            <a:off x="4508644" y="1151445"/>
            <a:ext cx="1403350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dirty="0">
                <a:latin typeface="Comic Sans MS" panose="030F0702030302020204" pitchFamily="66" charset="0"/>
              </a:rPr>
              <a:t>cromatina</a:t>
            </a:r>
          </a:p>
        </p:txBody>
      </p:sp>
      <p:sp>
        <p:nvSpPr>
          <p:cNvPr id="13" name="Line 91"/>
          <p:cNvSpPr>
            <a:spLocks noChangeShapeType="1"/>
          </p:cNvSpPr>
          <p:nvPr/>
        </p:nvSpPr>
        <p:spPr bwMode="auto">
          <a:xfrm flipH="1" flipV="1">
            <a:off x="5081830" y="1400250"/>
            <a:ext cx="196767" cy="556257"/>
          </a:xfrm>
          <a:prstGeom prst="line">
            <a:avLst/>
          </a:prstGeom>
          <a:noFill/>
          <a:ln w="9525">
            <a:solidFill>
              <a:srgbClr val="2E8A2E"/>
            </a:solidFill>
            <a:round/>
            <a:headEnd/>
            <a:tailEnd/>
          </a:ln>
          <a:effectLst/>
        </p:spPr>
        <p:txBody>
          <a:bodyPr wrap="none" lIns="90000" tIns="46800" rIns="90000" bIns="46800"/>
          <a:lstStyle/>
          <a:p>
            <a:endParaRPr lang="es-ES"/>
          </a:p>
        </p:txBody>
      </p:sp>
      <p:sp>
        <p:nvSpPr>
          <p:cNvPr id="14" name="Text Box 94"/>
          <p:cNvSpPr txBox="1">
            <a:spLocks noChangeArrowheads="1"/>
          </p:cNvSpPr>
          <p:nvPr/>
        </p:nvSpPr>
        <p:spPr bwMode="auto">
          <a:xfrm>
            <a:off x="6588224" y="2672916"/>
            <a:ext cx="2454513" cy="235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u="sng" dirty="0">
                <a:latin typeface="Comic Sans MS" panose="030F0702030302020204" pitchFamily="66" charset="0"/>
              </a:rPr>
              <a:t>Cromosoma</a:t>
            </a:r>
            <a:r>
              <a:rPr lang="es-ES" sz="1400" dirty="0">
                <a:latin typeface="Comic Sans MS" panose="030F0702030302020204" pitchFamily="66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s-ES" sz="1400" dirty="0">
                <a:latin typeface="Comic Sans MS" panose="030F0702030302020204" pitchFamily="66" charset="0"/>
              </a:rPr>
              <a:t>Cuando la célula se va a dividir, la cromatina se condensa y forma los cromosomas. Nosotros tenemos 46 en cada célula, de ellos 2 son sexuales.</a:t>
            </a:r>
          </a:p>
          <a:p>
            <a:pPr algn="ctr">
              <a:spcBef>
                <a:spcPct val="50000"/>
              </a:spcBef>
            </a:pPr>
            <a:endParaRPr lang="es-ES" sz="1400" dirty="0">
              <a:latin typeface="Comic Sans MS" panose="030F0702030302020204" pitchFamily="66" charset="0"/>
            </a:endParaRPr>
          </a:p>
          <a:p>
            <a:pPr algn="ctr">
              <a:spcBef>
                <a:spcPct val="50000"/>
              </a:spcBef>
            </a:pPr>
            <a:endParaRPr lang="es-ES" sz="1400" dirty="0">
              <a:latin typeface="Comic Sans MS" panose="030F0702030302020204" pitchFamily="66" charset="0"/>
            </a:endParaRPr>
          </a:p>
        </p:txBody>
      </p:sp>
      <p:sp>
        <p:nvSpPr>
          <p:cNvPr id="15" name="Line 93"/>
          <p:cNvSpPr>
            <a:spLocks noChangeShapeType="1"/>
          </p:cNvSpPr>
          <p:nvPr/>
        </p:nvSpPr>
        <p:spPr bwMode="auto">
          <a:xfrm flipH="1">
            <a:off x="7848363" y="2245667"/>
            <a:ext cx="303091" cy="499257"/>
          </a:xfrm>
          <a:prstGeom prst="line">
            <a:avLst/>
          </a:prstGeom>
          <a:noFill/>
          <a:ln w="9525">
            <a:solidFill>
              <a:srgbClr val="2E8A2E"/>
            </a:solidFill>
            <a:round/>
            <a:headEnd/>
            <a:tailEnd/>
          </a:ln>
          <a:effectLst/>
        </p:spPr>
        <p:txBody>
          <a:bodyPr wrap="none" lIns="90000" tIns="46800" rIns="90000" bIns="46800"/>
          <a:lstStyle/>
          <a:p>
            <a:endParaRPr lang="es-ES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141562" y="481291"/>
            <a:ext cx="27068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>
                <a:solidFill>
                  <a:srgbClr val="339933"/>
                </a:solidFill>
                <a:latin typeface="Comic Sans MS" panose="030F0702030302020204" pitchFamily="66" charset="0"/>
              </a:rPr>
              <a:t>A</a:t>
            </a:r>
            <a:r>
              <a:rPr lang="es-ES" sz="1600" b="1" dirty="0" smtClean="0">
                <a:solidFill>
                  <a:srgbClr val="339933"/>
                </a:solidFill>
                <a:latin typeface="Comic Sans MS" panose="030F0702030302020204" pitchFamily="66" charset="0"/>
              </a:rPr>
              <a:t>/ LOS </a:t>
            </a:r>
            <a:r>
              <a:rPr lang="es-ES" sz="1600" b="1" dirty="0">
                <a:solidFill>
                  <a:srgbClr val="339933"/>
                </a:solidFill>
                <a:latin typeface="Comic Sans MS" panose="030F0702030302020204" pitchFamily="66" charset="0"/>
              </a:rPr>
              <a:t>CROMOSOMAS</a:t>
            </a:r>
          </a:p>
        </p:txBody>
      </p:sp>
      <p:pic>
        <p:nvPicPr>
          <p:cNvPr id="17" name="Picture 93" descr="Imagen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12183" y="3455844"/>
            <a:ext cx="2600462" cy="2628180"/>
          </a:xfrm>
          <a:prstGeom prst="rect">
            <a:avLst/>
          </a:prstGeom>
          <a:noFill/>
        </p:spPr>
      </p:pic>
      <p:sp>
        <p:nvSpPr>
          <p:cNvPr id="18" name="Rectangle 103"/>
          <p:cNvSpPr>
            <a:spLocks noChangeArrowheads="1"/>
          </p:cNvSpPr>
          <p:nvPr/>
        </p:nvSpPr>
        <p:spPr bwMode="auto">
          <a:xfrm>
            <a:off x="2767716" y="3835923"/>
            <a:ext cx="985401" cy="315573"/>
          </a:xfrm>
          <a:prstGeom prst="rect">
            <a:avLst/>
          </a:prstGeom>
          <a:solidFill>
            <a:srgbClr val="FFFFFF"/>
          </a:solidFill>
          <a:ln w="9525">
            <a:solidFill>
              <a:srgbClr val="2E8A2E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es-ES" sz="1400">
                <a:latin typeface="Comic Sans MS" panose="030F0702030302020204" pitchFamily="66" charset="0"/>
              </a:rPr>
              <a:t>Brazos</a:t>
            </a:r>
          </a:p>
        </p:txBody>
      </p:sp>
      <p:sp>
        <p:nvSpPr>
          <p:cNvPr id="19" name="Rectangle 108"/>
          <p:cNvSpPr>
            <a:spLocks noChangeArrowheads="1"/>
          </p:cNvSpPr>
          <p:nvPr/>
        </p:nvSpPr>
        <p:spPr bwMode="auto">
          <a:xfrm>
            <a:off x="5430503" y="5096474"/>
            <a:ext cx="1439863" cy="360363"/>
          </a:xfrm>
          <a:prstGeom prst="rect">
            <a:avLst/>
          </a:prstGeom>
          <a:solidFill>
            <a:srgbClr val="FFFFFF"/>
          </a:solidFill>
          <a:ln w="9525">
            <a:solidFill>
              <a:srgbClr val="2E8A2E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es-ES" sz="1400">
                <a:latin typeface="Comic Sans MS" panose="030F0702030302020204" pitchFamily="66" charset="0"/>
              </a:rPr>
              <a:t>Centrómero</a:t>
            </a:r>
          </a:p>
        </p:txBody>
      </p:sp>
      <p:sp>
        <p:nvSpPr>
          <p:cNvPr id="20" name="Rectangle 97"/>
          <p:cNvSpPr>
            <a:spLocks noChangeArrowheads="1"/>
          </p:cNvSpPr>
          <p:nvPr/>
        </p:nvSpPr>
        <p:spPr bwMode="auto">
          <a:xfrm>
            <a:off x="2951820" y="6215287"/>
            <a:ext cx="2168162" cy="490077"/>
          </a:xfrm>
          <a:prstGeom prst="rect">
            <a:avLst/>
          </a:prstGeom>
          <a:solidFill>
            <a:srgbClr val="FFFFFF"/>
          </a:solidFill>
          <a:ln w="9525">
            <a:solidFill>
              <a:srgbClr val="2E8A2E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es-ES" sz="1400" u="sng" dirty="0">
                <a:latin typeface="Comic Sans MS" panose="030F0702030302020204" pitchFamily="66" charset="0"/>
              </a:rPr>
              <a:t>Cromátidas hermanas</a:t>
            </a:r>
            <a:r>
              <a:rPr lang="es-ES" sz="1400" dirty="0">
                <a:latin typeface="Comic Sans MS" panose="030F0702030302020204" pitchFamily="66" charset="0"/>
              </a:rPr>
              <a:t>:</a:t>
            </a:r>
          </a:p>
          <a:p>
            <a:pPr algn="ctr"/>
            <a:r>
              <a:rPr lang="es-ES" sz="1400" dirty="0">
                <a:latin typeface="Comic Sans MS" panose="030F0702030302020204" pitchFamily="66" charset="0"/>
              </a:rPr>
              <a:t>Tienen el mismo ADN</a:t>
            </a:r>
          </a:p>
        </p:txBody>
      </p:sp>
      <p:grpSp>
        <p:nvGrpSpPr>
          <p:cNvPr id="21" name="Group 104"/>
          <p:cNvGrpSpPr>
            <a:grpSpLocks/>
          </p:cNvGrpSpPr>
          <p:nvPr/>
        </p:nvGrpSpPr>
        <p:grpSpPr bwMode="auto">
          <a:xfrm>
            <a:off x="3401913" y="4002209"/>
            <a:ext cx="1116013" cy="1152525"/>
            <a:chOff x="3288" y="1706"/>
            <a:chExt cx="703" cy="726"/>
          </a:xfrm>
        </p:grpSpPr>
        <p:sp>
          <p:nvSpPr>
            <p:cNvPr id="22" name="Line 101"/>
            <p:cNvSpPr>
              <a:spLocks noChangeShapeType="1"/>
            </p:cNvSpPr>
            <p:nvPr/>
          </p:nvSpPr>
          <p:spPr bwMode="auto">
            <a:xfrm flipH="1" flipV="1">
              <a:off x="3288" y="1774"/>
              <a:ext cx="114" cy="658"/>
            </a:xfrm>
            <a:prstGeom prst="line">
              <a:avLst/>
            </a:prstGeom>
            <a:noFill/>
            <a:ln w="9525">
              <a:solidFill>
                <a:srgbClr val="2E8A2E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/>
            <a:lstStyle/>
            <a:p>
              <a:endParaRPr lang="es-ES"/>
            </a:p>
          </p:txBody>
        </p:sp>
        <p:sp>
          <p:nvSpPr>
            <p:cNvPr id="23" name="Line 102"/>
            <p:cNvSpPr>
              <a:spLocks noChangeShapeType="1"/>
            </p:cNvSpPr>
            <p:nvPr/>
          </p:nvSpPr>
          <p:spPr bwMode="auto">
            <a:xfrm flipH="1" flipV="1">
              <a:off x="3424" y="1706"/>
              <a:ext cx="567" cy="68"/>
            </a:xfrm>
            <a:prstGeom prst="line">
              <a:avLst/>
            </a:prstGeom>
            <a:noFill/>
            <a:ln w="9525">
              <a:solidFill>
                <a:srgbClr val="2E8A2E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/>
            <a:lstStyle/>
            <a:p>
              <a:endParaRPr lang="es-ES"/>
            </a:p>
          </p:txBody>
        </p:sp>
      </p:grpSp>
      <p:sp>
        <p:nvSpPr>
          <p:cNvPr id="24" name="Line 107"/>
          <p:cNvSpPr>
            <a:spLocks noChangeShapeType="1"/>
          </p:cNvSpPr>
          <p:nvPr/>
        </p:nvSpPr>
        <p:spPr bwMode="auto">
          <a:xfrm>
            <a:off x="4458467" y="4442717"/>
            <a:ext cx="1189037" cy="649287"/>
          </a:xfrm>
          <a:prstGeom prst="line">
            <a:avLst/>
          </a:prstGeom>
          <a:noFill/>
          <a:ln w="9525">
            <a:solidFill>
              <a:srgbClr val="2E8A2E"/>
            </a:solidFill>
            <a:round/>
            <a:headEnd/>
            <a:tailEnd/>
          </a:ln>
          <a:effectLst/>
        </p:spPr>
        <p:txBody>
          <a:bodyPr wrap="none" lIns="90000" tIns="46800" rIns="90000" bIns="46800"/>
          <a:lstStyle/>
          <a:p>
            <a:endParaRPr lang="es-ES"/>
          </a:p>
        </p:txBody>
      </p:sp>
      <p:grpSp>
        <p:nvGrpSpPr>
          <p:cNvPr id="25" name="Group 105"/>
          <p:cNvGrpSpPr>
            <a:grpSpLocks/>
          </p:cNvGrpSpPr>
          <p:nvPr/>
        </p:nvGrpSpPr>
        <p:grpSpPr bwMode="auto">
          <a:xfrm>
            <a:off x="3617813" y="5550196"/>
            <a:ext cx="1079500" cy="647700"/>
            <a:chOff x="3402" y="3181"/>
            <a:chExt cx="680" cy="408"/>
          </a:xfrm>
        </p:grpSpPr>
        <p:sp>
          <p:nvSpPr>
            <p:cNvPr id="26" name="Line 95"/>
            <p:cNvSpPr>
              <a:spLocks noChangeShapeType="1"/>
            </p:cNvSpPr>
            <p:nvPr/>
          </p:nvSpPr>
          <p:spPr bwMode="auto">
            <a:xfrm>
              <a:off x="3402" y="3181"/>
              <a:ext cx="0" cy="408"/>
            </a:xfrm>
            <a:prstGeom prst="line">
              <a:avLst/>
            </a:prstGeom>
            <a:noFill/>
            <a:ln w="9525">
              <a:solidFill>
                <a:srgbClr val="2E8A2E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/>
            <a:lstStyle/>
            <a:p>
              <a:endParaRPr lang="es-ES"/>
            </a:p>
          </p:txBody>
        </p:sp>
        <p:sp>
          <p:nvSpPr>
            <p:cNvPr id="27" name="Line 96"/>
            <p:cNvSpPr>
              <a:spLocks noChangeShapeType="1"/>
            </p:cNvSpPr>
            <p:nvPr/>
          </p:nvSpPr>
          <p:spPr bwMode="auto">
            <a:xfrm flipH="1">
              <a:off x="3402" y="3317"/>
              <a:ext cx="680" cy="272"/>
            </a:xfrm>
            <a:prstGeom prst="line">
              <a:avLst/>
            </a:prstGeom>
            <a:noFill/>
            <a:ln w="9525">
              <a:solidFill>
                <a:srgbClr val="2E8A2E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57431789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30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30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30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0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0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0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0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3" grpId="0" animBg="1"/>
      <p:bldP spid="30824" grpId="0" animBg="1"/>
      <p:bldP spid="30825" grpId="0" animBg="1"/>
      <p:bldP spid="30826" grpId="0" animBg="1"/>
      <p:bldP spid="30827" grpId="0" animBg="1"/>
      <p:bldP spid="30828" grpId="0" animBg="1"/>
      <p:bldP spid="12" grpId="0"/>
      <p:bldP spid="13" grpId="0" animBg="1"/>
      <p:bldP spid="14" grpId="0"/>
      <p:bldP spid="15" grpId="0" animBg="1"/>
      <p:bldP spid="18" grpId="0" animBg="1"/>
      <p:bldP spid="19" grpId="0" animBg="1"/>
      <p:bldP spid="20" grpId="0" animBg="1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68549" y="224644"/>
            <a:ext cx="84519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>
                <a:solidFill>
                  <a:srgbClr val="339933"/>
                </a:solidFill>
                <a:latin typeface="Comic Sans MS" panose="030F0702030302020204" pitchFamily="66" charset="0"/>
              </a:rPr>
              <a:t>NÚMERO DE CROMOSOMAS. En relación a él hay 2 tipos de organismos: </a:t>
            </a:r>
          </a:p>
        </p:txBody>
      </p:sp>
      <p:pic>
        <p:nvPicPr>
          <p:cNvPr id="64603" name="Picture 91" descr="829625AST01P13H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47" y="2276873"/>
            <a:ext cx="2975965" cy="2941806"/>
          </a:xfrm>
          <a:prstGeom prst="rect">
            <a:avLst/>
          </a:prstGeom>
          <a:noFill/>
        </p:spPr>
      </p:pic>
      <p:pic>
        <p:nvPicPr>
          <p:cNvPr id="64604" name="Picture 92" descr="Imagen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92830">
            <a:off x="5688013" y="1903320"/>
            <a:ext cx="2554287" cy="2584450"/>
          </a:xfrm>
          <a:prstGeom prst="rect">
            <a:avLst/>
          </a:prstGeom>
          <a:noFill/>
        </p:spPr>
      </p:pic>
      <p:sp>
        <p:nvSpPr>
          <p:cNvPr id="64605" name="Text Box 93"/>
          <p:cNvSpPr txBox="1">
            <a:spLocks noChangeArrowheads="1"/>
          </p:cNvSpPr>
          <p:nvPr/>
        </p:nvSpPr>
        <p:spPr bwMode="auto">
          <a:xfrm>
            <a:off x="827584" y="5229200"/>
            <a:ext cx="3601195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>
                <a:latin typeface="Comic Sans MS" panose="030F0702030302020204" pitchFamily="66" charset="0"/>
              </a:rPr>
              <a:t>Célula 2n = 6 (3 parejas de </a:t>
            </a:r>
            <a:r>
              <a:rPr lang="es-ES" b="1" dirty="0">
                <a:latin typeface="Comic Sans MS" panose="030F0702030302020204" pitchFamily="66" charset="0"/>
              </a:rPr>
              <a:t>cromosomas homólogos</a:t>
            </a:r>
            <a:r>
              <a:rPr lang="es-ES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4606" name="Text Box 94"/>
          <p:cNvSpPr txBox="1">
            <a:spLocks noChangeArrowheads="1"/>
          </p:cNvSpPr>
          <p:nvPr/>
        </p:nvSpPr>
        <p:spPr bwMode="auto">
          <a:xfrm>
            <a:off x="6336196" y="4389635"/>
            <a:ext cx="1727200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Comic Sans MS" panose="030F0702030302020204" pitchFamily="66" charset="0"/>
              </a:rPr>
              <a:t>Célula n = 3</a:t>
            </a:r>
          </a:p>
        </p:txBody>
      </p:sp>
      <p:sp>
        <p:nvSpPr>
          <p:cNvPr id="64607" name="Rectangle 95"/>
          <p:cNvSpPr>
            <a:spLocks noChangeArrowheads="1"/>
          </p:cNvSpPr>
          <p:nvPr/>
        </p:nvSpPr>
        <p:spPr bwMode="auto">
          <a:xfrm>
            <a:off x="5940425" y="4833938"/>
            <a:ext cx="2952750" cy="1403350"/>
          </a:xfrm>
          <a:prstGeom prst="rect">
            <a:avLst/>
          </a:prstGeom>
          <a:solidFill>
            <a:srgbClr val="CCFF66"/>
          </a:solidFill>
          <a:ln w="9525">
            <a:solidFill>
              <a:srgbClr val="2E8A2E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s-ES"/>
          </a:p>
        </p:txBody>
      </p:sp>
      <p:sp>
        <p:nvSpPr>
          <p:cNvPr id="64608" name="Rectangle 96"/>
          <p:cNvSpPr>
            <a:spLocks noChangeArrowheads="1"/>
          </p:cNvSpPr>
          <p:nvPr/>
        </p:nvSpPr>
        <p:spPr bwMode="auto">
          <a:xfrm>
            <a:off x="6156325" y="5084763"/>
            <a:ext cx="611188" cy="252412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s-ES"/>
          </a:p>
        </p:txBody>
      </p:sp>
      <p:sp>
        <p:nvSpPr>
          <p:cNvPr id="64609" name="Text Box 97"/>
          <p:cNvSpPr txBox="1">
            <a:spLocks noChangeArrowheads="1"/>
          </p:cNvSpPr>
          <p:nvPr/>
        </p:nvSpPr>
        <p:spPr bwMode="auto">
          <a:xfrm>
            <a:off x="6948488" y="4868863"/>
            <a:ext cx="1871662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Comic Sans MS" panose="030F0702030302020204" pitchFamily="66" charset="0"/>
              </a:rPr>
              <a:t>Cromosomas maternos</a:t>
            </a:r>
          </a:p>
        </p:txBody>
      </p:sp>
      <p:sp>
        <p:nvSpPr>
          <p:cNvPr id="64610" name="Rectangle 98"/>
          <p:cNvSpPr>
            <a:spLocks noChangeArrowheads="1"/>
          </p:cNvSpPr>
          <p:nvPr/>
        </p:nvSpPr>
        <p:spPr bwMode="auto">
          <a:xfrm>
            <a:off x="6156325" y="5697538"/>
            <a:ext cx="611188" cy="252412"/>
          </a:xfrm>
          <a:prstGeom prst="rect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s-ES"/>
          </a:p>
        </p:txBody>
      </p:sp>
      <p:sp>
        <p:nvSpPr>
          <p:cNvPr id="64611" name="Text Box 99"/>
          <p:cNvSpPr txBox="1">
            <a:spLocks noChangeArrowheads="1"/>
          </p:cNvSpPr>
          <p:nvPr/>
        </p:nvSpPr>
        <p:spPr bwMode="auto">
          <a:xfrm>
            <a:off x="6948488" y="5524500"/>
            <a:ext cx="1871662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Comic Sans MS" panose="030F0702030302020204" pitchFamily="66" charset="0"/>
              </a:rPr>
              <a:t>Cromosomas paternos</a:t>
            </a:r>
          </a:p>
        </p:txBody>
      </p:sp>
      <p:sp>
        <p:nvSpPr>
          <p:cNvPr id="64612" name="Text Box 100"/>
          <p:cNvSpPr txBox="1">
            <a:spLocks noChangeArrowheads="1"/>
          </p:cNvSpPr>
          <p:nvPr/>
        </p:nvSpPr>
        <p:spPr bwMode="auto">
          <a:xfrm>
            <a:off x="5616116" y="934094"/>
            <a:ext cx="2944501" cy="95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u="sng" dirty="0">
                <a:latin typeface="Comic Sans MS" panose="030F0702030302020204" pitchFamily="66" charset="0"/>
              </a:rPr>
              <a:t>Organismos haploides</a:t>
            </a:r>
            <a:r>
              <a:rPr lang="es-ES" sz="1600" dirty="0">
                <a:latin typeface="Comic Sans MS" panose="030F0702030302020204" pitchFamily="66" charset="0"/>
              </a:rPr>
              <a:t> (n):</a:t>
            </a:r>
          </a:p>
          <a:p>
            <a:pPr algn="ctr">
              <a:spcBef>
                <a:spcPct val="50000"/>
              </a:spcBef>
            </a:pPr>
            <a:r>
              <a:rPr lang="es-ES" sz="1600" dirty="0">
                <a:latin typeface="Comic Sans MS" panose="030F0702030302020204" pitchFamily="66" charset="0"/>
              </a:rPr>
              <a:t>Poseen 1 solo juego cromosómico.</a:t>
            </a:r>
          </a:p>
        </p:txBody>
      </p:sp>
      <p:sp>
        <p:nvSpPr>
          <p:cNvPr id="64613" name="Text Box 101"/>
          <p:cNvSpPr txBox="1">
            <a:spLocks noChangeArrowheads="1"/>
          </p:cNvSpPr>
          <p:nvPr/>
        </p:nvSpPr>
        <p:spPr bwMode="auto">
          <a:xfrm>
            <a:off x="251520" y="966350"/>
            <a:ext cx="4318707" cy="120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u="sng" dirty="0">
                <a:latin typeface="Comic Sans MS" panose="030F0702030302020204" pitchFamily="66" charset="0"/>
              </a:rPr>
              <a:t>Organismos diploides</a:t>
            </a:r>
            <a:r>
              <a:rPr lang="es-ES" sz="1600" dirty="0">
                <a:latin typeface="Comic Sans MS" panose="030F0702030302020204" pitchFamily="66" charset="0"/>
              </a:rPr>
              <a:t> (2n): </a:t>
            </a:r>
          </a:p>
          <a:p>
            <a:pPr algn="ctr">
              <a:spcBef>
                <a:spcPct val="50000"/>
              </a:spcBef>
            </a:pPr>
            <a:r>
              <a:rPr lang="es-ES" sz="1600" dirty="0">
                <a:latin typeface="Comic Sans MS" panose="030F0702030302020204" pitchFamily="66" charset="0"/>
              </a:rPr>
              <a:t>Poseen 2 juegos cromosómicos (parejas de cromosomas). De cada pareja, 1 miembro procede de la madre y el otro del padre.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863588" y="6048581"/>
            <a:ext cx="3168352" cy="584775"/>
          </a:xfrm>
          <a:prstGeom prst="rect">
            <a:avLst/>
          </a:prstGeom>
          <a:solidFill>
            <a:srgbClr val="CCFF99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600" dirty="0">
                <a:solidFill>
                  <a:srgbClr val="333399"/>
                </a:solidFill>
                <a:latin typeface="Comic Sans MS" panose="030F0702030302020204" pitchFamily="66" charset="0"/>
              </a:rPr>
              <a:t>Nuestras células son 2n, menos los gametos, que son n.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05" grpId="0"/>
      <p:bldP spid="646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5" name="Rectangle 107"/>
          <p:cNvSpPr>
            <a:spLocks noChangeArrowheads="1"/>
          </p:cNvSpPr>
          <p:nvPr/>
        </p:nvSpPr>
        <p:spPr bwMode="auto">
          <a:xfrm rot="16200000">
            <a:off x="5814094" y="2870200"/>
            <a:ext cx="4895850" cy="1404938"/>
          </a:xfrm>
          <a:prstGeom prst="rect">
            <a:avLst/>
          </a:prstGeom>
          <a:gradFill rotWithShape="1">
            <a:gsLst>
              <a:gs pos="0">
                <a:srgbClr val="36DC32"/>
              </a:gs>
              <a:gs pos="100000">
                <a:srgbClr val="1E971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2394" name="Rectangle 106"/>
          <p:cNvSpPr>
            <a:spLocks noChangeArrowheads="1"/>
          </p:cNvSpPr>
          <p:nvPr/>
        </p:nvSpPr>
        <p:spPr bwMode="auto">
          <a:xfrm rot="16200000">
            <a:off x="4349753" y="2845594"/>
            <a:ext cx="4895849" cy="1454150"/>
          </a:xfrm>
          <a:prstGeom prst="rect">
            <a:avLst/>
          </a:prstGeom>
          <a:gradFill rotWithShape="1">
            <a:gsLst>
              <a:gs pos="0">
                <a:srgbClr val="60E35D"/>
              </a:gs>
              <a:gs pos="100000">
                <a:srgbClr val="24B82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2393" name="Rectangle 105"/>
          <p:cNvSpPr>
            <a:spLocks noChangeArrowheads="1"/>
          </p:cNvSpPr>
          <p:nvPr/>
        </p:nvSpPr>
        <p:spPr bwMode="auto">
          <a:xfrm rot="16200000">
            <a:off x="2880571" y="2852736"/>
            <a:ext cx="4895849" cy="1439862"/>
          </a:xfrm>
          <a:prstGeom prst="rect">
            <a:avLst/>
          </a:prstGeom>
          <a:gradFill rotWithShape="1">
            <a:gsLst>
              <a:gs pos="0">
                <a:srgbClr val="60E35D"/>
              </a:gs>
              <a:gs pos="100000">
                <a:srgbClr val="27C92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2392" name="Rectangle 104"/>
          <p:cNvSpPr>
            <a:spLocks noChangeArrowheads="1"/>
          </p:cNvSpPr>
          <p:nvPr/>
        </p:nvSpPr>
        <p:spPr bwMode="auto">
          <a:xfrm rot="16200000">
            <a:off x="1439863" y="2888456"/>
            <a:ext cx="4895849" cy="1368425"/>
          </a:xfrm>
          <a:prstGeom prst="rect">
            <a:avLst/>
          </a:prstGeom>
          <a:gradFill rotWithShape="1">
            <a:gsLst>
              <a:gs pos="0">
                <a:srgbClr val="60E35D"/>
              </a:gs>
              <a:gs pos="100000">
                <a:srgbClr val="36DC3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2391" name="Rectangle 103"/>
          <p:cNvSpPr>
            <a:spLocks noChangeArrowheads="1"/>
          </p:cNvSpPr>
          <p:nvPr/>
        </p:nvSpPr>
        <p:spPr bwMode="auto">
          <a:xfrm rot="16200000">
            <a:off x="-37306" y="2816226"/>
            <a:ext cx="4895849" cy="1512888"/>
          </a:xfrm>
          <a:prstGeom prst="rect">
            <a:avLst/>
          </a:prstGeom>
          <a:gradFill rotWithShape="1">
            <a:gsLst>
              <a:gs pos="0">
                <a:srgbClr val="8CEA8A"/>
              </a:gs>
              <a:gs pos="100000">
                <a:srgbClr val="60E35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2385" name="Rectangle 97"/>
          <p:cNvSpPr>
            <a:spLocks noChangeArrowheads="1"/>
          </p:cNvSpPr>
          <p:nvPr/>
        </p:nvSpPr>
        <p:spPr bwMode="auto">
          <a:xfrm rot="16200000">
            <a:off x="-1585118" y="2816224"/>
            <a:ext cx="4895849" cy="1512887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100000">
                <a:srgbClr val="7AE77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92163" y="368660"/>
            <a:ext cx="5184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>
                <a:solidFill>
                  <a:srgbClr val="339933"/>
                </a:solidFill>
                <a:latin typeface="Comic Sans MS" panose="030F0702030302020204" pitchFamily="66" charset="0"/>
              </a:rPr>
              <a:t>EL DESCUBRIMIENTO DE LA CÉLULA</a:t>
            </a:r>
          </a:p>
        </p:txBody>
      </p:sp>
      <p:sp>
        <p:nvSpPr>
          <p:cNvPr id="12376" name="AutoShape 88"/>
          <p:cNvSpPr>
            <a:spLocks noChangeArrowheads="1"/>
          </p:cNvSpPr>
          <p:nvPr/>
        </p:nvSpPr>
        <p:spPr bwMode="auto">
          <a:xfrm>
            <a:off x="107950" y="404664"/>
            <a:ext cx="8964613" cy="1008063"/>
          </a:xfrm>
          <a:prstGeom prst="rightArrow">
            <a:avLst>
              <a:gd name="adj1" fmla="val 37352"/>
              <a:gd name="adj2" fmla="val 65544"/>
            </a:avLst>
          </a:prstGeom>
          <a:gradFill rotWithShape="1">
            <a:gsLst>
              <a:gs pos="0">
                <a:srgbClr val="C2A354"/>
              </a:gs>
              <a:gs pos="100000">
                <a:srgbClr val="F8B24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2396" name="Text Box 108"/>
          <p:cNvSpPr txBox="1">
            <a:spLocks noChangeArrowheads="1"/>
          </p:cNvSpPr>
          <p:nvPr/>
        </p:nvSpPr>
        <p:spPr bwMode="auto">
          <a:xfrm>
            <a:off x="324210" y="1124744"/>
            <a:ext cx="1187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latin typeface="Comic Sans MS" panose="030F0702030302020204" pitchFamily="66" charset="0"/>
              </a:rPr>
              <a:t>1665</a:t>
            </a:r>
          </a:p>
        </p:txBody>
      </p:sp>
      <p:sp>
        <p:nvSpPr>
          <p:cNvPr id="12397" name="Rectangle 109"/>
          <p:cNvSpPr>
            <a:spLocks noChangeArrowheads="1"/>
          </p:cNvSpPr>
          <p:nvPr/>
        </p:nvSpPr>
        <p:spPr bwMode="auto">
          <a:xfrm>
            <a:off x="108496" y="1520788"/>
            <a:ext cx="17272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_tradnl" sz="1600" b="1" dirty="0">
                <a:latin typeface="Comic Sans MS" panose="030F0702030302020204" pitchFamily="66" charset="0"/>
              </a:rPr>
              <a:t>Robert Hooke</a:t>
            </a:r>
            <a:endParaRPr lang="es-ES" sz="1600" b="1" dirty="0">
              <a:latin typeface="Comic Sans MS" panose="030F0702030302020204" pitchFamily="66" charset="0"/>
            </a:endParaRPr>
          </a:p>
        </p:txBody>
      </p:sp>
      <p:pic>
        <p:nvPicPr>
          <p:cNvPr id="12398" name="Picture 110" descr="829835_Página_011_Imagen_000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347" y="1844824"/>
            <a:ext cx="1230313" cy="1439261"/>
          </a:xfrm>
          <a:prstGeom prst="rect">
            <a:avLst/>
          </a:prstGeom>
          <a:noFill/>
        </p:spPr>
      </p:pic>
      <p:pic>
        <p:nvPicPr>
          <p:cNvPr id="12402" name="Picture 114" descr="Imagen3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73178">
            <a:off x="-8782" y="3364188"/>
            <a:ext cx="1572600" cy="629272"/>
          </a:xfrm>
          <a:prstGeom prst="rect">
            <a:avLst/>
          </a:prstGeom>
          <a:noFill/>
        </p:spPr>
      </p:pic>
      <p:sp>
        <p:nvSpPr>
          <p:cNvPr id="12400" name="Rectangle 112"/>
          <p:cNvSpPr>
            <a:spLocks noChangeArrowheads="1"/>
          </p:cNvSpPr>
          <p:nvPr/>
        </p:nvSpPr>
        <p:spPr bwMode="auto">
          <a:xfrm>
            <a:off x="468313" y="3717925"/>
            <a:ext cx="936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_tradnl" sz="1400" b="1">
                <a:latin typeface="Comic Sans MS" panose="030F0702030302020204" pitchFamily="66" charset="0"/>
              </a:rPr>
              <a:t>Microscopio</a:t>
            </a:r>
            <a:endParaRPr lang="es-ES" sz="1400" b="1">
              <a:latin typeface="Comic Sans MS" panose="030F0702030302020204" pitchFamily="66" charset="0"/>
            </a:endParaRPr>
          </a:p>
        </p:txBody>
      </p:sp>
      <p:pic>
        <p:nvPicPr>
          <p:cNvPr id="12401" name="Picture 113" descr="corch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222" y="4257092"/>
            <a:ext cx="1441450" cy="1511300"/>
          </a:xfrm>
          <a:prstGeom prst="rect">
            <a:avLst/>
          </a:prstGeom>
          <a:noFill/>
        </p:spPr>
      </p:pic>
      <p:sp>
        <p:nvSpPr>
          <p:cNvPr id="12399" name="Rectangle 111"/>
          <p:cNvSpPr>
            <a:spLocks noChangeArrowheads="1"/>
          </p:cNvSpPr>
          <p:nvPr/>
        </p:nvSpPr>
        <p:spPr bwMode="auto">
          <a:xfrm>
            <a:off x="827584" y="5733256"/>
            <a:ext cx="9715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_tradnl" sz="1400" b="1" dirty="0"/>
              <a:t>Corcho</a:t>
            </a:r>
            <a:endParaRPr lang="es-ES" sz="1400" b="1" dirty="0"/>
          </a:p>
        </p:txBody>
      </p:sp>
      <p:sp>
        <p:nvSpPr>
          <p:cNvPr id="12403" name="Text Box 115"/>
          <p:cNvSpPr txBox="1">
            <a:spLocks noChangeArrowheads="1"/>
          </p:cNvSpPr>
          <p:nvPr/>
        </p:nvSpPr>
        <p:spPr bwMode="auto">
          <a:xfrm>
            <a:off x="1908386" y="1124744"/>
            <a:ext cx="1187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latin typeface="Comic Sans MS" panose="030F0702030302020204" pitchFamily="66" charset="0"/>
              </a:rPr>
              <a:t>1674</a:t>
            </a:r>
          </a:p>
        </p:txBody>
      </p:sp>
      <p:pic>
        <p:nvPicPr>
          <p:cNvPr id="12404" name="Picture 116" descr="microscopio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2060848"/>
            <a:ext cx="1493838" cy="1835150"/>
          </a:xfrm>
          <a:prstGeom prst="rect">
            <a:avLst/>
          </a:prstGeom>
          <a:noFill/>
        </p:spPr>
      </p:pic>
      <p:pic>
        <p:nvPicPr>
          <p:cNvPr id="12405" name="Picture 117" descr="P117H0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898C95"/>
              </a:clrFrom>
              <a:clrTo>
                <a:srgbClr val="898C95">
                  <a:alpha val="0"/>
                </a:srgbClr>
              </a:clrTo>
            </a:clrChange>
          </a:blip>
          <a:srcRect l="6682" t="6621" r="6682" b="6572"/>
          <a:stretch>
            <a:fillRect/>
          </a:stretch>
        </p:blipFill>
        <p:spPr bwMode="auto">
          <a:xfrm>
            <a:off x="1655763" y="4293096"/>
            <a:ext cx="1511300" cy="1403350"/>
          </a:xfrm>
          <a:prstGeom prst="rect">
            <a:avLst/>
          </a:prstGeom>
          <a:noFill/>
        </p:spPr>
      </p:pic>
      <p:sp>
        <p:nvSpPr>
          <p:cNvPr id="12406" name="Rectangle 118"/>
          <p:cNvSpPr>
            <a:spLocks noChangeArrowheads="1"/>
          </p:cNvSpPr>
          <p:nvPr/>
        </p:nvSpPr>
        <p:spPr bwMode="auto">
          <a:xfrm>
            <a:off x="1554163" y="1556792"/>
            <a:ext cx="1728787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_tradnl" sz="1400" dirty="0">
                <a:latin typeface="Comic Sans MS" panose="030F0702030302020204" pitchFamily="66" charset="0"/>
              </a:rPr>
              <a:t> </a:t>
            </a:r>
            <a:r>
              <a:rPr lang="es-ES_tradnl" sz="1400" b="1" dirty="0">
                <a:latin typeface="Comic Sans MS" panose="030F0702030302020204" pitchFamily="66" charset="0"/>
              </a:rPr>
              <a:t>Anthony van Leeuwenhoek</a:t>
            </a:r>
            <a:endParaRPr lang="es-ES" sz="1400" b="1" dirty="0">
              <a:latin typeface="Comic Sans MS" panose="030F0702030302020204" pitchFamily="66" charset="0"/>
            </a:endParaRPr>
          </a:p>
        </p:txBody>
      </p:sp>
      <p:sp>
        <p:nvSpPr>
          <p:cNvPr id="12407" name="Rectangle 119"/>
          <p:cNvSpPr>
            <a:spLocks noChangeArrowheads="1"/>
          </p:cNvSpPr>
          <p:nvPr/>
        </p:nvSpPr>
        <p:spPr bwMode="auto">
          <a:xfrm>
            <a:off x="1979743" y="4077072"/>
            <a:ext cx="936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_tradnl" sz="1400" b="1" dirty="0">
                <a:latin typeface="Comic Sans MS" panose="030F0702030302020204" pitchFamily="66" charset="0"/>
              </a:rPr>
              <a:t>Microscopio</a:t>
            </a:r>
            <a:endParaRPr lang="es-ES" sz="1400" b="1" dirty="0">
              <a:latin typeface="Comic Sans MS" panose="030F0702030302020204" pitchFamily="66" charset="0"/>
            </a:endParaRPr>
          </a:p>
        </p:txBody>
      </p:sp>
      <p:sp>
        <p:nvSpPr>
          <p:cNvPr id="12408" name="Rectangle 120"/>
          <p:cNvSpPr>
            <a:spLocks noChangeArrowheads="1"/>
          </p:cNvSpPr>
          <p:nvPr/>
        </p:nvSpPr>
        <p:spPr bwMode="auto">
          <a:xfrm>
            <a:off x="1871663" y="5733256"/>
            <a:ext cx="936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_tradnl" sz="1400" b="1" dirty="0"/>
              <a:t>Animálculos</a:t>
            </a:r>
            <a:endParaRPr lang="es-ES" sz="1400" b="1" dirty="0"/>
          </a:p>
        </p:txBody>
      </p:sp>
      <p:sp>
        <p:nvSpPr>
          <p:cNvPr id="12409" name="Text Box 121"/>
          <p:cNvSpPr txBox="1">
            <a:spLocks noChangeArrowheads="1"/>
          </p:cNvSpPr>
          <p:nvPr/>
        </p:nvSpPr>
        <p:spPr bwMode="auto">
          <a:xfrm>
            <a:off x="3456558" y="1124744"/>
            <a:ext cx="1187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>
                <a:latin typeface="Comic Sans MS" panose="030F0702030302020204" pitchFamily="66" charset="0"/>
              </a:rPr>
              <a:t>1831</a:t>
            </a:r>
          </a:p>
        </p:txBody>
      </p:sp>
      <p:sp>
        <p:nvSpPr>
          <p:cNvPr id="12410" name="Rectangle 122"/>
          <p:cNvSpPr>
            <a:spLocks noChangeArrowheads="1"/>
          </p:cNvSpPr>
          <p:nvPr/>
        </p:nvSpPr>
        <p:spPr bwMode="auto">
          <a:xfrm>
            <a:off x="3419475" y="1592796"/>
            <a:ext cx="10064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_tradnl" sz="1600" b="1" dirty="0">
                <a:latin typeface="Comic Sans MS" panose="030F0702030302020204" pitchFamily="66" charset="0"/>
              </a:rPr>
              <a:t>Robert </a:t>
            </a:r>
          </a:p>
          <a:p>
            <a:pPr algn="ctr"/>
            <a:r>
              <a:rPr lang="es-ES" sz="1600" b="1" dirty="0">
                <a:latin typeface="Comic Sans MS" panose="030F0702030302020204" pitchFamily="66" charset="0"/>
              </a:rPr>
              <a:t>Brown</a:t>
            </a:r>
          </a:p>
        </p:txBody>
      </p:sp>
      <p:pic>
        <p:nvPicPr>
          <p:cNvPr id="12411" name="Picture 123" descr="829835_Página_022_Imagen_000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36925" y="2312988"/>
            <a:ext cx="1163638" cy="1827212"/>
          </a:xfrm>
          <a:prstGeom prst="rect">
            <a:avLst/>
          </a:prstGeom>
          <a:noFill/>
        </p:spPr>
      </p:pic>
      <p:sp>
        <p:nvSpPr>
          <p:cNvPr id="12412" name="Text Box 124"/>
          <p:cNvSpPr txBox="1">
            <a:spLocks noChangeArrowheads="1"/>
          </p:cNvSpPr>
          <p:nvPr/>
        </p:nvSpPr>
        <p:spPr bwMode="auto">
          <a:xfrm>
            <a:off x="3276600" y="4257675"/>
            <a:ext cx="1403350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s-ES" sz="1400" b="1">
                <a:latin typeface="Comic Sans MS" panose="030F0702030302020204" pitchFamily="66" charset="0"/>
              </a:rPr>
              <a:t>Descubre el núcleo en las células vegetales</a:t>
            </a:r>
          </a:p>
        </p:txBody>
      </p:sp>
      <p:sp>
        <p:nvSpPr>
          <p:cNvPr id="12413" name="Text Box 125"/>
          <p:cNvSpPr txBox="1">
            <a:spLocks noChangeArrowheads="1"/>
          </p:cNvSpPr>
          <p:nvPr/>
        </p:nvSpPr>
        <p:spPr bwMode="auto">
          <a:xfrm>
            <a:off x="5508786" y="1124744"/>
            <a:ext cx="1187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>
                <a:latin typeface="Comic Sans MS" panose="030F0702030302020204" pitchFamily="66" charset="0"/>
              </a:rPr>
              <a:t>1838</a:t>
            </a:r>
          </a:p>
        </p:txBody>
      </p:sp>
      <p:sp>
        <p:nvSpPr>
          <p:cNvPr id="12414" name="Text Box 126"/>
          <p:cNvSpPr txBox="1">
            <a:spLocks noChangeArrowheads="1"/>
          </p:cNvSpPr>
          <p:nvPr/>
        </p:nvSpPr>
        <p:spPr bwMode="auto">
          <a:xfrm>
            <a:off x="4643438" y="1520788"/>
            <a:ext cx="14049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>
                <a:latin typeface="Comic Sans MS" panose="030F0702030302020204" pitchFamily="66" charset="0"/>
              </a:rPr>
              <a:t>Johannes Purkinje</a:t>
            </a:r>
            <a:r>
              <a:rPr lang="es-ES" sz="1600" dirty="0">
                <a:latin typeface="Comic Sans MS" panose="030F0702030302020204" pitchFamily="66" charset="0"/>
              </a:rPr>
              <a:t> 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12415" name="Picture 127" descr="829835_Página_012_Imagen_000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65663" y="2168860"/>
            <a:ext cx="1331912" cy="2249487"/>
          </a:xfrm>
          <a:prstGeom prst="rect">
            <a:avLst/>
          </a:prstGeom>
          <a:noFill/>
        </p:spPr>
      </p:pic>
      <p:sp>
        <p:nvSpPr>
          <p:cNvPr id="12416" name="Text Box 128"/>
          <p:cNvSpPr txBox="1">
            <a:spLocks noChangeArrowheads="1"/>
          </p:cNvSpPr>
          <p:nvPr/>
        </p:nvSpPr>
        <p:spPr bwMode="auto">
          <a:xfrm>
            <a:off x="4644008" y="4761148"/>
            <a:ext cx="1403350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s-ES" sz="1400" b="1" dirty="0">
                <a:latin typeface="Comic Sans MS" panose="030F0702030302020204" pitchFamily="66" charset="0"/>
              </a:rPr>
              <a:t>Denomina protoplasma al liquido que llena la célula</a:t>
            </a:r>
          </a:p>
        </p:txBody>
      </p:sp>
      <p:sp>
        <p:nvSpPr>
          <p:cNvPr id="12418" name="Rectangle 130"/>
          <p:cNvSpPr>
            <a:spLocks noChangeArrowheads="1"/>
          </p:cNvSpPr>
          <p:nvPr/>
        </p:nvSpPr>
        <p:spPr bwMode="auto">
          <a:xfrm>
            <a:off x="107950" y="1160748"/>
            <a:ext cx="1511300" cy="3603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2419" name="Rectangle 131"/>
          <p:cNvSpPr>
            <a:spLocks noChangeArrowheads="1"/>
          </p:cNvSpPr>
          <p:nvPr/>
        </p:nvSpPr>
        <p:spPr bwMode="auto">
          <a:xfrm>
            <a:off x="1635125" y="1160748"/>
            <a:ext cx="1511300" cy="3603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2420" name="Rectangle 132"/>
          <p:cNvSpPr>
            <a:spLocks noChangeArrowheads="1"/>
          </p:cNvSpPr>
          <p:nvPr/>
        </p:nvSpPr>
        <p:spPr bwMode="auto">
          <a:xfrm>
            <a:off x="3205163" y="1160748"/>
            <a:ext cx="1366837" cy="3603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sz="2400" dirty="0">
              <a:latin typeface="Comic Sans MS" panose="030F0702030302020204" pitchFamily="66" charset="0"/>
            </a:endParaRPr>
          </a:p>
        </p:txBody>
      </p:sp>
      <p:sp>
        <p:nvSpPr>
          <p:cNvPr id="12421" name="Rectangle 133"/>
          <p:cNvSpPr>
            <a:spLocks noChangeArrowheads="1"/>
          </p:cNvSpPr>
          <p:nvPr/>
        </p:nvSpPr>
        <p:spPr bwMode="auto">
          <a:xfrm>
            <a:off x="4608513" y="1160748"/>
            <a:ext cx="2916237" cy="3603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sz="2400" dirty="0"/>
          </a:p>
        </p:txBody>
      </p:sp>
      <p:pic>
        <p:nvPicPr>
          <p:cNvPr id="12425" name="Picture 13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DFFFD"/>
              </a:clrFrom>
              <a:clrTo>
                <a:srgbClr val="FDFFFD">
                  <a:alpha val="0"/>
                </a:srgbClr>
              </a:clrTo>
            </a:clrChange>
          </a:blip>
          <a:srcRect l="2556" t="7057" r="10454" b="5078"/>
          <a:stretch>
            <a:fillRect/>
          </a:stretch>
        </p:blipFill>
        <p:spPr bwMode="auto">
          <a:xfrm>
            <a:off x="6299200" y="2060575"/>
            <a:ext cx="1018796" cy="138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26" name="Picture 138" descr="ex092808"/>
          <p:cNvPicPr>
            <a:picLocks noChangeAspect="1" noChangeArrowheads="1"/>
          </p:cNvPicPr>
          <p:nvPr/>
        </p:nvPicPr>
        <p:blipFill>
          <a:blip r:embed="rId11" cstate="print"/>
          <a:srcRect r="48663" b="6854"/>
          <a:stretch>
            <a:fillRect/>
          </a:stretch>
        </p:blipFill>
        <p:spPr bwMode="auto">
          <a:xfrm>
            <a:off x="6155817" y="2996952"/>
            <a:ext cx="936463" cy="1274363"/>
          </a:xfrm>
          <a:prstGeom prst="rect">
            <a:avLst/>
          </a:prstGeom>
          <a:noFill/>
        </p:spPr>
      </p:pic>
      <p:sp>
        <p:nvSpPr>
          <p:cNvPr id="12427" name="Text Box 139"/>
          <p:cNvSpPr txBox="1">
            <a:spLocks noChangeArrowheads="1"/>
          </p:cNvSpPr>
          <p:nvPr/>
        </p:nvSpPr>
        <p:spPr bwMode="auto">
          <a:xfrm>
            <a:off x="5976156" y="4977172"/>
            <a:ext cx="16557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dirty="0">
                <a:latin typeface="Comic Sans MS" panose="030F0702030302020204" pitchFamily="66" charset="0"/>
              </a:rPr>
              <a:t>Vegetales y animales están formados por células</a:t>
            </a:r>
            <a:r>
              <a:rPr lang="en-GB" sz="14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2422" name="Text Box 134"/>
          <p:cNvSpPr txBox="1">
            <a:spLocks noChangeArrowheads="1"/>
          </p:cNvSpPr>
          <p:nvPr/>
        </p:nvSpPr>
        <p:spPr bwMode="auto">
          <a:xfrm>
            <a:off x="6048066" y="1484784"/>
            <a:ext cx="14747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 err="1">
                <a:latin typeface="Comic Sans MS" panose="030F0702030302020204" pitchFamily="66" charset="0"/>
              </a:rPr>
              <a:t>Matthias</a:t>
            </a:r>
            <a:r>
              <a:rPr lang="es-ES" sz="1600" b="1" dirty="0"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latin typeface="Comic Sans MS" panose="030F0702030302020204" pitchFamily="66" charset="0"/>
              </a:rPr>
              <a:t>Schleiden</a:t>
            </a:r>
            <a:r>
              <a:rPr lang="es-ES" sz="1600" b="1" dirty="0">
                <a:latin typeface="Comic Sans MS" panose="030F0702030302020204" pitchFamily="66" charset="0"/>
              </a:rPr>
              <a:t> 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2428" name="Rectangle 140"/>
          <p:cNvSpPr>
            <a:spLocks noChangeArrowheads="1"/>
          </p:cNvSpPr>
          <p:nvPr/>
        </p:nvSpPr>
        <p:spPr bwMode="auto">
          <a:xfrm>
            <a:off x="6226175" y="4257092"/>
            <a:ext cx="14414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600" b="1" dirty="0">
                <a:latin typeface="Comic Sans MS" panose="030F0702030302020204" pitchFamily="66" charset="0"/>
              </a:rPr>
              <a:t>Friedrich </a:t>
            </a:r>
            <a:r>
              <a:rPr lang="es-ES" sz="1600" b="1" dirty="0" err="1">
                <a:latin typeface="Comic Sans MS" panose="030F0702030302020204" pitchFamily="66" charset="0"/>
              </a:rPr>
              <a:t>Schwann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pic>
        <p:nvPicPr>
          <p:cNvPr id="12429" name="Picture 141" descr="Imagen1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83500" y="2456892"/>
            <a:ext cx="1101725" cy="1763713"/>
          </a:xfrm>
          <a:prstGeom prst="rect">
            <a:avLst/>
          </a:prstGeom>
          <a:noFill/>
        </p:spPr>
      </p:pic>
      <p:sp>
        <p:nvSpPr>
          <p:cNvPr id="12430" name="Text Box 142"/>
          <p:cNvSpPr txBox="1">
            <a:spLocks noChangeArrowheads="1"/>
          </p:cNvSpPr>
          <p:nvPr/>
        </p:nvSpPr>
        <p:spPr bwMode="auto">
          <a:xfrm>
            <a:off x="7669026" y="1124744"/>
            <a:ext cx="1187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>
                <a:latin typeface="Comic Sans MS" panose="030F0702030302020204" pitchFamily="66" charset="0"/>
              </a:rPr>
              <a:t>1855</a:t>
            </a:r>
          </a:p>
        </p:txBody>
      </p:sp>
      <p:sp>
        <p:nvSpPr>
          <p:cNvPr id="12432" name="Text Box 144"/>
          <p:cNvSpPr txBox="1">
            <a:spLocks noChangeArrowheads="1"/>
          </p:cNvSpPr>
          <p:nvPr/>
        </p:nvSpPr>
        <p:spPr bwMode="auto">
          <a:xfrm>
            <a:off x="7489825" y="1592796"/>
            <a:ext cx="14747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>
                <a:latin typeface="Comic Sans MS" panose="030F0702030302020204" pitchFamily="66" charset="0"/>
              </a:rPr>
              <a:t>Rudolf Virchow</a:t>
            </a:r>
            <a:r>
              <a:rPr lang="es-ES" sz="1600">
                <a:latin typeface="Comic Sans MS" panose="030F0702030302020204" pitchFamily="66" charset="0"/>
              </a:rPr>
              <a:t> </a:t>
            </a:r>
            <a:r>
              <a:rPr lang="es-ES" sz="1600" b="1">
                <a:latin typeface="Comic Sans MS" panose="030F0702030302020204" pitchFamily="66" charset="0"/>
              </a:rPr>
              <a:t> </a:t>
            </a:r>
            <a:endParaRPr lang="en-GB" sz="1600" b="1">
              <a:latin typeface="Comic Sans MS" panose="030F0702030302020204" pitchFamily="66" charset="0"/>
            </a:endParaRPr>
          </a:p>
        </p:txBody>
      </p:sp>
      <p:sp>
        <p:nvSpPr>
          <p:cNvPr id="12433" name="Text Box 145"/>
          <p:cNvSpPr txBox="1">
            <a:spLocks noChangeArrowheads="1"/>
          </p:cNvSpPr>
          <p:nvPr/>
        </p:nvSpPr>
        <p:spPr bwMode="auto">
          <a:xfrm>
            <a:off x="7488324" y="4797152"/>
            <a:ext cx="15113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dirty="0">
                <a:latin typeface="Comic Sans MS" panose="030F0702030302020204" pitchFamily="66" charset="0"/>
              </a:rPr>
              <a:t>Toda célula proviene de otra preexistente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9" name="Rectangle 132"/>
          <p:cNvSpPr>
            <a:spLocks noChangeArrowheads="1"/>
          </p:cNvSpPr>
          <p:nvPr/>
        </p:nvSpPr>
        <p:spPr bwMode="auto">
          <a:xfrm>
            <a:off x="7585077" y="1162896"/>
            <a:ext cx="1366837" cy="3603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sz="2400" dirty="0">
              <a:latin typeface="Comic Sans MS" panose="030F0702030302020204" pitchFamily="66" charset="0"/>
            </a:endParaRPr>
          </a:p>
        </p:txBody>
      </p:sp>
      <p:sp>
        <p:nvSpPr>
          <p:cNvPr id="51" name="Text Box 69"/>
          <p:cNvSpPr txBox="1">
            <a:spLocks noChangeArrowheads="1"/>
          </p:cNvSpPr>
          <p:nvPr/>
        </p:nvSpPr>
        <p:spPr bwMode="auto">
          <a:xfrm>
            <a:off x="106363" y="6093296"/>
            <a:ext cx="1081262" cy="461665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E0A258"/>
              </a:gs>
              <a:gs pos="100000">
                <a:srgbClr val="FF99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>
                <a:latin typeface="Comic Sans MS" panose="030F0702030302020204" pitchFamily="66" charset="0"/>
              </a:rPr>
              <a:t>1899</a:t>
            </a:r>
          </a:p>
        </p:txBody>
      </p:sp>
      <p:sp>
        <p:nvSpPr>
          <p:cNvPr id="52" name="Text Box 79"/>
          <p:cNvSpPr txBox="1">
            <a:spLocks noChangeArrowheads="1"/>
          </p:cNvSpPr>
          <p:nvPr/>
        </p:nvSpPr>
        <p:spPr bwMode="auto">
          <a:xfrm>
            <a:off x="1187624" y="6093296"/>
            <a:ext cx="2916238" cy="480713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E0A258"/>
              </a:gs>
              <a:gs pos="100000">
                <a:srgbClr val="FF99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s-ES" b="1">
                <a:latin typeface="Comic Sans MS" panose="030F0702030302020204" pitchFamily="66" charset="0"/>
              </a:rPr>
              <a:t>Santiago Ramón y Cajal</a:t>
            </a:r>
          </a:p>
        </p:txBody>
      </p:sp>
      <p:sp>
        <p:nvSpPr>
          <p:cNvPr id="53" name="Text Box 78"/>
          <p:cNvSpPr txBox="1">
            <a:spLocks noChangeArrowheads="1"/>
          </p:cNvSpPr>
          <p:nvPr/>
        </p:nvSpPr>
        <p:spPr bwMode="auto">
          <a:xfrm>
            <a:off x="5148336" y="6129300"/>
            <a:ext cx="3240088" cy="482622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E0A258"/>
              </a:gs>
              <a:gs pos="100000">
                <a:srgbClr val="FF99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s-ES" sz="1400" b="1">
                <a:latin typeface="Comic Sans MS" panose="030F0702030302020204" pitchFamily="66" charset="0"/>
              </a:rPr>
              <a:t>Demuestra la individualidad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s-ES" sz="1400" b="1">
                <a:latin typeface="Comic Sans MS" panose="030F0702030302020204" pitchFamily="66" charset="0"/>
              </a:rPr>
              <a:t>de las neuronas</a:t>
            </a:r>
          </a:p>
        </p:txBody>
      </p:sp>
      <p:pic>
        <p:nvPicPr>
          <p:cNvPr id="54" name="Picture 76" descr="ed033725"/>
          <p:cNvPicPr>
            <a:picLocks noChangeAspect="1" noChangeArrowheads="1"/>
          </p:cNvPicPr>
          <p:nvPr/>
        </p:nvPicPr>
        <p:blipFill rotWithShape="1">
          <a:blip r:embed="rId13" cstate="print"/>
          <a:srcRect l="8488" t="10956" r="79946" b="69417"/>
          <a:stretch/>
        </p:blipFill>
        <p:spPr bwMode="auto">
          <a:xfrm rot="16200000">
            <a:off x="8160200" y="5818808"/>
            <a:ext cx="702620" cy="894243"/>
          </a:xfrm>
          <a:prstGeom prst="rect">
            <a:avLst/>
          </a:prstGeom>
          <a:noFill/>
        </p:spPr>
      </p:pic>
      <p:pic>
        <p:nvPicPr>
          <p:cNvPr id="5122" name="Picture 2" descr="SANTIAGO RAMÓN Y CAJAL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r="17000" b="14803"/>
          <a:stretch/>
        </p:blipFill>
        <p:spPr bwMode="auto">
          <a:xfrm>
            <a:off x="4103948" y="5847249"/>
            <a:ext cx="1193081" cy="95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50789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67" name="Group 135"/>
          <p:cNvGrpSpPr>
            <a:grpSpLocks/>
          </p:cNvGrpSpPr>
          <p:nvPr/>
        </p:nvGrpSpPr>
        <p:grpSpPr bwMode="auto">
          <a:xfrm>
            <a:off x="250825" y="896526"/>
            <a:ext cx="8821738" cy="4512694"/>
            <a:chOff x="158" y="799"/>
            <a:chExt cx="5557" cy="3175"/>
          </a:xfrm>
        </p:grpSpPr>
        <p:pic>
          <p:nvPicPr>
            <p:cNvPr id="69764" name="Picture 132" descr="ed039014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 r="46458"/>
            <a:stretch>
              <a:fillRect/>
            </a:stretch>
          </p:blipFill>
          <p:spPr bwMode="auto">
            <a:xfrm>
              <a:off x="158" y="799"/>
              <a:ext cx="2267" cy="3175"/>
            </a:xfrm>
            <a:prstGeom prst="rect">
              <a:avLst/>
            </a:prstGeom>
            <a:noFill/>
          </p:spPr>
        </p:pic>
        <p:pic>
          <p:nvPicPr>
            <p:cNvPr id="69765" name="Picture 133" descr="ed039014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 r="46458"/>
            <a:stretch>
              <a:fillRect/>
            </a:stretch>
          </p:blipFill>
          <p:spPr bwMode="auto">
            <a:xfrm>
              <a:off x="1950" y="799"/>
              <a:ext cx="2267" cy="3175"/>
            </a:xfrm>
            <a:prstGeom prst="rect">
              <a:avLst/>
            </a:prstGeom>
            <a:noFill/>
          </p:spPr>
        </p:pic>
        <p:pic>
          <p:nvPicPr>
            <p:cNvPr id="69766" name="Picture 134" descr="ed039014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 r="46458"/>
            <a:stretch>
              <a:fillRect/>
            </a:stretch>
          </p:blipFill>
          <p:spPr bwMode="auto">
            <a:xfrm>
              <a:off x="3448" y="799"/>
              <a:ext cx="2267" cy="3175"/>
            </a:xfrm>
            <a:prstGeom prst="rect">
              <a:avLst/>
            </a:prstGeom>
            <a:noFill/>
          </p:spPr>
        </p:pic>
      </p:grpSp>
      <p:sp>
        <p:nvSpPr>
          <p:cNvPr id="69657" name="Text Box 25"/>
          <p:cNvSpPr txBox="1">
            <a:spLocks noChangeArrowheads="1"/>
          </p:cNvSpPr>
          <p:nvPr/>
        </p:nvSpPr>
        <p:spPr bwMode="auto">
          <a:xfrm>
            <a:off x="503549" y="188640"/>
            <a:ext cx="84609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srgbClr val="339933"/>
                </a:solidFill>
                <a:latin typeface="Comic Sans MS" panose="030F0702030302020204" pitchFamily="66" charset="0"/>
              </a:rPr>
              <a:t>TIPOS DE CROMOSOMAS: </a:t>
            </a:r>
            <a:r>
              <a:rPr lang="es-ES" sz="1600" dirty="0">
                <a:solidFill>
                  <a:srgbClr val="339933"/>
                </a:solidFill>
                <a:latin typeface="Comic Sans MS" panose="030F0702030302020204" pitchFamily="66" charset="0"/>
              </a:rPr>
              <a:t>en relación a la </a:t>
            </a:r>
            <a:r>
              <a:rPr lang="es-ES" sz="1600" u="sng" dirty="0">
                <a:solidFill>
                  <a:srgbClr val="339933"/>
                </a:solidFill>
                <a:latin typeface="Comic Sans MS" panose="030F0702030302020204" pitchFamily="66" charset="0"/>
              </a:rPr>
              <a:t>posición del centrómero</a:t>
            </a:r>
            <a:r>
              <a:rPr lang="es-ES" sz="1600" dirty="0">
                <a:solidFill>
                  <a:srgbClr val="339933"/>
                </a:solidFill>
                <a:latin typeface="Comic Sans MS" panose="030F0702030302020204" pitchFamily="66" charset="0"/>
              </a:rPr>
              <a:t> y a la longitud relativa de sus </a:t>
            </a:r>
            <a:r>
              <a:rPr lang="es-ES" sz="1600" u="sng" dirty="0">
                <a:solidFill>
                  <a:srgbClr val="339933"/>
                </a:solidFill>
                <a:latin typeface="Comic Sans MS" panose="030F0702030302020204" pitchFamily="66" charset="0"/>
              </a:rPr>
              <a:t>brazos</a:t>
            </a:r>
            <a:r>
              <a:rPr lang="es-ES" sz="1600" dirty="0">
                <a:solidFill>
                  <a:srgbClr val="339933"/>
                </a:solidFill>
                <a:latin typeface="Comic Sans MS" panose="030F0702030302020204" pitchFamily="66" charset="0"/>
              </a:rPr>
              <a:t>:</a:t>
            </a:r>
          </a:p>
        </p:txBody>
      </p:sp>
      <p:pic>
        <p:nvPicPr>
          <p:cNvPr id="69748" name="Picture 116" descr="829625AST01P13H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349" y="1053231"/>
            <a:ext cx="3046413" cy="2015729"/>
          </a:xfrm>
          <a:prstGeom prst="rect">
            <a:avLst/>
          </a:prstGeom>
          <a:noFill/>
          <a:ln w="9525">
            <a:solidFill>
              <a:srgbClr val="20A51D"/>
            </a:solidFill>
            <a:miter lim="800000"/>
            <a:headEnd/>
            <a:tailEnd/>
          </a:ln>
        </p:spPr>
      </p:pic>
      <p:pic>
        <p:nvPicPr>
          <p:cNvPr id="69749" name="Picture 117" descr="829625AST01P13H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6213" y="3263740"/>
            <a:ext cx="3048000" cy="2000723"/>
          </a:xfrm>
          <a:prstGeom prst="rect">
            <a:avLst/>
          </a:prstGeom>
          <a:noFill/>
          <a:ln w="9525">
            <a:solidFill>
              <a:srgbClr val="20A51D"/>
            </a:solidFill>
            <a:miter lim="800000"/>
            <a:headEnd/>
            <a:tailEnd/>
          </a:ln>
        </p:spPr>
      </p:pic>
      <p:pic>
        <p:nvPicPr>
          <p:cNvPr id="69750" name="Picture 118" descr="829625AST01P13H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163" y="3248980"/>
            <a:ext cx="3022599" cy="1997869"/>
          </a:xfrm>
          <a:prstGeom prst="rect">
            <a:avLst/>
          </a:prstGeom>
          <a:noFill/>
          <a:ln w="9525">
            <a:solidFill>
              <a:srgbClr val="20A51D"/>
            </a:solidFill>
            <a:miter lim="800000"/>
            <a:headEnd/>
            <a:tailEnd/>
          </a:ln>
        </p:spPr>
      </p:pic>
      <p:pic>
        <p:nvPicPr>
          <p:cNvPr id="69751" name="Picture 119" descr="829625AST01P13H0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6213" y="944724"/>
            <a:ext cx="3048000" cy="2103834"/>
          </a:xfrm>
          <a:prstGeom prst="rect">
            <a:avLst/>
          </a:prstGeom>
          <a:noFill/>
          <a:ln w="9525">
            <a:solidFill>
              <a:srgbClr val="20A51D"/>
            </a:solidFill>
            <a:miter lim="800000"/>
            <a:headEnd/>
            <a:tailEnd/>
          </a:ln>
        </p:spPr>
      </p:pic>
      <p:sp>
        <p:nvSpPr>
          <p:cNvPr id="69752" name="Text Box 120"/>
          <p:cNvSpPr txBox="1">
            <a:spLocks noChangeArrowheads="1"/>
          </p:cNvSpPr>
          <p:nvPr/>
        </p:nvSpPr>
        <p:spPr bwMode="auto">
          <a:xfrm>
            <a:off x="1727200" y="1268413"/>
            <a:ext cx="2087563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dirty="0">
                <a:latin typeface="Comic Sans MS" panose="030F0702030302020204" pitchFamily="66" charset="0"/>
              </a:rPr>
              <a:t>Metacéntricos</a:t>
            </a:r>
          </a:p>
        </p:txBody>
      </p:sp>
      <p:sp>
        <p:nvSpPr>
          <p:cNvPr id="69753" name="Line 121"/>
          <p:cNvSpPr>
            <a:spLocks noChangeShapeType="1"/>
          </p:cNvSpPr>
          <p:nvPr/>
        </p:nvSpPr>
        <p:spPr bwMode="auto">
          <a:xfrm>
            <a:off x="1368425" y="1952836"/>
            <a:ext cx="647700" cy="142875"/>
          </a:xfrm>
          <a:prstGeom prst="line">
            <a:avLst/>
          </a:prstGeom>
          <a:noFill/>
          <a:ln w="9525">
            <a:solidFill>
              <a:srgbClr val="2E8A2E"/>
            </a:solidFill>
            <a:round/>
            <a:headEnd/>
            <a:tailEnd/>
          </a:ln>
          <a:effectLst/>
        </p:spPr>
        <p:txBody>
          <a:bodyPr wrap="none" lIns="90000" tIns="46800" rIns="90000" bIns="46800"/>
          <a:lstStyle/>
          <a:p>
            <a:endParaRPr lang="es-ES"/>
          </a:p>
        </p:txBody>
      </p:sp>
      <p:sp>
        <p:nvSpPr>
          <p:cNvPr id="69754" name="Text Box 122"/>
          <p:cNvSpPr txBox="1">
            <a:spLocks noChangeArrowheads="1"/>
          </p:cNvSpPr>
          <p:nvPr/>
        </p:nvSpPr>
        <p:spPr bwMode="auto">
          <a:xfrm>
            <a:off x="2051509" y="1952836"/>
            <a:ext cx="1476375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err="1">
                <a:latin typeface="Comic Sans MS" panose="030F0702030302020204" pitchFamily="66" charset="0"/>
              </a:rPr>
              <a:t>Centrómero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9755" name="Text Box 123"/>
          <p:cNvSpPr txBox="1">
            <a:spLocks noChangeArrowheads="1"/>
          </p:cNvSpPr>
          <p:nvPr/>
        </p:nvSpPr>
        <p:spPr bwMode="auto">
          <a:xfrm>
            <a:off x="5976938" y="1255713"/>
            <a:ext cx="2374900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dirty="0" err="1">
                <a:latin typeface="Comic Sans MS" panose="030F0702030302020204" pitchFamily="66" charset="0"/>
              </a:rPr>
              <a:t>Submetacéntricos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69756" name="Line 124"/>
          <p:cNvSpPr>
            <a:spLocks noChangeShapeType="1"/>
          </p:cNvSpPr>
          <p:nvPr/>
        </p:nvSpPr>
        <p:spPr bwMode="auto">
          <a:xfrm>
            <a:off x="5976938" y="1842409"/>
            <a:ext cx="647700" cy="468992"/>
          </a:xfrm>
          <a:prstGeom prst="line">
            <a:avLst/>
          </a:prstGeom>
          <a:noFill/>
          <a:ln w="9525">
            <a:solidFill>
              <a:srgbClr val="2E8A2E"/>
            </a:solidFill>
            <a:round/>
            <a:headEnd/>
            <a:tailEnd/>
          </a:ln>
          <a:effectLst/>
        </p:spPr>
        <p:txBody>
          <a:bodyPr wrap="none" lIns="90000" tIns="46800" rIns="90000" bIns="46800"/>
          <a:lstStyle/>
          <a:p>
            <a:endParaRPr lang="es-ES"/>
          </a:p>
        </p:txBody>
      </p:sp>
      <p:sp>
        <p:nvSpPr>
          <p:cNvPr id="69757" name="Text Box 125"/>
          <p:cNvSpPr txBox="1">
            <a:spLocks noChangeArrowheads="1"/>
          </p:cNvSpPr>
          <p:nvPr/>
        </p:nvSpPr>
        <p:spPr bwMode="auto">
          <a:xfrm>
            <a:off x="6588125" y="2168525"/>
            <a:ext cx="1476375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err="1">
                <a:latin typeface="Comic Sans MS" panose="030F0702030302020204" pitchFamily="66" charset="0"/>
              </a:rPr>
              <a:t>Centrómero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9758" name="Line 126"/>
          <p:cNvSpPr>
            <a:spLocks noChangeShapeType="1"/>
          </p:cNvSpPr>
          <p:nvPr/>
        </p:nvSpPr>
        <p:spPr bwMode="auto">
          <a:xfrm>
            <a:off x="1595660" y="3908525"/>
            <a:ext cx="599853" cy="527447"/>
          </a:xfrm>
          <a:prstGeom prst="line">
            <a:avLst/>
          </a:prstGeom>
          <a:noFill/>
          <a:ln w="9525">
            <a:solidFill>
              <a:srgbClr val="2E8A2E"/>
            </a:solidFill>
            <a:round/>
            <a:headEnd/>
            <a:tailEnd/>
          </a:ln>
          <a:effectLst/>
        </p:spPr>
        <p:txBody>
          <a:bodyPr wrap="none" lIns="90000" tIns="46800" rIns="90000" bIns="46800"/>
          <a:lstStyle/>
          <a:p>
            <a:endParaRPr lang="es-ES"/>
          </a:p>
        </p:txBody>
      </p:sp>
      <p:sp>
        <p:nvSpPr>
          <p:cNvPr id="69759" name="Text Box 127"/>
          <p:cNvSpPr txBox="1">
            <a:spLocks noChangeArrowheads="1"/>
          </p:cNvSpPr>
          <p:nvPr/>
        </p:nvSpPr>
        <p:spPr bwMode="auto">
          <a:xfrm>
            <a:off x="2159000" y="4293096"/>
            <a:ext cx="1476375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err="1">
                <a:latin typeface="Comic Sans MS" panose="030F0702030302020204" pitchFamily="66" charset="0"/>
              </a:rPr>
              <a:t>Centrómero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9760" name="Line 128"/>
          <p:cNvSpPr>
            <a:spLocks noChangeShapeType="1"/>
          </p:cNvSpPr>
          <p:nvPr/>
        </p:nvSpPr>
        <p:spPr bwMode="auto">
          <a:xfrm>
            <a:off x="6142038" y="3789040"/>
            <a:ext cx="662210" cy="646931"/>
          </a:xfrm>
          <a:prstGeom prst="line">
            <a:avLst/>
          </a:prstGeom>
          <a:noFill/>
          <a:ln w="9525">
            <a:solidFill>
              <a:srgbClr val="2E8A2E"/>
            </a:solidFill>
            <a:round/>
            <a:headEnd/>
            <a:tailEnd/>
          </a:ln>
          <a:effectLst/>
        </p:spPr>
        <p:txBody>
          <a:bodyPr wrap="none" lIns="90000" tIns="46800" rIns="90000" bIns="46800"/>
          <a:lstStyle/>
          <a:p>
            <a:endParaRPr lang="es-ES"/>
          </a:p>
        </p:txBody>
      </p:sp>
      <p:sp>
        <p:nvSpPr>
          <p:cNvPr id="69761" name="Text Box 129"/>
          <p:cNvSpPr txBox="1">
            <a:spLocks noChangeArrowheads="1"/>
          </p:cNvSpPr>
          <p:nvPr/>
        </p:nvSpPr>
        <p:spPr bwMode="auto">
          <a:xfrm>
            <a:off x="6840041" y="4257092"/>
            <a:ext cx="1476375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err="1">
                <a:latin typeface="Comic Sans MS" panose="030F0702030302020204" pitchFamily="66" charset="0"/>
              </a:rPr>
              <a:t>Centrómero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9762" name="Text Box 130"/>
          <p:cNvSpPr txBox="1">
            <a:spLocks noChangeArrowheads="1"/>
          </p:cNvSpPr>
          <p:nvPr/>
        </p:nvSpPr>
        <p:spPr bwMode="auto">
          <a:xfrm>
            <a:off x="1728788" y="3681028"/>
            <a:ext cx="2087562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dirty="0">
                <a:latin typeface="Comic Sans MS" panose="030F0702030302020204" pitchFamily="66" charset="0"/>
              </a:rPr>
              <a:t>Acrocéntricos</a:t>
            </a:r>
          </a:p>
        </p:txBody>
      </p:sp>
      <p:sp>
        <p:nvSpPr>
          <p:cNvPr id="69763" name="Text Box 131"/>
          <p:cNvSpPr txBox="1">
            <a:spLocks noChangeArrowheads="1"/>
          </p:cNvSpPr>
          <p:nvPr/>
        </p:nvSpPr>
        <p:spPr bwMode="auto">
          <a:xfrm>
            <a:off x="6227763" y="3537012"/>
            <a:ext cx="2087562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dirty="0" err="1">
                <a:latin typeface="Comic Sans MS" panose="030F0702030302020204" pitchFamily="66" charset="0"/>
              </a:rPr>
              <a:t>Telocéntricos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395535" y="5464095"/>
            <a:ext cx="824491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srgbClr val="339933"/>
                </a:solidFill>
                <a:latin typeface="Comic Sans MS" panose="030F0702030302020204" pitchFamily="66" charset="0"/>
              </a:rPr>
              <a:t>TIPOS DE CROMOSOMAS: </a:t>
            </a:r>
            <a:r>
              <a:rPr lang="es-ES" sz="1600" dirty="0">
                <a:solidFill>
                  <a:srgbClr val="339933"/>
                </a:solidFill>
                <a:latin typeface="Comic Sans MS" panose="030F0702030302020204" pitchFamily="66" charset="0"/>
              </a:rPr>
              <a:t>en relación a su </a:t>
            </a:r>
            <a:r>
              <a:rPr lang="es-ES" sz="1600" u="sng" dirty="0">
                <a:solidFill>
                  <a:srgbClr val="339933"/>
                </a:solidFill>
                <a:latin typeface="Comic Sans MS" panose="030F0702030302020204" pitchFamily="66" charset="0"/>
              </a:rPr>
              <a:t>información genética</a:t>
            </a:r>
            <a:r>
              <a:rPr lang="es-ES" sz="1600" dirty="0">
                <a:solidFill>
                  <a:srgbClr val="339933"/>
                </a:solidFill>
                <a:latin typeface="Comic Sans MS" panose="030F0702030302020204" pitchFamily="66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s-ES" sz="1600" dirty="0">
                <a:solidFill>
                  <a:srgbClr val="339933"/>
                </a:solidFill>
                <a:latin typeface="Comic Sans MS" panose="030F0702030302020204" pitchFamily="66" charset="0"/>
              </a:rPr>
              <a:t> - </a:t>
            </a:r>
            <a:r>
              <a:rPr lang="es-ES" sz="1600" dirty="0" smtClean="0">
                <a:solidFill>
                  <a:srgbClr val="339933"/>
                </a:solidFill>
                <a:latin typeface="Comic Sans MS" panose="030F0702030302020204" pitchFamily="66" charset="0"/>
              </a:rPr>
              <a:t>  </a:t>
            </a:r>
            <a:r>
              <a:rPr lang="es-ES" sz="1600" b="1" dirty="0" smtClean="0">
                <a:solidFill>
                  <a:srgbClr val="339933"/>
                </a:solidFill>
                <a:latin typeface="Comic Sans MS" panose="030F0702030302020204" pitchFamily="66" charset="0"/>
              </a:rPr>
              <a:t>Autosomas</a:t>
            </a:r>
            <a:r>
              <a:rPr lang="es-ES" sz="1600" dirty="0">
                <a:solidFill>
                  <a:srgbClr val="339933"/>
                </a:solidFill>
                <a:latin typeface="Comic Sans MS" panose="030F0702030302020204" pitchFamily="66" charset="0"/>
              </a:rPr>
              <a:t>: 44 (22 parejas)</a:t>
            </a:r>
          </a:p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es-ES" sz="1600" b="1" dirty="0">
                <a:solidFill>
                  <a:srgbClr val="339933"/>
                </a:solidFill>
                <a:latin typeface="Comic Sans MS" panose="030F0702030302020204" pitchFamily="66" charset="0"/>
              </a:rPr>
              <a:t>Cromosomas sexuales o heterocromosomas:</a:t>
            </a:r>
            <a:r>
              <a:rPr lang="es-ES" sz="1600" dirty="0">
                <a:solidFill>
                  <a:srgbClr val="339933"/>
                </a:solidFill>
                <a:latin typeface="Comic Sans MS" panose="030F0702030302020204" pitchFamily="66" charset="0"/>
              </a:rPr>
              <a:t> 2 (XX en la mujer, XY en el hombre)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9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9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9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9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6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6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9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52" grpId="0"/>
      <p:bldP spid="69753" grpId="0" animBg="1"/>
      <p:bldP spid="69754" grpId="0"/>
      <p:bldP spid="69755" grpId="0"/>
      <p:bldP spid="69756" grpId="0" animBg="1"/>
      <p:bldP spid="69757" grpId="0"/>
      <p:bldP spid="69758" grpId="0" animBg="1"/>
      <p:bldP spid="69759" grpId="0"/>
      <p:bldP spid="69760" grpId="0" animBg="1"/>
      <p:bldP spid="69761" grpId="0"/>
      <p:bldP spid="69762" grpId="0"/>
      <p:bldP spid="6976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030" name="Picture 86" descr="ed039006"/>
          <p:cNvPicPr>
            <a:picLocks noChangeAspect="1" noChangeArrowheads="1"/>
          </p:cNvPicPr>
          <p:nvPr/>
        </p:nvPicPr>
        <p:blipFill>
          <a:blip r:embed="rId3" cstate="print"/>
          <a:srcRect b="14166"/>
          <a:stretch>
            <a:fillRect/>
          </a:stretch>
        </p:blipFill>
        <p:spPr bwMode="auto">
          <a:xfrm>
            <a:off x="71438" y="1233488"/>
            <a:ext cx="3048000" cy="1962150"/>
          </a:xfrm>
          <a:prstGeom prst="rect">
            <a:avLst/>
          </a:prstGeom>
          <a:noFill/>
        </p:spPr>
      </p:pic>
      <p:sp>
        <p:nvSpPr>
          <p:cNvPr id="82969" name="Text Box 25"/>
          <p:cNvSpPr txBox="1">
            <a:spLocks noChangeArrowheads="1"/>
          </p:cNvSpPr>
          <p:nvPr/>
        </p:nvSpPr>
        <p:spPr bwMode="auto">
          <a:xfrm>
            <a:off x="215517" y="224644"/>
            <a:ext cx="63360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>
                <a:solidFill>
                  <a:srgbClr val="339933"/>
                </a:solidFill>
                <a:latin typeface="Comic Sans MS" panose="030F0702030302020204" pitchFamily="66" charset="0"/>
              </a:rPr>
              <a:t>EL CARIOTIPO: conjunto de cromosomas de una especie, ordenados por parejas y tamaño decreciente.</a:t>
            </a:r>
          </a:p>
        </p:txBody>
      </p:sp>
      <p:pic>
        <p:nvPicPr>
          <p:cNvPr id="83018" name="Picture 74" descr="ed02727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9063"/>
          <a:stretch>
            <a:fillRect/>
          </a:stretch>
        </p:blipFill>
        <p:spPr bwMode="auto">
          <a:xfrm rot="282289">
            <a:off x="46038" y="3536950"/>
            <a:ext cx="2078037" cy="3060700"/>
          </a:xfrm>
          <a:prstGeom prst="rect">
            <a:avLst/>
          </a:prstGeom>
          <a:noFill/>
        </p:spPr>
      </p:pic>
      <p:pic>
        <p:nvPicPr>
          <p:cNvPr id="83020" name="Picture 76" descr="ed039013"/>
          <p:cNvPicPr>
            <a:picLocks noChangeAspect="1" noChangeArrowheads="1"/>
          </p:cNvPicPr>
          <p:nvPr/>
        </p:nvPicPr>
        <p:blipFill>
          <a:blip r:embed="rId5" cstate="print"/>
          <a:srcRect t="1964" r="49219"/>
          <a:stretch>
            <a:fillRect/>
          </a:stretch>
        </p:blipFill>
        <p:spPr bwMode="auto">
          <a:xfrm>
            <a:off x="2016125" y="2743200"/>
            <a:ext cx="2463800" cy="3565525"/>
          </a:xfrm>
          <a:prstGeom prst="rect">
            <a:avLst/>
          </a:prstGeom>
          <a:noFill/>
        </p:spPr>
      </p:pic>
      <p:pic>
        <p:nvPicPr>
          <p:cNvPr id="83021" name="Picture 77" descr="ed03901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DFD"/>
              </a:clrFrom>
              <a:clrTo>
                <a:srgbClr val="FFFDFD">
                  <a:alpha val="0"/>
                </a:srgbClr>
              </a:clrTo>
            </a:clrChange>
          </a:blip>
          <a:srcRect t="970" r="45677"/>
          <a:stretch>
            <a:fillRect/>
          </a:stretch>
        </p:blipFill>
        <p:spPr bwMode="auto">
          <a:xfrm>
            <a:off x="4608513" y="1266825"/>
            <a:ext cx="2608262" cy="3565525"/>
          </a:xfrm>
          <a:prstGeom prst="rect">
            <a:avLst/>
          </a:prstGeom>
          <a:noFill/>
        </p:spPr>
      </p:pic>
      <p:grpSp>
        <p:nvGrpSpPr>
          <p:cNvPr id="83036" name="Group 92"/>
          <p:cNvGrpSpPr>
            <a:grpSpLocks/>
          </p:cNvGrpSpPr>
          <p:nvPr/>
        </p:nvGrpSpPr>
        <p:grpSpPr bwMode="auto">
          <a:xfrm>
            <a:off x="7108825" y="2600325"/>
            <a:ext cx="1979613" cy="2555875"/>
            <a:chOff x="4478" y="1638"/>
            <a:chExt cx="1247" cy="1610"/>
          </a:xfrm>
        </p:grpSpPr>
        <p:sp>
          <p:nvSpPr>
            <p:cNvPr id="83023" name="Freeform 79"/>
            <p:cNvSpPr>
              <a:spLocks/>
            </p:cNvSpPr>
            <p:nvPr/>
          </p:nvSpPr>
          <p:spPr bwMode="auto">
            <a:xfrm rot="-170885">
              <a:off x="4610" y="2321"/>
              <a:ext cx="589" cy="591"/>
            </a:xfrm>
            <a:custGeom>
              <a:avLst/>
              <a:gdLst/>
              <a:ahLst/>
              <a:cxnLst>
                <a:cxn ang="0">
                  <a:pos x="136" y="794"/>
                </a:cxn>
                <a:cxn ang="0">
                  <a:pos x="363" y="658"/>
                </a:cxn>
                <a:cxn ang="0">
                  <a:pos x="499" y="522"/>
                </a:cxn>
                <a:cxn ang="0">
                  <a:pos x="771" y="340"/>
                </a:cxn>
                <a:cxn ang="0">
                  <a:pos x="839" y="227"/>
                </a:cxn>
                <a:cxn ang="0">
                  <a:pos x="862" y="114"/>
                </a:cxn>
                <a:cxn ang="0">
                  <a:pos x="816" y="68"/>
                </a:cxn>
                <a:cxn ang="0">
                  <a:pos x="771" y="23"/>
                </a:cxn>
                <a:cxn ang="0">
                  <a:pos x="703" y="0"/>
                </a:cxn>
                <a:cxn ang="0">
                  <a:pos x="612" y="68"/>
                </a:cxn>
                <a:cxn ang="0">
                  <a:pos x="499" y="227"/>
                </a:cxn>
                <a:cxn ang="0">
                  <a:pos x="249" y="477"/>
                </a:cxn>
                <a:cxn ang="0">
                  <a:pos x="91" y="545"/>
                </a:cxn>
                <a:cxn ang="0">
                  <a:pos x="0" y="726"/>
                </a:cxn>
                <a:cxn ang="0">
                  <a:pos x="0" y="817"/>
                </a:cxn>
                <a:cxn ang="0">
                  <a:pos x="68" y="817"/>
                </a:cxn>
                <a:cxn ang="0">
                  <a:pos x="136" y="794"/>
                </a:cxn>
              </a:cxnLst>
              <a:rect l="0" t="0" r="r" b="b"/>
              <a:pathLst>
                <a:path w="862" h="817">
                  <a:moveTo>
                    <a:pt x="136" y="794"/>
                  </a:moveTo>
                  <a:lnTo>
                    <a:pt x="363" y="658"/>
                  </a:lnTo>
                  <a:lnTo>
                    <a:pt x="499" y="522"/>
                  </a:lnTo>
                  <a:lnTo>
                    <a:pt x="771" y="340"/>
                  </a:lnTo>
                  <a:lnTo>
                    <a:pt x="839" y="227"/>
                  </a:lnTo>
                  <a:lnTo>
                    <a:pt x="862" y="114"/>
                  </a:lnTo>
                  <a:lnTo>
                    <a:pt x="816" y="68"/>
                  </a:lnTo>
                  <a:lnTo>
                    <a:pt x="771" y="23"/>
                  </a:lnTo>
                  <a:lnTo>
                    <a:pt x="703" y="0"/>
                  </a:lnTo>
                  <a:lnTo>
                    <a:pt x="612" y="68"/>
                  </a:lnTo>
                  <a:lnTo>
                    <a:pt x="499" y="227"/>
                  </a:lnTo>
                  <a:lnTo>
                    <a:pt x="249" y="477"/>
                  </a:lnTo>
                  <a:lnTo>
                    <a:pt x="91" y="545"/>
                  </a:lnTo>
                  <a:lnTo>
                    <a:pt x="0" y="726"/>
                  </a:lnTo>
                  <a:lnTo>
                    <a:pt x="0" y="817"/>
                  </a:lnTo>
                  <a:lnTo>
                    <a:pt x="68" y="817"/>
                  </a:lnTo>
                  <a:lnTo>
                    <a:pt x="136" y="794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/>
            <a:lstStyle/>
            <a:p>
              <a:endParaRPr lang="es-ES"/>
            </a:p>
          </p:txBody>
        </p:sp>
        <p:pic>
          <p:nvPicPr>
            <p:cNvPr id="83019" name="Picture 75" descr="ed027270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52036" t="22218"/>
            <a:stretch>
              <a:fillRect/>
            </a:stretch>
          </p:blipFill>
          <p:spPr bwMode="auto">
            <a:xfrm rot="-170885">
              <a:off x="4478" y="1638"/>
              <a:ext cx="1247" cy="1610"/>
            </a:xfrm>
            <a:prstGeom prst="rect">
              <a:avLst/>
            </a:prstGeom>
            <a:noFill/>
          </p:spPr>
        </p:pic>
      </p:grpSp>
      <p:sp>
        <p:nvSpPr>
          <p:cNvPr id="83025" name="Oval 81"/>
          <p:cNvSpPr>
            <a:spLocks noChangeArrowheads="1"/>
          </p:cNvSpPr>
          <p:nvPr/>
        </p:nvSpPr>
        <p:spPr bwMode="auto">
          <a:xfrm>
            <a:off x="3779838" y="4833938"/>
            <a:ext cx="503237" cy="5032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s-ES"/>
          </a:p>
        </p:txBody>
      </p:sp>
      <p:sp>
        <p:nvSpPr>
          <p:cNvPr id="83026" name="Line 82"/>
          <p:cNvSpPr>
            <a:spLocks noChangeShapeType="1"/>
          </p:cNvSpPr>
          <p:nvPr/>
        </p:nvSpPr>
        <p:spPr bwMode="auto">
          <a:xfrm flipH="1" flipV="1">
            <a:off x="2220913" y="2505075"/>
            <a:ext cx="1655762" cy="237648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/>
          <a:lstStyle/>
          <a:p>
            <a:endParaRPr lang="es-ES"/>
          </a:p>
        </p:txBody>
      </p:sp>
      <p:sp>
        <p:nvSpPr>
          <p:cNvPr id="83031" name="Rectangle 87"/>
          <p:cNvSpPr>
            <a:spLocks noChangeArrowheads="1"/>
          </p:cNvSpPr>
          <p:nvPr/>
        </p:nvSpPr>
        <p:spPr bwMode="auto">
          <a:xfrm>
            <a:off x="71091" y="3178175"/>
            <a:ext cx="2016633" cy="682625"/>
          </a:xfrm>
          <a:prstGeom prst="rect">
            <a:avLst/>
          </a:prstGeom>
          <a:solidFill>
            <a:schemeClr val="bg1"/>
          </a:solidFill>
          <a:ln w="9525">
            <a:solidFill>
              <a:srgbClr val="2E8A2E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/>
            <a:r>
              <a:rPr lang="es-ES" sz="1600" dirty="0">
                <a:latin typeface="Comic Sans MS" panose="030F0702030302020204" pitchFamily="66" charset="0"/>
              </a:rPr>
              <a:t>Heterocromosomas masculinos</a:t>
            </a:r>
          </a:p>
        </p:txBody>
      </p:sp>
      <p:grpSp>
        <p:nvGrpSpPr>
          <p:cNvPr id="83040" name="Group 96"/>
          <p:cNvGrpSpPr>
            <a:grpSpLocks/>
          </p:cNvGrpSpPr>
          <p:nvPr/>
        </p:nvGrpSpPr>
        <p:grpSpPr bwMode="auto">
          <a:xfrm>
            <a:off x="4498975" y="4184650"/>
            <a:ext cx="3084513" cy="2124075"/>
            <a:chOff x="2834" y="2636"/>
            <a:chExt cx="1943" cy="1338"/>
          </a:xfrm>
        </p:grpSpPr>
        <p:pic>
          <p:nvPicPr>
            <p:cNvPr id="83034" name="Picture 90" descr="ed039006"/>
            <p:cNvPicPr>
              <a:picLocks noChangeAspect="1" noChangeArrowheads="1"/>
            </p:cNvPicPr>
            <p:nvPr/>
          </p:nvPicPr>
          <p:blipFill>
            <a:blip r:embed="rId7" cstate="print"/>
            <a:srcRect b="16528"/>
            <a:stretch>
              <a:fillRect/>
            </a:stretch>
          </p:blipFill>
          <p:spPr bwMode="auto">
            <a:xfrm>
              <a:off x="2857" y="2772"/>
              <a:ext cx="1920" cy="1202"/>
            </a:xfrm>
            <a:prstGeom prst="rect">
              <a:avLst/>
            </a:prstGeom>
            <a:noFill/>
          </p:spPr>
        </p:pic>
        <p:pic>
          <p:nvPicPr>
            <p:cNvPr id="83032" name="Picture 88" descr="Imagen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834" y="2636"/>
              <a:ext cx="1248" cy="1033"/>
            </a:xfrm>
            <a:prstGeom prst="rect">
              <a:avLst/>
            </a:prstGeom>
            <a:noFill/>
          </p:spPr>
        </p:pic>
        <p:pic>
          <p:nvPicPr>
            <p:cNvPr id="83035" name="Picture 91" descr="Imagen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66" y="2834"/>
              <a:ext cx="1338" cy="1107"/>
            </a:xfrm>
            <a:prstGeom prst="rect">
              <a:avLst/>
            </a:prstGeom>
            <a:noFill/>
          </p:spPr>
        </p:pic>
      </p:grpSp>
      <p:sp>
        <p:nvSpPr>
          <p:cNvPr id="83037" name="Rectangle 93"/>
          <p:cNvSpPr>
            <a:spLocks noChangeArrowheads="1"/>
          </p:cNvSpPr>
          <p:nvPr/>
        </p:nvSpPr>
        <p:spPr bwMode="auto">
          <a:xfrm>
            <a:off x="6876256" y="6022739"/>
            <a:ext cx="2016126" cy="682625"/>
          </a:xfrm>
          <a:prstGeom prst="rect">
            <a:avLst/>
          </a:prstGeom>
          <a:solidFill>
            <a:schemeClr val="bg1"/>
          </a:solidFill>
          <a:ln w="9525">
            <a:solidFill>
              <a:srgbClr val="2E8A2E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/>
            <a:r>
              <a:rPr lang="es-ES" sz="1600">
                <a:latin typeface="Comic Sans MS" panose="030F0702030302020204" pitchFamily="66" charset="0"/>
              </a:rPr>
              <a:t>Heterocromosomas femeninos</a:t>
            </a:r>
          </a:p>
        </p:txBody>
      </p:sp>
      <p:sp>
        <p:nvSpPr>
          <p:cNvPr id="83038" name="Oval 94"/>
          <p:cNvSpPr>
            <a:spLocks noChangeArrowheads="1"/>
          </p:cNvSpPr>
          <p:nvPr/>
        </p:nvSpPr>
        <p:spPr bwMode="auto">
          <a:xfrm>
            <a:off x="6430963" y="3332163"/>
            <a:ext cx="468312" cy="5048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s-ES"/>
          </a:p>
        </p:txBody>
      </p:sp>
      <p:sp>
        <p:nvSpPr>
          <p:cNvPr id="83039" name="Line 95"/>
          <p:cNvSpPr>
            <a:spLocks noChangeShapeType="1"/>
          </p:cNvSpPr>
          <p:nvPr/>
        </p:nvSpPr>
        <p:spPr bwMode="auto">
          <a:xfrm flipH="1">
            <a:off x="6551613" y="3824288"/>
            <a:ext cx="73025" cy="54133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/>
          <a:lstStyle/>
          <a:p>
            <a:endParaRPr lang="es-ES"/>
          </a:p>
        </p:txBody>
      </p:sp>
      <p:pic>
        <p:nvPicPr>
          <p:cNvPr id="20" name="Picture 13" descr="cariotipo"/>
          <p:cNvPicPr>
            <a:picLocks noChangeAspect="1" noChangeArrowheads="1"/>
          </p:cNvPicPr>
          <p:nvPr/>
        </p:nvPicPr>
        <p:blipFill rotWithShape="1">
          <a:blip r:embed="rId9" cstate="print"/>
          <a:srcRect l="24578" t="25880" r="4964" b="6316"/>
          <a:stretch/>
        </p:blipFill>
        <p:spPr bwMode="auto">
          <a:xfrm>
            <a:off x="6708776" y="8620"/>
            <a:ext cx="2424185" cy="183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8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3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3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8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3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25" grpId="0" animBg="1"/>
      <p:bldP spid="83026" grpId="0" animBg="1"/>
      <p:bldP spid="83031" grpId="0" animBg="1"/>
      <p:bldP spid="83037" grpId="0" animBg="1"/>
      <p:bldP spid="83038" grpId="0" animBg="1"/>
      <p:bldP spid="8303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79" name="Rectangle 87"/>
          <p:cNvSpPr>
            <a:spLocks noChangeArrowheads="1"/>
          </p:cNvSpPr>
          <p:nvPr/>
        </p:nvSpPr>
        <p:spPr bwMode="auto">
          <a:xfrm>
            <a:off x="4643437" y="3608388"/>
            <a:ext cx="4249737" cy="2370270"/>
          </a:xfrm>
          <a:prstGeom prst="rect">
            <a:avLst/>
          </a:prstGeom>
          <a:noFill/>
          <a:ln w="25400">
            <a:solidFill>
              <a:srgbClr val="CC3399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s-ES"/>
          </a:p>
        </p:txBody>
      </p:sp>
      <p:sp>
        <p:nvSpPr>
          <p:cNvPr id="85078" name="Rectangle 86"/>
          <p:cNvSpPr>
            <a:spLocks noChangeArrowheads="1"/>
          </p:cNvSpPr>
          <p:nvPr/>
        </p:nvSpPr>
        <p:spPr bwMode="auto">
          <a:xfrm>
            <a:off x="250826" y="3608388"/>
            <a:ext cx="4238673" cy="2370270"/>
          </a:xfrm>
          <a:prstGeom prst="rect">
            <a:avLst/>
          </a:prstGeom>
          <a:noFill/>
          <a:ln w="25400">
            <a:solidFill>
              <a:srgbClr val="CC3399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s-ES"/>
          </a:p>
        </p:txBody>
      </p:sp>
      <p:pic>
        <p:nvPicPr>
          <p:cNvPr id="85074" name="Picture 82" descr="829625AST01P15H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87563" y="1074738"/>
            <a:ext cx="4897437" cy="3673475"/>
          </a:xfrm>
          <a:prstGeom prst="rect">
            <a:avLst/>
          </a:prstGeom>
          <a:noFill/>
        </p:spPr>
      </p:pic>
      <p:sp>
        <p:nvSpPr>
          <p:cNvPr id="85075" name="Text Box 83"/>
          <p:cNvSpPr txBox="1">
            <a:spLocks noChangeArrowheads="1"/>
          </p:cNvSpPr>
          <p:nvPr/>
        </p:nvSpPr>
        <p:spPr bwMode="auto">
          <a:xfrm>
            <a:off x="3959225" y="2630488"/>
            <a:ext cx="973138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Comic Sans MS" panose="030F0702030302020204" pitchFamily="66" charset="0"/>
              </a:rPr>
              <a:t>Fase M</a:t>
            </a:r>
          </a:p>
        </p:txBody>
      </p:sp>
      <p:pic>
        <p:nvPicPr>
          <p:cNvPr id="85076" name="Picture 84" descr="829625AST01P16H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427" t="11180"/>
          <a:stretch>
            <a:fillRect/>
          </a:stretch>
        </p:blipFill>
        <p:spPr bwMode="auto">
          <a:xfrm rot="-2139725">
            <a:off x="6624638" y="3859213"/>
            <a:ext cx="1568450" cy="2378075"/>
          </a:xfrm>
          <a:prstGeom prst="rect">
            <a:avLst/>
          </a:prstGeom>
          <a:noFill/>
        </p:spPr>
      </p:pic>
      <p:pic>
        <p:nvPicPr>
          <p:cNvPr id="85077" name="Picture 85" descr="829625AST01P16H0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399362">
            <a:off x="754063" y="4221163"/>
            <a:ext cx="2305050" cy="1728787"/>
          </a:xfrm>
          <a:prstGeom prst="rect">
            <a:avLst/>
          </a:prstGeom>
          <a:noFill/>
        </p:spPr>
      </p:pic>
      <p:sp>
        <p:nvSpPr>
          <p:cNvPr id="85080" name="Text Box 88"/>
          <p:cNvSpPr txBox="1">
            <a:spLocks noChangeArrowheads="1"/>
          </p:cNvSpPr>
          <p:nvPr/>
        </p:nvSpPr>
        <p:spPr bwMode="auto">
          <a:xfrm>
            <a:off x="250825" y="3616325"/>
            <a:ext cx="2555875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Comic Sans MS" panose="030F0702030302020204" pitchFamily="66" charset="0"/>
              </a:rPr>
              <a:t>División del núcleo (mitosis)</a:t>
            </a:r>
          </a:p>
        </p:txBody>
      </p:sp>
      <p:sp>
        <p:nvSpPr>
          <p:cNvPr id="85088" name="Text Box 96"/>
          <p:cNvSpPr txBox="1">
            <a:spLocks noChangeArrowheads="1"/>
          </p:cNvSpPr>
          <p:nvPr/>
        </p:nvSpPr>
        <p:spPr bwMode="auto">
          <a:xfrm>
            <a:off x="6337300" y="3644900"/>
            <a:ext cx="2555875" cy="92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>
                <a:latin typeface="Comic Sans MS" panose="030F0702030302020204" pitchFamily="66" charset="0"/>
              </a:rPr>
              <a:t>División del citoplasma (citocinesis)</a:t>
            </a: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506014" y="62625"/>
            <a:ext cx="853048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 err="1">
                <a:solidFill>
                  <a:srgbClr val="339933"/>
                </a:solidFill>
                <a:latin typeface="Comic Sans MS" panose="030F0702030302020204" pitchFamily="66" charset="0"/>
              </a:rPr>
              <a:t>b/</a:t>
            </a:r>
            <a:r>
              <a:rPr lang="es-ES" b="1" dirty="0">
                <a:solidFill>
                  <a:srgbClr val="339933"/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>
                <a:solidFill>
                  <a:srgbClr val="339933"/>
                </a:solidFill>
                <a:highlight>
                  <a:srgbClr val="B7FC84"/>
                </a:highlight>
                <a:latin typeface="Comic Sans MS" panose="030F0702030302020204" pitchFamily="66" charset="0"/>
              </a:rPr>
              <a:t>EL CICLO CELULAR</a:t>
            </a:r>
            <a:r>
              <a:rPr lang="es-ES" b="1" dirty="0">
                <a:solidFill>
                  <a:srgbClr val="339933"/>
                </a:solidFill>
                <a:latin typeface="Comic Sans MS" panose="030F0702030302020204" pitchFamily="66" charset="0"/>
              </a:rPr>
              <a:t>: </a:t>
            </a:r>
            <a:r>
              <a:rPr lang="es-ES" dirty="0">
                <a:solidFill>
                  <a:srgbClr val="339933"/>
                </a:solidFill>
                <a:latin typeface="Comic Sans MS" panose="030F0702030302020204" pitchFamily="66" charset="0"/>
              </a:rPr>
              <a:t>Conjunto de procesos que experimenta una célula desde que se forma hasta que se divide en 2 células hijas. Se compone de: </a:t>
            </a:r>
            <a:r>
              <a:rPr lang="es-ES" b="1" dirty="0">
                <a:solidFill>
                  <a:srgbClr val="339933"/>
                </a:solidFill>
                <a:latin typeface="Comic Sans MS" panose="030F0702030302020204" pitchFamily="66" charset="0"/>
              </a:rPr>
              <a:t>Interfase + Fase M (mitosis + citocinesis).</a:t>
            </a:r>
          </a:p>
        </p:txBody>
      </p:sp>
      <p:sp>
        <p:nvSpPr>
          <p:cNvPr id="12" name="Text Box 99"/>
          <p:cNvSpPr txBox="1">
            <a:spLocks noChangeArrowheads="1"/>
          </p:cNvSpPr>
          <p:nvPr/>
        </p:nvSpPr>
        <p:spPr bwMode="auto">
          <a:xfrm>
            <a:off x="3563938" y="1916832"/>
            <a:ext cx="1620837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>
                <a:latin typeface="Comic Sans MS" panose="030F0702030302020204" pitchFamily="66" charset="0"/>
              </a:rPr>
              <a:t>Interfase</a:t>
            </a:r>
          </a:p>
        </p:txBody>
      </p:sp>
      <p:sp>
        <p:nvSpPr>
          <p:cNvPr id="13" name="Text Box 101"/>
          <p:cNvSpPr txBox="1">
            <a:spLocks noChangeArrowheads="1"/>
          </p:cNvSpPr>
          <p:nvPr/>
        </p:nvSpPr>
        <p:spPr bwMode="auto">
          <a:xfrm>
            <a:off x="900336" y="1304764"/>
            <a:ext cx="12954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s-ES" sz="1600" dirty="0">
                <a:latin typeface="Comic Sans MS" panose="030F0702030302020204" pitchFamily="66" charset="0"/>
              </a:rPr>
              <a:t>La célula aumenta su tamaño y la cantidad de orgánulos.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4" name="Text Box 102"/>
          <p:cNvSpPr txBox="1">
            <a:spLocks noChangeArrowheads="1"/>
          </p:cNvSpPr>
          <p:nvPr/>
        </p:nvSpPr>
        <p:spPr bwMode="auto">
          <a:xfrm>
            <a:off x="6012160" y="1232756"/>
            <a:ext cx="19081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s-ES" sz="1600" dirty="0">
                <a:latin typeface="Comic Sans MS" panose="030F0702030302020204" pitchFamily="66" charset="0"/>
              </a:rPr>
              <a:t>El ADN se duplica. 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5" name="Text Box 103"/>
          <p:cNvSpPr txBox="1">
            <a:spLocks noChangeArrowheads="1"/>
          </p:cNvSpPr>
          <p:nvPr/>
        </p:nvSpPr>
        <p:spPr bwMode="auto">
          <a:xfrm>
            <a:off x="2483766" y="6158678"/>
            <a:ext cx="4968554" cy="94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s-ES" sz="1600" dirty="0">
                <a:latin typeface="Comic Sans MS" panose="030F0702030302020204" pitchFamily="66" charset="0"/>
              </a:rPr>
              <a:t>El ADN se reparte entre las dos células, se divide el citoplasma y se originan dos células hijas.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634" name="Picture 50" descr="829625AST01P16H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6263" y="4076700"/>
            <a:ext cx="2951162" cy="2212975"/>
          </a:xfrm>
          <a:prstGeom prst="rect">
            <a:avLst/>
          </a:prstGeom>
          <a:noFill/>
        </p:spPr>
      </p:pic>
      <p:pic>
        <p:nvPicPr>
          <p:cNvPr id="195635" name="Picture 51" descr="829625AST01P16H0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6263" y="4108450"/>
            <a:ext cx="3048000" cy="2286000"/>
          </a:xfrm>
          <a:prstGeom prst="rect">
            <a:avLst/>
          </a:prstGeom>
          <a:noFill/>
        </p:spPr>
      </p:pic>
      <p:pic>
        <p:nvPicPr>
          <p:cNvPr id="195636" name="Picture 52" descr="829625AST01P16H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263" y="3914775"/>
            <a:ext cx="3048000" cy="2286000"/>
          </a:xfrm>
          <a:prstGeom prst="rect">
            <a:avLst/>
          </a:prstGeom>
          <a:noFill/>
        </p:spPr>
      </p:pic>
      <p:pic>
        <p:nvPicPr>
          <p:cNvPr id="195620" name="Picture 36" descr="829625AST01P16H0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000" y="4024313"/>
            <a:ext cx="2916238" cy="2189162"/>
          </a:xfrm>
          <a:prstGeom prst="rect">
            <a:avLst/>
          </a:prstGeom>
          <a:noFill/>
        </p:spPr>
      </p:pic>
      <p:pic>
        <p:nvPicPr>
          <p:cNvPr id="195629" name="Picture 45" descr="ed039012"/>
          <p:cNvPicPr>
            <a:picLocks noChangeAspect="1" noChangeArrowheads="1"/>
          </p:cNvPicPr>
          <p:nvPr/>
        </p:nvPicPr>
        <p:blipFill>
          <a:blip r:embed="rId7" cstate="print"/>
          <a:srcRect t="10278"/>
          <a:stretch>
            <a:fillRect/>
          </a:stretch>
        </p:blipFill>
        <p:spPr bwMode="auto">
          <a:xfrm>
            <a:off x="5627688" y="3933825"/>
            <a:ext cx="3048000" cy="2051050"/>
          </a:xfrm>
          <a:prstGeom prst="rect">
            <a:avLst/>
          </a:prstGeom>
          <a:noFill/>
        </p:spPr>
      </p:pic>
      <p:sp>
        <p:nvSpPr>
          <p:cNvPr id="195639" name="Text Box 55"/>
          <p:cNvSpPr txBox="1">
            <a:spLocks noChangeArrowheads="1"/>
          </p:cNvSpPr>
          <p:nvPr/>
        </p:nvSpPr>
        <p:spPr bwMode="auto">
          <a:xfrm>
            <a:off x="3419475" y="4427538"/>
            <a:ext cx="2052638" cy="13287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/>
              <a:t>TELOFASE</a:t>
            </a:r>
          </a:p>
          <a:p>
            <a:pPr>
              <a:spcBef>
                <a:spcPct val="50000"/>
              </a:spcBef>
            </a:pPr>
            <a:r>
              <a:rPr lang="es-ES"/>
              <a:t>Los cromosomas se descondensan en cromatina</a:t>
            </a:r>
          </a:p>
        </p:txBody>
      </p:sp>
      <p:sp>
        <p:nvSpPr>
          <p:cNvPr id="195638" name="Text Box 54"/>
          <p:cNvSpPr txBox="1">
            <a:spLocks noChangeArrowheads="1"/>
          </p:cNvSpPr>
          <p:nvPr/>
        </p:nvSpPr>
        <p:spPr bwMode="auto">
          <a:xfrm>
            <a:off x="3492500" y="4427538"/>
            <a:ext cx="1871663" cy="13287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/>
              <a:t>ANAFASE</a:t>
            </a:r>
          </a:p>
          <a:p>
            <a:pPr>
              <a:spcBef>
                <a:spcPct val="50000"/>
              </a:spcBef>
            </a:pPr>
            <a:r>
              <a:rPr lang="es-ES"/>
              <a:t>Las cromátidas hermanas se separan</a:t>
            </a:r>
          </a:p>
        </p:txBody>
      </p:sp>
      <p:pic>
        <p:nvPicPr>
          <p:cNvPr id="195630" name="Picture 46" descr="ed039011"/>
          <p:cNvPicPr>
            <a:picLocks noChangeAspect="1" noChangeArrowheads="1"/>
          </p:cNvPicPr>
          <p:nvPr/>
        </p:nvPicPr>
        <p:blipFill>
          <a:blip r:embed="rId8" cstate="print"/>
          <a:srcRect t="10278"/>
          <a:stretch>
            <a:fillRect/>
          </a:stretch>
        </p:blipFill>
        <p:spPr bwMode="auto">
          <a:xfrm>
            <a:off x="5627688" y="3933825"/>
            <a:ext cx="3048000" cy="2051050"/>
          </a:xfrm>
          <a:prstGeom prst="rect">
            <a:avLst/>
          </a:prstGeom>
          <a:noFill/>
        </p:spPr>
      </p:pic>
      <p:sp>
        <p:nvSpPr>
          <p:cNvPr id="195637" name="Text Box 53"/>
          <p:cNvSpPr txBox="1">
            <a:spLocks noChangeArrowheads="1"/>
          </p:cNvSpPr>
          <p:nvPr/>
        </p:nvSpPr>
        <p:spPr bwMode="auto">
          <a:xfrm>
            <a:off x="3527425" y="4427538"/>
            <a:ext cx="1944688" cy="13287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/>
              <a:t>METAFASE</a:t>
            </a:r>
          </a:p>
          <a:p>
            <a:pPr>
              <a:spcBef>
                <a:spcPct val="50000"/>
              </a:spcBef>
            </a:pPr>
            <a:r>
              <a:rPr lang="es-ES"/>
              <a:t>Los cromosomas se disponen en el centro</a:t>
            </a:r>
          </a:p>
        </p:txBody>
      </p:sp>
      <p:pic>
        <p:nvPicPr>
          <p:cNvPr id="195631" name="Picture 47" descr="ed039010"/>
          <p:cNvPicPr>
            <a:picLocks noChangeAspect="1" noChangeArrowheads="1"/>
          </p:cNvPicPr>
          <p:nvPr/>
        </p:nvPicPr>
        <p:blipFill>
          <a:blip r:embed="rId9" cstate="print"/>
          <a:srcRect t="10278"/>
          <a:stretch>
            <a:fillRect/>
          </a:stretch>
        </p:blipFill>
        <p:spPr bwMode="auto">
          <a:xfrm>
            <a:off x="5627688" y="3933825"/>
            <a:ext cx="3048000" cy="2051050"/>
          </a:xfrm>
          <a:prstGeom prst="rect">
            <a:avLst/>
          </a:prstGeom>
          <a:noFill/>
        </p:spPr>
      </p:pic>
      <p:sp>
        <p:nvSpPr>
          <p:cNvPr id="195633" name="Text Box 49"/>
          <p:cNvSpPr txBox="1">
            <a:spLocks noChangeArrowheads="1"/>
          </p:cNvSpPr>
          <p:nvPr/>
        </p:nvSpPr>
        <p:spPr bwMode="auto">
          <a:xfrm>
            <a:off x="3529013" y="4427538"/>
            <a:ext cx="1871662" cy="1466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/>
              <a:t>PROFASE</a:t>
            </a:r>
          </a:p>
          <a:p>
            <a:pPr algn="ctr">
              <a:spcBef>
                <a:spcPct val="50000"/>
              </a:spcBef>
            </a:pPr>
            <a:r>
              <a:rPr lang="es-ES"/>
              <a:t>Condensación de la cromatina</a:t>
            </a:r>
          </a:p>
          <a:p>
            <a:pPr algn="ctr">
              <a:spcBef>
                <a:spcPct val="50000"/>
              </a:spcBef>
            </a:pPr>
            <a:endParaRPr lang="es-ES"/>
          </a:p>
        </p:txBody>
      </p:sp>
      <p:pic>
        <p:nvPicPr>
          <p:cNvPr id="195632" name="Picture 48" descr="ed039009"/>
          <p:cNvPicPr>
            <a:picLocks noChangeAspect="1" noChangeArrowheads="1"/>
          </p:cNvPicPr>
          <p:nvPr/>
        </p:nvPicPr>
        <p:blipFill>
          <a:blip r:embed="rId10" cstate="print"/>
          <a:srcRect t="10278"/>
          <a:stretch>
            <a:fillRect/>
          </a:stretch>
        </p:blipFill>
        <p:spPr bwMode="auto">
          <a:xfrm>
            <a:off x="5627688" y="3933825"/>
            <a:ext cx="3048000" cy="2051050"/>
          </a:xfrm>
          <a:prstGeom prst="rect">
            <a:avLst/>
          </a:prstGeom>
          <a:noFill/>
        </p:spPr>
      </p:pic>
      <p:sp>
        <p:nvSpPr>
          <p:cNvPr id="195587" name="Rectangle 3"/>
          <p:cNvSpPr>
            <a:spLocks noChangeArrowheads="1"/>
          </p:cNvSpPr>
          <p:nvPr/>
        </p:nvSpPr>
        <p:spPr bwMode="auto">
          <a:xfrm>
            <a:off x="250825" y="3608388"/>
            <a:ext cx="8642350" cy="2628900"/>
          </a:xfrm>
          <a:prstGeom prst="rect">
            <a:avLst/>
          </a:prstGeom>
          <a:noFill/>
          <a:ln w="25400">
            <a:solidFill>
              <a:srgbClr val="CC3399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s-ES"/>
          </a:p>
        </p:txBody>
      </p:sp>
      <p:sp>
        <p:nvSpPr>
          <p:cNvPr id="195604" name="Text Box 20"/>
          <p:cNvSpPr txBox="1">
            <a:spLocks noChangeArrowheads="1"/>
          </p:cNvSpPr>
          <p:nvPr/>
        </p:nvSpPr>
        <p:spPr bwMode="auto">
          <a:xfrm>
            <a:off x="648638" y="247413"/>
            <a:ext cx="928972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>
                <a:solidFill>
                  <a:srgbClr val="339933"/>
                </a:solidFill>
                <a:latin typeface="Comic Sans MS" panose="030F0702030302020204" pitchFamily="66" charset="0"/>
              </a:rPr>
              <a:t>FASE M: LA MITOSIS O DIVISIÓN DEL NÚCLEO:</a:t>
            </a:r>
          </a:p>
          <a:p>
            <a:pPr>
              <a:spcBef>
                <a:spcPct val="50000"/>
              </a:spcBef>
            </a:pPr>
            <a:r>
              <a:rPr lang="es-ES" sz="1600" dirty="0">
                <a:solidFill>
                  <a:srgbClr val="339933"/>
                </a:solidFill>
                <a:latin typeface="Comic Sans MS" panose="030F0702030302020204" pitchFamily="66" charset="0"/>
              </a:rPr>
              <a:t>Una célula n o 2n se divide para originar 2 células hijas </a:t>
            </a:r>
            <a:r>
              <a:rPr lang="es-ES" sz="1600" b="1" dirty="0">
                <a:solidFill>
                  <a:srgbClr val="339933"/>
                </a:solidFill>
                <a:latin typeface="Comic Sans MS" panose="030F0702030302020204" pitchFamily="66" charset="0"/>
              </a:rPr>
              <a:t>idénticas</a:t>
            </a:r>
            <a:r>
              <a:rPr lang="es-ES" sz="1600" dirty="0">
                <a:solidFill>
                  <a:srgbClr val="339933"/>
                </a:solidFill>
                <a:latin typeface="Comic Sans MS" panose="030F0702030302020204" pitchFamily="66" charset="0"/>
              </a:rPr>
              <a:t> a la madre.</a:t>
            </a:r>
          </a:p>
          <a:p>
            <a:pPr>
              <a:spcBef>
                <a:spcPct val="50000"/>
              </a:spcBef>
            </a:pPr>
            <a:r>
              <a:rPr lang="es-ES" sz="1600" u="sng" dirty="0">
                <a:solidFill>
                  <a:srgbClr val="339933"/>
                </a:solidFill>
                <a:latin typeface="Comic Sans MS" panose="030F0702030302020204" pitchFamily="66" charset="0"/>
              </a:rPr>
              <a:t>OBJETIVO</a:t>
            </a:r>
            <a:r>
              <a:rPr lang="es-ES" sz="1600" dirty="0">
                <a:solidFill>
                  <a:srgbClr val="339933"/>
                </a:solidFill>
                <a:latin typeface="Comic Sans MS" panose="030F0702030302020204" pitchFamily="66" charset="0"/>
              </a:rPr>
              <a:t>: Reproducción en</a:t>
            </a:r>
            <a:r>
              <a:rPr lang="es-ES" sz="1600" b="1" dirty="0">
                <a:solidFill>
                  <a:srgbClr val="339933"/>
                </a:solidFill>
                <a:latin typeface="Comic Sans MS" panose="030F0702030302020204" pitchFamily="66" charset="0"/>
              </a:rPr>
              <a:t> unicelulares</a:t>
            </a:r>
            <a:r>
              <a:rPr lang="es-ES" sz="1600" dirty="0">
                <a:solidFill>
                  <a:srgbClr val="339933"/>
                </a:solidFill>
                <a:latin typeface="Comic Sans MS" panose="030F0702030302020204" pitchFamily="66" charset="0"/>
              </a:rPr>
              <a:t>, crecimiento y regeneración de tejidos en </a:t>
            </a:r>
            <a:r>
              <a:rPr lang="es-ES" sz="1600" b="1" dirty="0">
                <a:solidFill>
                  <a:srgbClr val="339933"/>
                </a:solidFill>
                <a:latin typeface="Comic Sans MS" panose="030F0702030302020204" pitchFamily="66" charset="0"/>
              </a:rPr>
              <a:t>pluricelulares</a:t>
            </a:r>
            <a:r>
              <a:rPr lang="es-ES" sz="1600" dirty="0">
                <a:solidFill>
                  <a:srgbClr val="339933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95617" name="Picture 33" descr="829625AST01P15H0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1374"/>
          <a:stretch>
            <a:fillRect/>
          </a:stretch>
        </p:blipFill>
        <p:spPr bwMode="auto">
          <a:xfrm>
            <a:off x="2592388" y="1576476"/>
            <a:ext cx="3922712" cy="2019212"/>
          </a:xfrm>
          <a:prstGeom prst="rect">
            <a:avLst/>
          </a:prstGeom>
          <a:noFill/>
        </p:spPr>
      </p:pic>
      <p:sp>
        <p:nvSpPr>
          <p:cNvPr id="195618" name="Text Box 34"/>
          <p:cNvSpPr txBox="1">
            <a:spLocks noChangeArrowheads="1"/>
          </p:cNvSpPr>
          <p:nvPr/>
        </p:nvSpPr>
        <p:spPr bwMode="auto">
          <a:xfrm>
            <a:off x="4103948" y="2867014"/>
            <a:ext cx="973138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dirty="0">
                <a:latin typeface="Comic Sans MS" panose="030F0702030302020204" pitchFamily="66" charset="0"/>
              </a:rPr>
              <a:t>Fase M</a:t>
            </a:r>
          </a:p>
        </p:txBody>
      </p:sp>
      <p:sp>
        <p:nvSpPr>
          <p:cNvPr id="195621" name="Text Box 37"/>
          <p:cNvSpPr txBox="1">
            <a:spLocks noChangeArrowheads="1"/>
          </p:cNvSpPr>
          <p:nvPr/>
        </p:nvSpPr>
        <p:spPr bwMode="auto">
          <a:xfrm>
            <a:off x="250825" y="3616325"/>
            <a:ext cx="3205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División del núcleo (mitosis)</a:t>
            </a:r>
          </a:p>
        </p:txBody>
      </p:sp>
      <p:grpSp>
        <p:nvGrpSpPr>
          <p:cNvPr id="195650" name="Group 66"/>
          <p:cNvGrpSpPr>
            <a:grpSpLocks/>
          </p:cNvGrpSpPr>
          <p:nvPr/>
        </p:nvGrpSpPr>
        <p:grpSpPr bwMode="auto">
          <a:xfrm>
            <a:off x="250825" y="3608388"/>
            <a:ext cx="8785225" cy="2628900"/>
            <a:chOff x="158" y="2273"/>
            <a:chExt cx="5534" cy="1656"/>
          </a:xfrm>
        </p:grpSpPr>
        <p:sp>
          <p:nvSpPr>
            <p:cNvPr id="195641" name="Rectangle 57"/>
            <p:cNvSpPr>
              <a:spLocks noChangeArrowheads="1"/>
            </p:cNvSpPr>
            <p:nvPr/>
          </p:nvSpPr>
          <p:spPr bwMode="auto">
            <a:xfrm>
              <a:off x="158" y="2273"/>
              <a:ext cx="5444" cy="165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CC3399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s-ES">
                <a:latin typeface="Comic Sans MS" panose="030F0702030302020204" pitchFamily="66" charset="0"/>
              </a:endParaRPr>
            </a:p>
          </p:txBody>
        </p:sp>
        <p:pic>
          <p:nvPicPr>
            <p:cNvPr id="195642" name="Picture 58" descr="829625AST01P16H0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4" y="2546"/>
              <a:ext cx="1429" cy="1072"/>
            </a:xfrm>
            <a:prstGeom prst="rect">
              <a:avLst/>
            </a:prstGeom>
            <a:noFill/>
          </p:spPr>
        </p:pic>
        <p:pic>
          <p:nvPicPr>
            <p:cNvPr id="195643" name="Picture 59" descr="829625AST01P16H0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1" y="2546"/>
              <a:ext cx="1451" cy="1088"/>
            </a:xfrm>
            <a:prstGeom prst="rect">
              <a:avLst/>
            </a:prstGeom>
            <a:noFill/>
          </p:spPr>
        </p:pic>
        <p:pic>
          <p:nvPicPr>
            <p:cNvPr id="195644" name="Picture 60" descr="829625AST01P16H0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CFFFF"/>
                </a:clrFrom>
                <a:clrTo>
                  <a:srgbClr val="FC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33" y="2602"/>
              <a:ext cx="1421" cy="1066"/>
            </a:xfrm>
            <a:prstGeom prst="rect">
              <a:avLst/>
            </a:prstGeom>
            <a:noFill/>
          </p:spPr>
        </p:pic>
        <p:pic>
          <p:nvPicPr>
            <p:cNvPr id="195645" name="Picture 61" descr="829625AST01P16H0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87" y="2523"/>
              <a:ext cx="1452" cy="1089"/>
            </a:xfrm>
            <a:prstGeom prst="rect">
              <a:avLst/>
            </a:prstGeom>
            <a:noFill/>
          </p:spPr>
        </p:pic>
        <p:sp>
          <p:nvSpPr>
            <p:cNvPr id="195646" name="Text Box 62"/>
            <p:cNvSpPr txBox="1">
              <a:spLocks noChangeArrowheads="1"/>
            </p:cNvSpPr>
            <p:nvPr/>
          </p:nvSpPr>
          <p:spPr bwMode="auto">
            <a:xfrm>
              <a:off x="363" y="3566"/>
              <a:ext cx="1020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>
                  <a:latin typeface="Comic Sans MS" panose="030F0702030302020204" pitchFamily="66" charset="0"/>
                </a:rPr>
                <a:t>PROFASE</a:t>
              </a:r>
            </a:p>
          </p:txBody>
        </p:sp>
        <p:sp>
          <p:nvSpPr>
            <p:cNvPr id="195647" name="Text Box 63"/>
            <p:cNvSpPr txBox="1">
              <a:spLocks noChangeArrowheads="1"/>
            </p:cNvSpPr>
            <p:nvPr/>
          </p:nvSpPr>
          <p:spPr bwMode="auto">
            <a:xfrm>
              <a:off x="1792" y="3562"/>
              <a:ext cx="1020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>
                  <a:latin typeface="Comic Sans MS" panose="030F0702030302020204" pitchFamily="66" charset="0"/>
                </a:rPr>
                <a:t>METAFASE</a:t>
              </a:r>
            </a:p>
          </p:txBody>
        </p:sp>
        <p:sp>
          <p:nvSpPr>
            <p:cNvPr id="195648" name="Text Box 64"/>
            <p:cNvSpPr txBox="1">
              <a:spLocks noChangeArrowheads="1"/>
            </p:cNvSpPr>
            <p:nvPr/>
          </p:nvSpPr>
          <p:spPr bwMode="auto">
            <a:xfrm>
              <a:off x="3084" y="3562"/>
              <a:ext cx="1020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>
                  <a:latin typeface="Comic Sans MS" panose="030F0702030302020204" pitchFamily="66" charset="0"/>
                </a:rPr>
                <a:t>ANAFASE</a:t>
              </a:r>
            </a:p>
          </p:txBody>
        </p:sp>
        <p:sp>
          <p:nvSpPr>
            <p:cNvPr id="195649" name="Text Box 65"/>
            <p:cNvSpPr txBox="1">
              <a:spLocks noChangeArrowheads="1"/>
            </p:cNvSpPr>
            <p:nvPr/>
          </p:nvSpPr>
          <p:spPr bwMode="auto">
            <a:xfrm>
              <a:off x="4445" y="3562"/>
              <a:ext cx="1020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>
                  <a:latin typeface="Comic Sans MS" panose="030F0702030302020204" pitchFamily="66" charset="0"/>
                </a:rPr>
                <a:t>TELOFASE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95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195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95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195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000"/>
                                        <p:tgtEl>
                                          <p:spTgt spid="195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95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/>
                                        <p:tgtEl>
                                          <p:spTgt spid="195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0"/>
                                        <p:tgtEl>
                                          <p:spTgt spid="195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95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0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5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5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38" grpId="0" animBg="1"/>
      <p:bldP spid="19563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2051050" y="42863"/>
            <a:ext cx="4826000" cy="369332"/>
          </a:xfrm>
          <a:prstGeom prst="rect">
            <a:avLst/>
          </a:prstGeom>
          <a:solidFill>
            <a:srgbClr val="FFFF99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dirty="0">
                <a:solidFill>
                  <a:schemeClr val="accent2"/>
                </a:solidFill>
                <a:latin typeface="Comic Sans MS" panose="030F0702030302020204" pitchFamily="66" charset="0"/>
              </a:rPr>
              <a:t>LAS 4 FASES DE LA MITOSIS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1296988" y="548680"/>
            <a:ext cx="1524000" cy="376237"/>
          </a:xfrm>
          <a:prstGeom prst="rect">
            <a:avLst/>
          </a:prstGeom>
          <a:solidFill>
            <a:srgbClr val="ECD9FF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dirty="0">
                <a:solidFill>
                  <a:srgbClr val="800080"/>
                </a:solidFill>
                <a:latin typeface="Comic Sans MS" panose="030F0702030302020204" pitchFamily="66" charset="0"/>
              </a:rPr>
              <a:t>PROFASE</a:t>
            </a:r>
          </a:p>
        </p:txBody>
      </p:sp>
      <p:pic>
        <p:nvPicPr>
          <p:cNvPr id="72720" name="Picture 16" descr="1860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7424" y="4376452"/>
            <a:ext cx="13208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1" name="Picture 17" descr="1860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838" y="1052736"/>
            <a:ext cx="1306512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2" name="Picture 18" descr="1860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3719" y="1232756"/>
            <a:ext cx="1306513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3" name="Picture 19" descr="1860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3838" y="4638675"/>
            <a:ext cx="1306512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24" name="Text Box 20"/>
          <p:cNvSpPr txBox="1">
            <a:spLocks noChangeArrowheads="1"/>
          </p:cNvSpPr>
          <p:nvPr/>
        </p:nvSpPr>
        <p:spPr bwMode="auto">
          <a:xfrm>
            <a:off x="5791200" y="548680"/>
            <a:ext cx="1524000" cy="376237"/>
          </a:xfrm>
          <a:prstGeom prst="rect">
            <a:avLst/>
          </a:prstGeom>
          <a:solidFill>
            <a:srgbClr val="ECD9FF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>
                <a:solidFill>
                  <a:srgbClr val="800080"/>
                </a:solidFill>
                <a:latin typeface="Comic Sans MS" panose="030F0702030302020204" pitchFamily="66" charset="0"/>
              </a:rPr>
              <a:t>METAFASE</a:t>
            </a:r>
          </a:p>
        </p:txBody>
      </p:sp>
      <p:sp>
        <p:nvSpPr>
          <p:cNvPr id="72725" name="Text Box 21"/>
          <p:cNvSpPr txBox="1">
            <a:spLocks noChangeArrowheads="1"/>
          </p:cNvSpPr>
          <p:nvPr/>
        </p:nvSpPr>
        <p:spPr bwMode="auto">
          <a:xfrm>
            <a:off x="1296988" y="4081463"/>
            <a:ext cx="1524000" cy="376237"/>
          </a:xfrm>
          <a:prstGeom prst="rect">
            <a:avLst/>
          </a:prstGeom>
          <a:solidFill>
            <a:srgbClr val="ECD9FF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>
                <a:solidFill>
                  <a:srgbClr val="800080"/>
                </a:solidFill>
                <a:latin typeface="Comic Sans MS" panose="030F0702030302020204" pitchFamily="66" charset="0"/>
              </a:rPr>
              <a:t>ANAFASE</a:t>
            </a:r>
          </a:p>
        </p:txBody>
      </p:sp>
      <p:sp>
        <p:nvSpPr>
          <p:cNvPr id="72726" name="Text Box 22"/>
          <p:cNvSpPr txBox="1">
            <a:spLocks noChangeArrowheads="1"/>
          </p:cNvSpPr>
          <p:nvPr/>
        </p:nvSpPr>
        <p:spPr bwMode="auto">
          <a:xfrm>
            <a:off x="6540388" y="3861048"/>
            <a:ext cx="1524000" cy="376237"/>
          </a:xfrm>
          <a:prstGeom prst="rect">
            <a:avLst/>
          </a:prstGeom>
          <a:solidFill>
            <a:srgbClr val="ECD9FF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>
                <a:solidFill>
                  <a:srgbClr val="800080"/>
                </a:solidFill>
                <a:latin typeface="Comic Sans MS" panose="030F0702030302020204" pitchFamily="66" charset="0"/>
              </a:rPr>
              <a:t>TELOFASE</a:t>
            </a:r>
          </a:p>
        </p:txBody>
      </p:sp>
      <p:sp>
        <p:nvSpPr>
          <p:cNvPr id="72727" name="Text Box 23"/>
          <p:cNvSpPr txBox="1">
            <a:spLocks noChangeArrowheads="1"/>
          </p:cNvSpPr>
          <p:nvPr/>
        </p:nvSpPr>
        <p:spPr bwMode="auto">
          <a:xfrm>
            <a:off x="265113" y="2672916"/>
            <a:ext cx="4343400" cy="1077218"/>
          </a:xfrm>
          <a:prstGeom prst="rect">
            <a:avLst/>
          </a:prstGeom>
          <a:solidFill>
            <a:srgbClr val="F7EFFF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600" dirty="0">
                <a:solidFill>
                  <a:srgbClr val="800080"/>
                </a:solidFill>
                <a:latin typeface="Comic Sans MS" panose="030F0702030302020204" pitchFamily="66" charset="0"/>
              </a:rPr>
              <a:t>La cromatina se condensa. Los cromosomas se hacen visibles. La membrana nuclear y el </a:t>
            </a:r>
            <a:r>
              <a:rPr lang="es-ES_tradnl" sz="1600" dirty="0" err="1">
                <a:solidFill>
                  <a:srgbClr val="800080"/>
                </a:solidFill>
                <a:latin typeface="Comic Sans MS" panose="030F0702030302020204" pitchFamily="66" charset="0"/>
              </a:rPr>
              <a:t>nucleolo</a:t>
            </a:r>
            <a:r>
              <a:rPr lang="es-ES_tradnl" sz="1600" dirty="0">
                <a:solidFill>
                  <a:srgbClr val="800080"/>
                </a:solidFill>
                <a:latin typeface="Comic Sans MS" panose="030F0702030302020204" pitchFamily="66" charset="0"/>
              </a:rPr>
              <a:t> desaparecen. Se duplican los centriolos y se forma el huso acromático.</a:t>
            </a:r>
          </a:p>
        </p:txBody>
      </p:sp>
      <p:sp>
        <p:nvSpPr>
          <p:cNvPr id="72728" name="Text Box 24"/>
          <p:cNvSpPr txBox="1">
            <a:spLocks noChangeArrowheads="1"/>
          </p:cNvSpPr>
          <p:nvPr/>
        </p:nvSpPr>
        <p:spPr bwMode="auto">
          <a:xfrm>
            <a:off x="5186300" y="2916233"/>
            <a:ext cx="3886200" cy="830997"/>
          </a:xfrm>
          <a:prstGeom prst="rect">
            <a:avLst/>
          </a:prstGeom>
          <a:solidFill>
            <a:srgbClr val="F7EFFF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600" dirty="0">
                <a:solidFill>
                  <a:srgbClr val="800080"/>
                </a:solidFill>
                <a:latin typeface="Comic Sans MS" panose="030F0702030302020204" pitchFamily="66" charset="0"/>
              </a:rPr>
              <a:t>Los cromosomas muy condensados se disponen en el ecuador de la célula, en la placa ecuatorial o </a:t>
            </a:r>
            <a:r>
              <a:rPr lang="es-ES_tradnl" sz="1600" dirty="0" err="1">
                <a:solidFill>
                  <a:srgbClr val="800080"/>
                </a:solidFill>
                <a:latin typeface="Comic Sans MS" panose="030F0702030302020204" pitchFamily="66" charset="0"/>
              </a:rPr>
              <a:t>metafásica</a:t>
            </a:r>
            <a:r>
              <a:rPr lang="es-ES_tradnl" sz="1600" dirty="0">
                <a:solidFill>
                  <a:srgbClr val="80008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2729" name="Text Box 25"/>
          <p:cNvSpPr txBox="1">
            <a:spLocks noChangeArrowheads="1"/>
          </p:cNvSpPr>
          <p:nvPr/>
        </p:nvSpPr>
        <p:spPr bwMode="auto">
          <a:xfrm>
            <a:off x="4418013" y="5913276"/>
            <a:ext cx="4495800" cy="830997"/>
          </a:xfrm>
          <a:prstGeom prst="rect">
            <a:avLst/>
          </a:prstGeom>
          <a:solidFill>
            <a:srgbClr val="F7EFFF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600" dirty="0">
                <a:solidFill>
                  <a:srgbClr val="800080"/>
                </a:solidFill>
                <a:latin typeface="Comic Sans MS" panose="030F0702030302020204" pitchFamily="66" charset="0"/>
              </a:rPr>
              <a:t>Los cromosomas hijos se rodean de una nueva membrana nuclear y se forman nuevos núcleos. De nuevo se </a:t>
            </a:r>
            <a:r>
              <a:rPr lang="es-ES_tradnl" sz="1600" dirty="0" err="1">
                <a:solidFill>
                  <a:srgbClr val="800080"/>
                </a:solidFill>
                <a:latin typeface="Comic Sans MS" panose="030F0702030302020204" pitchFamily="66" charset="0"/>
              </a:rPr>
              <a:t>descondensa</a:t>
            </a:r>
            <a:r>
              <a:rPr lang="es-ES_tradnl" sz="1600" dirty="0">
                <a:solidFill>
                  <a:srgbClr val="800080"/>
                </a:solidFill>
                <a:latin typeface="Comic Sans MS" panose="030F0702030302020204" pitchFamily="66" charset="0"/>
              </a:rPr>
              <a:t> el ADN.</a:t>
            </a:r>
          </a:p>
        </p:txBody>
      </p:sp>
      <p:sp>
        <p:nvSpPr>
          <p:cNvPr id="72730" name="Text Box 26"/>
          <p:cNvSpPr txBox="1">
            <a:spLocks noChangeArrowheads="1"/>
          </p:cNvSpPr>
          <p:nvPr/>
        </p:nvSpPr>
        <p:spPr bwMode="auto">
          <a:xfrm>
            <a:off x="265113" y="6091238"/>
            <a:ext cx="3886200" cy="584775"/>
          </a:xfrm>
          <a:prstGeom prst="rect">
            <a:avLst/>
          </a:prstGeom>
          <a:solidFill>
            <a:srgbClr val="F7EFFF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600">
                <a:solidFill>
                  <a:srgbClr val="800080"/>
                </a:solidFill>
                <a:latin typeface="Comic Sans MS" panose="030F0702030302020204" pitchFamily="66" charset="0"/>
              </a:rPr>
              <a:t>Las cromátidas hermanas se separan y se dirigen a polos opuestos de la célula.</a:t>
            </a:r>
          </a:p>
        </p:txBody>
      </p:sp>
      <p:pic>
        <p:nvPicPr>
          <p:cNvPr id="72731" name="Picture 2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465" y="1144724"/>
            <a:ext cx="18049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2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97025" y="4578350"/>
            <a:ext cx="198120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3" name="Picture 2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11069" y="4365104"/>
            <a:ext cx="18573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4" name="Picture 3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97025" y="1088740"/>
            <a:ext cx="23622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27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1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7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727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"/>
                            </p:stCondLst>
                            <p:childTnLst>
                              <p:par>
                                <p:cTn id="43" presetID="1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500"/>
                                        <p:tgtEl>
                                          <p:spTgt spid="7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727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7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"/>
                            </p:stCondLst>
                            <p:childTnLst>
                              <p:par>
                                <p:cTn id="62" presetID="1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4" dur="500"/>
                                        <p:tgtEl>
                                          <p:spTgt spid="72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727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"/>
                            </p:stCondLst>
                            <p:childTnLst>
                              <p:par>
                                <p:cTn id="81" presetID="1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3" dur="500"/>
                                        <p:tgtEl>
                                          <p:spTgt spid="7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nimBg="1" autoUpdateAnimBg="0"/>
      <p:bldP spid="72715" grpId="0" animBg="1" autoUpdateAnimBg="0"/>
      <p:bldP spid="72724" grpId="0" animBg="1" autoUpdateAnimBg="0"/>
      <p:bldP spid="72725" grpId="0" animBg="1" autoUpdateAnimBg="0"/>
      <p:bldP spid="72726" grpId="0" animBg="1" autoUpdateAnimBg="0"/>
      <p:bldP spid="72727" grpId="0" animBg="1" autoUpdateAnimBg="0"/>
      <p:bldP spid="72728" grpId="0" animBg="1" autoUpdateAnimBg="0"/>
      <p:bldP spid="72729" grpId="0" animBg="1" autoUpdateAnimBg="0"/>
      <p:bldP spid="72730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565807"/>
            <a:ext cx="8229600" cy="5851525"/>
          </a:xfrm>
        </p:spPr>
        <p:txBody>
          <a:bodyPr/>
          <a:lstStyle/>
          <a:p>
            <a:pPr marL="0" indent="0" algn="ctr">
              <a:buNone/>
            </a:pPr>
            <a:r>
              <a:rPr lang="es-ES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ANIMACIONES DE LA MITOSIS</a:t>
            </a:r>
          </a:p>
        </p:txBody>
      </p:sp>
      <p:pic>
        <p:nvPicPr>
          <p:cNvPr id="1026" name="Picture 2" descr="C:\Documents and Settings\ana\Mis documentos\Mis imágenes\mitosis_animac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3788" y="1651691"/>
            <a:ext cx="3996444" cy="3425524"/>
          </a:xfrm>
          <a:prstGeom prst="rect">
            <a:avLst/>
          </a:prstGeom>
          <a:noFill/>
        </p:spPr>
      </p:pic>
      <p:pic>
        <p:nvPicPr>
          <p:cNvPr id="75780" name="Picture 4" descr="http://www.bioygeo.info/Images/Mitosis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3291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ChangeArrowheads="1"/>
          </p:cNvSpPr>
          <p:nvPr/>
        </p:nvSpPr>
        <p:spPr bwMode="auto">
          <a:xfrm>
            <a:off x="250825" y="3212368"/>
            <a:ext cx="8677275" cy="3204964"/>
          </a:xfrm>
          <a:prstGeom prst="rect">
            <a:avLst/>
          </a:prstGeom>
          <a:noFill/>
          <a:ln w="25400">
            <a:solidFill>
              <a:srgbClr val="CC3399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s-ES"/>
          </a:p>
        </p:txBody>
      </p:sp>
      <p:sp>
        <p:nvSpPr>
          <p:cNvPr id="197652" name="Text Box 20"/>
          <p:cNvSpPr txBox="1">
            <a:spLocks noChangeArrowheads="1"/>
          </p:cNvSpPr>
          <p:nvPr/>
        </p:nvSpPr>
        <p:spPr bwMode="auto">
          <a:xfrm>
            <a:off x="792163" y="404664"/>
            <a:ext cx="70922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>
                <a:solidFill>
                  <a:srgbClr val="339933"/>
                </a:solidFill>
                <a:latin typeface="Comic Sans MS" panose="030F0702030302020204" pitchFamily="66" charset="0"/>
              </a:rPr>
              <a:t>FASE M: DIVISIÓN DEL CITOPLASMA (CITOCINESIS)</a:t>
            </a:r>
          </a:p>
        </p:txBody>
      </p:sp>
      <p:pic>
        <p:nvPicPr>
          <p:cNvPr id="197665" name="Picture 33" descr="829625AST01P15H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1029"/>
          <a:stretch>
            <a:fillRect/>
          </a:stretch>
        </p:blipFill>
        <p:spPr bwMode="auto">
          <a:xfrm>
            <a:off x="2267583" y="872716"/>
            <a:ext cx="4536665" cy="2347007"/>
          </a:xfrm>
          <a:prstGeom prst="rect">
            <a:avLst/>
          </a:prstGeom>
          <a:noFill/>
        </p:spPr>
      </p:pic>
      <p:sp>
        <p:nvSpPr>
          <p:cNvPr id="197666" name="Text Box 34"/>
          <p:cNvSpPr txBox="1">
            <a:spLocks noChangeArrowheads="1"/>
          </p:cNvSpPr>
          <p:nvPr/>
        </p:nvSpPr>
        <p:spPr bwMode="auto">
          <a:xfrm>
            <a:off x="3959225" y="2312876"/>
            <a:ext cx="973138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Comic Sans MS" panose="030F0702030302020204" pitchFamily="66" charset="0"/>
              </a:rPr>
              <a:t>Fase M</a:t>
            </a:r>
          </a:p>
        </p:txBody>
      </p:sp>
      <p:pic>
        <p:nvPicPr>
          <p:cNvPr id="197667" name="Picture 35" descr="829625AST01P16H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026" b="5472"/>
          <a:stretch>
            <a:fillRect/>
          </a:stretch>
        </p:blipFill>
        <p:spPr bwMode="auto">
          <a:xfrm>
            <a:off x="431540" y="3537607"/>
            <a:ext cx="1871663" cy="2879725"/>
          </a:xfrm>
          <a:prstGeom prst="rect">
            <a:avLst/>
          </a:prstGeom>
          <a:noFill/>
        </p:spPr>
      </p:pic>
      <p:sp>
        <p:nvSpPr>
          <p:cNvPr id="197676" name="Text Box 44"/>
          <p:cNvSpPr txBox="1">
            <a:spLocks noChangeArrowheads="1"/>
          </p:cNvSpPr>
          <p:nvPr/>
        </p:nvSpPr>
        <p:spPr bwMode="auto">
          <a:xfrm>
            <a:off x="6300192" y="3392996"/>
            <a:ext cx="2555875" cy="132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1600" u="sng" dirty="0">
                <a:latin typeface="Comic Sans MS" panose="030F0702030302020204" pitchFamily="66" charset="0"/>
              </a:rPr>
              <a:t>CÉLULAS ANIMALES</a:t>
            </a:r>
            <a:r>
              <a:rPr lang="es-ES" sz="1600" dirty="0">
                <a:latin typeface="Comic Sans MS" panose="030F0702030302020204" pitchFamily="66" charset="0"/>
              </a:rPr>
              <a:t> División del citoplasma por estrangulamiento de la membrana a nivel del ecuador celular. </a:t>
            </a:r>
          </a:p>
        </p:txBody>
      </p:sp>
      <p:pic>
        <p:nvPicPr>
          <p:cNvPr id="197677" name="Picture 45" descr="829625AST01P16H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026" t="18916" b="9483"/>
          <a:stretch>
            <a:fillRect/>
          </a:stretch>
        </p:blipFill>
        <p:spPr bwMode="auto">
          <a:xfrm>
            <a:off x="5162274" y="4350248"/>
            <a:ext cx="1619250" cy="1887064"/>
          </a:xfrm>
          <a:prstGeom prst="rect">
            <a:avLst/>
          </a:prstGeom>
          <a:noFill/>
        </p:spPr>
      </p:pic>
      <p:sp>
        <p:nvSpPr>
          <p:cNvPr id="197678" name="Text Box 46"/>
          <p:cNvSpPr txBox="1">
            <a:spLocks noChangeArrowheads="1"/>
          </p:cNvSpPr>
          <p:nvPr/>
        </p:nvSpPr>
        <p:spPr bwMode="auto">
          <a:xfrm>
            <a:off x="6839843" y="5140493"/>
            <a:ext cx="2052637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dirty="0">
                <a:latin typeface="Comic Sans MS" panose="030F0702030302020204" pitchFamily="66" charset="0"/>
              </a:rPr>
              <a:t>Estrangulamiento</a:t>
            </a:r>
          </a:p>
        </p:txBody>
      </p:sp>
      <p:sp>
        <p:nvSpPr>
          <p:cNvPr id="197679" name="Line 47"/>
          <p:cNvSpPr>
            <a:spLocks noChangeShapeType="1"/>
          </p:cNvSpPr>
          <p:nvPr/>
        </p:nvSpPr>
        <p:spPr bwMode="auto">
          <a:xfrm>
            <a:off x="1907704" y="5048672"/>
            <a:ext cx="719138" cy="36512"/>
          </a:xfrm>
          <a:prstGeom prst="line">
            <a:avLst/>
          </a:prstGeom>
          <a:noFill/>
          <a:ln w="9525">
            <a:solidFill>
              <a:srgbClr val="2E8A2E"/>
            </a:solidFill>
            <a:round/>
            <a:headEnd/>
            <a:tailEnd/>
          </a:ln>
          <a:effectLst/>
        </p:spPr>
        <p:txBody>
          <a:bodyPr wrap="none" lIns="90000" tIns="46800" rIns="90000" bIns="46800"/>
          <a:lstStyle/>
          <a:p>
            <a:endParaRPr lang="es-ES"/>
          </a:p>
        </p:txBody>
      </p:sp>
      <p:sp>
        <p:nvSpPr>
          <p:cNvPr id="197680" name="Line 48"/>
          <p:cNvSpPr>
            <a:spLocks noChangeShapeType="1"/>
          </p:cNvSpPr>
          <p:nvPr/>
        </p:nvSpPr>
        <p:spPr bwMode="auto">
          <a:xfrm>
            <a:off x="6121115" y="5301208"/>
            <a:ext cx="719137" cy="0"/>
          </a:xfrm>
          <a:prstGeom prst="line">
            <a:avLst/>
          </a:prstGeom>
          <a:noFill/>
          <a:ln w="9525">
            <a:solidFill>
              <a:srgbClr val="2E8A2E"/>
            </a:solidFill>
            <a:round/>
            <a:headEnd/>
            <a:tailEnd/>
          </a:ln>
          <a:effectLst/>
        </p:spPr>
        <p:txBody>
          <a:bodyPr wrap="none" lIns="90000" tIns="46800" rIns="90000" bIns="46800"/>
          <a:lstStyle/>
          <a:p>
            <a:endParaRPr lang="es-ES"/>
          </a:p>
        </p:txBody>
      </p:sp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2303748" y="3392996"/>
            <a:ext cx="2555875" cy="132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1600" u="sng" dirty="0">
                <a:latin typeface="Comic Sans MS" panose="030F0702030302020204" pitchFamily="66" charset="0"/>
              </a:rPr>
              <a:t>CÉLULAS VEGETALES</a:t>
            </a:r>
            <a:r>
              <a:rPr lang="es-ES" sz="1600" dirty="0">
                <a:latin typeface="Comic Sans MS" panose="030F0702030302020204" pitchFamily="66" charset="0"/>
              </a:rPr>
              <a:t> Formación de un tabique (</a:t>
            </a:r>
            <a:r>
              <a:rPr lang="es-ES" sz="1600" dirty="0" err="1">
                <a:latin typeface="Comic Sans MS" panose="030F0702030302020204" pitchFamily="66" charset="0"/>
              </a:rPr>
              <a:t>fragmoplasto</a:t>
            </a:r>
            <a:r>
              <a:rPr lang="es-ES" sz="1600" dirty="0">
                <a:latin typeface="Comic Sans MS" panose="030F0702030302020204" pitchFamily="66" charset="0"/>
              </a:rPr>
              <a:t>) a partir del aparato de Golgi en el ecuador de celular. </a:t>
            </a:r>
          </a:p>
        </p:txBody>
      </p:sp>
      <p:sp>
        <p:nvSpPr>
          <p:cNvPr id="13" name="Text Box 46"/>
          <p:cNvSpPr txBox="1">
            <a:spLocks noChangeArrowheads="1"/>
          </p:cNvSpPr>
          <p:nvPr/>
        </p:nvSpPr>
        <p:spPr bwMode="auto">
          <a:xfrm>
            <a:off x="2627784" y="4941168"/>
            <a:ext cx="2052637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dirty="0" err="1">
                <a:latin typeface="Comic Sans MS" panose="030F0702030302020204" pitchFamily="66" charset="0"/>
              </a:rPr>
              <a:t>Fragmoplasto</a:t>
            </a:r>
            <a:endParaRPr lang="es-ES" sz="1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9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7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7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78" grpId="0"/>
      <p:bldP spid="197679" grpId="0" animBg="1"/>
      <p:bldP spid="197680" grpId="0" animBg="1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97" name="Text Box 25"/>
          <p:cNvSpPr txBox="1">
            <a:spLocks noChangeArrowheads="1"/>
          </p:cNvSpPr>
          <p:nvPr/>
        </p:nvSpPr>
        <p:spPr bwMode="auto">
          <a:xfrm>
            <a:off x="395536" y="116632"/>
            <a:ext cx="83529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>
                <a:solidFill>
                  <a:srgbClr val="339933"/>
                </a:solidFill>
                <a:latin typeface="Comic Sans MS" panose="030F0702030302020204" pitchFamily="66" charset="0"/>
              </a:rPr>
              <a:t>LA MEIOSIS</a:t>
            </a:r>
            <a:r>
              <a:rPr lang="es-ES" sz="2000" dirty="0">
                <a:solidFill>
                  <a:srgbClr val="339933"/>
                </a:solidFill>
                <a:latin typeface="Comic Sans MS" panose="030F0702030302020204" pitchFamily="66" charset="0"/>
              </a:rPr>
              <a:t>: </a:t>
            </a:r>
            <a:r>
              <a:rPr lang="es-ES" sz="1600" dirty="0">
                <a:solidFill>
                  <a:srgbClr val="339933"/>
                </a:solidFill>
                <a:latin typeface="Comic Sans MS" panose="030F0702030302020204" pitchFamily="66" charset="0"/>
              </a:rPr>
              <a:t>división de 1 célula germinal 2n para obtener 4 células n (</a:t>
            </a:r>
            <a:r>
              <a:rPr lang="es-ES" sz="1600" b="1" dirty="0">
                <a:solidFill>
                  <a:srgbClr val="339933"/>
                </a:solidFill>
                <a:latin typeface="Comic Sans MS" panose="030F0702030302020204" pitchFamily="66" charset="0"/>
              </a:rPr>
              <a:t>gametos</a:t>
            </a:r>
            <a:r>
              <a:rPr lang="es-ES" sz="1600" dirty="0">
                <a:solidFill>
                  <a:srgbClr val="339933"/>
                </a:solidFill>
                <a:latin typeface="Comic Sans MS" panose="030F0702030302020204" pitchFamily="66" charset="0"/>
              </a:rPr>
              <a:t>) </a:t>
            </a:r>
            <a:r>
              <a:rPr lang="es-ES" sz="1600" u="sng" dirty="0">
                <a:solidFill>
                  <a:srgbClr val="339933"/>
                </a:solidFill>
                <a:latin typeface="Comic Sans MS" panose="030F0702030302020204" pitchFamily="66" charset="0"/>
              </a:rPr>
              <a:t>diferentes</a:t>
            </a:r>
            <a:r>
              <a:rPr lang="es-ES" sz="1600" dirty="0">
                <a:solidFill>
                  <a:srgbClr val="339933"/>
                </a:solidFill>
                <a:latin typeface="Comic Sans MS" panose="030F0702030302020204" pitchFamily="66" charset="0"/>
              </a:rPr>
              <a:t>, en individuos con reproducción sexual. Consta de 2 procesos de división:  </a:t>
            </a:r>
            <a:endParaRPr lang="es-ES" sz="1600" b="1" dirty="0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  <p:pic>
        <p:nvPicPr>
          <p:cNvPr id="79959" name="Picture 87" descr="829625AST01P17H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409" b="2646"/>
          <a:stretch>
            <a:fillRect/>
          </a:stretch>
        </p:blipFill>
        <p:spPr bwMode="auto">
          <a:xfrm>
            <a:off x="1692275" y="584200"/>
            <a:ext cx="7200900" cy="5367338"/>
          </a:xfrm>
          <a:prstGeom prst="rect">
            <a:avLst/>
          </a:prstGeom>
          <a:noFill/>
        </p:spPr>
      </p:pic>
      <p:sp>
        <p:nvSpPr>
          <p:cNvPr id="79960" name="Text Box 88"/>
          <p:cNvSpPr txBox="1">
            <a:spLocks noChangeArrowheads="1"/>
          </p:cNvSpPr>
          <p:nvPr/>
        </p:nvSpPr>
        <p:spPr bwMode="auto">
          <a:xfrm>
            <a:off x="215900" y="1265238"/>
            <a:ext cx="1619250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dirty="0">
                <a:latin typeface="Comic Sans MS" panose="030F0702030302020204" pitchFamily="66" charset="0"/>
              </a:rPr>
              <a:t>INTERFASE         (duplicación del ADN)</a:t>
            </a:r>
          </a:p>
        </p:txBody>
      </p:sp>
      <p:sp>
        <p:nvSpPr>
          <p:cNvPr id="79961" name="Text Box 89"/>
          <p:cNvSpPr txBox="1">
            <a:spLocks noChangeArrowheads="1"/>
          </p:cNvSpPr>
          <p:nvPr/>
        </p:nvSpPr>
        <p:spPr bwMode="auto">
          <a:xfrm>
            <a:off x="179388" y="2168525"/>
            <a:ext cx="1800225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dirty="0">
                <a:latin typeface="Comic Sans MS" panose="030F0702030302020204" pitchFamily="66" charset="0"/>
              </a:rPr>
              <a:t>1. PROFASE I         (Condensación de los cromosomas, …)</a:t>
            </a:r>
          </a:p>
        </p:txBody>
      </p:sp>
      <p:sp>
        <p:nvSpPr>
          <p:cNvPr id="79963" name="Line 91"/>
          <p:cNvSpPr>
            <a:spLocks noChangeShapeType="1"/>
          </p:cNvSpPr>
          <p:nvPr/>
        </p:nvSpPr>
        <p:spPr bwMode="auto">
          <a:xfrm flipH="1">
            <a:off x="2016125" y="3043238"/>
            <a:ext cx="395288" cy="206375"/>
          </a:xfrm>
          <a:prstGeom prst="line">
            <a:avLst/>
          </a:prstGeom>
          <a:noFill/>
          <a:ln w="9525">
            <a:solidFill>
              <a:srgbClr val="2E8A2E"/>
            </a:solidFill>
            <a:round/>
            <a:headEnd type="oval" w="med" len="med"/>
            <a:tailEnd/>
          </a:ln>
          <a:effectLst/>
        </p:spPr>
        <p:txBody>
          <a:bodyPr wrap="none" lIns="90000" tIns="46800" rIns="90000" bIns="46800"/>
          <a:lstStyle/>
          <a:p>
            <a:endParaRPr lang="es-ES"/>
          </a:p>
        </p:txBody>
      </p:sp>
      <p:sp>
        <p:nvSpPr>
          <p:cNvPr id="79965" name="Text Box 93"/>
          <p:cNvSpPr txBox="1">
            <a:spLocks noChangeArrowheads="1"/>
          </p:cNvSpPr>
          <p:nvPr/>
        </p:nvSpPr>
        <p:spPr bwMode="auto">
          <a:xfrm>
            <a:off x="323528" y="4004624"/>
            <a:ext cx="2124075" cy="83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dirty="0">
                <a:latin typeface="Comic Sans MS" panose="030F0702030302020204" pitchFamily="66" charset="0"/>
              </a:rPr>
              <a:t>2. METAFASE I         (Los cromosomas se disponen en parejas en la placa ecuatorial)</a:t>
            </a:r>
          </a:p>
        </p:txBody>
      </p:sp>
      <p:sp>
        <p:nvSpPr>
          <p:cNvPr id="79966" name="Text Box 94"/>
          <p:cNvSpPr txBox="1">
            <a:spLocks noChangeArrowheads="1"/>
          </p:cNvSpPr>
          <p:nvPr/>
        </p:nvSpPr>
        <p:spPr bwMode="auto">
          <a:xfrm>
            <a:off x="143508" y="5337212"/>
            <a:ext cx="2700338" cy="83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dirty="0">
                <a:latin typeface="Comic Sans MS" panose="030F0702030302020204" pitchFamily="66" charset="0"/>
              </a:rPr>
              <a:t>3. ANAFASE I         (Separación de los cromosomas: cada uno se dirige a un polo </a:t>
            </a:r>
            <a:r>
              <a:rPr lang="es-ES" sz="1200" b="1" dirty="0" err="1">
                <a:latin typeface="Comic Sans MS" panose="030F0702030302020204" pitchFamily="66" charset="0"/>
              </a:rPr>
              <a:t>ceiular</a:t>
            </a:r>
            <a:r>
              <a:rPr lang="es-ES" sz="1200" b="1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79967" name="Text Box 95"/>
          <p:cNvSpPr txBox="1">
            <a:spLocks noChangeArrowheads="1"/>
          </p:cNvSpPr>
          <p:nvPr/>
        </p:nvSpPr>
        <p:spPr bwMode="auto">
          <a:xfrm>
            <a:off x="3960813" y="5768975"/>
            <a:ext cx="2339975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dirty="0">
                <a:latin typeface="Comic Sans MS" panose="030F0702030302020204" pitchFamily="66" charset="0"/>
              </a:rPr>
              <a:t>4. TELOFASE I  y CITOCINESIS      </a:t>
            </a:r>
          </a:p>
        </p:txBody>
      </p:sp>
      <p:sp>
        <p:nvSpPr>
          <p:cNvPr id="79968" name="Text Box 96"/>
          <p:cNvSpPr txBox="1">
            <a:spLocks noChangeArrowheads="1"/>
          </p:cNvSpPr>
          <p:nvPr/>
        </p:nvSpPr>
        <p:spPr bwMode="auto">
          <a:xfrm>
            <a:off x="6264275" y="5768975"/>
            <a:ext cx="2700338" cy="55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dirty="0">
                <a:latin typeface="Comic Sans MS" panose="030F0702030302020204" pitchFamily="66" charset="0"/>
              </a:rPr>
              <a:t>5. PROFASE II     </a:t>
            </a:r>
          </a:p>
          <a:p>
            <a:pPr>
              <a:spcBef>
                <a:spcPct val="50000"/>
              </a:spcBef>
            </a:pPr>
            <a:r>
              <a:rPr lang="es-ES" sz="1200" b="1" dirty="0">
                <a:latin typeface="Comic Sans MS" panose="030F0702030302020204" pitchFamily="66" charset="0"/>
              </a:rPr>
              <a:t>   (se vuelve a formar el huso)</a:t>
            </a:r>
          </a:p>
        </p:txBody>
      </p:sp>
      <p:sp>
        <p:nvSpPr>
          <p:cNvPr id="79969" name="Line 97"/>
          <p:cNvSpPr>
            <a:spLocks noChangeShapeType="1"/>
          </p:cNvSpPr>
          <p:nvPr/>
        </p:nvSpPr>
        <p:spPr bwMode="auto">
          <a:xfrm flipV="1">
            <a:off x="4679950" y="4689475"/>
            <a:ext cx="107950" cy="179388"/>
          </a:xfrm>
          <a:prstGeom prst="line">
            <a:avLst/>
          </a:prstGeom>
          <a:noFill/>
          <a:ln w="9525">
            <a:solidFill>
              <a:srgbClr val="2E8A2E"/>
            </a:solidFill>
            <a:round/>
            <a:headEnd/>
            <a:tailEnd/>
          </a:ln>
          <a:effectLst/>
        </p:spPr>
        <p:txBody>
          <a:bodyPr wrap="none" lIns="90000" tIns="46800" rIns="90000" bIns="46800"/>
          <a:lstStyle/>
          <a:p>
            <a:endParaRPr lang="es-ES"/>
          </a:p>
        </p:txBody>
      </p:sp>
      <p:sp>
        <p:nvSpPr>
          <p:cNvPr id="79970" name="Line 98"/>
          <p:cNvSpPr>
            <a:spLocks noChangeShapeType="1"/>
          </p:cNvSpPr>
          <p:nvPr/>
        </p:nvSpPr>
        <p:spPr bwMode="auto">
          <a:xfrm flipH="1" flipV="1">
            <a:off x="4787900" y="4689475"/>
            <a:ext cx="360363" cy="179388"/>
          </a:xfrm>
          <a:prstGeom prst="line">
            <a:avLst/>
          </a:prstGeom>
          <a:noFill/>
          <a:ln w="9525">
            <a:solidFill>
              <a:srgbClr val="2E8A2E"/>
            </a:solidFill>
            <a:round/>
            <a:headEnd/>
            <a:tailEnd/>
          </a:ln>
          <a:effectLst/>
        </p:spPr>
        <p:txBody>
          <a:bodyPr wrap="none" lIns="90000" tIns="46800" rIns="90000" bIns="46800"/>
          <a:lstStyle/>
          <a:p>
            <a:endParaRPr lang="es-ES"/>
          </a:p>
        </p:txBody>
      </p:sp>
      <p:sp>
        <p:nvSpPr>
          <p:cNvPr id="79971" name="Text Box 99"/>
          <p:cNvSpPr txBox="1">
            <a:spLocks noChangeArrowheads="1"/>
          </p:cNvSpPr>
          <p:nvPr/>
        </p:nvSpPr>
        <p:spPr bwMode="auto">
          <a:xfrm>
            <a:off x="4211638" y="4419600"/>
            <a:ext cx="1690687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>
                <a:latin typeface="Comic Sans MS" panose="030F0702030302020204" pitchFamily="66" charset="0"/>
              </a:rPr>
              <a:t>Células hijas</a:t>
            </a:r>
          </a:p>
        </p:txBody>
      </p:sp>
      <p:sp>
        <p:nvSpPr>
          <p:cNvPr id="79972" name="Text Box 100"/>
          <p:cNvSpPr txBox="1">
            <a:spLocks noChangeArrowheads="1"/>
          </p:cNvSpPr>
          <p:nvPr/>
        </p:nvSpPr>
        <p:spPr bwMode="auto">
          <a:xfrm>
            <a:off x="5148225" y="3833896"/>
            <a:ext cx="2124075" cy="27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dirty="0">
                <a:latin typeface="Comic Sans MS" panose="030F0702030302020204" pitchFamily="66" charset="0"/>
              </a:rPr>
              <a:t>6. METAFASE II         </a:t>
            </a:r>
          </a:p>
        </p:txBody>
      </p:sp>
      <p:sp>
        <p:nvSpPr>
          <p:cNvPr id="79973" name="Text Box 101"/>
          <p:cNvSpPr txBox="1">
            <a:spLocks noChangeArrowheads="1"/>
          </p:cNvSpPr>
          <p:nvPr/>
        </p:nvSpPr>
        <p:spPr bwMode="auto">
          <a:xfrm>
            <a:off x="5077879" y="2492896"/>
            <a:ext cx="1582353" cy="74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dirty="0">
                <a:latin typeface="Comic Sans MS" panose="030F0702030302020204" pitchFamily="66" charset="0"/>
              </a:rPr>
              <a:t>7. ANAFASE II, TELOFASE II y </a:t>
            </a:r>
          </a:p>
          <a:p>
            <a:pPr>
              <a:spcBef>
                <a:spcPct val="50000"/>
              </a:spcBef>
            </a:pPr>
            <a:r>
              <a:rPr lang="es-ES" sz="1200" b="1" dirty="0">
                <a:latin typeface="Comic Sans MS" panose="030F0702030302020204" pitchFamily="66" charset="0"/>
              </a:rPr>
              <a:t>CITOCINESIS</a:t>
            </a:r>
          </a:p>
        </p:txBody>
      </p:sp>
      <p:grpSp>
        <p:nvGrpSpPr>
          <p:cNvPr id="79988" name="Group 116"/>
          <p:cNvGrpSpPr>
            <a:grpSpLocks/>
          </p:cNvGrpSpPr>
          <p:nvPr/>
        </p:nvGrpSpPr>
        <p:grpSpPr bwMode="auto">
          <a:xfrm>
            <a:off x="3455876" y="1080722"/>
            <a:ext cx="2808399" cy="1268778"/>
            <a:chOff x="2109" y="368"/>
            <a:chExt cx="1837" cy="976"/>
          </a:xfrm>
        </p:grpSpPr>
        <p:sp>
          <p:nvSpPr>
            <p:cNvPr id="79978" name="Rectangle 106"/>
            <p:cNvSpPr>
              <a:spLocks noChangeArrowheads="1"/>
            </p:cNvSpPr>
            <p:nvPr/>
          </p:nvSpPr>
          <p:spPr bwMode="auto">
            <a:xfrm>
              <a:off x="2109" y="368"/>
              <a:ext cx="1837" cy="976"/>
            </a:xfrm>
            <a:prstGeom prst="rect">
              <a:avLst/>
            </a:prstGeom>
            <a:solidFill>
              <a:srgbClr val="B7FC84"/>
            </a:solidFill>
            <a:ln w="9525">
              <a:solidFill>
                <a:srgbClr val="2E8A2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s-ES"/>
            </a:p>
          </p:txBody>
        </p:sp>
        <p:sp>
          <p:nvSpPr>
            <p:cNvPr id="79974" name="AutoShape 102"/>
            <p:cNvSpPr>
              <a:spLocks noChangeArrowheads="1"/>
            </p:cNvSpPr>
            <p:nvPr/>
          </p:nvSpPr>
          <p:spPr bwMode="auto">
            <a:xfrm>
              <a:off x="2217" y="436"/>
              <a:ext cx="164" cy="136"/>
            </a:xfrm>
            <a:prstGeom prst="rightArrow">
              <a:avLst>
                <a:gd name="adj1" fmla="val 50000"/>
                <a:gd name="adj2" fmla="val 30147"/>
              </a:avLst>
            </a:prstGeom>
            <a:solidFill>
              <a:srgbClr val="CC99FF">
                <a:alpha val="80000"/>
              </a:srgbClr>
            </a:solidFill>
            <a:ln w="9525">
              <a:solidFill>
                <a:srgbClr val="CC99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s-ES"/>
            </a:p>
          </p:txBody>
        </p:sp>
        <p:sp>
          <p:nvSpPr>
            <p:cNvPr id="79976" name="AutoShape 104"/>
            <p:cNvSpPr>
              <a:spLocks noChangeArrowheads="1"/>
            </p:cNvSpPr>
            <p:nvPr/>
          </p:nvSpPr>
          <p:spPr bwMode="auto">
            <a:xfrm>
              <a:off x="2217" y="913"/>
              <a:ext cx="164" cy="136"/>
            </a:xfrm>
            <a:prstGeom prst="rightArrow">
              <a:avLst>
                <a:gd name="adj1" fmla="val 50000"/>
                <a:gd name="adj2" fmla="val 30147"/>
              </a:avLst>
            </a:prstGeom>
            <a:gradFill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s-ES"/>
            </a:p>
          </p:txBody>
        </p:sp>
      </p:grpSp>
      <p:sp>
        <p:nvSpPr>
          <p:cNvPr id="79977" name="Text Box 105"/>
          <p:cNvSpPr txBox="1">
            <a:spLocks noChangeArrowheads="1"/>
          </p:cNvSpPr>
          <p:nvPr/>
        </p:nvSpPr>
        <p:spPr bwMode="auto">
          <a:xfrm>
            <a:off x="4104035" y="1736812"/>
            <a:ext cx="2916237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dirty="0">
                <a:latin typeface="Comic Sans MS" panose="030F0702030302020204" pitchFamily="66" charset="0"/>
              </a:rPr>
              <a:t>MEIOSIS II                      (separación de cromátidas)</a:t>
            </a:r>
          </a:p>
        </p:txBody>
      </p:sp>
      <p:sp>
        <p:nvSpPr>
          <p:cNvPr id="79989" name="Text Box 117"/>
          <p:cNvSpPr txBox="1">
            <a:spLocks noChangeArrowheads="1"/>
          </p:cNvSpPr>
          <p:nvPr/>
        </p:nvSpPr>
        <p:spPr bwMode="auto">
          <a:xfrm>
            <a:off x="4102894" y="1088300"/>
            <a:ext cx="2773362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dirty="0">
                <a:latin typeface="Comic Sans MS" panose="030F0702030302020204" pitchFamily="66" charset="0"/>
              </a:rPr>
              <a:t>MEIOSIS I                      (separación de cromosomas</a:t>
            </a:r>
            <a:br>
              <a:rPr lang="es-ES" sz="1200" dirty="0">
                <a:latin typeface="Comic Sans MS" panose="030F0702030302020204" pitchFamily="66" charset="0"/>
              </a:rPr>
            </a:br>
            <a:r>
              <a:rPr lang="es-ES" sz="1200" dirty="0">
                <a:latin typeface="Comic Sans MS" panose="030F0702030302020204" pitchFamily="66" charset="0"/>
              </a:rPr>
              <a:t>homólogos)</a:t>
            </a:r>
          </a:p>
        </p:txBody>
      </p:sp>
      <p:sp>
        <p:nvSpPr>
          <p:cNvPr id="24" name="Text Box 100"/>
          <p:cNvSpPr txBox="1">
            <a:spLocks noChangeArrowheads="1"/>
          </p:cNvSpPr>
          <p:nvPr/>
        </p:nvSpPr>
        <p:spPr bwMode="auto">
          <a:xfrm>
            <a:off x="143508" y="2924944"/>
            <a:ext cx="2124075" cy="92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dirty="0">
                <a:latin typeface="Comic Sans MS" panose="030F0702030302020204" pitchFamily="66" charset="0"/>
              </a:rPr>
              <a:t>SOBRECRUZAMIENTO</a:t>
            </a:r>
          </a:p>
          <a:p>
            <a:pPr>
              <a:spcBef>
                <a:spcPct val="50000"/>
              </a:spcBef>
            </a:pPr>
            <a:r>
              <a:rPr lang="es-ES" sz="1200" b="1" dirty="0">
                <a:latin typeface="Comic Sans MS" panose="030F0702030302020204" pitchFamily="66" charset="0"/>
              </a:rPr>
              <a:t>Apareamiento de homólogos con intercambio de ADN.</a:t>
            </a:r>
          </a:p>
        </p:txBody>
      </p:sp>
      <p:sp>
        <p:nvSpPr>
          <p:cNvPr id="2" name="Rectángulo 1"/>
          <p:cNvSpPr/>
          <p:nvPr/>
        </p:nvSpPr>
        <p:spPr bwMode="auto">
          <a:xfrm>
            <a:off x="142875" y="2888940"/>
            <a:ext cx="2124708" cy="914400"/>
          </a:xfrm>
          <a:prstGeom prst="rect">
            <a:avLst/>
          </a:prstGeom>
          <a:noFill/>
          <a:ln w="9525" cap="flat" cmpd="sng" algn="ctr">
            <a:solidFill>
              <a:srgbClr val="2E8A2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ANIMACIÓN DE MEIOSIS I</a:t>
            </a:r>
          </a:p>
        </p:txBody>
      </p:sp>
      <p:pic>
        <p:nvPicPr>
          <p:cNvPr id="2050" name="Picture 2" descr="C:\Documents and Settings\ana\Mis documentos\Mis imágenes\Meiosis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75727"/>
            <a:ext cx="3888432" cy="3332942"/>
          </a:xfrm>
          <a:prstGeom prst="rect">
            <a:avLst/>
          </a:prstGeom>
          <a:noFill/>
        </p:spPr>
      </p:pic>
      <p:pic>
        <p:nvPicPr>
          <p:cNvPr id="2052" name="Picture 4" descr="C:\Documents and Settings\ana\Mis documentos\Mis imágenes\recombinaci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196580"/>
            <a:ext cx="3613584" cy="120452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590872" y="629816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ANIMACIÓN DE LA MEIOSIS</a:t>
            </a:r>
          </a:p>
        </p:txBody>
      </p:sp>
      <p:pic>
        <p:nvPicPr>
          <p:cNvPr id="4" name="Picture 3" descr="C:\Documents and Settings\ana\Mis documentos\Mis imágenes\Meiosi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5756" y="1880828"/>
            <a:ext cx="4323184" cy="3705586"/>
          </a:xfrm>
          <a:prstGeom prst="rect">
            <a:avLst/>
          </a:prstGeom>
          <a:noFill/>
        </p:spPr>
      </p:pic>
      <p:pic>
        <p:nvPicPr>
          <p:cNvPr id="67588" name="Picture 4" descr="http://www.bioygeo.info/Images/Meiosis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953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1" name="Rectangle 85"/>
          <p:cNvSpPr>
            <a:spLocks noChangeArrowheads="1"/>
          </p:cNvSpPr>
          <p:nvPr/>
        </p:nvSpPr>
        <p:spPr bwMode="auto">
          <a:xfrm>
            <a:off x="1511151" y="840233"/>
            <a:ext cx="5653137" cy="2300735"/>
          </a:xfrm>
          <a:prstGeom prst="rect">
            <a:avLst/>
          </a:prstGeom>
          <a:gradFill rotWithShape="1">
            <a:gsLst>
              <a:gs pos="0">
                <a:srgbClr val="FBEAC7"/>
              </a:gs>
              <a:gs pos="100000">
                <a:srgbClr val="FEE7F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30158" y="347668"/>
            <a:ext cx="5184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 smtClean="0">
                <a:solidFill>
                  <a:srgbClr val="339933"/>
                </a:solidFill>
                <a:latin typeface="Comic Sans MS" panose="030F0702030302020204" pitchFamily="66" charset="0"/>
              </a:rPr>
              <a:t>2.  </a:t>
            </a:r>
            <a:r>
              <a:rPr lang="es-ES" b="1" dirty="0">
                <a:solidFill>
                  <a:srgbClr val="339933"/>
                </a:solidFill>
                <a:latin typeface="Comic Sans MS" panose="030F0702030302020204" pitchFamily="66" charset="0"/>
              </a:rPr>
              <a:t>LA TEORÍA CELULAR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684213" y="692696"/>
            <a:ext cx="8351837" cy="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14419" name="Picture 83" descr="829835_Página_013_Imagen_00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89" t="13432" r="6822" b="12244"/>
          <a:stretch>
            <a:fillRect/>
          </a:stretch>
        </p:blipFill>
        <p:spPr bwMode="auto">
          <a:xfrm>
            <a:off x="5158327" y="4503955"/>
            <a:ext cx="1862726" cy="1490673"/>
          </a:xfrm>
          <a:prstGeom prst="rect">
            <a:avLst/>
          </a:prstGeom>
          <a:noFill/>
        </p:spPr>
      </p:pic>
      <p:pic>
        <p:nvPicPr>
          <p:cNvPr id="14418" name="Picture 82" descr="829835_Página_013_Imagen_000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576" b="11884"/>
          <a:stretch>
            <a:fillRect/>
          </a:stretch>
        </p:blipFill>
        <p:spPr bwMode="auto">
          <a:xfrm>
            <a:off x="6614746" y="5313747"/>
            <a:ext cx="2124236" cy="1450657"/>
          </a:xfrm>
          <a:prstGeom prst="rect">
            <a:avLst/>
          </a:prstGeom>
          <a:noFill/>
        </p:spPr>
      </p:pic>
      <p:sp>
        <p:nvSpPr>
          <p:cNvPr id="14420" name="Text Box 84"/>
          <p:cNvSpPr txBox="1">
            <a:spLocks noChangeArrowheads="1"/>
          </p:cNvSpPr>
          <p:nvPr/>
        </p:nvSpPr>
        <p:spPr bwMode="auto">
          <a:xfrm>
            <a:off x="1511151" y="840233"/>
            <a:ext cx="6408638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dirty="0">
                <a:latin typeface="Comic Sans MS" panose="030F0702030302020204" pitchFamily="66" charset="0"/>
              </a:rPr>
              <a:t>LA CÉLULA: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s-ES" sz="1600" dirty="0">
                <a:latin typeface="Comic Sans MS" panose="030F0702030302020204" pitchFamily="66" charset="0"/>
              </a:rPr>
              <a:t> Es la</a:t>
            </a:r>
            <a:r>
              <a:rPr lang="es-ES" sz="1600" b="1" dirty="0">
                <a:latin typeface="Comic Sans MS" panose="030F0702030302020204" pitchFamily="66" charset="0"/>
              </a:rPr>
              <a:t> unidad estructural y funcional</a:t>
            </a:r>
            <a:r>
              <a:rPr lang="es-ES" sz="1600" dirty="0">
                <a:latin typeface="Comic Sans MS" panose="030F0702030302020204" pitchFamily="66" charset="0"/>
              </a:rPr>
              <a:t> de los seres vivos</a:t>
            </a:r>
            <a:r>
              <a:rPr lang="en-GB" sz="1600" dirty="0">
                <a:latin typeface="Comic Sans MS" panose="030F0702030302020204" pitchFamily="66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GB" sz="1600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s-ES" sz="1600" b="1" dirty="0">
                <a:latin typeface="Comic Sans MS" panose="030F0702030302020204" pitchFamily="66" charset="0"/>
              </a:rPr>
              <a:t> Procede de otra </a:t>
            </a:r>
            <a:r>
              <a:rPr lang="es-ES" sz="1600" b="1" dirty="0" smtClean="0">
                <a:latin typeface="Comic Sans MS" panose="030F0702030302020204" pitchFamily="66" charset="0"/>
              </a:rPr>
              <a:t>ya existente</a:t>
            </a:r>
            <a:r>
              <a:rPr lang="es-ES" sz="1600" b="1" dirty="0">
                <a:latin typeface="Comic Sans MS" panose="030F0702030302020204" pitchFamily="66" charset="0"/>
              </a:rPr>
              <a:t>, es la unidad genética.</a:t>
            </a:r>
          </a:p>
          <a:p>
            <a:pPr>
              <a:spcBef>
                <a:spcPct val="50000"/>
              </a:spcBef>
            </a:pPr>
            <a:endParaRPr lang="es-ES" sz="1600" b="1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s-ES" sz="1600" b="1" dirty="0">
                <a:latin typeface="Comic Sans MS" panose="030F0702030302020204" pitchFamily="66" charset="0"/>
              </a:rPr>
              <a:t>Todos los seres vivos están formados por células.</a:t>
            </a:r>
            <a:r>
              <a:rPr lang="es-ES" sz="1600" dirty="0">
                <a:latin typeface="Comic Sans MS" panose="030F0702030302020204" pitchFamily="66" charset="0"/>
              </a:rPr>
              <a:t> </a:t>
            </a:r>
            <a:r>
              <a:rPr lang="en-GB" sz="1600" dirty="0">
                <a:latin typeface="Comic Sans MS" panose="030F0702030302020204" pitchFamily="66" charset="0"/>
              </a:rPr>
              <a:t> </a:t>
            </a:r>
            <a:r>
              <a:rPr lang="es-ES" sz="1600" dirty="0">
                <a:latin typeface="Comic Sans MS" panose="030F0702030302020204" pitchFamily="66" charset="0"/>
              </a:rPr>
              <a:t> 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80060" y="3248980"/>
            <a:ext cx="5184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 smtClean="0">
                <a:solidFill>
                  <a:srgbClr val="339933"/>
                </a:solidFill>
                <a:latin typeface="Comic Sans MS" panose="030F0702030302020204" pitchFamily="66" charset="0"/>
              </a:rPr>
              <a:t>TIPOS </a:t>
            </a:r>
            <a:r>
              <a:rPr lang="es-ES" b="1" dirty="0">
                <a:solidFill>
                  <a:srgbClr val="339933"/>
                </a:solidFill>
                <a:latin typeface="Comic Sans MS" panose="030F0702030302020204" pitchFamily="66" charset="0"/>
              </a:rPr>
              <a:t>DE ORGANIZACIÓN CELULAR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539552" y="3681028"/>
            <a:ext cx="8351837" cy="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0" name="Text Box 99"/>
          <p:cNvSpPr txBox="1">
            <a:spLocks noChangeArrowheads="1"/>
          </p:cNvSpPr>
          <p:nvPr/>
        </p:nvSpPr>
        <p:spPr bwMode="auto">
          <a:xfrm>
            <a:off x="1093495" y="4036423"/>
            <a:ext cx="2196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err="1">
                <a:latin typeface="Comic Sans MS" panose="030F0702030302020204" pitchFamily="66" charset="0"/>
              </a:rPr>
              <a:t>Célula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procariota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Text Box 99"/>
          <p:cNvSpPr txBox="1">
            <a:spLocks noChangeArrowheads="1"/>
          </p:cNvSpPr>
          <p:nvPr/>
        </p:nvSpPr>
        <p:spPr bwMode="auto">
          <a:xfrm>
            <a:off x="4781006" y="4005063"/>
            <a:ext cx="21676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err="1">
                <a:latin typeface="Comic Sans MS" panose="030F0702030302020204" pitchFamily="66" charset="0"/>
              </a:rPr>
              <a:t>Célula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eucariota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3" name="Picture 82" descr="P110H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39166" y="4459529"/>
            <a:ext cx="1966761" cy="1833794"/>
          </a:xfrm>
          <a:noFill/>
          <a:ln>
            <a:miter lim="800000"/>
            <a:headEnd/>
            <a:tailEnd/>
          </a:ln>
        </p:spPr>
      </p:pic>
      <p:pic>
        <p:nvPicPr>
          <p:cNvPr id="14" name="Picture 80" descr="ed039003"/>
          <p:cNvPicPr>
            <a:picLocks noChangeAspect="1" noChangeArrowheads="1"/>
          </p:cNvPicPr>
          <p:nvPr/>
        </p:nvPicPr>
        <p:blipFill>
          <a:blip r:embed="rId6" cstate="print"/>
          <a:srcRect t="39063" r="1048" b="3981"/>
          <a:stretch>
            <a:fillRect/>
          </a:stretch>
        </p:blipFill>
        <p:spPr bwMode="auto">
          <a:xfrm>
            <a:off x="238669" y="5193196"/>
            <a:ext cx="1709651" cy="1312217"/>
          </a:xfrm>
          <a:prstGeom prst="rect">
            <a:avLst/>
          </a:prstGeom>
          <a:noFill/>
        </p:spPr>
      </p:pic>
      <p:pic>
        <p:nvPicPr>
          <p:cNvPr id="15" name="Picture 81" descr="ed039004"/>
          <p:cNvPicPr>
            <a:picLocks noChangeAspect="1" noChangeArrowheads="1"/>
          </p:cNvPicPr>
          <p:nvPr/>
        </p:nvPicPr>
        <p:blipFill>
          <a:blip r:embed="rId7" cstate="print"/>
          <a:srcRect b="43282"/>
          <a:stretch>
            <a:fillRect/>
          </a:stretch>
        </p:blipFill>
        <p:spPr bwMode="auto">
          <a:xfrm>
            <a:off x="7115934" y="3797084"/>
            <a:ext cx="1920116" cy="1452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861488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792163" y="440668"/>
            <a:ext cx="69841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>
                <a:solidFill>
                  <a:srgbClr val="20A51D"/>
                </a:solidFill>
                <a:latin typeface="Comic Sans MS" panose="030F0702030302020204" pitchFamily="66" charset="0"/>
              </a:rPr>
              <a:t>COMPARACIÓN ENTRE MITOSIS Y MEIOSIS</a:t>
            </a:r>
          </a:p>
        </p:txBody>
      </p:sp>
      <p:sp>
        <p:nvSpPr>
          <p:cNvPr id="80989" name="Text Box 93"/>
          <p:cNvSpPr txBox="1">
            <a:spLocks noChangeArrowheads="1"/>
          </p:cNvSpPr>
          <p:nvPr/>
        </p:nvSpPr>
        <p:spPr bwMode="auto">
          <a:xfrm>
            <a:off x="4643438" y="1196975"/>
            <a:ext cx="1692275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omic Sans MS" panose="030F0702030302020204" pitchFamily="66" charset="0"/>
              </a:rPr>
              <a:t>MEIOSIS</a:t>
            </a:r>
          </a:p>
        </p:txBody>
      </p:sp>
      <p:sp>
        <p:nvSpPr>
          <p:cNvPr id="80990" name="Text Box 94"/>
          <p:cNvSpPr txBox="1">
            <a:spLocks noChangeArrowheads="1"/>
          </p:cNvSpPr>
          <p:nvPr/>
        </p:nvSpPr>
        <p:spPr bwMode="auto">
          <a:xfrm>
            <a:off x="6876256" y="3982132"/>
            <a:ext cx="1756792" cy="1571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s-ES" sz="1600" b="1" dirty="0">
                <a:latin typeface="Comic Sans MS" panose="030F0702030302020204" pitchFamily="66" charset="0"/>
              </a:rPr>
              <a:t>Resultado: </a:t>
            </a:r>
          </a:p>
          <a:p>
            <a:r>
              <a:rPr lang="es-ES" sz="1600" dirty="0">
                <a:latin typeface="Comic Sans MS" panose="030F0702030302020204" pitchFamily="66" charset="0"/>
              </a:rPr>
              <a:t>dos células hijas  iguales entre sí y a la progenitora.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80992" name="Text Box 96"/>
          <p:cNvSpPr txBox="1">
            <a:spLocks noChangeArrowheads="1"/>
          </p:cNvSpPr>
          <p:nvPr/>
        </p:nvSpPr>
        <p:spPr bwMode="auto">
          <a:xfrm>
            <a:off x="251521" y="3753036"/>
            <a:ext cx="1944215" cy="17641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s-ES" sz="1600" b="1" dirty="0">
                <a:latin typeface="Comic Sans MS" panose="030F0702030302020204" pitchFamily="66" charset="0"/>
              </a:rPr>
              <a:t>Resultado:</a:t>
            </a:r>
            <a:r>
              <a:rPr lang="es-ES" sz="1600" dirty="0">
                <a:latin typeface="Comic Sans MS" panose="030F0702030302020204" pitchFamily="66" charset="0"/>
              </a:rPr>
              <a:t> </a:t>
            </a:r>
          </a:p>
          <a:p>
            <a:r>
              <a:rPr lang="es-ES" sz="1600" dirty="0">
                <a:latin typeface="Comic Sans MS" panose="030F0702030302020204" pitchFamily="66" charset="0"/>
              </a:rPr>
              <a:t>cuatro células hijas haploides distintas entre sí y de la progenitora.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151148"/>
            <a:ext cx="42862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 bwMode="auto">
          <a:xfrm>
            <a:off x="6804248" y="3976464"/>
            <a:ext cx="1828800" cy="1396752"/>
          </a:xfrm>
          <a:prstGeom prst="rect">
            <a:avLst/>
          </a:prstGeom>
          <a:noFill/>
          <a:ln w="9525" cap="flat" cmpd="sng" algn="ctr">
            <a:solidFill>
              <a:srgbClr val="2E8A2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ángulo 2"/>
          <p:cNvSpPr/>
          <p:nvPr/>
        </p:nvSpPr>
        <p:spPr bwMode="auto">
          <a:xfrm>
            <a:off x="251521" y="3738736"/>
            <a:ext cx="1922511" cy="1778496"/>
          </a:xfrm>
          <a:prstGeom prst="rect">
            <a:avLst/>
          </a:prstGeom>
          <a:noFill/>
          <a:ln w="9525" cap="flat" cmpd="sng" algn="ctr">
            <a:solidFill>
              <a:srgbClr val="2E8A2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0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8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0" grpId="0"/>
      <p:bldP spid="809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481013" y="291589"/>
            <a:ext cx="843261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 dirty="0">
                <a:solidFill>
                  <a:srgbClr val="669900"/>
                </a:solidFill>
                <a:latin typeface="Comic Sans MS" panose="030F0702030302020204" pitchFamily="66" charset="0"/>
              </a:rPr>
              <a:t>A/ </a:t>
            </a:r>
            <a:r>
              <a:rPr lang="es-ES_tradnl" b="1" dirty="0">
                <a:solidFill>
                  <a:srgbClr val="669900"/>
                </a:solidFill>
                <a:highlight>
                  <a:srgbClr val="B7FC84"/>
                </a:highlight>
                <a:latin typeface="Comic Sans MS" panose="030F0702030302020204" pitchFamily="66" charset="0"/>
              </a:rPr>
              <a:t>La célula PROCARIOTA:</a:t>
            </a:r>
            <a:r>
              <a:rPr lang="es-ES_tradnl" b="1" dirty="0">
                <a:solidFill>
                  <a:srgbClr val="669900"/>
                </a:solidFill>
                <a:latin typeface="Comic Sans MS" panose="030F0702030302020204" pitchFamily="66" charset="0"/>
              </a:rPr>
              <a:t> sin membrana nuclear ni orgánulos complejos,</a:t>
            </a:r>
          </a:p>
          <a:p>
            <a:pPr>
              <a:spcBef>
                <a:spcPct val="50000"/>
              </a:spcBef>
            </a:pPr>
            <a:r>
              <a:rPr lang="es-ES_tradnl" b="1" dirty="0">
                <a:solidFill>
                  <a:srgbClr val="669900"/>
                </a:solidFill>
                <a:latin typeface="Comic Sans MS" panose="030F0702030302020204" pitchFamily="66" charset="0"/>
              </a:rPr>
              <a:t>                            más pequeña (1 a 10 </a:t>
            </a:r>
            <a:r>
              <a:rPr lang="el-GR" b="1" dirty="0">
                <a:solidFill>
                  <a:srgbClr val="669900"/>
                </a:solidFill>
                <a:latin typeface="Comic Sans MS" panose="030F0702030302020204" pitchFamily="66" charset="0"/>
              </a:rPr>
              <a:t>μ</a:t>
            </a:r>
            <a:r>
              <a:rPr lang="es-ES" b="1" dirty="0">
                <a:solidFill>
                  <a:srgbClr val="669900"/>
                </a:solidFill>
                <a:latin typeface="Comic Sans MS" panose="030F0702030302020204" pitchFamily="66" charset="0"/>
              </a:rPr>
              <a:t>m). SÓLO EN MONERAS.</a:t>
            </a:r>
          </a:p>
        </p:txBody>
      </p:sp>
      <p:sp>
        <p:nvSpPr>
          <p:cNvPr id="206851" name="Line 3"/>
          <p:cNvSpPr>
            <a:spLocks noChangeShapeType="1"/>
          </p:cNvSpPr>
          <p:nvPr/>
        </p:nvSpPr>
        <p:spPr bwMode="auto">
          <a:xfrm>
            <a:off x="684213" y="1046163"/>
            <a:ext cx="8351837" cy="0"/>
          </a:xfrm>
          <a:prstGeom prst="line">
            <a:avLst/>
          </a:prstGeom>
          <a:noFill/>
          <a:ln w="1905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206900" name="Picture 52" descr="833571ALMT04P076H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13" y="1435100"/>
            <a:ext cx="7874000" cy="4333875"/>
          </a:xfrm>
          <a:prstGeom prst="rect">
            <a:avLst/>
          </a:prstGeom>
          <a:noFill/>
        </p:spPr>
      </p:pic>
      <p:sp>
        <p:nvSpPr>
          <p:cNvPr id="206901" name="Text Box 53"/>
          <p:cNvSpPr txBox="1">
            <a:spLocks noChangeArrowheads="1"/>
          </p:cNvSpPr>
          <p:nvPr/>
        </p:nvSpPr>
        <p:spPr bwMode="auto">
          <a:xfrm>
            <a:off x="3205163" y="1289260"/>
            <a:ext cx="1347787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b="1" u="sng" dirty="0">
                <a:solidFill>
                  <a:srgbClr val="006600"/>
                </a:solidFill>
                <a:latin typeface="Comic Sans MS" panose="030F0702030302020204" pitchFamily="66" charset="0"/>
              </a:rPr>
              <a:t>Cromosoma </a:t>
            </a:r>
            <a:r>
              <a:rPr lang="es-ES" sz="1200" b="1" dirty="0">
                <a:solidFill>
                  <a:srgbClr val="006600"/>
                </a:solidFill>
                <a:latin typeface="Comic Sans MS" panose="030F0702030302020204" pitchFamily="66" charset="0"/>
              </a:rPr>
              <a:t>o </a:t>
            </a:r>
            <a:r>
              <a:rPr lang="es-ES" sz="1200" b="1" u="sng" dirty="0">
                <a:solidFill>
                  <a:srgbClr val="006600"/>
                </a:solidFill>
                <a:latin typeface="Comic Sans MS" panose="030F0702030302020204" pitchFamily="66" charset="0"/>
              </a:rPr>
              <a:t>nucleoide</a:t>
            </a:r>
          </a:p>
        </p:txBody>
      </p:sp>
      <p:sp>
        <p:nvSpPr>
          <p:cNvPr id="206902" name="Line 54"/>
          <p:cNvSpPr>
            <a:spLocks noChangeShapeType="1"/>
          </p:cNvSpPr>
          <p:nvPr/>
        </p:nvSpPr>
        <p:spPr bwMode="auto">
          <a:xfrm flipV="1">
            <a:off x="4752975" y="2117725"/>
            <a:ext cx="49213" cy="588963"/>
          </a:xfrm>
          <a:prstGeom prst="line">
            <a:avLst/>
          </a:prstGeom>
          <a:noFill/>
          <a:ln w="19050">
            <a:solidFill>
              <a:srgbClr val="004A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06903" name="Text Box 55"/>
          <p:cNvSpPr txBox="1">
            <a:spLocks noChangeArrowheads="1"/>
          </p:cNvSpPr>
          <p:nvPr/>
        </p:nvSpPr>
        <p:spPr bwMode="auto">
          <a:xfrm>
            <a:off x="647564" y="2420888"/>
            <a:ext cx="1347787" cy="73866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b="1" u="sng" dirty="0">
                <a:solidFill>
                  <a:srgbClr val="006600"/>
                </a:solidFill>
                <a:latin typeface="Comic Sans MS" panose="030F0702030302020204" pitchFamily="66" charset="0"/>
              </a:rPr>
              <a:t>Ribosomas</a:t>
            </a:r>
            <a:r>
              <a:rPr lang="es-ES" sz="1200" b="1" dirty="0">
                <a:solidFill>
                  <a:srgbClr val="006600"/>
                </a:solidFill>
                <a:latin typeface="Comic Sans MS" panose="030F0702030302020204" pitchFamily="66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s-ES" sz="1200" b="1" dirty="0">
                <a:solidFill>
                  <a:srgbClr val="006600"/>
                </a:solidFill>
                <a:latin typeface="Comic Sans MS" panose="030F0702030302020204" pitchFamily="66" charset="0"/>
              </a:rPr>
              <a:t>Síntesis de proteínas.</a:t>
            </a:r>
          </a:p>
        </p:txBody>
      </p:sp>
      <p:sp>
        <p:nvSpPr>
          <p:cNvPr id="206904" name="Text Box 56"/>
          <p:cNvSpPr txBox="1">
            <a:spLocks noChangeArrowheads="1"/>
          </p:cNvSpPr>
          <p:nvPr/>
        </p:nvSpPr>
        <p:spPr bwMode="auto">
          <a:xfrm>
            <a:off x="7436680" y="1322184"/>
            <a:ext cx="1347788" cy="73866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b="1" u="sng" dirty="0">
                <a:solidFill>
                  <a:srgbClr val="006600"/>
                </a:solidFill>
                <a:latin typeface="Comic Sans MS" panose="030F0702030302020204" pitchFamily="66" charset="0"/>
              </a:rPr>
              <a:t>Fimbrias</a:t>
            </a:r>
            <a:r>
              <a:rPr lang="es-ES" sz="1200" b="1" dirty="0">
                <a:solidFill>
                  <a:srgbClr val="006600"/>
                </a:solidFill>
                <a:latin typeface="Comic Sans MS" panose="030F0702030302020204" pitchFamily="66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s-ES" sz="1200" b="1" dirty="0">
                <a:solidFill>
                  <a:srgbClr val="006600"/>
                </a:solidFill>
                <a:latin typeface="Comic Sans MS" panose="030F0702030302020204" pitchFamily="66" charset="0"/>
              </a:rPr>
              <a:t>Adherencia a sustratos.</a:t>
            </a:r>
          </a:p>
        </p:txBody>
      </p:sp>
      <p:sp>
        <p:nvSpPr>
          <p:cNvPr id="206905" name="Text Box 57"/>
          <p:cNvSpPr txBox="1">
            <a:spLocks noChangeArrowheads="1"/>
          </p:cNvSpPr>
          <p:nvPr/>
        </p:nvSpPr>
        <p:spPr bwMode="auto">
          <a:xfrm>
            <a:off x="385763" y="5313363"/>
            <a:ext cx="1347787" cy="55399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b="1" u="sng" dirty="0">
                <a:solidFill>
                  <a:srgbClr val="006600"/>
                </a:solidFill>
                <a:latin typeface="Comic Sans MS" panose="030F0702030302020204" pitchFamily="66" charset="0"/>
              </a:rPr>
              <a:t>Flagelo</a:t>
            </a:r>
            <a:r>
              <a:rPr lang="es-ES" sz="1200" b="1" dirty="0">
                <a:solidFill>
                  <a:srgbClr val="006600"/>
                </a:solidFill>
                <a:latin typeface="Comic Sans MS" panose="030F0702030302020204" pitchFamily="66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s-ES" sz="1200" b="1" dirty="0">
                <a:solidFill>
                  <a:srgbClr val="006600"/>
                </a:solidFill>
                <a:latin typeface="Comic Sans MS" panose="030F0702030302020204" pitchFamily="66" charset="0"/>
              </a:rPr>
              <a:t>Movimiento</a:t>
            </a:r>
          </a:p>
        </p:txBody>
      </p:sp>
      <p:sp>
        <p:nvSpPr>
          <p:cNvPr id="206906" name="Text Box 58"/>
          <p:cNvSpPr txBox="1">
            <a:spLocks noChangeArrowheads="1"/>
          </p:cNvSpPr>
          <p:nvPr/>
        </p:nvSpPr>
        <p:spPr bwMode="auto">
          <a:xfrm>
            <a:off x="3370263" y="5376863"/>
            <a:ext cx="1347787" cy="2746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b="1" dirty="0">
                <a:solidFill>
                  <a:srgbClr val="006600"/>
                </a:solidFill>
                <a:latin typeface="Comic Sans MS" panose="030F0702030302020204" pitchFamily="66" charset="0"/>
              </a:rPr>
              <a:t>Cápsula</a:t>
            </a:r>
          </a:p>
        </p:txBody>
      </p:sp>
      <p:sp>
        <p:nvSpPr>
          <p:cNvPr id="206907" name="Text Box 59"/>
          <p:cNvSpPr txBox="1">
            <a:spLocks noChangeArrowheads="1"/>
          </p:cNvSpPr>
          <p:nvPr/>
        </p:nvSpPr>
        <p:spPr bwMode="auto">
          <a:xfrm>
            <a:off x="5046663" y="5287963"/>
            <a:ext cx="1347787" cy="55399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b="1" u="sng" dirty="0">
                <a:solidFill>
                  <a:srgbClr val="006600"/>
                </a:solidFill>
                <a:latin typeface="Comic Sans MS" panose="030F0702030302020204" pitchFamily="66" charset="0"/>
              </a:rPr>
              <a:t>Pared celular</a:t>
            </a:r>
            <a:r>
              <a:rPr lang="es-ES" sz="1200" b="1" dirty="0">
                <a:solidFill>
                  <a:srgbClr val="006600"/>
                </a:solidFill>
                <a:latin typeface="Comic Sans MS" panose="030F0702030302020204" pitchFamily="66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s-ES" sz="1200" b="1" dirty="0">
                <a:solidFill>
                  <a:srgbClr val="006600"/>
                </a:solidFill>
                <a:latin typeface="Comic Sans MS" panose="030F0702030302020204" pitchFamily="66" charset="0"/>
              </a:rPr>
              <a:t>Protección.</a:t>
            </a:r>
          </a:p>
        </p:txBody>
      </p:sp>
      <p:sp>
        <p:nvSpPr>
          <p:cNvPr id="206908" name="Text Box 60"/>
          <p:cNvSpPr txBox="1">
            <a:spLocks noChangeArrowheads="1"/>
          </p:cNvSpPr>
          <p:nvPr/>
        </p:nvSpPr>
        <p:spPr bwMode="auto">
          <a:xfrm>
            <a:off x="6786563" y="4779963"/>
            <a:ext cx="1347787" cy="92333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b="1" u="sng" dirty="0">
                <a:solidFill>
                  <a:srgbClr val="006600"/>
                </a:solidFill>
                <a:latin typeface="Comic Sans MS" panose="030F0702030302020204" pitchFamily="66" charset="0"/>
              </a:rPr>
              <a:t>Membrana plasmática</a:t>
            </a:r>
            <a:r>
              <a:rPr lang="es-ES" sz="1200" b="1" dirty="0">
                <a:solidFill>
                  <a:srgbClr val="006600"/>
                </a:solidFill>
                <a:latin typeface="Comic Sans MS" panose="030F0702030302020204" pitchFamily="66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s-ES" sz="1200" b="1" dirty="0">
                <a:solidFill>
                  <a:srgbClr val="006600"/>
                </a:solidFill>
                <a:latin typeface="Comic Sans MS" panose="030F0702030302020204" pitchFamily="66" charset="0"/>
              </a:rPr>
              <a:t>Permeabilidad selectiva.</a:t>
            </a:r>
          </a:p>
        </p:txBody>
      </p:sp>
      <p:sp>
        <p:nvSpPr>
          <p:cNvPr id="206909" name="Text Box 61"/>
          <p:cNvSpPr txBox="1">
            <a:spLocks noChangeArrowheads="1"/>
          </p:cNvSpPr>
          <p:nvPr/>
        </p:nvSpPr>
        <p:spPr bwMode="auto">
          <a:xfrm>
            <a:off x="4373563" y="1846263"/>
            <a:ext cx="1347787" cy="2746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b="1" dirty="0">
                <a:solidFill>
                  <a:srgbClr val="006600"/>
                </a:solidFill>
                <a:latin typeface="Comic Sans MS" panose="030F0702030302020204" pitchFamily="66" charset="0"/>
              </a:rPr>
              <a:t>Citoplasma</a:t>
            </a:r>
          </a:p>
        </p:txBody>
      </p:sp>
      <p:sp>
        <p:nvSpPr>
          <p:cNvPr id="206910" name="Text Box 62"/>
          <p:cNvSpPr txBox="1">
            <a:spLocks noChangeArrowheads="1"/>
          </p:cNvSpPr>
          <p:nvPr/>
        </p:nvSpPr>
        <p:spPr bwMode="auto">
          <a:xfrm>
            <a:off x="1539281" y="1232756"/>
            <a:ext cx="1844587" cy="110799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b="1" u="sng" dirty="0">
                <a:solidFill>
                  <a:srgbClr val="006600"/>
                </a:solidFill>
                <a:latin typeface="Comic Sans MS" panose="030F0702030302020204" pitchFamily="66" charset="0"/>
              </a:rPr>
              <a:t>Mesosoma</a:t>
            </a:r>
            <a:r>
              <a:rPr lang="es-ES" sz="1200" b="1" dirty="0">
                <a:solidFill>
                  <a:srgbClr val="006600"/>
                </a:solidFill>
                <a:latin typeface="Comic Sans MS" panose="030F0702030302020204" pitchFamily="66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s-ES" sz="1200" b="1" dirty="0">
                <a:solidFill>
                  <a:srgbClr val="006600"/>
                </a:solidFill>
                <a:latin typeface="Comic Sans MS" panose="030F0702030302020204" pitchFamily="66" charset="0"/>
              </a:rPr>
              <a:t>Con enzimas importantes para el metabolismo de la bacteria.</a:t>
            </a:r>
          </a:p>
        </p:txBody>
      </p:sp>
      <p:sp>
        <p:nvSpPr>
          <p:cNvPr id="206911" name="Line 63"/>
          <p:cNvSpPr>
            <a:spLocks noChangeShapeType="1"/>
          </p:cNvSpPr>
          <p:nvPr/>
        </p:nvSpPr>
        <p:spPr bwMode="auto">
          <a:xfrm flipH="1">
            <a:off x="4052888" y="4573588"/>
            <a:ext cx="598487" cy="782637"/>
          </a:xfrm>
          <a:prstGeom prst="line">
            <a:avLst/>
          </a:prstGeom>
          <a:noFill/>
          <a:ln w="19050">
            <a:solidFill>
              <a:srgbClr val="004A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06912" name="Line 64"/>
          <p:cNvSpPr>
            <a:spLocks noChangeShapeType="1"/>
          </p:cNvSpPr>
          <p:nvPr/>
        </p:nvSpPr>
        <p:spPr bwMode="auto">
          <a:xfrm flipH="1" flipV="1">
            <a:off x="2782888" y="2295525"/>
            <a:ext cx="611187" cy="538163"/>
          </a:xfrm>
          <a:prstGeom prst="line">
            <a:avLst/>
          </a:prstGeom>
          <a:noFill/>
          <a:ln w="19050">
            <a:solidFill>
              <a:srgbClr val="004A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06913" name="Line 65"/>
          <p:cNvSpPr>
            <a:spLocks noChangeShapeType="1"/>
          </p:cNvSpPr>
          <p:nvPr/>
        </p:nvSpPr>
        <p:spPr bwMode="auto">
          <a:xfrm>
            <a:off x="4956175" y="4256088"/>
            <a:ext cx="595313" cy="998537"/>
          </a:xfrm>
          <a:prstGeom prst="line">
            <a:avLst/>
          </a:prstGeom>
          <a:noFill/>
          <a:ln w="19050">
            <a:solidFill>
              <a:srgbClr val="004A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06914" name="Line 66"/>
          <p:cNvSpPr>
            <a:spLocks noChangeShapeType="1"/>
          </p:cNvSpPr>
          <p:nvPr/>
        </p:nvSpPr>
        <p:spPr bwMode="auto">
          <a:xfrm>
            <a:off x="5197475" y="4103688"/>
            <a:ext cx="1839913" cy="808037"/>
          </a:xfrm>
          <a:prstGeom prst="line">
            <a:avLst/>
          </a:prstGeom>
          <a:noFill/>
          <a:ln w="19050">
            <a:solidFill>
              <a:srgbClr val="004A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06915" name="Line 67"/>
          <p:cNvSpPr>
            <a:spLocks noChangeShapeType="1"/>
          </p:cNvSpPr>
          <p:nvPr/>
        </p:nvSpPr>
        <p:spPr bwMode="auto">
          <a:xfrm flipH="1" flipV="1">
            <a:off x="3760788" y="1736725"/>
            <a:ext cx="750887" cy="1425575"/>
          </a:xfrm>
          <a:prstGeom prst="line">
            <a:avLst/>
          </a:prstGeom>
          <a:noFill/>
          <a:ln w="19050">
            <a:solidFill>
              <a:srgbClr val="004A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06916" name="Line 68"/>
          <p:cNvSpPr>
            <a:spLocks noChangeShapeType="1"/>
          </p:cNvSpPr>
          <p:nvPr/>
        </p:nvSpPr>
        <p:spPr bwMode="auto">
          <a:xfrm flipH="1" flipV="1">
            <a:off x="1817688" y="2613025"/>
            <a:ext cx="712787" cy="461963"/>
          </a:xfrm>
          <a:prstGeom prst="line">
            <a:avLst/>
          </a:prstGeom>
          <a:noFill/>
          <a:ln w="19050">
            <a:solidFill>
              <a:srgbClr val="004A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06917" name="Freeform 69"/>
          <p:cNvSpPr>
            <a:spLocks/>
          </p:cNvSpPr>
          <p:nvPr/>
        </p:nvSpPr>
        <p:spPr bwMode="auto">
          <a:xfrm>
            <a:off x="7404100" y="2044700"/>
            <a:ext cx="444500" cy="520700"/>
          </a:xfrm>
          <a:custGeom>
            <a:avLst/>
            <a:gdLst/>
            <a:ahLst/>
            <a:cxnLst>
              <a:cxn ang="0">
                <a:pos x="208" y="328"/>
              </a:cxn>
              <a:cxn ang="0">
                <a:pos x="280" y="0"/>
              </a:cxn>
              <a:cxn ang="0">
                <a:pos x="0" y="104"/>
              </a:cxn>
            </a:cxnLst>
            <a:rect l="0" t="0" r="r" b="b"/>
            <a:pathLst>
              <a:path w="280" h="328">
                <a:moveTo>
                  <a:pt x="208" y="328"/>
                </a:moveTo>
                <a:lnTo>
                  <a:pt x="280" y="0"/>
                </a:lnTo>
                <a:lnTo>
                  <a:pt x="0" y="104"/>
                </a:lnTo>
              </a:path>
            </a:pathLst>
          </a:custGeom>
          <a:noFill/>
          <a:ln w="19050">
            <a:solidFill>
              <a:srgbClr val="004A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06918" name="Line 70"/>
          <p:cNvSpPr>
            <a:spLocks noChangeShapeType="1"/>
          </p:cNvSpPr>
          <p:nvPr/>
        </p:nvSpPr>
        <p:spPr bwMode="auto">
          <a:xfrm flipH="1">
            <a:off x="890588" y="4802188"/>
            <a:ext cx="115887" cy="503237"/>
          </a:xfrm>
          <a:prstGeom prst="line">
            <a:avLst/>
          </a:prstGeom>
          <a:noFill/>
          <a:ln w="19050">
            <a:solidFill>
              <a:srgbClr val="004A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5" name="Título 1"/>
          <p:cNvSpPr>
            <a:spLocks noGrp="1"/>
          </p:cNvSpPr>
          <p:nvPr>
            <p:ph type="title"/>
          </p:nvPr>
        </p:nvSpPr>
        <p:spPr>
          <a:xfrm>
            <a:off x="719138" y="6175437"/>
            <a:ext cx="7967662" cy="637939"/>
          </a:xfrm>
        </p:spPr>
        <p:txBody>
          <a:bodyPr/>
          <a:lstStyle/>
          <a:p>
            <a:pPr algn="l"/>
            <a:r>
              <a:rPr lang="es-ES" sz="1600" dirty="0">
                <a:solidFill>
                  <a:srgbClr val="20A51D"/>
                </a:solidFill>
                <a:latin typeface="Comic Sans MS" panose="030F0702030302020204" pitchFamily="66" charset="0"/>
              </a:rPr>
              <a:t>* PLÁSMIDOS: pequeños fragmentos de ADN que en ocasiones</a:t>
            </a:r>
            <a:br>
              <a:rPr lang="es-ES" sz="1600" dirty="0">
                <a:solidFill>
                  <a:srgbClr val="20A51D"/>
                </a:solidFill>
                <a:latin typeface="Comic Sans MS" panose="030F0702030302020204" pitchFamily="66" charset="0"/>
              </a:rPr>
            </a:br>
            <a:r>
              <a:rPr lang="es-ES" sz="1600" dirty="0">
                <a:solidFill>
                  <a:srgbClr val="20A51D"/>
                </a:solidFill>
                <a:latin typeface="Comic Sans MS" panose="030F0702030302020204" pitchFamily="66" charset="0"/>
              </a:rPr>
              <a:t>                          aparecen en el citoplasma bacteriano.</a:t>
            </a:r>
          </a:p>
        </p:txBody>
      </p:sp>
      <p:pic>
        <p:nvPicPr>
          <p:cNvPr id="26" name="Picture 33" descr="ed039003"/>
          <p:cNvPicPr>
            <a:picLocks noChangeAspect="1" noChangeArrowheads="1"/>
          </p:cNvPicPr>
          <p:nvPr/>
        </p:nvPicPr>
        <p:blipFill>
          <a:blip r:embed="rId3" cstate="print"/>
          <a:srcRect t="39063" r="1048" b="3981"/>
          <a:stretch>
            <a:fillRect/>
          </a:stretch>
        </p:blipFill>
        <p:spPr bwMode="auto">
          <a:xfrm>
            <a:off x="71500" y="728700"/>
            <a:ext cx="1453715" cy="1115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348479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94" name="Text Box 42"/>
          <p:cNvSpPr txBox="1">
            <a:spLocks noChangeArrowheads="1"/>
          </p:cNvSpPr>
          <p:nvPr/>
        </p:nvSpPr>
        <p:spPr bwMode="auto">
          <a:xfrm>
            <a:off x="431540" y="224644"/>
            <a:ext cx="859872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dirty="0">
                <a:solidFill>
                  <a:srgbClr val="669900"/>
                </a:solidFill>
                <a:latin typeface="Comic Sans MS" panose="030F0702030302020204" pitchFamily="66" charset="0"/>
              </a:rPr>
              <a:t>B/ </a:t>
            </a:r>
            <a:r>
              <a:rPr lang="es-ES_tradnl" b="1" dirty="0">
                <a:solidFill>
                  <a:srgbClr val="669900"/>
                </a:solidFill>
                <a:highlight>
                  <a:srgbClr val="B7FC84"/>
                </a:highlight>
                <a:latin typeface="Comic Sans MS" panose="030F0702030302020204" pitchFamily="66" charset="0"/>
              </a:rPr>
              <a:t>La célula EUCARIOTA</a:t>
            </a:r>
            <a:r>
              <a:rPr lang="es-ES_tradnl" b="1" dirty="0">
                <a:solidFill>
                  <a:srgbClr val="669900"/>
                </a:solidFill>
                <a:latin typeface="Comic Sans MS" panose="030F0702030302020204" pitchFamily="66" charset="0"/>
              </a:rPr>
              <a:t> (mayor tamaño, con núcleo y orgánulos complejos)</a:t>
            </a:r>
          </a:p>
          <a:p>
            <a:pPr>
              <a:spcBef>
                <a:spcPct val="50000"/>
              </a:spcBef>
            </a:pPr>
            <a:r>
              <a:rPr lang="es-ES_tradnl" b="1" dirty="0">
                <a:solidFill>
                  <a:srgbClr val="669900"/>
                </a:solidFill>
                <a:latin typeface="Comic Sans MS" panose="030F0702030302020204" pitchFamily="66" charset="0"/>
              </a:rPr>
              <a:t>Presente en: protoctistas, hongos, plantas y animales.</a:t>
            </a:r>
            <a:endParaRPr lang="es-ES" b="1" dirty="0">
              <a:solidFill>
                <a:srgbClr val="66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2795" name="Line 43"/>
          <p:cNvSpPr>
            <a:spLocks noChangeShapeType="1"/>
          </p:cNvSpPr>
          <p:nvPr/>
        </p:nvSpPr>
        <p:spPr bwMode="auto">
          <a:xfrm>
            <a:off x="467544" y="1088740"/>
            <a:ext cx="8351837" cy="0"/>
          </a:xfrm>
          <a:prstGeom prst="line">
            <a:avLst/>
          </a:prstGeom>
          <a:noFill/>
          <a:ln w="1905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202862" name="Picture 110" descr="826534ALMT03P046H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1379538"/>
            <a:ext cx="3590925" cy="5022850"/>
          </a:xfrm>
          <a:prstGeom prst="rect">
            <a:avLst/>
          </a:prstGeom>
          <a:noFill/>
        </p:spPr>
      </p:pic>
      <p:pic>
        <p:nvPicPr>
          <p:cNvPr id="202863" name="Picture 111" descr="222ALMP2H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" y="1430338"/>
            <a:ext cx="4138613" cy="4805362"/>
          </a:xfrm>
          <a:prstGeom prst="rect">
            <a:avLst/>
          </a:prstGeom>
          <a:noFill/>
        </p:spPr>
      </p:pic>
      <p:sp>
        <p:nvSpPr>
          <p:cNvPr id="202864" name="Text Box 112"/>
          <p:cNvSpPr txBox="1">
            <a:spLocks noChangeArrowheads="1"/>
          </p:cNvSpPr>
          <p:nvPr/>
        </p:nvSpPr>
        <p:spPr bwMode="auto">
          <a:xfrm>
            <a:off x="3446463" y="6011863"/>
            <a:ext cx="2160587" cy="2746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>
                <a:solidFill>
                  <a:srgbClr val="006600"/>
                </a:solidFill>
                <a:latin typeface="Comic Sans MS" panose="030F0702030302020204" pitchFamily="66" charset="0"/>
              </a:rPr>
              <a:t>Membrana plasmática</a:t>
            </a:r>
          </a:p>
        </p:txBody>
      </p:sp>
      <p:sp>
        <p:nvSpPr>
          <p:cNvPr id="202865" name="Line 113"/>
          <p:cNvSpPr>
            <a:spLocks noChangeShapeType="1"/>
          </p:cNvSpPr>
          <p:nvPr/>
        </p:nvSpPr>
        <p:spPr bwMode="auto">
          <a:xfrm>
            <a:off x="3140075" y="5791200"/>
            <a:ext cx="557213" cy="314325"/>
          </a:xfrm>
          <a:prstGeom prst="line">
            <a:avLst/>
          </a:prstGeom>
          <a:noFill/>
          <a:ln w="19050">
            <a:solidFill>
              <a:srgbClr val="004A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02866" name="Line 114"/>
          <p:cNvSpPr>
            <a:spLocks noChangeShapeType="1"/>
          </p:cNvSpPr>
          <p:nvPr/>
        </p:nvSpPr>
        <p:spPr bwMode="auto">
          <a:xfrm flipH="1">
            <a:off x="5360988" y="5384800"/>
            <a:ext cx="1335087" cy="746125"/>
          </a:xfrm>
          <a:prstGeom prst="line">
            <a:avLst/>
          </a:prstGeom>
          <a:noFill/>
          <a:ln w="19050">
            <a:solidFill>
              <a:srgbClr val="004A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02867" name="Text Box 115"/>
          <p:cNvSpPr txBox="1">
            <a:spLocks noChangeArrowheads="1"/>
          </p:cNvSpPr>
          <p:nvPr/>
        </p:nvSpPr>
        <p:spPr bwMode="auto">
          <a:xfrm>
            <a:off x="3649663" y="2913063"/>
            <a:ext cx="2160587" cy="2746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>
                <a:solidFill>
                  <a:srgbClr val="006600"/>
                </a:solidFill>
                <a:latin typeface="Comic Sans MS" panose="030F0702030302020204" pitchFamily="66" charset="0"/>
              </a:rPr>
              <a:t>Citoplasma</a:t>
            </a:r>
          </a:p>
        </p:txBody>
      </p:sp>
      <p:sp>
        <p:nvSpPr>
          <p:cNvPr id="202868" name="Text Box 116"/>
          <p:cNvSpPr txBox="1">
            <a:spLocks noChangeArrowheads="1"/>
          </p:cNvSpPr>
          <p:nvPr/>
        </p:nvSpPr>
        <p:spPr bwMode="auto">
          <a:xfrm>
            <a:off x="3929063" y="4005263"/>
            <a:ext cx="2160587" cy="2746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>
                <a:solidFill>
                  <a:srgbClr val="006600"/>
                </a:solidFill>
                <a:latin typeface="Comic Sans MS" panose="030F0702030302020204" pitchFamily="66" charset="0"/>
              </a:rPr>
              <a:t>Núcleo</a:t>
            </a:r>
          </a:p>
        </p:txBody>
      </p:sp>
      <p:sp>
        <p:nvSpPr>
          <p:cNvPr id="202869" name="Text Box 117"/>
          <p:cNvSpPr txBox="1">
            <a:spLocks noChangeArrowheads="1"/>
          </p:cNvSpPr>
          <p:nvPr/>
        </p:nvSpPr>
        <p:spPr bwMode="auto">
          <a:xfrm>
            <a:off x="7834313" y="5224463"/>
            <a:ext cx="941387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>
                <a:solidFill>
                  <a:srgbClr val="006600"/>
                </a:solidFill>
                <a:latin typeface="Comic Sans MS" panose="030F0702030302020204" pitchFamily="66" charset="0"/>
              </a:rPr>
              <a:t>Pared celular</a:t>
            </a:r>
          </a:p>
        </p:txBody>
      </p:sp>
      <p:sp>
        <p:nvSpPr>
          <p:cNvPr id="202870" name="Line 118"/>
          <p:cNvSpPr>
            <a:spLocks noChangeShapeType="1"/>
          </p:cNvSpPr>
          <p:nvPr/>
        </p:nvSpPr>
        <p:spPr bwMode="auto">
          <a:xfrm flipH="1">
            <a:off x="5310188" y="2717800"/>
            <a:ext cx="2135187" cy="1406525"/>
          </a:xfrm>
          <a:prstGeom prst="line">
            <a:avLst/>
          </a:prstGeom>
          <a:noFill/>
          <a:ln w="19050">
            <a:solidFill>
              <a:srgbClr val="004A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02871" name="Line 119"/>
          <p:cNvSpPr>
            <a:spLocks noChangeShapeType="1"/>
          </p:cNvSpPr>
          <p:nvPr/>
        </p:nvSpPr>
        <p:spPr bwMode="auto">
          <a:xfrm flipV="1">
            <a:off x="2251075" y="4124325"/>
            <a:ext cx="2474913" cy="3175"/>
          </a:xfrm>
          <a:prstGeom prst="line">
            <a:avLst/>
          </a:prstGeom>
          <a:noFill/>
          <a:ln w="19050">
            <a:solidFill>
              <a:srgbClr val="004A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02874" name="Line 122"/>
          <p:cNvSpPr>
            <a:spLocks noChangeShapeType="1"/>
          </p:cNvSpPr>
          <p:nvPr/>
        </p:nvSpPr>
        <p:spPr bwMode="auto">
          <a:xfrm>
            <a:off x="7331075" y="5308600"/>
            <a:ext cx="671513" cy="34925"/>
          </a:xfrm>
          <a:prstGeom prst="line">
            <a:avLst/>
          </a:prstGeom>
          <a:noFill/>
          <a:ln w="19050">
            <a:solidFill>
              <a:srgbClr val="004A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02875" name="Text Box 123"/>
          <p:cNvSpPr txBox="1">
            <a:spLocks noChangeArrowheads="1"/>
          </p:cNvSpPr>
          <p:nvPr/>
        </p:nvSpPr>
        <p:spPr bwMode="auto">
          <a:xfrm>
            <a:off x="566738" y="1189038"/>
            <a:ext cx="3703637" cy="287337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s-ES_tradnl" sz="1200" b="1">
                <a:solidFill>
                  <a:srgbClr val="006600"/>
                </a:solidFill>
                <a:latin typeface="Comic Sans MS" panose="030F0702030302020204" pitchFamily="66" charset="0"/>
              </a:rPr>
              <a:t>Animal </a:t>
            </a:r>
            <a:endParaRPr lang="es-ES" sz="1200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2876" name="Text Box 124"/>
          <p:cNvSpPr txBox="1">
            <a:spLocks noChangeArrowheads="1"/>
          </p:cNvSpPr>
          <p:nvPr/>
        </p:nvSpPr>
        <p:spPr bwMode="auto">
          <a:xfrm>
            <a:off x="5151438" y="1189038"/>
            <a:ext cx="3703637" cy="287337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s-ES_tradnl" sz="1200" b="1">
                <a:solidFill>
                  <a:srgbClr val="006600"/>
                </a:solidFill>
                <a:latin typeface="Comic Sans MS" panose="030F0702030302020204" pitchFamily="66" charset="0"/>
              </a:rPr>
              <a:t>Vegetal </a:t>
            </a:r>
            <a:endParaRPr lang="es-ES" sz="1200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2878" name="Line 126"/>
          <p:cNvSpPr>
            <a:spLocks noChangeShapeType="1"/>
          </p:cNvSpPr>
          <p:nvPr/>
        </p:nvSpPr>
        <p:spPr bwMode="auto">
          <a:xfrm flipH="1">
            <a:off x="5157788" y="2933700"/>
            <a:ext cx="1106487" cy="111125"/>
          </a:xfrm>
          <a:prstGeom prst="line">
            <a:avLst/>
          </a:prstGeom>
          <a:noFill/>
          <a:ln w="19050">
            <a:solidFill>
              <a:srgbClr val="004A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02879" name="Line 127"/>
          <p:cNvSpPr>
            <a:spLocks noChangeShapeType="1"/>
          </p:cNvSpPr>
          <p:nvPr/>
        </p:nvSpPr>
        <p:spPr bwMode="auto">
          <a:xfrm flipV="1">
            <a:off x="3267075" y="3082925"/>
            <a:ext cx="1039813" cy="231775"/>
          </a:xfrm>
          <a:prstGeom prst="line">
            <a:avLst/>
          </a:prstGeom>
          <a:noFill/>
          <a:ln w="19050">
            <a:solidFill>
              <a:srgbClr val="004A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971599" y="6175709"/>
            <a:ext cx="1279475" cy="601663"/>
          </a:xfrm>
          <a:prstGeom prst="rect">
            <a:avLst/>
          </a:prstGeom>
          <a:solidFill>
            <a:schemeClr val="bg1"/>
          </a:solidFill>
          <a:ln w="9525">
            <a:solidFill>
              <a:srgbClr val="20A5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600" dirty="0">
                <a:latin typeface="Comic Sans MS" panose="030F0702030302020204" pitchFamily="66" charset="0"/>
              </a:rPr>
              <a:t>TAMAÑO:</a:t>
            </a:r>
            <a:endParaRPr lang="es-ES" sz="1600" dirty="0">
              <a:latin typeface="Comic Sans MS" panose="030F0702030302020204" pitchFamily="66" charset="0"/>
            </a:endParaRPr>
          </a:p>
          <a:p>
            <a:r>
              <a:rPr lang="es-ES" sz="1600" dirty="0">
                <a:latin typeface="Comic Sans MS" panose="030F0702030302020204" pitchFamily="66" charset="0"/>
              </a:rPr>
              <a:t>10 a 100 µm</a:t>
            </a:r>
          </a:p>
        </p:txBody>
      </p:sp>
    </p:spTree>
    <p:extLst>
      <p:ext uri="{BB962C8B-B14F-4D97-AF65-F5344CB8AC3E}">
        <p14:creationId xmlns:p14="http://schemas.microsoft.com/office/powerpoint/2010/main" val="526407443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647700" y="224232"/>
            <a:ext cx="81915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dirty="0" smtClean="0">
                <a:solidFill>
                  <a:srgbClr val="339933"/>
                </a:solidFill>
                <a:latin typeface="Comic Sans MS" panose="030F0702030302020204" pitchFamily="66" charset="0"/>
              </a:rPr>
              <a:t>B.1. </a:t>
            </a:r>
            <a:r>
              <a:rPr lang="es-ES_tradnl" dirty="0">
                <a:solidFill>
                  <a:srgbClr val="339933"/>
                </a:solidFill>
                <a:latin typeface="Comic Sans MS" panose="030F0702030302020204" pitchFamily="66" charset="0"/>
              </a:rPr>
              <a:t>LA ESTRUCTURA DE LAS CÉLULAS </a:t>
            </a:r>
            <a:r>
              <a:rPr lang="es-ES_tradnl" dirty="0" smtClean="0">
                <a:solidFill>
                  <a:srgbClr val="339933"/>
                </a:solidFill>
                <a:latin typeface="Comic Sans MS" panose="030F0702030302020204" pitchFamily="66" charset="0"/>
              </a:rPr>
              <a:t>EUCARIOTAS ANIMALES.</a:t>
            </a:r>
          </a:p>
          <a:p>
            <a:pPr>
              <a:spcBef>
                <a:spcPct val="50000"/>
              </a:spcBef>
            </a:pPr>
            <a:r>
              <a:rPr lang="es-ES_tradnl" sz="1600" dirty="0" smtClean="0">
                <a:solidFill>
                  <a:srgbClr val="339933"/>
                </a:solidFill>
                <a:latin typeface="Comic Sans MS" panose="030F0702030302020204" pitchFamily="66" charset="0"/>
              </a:rPr>
              <a:t>La célula se compone de 3 partes fundamentales: </a:t>
            </a:r>
            <a:r>
              <a:rPr lang="es-ES_tradnl" sz="1600" b="1" dirty="0" smtClean="0">
                <a:solidFill>
                  <a:srgbClr val="339933"/>
                </a:solidFill>
                <a:latin typeface="Comic Sans MS" panose="030F0702030302020204" pitchFamily="66" charset="0"/>
              </a:rPr>
              <a:t>membrana plasmática, núcleo y citoplasma</a:t>
            </a:r>
            <a:r>
              <a:rPr lang="es-ES_tradnl" sz="1600" dirty="0" smtClean="0">
                <a:solidFill>
                  <a:srgbClr val="339933"/>
                </a:solidFill>
                <a:latin typeface="Comic Sans MS" panose="030F0702030302020204" pitchFamily="66" charset="0"/>
              </a:rPr>
              <a:t>. En este último se alojan numerosos </a:t>
            </a:r>
            <a:r>
              <a:rPr lang="es-ES_tradnl" sz="1600" b="1" dirty="0" smtClean="0">
                <a:solidFill>
                  <a:srgbClr val="339933"/>
                </a:solidFill>
                <a:latin typeface="Comic Sans MS" panose="030F0702030302020204" pitchFamily="66" charset="0"/>
              </a:rPr>
              <a:t>orgánulos celulares</a:t>
            </a:r>
            <a:r>
              <a:rPr lang="es-ES_tradnl" sz="1600" dirty="0" smtClean="0">
                <a:solidFill>
                  <a:srgbClr val="339933"/>
                </a:solidFill>
                <a:latin typeface="Comic Sans MS" panose="030F0702030302020204" pitchFamily="66" charset="0"/>
              </a:rPr>
              <a:t>.</a:t>
            </a:r>
            <a:endParaRPr lang="es-ES" sz="1600" dirty="0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>
            <a:off x="534085" y="1275004"/>
            <a:ext cx="8351837" cy="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24665" name="Picture 89" descr="826630Atlas_Página_02_Imagen_00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37254">
            <a:off x="496179" y="1559559"/>
            <a:ext cx="4462038" cy="5125691"/>
          </a:xfrm>
          <a:prstGeom prst="rect">
            <a:avLst/>
          </a:prstGeom>
          <a:noFill/>
        </p:spPr>
      </p:pic>
      <p:sp>
        <p:nvSpPr>
          <p:cNvPr id="24672" name="Line 96"/>
          <p:cNvSpPr>
            <a:spLocks noChangeShapeType="1"/>
          </p:cNvSpPr>
          <p:nvPr/>
        </p:nvSpPr>
        <p:spPr bwMode="auto">
          <a:xfrm flipH="1">
            <a:off x="4067175" y="2010182"/>
            <a:ext cx="973138" cy="10795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4674" name="Line 98"/>
          <p:cNvSpPr>
            <a:spLocks noChangeShapeType="1"/>
          </p:cNvSpPr>
          <p:nvPr/>
        </p:nvSpPr>
        <p:spPr bwMode="auto">
          <a:xfrm flipH="1">
            <a:off x="4064707" y="2440750"/>
            <a:ext cx="757238" cy="468312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4676" name="Line 100"/>
          <p:cNvSpPr>
            <a:spLocks noChangeShapeType="1"/>
          </p:cNvSpPr>
          <p:nvPr/>
        </p:nvSpPr>
        <p:spPr bwMode="auto">
          <a:xfrm flipH="1">
            <a:off x="4520606" y="2982465"/>
            <a:ext cx="792162" cy="360363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4677" name="Line 101"/>
          <p:cNvSpPr>
            <a:spLocks noChangeShapeType="1"/>
          </p:cNvSpPr>
          <p:nvPr/>
        </p:nvSpPr>
        <p:spPr bwMode="auto">
          <a:xfrm flipH="1" flipV="1">
            <a:off x="3939912" y="3488877"/>
            <a:ext cx="1079500" cy="10795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4671" name="Rectangle 9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040313" y="1733670"/>
            <a:ext cx="2700337" cy="360362"/>
          </a:xfrm>
          <a:prstGeom prst="rect">
            <a:avLst/>
          </a:prstGeom>
          <a:solidFill>
            <a:srgbClr val="CCFF99"/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s-ES_tradnl" dirty="0">
                <a:latin typeface="Comic Sans MS" panose="030F0702030302020204" pitchFamily="66" charset="0"/>
              </a:rPr>
              <a:t>Membrana plasmática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24673" name="Rectangle 9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847653" y="2246127"/>
            <a:ext cx="1693863" cy="360362"/>
          </a:xfrm>
          <a:prstGeom prst="rect">
            <a:avLst/>
          </a:prstGeom>
          <a:solidFill>
            <a:srgbClr val="CCFF99"/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s-ES_tradnl" dirty="0">
                <a:latin typeface="Comic Sans MS" panose="030F0702030302020204" pitchFamily="66" charset="0"/>
              </a:rPr>
              <a:t>Mitocondria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24675" name="Rectangle 9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299120" y="2897022"/>
            <a:ext cx="1620838" cy="360363"/>
          </a:xfrm>
          <a:prstGeom prst="rect">
            <a:avLst/>
          </a:prstGeom>
          <a:solidFill>
            <a:srgbClr val="CCFF99"/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s-ES_tradnl" dirty="0">
                <a:latin typeface="Comic Sans MS" panose="030F0702030302020204" pitchFamily="66" charset="0"/>
              </a:rPr>
              <a:t>Citoplasma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24678" name="Rectangle 10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005764" y="3525034"/>
            <a:ext cx="2197100" cy="360362"/>
          </a:xfrm>
          <a:prstGeom prst="rect">
            <a:avLst/>
          </a:prstGeom>
          <a:solidFill>
            <a:srgbClr val="CCFF99"/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s-ES_tradnl" dirty="0">
                <a:latin typeface="Comic Sans MS" panose="030F0702030302020204" pitchFamily="66" charset="0"/>
              </a:rPr>
              <a:t>Aparato de Golgi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24690" name="Rectangle 11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542236" y="6269513"/>
            <a:ext cx="1584325" cy="360362"/>
          </a:xfrm>
          <a:prstGeom prst="rect">
            <a:avLst/>
          </a:prstGeom>
          <a:solidFill>
            <a:srgbClr val="CCFF99"/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s-ES_tradnl">
                <a:latin typeface="Comic Sans MS" panose="030F0702030302020204" pitchFamily="66" charset="0"/>
              </a:rPr>
              <a:t>Lisosomas</a:t>
            </a:r>
            <a:endParaRPr lang="es-ES">
              <a:latin typeface="Comic Sans MS" panose="030F0702030302020204" pitchFamily="66" charset="0"/>
            </a:endParaRPr>
          </a:p>
        </p:txBody>
      </p:sp>
      <p:sp>
        <p:nvSpPr>
          <p:cNvPr id="24692" name="Line 116"/>
          <p:cNvSpPr>
            <a:spLocks noChangeShapeType="1"/>
          </p:cNvSpPr>
          <p:nvPr/>
        </p:nvSpPr>
        <p:spPr bwMode="auto">
          <a:xfrm flipH="1" flipV="1">
            <a:off x="3908184" y="5704437"/>
            <a:ext cx="684213" cy="53975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4693" name="Line 117"/>
          <p:cNvSpPr>
            <a:spLocks noChangeShapeType="1"/>
          </p:cNvSpPr>
          <p:nvPr/>
        </p:nvSpPr>
        <p:spPr bwMode="auto">
          <a:xfrm flipH="1">
            <a:off x="4198720" y="5623783"/>
            <a:ext cx="865188" cy="71438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4694" name="Rectangle 118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055924" y="5561209"/>
            <a:ext cx="1404938" cy="360362"/>
          </a:xfrm>
          <a:prstGeom prst="rect">
            <a:avLst/>
          </a:prstGeom>
          <a:solidFill>
            <a:srgbClr val="CCFF99"/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s-ES_tradnl">
                <a:latin typeface="Comic Sans MS" panose="030F0702030302020204" pitchFamily="66" charset="0"/>
              </a:rPr>
              <a:t>Vacuolas</a:t>
            </a:r>
            <a:endParaRPr lang="es-ES">
              <a:latin typeface="Comic Sans MS" panose="030F0702030302020204" pitchFamily="66" charset="0"/>
            </a:endParaRPr>
          </a:p>
        </p:txBody>
      </p:sp>
      <p:sp>
        <p:nvSpPr>
          <p:cNvPr id="24696" name="Rectangle 120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118499" y="4995397"/>
            <a:ext cx="2989262" cy="360362"/>
          </a:xfrm>
          <a:prstGeom prst="rect">
            <a:avLst/>
          </a:prstGeom>
          <a:solidFill>
            <a:srgbClr val="CCFF99"/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s-ES_tradnl">
                <a:latin typeface="Comic Sans MS" panose="030F0702030302020204" pitchFamily="66" charset="0"/>
              </a:rPr>
              <a:t>Retículo endoplasmático</a:t>
            </a:r>
            <a:endParaRPr lang="es-ES">
              <a:latin typeface="Comic Sans MS" panose="030F0702030302020204" pitchFamily="66" charset="0"/>
            </a:endParaRPr>
          </a:p>
        </p:txBody>
      </p:sp>
      <p:sp>
        <p:nvSpPr>
          <p:cNvPr id="24698" name="Line 122"/>
          <p:cNvSpPr>
            <a:spLocks noChangeShapeType="1"/>
          </p:cNvSpPr>
          <p:nvPr/>
        </p:nvSpPr>
        <p:spPr bwMode="auto">
          <a:xfrm flipH="1" flipV="1">
            <a:off x="3850041" y="5039528"/>
            <a:ext cx="1260475" cy="109538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4700" name="Line 124"/>
          <p:cNvSpPr>
            <a:spLocks noChangeShapeType="1"/>
          </p:cNvSpPr>
          <p:nvPr/>
        </p:nvSpPr>
        <p:spPr bwMode="auto">
          <a:xfrm flipH="1">
            <a:off x="3657006" y="4338834"/>
            <a:ext cx="1584325" cy="179387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4703" name="Rectangle 127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241332" y="4226093"/>
            <a:ext cx="1142654" cy="360362"/>
          </a:xfrm>
          <a:prstGeom prst="rect">
            <a:avLst/>
          </a:prstGeom>
          <a:solidFill>
            <a:srgbClr val="CCFF99"/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s-ES_tradnl" dirty="0">
                <a:latin typeface="Comic Sans MS" panose="030F0702030302020204" pitchFamily="66" charset="0"/>
              </a:rPr>
              <a:t>Núcleo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24705" name="Rectangle 129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142875" y="1447800"/>
            <a:ext cx="1765300" cy="360363"/>
          </a:xfrm>
          <a:prstGeom prst="rect">
            <a:avLst/>
          </a:prstGeom>
          <a:solidFill>
            <a:srgbClr val="CCFF99"/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s-ES_tradnl" dirty="0">
                <a:latin typeface="Comic Sans MS" panose="030F0702030302020204" pitchFamily="66" charset="0"/>
              </a:rPr>
              <a:t>Centrosoma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24707" name="Line 131"/>
          <p:cNvSpPr>
            <a:spLocks noChangeShapeType="1"/>
          </p:cNvSpPr>
          <p:nvPr/>
        </p:nvSpPr>
        <p:spPr bwMode="auto">
          <a:xfrm>
            <a:off x="1187450" y="1808163"/>
            <a:ext cx="1439863" cy="144145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4708" name="Line 132"/>
          <p:cNvSpPr>
            <a:spLocks noChangeShapeType="1"/>
          </p:cNvSpPr>
          <p:nvPr/>
        </p:nvSpPr>
        <p:spPr bwMode="auto">
          <a:xfrm flipV="1">
            <a:off x="1403350" y="5084763"/>
            <a:ext cx="396875" cy="900112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4701" name="Rectangle 125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106363" y="5876925"/>
            <a:ext cx="1620837" cy="360363"/>
          </a:xfrm>
          <a:prstGeom prst="rect">
            <a:avLst/>
          </a:prstGeom>
          <a:solidFill>
            <a:srgbClr val="CCFF99"/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s-ES_tradnl" dirty="0">
                <a:latin typeface="Comic Sans MS" panose="030F0702030302020204" pitchFamily="66" charset="0"/>
              </a:rPr>
              <a:t>Ribosomas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25" name="Picture 2" descr="Descargar citoesqueleto en pdf - Atlas de Histología Vegetal y Animal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6" t="21035" r="30430" b="63828"/>
          <a:stretch/>
        </p:blipFill>
        <p:spPr bwMode="auto">
          <a:xfrm rot="2413073">
            <a:off x="3289891" y="2215660"/>
            <a:ext cx="113888" cy="56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Line 98"/>
          <p:cNvSpPr>
            <a:spLocks noChangeShapeType="1"/>
          </p:cNvSpPr>
          <p:nvPr/>
        </p:nvSpPr>
        <p:spPr bwMode="auto">
          <a:xfrm flipH="1">
            <a:off x="3417887" y="1733670"/>
            <a:ext cx="646820" cy="633677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7" name="Rectangle 11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237620" y="1372509"/>
            <a:ext cx="1584325" cy="360362"/>
          </a:xfrm>
          <a:prstGeom prst="rect">
            <a:avLst/>
          </a:prstGeom>
          <a:solidFill>
            <a:srgbClr val="CCFF99"/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s-ES" dirty="0" err="1" smtClean="0">
                <a:latin typeface="Comic Sans MS" panose="030F0702030302020204" pitchFamily="66" charset="0"/>
              </a:rPr>
              <a:t>Citoesqueleto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29" name="Picture 2" descr="Descargar citoesqueleto en pdf - Atlas de Histología Vegetal y Animal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6" t="21035" r="30430" b="63828"/>
          <a:stretch/>
        </p:blipFill>
        <p:spPr bwMode="auto">
          <a:xfrm rot="7740000" flipH="1" flipV="1">
            <a:off x="2751318" y="2160845"/>
            <a:ext cx="99517" cy="44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8672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83" name="Picture 35" descr="826630Atlas_Página_02_Imagen_00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37254">
            <a:off x="468313" y="944563"/>
            <a:ext cx="4824412" cy="5541962"/>
          </a:xfrm>
          <a:prstGeom prst="rect">
            <a:avLst/>
          </a:prstGeom>
          <a:noFill/>
        </p:spPr>
      </p:pic>
      <p:sp>
        <p:nvSpPr>
          <p:cNvPr id="155684" name="Rectangle 36"/>
          <p:cNvSpPr>
            <a:spLocks noChangeArrowheads="1"/>
          </p:cNvSpPr>
          <p:nvPr/>
        </p:nvSpPr>
        <p:spPr bwMode="auto">
          <a:xfrm>
            <a:off x="316303" y="325383"/>
            <a:ext cx="8583628" cy="628230"/>
          </a:xfrm>
          <a:prstGeom prst="rect">
            <a:avLst/>
          </a:prstGeom>
          <a:solidFill>
            <a:srgbClr val="CCFF99"/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_tradnl" dirty="0" smtClean="0">
              <a:latin typeface="Comic Sans MS" panose="030F0702030302020204" pitchFamily="66" charset="0"/>
            </a:endParaRPr>
          </a:p>
          <a:p>
            <a:pPr algn="ctr"/>
            <a:r>
              <a:rPr lang="es-ES_tradnl" dirty="0" smtClean="0">
                <a:latin typeface="Comic Sans MS" panose="030F0702030302020204" pitchFamily="66" charset="0"/>
              </a:rPr>
              <a:t>MEMBRANA </a:t>
            </a:r>
            <a:r>
              <a:rPr lang="es-ES_tradnl" dirty="0">
                <a:latin typeface="Comic Sans MS" panose="030F0702030302020204" pitchFamily="66" charset="0"/>
              </a:rPr>
              <a:t>PLASMÁTICA: </a:t>
            </a:r>
            <a:r>
              <a:rPr lang="es-ES_tradnl" sz="1600" dirty="0" smtClean="0">
                <a:latin typeface="Comic Sans MS" panose="030F0702030302020204" pitchFamily="66" charset="0"/>
              </a:rPr>
              <a:t>fina capa que envuelve a la célula, la protege y permite</a:t>
            </a:r>
          </a:p>
          <a:p>
            <a:pPr algn="ctr"/>
            <a:r>
              <a:rPr lang="es-ES_tradnl" sz="1600" dirty="0" smtClean="0">
                <a:latin typeface="Comic Sans MS" panose="030F0702030302020204" pitchFamily="66" charset="0"/>
              </a:rPr>
              <a:t> un intercambio </a:t>
            </a:r>
            <a:r>
              <a:rPr lang="es-ES_tradnl" sz="1600" dirty="0">
                <a:latin typeface="Comic Sans MS" panose="030F0702030302020204" pitchFamily="66" charset="0"/>
              </a:rPr>
              <a:t>selectivo de sustancias con el </a:t>
            </a:r>
            <a:r>
              <a:rPr lang="es-ES_tradnl" sz="1600" dirty="0" smtClean="0">
                <a:latin typeface="Comic Sans MS" panose="030F0702030302020204" pitchFamily="66" charset="0"/>
              </a:rPr>
              <a:t>entorno. </a:t>
            </a:r>
            <a:endParaRPr lang="es-ES_tradnl" sz="1600" dirty="0">
              <a:latin typeface="Comic Sans MS" panose="030F0702030302020204" pitchFamily="66" charset="0"/>
            </a:endParaRPr>
          </a:p>
          <a:p>
            <a:pPr algn="ctr"/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55725" name="Rectangle 77"/>
          <p:cNvSpPr>
            <a:spLocks noChangeArrowheads="1"/>
          </p:cNvSpPr>
          <p:nvPr/>
        </p:nvSpPr>
        <p:spPr bwMode="auto">
          <a:xfrm rot="2866878">
            <a:off x="4307682" y="1597819"/>
            <a:ext cx="277812" cy="184150"/>
          </a:xfrm>
          <a:prstGeom prst="rect">
            <a:avLst/>
          </a:prstGeom>
          <a:solidFill>
            <a:srgbClr val="C0C0C0">
              <a:alpha val="39999"/>
            </a:srgbClr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55726" name="Line 78"/>
          <p:cNvSpPr>
            <a:spLocks noChangeShapeType="1"/>
          </p:cNvSpPr>
          <p:nvPr/>
        </p:nvSpPr>
        <p:spPr bwMode="auto">
          <a:xfrm>
            <a:off x="4427538" y="1520825"/>
            <a:ext cx="900112" cy="21590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5727" name="Line 79"/>
          <p:cNvSpPr>
            <a:spLocks noChangeShapeType="1"/>
          </p:cNvSpPr>
          <p:nvPr/>
        </p:nvSpPr>
        <p:spPr bwMode="auto">
          <a:xfrm>
            <a:off x="4464050" y="1844675"/>
            <a:ext cx="863600" cy="1547813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5728" name="Text Box 80"/>
          <p:cNvSpPr txBox="1">
            <a:spLocks noChangeArrowheads="1"/>
          </p:cNvSpPr>
          <p:nvPr/>
        </p:nvSpPr>
        <p:spPr bwMode="auto">
          <a:xfrm>
            <a:off x="7883525" y="1665288"/>
            <a:ext cx="12604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200" b="1">
                <a:latin typeface="Comic Sans MS" panose="030F0702030302020204" pitchFamily="66" charset="0"/>
              </a:rPr>
              <a:t>Vista al microscopio electrónico</a:t>
            </a:r>
            <a:endParaRPr lang="es-ES" sz="1200" b="1">
              <a:latin typeface="Comic Sans MS" panose="030F0702030302020204" pitchFamily="66" charset="0"/>
            </a:endParaRPr>
          </a:p>
        </p:txBody>
      </p:sp>
      <p:pic>
        <p:nvPicPr>
          <p:cNvPr id="155731" name="Picture 83" descr="826630Atlas_Página_02_Imagen_00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9086"/>
          <a:stretch>
            <a:fillRect/>
          </a:stretch>
        </p:blipFill>
        <p:spPr bwMode="auto">
          <a:xfrm>
            <a:off x="5437188" y="3733381"/>
            <a:ext cx="3743325" cy="2443163"/>
          </a:xfrm>
          <a:prstGeom prst="rect">
            <a:avLst/>
          </a:prstGeom>
          <a:noFill/>
        </p:spPr>
      </p:pic>
      <p:sp>
        <p:nvSpPr>
          <p:cNvPr id="155734" name="Line 86"/>
          <p:cNvSpPr>
            <a:spLocks noChangeShapeType="1"/>
          </p:cNvSpPr>
          <p:nvPr/>
        </p:nvSpPr>
        <p:spPr bwMode="auto">
          <a:xfrm flipH="1">
            <a:off x="5651500" y="5388249"/>
            <a:ext cx="541338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5735" name="Text Box 87"/>
          <p:cNvSpPr txBox="1">
            <a:spLocks noChangeArrowheads="1"/>
          </p:cNvSpPr>
          <p:nvPr/>
        </p:nvSpPr>
        <p:spPr bwMode="auto">
          <a:xfrm>
            <a:off x="5111750" y="5830678"/>
            <a:ext cx="1150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 dirty="0">
                <a:latin typeface="Comic Sans MS" panose="030F0702030302020204" pitchFamily="66" charset="0"/>
              </a:rPr>
              <a:t>Proteína</a:t>
            </a:r>
            <a:endParaRPr lang="es-ES" sz="1400" dirty="0">
              <a:latin typeface="Comic Sans MS" panose="030F0702030302020204" pitchFamily="66" charset="0"/>
            </a:endParaRPr>
          </a:p>
        </p:txBody>
      </p:sp>
      <p:sp>
        <p:nvSpPr>
          <p:cNvPr id="155736" name="Text Box 88"/>
          <p:cNvSpPr txBox="1">
            <a:spLocks noChangeArrowheads="1"/>
          </p:cNvSpPr>
          <p:nvPr/>
        </p:nvSpPr>
        <p:spPr bwMode="auto">
          <a:xfrm>
            <a:off x="5867400" y="3644900"/>
            <a:ext cx="30241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200" b="1" dirty="0">
                <a:latin typeface="Comic Sans MS" panose="030F0702030302020204" pitchFamily="66" charset="0"/>
              </a:rPr>
              <a:t>Estructura de la membrana plasmática: 2 capas de lípidos y proteínas entre ellos.</a:t>
            </a:r>
            <a:endParaRPr lang="es-ES" sz="1200" b="1" dirty="0">
              <a:latin typeface="Comic Sans MS" panose="030F0702030302020204" pitchFamily="66" charset="0"/>
            </a:endParaRPr>
          </a:p>
        </p:txBody>
      </p:sp>
      <p:sp>
        <p:nvSpPr>
          <p:cNvPr id="155737" name="Line 89"/>
          <p:cNvSpPr>
            <a:spLocks noChangeShapeType="1"/>
          </p:cNvSpPr>
          <p:nvPr/>
        </p:nvSpPr>
        <p:spPr bwMode="auto">
          <a:xfrm flipH="1">
            <a:off x="6588124" y="5229226"/>
            <a:ext cx="1" cy="12989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5738" name="Line 90"/>
          <p:cNvSpPr>
            <a:spLocks noChangeShapeType="1"/>
          </p:cNvSpPr>
          <p:nvPr/>
        </p:nvSpPr>
        <p:spPr bwMode="auto">
          <a:xfrm flipH="1">
            <a:off x="6718851" y="6085089"/>
            <a:ext cx="231223" cy="4431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5740" name="Text Box 92"/>
          <p:cNvSpPr txBox="1">
            <a:spLocks noChangeArrowheads="1"/>
          </p:cNvSpPr>
          <p:nvPr/>
        </p:nvSpPr>
        <p:spPr bwMode="auto">
          <a:xfrm>
            <a:off x="6229350" y="6493290"/>
            <a:ext cx="827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 dirty="0">
                <a:latin typeface="Comic Sans MS" panose="030F0702030302020204" pitchFamily="66" charset="0"/>
              </a:rPr>
              <a:t>Lípidos</a:t>
            </a:r>
            <a:endParaRPr lang="es-ES" sz="1400" dirty="0">
              <a:latin typeface="Comic Sans MS" panose="030F0702030302020204" pitchFamily="66" charset="0"/>
            </a:endParaRPr>
          </a:p>
        </p:txBody>
      </p:sp>
      <p:pic>
        <p:nvPicPr>
          <p:cNvPr id="155741" name="Picture 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7650" y="1736725"/>
            <a:ext cx="2492375" cy="163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6" name="Picture 2" descr="Descargar citoesqueleto en pdf - Atlas de Histología Vegetal y Animal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6" t="21035" r="30430" b="63828"/>
          <a:stretch/>
        </p:blipFill>
        <p:spPr bwMode="auto">
          <a:xfrm rot="7740000" flipH="1" flipV="1">
            <a:off x="2874150" y="1642230"/>
            <a:ext cx="99517" cy="44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15646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79" name="Picture 35" descr="826630Atlas_Página_02_Imagen_00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37254">
            <a:off x="182058" y="1629365"/>
            <a:ext cx="3370019" cy="3871252"/>
          </a:xfrm>
          <a:prstGeom prst="rect">
            <a:avLst/>
          </a:prstGeom>
          <a:noFill/>
        </p:spPr>
      </p:pic>
      <p:sp>
        <p:nvSpPr>
          <p:cNvPr id="159780" name="Rectangle 36"/>
          <p:cNvSpPr>
            <a:spLocks noChangeArrowheads="1"/>
          </p:cNvSpPr>
          <p:nvPr/>
        </p:nvSpPr>
        <p:spPr bwMode="auto">
          <a:xfrm>
            <a:off x="1054923" y="267395"/>
            <a:ext cx="7261990" cy="431800"/>
          </a:xfrm>
          <a:prstGeom prst="rect">
            <a:avLst/>
          </a:prstGeom>
          <a:solidFill>
            <a:srgbClr val="CCFF99"/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dirty="0">
                <a:latin typeface="Comic Sans MS" panose="030F0702030302020204" pitchFamily="66" charset="0"/>
              </a:rPr>
              <a:t>NÚCLEO: control de todas las funciones celulares.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3740426" y="775256"/>
            <a:ext cx="5218044" cy="280076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s-ES_tradnl" altLang="es-ES_tradnl" sz="1600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Membrana nuclear</a:t>
            </a:r>
            <a:r>
              <a:rPr lang="es-ES_tradnl" altLang="es-ES_tradnl" sz="1600" dirty="0">
                <a:solidFill>
                  <a:srgbClr val="000000"/>
                </a:solidFill>
                <a:latin typeface="Comic Sans MS" pitchFamily="66" charset="0"/>
              </a:rPr>
              <a:t>: Similar a la plasmática, con poros.</a:t>
            </a:r>
          </a:p>
          <a:p>
            <a:pPr eaLnBrk="0" hangingPunct="0">
              <a:defRPr/>
            </a:pPr>
            <a:endParaRPr lang="es-ES_tradnl" altLang="es-ES_tradnl" sz="1600" dirty="0">
              <a:solidFill>
                <a:srgbClr val="000000"/>
              </a:solidFill>
              <a:latin typeface="Comic Sans MS" pitchFamily="66" charset="0"/>
            </a:endParaRPr>
          </a:p>
          <a:p>
            <a:pPr eaLnBrk="0" hangingPunct="0">
              <a:defRPr/>
            </a:pPr>
            <a:r>
              <a:rPr lang="es-ES_tradnl" altLang="es-ES_tradnl" sz="1600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Cromatina</a:t>
            </a:r>
            <a:r>
              <a:rPr lang="es-ES_tradnl" altLang="es-ES_tradnl" sz="1600" dirty="0">
                <a:solidFill>
                  <a:srgbClr val="000000"/>
                </a:solidFill>
                <a:latin typeface="Comic Sans MS" pitchFamily="66" charset="0"/>
              </a:rPr>
              <a:t>: ADN unido a proteínas.</a:t>
            </a:r>
          </a:p>
          <a:p>
            <a:pPr eaLnBrk="0" hangingPunct="0">
              <a:defRPr/>
            </a:pPr>
            <a:endParaRPr lang="es-ES_tradnl" altLang="es-ES_tradnl" sz="1600" dirty="0">
              <a:solidFill>
                <a:srgbClr val="000000"/>
              </a:solidFill>
              <a:latin typeface="Comic Sans MS" pitchFamily="66" charset="0"/>
            </a:endParaRPr>
          </a:p>
          <a:p>
            <a:pPr eaLnBrk="0" hangingPunct="0">
              <a:defRPr/>
            </a:pPr>
            <a:r>
              <a:rPr lang="es-ES_tradnl" altLang="es-ES_tradnl" sz="160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Nucleolo</a:t>
            </a:r>
            <a:r>
              <a:rPr lang="es-ES_tradnl" altLang="es-ES_tradnl" sz="1600" dirty="0">
                <a:solidFill>
                  <a:srgbClr val="000000"/>
                </a:solidFill>
                <a:latin typeface="Comic Sans MS" pitchFamily="66" charset="0"/>
              </a:rPr>
              <a:t>: Orgánulo formado por ARN, forma los componentes de los ribosomas.</a:t>
            </a:r>
          </a:p>
          <a:p>
            <a:pPr eaLnBrk="0" hangingPunct="0">
              <a:defRPr/>
            </a:pPr>
            <a:endParaRPr lang="es-ES_tradnl" altLang="es-ES_tradnl" sz="1600" dirty="0">
              <a:solidFill>
                <a:srgbClr val="000000"/>
              </a:solidFill>
              <a:latin typeface="Comic Sans MS" pitchFamily="66" charset="0"/>
            </a:endParaRPr>
          </a:p>
          <a:p>
            <a:pPr eaLnBrk="0" hangingPunct="0">
              <a:defRPr/>
            </a:pPr>
            <a:r>
              <a:rPr lang="es-ES_tradnl" altLang="es-ES_tradnl" sz="160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Nucleoplasma</a:t>
            </a:r>
            <a:r>
              <a:rPr lang="es-ES_tradnl" altLang="es-ES_tradnl" sz="1600" dirty="0">
                <a:solidFill>
                  <a:srgbClr val="000000"/>
                </a:solidFill>
                <a:latin typeface="Comic Sans MS" pitchFamily="66" charset="0"/>
              </a:rPr>
              <a:t>: Medio interno del núcleo.</a:t>
            </a:r>
          </a:p>
          <a:p>
            <a:pPr eaLnBrk="0" hangingPunct="0">
              <a:defRPr/>
            </a:pPr>
            <a:endParaRPr lang="es-ES_tradnl" altLang="es-ES_tradnl" sz="1600" dirty="0">
              <a:solidFill>
                <a:srgbClr val="000000"/>
              </a:solidFill>
              <a:latin typeface="Comic Sans MS" pitchFamily="66" charset="0"/>
            </a:endParaRPr>
          </a:p>
          <a:p>
            <a:pPr eaLnBrk="0" hangingPunct="0">
              <a:defRPr/>
            </a:pPr>
            <a:endParaRPr lang="es-ES_tradnl" altLang="es-ES_tradnl" sz="1600" dirty="0">
              <a:solidFill>
                <a:srgbClr val="000000"/>
              </a:solidFill>
              <a:latin typeface="Comic Sans MS" pitchFamily="66" charset="0"/>
            </a:endParaRPr>
          </a:p>
          <a:p>
            <a:pPr eaLnBrk="0" hangingPunct="0">
              <a:defRPr/>
            </a:pPr>
            <a:endParaRPr lang="es-ES_tradnl" sz="16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 flipH="1">
            <a:off x="3734076" y="851447"/>
            <a:ext cx="6350" cy="193619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2150164" y="1152949"/>
            <a:ext cx="1732722" cy="29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</a:pPr>
            <a:r>
              <a:rPr lang="es-ES_tradnl" altLang="es-ES_tradnl" b="1" dirty="0">
                <a:solidFill>
                  <a:srgbClr val="000000"/>
                </a:solidFill>
                <a:latin typeface="Comic Sans MS" pitchFamily="66" charset="0"/>
              </a:rPr>
              <a:t>Componentes</a:t>
            </a:r>
            <a:endParaRPr lang="es-ES" altLang="es-ES_tradnl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26" name="Picture 19" descr="nucle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9015" y="3176386"/>
            <a:ext cx="3347898" cy="354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1" descr="826630Unidad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9805" y="5331521"/>
            <a:ext cx="1916113" cy="1387331"/>
          </a:xfrm>
          <a:prstGeom prst="rect">
            <a:avLst/>
          </a:prstGeom>
          <a:noFill/>
        </p:spPr>
      </p:pic>
      <p:sp>
        <p:nvSpPr>
          <p:cNvPr id="29" name="Text Box 54"/>
          <p:cNvSpPr txBox="1">
            <a:spLocks noChangeArrowheads="1"/>
          </p:cNvSpPr>
          <p:nvPr/>
        </p:nvSpPr>
        <p:spPr bwMode="auto">
          <a:xfrm>
            <a:off x="874636" y="6175585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_tradnl" sz="1200" b="1">
                <a:latin typeface="Comic Sans MS" panose="030F0702030302020204" pitchFamily="66" charset="0"/>
              </a:rPr>
              <a:t>Núcleo al microscopio electrónico</a:t>
            </a:r>
            <a:endParaRPr lang="es-ES" sz="1200" b="1">
              <a:latin typeface="Comic Sans MS" panose="030F0702030302020204" pitchFamily="66" charset="0"/>
            </a:endParaRPr>
          </a:p>
        </p:txBody>
      </p:sp>
      <p:sp>
        <p:nvSpPr>
          <p:cNvPr id="10" name="Line 51"/>
          <p:cNvSpPr>
            <a:spLocks noChangeShapeType="1"/>
          </p:cNvSpPr>
          <p:nvPr/>
        </p:nvSpPr>
        <p:spPr bwMode="auto">
          <a:xfrm flipV="1">
            <a:off x="2374710" y="3845627"/>
            <a:ext cx="2594305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850413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7FC84"/>
        </a:solidFill>
        <a:ln w="9525" cap="flat" cmpd="sng" algn="ctr">
          <a:solidFill>
            <a:srgbClr val="2E8A2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7FC84"/>
        </a:solidFill>
        <a:ln w="9525" cap="flat" cmpd="sng" algn="ctr">
          <a:solidFill>
            <a:srgbClr val="2E8A2E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2650</TotalTime>
  <Words>2014</Words>
  <Application>Microsoft Office PowerPoint</Application>
  <PresentationFormat>Presentación en pantalla (4:3)</PresentationFormat>
  <Paragraphs>395</Paragraphs>
  <Slides>40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Diseño predeterminado</vt:lpstr>
      <vt:lpstr> 1. NIVELES DE ORGANIZACIÓN.  2.LA TEORÍA CELULAR Y LOS TIPOS DE ORGANIZACIÓN CELULAR     A/  CÉLULA PROCARIOTA     B/  CÉLULA EUCARIOTA 3. FUNCIONES CELULARES 4. EL NÚCLEO CELULAR:     A/ LOS CROMOSOMAS     B/  EL CICLO CELULAR: MITOSIS Y MEIOSIS </vt:lpstr>
      <vt:lpstr>Presentación de PowerPoint</vt:lpstr>
      <vt:lpstr>Presentación de PowerPoint</vt:lpstr>
      <vt:lpstr>Presentación de PowerPoint</vt:lpstr>
      <vt:lpstr>* PLÁSMIDOS: pequeños fragmentos de ADN que en ocasiones                           aparecen en el citoplasma bacteriano.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FUNCIÓN DE NUTRICIÓN CELULAR   FORMAS DE TRANSPORTE DE MOLÉCULAS A TRAVÉS DE LA MEMBRANA</vt:lpstr>
      <vt:lpstr>TRANSPORTE A TRAVÉS DE LA MEMBRANA Moléculas pequeñas/medianas  SIN DEFORMAR LA MEMBRANA</vt:lpstr>
      <vt:lpstr>Presentación de PowerPoint</vt:lpstr>
      <vt:lpstr>Presentación de PowerPoint</vt:lpstr>
      <vt:lpstr>                                      - RESPUESTAS ESTÁTICAS: sin movimiento de la célula (secreción  de sustancias).  - RESPUESTAS DINÁMICAS: la célula se mueve mediante: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ANIMACIÓN DE MEIOSIS I</vt:lpstr>
      <vt:lpstr>ANIMACIÓN DE LA MEIOSIS</vt:lpstr>
      <vt:lpstr>Presentación de PowerPoint</vt:lpstr>
    </vt:vector>
  </TitlesOfParts>
  <Company>Grupo Santillana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Marcos Blanco</dc:creator>
  <cp:lastModifiedBy>ANA-PC</cp:lastModifiedBy>
  <cp:revision>232</cp:revision>
  <dcterms:created xsi:type="dcterms:W3CDTF">2006-07-28T11:11:14Z</dcterms:created>
  <dcterms:modified xsi:type="dcterms:W3CDTF">2020-09-22T08:20:18Z</dcterms:modified>
</cp:coreProperties>
</file>