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94" r:id="rId4"/>
    <p:sldId id="258" r:id="rId5"/>
    <p:sldId id="259" r:id="rId6"/>
    <p:sldId id="265" r:id="rId7"/>
    <p:sldId id="264" r:id="rId8"/>
    <p:sldId id="261" r:id="rId9"/>
    <p:sldId id="260" r:id="rId10"/>
    <p:sldId id="263" r:id="rId11"/>
    <p:sldId id="262" r:id="rId12"/>
    <p:sldId id="266" r:id="rId13"/>
    <p:sldId id="272" r:id="rId14"/>
    <p:sldId id="303" r:id="rId15"/>
    <p:sldId id="306" r:id="rId16"/>
    <p:sldId id="308" r:id="rId17"/>
    <p:sldId id="304" r:id="rId18"/>
    <p:sldId id="309" r:id="rId19"/>
    <p:sldId id="305" r:id="rId20"/>
    <p:sldId id="307" r:id="rId21"/>
    <p:sldId id="310" r:id="rId22"/>
    <p:sldId id="324" r:id="rId23"/>
    <p:sldId id="311" r:id="rId24"/>
    <p:sldId id="312" r:id="rId25"/>
    <p:sldId id="313" r:id="rId26"/>
    <p:sldId id="319" r:id="rId27"/>
    <p:sldId id="314" r:id="rId28"/>
    <p:sldId id="325" r:id="rId29"/>
    <p:sldId id="318" r:id="rId30"/>
    <p:sldId id="316" r:id="rId31"/>
    <p:sldId id="317" r:id="rId32"/>
    <p:sldId id="326" r:id="rId33"/>
    <p:sldId id="320" r:id="rId34"/>
    <p:sldId id="321" r:id="rId35"/>
    <p:sldId id="322" r:id="rId36"/>
    <p:sldId id="323" r:id="rId37"/>
    <p:sldId id="267" r:id="rId38"/>
    <p:sldId id="268" r:id="rId39"/>
    <p:sldId id="269" r:id="rId40"/>
    <p:sldId id="270" r:id="rId41"/>
    <p:sldId id="315" r:id="rId42"/>
    <p:sldId id="271" r:id="rId4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33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33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382" y="2488692"/>
            <a:ext cx="9121140" cy="990600"/>
          </a:xfrm>
          <a:custGeom>
            <a:avLst/>
            <a:gdLst/>
            <a:ahLst/>
            <a:cxnLst/>
            <a:rect l="l" t="t" r="r" b="b"/>
            <a:pathLst>
              <a:path w="9121140" h="990600">
                <a:moveTo>
                  <a:pt x="9121140" y="0"/>
                </a:moveTo>
                <a:lnTo>
                  <a:pt x="0" y="0"/>
                </a:lnTo>
                <a:lnTo>
                  <a:pt x="0" y="990600"/>
                </a:lnTo>
                <a:lnTo>
                  <a:pt x="9121140" y="99060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81623" y="2488692"/>
            <a:ext cx="599440" cy="990600"/>
          </a:xfrm>
          <a:custGeom>
            <a:avLst/>
            <a:gdLst/>
            <a:ahLst/>
            <a:cxnLst/>
            <a:rect l="l" t="t" r="r" b="b"/>
            <a:pathLst>
              <a:path w="599440" h="990600">
                <a:moveTo>
                  <a:pt x="599236" y="0"/>
                </a:moveTo>
                <a:lnTo>
                  <a:pt x="26466" y="0"/>
                </a:lnTo>
                <a:lnTo>
                  <a:pt x="15292" y="22409"/>
                </a:lnTo>
                <a:lnTo>
                  <a:pt x="7390" y="44826"/>
                </a:lnTo>
                <a:lnTo>
                  <a:pt x="2428" y="67573"/>
                </a:lnTo>
                <a:lnTo>
                  <a:pt x="75" y="90970"/>
                </a:lnTo>
                <a:lnTo>
                  <a:pt x="0" y="115341"/>
                </a:lnTo>
                <a:lnTo>
                  <a:pt x="1871" y="141007"/>
                </a:lnTo>
                <a:lnTo>
                  <a:pt x="5359" y="168290"/>
                </a:lnTo>
                <a:lnTo>
                  <a:pt x="10131" y="197513"/>
                </a:lnTo>
                <a:lnTo>
                  <a:pt x="28847" y="300037"/>
                </a:lnTo>
                <a:lnTo>
                  <a:pt x="35448" y="340237"/>
                </a:lnTo>
                <a:lnTo>
                  <a:pt x="41679" y="383987"/>
                </a:lnTo>
                <a:lnTo>
                  <a:pt x="47209" y="431609"/>
                </a:lnTo>
                <a:lnTo>
                  <a:pt x="51706" y="483424"/>
                </a:lnTo>
                <a:lnTo>
                  <a:pt x="54839" y="539754"/>
                </a:lnTo>
                <a:lnTo>
                  <a:pt x="56278" y="600923"/>
                </a:lnTo>
                <a:lnTo>
                  <a:pt x="55691" y="667250"/>
                </a:lnTo>
                <a:lnTo>
                  <a:pt x="52747" y="739060"/>
                </a:lnTo>
                <a:lnTo>
                  <a:pt x="47116" y="816673"/>
                </a:lnTo>
                <a:lnTo>
                  <a:pt x="38466" y="900413"/>
                </a:lnTo>
                <a:lnTo>
                  <a:pt x="26466" y="990600"/>
                </a:lnTo>
                <a:lnTo>
                  <a:pt x="599236" y="990600"/>
                </a:lnTo>
                <a:lnTo>
                  <a:pt x="599236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15846" y="2488692"/>
            <a:ext cx="606425" cy="990600"/>
          </a:xfrm>
          <a:custGeom>
            <a:avLst/>
            <a:gdLst/>
            <a:ahLst/>
            <a:cxnLst/>
            <a:rect l="l" t="t" r="r" b="b"/>
            <a:pathLst>
              <a:path w="606425" h="990600">
                <a:moveTo>
                  <a:pt x="606033" y="0"/>
                </a:moveTo>
                <a:lnTo>
                  <a:pt x="30723" y="0"/>
                </a:lnTo>
                <a:lnTo>
                  <a:pt x="38877" y="44949"/>
                </a:lnTo>
                <a:lnTo>
                  <a:pt x="44210" y="92466"/>
                </a:lnTo>
                <a:lnTo>
                  <a:pt x="47038" y="142180"/>
                </a:lnTo>
                <a:lnTo>
                  <a:pt x="47679" y="193721"/>
                </a:lnTo>
                <a:lnTo>
                  <a:pt x="46449" y="246718"/>
                </a:lnTo>
                <a:lnTo>
                  <a:pt x="43664" y="300801"/>
                </a:lnTo>
                <a:lnTo>
                  <a:pt x="39641" y="355600"/>
                </a:lnTo>
                <a:lnTo>
                  <a:pt x="34698" y="410744"/>
                </a:lnTo>
                <a:lnTo>
                  <a:pt x="29150" y="465864"/>
                </a:lnTo>
                <a:lnTo>
                  <a:pt x="12048" y="627372"/>
                </a:lnTo>
                <a:lnTo>
                  <a:pt x="7251" y="678690"/>
                </a:lnTo>
                <a:lnTo>
                  <a:pt x="3432" y="728133"/>
                </a:lnTo>
                <a:lnTo>
                  <a:pt x="910" y="775329"/>
                </a:lnTo>
                <a:lnTo>
                  <a:pt x="0" y="819909"/>
                </a:lnTo>
                <a:lnTo>
                  <a:pt x="1019" y="861501"/>
                </a:lnTo>
                <a:lnTo>
                  <a:pt x="4284" y="899737"/>
                </a:lnTo>
                <a:lnTo>
                  <a:pt x="10112" y="934246"/>
                </a:lnTo>
                <a:lnTo>
                  <a:pt x="18820" y="964656"/>
                </a:lnTo>
                <a:lnTo>
                  <a:pt x="30723" y="990600"/>
                </a:lnTo>
                <a:lnTo>
                  <a:pt x="606033" y="990600"/>
                </a:lnTo>
                <a:lnTo>
                  <a:pt x="606033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48211" y="2490215"/>
            <a:ext cx="383540" cy="990600"/>
          </a:xfrm>
          <a:custGeom>
            <a:avLst/>
            <a:gdLst/>
            <a:ahLst/>
            <a:cxnLst/>
            <a:rect l="l" t="t" r="r" b="b"/>
            <a:pathLst>
              <a:path w="383540" h="990600">
                <a:moveTo>
                  <a:pt x="333660" y="0"/>
                </a:moveTo>
                <a:lnTo>
                  <a:pt x="36861" y="0"/>
                </a:lnTo>
                <a:lnTo>
                  <a:pt x="29858" y="28355"/>
                </a:lnTo>
                <a:lnTo>
                  <a:pt x="18062" y="104384"/>
                </a:lnTo>
                <a:lnTo>
                  <a:pt x="13270" y="150571"/>
                </a:lnTo>
                <a:lnTo>
                  <a:pt x="9215" y="201215"/>
                </a:lnTo>
                <a:lnTo>
                  <a:pt x="5897" y="255574"/>
                </a:lnTo>
                <a:lnTo>
                  <a:pt x="3317" y="312905"/>
                </a:lnTo>
                <a:lnTo>
                  <a:pt x="1474" y="372465"/>
                </a:lnTo>
                <a:lnTo>
                  <a:pt x="368" y="433511"/>
                </a:lnTo>
                <a:lnTo>
                  <a:pt x="0" y="495299"/>
                </a:lnTo>
                <a:lnTo>
                  <a:pt x="368" y="557088"/>
                </a:lnTo>
                <a:lnTo>
                  <a:pt x="1474" y="618134"/>
                </a:lnTo>
                <a:lnTo>
                  <a:pt x="3317" y="677694"/>
                </a:lnTo>
                <a:lnTo>
                  <a:pt x="5897" y="735025"/>
                </a:lnTo>
                <a:lnTo>
                  <a:pt x="9215" y="789384"/>
                </a:lnTo>
                <a:lnTo>
                  <a:pt x="13270" y="840028"/>
                </a:lnTo>
                <a:lnTo>
                  <a:pt x="18062" y="886215"/>
                </a:lnTo>
                <a:lnTo>
                  <a:pt x="23591" y="927201"/>
                </a:lnTo>
                <a:lnTo>
                  <a:pt x="36861" y="990600"/>
                </a:lnTo>
                <a:lnTo>
                  <a:pt x="333660" y="990600"/>
                </a:lnTo>
                <a:lnTo>
                  <a:pt x="336708" y="955079"/>
                </a:lnTo>
                <a:lnTo>
                  <a:pt x="340740" y="912812"/>
                </a:lnTo>
                <a:lnTo>
                  <a:pt x="361950" y="700087"/>
                </a:lnTo>
                <a:lnTo>
                  <a:pt x="367331" y="641945"/>
                </a:lnTo>
                <a:lnTo>
                  <a:pt x="372268" y="584200"/>
                </a:lnTo>
                <a:lnTo>
                  <a:pt x="376523" y="528042"/>
                </a:lnTo>
                <a:lnTo>
                  <a:pt x="379857" y="474662"/>
                </a:lnTo>
                <a:lnTo>
                  <a:pt x="382031" y="425251"/>
                </a:lnTo>
                <a:lnTo>
                  <a:pt x="382809" y="381000"/>
                </a:lnTo>
                <a:lnTo>
                  <a:pt x="383274" y="260746"/>
                </a:lnTo>
                <a:lnTo>
                  <a:pt x="382528" y="204638"/>
                </a:lnTo>
                <a:lnTo>
                  <a:pt x="379952" y="152400"/>
                </a:lnTo>
                <a:lnTo>
                  <a:pt x="374661" y="104923"/>
                </a:lnTo>
                <a:lnTo>
                  <a:pt x="365771" y="63103"/>
                </a:lnTo>
                <a:lnTo>
                  <a:pt x="352399" y="27830"/>
                </a:lnTo>
                <a:lnTo>
                  <a:pt x="333660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74413" y="2488692"/>
            <a:ext cx="450215" cy="990600"/>
          </a:xfrm>
          <a:custGeom>
            <a:avLst/>
            <a:gdLst/>
            <a:ahLst/>
            <a:cxnLst/>
            <a:rect l="l" t="t" r="r" b="b"/>
            <a:pathLst>
              <a:path w="450215" h="990600">
                <a:moveTo>
                  <a:pt x="449802" y="0"/>
                </a:moveTo>
                <a:lnTo>
                  <a:pt x="49625" y="0"/>
                </a:lnTo>
                <a:lnTo>
                  <a:pt x="40196" y="28355"/>
                </a:lnTo>
                <a:lnTo>
                  <a:pt x="24316" y="104384"/>
                </a:lnTo>
                <a:lnTo>
                  <a:pt x="17865" y="150571"/>
                </a:lnTo>
                <a:lnTo>
                  <a:pt x="12406" y="201215"/>
                </a:lnTo>
                <a:lnTo>
                  <a:pt x="7940" y="255574"/>
                </a:lnTo>
                <a:lnTo>
                  <a:pt x="4466" y="312905"/>
                </a:lnTo>
                <a:lnTo>
                  <a:pt x="1985" y="372465"/>
                </a:lnTo>
                <a:lnTo>
                  <a:pt x="496" y="433511"/>
                </a:lnTo>
                <a:lnTo>
                  <a:pt x="0" y="495299"/>
                </a:lnTo>
                <a:lnTo>
                  <a:pt x="496" y="557088"/>
                </a:lnTo>
                <a:lnTo>
                  <a:pt x="1985" y="618134"/>
                </a:lnTo>
                <a:lnTo>
                  <a:pt x="4466" y="677694"/>
                </a:lnTo>
                <a:lnTo>
                  <a:pt x="7940" y="735025"/>
                </a:lnTo>
                <a:lnTo>
                  <a:pt x="12406" y="789384"/>
                </a:lnTo>
                <a:lnTo>
                  <a:pt x="17865" y="840028"/>
                </a:lnTo>
                <a:lnTo>
                  <a:pt x="24316" y="886215"/>
                </a:lnTo>
                <a:lnTo>
                  <a:pt x="31760" y="927201"/>
                </a:lnTo>
                <a:lnTo>
                  <a:pt x="49625" y="990600"/>
                </a:lnTo>
                <a:lnTo>
                  <a:pt x="449802" y="990600"/>
                </a:lnTo>
                <a:lnTo>
                  <a:pt x="448132" y="929173"/>
                </a:lnTo>
                <a:lnTo>
                  <a:pt x="443864" y="866851"/>
                </a:lnTo>
                <a:lnTo>
                  <a:pt x="431989" y="728319"/>
                </a:lnTo>
                <a:lnTo>
                  <a:pt x="429136" y="688751"/>
                </a:lnTo>
                <a:lnTo>
                  <a:pt x="426608" y="646509"/>
                </a:lnTo>
                <a:lnTo>
                  <a:pt x="424544" y="601243"/>
                </a:lnTo>
                <a:lnTo>
                  <a:pt x="423083" y="552602"/>
                </a:lnTo>
                <a:lnTo>
                  <a:pt x="422364" y="500237"/>
                </a:lnTo>
                <a:lnTo>
                  <a:pt x="422526" y="443798"/>
                </a:lnTo>
                <a:lnTo>
                  <a:pt x="423709" y="382934"/>
                </a:lnTo>
                <a:lnTo>
                  <a:pt x="426052" y="317296"/>
                </a:lnTo>
                <a:lnTo>
                  <a:pt x="429693" y="246534"/>
                </a:lnTo>
                <a:lnTo>
                  <a:pt x="434772" y="170297"/>
                </a:lnTo>
                <a:lnTo>
                  <a:pt x="441429" y="88236"/>
                </a:lnTo>
                <a:lnTo>
                  <a:pt x="449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56576" y="2488692"/>
            <a:ext cx="574675" cy="990600"/>
          </a:xfrm>
          <a:custGeom>
            <a:avLst/>
            <a:gdLst/>
            <a:ahLst/>
            <a:cxnLst/>
            <a:rect l="l" t="t" r="r" b="b"/>
            <a:pathLst>
              <a:path w="574675" h="990600">
                <a:moveTo>
                  <a:pt x="574548" y="0"/>
                </a:moveTo>
                <a:lnTo>
                  <a:pt x="0" y="0"/>
                </a:lnTo>
                <a:lnTo>
                  <a:pt x="1329" y="40856"/>
                </a:lnTo>
                <a:lnTo>
                  <a:pt x="5004" y="86606"/>
                </a:lnTo>
                <a:lnTo>
                  <a:pt x="10556" y="136326"/>
                </a:lnTo>
                <a:lnTo>
                  <a:pt x="17516" y="189088"/>
                </a:lnTo>
                <a:lnTo>
                  <a:pt x="25414" y="243967"/>
                </a:lnTo>
                <a:lnTo>
                  <a:pt x="42149" y="356371"/>
                </a:lnTo>
                <a:lnTo>
                  <a:pt x="50047" y="412044"/>
                </a:lnTo>
                <a:lnTo>
                  <a:pt x="57007" y="466129"/>
                </a:lnTo>
                <a:lnTo>
                  <a:pt x="62559" y="517701"/>
                </a:lnTo>
                <a:lnTo>
                  <a:pt x="66234" y="565833"/>
                </a:lnTo>
                <a:lnTo>
                  <a:pt x="67564" y="609600"/>
                </a:lnTo>
                <a:lnTo>
                  <a:pt x="67432" y="667122"/>
                </a:lnTo>
                <a:lnTo>
                  <a:pt x="66508" y="717351"/>
                </a:lnTo>
                <a:lnTo>
                  <a:pt x="64001" y="762520"/>
                </a:lnTo>
                <a:lnTo>
                  <a:pt x="59118" y="804862"/>
                </a:lnTo>
                <a:lnTo>
                  <a:pt x="51068" y="846608"/>
                </a:lnTo>
                <a:lnTo>
                  <a:pt x="39060" y="889992"/>
                </a:lnTo>
                <a:lnTo>
                  <a:pt x="22301" y="937245"/>
                </a:lnTo>
                <a:lnTo>
                  <a:pt x="0" y="990600"/>
                </a:lnTo>
                <a:lnTo>
                  <a:pt x="574548" y="990600"/>
                </a:lnTo>
                <a:lnTo>
                  <a:pt x="574548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78757" y="2490215"/>
            <a:ext cx="431165" cy="990600"/>
          </a:xfrm>
          <a:custGeom>
            <a:avLst/>
            <a:gdLst/>
            <a:ahLst/>
            <a:cxnLst/>
            <a:rect l="l" t="t" r="r" b="b"/>
            <a:pathLst>
              <a:path w="431165" h="990600">
                <a:moveTo>
                  <a:pt x="403267" y="0"/>
                </a:moveTo>
                <a:lnTo>
                  <a:pt x="27601" y="0"/>
                </a:lnTo>
                <a:lnTo>
                  <a:pt x="14555" y="30179"/>
                </a:lnTo>
                <a:lnTo>
                  <a:pt x="6037" y="68949"/>
                </a:lnTo>
                <a:lnTo>
                  <a:pt x="1401" y="114855"/>
                </a:lnTo>
                <a:lnTo>
                  <a:pt x="0" y="166445"/>
                </a:lnTo>
                <a:lnTo>
                  <a:pt x="1185" y="222264"/>
                </a:lnTo>
                <a:lnTo>
                  <a:pt x="4312" y="280860"/>
                </a:lnTo>
                <a:lnTo>
                  <a:pt x="8733" y="340779"/>
                </a:lnTo>
                <a:lnTo>
                  <a:pt x="18868" y="458771"/>
                </a:lnTo>
                <a:lnTo>
                  <a:pt x="23288" y="513938"/>
                </a:lnTo>
                <a:lnTo>
                  <a:pt x="26415" y="564614"/>
                </a:lnTo>
                <a:lnTo>
                  <a:pt x="27601" y="609346"/>
                </a:lnTo>
                <a:lnTo>
                  <a:pt x="25054" y="670466"/>
                </a:lnTo>
                <a:lnTo>
                  <a:pt x="18868" y="729505"/>
                </a:lnTo>
                <a:lnTo>
                  <a:pt x="4312" y="837771"/>
                </a:lnTo>
                <a:lnTo>
                  <a:pt x="309" y="885215"/>
                </a:lnTo>
                <a:lnTo>
                  <a:pt x="1401" y="927010"/>
                </a:lnTo>
                <a:lnTo>
                  <a:pt x="9770" y="962266"/>
                </a:lnTo>
                <a:lnTo>
                  <a:pt x="27601" y="990092"/>
                </a:lnTo>
                <a:lnTo>
                  <a:pt x="403267" y="990092"/>
                </a:lnTo>
                <a:lnTo>
                  <a:pt x="403267" y="837819"/>
                </a:lnTo>
                <a:lnTo>
                  <a:pt x="403874" y="805018"/>
                </a:lnTo>
                <a:lnTo>
                  <a:pt x="405542" y="765506"/>
                </a:lnTo>
                <a:lnTo>
                  <a:pt x="408045" y="720213"/>
                </a:lnTo>
                <a:lnTo>
                  <a:pt x="421848" y="499837"/>
                </a:lnTo>
                <a:lnTo>
                  <a:pt x="425110" y="439592"/>
                </a:lnTo>
                <a:lnTo>
                  <a:pt x="427840" y="379147"/>
                </a:lnTo>
                <a:lnTo>
                  <a:pt x="429812" y="319432"/>
                </a:lnTo>
                <a:lnTo>
                  <a:pt x="430798" y="261377"/>
                </a:lnTo>
                <a:lnTo>
                  <a:pt x="430570" y="205913"/>
                </a:lnTo>
                <a:lnTo>
                  <a:pt x="428902" y="153969"/>
                </a:lnTo>
                <a:lnTo>
                  <a:pt x="425565" y="106475"/>
                </a:lnTo>
                <a:lnTo>
                  <a:pt x="420332" y="64363"/>
                </a:lnTo>
                <a:lnTo>
                  <a:pt x="412975" y="28561"/>
                </a:lnTo>
                <a:lnTo>
                  <a:pt x="403267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83915" y="2482596"/>
            <a:ext cx="599440" cy="990600"/>
          </a:xfrm>
          <a:custGeom>
            <a:avLst/>
            <a:gdLst/>
            <a:ahLst/>
            <a:cxnLst/>
            <a:rect l="l" t="t" r="r" b="b"/>
            <a:pathLst>
              <a:path w="599439" h="990600">
                <a:moveTo>
                  <a:pt x="599236" y="0"/>
                </a:moveTo>
                <a:lnTo>
                  <a:pt x="26466" y="0"/>
                </a:lnTo>
                <a:lnTo>
                  <a:pt x="15292" y="22409"/>
                </a:lnTo>
                <a:lnTo>
                  <a:pt x="7390" y="44826"/>
                </a:lnTo>
                <a:lnTo>
                  <a:pt x="2428" y="67573"/>
                </a:lnTo>
                <a:lnTo>
                  <a:pt x="75" y="90970"/>
                </a:lnTo>
                <a:lnTo>
                  <a:pt x="0" y="115341"/>
                </a:lnTo>
                <a:lnTo>
                  <a:pt x="1871" y="141007"/>
                </a:lnTo>
                <a:lnTo>
                  <a:pt x="5359" y="168290"/>
                </a:lnTo>
                <a:lnTo>
                  <a:pt x="10131" y="197513"/>
                </a:lnTo>
                <a:lnTo>
                  <a:pt x="28847" y="300037"/>
                </a:lnTo>
                <a:lnTo>
                  <a:pt x="35448" y="340237"/>
                </a:lnTo>
                <a:lnTo>
                  <a:pt x="41679" y="383987"/>
                </a:lnTo>
                <a:lnTo>
                  <a:pt x="47209" y="431609"/>
                </a:lnTo>
                <a:lnTo>
                  <a:pt x="51706" y="483424"/>
                </a:lnTo>
                <a:lnTo>
                  <a:pt x="54839" y="539754"/>
                </a:lnTo>
                <a:lnTo>
                  <a:pt x="56278" y="600923"/>
                </a:lnTo>
                <a:lnTo>
                  <a:pt x="55691" y="667250"/>
                </a:lnTo>
                <a:lnTo>
                  <a:pt x="52747" y="739060"/>
                </a:lnTo>
                <a:lnTo>
                  <a:pt x="47116" y="816673"/>
                </a:lnTo>
                <a:lnTo>
                  <a:pt x="38466" y="900413"/>
                </a:lnTo>
                <a:lnTo>
                  <a:pt x="26466" y="990600"/>
                </a:lnTo>
                <a:lnTo>
                  <a:pt x="599236" y="990600"/>
                </a:lnTo>
                <a:lnTo>
                  <a:pt x="599236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19497" y="2481071"/>
            <a:ext cx="605155" cy="990600"/>
          </a:xfrm>
          <a:custGeom>
            <a:avLst/>
            <a:gdLst/>
            <a:ahLst/>
            <a:cxnLst/>
            <a:rect l="l" t="t" r="r" b="b"/>
            <a:pathLst>
              <a:path w="605154" h="990600">
                <a:moveTo>
                  <a:pt x="604674" y="0"/>
                </a:moveTo>
                <a:lnTo>
                  <a:pt x="30634" y="0"/>
                </a:lnTo>
                <a:lnTo>
                  <a:pt x="38773" y="44949"/>
                </a:lnTo>
                <a:lnTo>
                  <a:pt x="44098" y="92466"/>
                </a:lnTo>
                <a:lnTo>
                  <a:pt x="46923" y="142180"/>
                </a:lnTo>
                <a:lnTo>
                  <a:pt x="47565" y="193721"/>
                </a:lnTo>
                <a:lnTo>
                  <a:pt x="46340" y="246718"/>
                </a:lnTo>
                <a:lnTo>
                  <a:pt x="43564" y="300801"/>
                </a:lnTo>
                <a:lnTo>
                  <a:pt x="39552" y="355600"/>
                </a:lnTo>
                <a:lnTo>
                  <a:pt x="34622" y="410744"/>
                </a:lnTo>
                <a:lnTo>
                  <a:pt x="29088" y="465864"/>
                </a:lnTo>
                <a:lnTo>
                  <a:pt x="12026" y="627372"/>
                </a:lnTo>
                <a:lnTo>
                  <a:pt x="7239" y="678690"/>
                </a:lnTo>
                <a:lnTo>
                  <a:pt x="3428" y="728133"/>
                </a:lnTo>
                <a:lnTo>
                  <a:pt x="910" y="775329"/>
                </a:lnTo>
                <a:lnTo>
                  <a:pt x="0" y="819909"/>
                </a:lnTo>
                <a:lnTo>
                  <a:pt x="1014" y="861501"/>
                </a:lnTo>
                <a:lnTo>
                  <a:pt x="4269" y="899737"/>
                </a:lnTo>
                <a:lnTo>
                  <a:pt x="10080" y="934246"/>
                </a:lnTo>
                <a:lnTo>
                  <a:pt x="18763" y="964656"/>
                </a:lnTo>
                <a:lnTo>
                  <a:pt x="30634" y="990600"/>
                </a:lnTo>
                <a:lnTo>
                  <a:pt x="604674" y="990600"/>
                </a:lnTo>
                <a:lnTo>
                  <a:pt x="604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53583" y="2482596"/>
            <a:ext cx="384810" cy="990600"/>
          </a:xfrm>
          <a:custGeom>
            <a:avLst/>
            <a:gdLst/>
            <a:ahLst/>
            <a:cxnLst/>
            <a:rect l="l" t="t" r="r" b="b"/>
            <a:pathLst>
              <a:path w="384810" h="990600">
                <a:moveTo>
                  <a:pt x="335026" y="0"/>
                </a:moveTo>
                <a:lnTo>
                  <a:pt x="36957" y="0"/>
                </a:lnTo>
                <a:lnTo>
                  <a:pt x="29935" y="28355"/>
                </a:lnTo>
                <a:lnTo>
                  <a:pt x="18108" y="104384"/>
                </a:lnTo>
                <a:lnTo>
                  <a:pt x="13304" y="150571"/>
                </a:lnTo>
                <a:lnTo>
                  <a:pt x="9239" y="201215"/>
                </a:lnTo>
                <a:lnTo>
                  <a:pt x="5913" y="255574"/>
                </a:lnTo>
                <a:lnTo>
                  <a:pt x="3326" y="312905"/>
                </a:lnTo>
                <a:lnTo>
                  <a:pt x="1478" y="372465"/>
                </a:lnTo>
                <a:lnTo>
                  <a:pt x="369" y="433511"/>
                </a:lnTo>
                <a:lnTo>
                  <a:pt x="0" y="495299"/>
                </a:lnTo>
                <a:lnTo>
                  <a:pt x="369" y="557088"/>
                </a:lnTo>
                <a:lnTo>
                  <a:pt x="1478" y="618134"/>
                </a:lnTo>
                <a:lnTo>
                  <a:pt x="3326" y="677694"/>
                </a:lnTo>
                <a:lnTo>
                  <a:pt x="5913" y="735025"/>
                </a:lnTo>
                <a:lnTo>
                  <a:pt x="9239" y="789384"/>
                </a:lnTo>
                <a:lnTo>
                  <a:pt x="13304" y="840028"/>
                </a:lnTo>
                <a:lnTo>
                  <a:pt x="18108" y="886215"/>
                </a:lnTo>
                <a:lnTo>
                  <a:pt x="23652" y="927201"/>
                </a:lnTo>
                <a:lnTo>
                  <a:pt x="36957" y="990600"/>
                </a:lnTo>
                <a:lnTo>
                  <a:pt x="335026" y="990600"/>
                </a:lnTo>
                <a:lnTo>
                  <a:pt x="338049" y="955079"/>
                </a:lnTo>
                <a:lnTo>
                  <a:pt x="342071" y="912812"/>
                </a:lnTo>
                <a:lnTo>
                  <a:pt x="363331" y="700087"/>
                </a:lnTo>
                <a:lnTo>
                  <a:pt x="368737" y="641945"/>
                </a:lnTo>
                <a:lnTo>
                  <a:pt x="373699" y="584200"/>
                </a:lnTo>
                <a:lnTo>
                  <a:pt x="377977" y="528042"/>
                </a:lnTo>
                <a:lnTo>
                  <a:pt x="381331" y="474662"/>
                </a:lnTo>
                <a:lnTo>
                  <a:pt x="383519" y="425251"/>
                </a:lnTo>
                <a:lnTo>
                  <a:pt x="384302" y="381000"/>
                </a:lnTo>
                <a:lnTo>
                  <a:pt x="384764" y="260746"/>
                </a:lnTo>
                <a:lnTo>
                  <a:pt x="384014" y="204638"/>
                </a:lnTo>
                <a:lnTo>
                  <a:pt x="381428" y="152400"/>
                </a:lnTo>
                <a:lnTo>
                  <a:pt x="376122" y="104923"/>
                </a:lnTo>
                <a:lnTo>
                  <a:pt x="367210" y="63103"/>
                </a:lnTo>
                <a:lnTo>
                  <a:pt x="353806" y="27830"/>
                </a:lnTo>
                <a:lnTo>
                  <a:pt x="33502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79753" y="2481071"/>
            <a:ext cx="450215" cy="990600"/>
          </a:xfrm>
          <a:custGeom>
            <a:avLst/>
            <a:gdLst/>
            <a:ahLst/>
            <a:cxnLst/>
            <a:rect l="l" t="t" r="r" b="b"/>
            <a:pathLst>
              <a:path w="450214" h="990600">
                <a:moveTo>
                  <a:pt x="449802" y="0"/>
                </a:moveTo>
                <a:lnTo>
                  <a:pt x="49625" y="0"/>
                </a:lnTo>
                <a:lnTo>
                  <a:pt x="40196" y="28355"/>
                </a:lnTo>
                <a:lnTo>
                  <a:pt x="24316" y="104384"/>
                </a:lnTo>
                <a:lnTo>
                  <a:pt x="17865" y="150571"/>
                </a:lnTo>
                <a:lnTo>
                  <a:pt x="12406" y="201215"/>
                </a:lnTo>
                <a:lnTo>
                  <a:pt x="7940" y="255574"/>
                </a:lnTo>
                <a:lnTo>
                  <a:pt x="4466" y="312905"/>
                </a:lnTo>
                <a:lnTo>
                  <a:pt x="1985" y="372465"/>
                </a:lnTo>
                <a:lnTo>
                  <a:pt x="496" y="433511"/>
                </a:lnTo>
                <a:lnTo>
                  <a:pt x="0" y="495299"/>
                </a:lnTo>
                <a:lnTo>
                  <a:pt x="496" y="557088"/>
                </a:lnTo>
                <a:lnTo>
                  <a:pt x="1985" y="618134"/>
                </a:lnTo>
                <a:lnTo>
                  <a:pt x="4466" y="677694"/>
                </a:lnTo>
                <a:lnTo>
                  <a:pt x="7940" y="735025"/>
                </a:lnTo>
                <a:lnTo>
                  <a:pt x="12406" y="789384"/>
                </a:lnTo>
                <a:lnTo>
                  <a:pt x="17865" y="840028"/>
                </a:lnTo>
                <a:lnTo>
                  <a:pt x="24316" y="886215"/>
                </a:lnTo>
                <a:lnTo>
                  <a:pt x="31760" y="927201"/>
                </a:lnTo>
                <a:lnTo>
                  <a:pt x="49625" y="990600"/>
                </a:lnTo>
                <a:lnTo>
                  <a:pt x="449802" y="990600"/>
                </a:lnTo>
                <a:lnTo>
                  <a:pt x="448132" y="929173"/>
                </a:lnTo>
                <a:lnTo>
                  <a:pt x="443864" y="866851"/>
                </a:lnTo>
                <a:lnTo>
                  <a:pt x="431989" y="728319"/>
                </a:lnTo>
                <a:lnTo>
                  <a:pt x="429136" y="688751"/>
                </a:lnTo>
                <a:lnTo>
                  <a:pt x="426608" y="646509"/>
                </a:lnTo>
                <a:lnTo>
                  <a:pt x="424544" y="601243"/>
                </a:lnTo>
                <a:lnTo>
                  <a:pt x="423083" y="552602"/>
                </a:lnTo>
                <a:lnTo>
                  <a:pt x="422364" y="500237"/>
                </a:lnTo>
                <a:lnTo>
                  <a:pt x="422526" y="443798"/>
                </a:lnTo>
                <a:lnTo>
                  <a:pt x="423709" y="382934"/>
                </a:lnTo>
                <a:lnTo>
                  <a:pt x="426052" y="317296"/>
                </a:lnTo>
                <a:lnTo>
                  <a:pt x="429693" y="246534"/>
                </a:lnTo>
                <a:lnTo>
                  <a:pt x="434772" y="170297"/>
                </a:lnTo>
                <a:lnTo>
                  <a:pt x="441429" y="88236"/>
                </a:lnTo>
                <a:lnTo>
                  <a:pt x="449802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663440" y="2482596"/>
            <a:ext cx="573405" cy="990600"/>
          </a:xfrm>
          <a:custGeom>
            <a:avLst/>
            <a:gdLst/>
            <a:ahLst/>
            <a:cxnLst/>
            <a:rect l="l" t="t" r="r" b="b"/>
            <a:pathLst>
              <a:path w="573404" h="990600">
                <a:moveTo>
                  <a:pt x="573024" y="0"/>
                </a:moveTo>
                <a:lnTo>
                  <a:pt x="0" y="0"/>
                </a:lnTo>
                <a:lnTo>
                  <a:pt x="1326" y="40856"/>
                </a:lnTo>
                <a:lnTo>
                  <a:pt x="4995" y="86606"/>
                </a:lnTo>
                <a:lnTo>
                  <a:pt x="10537" y="136326"/>
                </a:lnTo>
                <a:lnTo>
                  <a:pt x="17483" y="189088"/>
                </a:lnTo>
                <a:lnTo>
                  <a:pt x="25366" y="243967"/>
                </a:lnTo>
                <a:lnTo>
                  <a:pt x="42070" y="356371"/>
                </a:lnTo>
                <a:lnTo>
                  <a:pt x="49953" y="412044"/>
                </a:lnTo>
                <a:lnTo>
                  <a:pt x="56899" y="466129"/>
                </a:lnTo>
                <a:lnTo>
                  <a:pt x="62441" y="517701"/>
                </a:lnTo>
                <a:lnTo>
                  <a:pt x="66110" y="565833"/>
                </a:lnTo>
                <a:lnTo>
                  <a:pt x="67437" y="609600"/>
                </a:lnTo>
                <a:lnTo>
                  <a:pt x="67305" y="667122"/>
                </a:lnTo>
                <a:lnTo>
                  <a:pt x="66383" y="717351"/>
                </a:lnTo>
                <a:lnTo>
                  <a:pt x="63880" y="762520"/>
                </a:lnTo>
                <a:lnTo>
                  <a:pt x="59007" y="804862"/>
                </a:lnTo>
                <a:lnTo>
                  <a:pt x="50972" y="846608"/>
                </a:lnTo>
                <a:lnTo>
                  <a:pt x="38987" y="889992"/>
                </a:lnTo>
                <a:lnTo>
                  <a:pt x="22259" y="937245"/>
                </a:lnTo>
                <a:lnTo>
                  <a:pt x="0" y="990600"/>
                </a:lnTo>
                <a:lnTo>
                  <a:pt x="573024" y="990600"/>
                </a:lnTo>
                <a:lnTo>
                  <a:pt x="573024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09267" y="2481071"/>
            <a:ext cx="3702685" cy="998219"/>
          </a:xfrm>
          <a:custGeom>
            <a:avLst/>
            <a:gdLst/>
            <a:ahLst/>
            <a:cxnLst/>
            <a:rect l="l" t="t" r="r" b="b"/>
            <a:pathLst>
              <a:path w="3702685" h="998220">
                <a:moveTo>
                  <a:pt x="599236" y="7620"/>
                </a:moveTo>
                <a:lnTo>
                  <a:pt x="26466" y="7620"/>
                </a:lnTo>
                <a:lnTo>
                  <a:pt x="15290" y="30035"/>
                </a:lnTo>
                <a:lnTo>
                  <a:pt x="7378" y="52451"/>
                </a:lnTo>
                <a:lnTo>
                  <a:pt x="2425" y="75196"/>
                </a:lnTo>
                <a:lnTo>
                  <a:pt x="63" y="98602"/>
                </a:lnTo>
                <a:lnTo>
                  <a:pt x="0" y="122961"/>
                </a:lnTo>
                <a:lnTo>
                  <a:pt x="1866" y="148628"/>
                </a:lnTo>
                <a:lnTo>
                  <a:pt x="5359" y="175920"/>
                </a:lnTo>
                <a:lnTo>
                  <a:pt x="10121" y="205143"/>
                </a:lnTo>
                <a:lnTo>
                  <a:pt x="28841" y="307657"/>
                </a:lnTo>
                <a:lnTo>
                  <a:pt x="35445" y="347865"/>
                </a:lnTo>
                <a:lnTo>
                  <a:pt x="41668" y="391617"/>
                </a:lnTo>
                <a:lnTo>
                  <a:pt x="47205" y="439229"/>
                </a:lnTo>
                <a:lnTo>
                  <a:pt x="51701" y="491045"/>
                </a:lnTo>
                <a:lnTo>
                  <a:pt x="54838" y="547382"/>
                </a:lnTo>
                <a:lnTo>
                  <a:pt x="56273" y="608545"/>
                </a:lnTo>
                <a:lnTo>
                  <a:pt x="55689" y="674878"/>
                </a:lnTo>
                <a:lnTo>
                  <a:pt x="52743" y="746683"/>
                </a:lnTo>
                <a:lnTo>
                  <a:pt x="47104" y="824306"/>
                </a:lnTo>
                <a:lnTo>
                  <a:pt x="38455" y="908037"/>
                </a:lnTo>
                <a:lnTo>
                  <a:pt x="26466" y="998220"/>
                </a:lnTo>
                <a:lnTo>
                  <a:pt x="599236" y="998220"/>
                </a:lnTo>
                <a:lnTo>
                  <a:pt x="599236" y="7620"/>
                </a:lnTo>
                <a:close/>
              </a:path>
              <a:path w="3702685" h="998220">
                <a:moveTo>
                  <a:pt x="3702431" y="261378"/>
                </a:moveTo>
                <a:lnTo>
                  <a:pt x="3702202" y="205917"/>
                </a:lnTo>
                <a:lnTo>
                  <a:pt x="3700526" y="153974"/>
                </a:lnTo>
                <a:lnTo>
                  <a:pt x="3697173" y="106476"/>
                </a:lnTo>
                <a:lnTo>
                  <a:pt x="3691928" y="64363"/>
                </a:lnTo>
                <a:lnTo>
                  <a:pt x="3674795" y="0"/>
                </a:lnTo>
                <a:lnTo>
                  <a:pt x="3298113" y="0"/>
                </a:lnTo>
                <a:lnTo>
                  <a:pt x="3285007" y="30187"/>
                </a:lnTo>
                <a:lnTo>
                  <a:pt x="3276460" y="68961"/>
                </a:lnTo>
                <a:lnTo>
                  <a:pt x="3271799" y="114858"/>
                </a:lnTo>
                <a:lnTo>
                  <a:pt x="3270389" y="166446"/>
                </a:lnTo>
                <a:lnTo>
                  <a:pt x="3271583" y="222275"/>
                </a:lnTo>
                <a:lnTo>
                  <a:pt x="3274720" y="280860"/>
                </a:lnTo>
                <a:lnTo>
                  <a:pt x="3279165" y="340791"/>
                </a:lnTo>
                <a:lnTo>
                  <a:pt x="3289338" y="458774"/>
                </a:lnTo>
                <a:lnTo>
                  <a:pt x="3293783" y="513943"/>
                </a:lnTo>
                <a:lnTo>
                  <a:pt x="3296920" y="564616"/>
                </a:lnTo>
                <a:lnTo>
                  <a:pt x="3298113" y="609346"/>
                </a:lnTo>
                <a:lnTo>
                  <a:pt x="3295548" y="670471"/>
                </a:lnTo>
                <a:lnTo>
                  <a:pt x="3289338" y="729513"/>
                </a:lnTo>
                <a:lnTo>
                  <a:pt x="3274720" y="837780"/>
                </a:lnTo>
                <a:lnTo>
                  <a:pt x="3270707" y="885215"/>
                </a:lnTo>
                <a:lnTo>
                  <a:pt x="3271799" y="927011"/>
                </a:lnTo>
                <a:lnTo>
                  <a:pt x="3280206" y="962279"/>
                </a:lnTo>
                <a:lnTo>
                  <a:pt x="3298113" y="990092"/>
                </a:lnTo>
                <a:lnTo>
                  <a:pt x="3674795" y="990092"/>
                </a:lnTo>
                <a:lnTo>
                  <a:pt x="3674795" y="837819"/>
                </a:lnTo>
                <a:lnTo>
                  <a:pt x="3675392" y="805027"/>
                </a:lnTo>
                <a:lnTo>
                  <a:pt x="3677069" y="765517"/>
                </a:lnTo>
                <a:lnTo>
                  <a:pt x="3679583" y="720217"/>
                </a:lnTo>
                <a:lnTo>
                  <a:pt x="3693452" y="499846"/>
                </a:lnTo>
                <a:lnTo>
                  <a:pt x="3696716" y="439597"/>
                </a:lnTo>
                <a:lnTo>
                  <a:pt x="3699459" y="379158"/>
                </a:lnTo>
                <a:lnTo>
                  <a:pt x="3701440" y="319443"/>
                </a:lnTo>
                <a:lnTo>
                  <a:pt x="3702431" y="26137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43490" y="2488692"/>
            <a:ext cx="606425" cy="990600"/>
          </a:xfrm>
          <a:custGeom>
            <a:avLst/>
            <a:gdLst/>
            <a:ahLst/>
            <a:cxnLst/>
            <a:rect l="l" t="t" r="r" b="b"/>
            <a:pathLst>
              <a:path w="606425" h="990600">
                <a:moveTo>
                  <a:pt x="606033" y="0"/>
                </a:moveTo>
                <a:lnTo>
                  <a:pt x="30723" y="0"/>
                </a:lnTo>
                <a:lnTo>
                  <a:pt x="38877" y="44949"/>
                </a:lnTo>
                <a:lnTo>
                  <a:pt x="44210" y="92466"/>
                </a:lnTo>
                <a:lnTo>
                  <a:pt x="47038" y="142180"/>
                </a:lnTo>
                <a:lnTo>
                  <a:pt x="47679" y="193721"/>
                </a:lnTo>
                <a:lnTo>
                  <a:pt x="46449" y="246718"/>
                </a:lnTo>
                <a:lnTo>
                  <a:pt x="43664" y="300801"/>
                </a:lnTo>
                <a:lnTo>
                  <a:pt x="39641" y="355600"/>
                </a:lnTo>
                <a:lnTo>
                  <a:pt x="34698" y="410744"/>
                </a:lnTo>
                <a:lnTo>
                  <a:pt x="29150" y="465864"/>
                </a:lnTo>
                <a:lnTo>
                  <a:pt x="12048" y="627372"/>
                </a:lnTo>
                <a:lnTo>
                  <a:pt x="7251" y="678690"/>
                </a:lnTo>
                <a:lnTo>
                  <a:pt x="3432" y="728133"/>
                </a:lnTo>
                <a:lnTo>
                  <a:pt x="910" y="775329"/>
                </a:lnTo>
                <a:lnTo>
                  <a:pt x="0" y="819909"/>
                </a:lnTo>
                <a:lnTo>
                  <a:pt x="1019" y="861501"/>
                </a:lnTo>
                <a:lnTo>
                  <a:pt x="4284" y="899737"/>
                </a:lnTo>
                <a:lnTo>
                  <a:pt x="10112" y="934246"/>
                </a:lnTo>
                <a:lnTo>
                  <a:pt x="18820" y="964656"/>
                </a:lnTo>
                <a:lnTo>
                  <a:pt x="30723" y="990600"/>
                </a:lnTo>
                <a:lnTo>
                  <a:pt x="606033" y="990600"/>
                </a:lnTo>
                <a:lnTo>
                  <a:pt x="606033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81233" y="2482596"/>
            <a:ext cx="384810" cy="990600"/>
          </a:xfrm>
          <a:custGeom>
            <a:avLst/>
            <a:gdLst/>
            <a:ahLst/>
            <a:cxnLst/>
            <a:rect l="l" t="t" r="r" b="b"/>
            <a:pathLst>
              <a:path w="384809" h="990600">
                <a:moveTo>
                  <a:pt x="335019" y="0"/>
                </a:moveTo>
                <a:lnTo>
                  <a:pt x="36976" y="0"/>
                </a:lnTo>
                <a:lnTo>
                  <a:pt x="29950" y="28355"/>
                </a:lnTo>
                <a:lnTo>
                  <a:pt x="18118" y="104384"/>
                </a:lnTo>
                <a:lnTo>
                  <a:pt x="13311" y="150571"/>
                </a:lnTo>
                <a:lnTo>
                  <a:pt x="9244" y="201215"/>
                </a:lnTo>
                <a:lnTo>
                  <a:pt x="5916" y="255574"/>
                </a:lnTo>
                <a:lnTo>
                  <a:pt x="3327" y="312905"/>
                </a:lnTo>
                <a:lnTo>
                  <a:pt x="1479" y="372465"/>
                </a:lnTo>
                <a:lnTo>
                  <a:pt x="369" y="433511"/>
                </a:lnTo>
                <a:lnTo>
                  <a:pt x="0" y="495299"/>
                </a:lnTo>
                <a:lnTo>
                  <a:pt x="369" y="557088"/>
                </a:lnTo>
                <a:lnTo>
                  <a:pt x="1479" y="618134"/>
                </a:lnTo>
                <a:lnTo>
                  <a:pt x="3327" y="677694"/>
                </a:lnTo>
                <a:lnTo>
                  <a:pt x="5916" y="735025"/>
                </a:lnTo>
                <a:lnTo>
                  <a:pt x="9244" y="789384"/>
                </a:lnTo>
                <a:lnTo>
                  <a:pt x="13311" y="840028"/>
                </a:lnTo>
                <a:lnTo>
                  <a:pt x="18118" y="886215"/>
                </a:lnTo>
                <a:lnTo>
                  <a:pt x="23664" y="927201"/>
                </a:lnTo>
                <a:lnTo>
                  <a:pt x="36976" y="990600"/>
                </a:lnTo>
                <a:lnTo>
                  <a:pt x="335019" y="990600"/>
                </a:lnTo>
                <a:lnTo>
                  <a:pt x="338043" y="955079"/>
                </a:lnTo>
                <a:lnTo>
                  <a:pt x="342065" y="912812"/>
                </a:lnTo>
                <a:lnTo>
                  <a:pt x="363324" y="700087"/>
                </a:lnTo>
                <a:lnTo>
                  <a:pt x="368731" y="641945"/>
                </a:lnTo>
                <a:lnTo>
                  <a:pt x="373693" y="584200"/>
                </a:lnTo>
                <a:lnTo>
                  <a:pt x="377971" y="528042"/>
                </a:lnTo>
                <a:lnTo>
                  <a:pt x="381324" y="474662"/>
                </a:lnTo>
                <a:lnTo>
                  <a:pt x="383512" y="425251"/>
                </a:lnTo>
                <a:lnTo>
                  <a:pt x="384295" y="381000"/>
                </a:lnTo>
                <a:lnTo>
                  <a:pt x="384758" y="260746"/>
                </a:lnTo>
                <a:lnTo>
                  <a:pt x="384007" y="204638"/>
                </a:lnTo>
                <a:lnTo>
                  <a:pt x="381422" y="152400"/>
                </a:lnTo>
                <a:lnTo>
                  <a:pt x="376116" y="104923"/>
                </a:lnTo>
                <a:lnTo>
                  <a:pt x="367204" y="63103"/>
                </a:lnTo>
                <a:lnTo>
                  <a:pt x="353800" y="27830"/>
                </a:lnTo>
                <a:lnTo>
                  <a:pt x="335019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2479548"/>
            <a:ext cx="459105" cy="992505"/>
          </a:xfrm>
          <a:custGeom>
            <a:avLst/>
            <a:gdLst/>
            <a:ahLst/>
            <a:cxnLst/>
            <a:rect l="l" t="t" r="r" b="b"/>
            <a:pathLst>
              <a:path w="459105" h="992504">
                <a:moveTo>
                  <a:pt x="458723" y="0"/>
                </a:moveTo>
                <a:lnTo>
                  <a:pt x="0" y="9462"/>
                </a:lnTo>
                <a:lnTo>
                  <a:pt x="0" y="992113"/>
                </a:lnTo>
                <a:lnTo>
                  <a:pt x="458723" y="990473"/>
                </a:lnTo>
                <a:lnTo>
                  <a:pt x="457052" y="929080"/>
                </a:lnTo>
                <a:lnTo>
                  <a:pt x="452781" y="866786"/>
                </a:lnTo>
                <a:lnTo>
                  <a:pt x="447026" y="800789"/>
                </a:lnTo>
                <a:lnTo>
                  <a:pt x="443939" y="765528"/>
                </a:lnTo>
                <a:lnTo>
                  <a:pt x="438045" y="688730"/>
                </a:lnTo>
                <a:lnTo>
                  <a:pt x="435515" y="646493"/>
                </a:lnTo>
                <a:lnTo>
                  <a:pt x="433449" y="601231"/>
                </a:lnTo>
                <a:lnTo>
                  <a:pt x="431987" y="552594"/>
                </a:lnTo>
                <a:lnTo>
                  <a:pt x="431268" y="500232"/>
                </a:lnTo>
                <a:lnTo>
                  <a:pt x="431430" y="443794"/>
                </a:lnTo>
                <a:lnTo>
                  <a:pt x="432614" y="382932"/>
                </a:lnTo>
                <a:lnTo>
                  <a:pt x="434958" y="317295"/>
                </a:lnTo>
                <a:lnTo>
                  <a:pt x="438601" y="246533"/>
                </a:lnTo>
                <a:lnTo>
                  <a:pt x="443684" y="170297"/>
                </a:lnTo>
                <a:lnTo>
                  <a:pt x="450345" y="88236"/>
                </a:lnTo>
                <a:lnTo>
                  <a:pt x="45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91084" y="2482596"/>
            <a:ext cx="573405" cy="990600"/>
          </a:xfrm>
          <a:custGeom>
            <a:avLst/>
            <a:gdLst/>
            <a:ahLst/>
            <a:cxnLst/>
            <a:rect l="l" t="t" r="r" b="b"/>
            <a:pathLst>
              <a:path w="573405" h="990600">
                <a:moveTo>
                  <a:pt x="573024" y="0"/>
                </a:moveTo>
                <a:lnTo>
                  <a:pt x="0" y="0"/>
                </a:lnTo>
                <a:lnTo>
                  <a:pt x="1326" y="40856"/>
                </a:lnTo>
                <a:lnTo>
                  <a:pt x="4993" y="86606"/>
                </a:lnTo>
                <a:lnTo>
                  <a:pt x="10533" y="136326"/>
                </a:lnTo>
                <a:lnTo>
                  <a:pt x="17477" y="189088"/>
                </a:lnTo>
                <a:lnTo>
                  <a:pt x="25357" y="243967"/>
                </a:lnTo>
                <a:lnTo>
                  <a:pt x="42054" y="356371"/>
                </a:lnTo>
                <a:lnTo>
                  <a:pt x="49934" y="412044"/>
                </a:lnTo>
                <a:lnTo>
                  <a:pt x="56878" y="466129"/>
                </a:lnTo>
                <a:lnTo>
                  <a:pt x="62418" y="517701"/>
                </a:lnTo>
                <a:lnTo>
                  <a:pt x="66085" y="565833"/>
                </a:lnTo>
                <a:lnTo>
                  <a:pt x="67411" y="609600"/>
                </a:lnTo>
                <a:lnTo>
                  <a:pt x="67279" y="667122"/>
                </a:lnTo>
                <a:lnTo>
                  <a:pt x="66358" y="717351"/>
                </a:lnTo>
                <a:lnTo>
                  <a:pt x="63856" y="762520"/>
                </a:lnTo>
                <a:lnTo>
                  <a:pt x="58985" y="804862"/>
                </a:lnTo>
                <a:lnTo>
                  <a:pt x="50953" y="846608"/>
                </a:lnTo>
                <a:lnTo>
                  <a:pt x="38972" y="889992"/>
                </a:lnTo>
                <a:lnTo>
                  <a:pt x="22251" y="937245"/>
                </a:lnTo>
                <a:lnTo>
                  <a:pt x="0" y="990600"/>
                </a:lnTo>
                <a:lnTo>
                  <a:pt x="573024" y="990600"/>
                </a:lnTo>
                <a:lnTo>
                  <a:pt x="573024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07296" y="2481071"/>
            <a:ext cx="432434" cy="990600"/>
          </a:xfrm>
          <a:custGeom>
            <a:avLst/>
            <a:gdLst/>
            <a:ahLst/>
            <a:cxnLst/>
            <a:rect l="l" t="t" r="r" b="b"/>
            <a:pathLst>
              <a:path w="432434" h="990600">
                <a:moveTo>
                  <a:pt x="404435" y="0"/>
                </a:moveTo>
                <a:lnTo>
                  <a:pt x="27702" y="0"/>
                </a:lnTo>
                <a:lnTo>
                  <a:pt x="14608" y="30179"/>
                </a:lnTo>
                <a:lnTo>
                  <a:pt x="6060" y="68949"/>
                </a:lnTo>
                <a:lnTo>
                  <a:pt x="1406" y="114855"/>
                </a:lnTo>
                <a:lnTo>
                  <a:pt x="0" y="166445"/>
                </a:lnTo>
                <a:lnTo>
                  <a:pt x="1190" y="222264"/>
                </a:lnTo>
                <a:lnTo>
                  <a:pt x="4328" y="280860"/>
                </a:lnTo>
                <a:lnTo>
                  <a:pt x="8765" y="340779"/>
                </a:lnTo>
                <a:lnTo>
                  <a:pt x="18937" y="458771"/>
                </a:lnTo>
                <a:lnTo>
                  <a:pt x="23374" y="513938"/>
                </a:lnTo>
                <a:lnTo>
                  <a:pt x="26512" y="564614"/>
                </a:lnTo>
                <a:lnTo>
                  <a:pt x="27702" y="609345"/>
                </a:lnTo>
                <a:lnTo>
                  <a:pt x="25146" y="670466"/>
                </a:lnTo>
                <a:lnTo>
                  <a:pt x="18937" y="729505"/>
                </a:lnTo>
                <a:lnTo>
                  <a:pt x="4328" y="837771"/>
                </a:lnTo>
                <a:lnTo>
                  <a:pt x="311" y="885215"/>
                </a:lnTo>
                <a:lnTo>
                  <a:pt x="1406" y="927010"/>
                </a:lnTo>
                <a:lnTo>
                  <a:pt x="9806" y="962266"/>
                </a:lnTo>
                <a:lnTo>
                  <a:pt x="27702" y="990091"/>
                </a:lnTo>
                <a:lnTo>
                  <a:pt x="404435" y="990091"/>
                </a:lnTo>
                <a:lnTo>
                  <a:pt x="404435" y="837818"/>
                </a:lnTo>
                <a:lnTo>
                  <a:pt x="405044" y="805018"/>
                </a:lnTo>
                <a:lnTo>
                  <a:pt x="406719" y="765506"/>
                </a:lnTo>
                <a:lnTo>
                  <a:pt x="409231" y="720213"/>
                </a:lnTo>
                <a:lnTo>
                  <a:pt x="423085" y="499837"/>
                </a:lnTo>
                <a:lnTo>
                  <a:pt x="426358" y="439592"/>
                </a:lnTo>
                <a:lnTo>
                  <a:pt x="429099" y="379147"/>
                </a:lnTo>
                <a:lnTo>
                  <a:pt x="431078" y="319432"/>
                </a:lnTo>
                <a:lnTo>
                  <a:pt x="432068" y="261377"/>
                </a:lnTo>
                <a:lnTo>
                  <a:pt x="431839" y="205913"/>
                </a:lnTo>
                <a:lnTo>
                  <a:pt x="430165" y="153969"/>
                </a:lnTo>
                <a:lnTo>
                  <a:pt x="426815" y="106475"/>
                </a:lnTo>
                <a:lnTo>
                  <a:pt x="421563" y="64363"/>
                </a:lnTo>
                <a:lnTo>
                  <a:pt x="414179" y="28561"/>
                </a:lnTo>
                <a:lnTo>
                  <a:pt x="40443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9144000" cy="44348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02525"/>
            <a:ext cx="9142476" cy="299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33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40" y="0"/>
            <a:ext cx="990600" cy="6830695"/>
          </a:xfrm>
          <a:custGeom>
            <a:avLst/>
            <a:gdLst/>
            <a:ahLst/>
            <a:cxnLst/>
            <a:rect l="l" t="t" r="r" b="b"/>
            <a:pathLst>
              <a:path w="990600" h="6830695">
                <a:moveTo>
                  <a:pt x="0" y="6830568"/>
                </a:moveTo>
                <a:lnTo>
                  <a:pt x="990600" y="6830568"/>
                </a:lnTo>
                <a:lnTo>
                  <a:pt x="990600" y="0"/>
                </a:lnTo>
                <a:lnTo>
                  <a:pt x="0" y="0"/>
                </a:lnTo>
                <a:lnTo>
                  <a:pt x="0" y="6830568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291" y="1693164"/>
            <a:ext cx="990600" cy="450215"/>
          </a:xfrm>
          <a:custGeom>
            <a:avLst/>
            <a:gdLst/>
            <a:ahLst/>
            <a:cxnLst/>
            <a:rect l="l" t="t" r="r" b="b"/>
            <a:pathLst>
              <a:path w="990600" h="450214">
                <a:moveTo>
                  <a:pt x="990600" y="0"/>
                </a:moveTo>
                <a:lnTo>
                  <a:pt x="0" y="0"/>
                </a:lnTo>
                <a:lnTo>
                  <a:pt x="0" y="430275"/>
                </a:lnTo>
                <a:lnTo>
                  <a:pt x="23474" y="438999"/>
                </a:lnTo>
                <a:lnTo>
                  <a:pt x="46973" y="445040"/>
                </a:lnTo>
                <a:lnTo>
                  <a:pt x="70868" y="448683"/>
                </a:lnTo>
                <a:lnTo>
                  <a:pt x="95527" y="450216"/>
                </a:lnTo>
                <a:lnTo>
                  <a:pt x="121322" y="449924"/>
                </a:lnTo>
                <a:lnTo>
                  <a:pt x="148623" y="448093"/>
                </a:lnTo>
                <a:lnTo>
                  <a:pt x="177800" y="445007"/>
                </a:lnTo>
                <a:lnTo>
                  <a:pt x="209222" y="440955"/>
                </a:lnTo>
                <a:lnTo>
                  <a:pt x="280288" y="431090"/>
                </a:lnTo>
                <a:lnTo>
                  <a:pt x="320671" y="425850"/>
                </a:lnTo>
                <a:lnTo>
                  <a:pt x="364782" y="420785"/>
                </a:lnTo>
                <a:lnTo>
                  <a:pt x="412990" y="416182"/>
                </a:lnTo>
                <a:lnTo>
                  <a:pt x="465666" y="412326"/>
                </a:lnTo>
                <a:lnTo>
                  <a:pt x="523180" y="409504"/>
                </a:lnTo>
                <a:lnTo>
                  <a:pt x="585903" y="408001"/>
                </a:lnTo>
                <a:lnTo>
                  <a:pt x="654204" y="408102"/>
                </a:lnTo>
                <a:lnTo>
                  <a:pt x="728454" y="410095"/>
                </a:lnTo>
                <a:lnTo>
                  <a:pt x="809023" y="414264"/>
                </a:lnTo>
                <a:lnTo>
                  <a:pt x="896281" y="420896"/>
                </a:lnTo>
                <a:lnTo>
                  <a:pt x="990600" y="430275"/>
                </a:lnTo>
                <a:lnTo>
                  <a:pt x="990600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340" y="1281683"/>
            <a:ext cx="990600" cy="454659"/>
          </a:xfrm>
          <a:custGeom>
            <a:avLst/>
            <a:gdLst/>
            <a:ahLst/>
            <a:cxnLst/>
            <a:rect l="l" t="t" r="r" b="b"/>
            <a:pathLst>
              <a:path w="990600" h="454660">
                <a:moveTo>
                  <a:pt x="990600" y="0"/>
                </a:moveTo>
                <a:lnTo>
                  <a:pt x="0" y="0"/>
                </a:lnTo>
                <a:lnTo>
                  <a:pt x="0" y="431545"/>
                </a:lnTo>
                <a:lnTo>
                  <a:pt x="47267" y="425177"/>
                </a:lnTo>
                <a:lnTo>
                  <a:pt x="97345" y="421128"/>
                </a:lnTo>
                <a:lnTo>
                  <a:pt x="149804" y="419124"/>
                </a:lnTo>
                <a:lnTo>
                  <a:pt x="204215" y="418890"/>
                </a:lnTo>
                <a:lnTo>
                  <a:pt x="260151" y="420151"/>
                </a:lnTo>
                <a:lnTo>
                  <a:pt x="317182" y="422632"/>
                </a:lnTo>
                <a:lnTo>
                  <a:pt x="374880" y="426059"/>
                </a:lnTo>
                <a:lnTo>
                  <a:pt x="432815" y="430156"/>
                </a:lnTo>
                <a:lnTo>
                  <a:pt x="603765" y="443719"/>
                </a:lnTo>
                <a:lnTo>
                  <a:pt x="658367" y="447749"/>
                </a:lnTo>
                <a:lnTo>
                  <a:pt x="711065" y="451074"/>
                </a:lnTo>
                <a:lnTo>
                  <a:pt x="761428" y="453420"/>
                </a:lnTo>
                <a:lnTo>
                  <a:pt x="809029" y="454513"/>
                </a:lnTo>
                <a:lnTo>
                  <a:pt x="853439" y="454076"/>
                </a:lnTo>
                <a:lnTo>
                  <a:pt x="894230" y="451836"/>
                </a:lnTo>
                <a:lnTo>
                  <a:pt x="930973" y="447518"/>
                </a:lnTo>
                <a:lnTo>
                  <a:pt x="963239" y="440846"/>
                </a:lnTo>
                <a:lnTo>
                  <a:pt x="990600" y="431545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340" y="151030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90">
                <a:moveTo>
                  <a:pt x="260746" y="0"/>
                </a:moveTo>
                <a:lnTo>
                  <a:pt x="204638" y="554"/>
                </a:lnTo>
                <a:lnTo>
                  <a:pt x="152400" y="2480"/>
                </a:lnTo>
                <a:lnTo>
                  <a:pt x="104923" y="6442"/>
                </a:lnTo>
                <a:lnTo>
                  <a:pt x="63103" y="13104"/>
                </a:lnTo>
                <a:lnTo>
                  <a:pt x="0" y="37183"/>
                </a:lnTo>
                <a:lnTo>
                  <a:pt x="0" y="260195"/>
                </a:lnTo>
                <a:lnTo>
                  <a:pt x="63398" y="270139"/>
                </a:lnTo>
                <a:lnTo>
                  <a:pt x="104384" y="274282"/>
                </a:lnTo>
                <a:lnTo>
                  <a:pt x="150571" y="277873"/>
                </a:lnTo>
                <a:lnTo>
                  <a:pt x="201215" y="280912"/>
                </a:lnTo>
                <a:lnTo>
                  <a:pt x="255574" y="283398"/>
                </a:lnTo>
                <a:lnTo>
                  <a:pt x="312905" y="285331"/>
                </a:lnTo>
                <a:lnTo>
                  <a:pt x="372465" y="286712"/>
                </a:lnTo>
                <a:lnTo>
                  <a:pt x="433511" y="287541"/>
                </a:lnTo>
                <a:lnTo>
                  <a:pt x="495299" y="287817"/>
                </a:lnTo>
                <a:lnTo>
                  <a:pt x="557088" y="287541"/>
                </a:lnTo>
                <a:lnTo>
                  <a:pt x="618134" y="286712"/>
                </a:lnTo>
                <a:lnTo>
                  <a:pt x="677694" y="285331"/>
                </a:lnTo>
                <a:lnTo>
                  <a:pt x="735025" y="283398"/>
                </a:lnTo>
                <a:lnTo>
                  <a:pt x="789384" y="280912"/>
                </a:lnTo>
                <a:lnTo>
                  <a:pt x="840028" y="277873"/>
                </a:lnTo>
                <a:lnTo>
                  <a:pt x="886215" y="274282"/>
                </a:lnTo>
                <a:lnTo>
                  <a:pt x="927201" y="270139"/>
                </a:lnTo>
                <a:lnTo>
                  <a:pt x="990600" y="260195"/>
                </a:lnTo>
                <a:lnTo>
                  <a:pt x="990600" y="37183"/>
                </a:lnTo>
                <a:lnTo>
                  <a:pt x="955079" y="34911"/>
                </a:lnTo>
                <a:lnTo>
                  <a:pt x="912812" y="31897"/>
                </a:lnTo>
                <a:lnTo>
                  <a:pt x="757435" y="20196"/>
                </a:lnTo>
                <a:lnTo>
                  <a:pt x="641945" y="11969"/>
                </a:lnTo>
                <a:lnTo>
                  <a:pt x="584200" y="8264"/>
                </a:lnTo>
                <a:lnTo>
                  <a:pt x="528042" y="5072"/>
                </a:lnTo>
                <a:lnTo>
                  <a:pt x="474662" y="2569"/>
                </a:lnTo>
                <a:lnTo>
                  <a:pt x="425251" y="937"/>
                </a:lnTo>
                <a:lnTo>
                  <a:pt x="381000" y="353"/>
                </a:lnTo>
                <a:lnTo>
                  <a:pt x="260746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291" y="984503"/>
            <a:ext cx="990600" cy="337185"/>
          </a:xfrm>
          <a:custGeom>
            <a:avLst/>
            <a:gdLst/>
            <a:ahLst/>
            <a:cxnLst/>
            <a:rect l="l" t="t" r="r" b="b"/>
            <a:pathLst>
              <a:path w="990600" h="337184">
                <a:moveTo>
                  <a:pt x="990600" y="0"/>
                </a:moveTo>
                <a:lnTo>
                  <a:pt x="929173" y="1248"/>
                </a:lnTo>
                <a:lnTo>
                  <a:pt x="866851" y="4437"/>
                </a:lnTo>
                <a:lnTo>
                  <a:pt x="728319" y="13313"/>
                </a:lnTo>
                <a:lnTo>
                  <a:pt x="688751" y="15445"/>
                </a:lnTo>
                <a:lnTo>
                  <a:pt x="646509" y="17335"/>
                </a:lnTo>
                <a:lnTo>
                  <a:pt x="601243" y="18878"/>
                </a:lnTo>
                <a:lnTo>
                  <a:pt x="552602" y="19970"/>
                </a:lnTo>
                <a:lnTo>
                  <a:pt x="500237" y="20507"/>
                </a:lnTo>
                <a:lnTo>
                  <a:pt x="443798" y="20386"/>
                </a:lnTo>
                <a:lnTo>
                  <a:pt x="382934" y="19502"/>
                </a:lnTo>
                <a:lnTo>
                  <a:pt x="317296" y="17751"/>
                </a:lnTo>
                <a:lnTo>
                  <a:pt x="246534" y="15029"/>
                </a:lnTo>
                <a:lnTo>
                  <a:pt x="170297" y="11233"/>
                </a:lnTo>
                <a:lnTo>
                  <a:pt x="88236" y="6258"/>
                </a:lnTo>
                <a:lnTo>
                  <a:pt x="0" y="0"/>
                </a:lnTo>
                <a:lnTo>
                  <a:pt x="0" y="299466"/>
                </a:lnTo>
                <a:lnTo>
                  <a:pt x="63398" y="312839"/>
                </a:lnTo>
                <a:lnTo>
                  <a:pt x="104384" y="318411"/>
                </a:lnTo>
                <a:lnTo>
                  <a:pt x="150571" y="323240"/>
                </a:lnTo>
                <a:lnTo>
                  <a:pt x="201215" y="327326"/>
                </a:lnTo>
                <a:lnTo>
                  <a:pt x="255574" y="330669"/>
                </a:lnTo>
                <a:lnTo>
                  <a:pt x="312905" y="333270"/>
                </a:lnTo>
                <a:lnTo>
                  <a:pt x="372465" y="335127"/>
                </a:lnTo>
                <a:lnTo>
                  <a:pt x="433511" y="336242"/>
                </a:lnTo>
                <a:lnTo>
                  <a:pt x="495299" y="336613"/>
                </a:lnTo>
                <a:lnTo>
                  <a:pt x="557088" y="336242"/>
                </a:lnTo>
                <a:lnTo>
                  <a:pt x="618134" y="335127"/>
                </a:lnTo>
                <a:lnTo>
                  <a:pt x="677694" y="333270"/>
                </a:lnTo>
                <a:lnTo>
                  <a:pt x="735025" y="330669"/>
                </a:lnTo>
                <a:lnTo>
                  <a:pt x="789384" y="327326"/>
                </a:lnTo>
                <a:lnTo>
                  <a:pt x="840028" y="323240"/>
                </a:lnTo>
                <a:lnTo>
                  <a:pt x="886215" y="318411"/>
                </a:lnTo>
                <a:lnTo>
                  <a:pt x="927201" y="312839"/>
                </a:lnTo>
                <a:lnTo>
                  <a:pt x="990600" y="299466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815" y="676655"/>
            <a:ext cx="990600" cy="433070"/>
          </a:xfrm>
          <a:custGeom>
            <a:avLst/>
            <a:gdLst/>
            <a:ahLst/>
            <a:cxnLst/>
            <a:rect l="l" t="t" r="r" b="b"/>
            <a:pathLst>
              <a:path w="990600" h="433069">
                <a:moveTo>
                  <a:pt x="990600" y="0"/>
                </a:moveTo>
                <a:lnTo>
                  <a:pt x="0" y="0"/>
                </a:lnTo>
                <a:lnTo>
                  <a:pt x="0" y="432816"/>
                </a:lnTo>
                <a:lnTo>
                  <a:pt x="40856" y="431813"/>
                </a:lnTo>
                <a:lnTo>
                  <a:pt x="86606" y="429043"/>
                </a:lnTo>
                <a:lnTo>
                  <a:pt x="136326" y="424858"/>
                </a:lnTo>
                <a:lnTo>
                  <a:pt x="189088" y="419612"/>
                </a:lnTo>
                <a:lnTo>
                  <a:pt x="243967" y="413659"/>
                </a:lnTo>
                <a:lnTo>
                  <a:pt x="356371" y="401045"/>
                </a:lnTo>
                <a:lnTo>
                  <a:pt x="412044" y="395092"/>
                </a:lnTo>
                <a:lnTo>
                  <a:pt x="466129" y="389846"/>
                </a:lnTo>
                <a:lnTo>
                  <a:pt x="517701" y="385661"/>
                </a:lnTo>
                <a:lnTo>
                  <a:pt x="565833" y="382891"/>
                </a:lnTo>
                <a:lnTo>
                  <a:pt x="609600" y="381889"/>
                </a:lnTo>
                <a:lnTo>
                  <a:pt x="667122" y="381988"/>
                </a:lnTo>
                <a:lnTo>
                  <a:pt x="717351" y="382684"/>
                </a:lnTo>
                <a:lnTo>
                  <a:pt x="762520" y="384574"/>
                </a:lnTo>
                <a:lnTo>
                  <a:pt x="804862" y="388254"/>
                </a:lnTo>
                <a:lnTo>
                  <a:pt x="846608" y="394322"/>
                </a:lnTo>
                <a:lnTo>
                  <a:pt x="889992" y="403373"/>
                </a:lnTo>
                <a:lnTo>
                  <a:pt x="937245" y="416006"/>
                </a:lnTo>
                <a:lnTo>
                  <a:pt x="990600" y="432816"/>
                </a:lnTo>
                <a:lnTo>
                  <a:pt x="990600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40" y="394825"/>
            <a:ext cx="990600" cy="324485"/>
          </a:xfrm>
          <a:custGeom>
            <a:avLst/>
            <a:gdLst/>
            <a:ahLst/>
            <a:cxnLst/>
            <a:rect l="l" t="t" r="r" b="b"/>
            <a:pathLst>
              <a:path w="990600" h="324484">
                <a:moveTo>
                  <a:pt x="261407" y="0"/>
                </a:moveTo>
                <a:lnTo>
                  <a:pt x="205941" y="171"/>
                </a:lnTo>
                <a:lnTo>
                  <a:pt x="153994" y="1426"/>
                </a:lnTo>
                <a:lnTo>
                  <a:pt x="106496" y="3938"/>
                </a:lnTo>
                <a:lnTo>
                  <a:pt x="64378" y="7876"/>
                </a:lnTo>
                <a:lnTo>
                  <a:pt x="0" y="20718"/>
                </a:lnTo>
                <a:lnTo>
                  <a:pt x="0" y="303674"/>
                </a:lnTo>
                <a:lnTo>
                  <a:pt x="30169" y="313492"/>
                </a:lnTo>
                <a:lnTo>
                  <a:pt x="68933" y="319902"/>
                </a:lnTo>
                <a:lnTo>
                  <a:pt x="114836" y="323391"/>
                </a:lnTo>
                <a:lnTo>
                  <a:pt x="166426" y="324446"/>
                </a:lnTo>
                <a:lnTo>
                  <a:pt x="222247" y="323553"/>
                </a:lnTo>
                <a:lnTo>
                  <a:pt x="280844" y="321200"/>
                </a:lnTo>
                <a:lnTo>
                  <a:pt x="340764" y="317874"/>
                </a:lnTo>
                <a:lnTo>
                  <a:pt x="458753" y="310246"/>
                </a:lnTo>
                <a:lnTo>
                  <a:pt x="513914" y="306920"/>
                </a:lnTo>
                <a:lnTo>
                  <a:pt x="564579" y="304567"/>
                </a:lnTo>
                <a:lnTo>
                  <a:pt x="609295" y="303674"/>
                </a:lnTo>
                <a:lnTo>
                  <a:pt x="670430" y="305591"/>
                </a:lnTo>
                <a:lnTo>
                  <a:pt x="729484" y="310246"/>
                </a:lnTo>
                <a:lnTo>
                  <a:pt x="837776" y="321200"/>
                </a:lnTo>
                <a:lnTo>
                  <a:pt x="885228" y="324212"/>
                </a:lnTo>
                <a:lnTo>
                  <a:pt x="927029" y="323391"/>
                </a:lnTo>
                <a:lnTo>
                  <a:pt x="962285" y="317093"/>
                </a:lnTo>
                <a:lnTo>
                  <a:pt x="990104" y="303674"/>
                </a:lnTo>
                <a:lnTo>
                  <a:pt x="990104" y="20718"/>
                </a:lnTo>
                <a:lnTo>
                  <a:pt x="837780" y="20718"/>
                </a:lnTo>
                <a:lnTo>
                  <a:pt x="804992" y="20262"/>
                </a:lnTo>
                <a:lnTo>
                  <a:pt x="765492" y="19006"/>
                </a:lnTo>
                <a:lnTo>
                  <a:pt x="720210" y="17122"/>
                </a:lnTo>
                <a:lnTo>
                  <a:pt x="499861" y="6735"/>
                </a:lnTo>
                <a:lnTo>
                  <a:pt x="439619" y="4280"/>
                </a:lnTo>
                <a:lnTo>
                  <a:pt x="379177" y="2225"/>
                </a:lnTo>
                <a:lnTo>
                  <a:pt x="319463" y="741"/>
                </a:lnTo>
                <a:lnTo>
                  <a:pt x="261407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624" y="3933444"/>
            <a:ext cx="990600" cy="448945"/>
          </a:xfrm>
          <a:custGeom>
            <a:avLst/>
            <a:gdLst/>
            <a:ahLst/>
            <a:cxnLst/>
            <a:rect l="l" t="t" r="r" b="b"/>
            <a:pathLst>
              <a:path w="990600" h="448945">
                <a:moveTo>
                  <a:pt x="990600" y="0"/>
                </a:moveTo>
                <a:lnTo>
                  <a:pt x="0" y="0"/>
                </a:lnTo>
                <a:lnTo>
                  <a:pt x="0" y="428878"/>
                </a:lnTo>
                <a:lnTo>
                  <a:pt x="23474" y="437587"/>
                </a:lnTo>
                <a:lnTo>
                  <a:pt x="46973" y="443619"/>
                </a:lnTo>
                <a:lnTo>
                  <a:pt x="70868" y="447260"/>
                </a:lnTo>
                <a:lnTo>
                  <a:pt x="95527" y="448794"/>
                </a:lnTo>
                <a:lnTo>
                  <a:pt x="121322" y="448507"/>
                </a:lnTo>
                <a:lnTo>
                  <a:pt x="148623" y="446684"/>
                </a:lnTo>
                <a:lnTo>
                  <a:pt x="177800" y="443610"/>
                </a:lnTo>
                <a:lnTo>
                  <a:pt x="209222" y="439571"/>
                </a:lnTo>
                <a:lnTo>
                  <a:pt x="280288" y="429734"/>
                </a:lnTo>
                <a:lnTo>
                  <a:pt x="320671" y="424507"/>
                </a:lnTo>
                <a:lnTo>
                  <a:pt x="364782" y="419455"/>
                </a:lnTo>
                <a:lnTo>
                  <a:pt x="412990" y="414862"/>
                </a:lnTo>
                <a:lnTo>
                  <a:pt x="465666" y="411014"/>
                </a:lnTo>
                <a:lnTo>
                  <a:pt x="523180" y="408196"/>
                </a:lnTo>
                <a:lnTo>
                  <a:pt x="585903" y="406692"/>
                </a:lnTo>
                <a:lnTo>
                  <a:pt x="654204" y="406789"/>
                </a:lnTo>
                <a:lnTo>
                  <a:pt x="728454" y="408771"/>
                </a:lnTo>
                <a:lnTo>
                  <a:pt x="809023" y="412923"/>
                </a:lnTo>
                <a:lnTo>
                  <a:pt x="896281" y="419531"/>
                </a:lnTo>
                <a:lnTo>
                  <a:pt x="990600" y="428878"/>
                </a:lnTo>
                <a:lnTo>
                  <a:pt x="990600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2672" y="3534155"/>
            <a:ext cx="990600" cy="453390"/>
          </a:xfrm>
          <a:custGeom>
            <a:avLst/>
            <a:gdLst/>
            <a:ahLst/>
            <a:cxnLst/>
            <a:rect l="l" t="t" r="r" b="b"/>
            <a:pathLst>
              <a:path w="990600" h="453389">
                <a:moveTo>
                  <a:pt x="990600" y="0"/>
                </a:moveTo>
                <a:lnTo>
                  <a:pt x="0" y="0"/>
                </a:lnTo>
                <a:lnTo>
                  <a:pt x="0" y="430276"/>
                </a:lnTo>
                <a:lnTo>
                  <a:pt x="47267" y="423922"/>
                </a:lnTo>
                <a:lnTo>
                  <a:pt x="97345" y="419882"/>
                </a:lnTo>
                <a:lnTo>
                  <a:pt x="149804" y="417881"/>
                </a:lnTo>
                <a:lnTo>
                  <a:pt x="204215" y="417645"/>
                </a:lnTo>
                <a:lnTo>
                  <a:pt x="260151" y="418899"/>
                </a:lnTo>
                <a:lnTo>
                  <a:pt x="317182" y="421370"/>
                </a:lnTo>
                <a:lnTo>
                  <a:pt x="374880" y="424784"/>
                </a:lnTo>
                <a:lnTo>
                  <a:pt x="432815" y="428867"/>
                </a:lnTo>
                <a:lnTo>
                  <a:pt x="603765" y="442388"/>
                </a:lnTo>
                <a:lnTo>
                  <a:pt x="658367" y="446406"/>
                </a:lnTo>
                <a:lnTo>
                  <a:pt x="711065" y="449722"/>
                </a:lnTo>
                <a:lnTo>
                  <a:pt x="761428" y="452062"/>
                </a:lnTo>
                <a:lnTo>
                  <a:pt x="809029" y="453153"/>
                </a:lnTo>
                <a:lnTo>
                  <a:pt x="853439" y="452721"/>
                </a:lnTo>
                <a:lnTo>
                  <a:pt x="894230" y="450491"/>
                </a:lnTo>
                <a:lnTo>
                  <a:pt x="930973" y="446189"/>
                </a:lnTo>
                <a:lnTo>
                  <a:pt x="963239" y="439542"/>
                </a:lnTo>
                <a:lnTo>
                  <a:pt x="990600" y="430276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672" y="2400454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46" y="0"/>
                </a:moveTo>
                <a:lnTo>
                  <a:pt x="204638" y="554"/>
                </a:lnTo>
                <a:lnTo>
                  <a:pt x="152400" y="2480"/>
                </a:lnTo>
                <a:lnTo>
                  <a:pt x="104923" y="6442"/>
                </a:lnTo>
                <a:lnTo>
                  <a:pt x="63103" y="13104"/>
                </a:lnTo>
                <a:lnTo>
                  <a:pt x="0" y="37183"/>
                </a:lnTo>
                <a:lnTo>
                  <a:pt x="0" y="260195"/>
                </a:lnTo>
                <a:lnTo>
                  <a:pt x="63398" y="270139"/>
                </a:lnTo>
                <a:lnTo>
                  <a:pt x="104384" y="274282"/>
                </a:lnTo>
                <a:lnTo>
                  <a:pt x="150571" y="277873"/>
                </a:lnTo>
                <a:lnTo>
                  <a:pt x="201215" y="280912"/>
                </a:lnTo>
                <a:lnTo>
                  <a:pt x="255574" y="283398"/>
                </a:lnTo>
                <a:lnTo>
                  <a:pt x="312905" y="285331"/>
                </a:lnTo>
                <a:lnTo>
                  <a:pt x="372465" y="286712"/>
                </a:lnTo>
                <a:lnTo>
                  <a:pt x="433511" y="287541"/>
                </a:lnTo>
                <a:lnTo>
                  <a:pt x="495299" y="287817"/>
                </a:lnTo>
                <a:lnTo>
                  <a:pt x="557088" y="287541"/>
                </a:lnTo>
                <a:lnTo>
                  <a:pt x="618134" y="286712"/>
                </a:lnTo>
                <a:lnTo>
                  <a:pt x="677694" y="285331"/>
                </a:lnTo>
                <a:lnTo>
                  <a:pt x="735025" y="283398"/>
                </a:lnTo>
                <a:lnTo>
                  <a:pt x="789384" y="280912"/>
                </a:lnTo>
                <a:lnTo>
                  <a:pt x="840028" y="277873"/>
                </a:lnTo>
                <a:lnTo>
                  <a:pt x="886215" y="274282"/>
                </a:lnTo>
                <a:lnTo>
                  <a:pt x="927201" y="270139"/>
                </a:lnTo>
                <a:lnTo>
                  <a:pt x="990600" y="260195"/>
                </a:lnTo>
                <a:lnTo>
                  <a:pt x="990600" y="37183"/>
                </a:lnTo>
                <a:lnTo>
                  <a:pt x="955079" y="34911"/>
                </a:lnTo>
                <a:lnTo>
                  <a:pt x="912812" y="31897"/>
                </a:lnTo>
                <a:lnTo>
                  <a:pt x="757435" y="20196"/>
                </a:lnTo>
                <a:lnTo>
                  <a:pt x="641945" y="11969"/>
                </a:lnTo>
                <a:lnTo>
                  <a:pt x="584200" y="8264"/>
                </a:lnTo>
                <a:lnTo>
                  <a:pt x="528042" y="5072"/>
                </a:lnTo>
                <a:lnTo>
                  <a:pt x="474662" y="2569"/>
                </a:lnTo>
                <a:lnTo>
                  <a:pt x="425251" y="937"/>
                </a:lnTo>
                <a:lnTo>
                  <a:pt x="381000" y="353"/>
                </a:lnTo>
                <a:lnTo>
                  <a:pt x="26074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2672" y="3229355"/>
            <a:ext cx="990600" cy="335280"/>
          </a:xfrm>
          <a:custGeom>
            <a:avLst/>
            <a:gdLst/>
            <a:ahLst/>
            <a:cxnLst/>
            <a:rect l="l" t="t" r="r" b="b"/>
            <a:pathLst>
              <a:path w="990600" h="335279">
                <a:moveTo>
                  <a:pt x="990600" y="0"/>
                </a:moveTo>
                <a:lnTo>
                  <a:pt x="929173" y="1241"/>
                </a:lnTo>
                <a:lnTo>
                  <a:pt x="866851" y="4413"/>
                </a:lnTo>
                <a:lnTo>
                  <a:pt x="728319" y="13240"/>
                </a:lnTo>
                <a:lnTo>
                  <a:pt x="688751" y="15361"/>
                </a:lnTo>
                <a:lnTo>
                  <a:pt x="646509" y="17240"/>
                </a:lnTo>
                <a:lnTo>
                  <a:pt x="601243" y="18774"/>
                </a:lnTo>
                <a:lnTo>
                  <a:pt x="552602" y="19860"/>
                </a:lnTo>
                <a:lnTo>
                  <a:pt x="500237" y="20395"/>
                </a:lnTo>
                <a:lnTo>
                  <a:pt x="443798" y="20274"/>
                </a:lnTo>
                <a:lnTo>
                  <a:pt x="382934" y="19395"/>
                </a:lnTo>
                <a:lnTo>
                  <a:pt x="317296" y="17654"/>
                </a:lnTo>
                <a:lnTo>
                  <a:pt x="246534" y="14947"/>
                </a:lnTo>
                <a:lnTo>
                  <a:pt x="170297" y="11171"/>
                </a:lnTo>
                <a:lnTo>
                  <a:pt x="88236" y="6223"/>
                </a:lnTo>
                <a:lnTo>
                  <a:pt x="0" y="0"/>
                </a:lnTo>
                <a:lnTo>
                  <a:pt x="0" y="298196"/>
                </a:lnTo>
                <a:lnTo>
                  <a:pt x="63398" y="311500"/>
                </a:lnTo>
                <a:lnTo>
                  <a:pt x="104384" y="317044"/>
                </a:lnTo>
                <a:lnTo>
                  <a:pt x="150571" y="321848"/>
                </a:lnTo>
                <a:lnTo>
                  <a:pt x="201215" y="325913"/>
                </a:lnTo>
                <a:lnTo>
                  <a:pt x="255574" y="329239"/>
                </a:lnTo>
                <a:lnTo>
                  <a:pt x="312905" y="331826"/>
                </a:lnTo>
                <a:lnTo>
                  <a:pt x="372465" y="333674"/>
                </a:lnTo>
                <a:lnTo>
                  <a:pt x="433511" y="334783"/>
                </a:lnTo>
                <a:lnTo>
                  <a:pt x="495299" y="335153"/>
                </a:lnTo>
                <a:lnTo>
                  <a:pt x="557088" y="334783"/>
                </a:lnTo>
                <a:lnTo>
                  <a:pt x="618134" y="333674"/>
                </a:lnTo>
                <a:lnTo>
                  <a:pt x="677694" y="331826"/>
                </a:lnTo>
                <a:lnTo>
                  <a:pt x="735025" y="329239"/>
                </a:lnTo>
                <a:lnTo>
                  <a:pt x="789384" y="325913"/>
                </a:lnTo>
                <a:lnTo>
                  <a:pt x="840028" y="321848"/>
                </a:lnTo>
                <a:lnTo>
                  <a:pt x="886215" y="317044"/>
                </a:lnTo>
                <a:lnTo>
                  <a:pt x="927201" y="311500"/>
                </a:lnTo>
                <a:lnTo>
                  <a:pt x="990600" y="298196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2672" y="2927604"/>
            <a:ext cx="990600" cy="428625"/>
          </a:xfrm>
          <a:custGeom>
            <a:avLst/>
            <a:gdLst/>
            <a:ahLst/>
            <a:cxnLst/>
            <a:rect l="l" t="t" r="r" b="b"/>
            <a:pathLst>
              <a:path w="990600" h="428625">
                <a:moveTo>
                  <a:pt x="990600" y="0"/>
                </a:moveTo>
                <a:lnTo>
                  <a:pt x="0" y="0"/>
                </a:lnTo>
                <a:lnTo>
                  <a:pt x="0" y="428244"/>
                </a:lnTo>
                <a:lnTo>
                  <a:pt x="40856" y="427251"/>
                </a:lnTo>
                <a:lnTo>
                  <a:pt x="86606" y="424509"/>
                </a:lnTo>
                <a:lnTo>
                  <a:pt x="136326" y="420366"/>
                </a:lnTo>
                <a:lnTo>
                  <a:pt x="189088" y="415172"/>
                </a:lnTo>
                <a:lnTo>
                  <a:pt x="243967" y="409278"/>
                </a:lnTo>
                <a:lnTo>
                  <a:pt x="356371" y="396790"/>
                </a:lnTo>
                <a:lnTo>
                  <a:pt x="412044" y="390896"/>
                </a:lnTo>
                <a:lnTo>
                  <a:pt x="466129" y="385702"/>
                </a:lnTo>
                <a:lnTo>
                  <a:pt x="517701" y="381559"/>
                </a:lnTo>
                <a:lnTo>
                  <a:pt x="565833" y="378817"/>
                </a:lnTo>
                <a:lnTo>
                  <a:pt x="609600" y="377825"/>
                </a:lnTo>
                <a:lnTo>
                  <a:pt x="667122" y="377923"/>
                </a:lnTo>
                <a:lnTo>
                  <a:pt x="717351" y="378612"/>
                </a:lnTo>
                <a:lnTo>
                  <a:pt x="762520" y="380483"/>
                </a:lnTo>
                <a:lnTo>
                  <a:pt x="804862" y="384127"/>
                </a:lnTo>
                <a:lnTo>
                  <a:pt x="846608" y="390134"/>
                </a:lnTo>
                <a:lnTo>
                  <a:pt x="889992" y="399095"/>
                </a:lnTo>
                <a:lnTo>
                  <a:pt x="937245" y="411601"/>
                </a:lnTo>
                <a:lnTo>
                  <a:pt x="990600" y="428244"/>
                </a:lnTo>
                <a:lnTo>
                  <a:pt x="990600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2672" y="2641206"/>
            <a:ext cx="993775" cy="2776220"/>
          </a:xfrm>
          <a:custGeom>
            <a:avLst/>
            <a:gdLst/>
            <a:ahLst/>
            <a:cxnLst/>
            <a:rect l="l" t="t" r="r" b="b"/>
            <a:pathLst>
              <a:path w="993775" h="2776220">
                <a:moveTo>
                  <a:pt x="990092" y="20713"/>
                </a:moveTo>
                <a:lnTo>
                  <a:pt x="837780" y="20713"/>
                </a:lnTo>
                <a:lnTo>
                  <a:pt x="804989" y="20269"/>
                </a:lnTo>
                <a:lnTo>
                  <a:pt x="765492" y="19011"/>
                </a:lnTo>
                <a:lnTo>
                  <a:pt x="720204" y="17119"/>
                </a:lnTo>
                <a:lnTo>
                  <a:pt x="499859" y="6731"/>
                </a:lnTo>
                <a:lnTo>
                  <a:pt x="439610" y="4279"/>
                </a:lnTo>
                <a:lnTo>
                  <a:pt x="379171" y="2222"/>
                </a:lnTo>
                <a:lnTo>
                  <a:pt x="319455" y="749"/>
                </a:lnTo>
                <a:lnTo>
                  <a:pt x="261404" y="0"/>
                </a:lnTo>
                <a:lnTo>
                  <a:pt x="205930" y="177"/>
                </a:lnTo>
                <a:lnTo>
                  <a:pt x="153987" y="1422"/>
                </a:lnTo>
                <a:lnTo>
                  <a:pt x="106489" y="3937"/>
                </a:lnTo>
                <a:lnTo>
                  <a:pt x="64376" y="7874"/>
                </a:lnTo>
                <a:lnTo>
                  <a:pt x="0" y="20713"/>
                </a:lnTo>
                <a:lnTo>
                  <a:pt x="0" y="303669"/>
                </a:lnTo>
                <a:lnTo>
                  <a:pt x="30162" y="313499"/>
                </a:lnTo>
                <a:lnTo>
                  <a:pt x="68922" y="319900"/>
                </a:lnTo>
                <a:lnTo>
                  <a:pt x="114833" y="323392"/>
                </a:lnTo>
                <a:lnTo>
                  <a:pt x="166420" y="324446"/>
                </a:lnTo>
                <a:lnTo>
                  <a:pt x="222237" y="323557"/>
                </a:lnTo>
                <a:lnTo>
                  <a:pt x="280835" y="321195"/>
                </a:lnTo>
                <a:lnTo>
                  <a:pt x="340753" y="317881"/>
                </a:lnTo>
                <a:lnTo>
                  <a:pt x="458749" y="310248"/>
                </a:lnTo>
                <a:lnTo>
                  <a:pt x="513905" y="306920"/>
                </a:lnTo>
                <a:lnTo>
                  <a:pt x="564578" y="304571"/>
                </a:lnTo>
                <a:lnTo>
                  <a:pt x="609295" y="303669"/>
                </a:lnTo>
                <a:lnTo>
                  <a:pt x="670420" y="305587"/>
                </a:lnTo>
                <a:lnTo>
                  <a:pt x="729475" y="310248"/>
                </a:lnTo>
                <a:lnTo>
                  <a:pt x="837768" y="321195"/>
                </a:lnTo>
                <a:lnTo>
                  <a:pt x="885215" y="324218"/>
                </a:lnTo>
                <a:lnTo>
                  <a:pt x="927023" y="323392"/>
                </a:lnTo>
                <a:lnTo>
                  <a:pt x="962266" y="317093"/>
                </a:lnTo>
                <a:lnTo>
                  <a:pt x="990092" y="303669"/>
                </a:lnTo>
                <a:lnTo>
                  <a:pt x="990092" y="20713"/>
                </a:lnTo>
                <a:close/>
              </a:path>
              <a:path w="993775" h="2776220">
                <a:moveTo>
                  <a:pt x="993648" y="2325509"/>
                </a:moveTo>
                <a:lnTo>
                  <a:pt x="3048" y="2325509"/>
                </a:lnTo>
                <a:lnTo>
                  <a:pt x="3048" y="2755785"/>
                </a:lnTo>
                <a:lnTo>
                  <a:pt x="26517" y="2764510"/>
                </a:lnTo>
                <a:lnTo>
                  <a:pt x="50012" y="2770555"/>
                </a:lnTo>
                <a:lnTo>
                  <a:pt x="73914" y="2774200"/>
                </a:lnTo>
                <a:lnTo>
                  <a:pt x="98564" y="2775737"/>
                </a:lnTo>
                <a:lnTo>
                  <a:pt x="124358" y="2775445"/>
                </a:lnTo>
                <a:lnTo>
                  <a:pt x="151663" y="2773603"/>
                </a:lnTo>
                <a:lnTo>
                  <a:pt x="180848" y="2770517"/>
                </a:lnTo>
                <a:lnTo>
                  <a:pt x="212267" y="2766466"/>
                </a:lnTo>
                <a:lnTo>
                  <a:pt x="283324" y="2756611"/>
                </a:lnTo>
                <a:lnTo>
                  <a:pt x="323710" y="2751366"/>
                </a:lnTo>
                <a:lnTo>
                  <a:pt x="367830" y="2746298"/>
                </a:lnTo>
                <a:lnTo>
                  <a:pt x="416026" y="2741701"/>
                </a:lnTo>
                <a:lnTo>
                  <a:pt x="468706" y="2737840"/>
                </a:lnTo>
                <a:lnTo>
                  <a:pt x="526224" y="2735021"/>
                </a:lnTo>
                <a:lnTo>
                  <a:pt x="588949" y="2733522"/>
                </a:lnTo>
                <a:lnTo>
                  <a:pt x="657250" y="2733624"/>
                </a:lnTo>
                <a:lnTo>
                  <a:pt x="731494" y="2735605"/>
                </a:lnTo>
                <a:lnTo>
                  <a:pt x="812063" y="2739783"/>
                </a:lnTo>
                <a:lnTo>
                  <a:pt x="899325" y="2746413"/>
                </a:lnTo>
                <a:lnTo>
                  <a:pt x="993648" y="2755785"/>
                </a:lnTo>
                <a:lnTo>
                  <a:pt x="993648" y="232550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8768" y="4555235"/>
            <a:ext cx="990600" cy="455930"/>
          </a:xfrm>
          <a:custGeom>
            <a:avLst/>
            <a:gdLst/>
            <a:ahLst/>
            <a:cxnLst/>
            <a:rect l="l" t="t" r="r" b="b"/>
            <a:pathLst>
              <a:path w="990600" h="455929">
                <a:moveTo>
                  <a:pt x="990600" y="0"/>
                </a:moveTo>
                <a:lnTo>
                  <a:pt x="0" y="0"/>
                </a:lnTo>
                <a:lnTo>
                  <a:pt x="0" y="432815"/>
                </a:lnTo>
                <a:lnTo>
                  <a:pt x="47267" y="426432"/>
                </a:lnTo>
                <a:lnTo>
                  <a:pt x="97345" y="422374"/>
                </a:lnTo>
                <a:lnTo>
                  <a:pt x="149804" y="420368"/>
                </a:lnTo>
                <a:lnTo>
                  <a:pt x="204215" y="420136"/>
                </a:lnTo>
                <a:lnTo>
                  <a:pt x="260151" y="421403"/>
                </a:lnTo>
                <a:lnTo>
                  <a:pt x="317182" y="423894"/>
                </a:lnTo>
                <a:lnTo>
                  <a:pt x="374880" y="427333"/>
                </a:lnTo>
                <a:lnTo>
                  <a:pt x="432815" y="431444"/>
                </a:lnTo>
                <a:lnTo>
                  <a:pt x="603765" y="445051"/>
                </a:lnTo>
                <a:lnTo>
                  <a:pt x="658367" y="449092"/>
                </a:lnTo>
                <a:lnTo>
                  <a:pt x="711065" y="452426"/>
                </a:lnTo>
                <a:lnTo>
                  <a:pt x="761428" y="454778"/>
                </a:lnTo>
                <a:lnTo>
                  <a:pt x="809029" y="455872"/>
                </a:lnTo>
                <a:lnTo>
                  <a:pt x="853439" y="455432"/>
                </a:lnTo>
                <a:lnTo>
                  <a:pt x="894230" y="453182"/>
                </a:lnTo>
                <a:lnTo>
                  <a:pt x="930973" y="448846"/>
                </a:lnTo>
                <a:lnTo>
                  <a:pt x="963239" y="442149"/>
                </a:lnTo>
                <a:lnTo>
                  <a:pt x="990600" y="432815"/>
                </a:lnTo>
                <a:lnTo>
                  <a:pt x="9906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1147" y="5669391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46" y="0"/>
                </a:moveTo>
                <a:lnTo>
                  <a:pt x="204638" y="562"/>
                </a:lnTo>
                <a:lnTo>
                  <a:pt x="152400" y="2499"/>
                </a:lnTo>
                <a:lnTo>
                  <a:pt x="104923" y="6472"/>
                </a:lnTo>
                <a:lnTo>
                  <a:pt x="63103" y="13144"/>
                </a:lnTo>
                <a:lnTo>
                  <a:pt x="0" y="37238"/>
                </a:lnTo>
                <a:lnTo>
                  <a:pt x="0" y="260187"/>
                </a:lnTo>
                <a:lnTo>
                  <a:pt x="63398" y="270144"/>
                </a:lnTo>
                <a:lnTo>
                  <a:pt x="104384" y="274293"/>
                </a:lnTo>
                <a:lnTo>
                  <a:pt x="150571" y="277889"/>
                </a:lnTo>
                <a:lnTo>
                  <a:pt x="201215" y="280932"/>
                </a:lnTo>
                <a:lnTo>
                  <a:pt x="255574" y="283421"/>
                </a:lnTo>
                <a:lnTo>
                  <a:pt x="312905" y="285358"/>
                </a:lnTo>
                <a:lnTo>
                  <a:pt x="372465" y="286741"/>
                </a:lnTo>
                <a:lnTo>
                  <a:pt x="433511" y="287571"/>
                </a:lnTo>
                <a:lnTo>
                  <a:pt x="495299" y="287847"/>
                </a:lnTo>
                <a:lnTo>
                  <a:pt x="557088" y="287571"/>
                </a:lnTo>
                <a:lnTo>
                  <a:pt x="618134" y="286741"/>
                </a:lnTo>
                <a:lnTo>
                  <a:pt x="677694" y="285358"/>
                </a:lnTo>
                <a:lnTo>
                  <a:pt x="735025" y="283421"/>
                </a:lnTo>
                <a:lnTo>
                  <a:pt x="789384" y="280932"/>
                </a:lnTo>
                <a:lnTo>
                  <a:pt x="840028" y="277889"/>
                </a:lnTo>
                <a:lnTo>
                  <a:pt x="886215" y="274293"/>
                </a:lnTo>
                <a:lnTo>
                  <a:pt x="927201" y="270144"/>
                </a:lnTo>
                <a:lnTo>
                  <a:pt x="990600" y="260187"/>
                </a:lnTo>
                <a:lnTo>
                  <a:pt x="990600" y="37238"/>
                </a:lnTo>
                <a:lnTo>
                  <a:pt x="955079" y="34962"/>
                </a:lnTo>
                <a:lnTo>
                  <a:pt x="912812" y="31943"/>
                </a:lnTo>
                <a:lnTo>
                  <a:pt x="757435" y="20222"/>
                </a:lnTo>
                <a:lnTo>
                  <a:pt x="641945" y="11981"/>
                </a:lnTo>
                <a:lnTo>
                  <a:pt x="584200" y="8270"/>
                </a:lnTo>
                <a:lnTo>
                  <a:pt x="528042" y="5072"/>
                </a:lnTo>
                <a:lnTo>
                  <a:pt x="474662" y="2565"/>
                </a:lnTo>
                <a:lnTo>
                  <a:pt x="425251" y="930"/>
                </a:lnTo>
                <a:lnTo>
                  <a:pt x="381000" y="345"/>
                </a:lnTo>
                <a:lnTo>
                  <a:pt x="260746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9624" y="6507480"/>
            <a:ext cx="992505" cy="346075"/>
          </a:xfrm>
          <a:custGeom>
            <a:avLst/>
            <a:gdLst/>
            <a:ahLst/>
            <a:cxnLst/>
            <a:rect l="l" t="t" r="r" b="b"/>
            <a:pathLst>
              <a:path w="992505" h="346075">
                <a:moveTo>
                  <a:pt x="990536" y="0"/>
                </a:moveTo>
                <a:lnTo>
                  <a:pt x="929113" y="1251"/>
                </a:lnTo>
                <a:lnTo>
                  <a:pt x="866795" y="4451"/>
                </a:lnTo>
                <a:lnTo>
                  <a:pt x="728272" y="13353"/>
                </a:lnTo>
                <a:lnTo>
                  <a:pt x="688707" y="15492"/>
                </a:lnTo>
                <a:lnTo>
                  <a:pt x="646468" y="17387"/>
                </a:lnTo>
                <a:lnTo>
                  <a:pt x="601204" y="18935"/>
                </a:lnTo>
                <a:lnTo>
                  <a:pt x="552567" y="20030"/>
                </a:lnTo>
                <a:lnTo>
                  <a:pt x="500205" y="20569"/>
                </a:lnTo>
                <a:lnTo>
                  <a:pt x="443770" y="20448"/>
                </a:lnTo>
                <a:lnTo>
                  <a:pt x="382910" y="19561"/>
                </a:lnTo>
                <a:lnTo>
                  <a:pt x="317276" y="17805"/>
                </a:lnTo>
                <a:lnTo>
                  <a:pt x="246518" y="15075"/>
                </a:lnTo>
                <a:lnTo>
                  <a:pt x="170286" y="11267"/>
                </a:lnTo>
                <a:lnTo>
                  <a:pt x="88230" y="6277"/>
                </a:lnTo>
                <a:lnTo>
                  <a:pt x="0" y="0"/>
                </a:lnTo>
                <a:lnTo>
                  <a:pt x="9525" y="345947"/>
                </a:lnTo>
                <a:lnTo>
                  <a:pt x="992123" y="345947"/>
                </a:lnTo>
                <a:lnTo>
                  <a:pt x="990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6576" y="6198108"/>
            <a:ext cx="990600" cy="429895"/>
          </a:xfrm>
          <a:custGeom>
            <a:avLst/>
            <a:gdLst/>
            <a:ahLst/>
            <a:cxnLst/>
            <a:rect l="l" t="t" r="r" b="b"/>
            <a:pathLst>
              <a:path w="990600" h="429895">
                <a:moveTo>
                  <a:pt x="990600" y="0"/>
                </a:moveTo>
                <a:lnTo>
                  <a:pt x="0" y="0"/>
                </a:lnTo>
                <a:lnTo>
                  <a:pt x="0" y="429767"/>
                </a:lnTo>
                <a:lnTo>
                  <a:pt x="40856" y="428773"/>
                </a:lnTo>
                <a:lnTo>
                  <a:pt x="86606" y="426022"/>
                </a:lnTo>
                <a:lnTo>
                  <a:pt x="136326" y="421868"/>
                </a:lnTo>
                <a:lnTo>
                  <a:pt x="189088" y="416660"/>
                </a:lnTo>
                <a:lnTo>
                  <a:pt x="243967" y="410749"/>
                </a:lnTo>
                <a:lnTo>
                  <a:pt x="356371" y="398227"/>
                </a:lnTo>
                <a:lnTo>
                  <a:pt x="412044" y="392317"/>
                </a:lnTo>
                <a:lnTo>
                  <a:pt x="466129" y="387109"/>
                </a:lnTo>
                <a:lnTo>
                  <a:pt x="517701" y="382954"/>
                </a:lnTo>
                <a:lnTo>
                  <a:pt x="565833" y="380204"/>
                </a:lnTo>
                <a:lnTo>
                  <a:pt x="609600" y="379209"/>
                </a:lnTo>
                <a:lnTo>
                  <a:pt x="667122" y="379308"/>
                </a:lnTo>
                <a:lnTo>
                  <a:pt x="717351" y="379999"/>
                </a:lnTo>
                <a:lnTo>
                  <a:pt x="762520" y="381875"/>
                </a:lnTo>
                <a:lnTo>
                  <a:pt x="804862" y="385529"/>
                </a:lnTo>
                <a:lnTo>
                  <a:pt x="846608" y="391552"/>
                </a:lnTo>
                <a:lnTo>
                  <a:pt x="889992" y="400538"/>
                </a:lnTo>
                <a:lnTo>
                  <a:pt x="937245" y="413079"/>
                </a:lnTo>
                <a:lnTo>
                  <a:pt x="990600" y="429767"/>
                </a:lnTo>
                <a:lnTo>
                  <a:pt x="990600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8099" y="5914682"/>
            <a:ext cx="990600" cy="323215"/>
          </a:xfrm>
          <a:custGeom>
            <a:avLst/>
            <a:gdLst/>
            <a:ahLst/>
            <a:cxnLst/>
            <a:rect l="l" t="t" r="r" b="b"/>
            <a:pathLst>
              <a:path w="990600" h="323214">
                <a:moveTo>
                  <a:pt x="261407" y="0"/>
                </a:moveTo>
                <a:lnTo>
                  <a:pt x="205941" y="170"/>
                </a:lnTo>
                <a:lnTo>
                  <a:pt x="153994" y="1423"/>
                </a:lnTo>
                <a:lnTo>
                  <a:pt x="106496" y="3927"/>
                </a:lnTo>
                <a:lnTo>
                  <a:pt x="64378" y="7855"/>
                </a:lnTo>
                <a:lnTo>
                  <a:pt x="0" y="20662"/>
                </a:lnTo>
                <a:lnTo>
                  <a:pt x="0" y="302348"/>
                </a:lnTo>
                <a:lnTo>
                  <a:pt x="30169" y="312139"/>
                </a:lnTo>
                <a:lnTo>
                  <a:pt x="68933" y="318532"/>
                </a:lnTo>
                <a:lnTo>
                  <a:pt x="114836" y="322011"/>
                </a:lnTo>
                <a:lnTo>
                  <a:pt x="166426" y="323063"/>
                </a:lnTo>
                <a:lnTo>
                  <a:pt x="222247" y="322173"/>
                </a:lnTo>
                <a:lnTo>
                  <a:pt x="280844" y="319826"/>
                </a:lnTo>
                <a:lnTo>
                  <a:pt x="340764" y="316509"/>
                </a:lnTo>
                <a:lnTo>
                  <a:pt x="458753" y="308902"/>
                </a:lnTo>
                <a:lnTo>
                  <a:pt x="513914" y="305585"/>
                </a:lnTo>
                <a:lnTo>
                  <a:pt x="564579" y="303238"/>
                </a:lnTo>
                <a:lnTo>
                  <a:pt x="609295" y="302348"/>
                </a:lnTo>
                <a:lnTo>
                  <a:pt x="670430" y="304260"/>
                </a:lnTo>
                <a:lnTo>
                  <a:pt x="729484" y="308902"/>
                </a:lnTo>
                <a:lnTo>
                  <a:pt x="837774" y="319826"/>
                </a:lnTo>
                <a:lnTo>
                  <a:pt x="885225" y="322830"/>
                </a:lnTo>
                <a:lnTo>
                  <a:pt x="927024" y="322011"/>
                </a:lnTo>
                <a:lnTo>
                  <a:pt x="962277" y="315730"/>
                </a:lnTo>
                <a:lnTo>
                  <a:pt x="990091" y="302348"/>
                </a:lnTo>
                <a:lnTo>
                  <a:pt x="990091" y="20662"/>
                </a:lnTo>
                <a:lnTo>
                  <a:pt x="837780" y="20662"/>
                </a:lnTo>
                <a:lnTo>
                  <a:pt x="804992" y="20207"/>
                </a:lnTo>
                <a:lnTo>
                  <a:pt x="765492" y="18954"/>
                </a:lnTo>
                <a:lnTo>
                  <a:pt x="720210" y="17076"/>
                </a:lnTo>
                <a:lnTo>
                  <a:pt x="499861" y="6716"/>
                </a:lnTo>
                <a:lnTo>
                  <a:pt x="439619" y="4269"/>
                </a:lnTo>
                <a:lnTo>
                  <a:pt x="379177" y="2219"/>
                </a:lnTo>
                <a:lnTo>
                  <a:pt x="319463" y="739"/>
                </a:lnTo>
                <a:lnTo>
                  <a:pt x="261407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" y="0"/>
            <a:ext cx="443447" cy="685342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524" y="0"/>
            <a:ext cx="300228" cy="6851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168" y="199771"/>
            <a:ext cx="7763662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033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095" y="1620977"/>
            <a:ext cx="8131809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760594"/>
            <a:ext cx="683133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58360" algn="l"/>
                <a:tab pos="5749925" algn="l"/>
              </a:tabLst>
            </a:pPr>
            <a:r>
              <a:rPr lang="es-ES" spc="-5" dirty="0"/>
              <a:t>Los microorganismos en la biosfera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712200" y="6276238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477012"/>
            <a:ext cx="8039100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768" y="1072133"/>
            <a:ext cx="795972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910" indent="-131445">
              <a:lnSpc>
                <a:spcPct val="100000"/>
              </a:lnSpc>
              <a:spcBef>
                <a:spcPts val="105"/>
              </a:spcBef>
              <a:buSzPct val="90000"/>
              <a:buFont typeface="Arial MT"/>
              <a:buChar char="•"/>
              <a:tabLst>
                <a:tab pos="169545" algn="l"/>
              </a:tabLst>
            </a:pPr>
            <a:r>
              <a:rPr sz="2000" dirty="0">
                <a:latin typeface="Comic Sans MS"/>
                <a:cs typeface="Comic Sans MS"/>
              </a:rPr>
              <a:t>Los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microorganismos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el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Ciclo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del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Azufre:</a:t>
            </a:r>
            <a:endParaRPr sz="2000">
              <a:latin typeface="Comic Sans MS"/>
              <a:cs typeface="Comic Sans MS"/>
            </a:endParaRPr>
          </a:p>
          <a:p>
            <a:pPr marL="837565" lvl="1" indent="-34353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838200" algn="l"/>
              </a:tabLst>
            </a:pPr>
            <a:r>
              <a:rPr sz="2000" b="1" spc="-5" dirty="0">
                <a:latin typeface="Comic Sans MS"/>
                <a:cs typeface="Comic Sans MS"/>
              </a:rPr>
              <a:t>Oxidan</a:t>
            </a:r>
            <a:r>
              <a:rPr sz="2000" b="1" spc="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el</a:t>
            </a:r>
            <a:r>
              <a:rPr sz="2000" b="1" spc="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H</a:t>
            </a:r>
            <a:r>
              <a:rPr sz="1950" b="1" baseline="-21367" dirty="0">
                <a:latin typeface="Comic Sans MS"/>
                <a:cs typeface="Comic Sans MS"/>
              </a:rPr>
              <a:t>2</a:t>
            </a:r>
            <a:r>
              <a:rPr sz="2000" b="1" dirty="0">
                <a:latin typeface="Comic Sans MS"/>
                <a:cs typeface="Comic Sans MS"/>
              </a:rPr>
              <a:t>S</a:t>
            </a:r>
            <a:r>
              <a:rPr sz="2000" b="1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(de</a:t>
            </a:r>
            <a:r>
              <a:rPr sz="2000" spc="2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2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materia</a:t>
            </a:r>
            <a:r>
              <a:rPr sz="2000" spc="2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orgánica</a:t>
            </a:r>
            <a:r>
              <a:rPr sz="2000" spc="2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</a:t>
            </a:r>
            <a:r>
              <a:rPr sz="2000" spc="2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descomposición)</a:t>
            </a:r>
            <a:endParaRPr sz="2000">
              <a:latin typeface="Comic Sans MS"/>
              <a:cs typeface="Comic Sans MS"/>
            </a:endParaRPr>
          </a:p>
          <a:p>
            <a:pPr marL="837565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Azufre.</a:t>
            </a:r>
            <a:endParaRPr sz="2000">
              <a:latin typeface="Comic Sans MS"/>
              <a:cs typeface="Comic Sans MS"/>
            </a:endParaRPr>
          </a:p>
          <a:p>
            <a:pPr marL="1294765" lvl="2" indent="-343535">
              <a:lnSpc>
                <a:spcPct val="100000"/>
              </a:lnSpc>
              <a:buChar char="•"/>
              <a:tabLst>
                <a:tab pos="1294765" algn="l"/>
                <a:tab pos="1295400" algn="l"/>
              </a:tabLst>
            </a:pPr>
            <a:r>
              <a:rPr sz="2000" dirty="0">
                <a:latin typeface="Comic Sans MS"/>
                <a:cs typeface="Comic Sans MS"/>
              </a:rPr>
              <a:t>Producido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por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bacterias del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género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Thiobacterium</a:t>
            </a:r>
            <a:r>
              <a:rPr sz="2000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837565" lvl="1" indent="-343535">
              <a:lnSpc>
                <a:spcPct val="100000"/>
              </a:lnSpc>
              <a:spcBef>
                <a:spcPts val="2400"/>
              </a:spcBef>
              <a:buAutoNum type="arabicPeriod" startAt="2"/>
              <a:tabLst>
                <a:tab pos="838200" algn="l"/>
              </a:tabLst>
            </a:pPr>
            <a:r>
              <a:rPr sz="2000" b="1" spc="-5" dirty="0">
                <a:latin typeface="Comic Sans MS"/>
                <a:cs typeface="Comic Sans MS"/>
              </a:rPr>
              <a:t>Oxidan</a:t>
            </a:r>
            <a:r>
              <a:rPr sz="2000" b="1" spc="10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el</a:t>
            </a:r>
            <a:r>
              <a:rPr sz="2000" b="1" spc="1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Azufre</a:t>
            </a:r>
            <a:r>
              <a:rPr sz="2000" b="1" spc="10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1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Sulfatos</a:t>
            </a:r>
            <a:r>
              <a:rPr sz="2000" b="1" spc="10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(que</a:t>
            </a:r>
            <a:r>
              <a:rPr sz="2000" spc="3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pueden</a:t>
            </a:r>
            <a:r>
              <a:rPr sz="2000" spc="3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ser</a:t>
            </a:r>
            <a:r>
              <a:rPr sz="2000" spc="3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usados</a:t>
            </a:r>
            <a:r>
              <a:rPr sz="2000" spc="3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por</a:t>
            </a:r>
            <a:endParaRPr sz="2000">
              <a:latin typeface="Comic Sans MS"/>
              <a:cs typeface="Comic Sans MS"/>
            </a:endParaRPr>
          </a:p>
          <a:p>
            <a:pPr marL="837565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organismos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fotosintéticos).</a:t>
            </a:r>
            <a:endParaRPr sz="2000">
              <a:latin typeface="Comic Sans MS"/>
              <a:cs typeface="Comic Sans MS"/>
            </a:endParaRPr>
          </a:p>
          <a:p>
            <a:pPr marL="1294765" lvl="2" indent="-343535">
              <a:lnSpc>
                <a:spcPct val="100000"/>
              </a:lnSpc>
              <a:buChar char="•"/>
              <a:tabLst>
                <a:tab pos="1294765" algn="l"/>
                <a:tab pos="1295400" algn="l"/>
              </a:tabLst>
            </a:pPr>
            <a:r>
              <a:rPr sz="2000" dirty="0">
                <a:latin typeface="Comic Sans MS"/>
                <a:cs typeface="Comic Sans MS"/>
              </a:rPr>
              <a:t>Producido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por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bacterias del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género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Thiobacillus.</a:t>
            </a:r>
            <a:endParaRPr sz="2000">
              <a:latin typeface="Comic Sans MS"/>
              <a:cs typeface="Comic Sans MS"/>
            </a:endParaRPr>
          </a:p>
          <a:p>
            <a:pPr marL="837565" lvl="1" indent="-343535">
              <a:lnSpc>
                <a:spcPct val="100000"/>
              </a:lnSpc>
              <a:spcBef>
                <a:spcPts val="2400"/>
              </a:spcBef>
              <a:buAutoNum type="arabicPeriod" startAt="3"/>
              <a:tabLst>
                <a:tab pos="838200" algn="l"/>
              </a:tabLst>
            </a:pPr>
            <a:r>
              <a:rPr sz="2000" b="1" spc="-5" dirty="0">
                <a:latin typeface="Comic Sans MS"/>
                <a:cs typeface="Comic Sans MS"/>
              </a:rPr>
              <a:t>Reducen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los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Sulfatos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r>
              <a:rPr sz="2000" b="1" spc="5" dirty="0">
                <a:latin typeface="Comic Sans MS"/>
                <a:cs typeface="Comic Sans MS"/>
              </a:rPr>
              <a:t>H</a:t>
            </a:r>
            <a:r>
              <a:rPr sz="1950" b="1" spc="7" baseline="-21367" dirty="0">
                <a:latin typeface="Comic Sans MS"/>
                <a:cs typeface="Comic Sans MS"/>
              </a:rPr>
              <a:t>2</a:t>
            </a:r>
            <a:r>
              <a:rPr sz="2000" b="1" spc="5" dirty="0">
                <a:latin typeface="Comic Sans MS"/>
                <a:cs typeface="Comic Sans MS"/>
              </a:rPr>
              <a:t>S.</a:t>
            </a:r>
            <a:endParaRPr sz="2000">
              <a:latin typeface="Comic Sans MS"/>
              <a:cs typeface="Comic Sans MS"/>
            </a:endParaRPr>
          </a:p>
          <a:p>
            <a:pPr marL="1294765" lvl="2" indent="-343535">
              <a:lnSpc>
                <a:spcPct val="100000"/>
              </a:lnSpc>
              <a:buChar char="•"/>
              <a:tabLst>
                <a:tab pos="1294765" algn="l"/>
                <a:tab pos="1295400" algn="l"/>
              </a:tabLst>
            </a:pPr>
            <a:r>
              <a:rPr sz="2000" dirty="0">
                <a:latin typeface="Comic Sans MS"/>
                <a:cs typeface="Comic Sans MS"/>
              </a:rPr>
              <a:t>Producido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por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bacterias del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género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Desulfovibrio.</a:t>
            </a:r>
            <a:endParaRPr sz="2000">
              <a:latin typeface="Comic Sans MS"/>
              <a:cs typeface="Comic Sans MS"/>
            </a:endParaRPr>
          </a:p>
          <a:p>
            <a:pPr marL="837565" marR="30480" lvl="1" indent="-342900">
              <a:lnSpc>
                <a:spcPct val="100000"/>
              </a:lnSpc>
              <a:spcBef>
                <a:spcPts val="2405"/>
              </a:spcBef>
              <a:buAutoNum type="arabicPeriod" startAt="3"/>
              <a:tabLst>
                <a:tab pos="838200" algn="l"/>
              </a:tabLst>
            </a:pPr>
            <a:r>
              <a:rPr sz="2000" b="1" spc="-5" dirty="0">
                <a:latin typeface="Comic Sans MS"/>
                <a:cs typeface="Comic Sans MS"/>
              </a:rPr>
              <a:t>Debido </a:t>
            </a: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1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su</a:t>
            </a:r>
            <a:r>
              <a:rPr sz="2000" b="1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actividad</a:t>
            </a:r>
            <a:r>
              <a:rPr sz="2000" b="1" dirty="0">
                <a:latin typeface="Comic Sans MS"/>
                <a:cs typeface="Comic Sans MS"/>
              </a:rPr>
              <a:t> producen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5" dirty="0">
                <a:latin typeface="Comic Sans MS"/>
                <a:cs typeface="Comic Sans MS"/>
              </a:rPr>
              <a:t>H</a:t>
            </a:r>
            <a:r>
              <a:rPr sz="1950" b="1" spc="7" baseline="-21367" dirty="0">
                <a:latin typeface="Comic Sans MS"/>
                <a:cs typeface="Comic Sans MS"/>
              </a:rPr>
              <a:t>2</a:t>
            </a:r>
            <a:r>
              <a:rPr sz="2000" b="1" spc="5" dirty="0">
                <a:latin typeface="Comic Sans MS"/>
                <a:cs typeface="Comic Sans MS"/>
              </a:rPr>
              <a:t>S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que</a:t>
            </a:r>
            <a:r>
              <a:rPr sz="2000" b="1" spc="-5" dirty="0">
                <a:latin typeface="Comic Sans MS"/>
                <a:cs typeface="Comic Sans MS"/>
              </a:rPr>
              <a:t> se</a:t>
            </a:r>
            <a:r>
              <a:rPr sz="2000" b="1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acumula</a:t>
            </a:r>
            <a:r>
              <a:rPr sz="2000" b="1" spc="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en</a:t>
            </a:r>
            <a:r>
              <a:rPr sz="2000" b="1" spc="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la </a:t>
            </a:r>
            <a:r>
              <a:rPr sz="2000" b="1" spc="-8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atmósfera.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394703"/>
            <a:ext cx="4149090" cy="361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97176" y="421385"/>
            <a:ext cx="161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clo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Az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fre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5" y="249910"/>
            <a:ext cx="4149090" cy="36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9119" y="276859"/>
            <a:ext cx="7811770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Ciclo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Fósforo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buFont typeface="Arial MT"/>
              <a:buChar char="•"/>
              <a:tabLst>
                <a:tab pos="160655" algn="l"/>
              </a:tabLst>
            </a:pPr>
            <a:r>
              <a:rPr sz="1800" dirty="0">
                <a:latin typeface="Comic Sans MS"/>
                <a:cs typeface="Comic Sans MS"/>
              </a:rPr>
              <a:t>Los</a:t>
            </a:r>
            <a:r>
              <a:rPr sz="1800" spc="-5" dirty="0">
                <a:latin typeface="Comic Sans MS"/>
                <a:cs typeface="Comic Sans MS"/>
              </a:rPr>
              <a:t> microorganismos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el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Ciclo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del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Fósforo:</a:t>
            </a:r>
            <a:endParaRPr sz="1800">
              <a:latin typeface="Comic Sans MS"/>
              <a:cs typeface="Comic Sans MS"/>
            </a:endParaRPr>
          </a:p>
          <a:p>
            <a:pPr marL="812800" marR="5080" lvl="1" indent="-342900" algn="just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813435" algn="l"/>
              </a:tabLst>
            </a:pPr>
            <a:r>
              <a:rPr sz="1800" b="1" spc="-5" dirty="0">
                <a:latin typeface="Comic Sans MS"/>
                <a:cs typeface="Comic Sans MS"/>
              </a:rPr>
              <a:t>Producen fosfatos </a:t>
            </a:r>
            <a:r>
              <a:rPr sz="1800" spc="-5" dirty="0">
                <a:latin typeface="Comic Sans MS"/>
                <a:cs typeface="Comic Sans MS"/>
              </a:rPr>
              <a:t>(a </a:t>
            </a:r>
            <a:r>
              <a:rPr sz="1800" dirty="0">
                <a:latin typeface="Comic Sans MS"/>
                <a:cs typeface="Comic Sans MS"/>
              </a:rPr>
              <a:t>partir </a:t>
            </a:r>
            <a:r>
              <a:rPr sz="1800" spc="-5" dirty="0">
                <a:latin typeface="Comic Sans MS"/>
                <a:cs typeface="Comic Sans MS"/>
              </a:rPr>
              <a:t>de orina, heces, tejidos animales </a:t>
            </a:r>
            <a:r>
              <a:rPr sz="1800" dirty="0">
                <a:latin typeface="Comic Sans MS"/>
                <a:cs typeface="Comic Sans MS"/>
              </a:rPr>
              <a:t>y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plantas)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que</a:t>
            </a:r>
            <a:r>
              <a:rPr sz="1800" b="1" spc="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son</a:t>
            </a:r>
            <a:r>
              <a:rPr sz="1800" b="1" spc="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utilizados</a:t>
            </a:r>
            <a:r>
              <a:rPr sz="1800" b="1" spc="-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por</a:t>
            </a:r>
            <a:r>
              <a:rPr sz="1800" b="1" spc="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plantas</a:t>
            </a:r>
            <a:r>
              <a:rPr sz="1800" b="1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→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animales</a:t>
            </a:r>
            <a:r>
              <a:rPr sz="1800" b="1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(para </a:t>
            </a:r>
            <a:r>
              <a:rPr sz="1800" dirty="0">
                <a:latin typeface="Comic Sans MS"/>
                <a:cs typeface="Comic Sans MS"/>
              </a:rPr>
              <a:t> construir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ATP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 ácidos </a:t>
            </a:r>
            <a:r>
              <a:rPr sz="1800" spc="-5" dirty="0">
                <a:latin typeface="Comic Sans MS"/>
                <a:cs typeface="Comic Sans MS"/>
              </a:rPr>
              <a:t>nucleicos)</a:t>
            </a:r>
            <a:r>
              <a:rPr sz="1800" b="1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64892"/>
            <a:ext cx="9143999" cy="40431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854709"/>
            <a:ext cx="7834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4145" algn="l"/>
                <a:tab pos="1837055" algn="l"/>
                <a:tab pos="3135630" algn="l"/>
                <a:tab pos="4112260" algn="l"/>
                <a:tab pos="5170170" algn="l"/>
                <a:tab pos="5640070" algn="l"/>
                <a:tab pos="7383780" algn="l"/>
              </a:tabLst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-5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CNO</a:t>
            </a:r>
            <a:r>
              <a:rPr sz="1800" spc="-4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OG</a:t>
            </a:r>
            <a:r>
              <a:rPr sz="1800" spc="-10" dirty="0">
                <a:latin typeface="Calibri"/>
                <a:cs typeface="Calibri"/>
              </a:rPr>
              <a:t>Í</a:t>
            </a:r>
            <a:r>
              <a:rPr sz="1800" dirty="0">
                <a:latin typeface="Calibri"/>
                <a:cs typeface="Calibri"/>
              </a:rPr>
              <a:t>A	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:	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	med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ados	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dirty="0">
                <a:latin typeface="Calibri"/>
                <a:cs typeface="Calibri"/>
              </a:rPr>
              <a:t>r	mi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anismos	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o  </a:t>
            </a:r>
            <a:r>
              <a:rPr sz="1800" spc="-10" dirty="0">
                <a:latin typeface="Calibri"/>
                <a:cs typeface="Calibri"/>
              </a:rPr>
              <a:t>objetivo</a:t>
            </a:r>
            <a:r>
              <a:rPr sz="1800" dirty="0">
                <a:latin typeface="Calibri"/>
                <a:cs typeface="Calibri"/>
              </a:rPr>
              <a:t> es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conservación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protección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 </a:t>
            </a:r>
            <a:r>
              <a:rPr sz="1800" spc="-5" dirty="0">
                <a:latin typeface="Calibri"/>
                <a:cs typeface="Calibri"/>
              </a:rPr>
              <a:t>ambiente.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322" y="290830"/>
            <a:ext cx="43935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-5" dirty="0">
                <a:solidFill>
                  <a:schemeClr val="tx1"/>
                </a:solidFill>
                <a:latin typeface="Comic Sans MS"/>
                <a:cs typeface="Comic Sans MS"/>
              </a:rPr>
              <a:t> LOS MICROORGANISMOS Y</a:t>
            </a:r>
            <a:r>
              <a:rPr lang="es-ES" sz="2000" b="1" spc="-5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lang="es-ES" sz="2000" b="1" spc="-5" dirty="0">
                <a:solidFill>
                  <a:schemeClr val="tx1"/>
                </a:solidFill>
                <a:latin typeface="Comic Sans MS"/>
                <a:cs typeface="Comic Sans MS"/>
              </a:rPr>
              <a:t>LOS PROCESOS MEDIOAMBIENTALES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1699513"/>
            <a:ext cx="3276600" cy="1355090"/>
          </a:xfrm>
          <a:prstGeom prst="rect">
            <a:avLst/>
          </a:prstGeom>
          <a:solidFill>
            <a:srgbClr val="92D050"/>
          </a:solidFill>
          <a:ln w="9525">
            <a:solidFill>
              <a:srgbClr val="001F5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BIORREMEDIACIÓN</a:t>
            </a:r>
            <a:endParaRPr sz="1800">
              <a:latin typeface="Comic Sans MS"/>
              <a:cs typeface="Comic Sans MS"/>
            </a:endParaRPr>
          </a:p>
          <a:p>
            <a:pPr marL="266065" marR="257810" algn="ctr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Comic Sans MS"/>
                <a:cs typeface="Comic Sans MS"/>
              </a:rPr>
              <a:t>Uso de microorganismos para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eliminar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sustancias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contaminantes </a:t>
            </a:r>
            <a:r>
              <a:rPr sz="1600" spc="-10" dirty="0">
                <a:latin typeface="Comic Sans MS"/>
                <a:cs typeface="Comic Sans MS"/>
              </a:rPr>
              <a:t>del </a:t>
            </a:r>
            <a:r>
              <a:rPr sz="1600" spc="-5" dirty="0">
                <a:latin typeface="Comic Sans MS"/>
                <a:cs typeface="Comic Sans MS"/>
              </a:rPr>
              <a:t>medio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ambiente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3291" y="1700783"/>
            <a:ext cx="3276600" cy="1353820"/>
          </a:xfrm>
          <a:prstGeom prst="rect">
            <a:avLst/>
          </a:prstGeom>
          <a:solidFill>
            <a:srgbClr val="CCFF66"/>
          </a:solidFill>
          <a:ln w="9525">
            <a:solidFill>
              <a:srgbClr val="001F5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BIODEGRADACIÓN</a:t>
            </a:r>
            <a:endParaRPr sz="1800">
              <a:latin typeface="Comic Sans MS"/>
              <a:cs typeface="Comic Sans MS"/>
            </a:endParaRPr>
          </a:p>
          <a:p>
            <a:pPr marL="111760" marR="103505" indent="1905" algn="ctr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latin typeface="Comic Sans MS"/>
                <a:cs typeface="Comic Sans MS"/>
              </a:rPr>
              <a:t>Uso de microorganismos para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degradar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materiales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como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papel, </a:t>
            </a:r>
            <a:r>
              <a:rPr sz="1600" spc="-459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pintura,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fibras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textiles, </a:t>
            </a:r>
            <a:r>
              <a:rPr sz="1600" spc="-5" dirty="0">
                <a:latin typeface="Comic Sans MS"/>
                <a:cs typeface="Comic Sans MS"/>
              </a:rPr>
              <a:t> hidrocarburos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5842" y="3352564"/>
            <a:ext cx="2161540" cy="835660"/>
          </a:xfrm>
          <a:prstGeom prst="rect">
            <a:avLst/>
          </a:prstGeom>
          <a:solidFill>
            <a:srgbClr val="CCFF66"/>
          </a:solidFill>
          <a:ln w="9525">
            <a:solidFill>
              <a:srgbClr val="001F5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77165" marR="167640" indent="-2540" algn="ctr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latin typeface="Comic Sans MS"/>
                <a:cs typeface="Comic Sans MS"/>
              </a:rPr>
              <a:t>Biodegradación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p</a:t>
            </a:r>
            <a:r>
              <a:rPr sz="1600" b="1" spc="-15" dirty="0">
                <a:latin typeface="Comic Sans MS"/>
                <a:cs typeface="Comic Sans MS"/>
              </a:rPr>
              <a:t>e</a:t>
            </a:r>
            <a:r>
              <a:rPr sz="1600" b="1" spc="-10" dirty="0">
                <a:latin typeface="Comic Sans MS"/>
                <a:cs typeface="Comic Sans MS"/>
              </a:rPr>
              <a:t>t</a:t>
            </a:r>
            <a:r>
              <a:rPr sz="1600" b="1" spc="-5" dirty="0">
                <a:latin typeface="Comic Sans MS"/>
                <a:cs typeface="Comic Sans MS"/>
              </a:rPr>
              <a:t>ró</a:t>
            </a:r>
            <a:r>
              <a:rPr sz="1600" b="1" spc="-10" dirty="0">
                <a:latin typeface="Comic Sans MS"/>
                <a:cs typeface="Comic Sans MS"/>
              </a:rPr>
              <a:t>le</a:t>
            </a:r>
            <a:r>
              <a:rPr sz="1600" b="1" spc="-5" dirty="0">
                <a:latin typeface="Comic Sans MS"/>
                <a:cs typeface="Comic Sans MS"/>
              </a:rPr>
              <a:t>o</a:t>
            </a:r>
            <a:r>
              <a:rPr sz="1600" b="1" spc="-19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en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</a:t>
            </a:r>
            <a:r>
              <a:rPr sz="1600" spc="-10" dirty="0">
                <a:latin typeface="Comic Sans MS"/>
                <a:cs typeface="Comic Sans MS"/>
              </a:rPr>
              <a:t>areas  </a:t>
            </a:r>
            <a:r>
              <a:rPr sz="1600" spc="-5" dirty="0">
                <a:latin typeface="Comic Sans MS"/>
                <a:cs typeface="Comic Sans MS"/>
              </a:rPr>
              <a:t>negras.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4659" y="3357371"/>
            <a:ext cx="2159635" cy="1079500"/>
          </a:xfrm>
          <a:prstGeom prst="rect">
            <a:avLst/>
          </a:prstGeom>
          <a:solidFill>
            <a:srgbClr val="CCFF66"/>
          </a:solidFill>
          <a:ln w="9525">
            <a:solidFill>
              <a:srgbClr val="001F5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330" marR="90170" indent="-3175" algn="ctr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latin typeface="Comic Sans MS"/>
                <a:cs typeface="Comic Sans MS"/>
              </a:rPr>
              <a:t>Biodegradación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la </a:t>
            </a:r>
            <a:r>
              <a:rPr sz="1600" spc="-459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materia orgánica </a:t>
            </a:r>
            <a:r>
              <a:rPr sz="1600" spc="-10" dirty="0">
                <a:latin typeface="Comic Sans MS"/>
                <a:cs typeface="Comic Sans MS"/>
              </a:rPr>
              <a:t>de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aguas</a:t>
            </a:r>
            <a:r>
              <a:rPr sz="1600" spc="46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residuales </a:t>
            </a:r>
            <a:r>
              <a:rPr sz="1600" spc="-5" dirty="0">
                <a:latin typeface="Comic Sans MS"/>
                <a:cs typeface="Comic Sans MS"/>
              </a:rPr>
              <a:t> para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</a:t>
            </a:r>
            <a:r>
              <a:rPr sz="1600" spc="-10" dirty="0">
                <a:latin typeface="Comic Sans MS"/>
                <a:cs typeface="Comic Sans MS"/>
              </a:rPr>
              <a:t> depuración.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8614" y="4465536"/>
            <a:ext cx="2159635" cy="835660"/>
          </a:xfrm>
          <a:prstGeom prst="rect">
            <a:avLst/>
          </a:prstGeom>
          <a:solidFill>
            <a:srgbClr val="CCFF66"/>
          </a:solidFill>
          <a:ln w="9525">
            <a:solidFill>
              <a:srgbClr val="001F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70510" marR="262255" algn="ctr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latin typeface="Comic Sans MS"/>
                <a:cs typeface="Comic Sans MS"/>
              </a:rPr>
              <a:t>Obtención </a:t>
            </a:r>
            <a:r>
              <a:rPr sz="1600" spc="-10" dirty="0">
                <a:latin typeface="Comic Sans MS"/>
                <a:cs typeface="Comic Sans MS"/>
              </a:rPr>
              <a:t>de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m</a:t>
            </a:r>
            <a:r>
              <a:rPr sz="1600" b="1" spc="-15" dirty="0">
                <a:latin typeface="Comic Sans MS"/>
                <a:cs typeface="Comic Sans MS"/>
              </a:rPr>
              <a:t>e</a:t>
            </a:r>
            <a:r>
              <a:rPr sz="1600" b="1" spc="-10" dirty="0">
                <a:latin typeface="Comic Sans MS"/>
                <a:cs typeface="Comic Sans MS"/>
              </a:rPr>
              <a:t>t</a:t>
            </a:r>
            <a:r>
              <a:rPr sz="1600" b="1" spc="-5" dirty="0">
                <a:latin typeface="Comic Sans MS"/>
                <a:cs typeface="Comic Sans MS"/>
              </a:rPr>
              <a:t>a</a:t>
            </a:r>
            <a:r>
              <a:rPr sz="1600" b="1" spc="-10" dirty="0">
                <a:latin typeface="Comic Sans MS"/>
                <a:cs typeface="Comic Sans MS"/>
              </a:rPr>
              <a:t>le</a:t>
            </a:r>
            <a:r>
              <a:rPr sz="1600" b="1" spc="-5" dirty="0">
                <a:latin typeface="Comic Sans MS"/>
                <a:cs typeface="Comic Sans MS"/>
              </a:rPr>
              <a:t>s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uran</a:t>
            </a:r>
            <a:r>
              <a:rPr sz="1600" b="1" spc="-10" dirty="0">
                <a:latin typeface="Comic Sans MS"/>
                <a:cs typeface="Comic Sans MS"/>
              </a:rPr>
              <a:t>i</a:t>
            </a:r>
            <a:r>
              <a:rPr sz="1600" b="1" spc="-5" dirty="0">
                <a:latin typeface="Comic Sans MS"/>
                <a:cs typeface="Comic Sans MS"/>
              </a:rPr>
              <a:t>o</a:t>
            </a:r>
            <a:r>
              <a:rPr sz="1600" b="1" spc="-204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o  </a:t>
            </a:r>
            <a:r>
              <a:rPr sz="1600" b="1" spc="-10" dirty="0">
                <a:latin typeface="Comic Sans MS"/>
                <a:cs typeface="Comic Sans MS"/>
              </a:rPr>
              <a:t>petróleo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0973" y="4431601"/>
            <a:ext cx="2457450" cy="845185"/>
            <a:chOff x="930973" y="4431601"/>
            <a:chExt cx="2457450" cy="845185"/>
          </a:xfrm>
        </p:grpSpPr>
        <p:sp>
          <p:nvSpPr>
            <p:cNvPr id="10" name="object 10"/>
            <p:cNvSpPr/>
            <p:nvPr/>
          </p:nvSpPr>
          <p:spPr>
            <a:xfrm>
              <a:off x="935736" y="4436364"/>
              <a:ext cx="2447925" cy="835660"/>
            </a:xfrm>
            <a:custGeom>
              <a:avLst/>
              <a:gdLst/>
              <a:ahLst/>
              <a:cxnLst/>
              <a:rect l="l" t="t" r="r" b="b"/>
              <a:pathLst>
                <a:path w="2447925" h="835660">
                  <a:moveTo>
                    <a:pt x="2447543" y="0"/>
                  </a:moveTo>
                  <a:lnTo>
                    <a:pt x="0" y="0"/>
                  </a:lnTo>
                  <a:lnTo>
                    <a:pt x="0" y="835152"/>
                  </a:lnTo>
                  <a:lnTo>
                    <a:pt x="2447543" y="835152"/>
                  </a:lnTo>
                  <a:lnTo>
                    <a:pt x="244754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6" y="4436364"/>
              <a:ext cx="2447925" cy="835660"/>
            </a:xfrm>
            <a:custGeom>
              <a:avLst/>
              <a:gdLst/>
              <a:ahLst/>
              <a:cxnLst/>
              <a:rect l="l" t="t" r="r" b="b"/>
              <a:pathLst>
                <a:path w="2447925" h="835660">
                  <a:moveTo>
                    <a:pt x="0" y="835152"/>
                  </a:moveTo>
                  <a:lnTo>
                    <a:pt x="2447543" y="835152"/>
                  </a:lnTo>
                  <a:lnTo>
                    <a:pt x="2447543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56910" y="4411114"/>
            <a:ext cx="2438400" cy="27622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3020" rIns="0" bIns="0" rtlCol="0">
            <a:spAutoFit/>
          </a:bodyPr>
          <a:lstStyle/>
          <a:p>
            <a:pPr marL="266065">
              <a:lnSpc>
                <a:spcPts val="1914"/>
              </a:lnSpc>
              <a:spcBef>
                <a:spcPts val="260"/>
              </a:spcBef>
            </a:pPr>
            <a:r>
              <a:rPr sz="1600" spc="-5" dirty="0">
                <a:latin typeface="Comic Sans MS"/>
                <a:cs typeface="Comic Sans MS"/>
              </a:rPr>
              <a:t>Biorremediación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0498" y="4717184"/>
            <a:ext cx="2438400" cy="24384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635" rIns="0" bIns="0" rtlCol="0">
            <a:spAutoFit/>
          </a:bodyPr>
          <a:lstStyle/>
          <a:p>
            <a:pPr marL="232410">
              <a:lnSpc>
                <a:spcPts val="1914"/>
              </a:lnSpc>
              <a:spcBef>
                <a:spcPts val="5"/>
              </a:spcBef>
            </a:pPr>
            <a:r>
              <a:rPr sz="1600" spc="-5" dirty="0">
                <a:latin typeface="Comic Sans MS"/>
                <a:cs typeface="Comic Sans MS"/>
              </a:rPr>
              <a:t>árboles para extraer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0498" y="4961024"/>
            <a:ext cx="2438400" cy="30607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63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omic Sans MS"/>
                <a:cs typeface="Comic Sans MS"/>
              </a:rPr>
              <a:t>contaminantes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del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suelo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8252" y="4869179"/>
            <a:ext cx="2161540" cy="1324610"/>
          </a:xfrm>
          <a:prstGeom prst="rect">
            <a:avLst/>
          </a:prstGeom>
          <a:solidFill>
            <a:srgbClr val="CCFF66"/>
          </a:solidFill>
          <a:ln w="9525">
            <a:solidFill>
              <a:srgbClr val="001F5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3189" marR="115570"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latin typeface="Comic Sans MS"/>
                <a:cs typeface="Comic Sans MS"/>
              </a:rPr>
              <a:t>Obtención </a:t>
            </a:r>
            <a:r>
              <a:rPr sz="1600" spc="-10" dirty="0">
                <a:latin typeface="Comic Sans MS"/>
                <a:cs typeface="Comic Sans MS"/>
              </a:rPr>
              <a:t>de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biocarburantes </a:t>
            </a:r>
            <a:r>
              <a:rPr sz="1600" b="1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(combustibles) </a:t>
            </a:r>
            <a:r>
              <a:rPr sz="1600" spc="-5" dirty="0">
                <a:latin typeface="Comic Sans MS"/>
                <a:cs typeface="Comic Sans MS"/>
              </a:rPr>
              <a:t>como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el </a:t>
            </a:r>
            <a:r>
              <a:rPr sz="1600" spc="-10" dirty="0">
                <a:latin typeface="Comic Sans MS"/>
                <a:cs typeface="Comic Sans MS"/>
              </a:rPr>
              <a:t>biodiesel </a:t>
            </a:r>
            <a:r>
              <a:rPr sz="1600" spc="-5" dirty="0">
                <a:latin typeface="Comic Sans MS"/>
                <a:cs typeface="Comic Sans MS"/>
              </a:rPr>
              <a:t>o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bioetanol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199771"/>
            <a:ext cx="776366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 </a:t>
            </a:r>
            <a:r>
              <a:rPr spc="-5" dirty="0"/>
              <a:t>BIORREMEDIACIÓN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632" y="699516"/>
            <a:ext cx="2227325" cy="4549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87325" y="1013397"/>
            <a:ext cx="8956675" cy="5800725"/>
            <a:chOff x="179831" y="1057713"/>
            <a:chExt cx="8956675" cy="58007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577" y="1214627"/>
              <a:ext cx="3383742" cy="26243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1" y="3933444"/>
              <a:ext cx="3454908" cy="2590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8351" y="1057713"/>
              <a:ext cx="5558038" cy="58001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79ADF-8E7F-4BFF-94BD-490E9410E64D}"/>
              </a:ext>
            </a:extLst>
          </p:cNvPr>
          <p:cNvSpPr txBox="1"/>
          <p:nvPr/>
        </p:nvSpPr>
        <p:spPr>
          <a:xfrm>
            <a:off x="1600200" y="457200"/>
            <a:ext cx="6934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MICROORGANISMOS Y OTROS SERES VIVOS</a:t>
            </a:r>
          </a:p>
          <a:p>
            <a:endParaRPr lang="es-ES" sz="2400" dirty="0"/>
          </a:p>
          <a:p>
            <a:r>
              <a:rPr lang="es-ES" sz="2400" b="1" dirty="0"/>
              <a:t>Inofensivos</a:t>
            </a:r>
          </a:p>
          <a:p>
            <a:endParaRPr lang="es-ES" sz="2400" dirty="0"/>
          </a:p>
          <a:p>
            <a:r>
              <a:rPr lang="es-ES" sz="2400" dirty="0"/>
              <a:t>Pero importantes en los ciclos biogeoquímicos</a:t>
            </a:r>
          </a:p>
          <a:p>
            <a:endParaRPr lang="es-ES" sz="2400" dirty="0"/>
          </a:p>
          <a:p>
            <a:r>
              <a:rPr lang="es-ES" sz="2400" b="1" dirty="0"/>
              <a:t>Perjudiciales o patógenos</a:t>
            </a:r>
          </a:p>
          <a:p>
            <a:endParaRPr lang="es-ES" sz="2400" dirty="0"/>
          </a:p>
          <a:p>
            <a:r>
              <a:rPr lang="es-ES" sz="2400" dirty="0"/>
              <a:t>Como agentes infecciosos</a:t>
            </a:r>
          </a:p>
          <a:p>
            <a:endParaRPr lang="es-ES" sz="2400" dirty="0"/>
          </a:p>
          <a:p>
            <a:r>
              <a:rPr lang="es-ES" sz="2400" b="1" dirty="0"/>
              <a:t>Beneficiosos</a:t>
            </a:r>
          </a:p>
          <a:p>
            <a:endParaRPr lang="es-ES" sz="2400" dirty="0"/>
          </a:p>
          <a:p>
            <a:r>
              <a:rPr lang="es-ES" sz="2400" dirty="0"/>
              <a:t>Simbiontes: micorrizas, corales, fijadoras de N2</a:t>
            </a:r>
          </a:p>
        </p:txBody>
      </p:sp>
    </p:spTree>
    <p:extLst>
      <p:ext uri="{BB962C8B-B14F-4D97-AF65-F5344CB8AC3E}">
        <p14:creationId xmlns:p14="http://schemas.microsoft.com/office/powerpoint/2010/main" val="247362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misión de infecciones">
            <a:extLst>
              <a:ext uri="{FF2B5EF4-FFF2-40B4-BE49-F238E27FC236}">
                <a16:creationId xmlns:a16="http://schemas.microsoft.com/office/drawing/2014/main" id="{C3B3E851-7C39-B812-8826-68D1E40C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65575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5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B6D08623-DAA6-0E26-86BB-E257F71B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46785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D02465-E336-C59F-8025-A793929AE3D0}"/>
              </a:ext>
            </a:extLst>
          </p:cNvPr>
          <p:cNvSpPr txBox="1"/>
          <p:nvPr/>
        </p:nvSpPr>
        <p:spPr>
          <a:xfrm>
            <a:off x="1752600" y="685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LOS POSTULADOS DE KOCH</a:t>
            </a:r>
          </a:p>
        </p:txBody>
      </p:sp>
    </p:spTree>
    <p:extLst>
      <p:ext uri="{BB962C8B-B14F-4D97-AF65-F5344CB8AC3E}">
        <p14:creationId xmlns:p14="http://schemas.microsoft.com/office/powerpoint/2010/main" val="205029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dotoxinas-Exotocinas | uDocz">
            <a:extLst>
              <a:ext uri="{FF2B5EF4-FFF2-40B4-BE49-F238E27FC236}">
                <a16:creationId xmlns:a16="http://schemas.microsoft.com/office/drawing/2014/main" id="{C52EFD31-5539-1AAB-06F0-24248D6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1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rious pathogens, including E Coli, death cap mushrooms, Giarda lambia, and Herpes simplex">
            <a:extLst>
              <a:ext uri="{FF2B5EF4-FFF2-40B4-BE49-F238E27FC236}">
                <a16:creationId xmlns:a16="http://schemas.microsoft.com/office/drawing/2014/main" id="{AB3AB23D-4C9C-B7D7-1A8D-4E8933EE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4900"/>
            <a:ext cx="765234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8E2B7F-A297-F166-DA62-6BD39FC0AAA1}"/>
              </a:ext>
            </a:extLst>
          </p:cNvPr>
          <p:cNvSpPr txBox="1"/>
          <p:nvPr/>
        </p:nvSpPr>
        <p:spPr>
          <a:xfrm>
            <a:off x="1524000" y="609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AGENTES PATÓGENOS</a:t>
            </a:r>
          </a:p>
        </p:txBody>
      </p:sp>
    </p:spTree>
    <p:extLst>
      <p:ext uri="{BB962C8B-B14F-4D97-AF65-F5344CB8AC3E}">
        <p14:creationId xmlns:p14="http://schemas.microsoft.com/office/powerpoint/2010/main" val="253350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" y="0"/>
            <a:ext cx="1064260" cy="6853555"/>
            <a:chOff x="4" y="0"/>
            <a:chExt cx="1064260" cy="6853555"/>
          </a:xfrm>
        </p:grpSpPr>
        <p:sp>
          <p:nvSpPr>
            <p:cNvPr id="3" name="object 3"/>
            <p:cNvSpPr/>
            <p:nvPr/>
          </p:nvSpPr>
          <p:spPr>
            <a:xfrm>
              <a:off x="53340" y="0"/>
              <a:ext cx="990600" cy="6830695"/>
            </a:xfrm>
            <a:custGeom>
              <a:avLst/>
              <a:gdLst/>
              <a:ahLst/>
              <a:cxnLst/>
              <a:rect l="l" t="t" r="r" b="b"/>
              <a:pathLst>
                <a:path w="990600" h="6830695">
                  <a:moveTo>
                    <a:pt x="0" y="6830568"/>
                  </a:moveTo>
                  <a:lnTo>
                    <a:pt x="990600" y="683056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6830568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1" y="1693164"/>
              <a:ext cx="990600" cy="450215"/>
            </a:xfrm>
            <a:custGeom>
              <a:avLst/>
              <a:gdLst/>
              <a:ahLst/>
              <a:cxnLst/>
              <a:rect l="l" t="t" r="r" b="b"/>
              <a:pathLst>
                <a:path w="990600" h="450214">
                  <a:moveTo>
                    <a:pt x="990600" y="0"/>
                  </a:moveTo>
                  <a:lnTo>
                    <a:pt x="0" y="0"/>
                  </a:lnTo>
                  <a:lnTo>
                    <a:pt x="0" y="430275"/>
                  </a:lnTo>
                  <a:lnTo>
                    <a:pt x="23474" y="438999"/>
                  </a:lnTo>
                  <a:lnTo>
                    <a:pt x="46973" y="445040"/>
                  </a:lnTo>
                  <a:lnTo>
                    <a:pt x="70868" y="448683"/>
                  </a:lnTo>
                  <a:lnTo>
                    <a:pt x="95527" y="450216"/>
                  </a:lnTo>
                  <a:lnTo>
                    <a:pt x="121322" y="449924"/>
                  </a:lnTo>
                  <a:lnTo>
                    <a:pt x="148623" y="448093"/>
                  </a:lnTo>
                  <a:lnTo>
                    <a:pt x="177800" y="445007"/>
                  </a:lnTo>
                  <a:lnTo>
                    <a:pt x="209222" y="440955"/>
                  </a:lnTo>
                  <a:lnTo>
                    <a:pt x="280288" y="431090"/>
                  </a:lnTo>
                  <a:lnTo>
                    <a:pt x="320671" y="425850"/>
                  </a:lnTo>
                  <a:lnTo>
                    <a:pt x="364782" y="420785"/>
                  </a:lnTo>
                  <a:lnTo>
                    <a:pt x="412990" y="416182"/>
                  </a:lnTo>
                  <a:lnTo>
                    <a:pt x="465666" y="412326"/>
                  </a:lnTo>
                  <a:lnTo>
                    <a:pt x="523180" y="409504"/>
                  </a:lnTo>
                  <a:lnTo>
                    <a:pt x="585903" y="408001"/>
                  </a:lnTo>
                  <a:lnTo>
                    <a:pt x="654204" y="408102"/>
                  </a:lnTo>
                  <a:lnTo>
                    <a:pt x="728454" y="410095"/>
                  </a:lnTo>
                  <a:lnTo>
                    <a:pt x="809023" y="414264"/>
                  </a:lnTo>
                  <a:lnTo>
                    <a:pt x="896281" y="420896"/>
                  </a:lnTo>
                  <a:lnTo>
                    <a:pt x="990600" y="430275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" y="1281683"/>
              <a:ext cx="990600" cy="454659"/>
            </a:xfrm>
            <a:custGeom>
              <a:avLst/>
              <a:gdLst/>
              <a:ahLst/>
              <a:cxnLst/>
              <a:rect l="l" t="t" r="r" b="b"/>
              <a:pathLst>
                <a:path w="990600" h="454660">
                  <a:moveTo>
                    <a:pt x="990600" y="0"/>
                  </a:moveTo>
                  <a:lnTo>
                    <a:pt x="0" y="0"/>
                  </a:lnTo>
                  <a:lnTo>
                    <a:pt x="0" y="431545"/>
                  </a:lnTo>
                  <a:lnTo>
                    <a:pt x="47267" y="425177"/>
                  </a:lnTo>
                  <a:lnTo>
                    <a:pt x="97345" y="421128"/>
                  </a:lnTo>
                  <a:lnTo>
                    <a:pt x="149804" y="419124"/>
                  </a:lnTo>
                  <a:lnTo>
                    <a:pt x="204215" y="418890"/>
                  </a:lnTo>
                  <a:lnTo>
                    <a:pt x="260151" y="420151"/>
                  </a:lnTo>
                  <a:lnTo>
                    <a:pt x="317182" y="422632"/>
                  </a:lnTo>
                  <a:lnTo>
                    <a:pt x="374880" y="426059"/>
                  </a:lnTo>
                  <a:lnTo>
                    <a:pt x="432815" y="430156"/>
                  </a:lnTo>
                  <a:lnTo>
                    <a:pt x="603765" y="443719"/>
                  </a:lnTo>
                  <a:lnTo>
                    <a:pt x="658367" y="447749"/>
                  </a:lnTo>
                  <a:lnTo>
                    <a:pt x="711065" y="451074"/>
                  </a:lnTo>
                  <a:lnTo>
                    <a:pt x="761428" y="453420"/>
                  </a:lnTo>
                  <a:lnTo>
                    <a:pt x="809029" y="454513"/>
                  </a:lnTo>
                  <a:lnTo>
                    <a:pt x="853439" y="454076"/>
                  </a:lnTo>
                  <a:lnTo>
                    <a:pt x="894230" y="451836"/>
                  </a:lnTo>
                  <a:lnTo>
                    <a:pt x="930973" y="447518"/>
                  </a:lnTo>
                  <a:lnTo>
                    <a:pt x="963239" y="440846"/>
                  </a:lnTo>
                  <a:lnTo>
                    <a:pt x="990600" y="431545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" y="151030"/>
              <a:ext cx="990600" cy="288290"/>
            </a:xfrm>
            <a:custGeom>
              <a:avLst/>
              <a:gdLst/>
              <a:ahLst/>
              <a:cxnLst/>
              <a:rect l="l" t="t" r="r" b="b"/>
              <a:pathLst>
                <a:path w="990600" h="288290">
                  <a:moveTo>
                    <a:pt x="260746" y="0"/>
                  </a:moveTo>
                  <a:lnTo>
                    <a:pt x="204638" y="554"/>
                  </a:lnTo>
                  <a:lnTo>
                    <a:pt x="152400" y="2480"/>
                  </a:lnTo>
                  <a:lnTo>
                    <a:pt x="104923" y="6442"/>
                  </a:lnTo>
                  <a:lnTo>
                    <a:pt x="63103" y="13104"/>
                  </a:lnTo>
                  <a:lnTo>
                    <a:pt x="0" y="37183"/>
                  </a:lnTo>
                  <a:lnTo>
                    <a:pt x="0" y="260195"/>
                  </a:lnTo>
                  <a:lnTo>
                    <a:pt x="63398" y="270139"/>
                  </a:lnTo>
                  <a:lnTo>
                    <a:pt x="104384" y="274282"/>
                  </a:lnTo>
                  <a:lnTo>
                    <a:pt x="150571" y="277873"/>
                  </a:lnTo>
                  <a:lnTo>
                    <a:pt x="201215" y="280912"/>
                  </a:lnTo>
                  <a:lnTo>
                    <a:pt x="255574" y="283398"/>
                  </a:lnTo>
                  <a:lnTo>
                    <a:pt x="312905" y="285331"/>
                  </a:lnTo>
                  <a:lnTo>
                    <a:pt x="372465" y="286712"/>
                  </a:lnTo>
                  <a:lnTo>
                    <a:pt x="433511" y="287541"/>
                  </a:lnTo>
                  <a:lnTo>
                    <a:pt x="495299" y="287817"/>
                  </a:lnTo>
                  <a:lnTo>
                    <a:pt x="557088" y="287541"/>
                  </a:lnTo>
                  <a:lnTo>
                    <a:pt x="618134" y="286712"/>
                  </a:lnTo>
                  <a:lnTo>
                    <a:pt x="677694" y="285331"/>
                  </a:lnTo>
                  <a:lnTo>
                    <a:pt x="735025" y="283398"/>
                  </a:lnTo>
                  <a:lnTo>
                    <a:pt x="789384" y="280912"/>
                  </a:lnTo>
                  <a:lnTo>
                    <a:pt x="840028" y="277873"/>
                  </a:lnTo>
                  <a:lnTo>
                    <a:pt x="886215" y="274282"/>
                  </a:lnTo>
                  <a:lnTo>
                    <a:pt x="927201" y="270139"/>
                  </a:lnTo>
                  <a:lnTo>
                    <a:pt x="990600" y="260195"/>
                  </a:lnTo>
                  <a:lnTo>
                    <a:pt x="990600" y="37183"/>
                  </a:lnTo>
                  <a:lnTo>
                    <a:pt x="955079" y="34911"/>
                  </a:lnTo>
                  <a:lnTo>
                    <a:pt x="912812" y="31897"/>
                  </a:lnTo>
                  <a:lnTo>
                    <a:pt x="757435" y="20196"/>
                  </a:lnTo>
                  <a:lnTo>
                    <a:pt x="641945" y="11969"/>
                  </a:lnTo>
                  <a:lnTo>
                    <a:pt x="584200" y="8264"/>
                  </a:lnTo>
                  <a:lnTo>
                    <a:pt x="528042" y="5072"/>
                  </a:lnTo>
                  <a:lnTo>
                    <a:pt x="474662" y="2569"/>
                  </a:lnTo>
                  <a:lnTo>
                    <a:pt x="425251" y="937"/>
                  </a:lnTo>
                  <a:lnTo>
                    <a:pt x="381000" y="353"/>
                  </a:lnTo>
                  <a:lnTo>
                    <a:pt x="260746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1" y="984503"/>
              <a:ext cx="990600" cy="337185"/>
            </a:xfrm>
            <a:custGeom>
              <a:avLst/>
              <a:gdLst/>
              <a:ahLst/>
              <a:cxnLst/>
              <a:rect l="l" t="t" r="r" b="b"/>
              <a:pathLst>
                <a:path w="990600" h="337184">
                  <a:moveTo>
                    <a:pt x="990600" y="0"/>
                  </a:moveTo>
                  <a:lnTo>
                    <a:pt x="929173" y="1248"/>
                  </a:lnTo>
                  <a:lnTo>
                    <a:pt x="866851" y="4437"/>
                  </a:lnTo>
                  <a:lnTo>
                    <a:pt x="728319" y="13313"/>
                  </a:lnTo>
                  <a:lnTo>
                    <a:pt x="688751" y="15445"/>
                  </a:lnTo>
                  <a:lnTo>
                    <a:pt x="646509" y="17335"/>
                  </a:lnTo>
                  <a:lnTo>
                    <a:pt x="601243" y="18878"/>
                  </a:lnTo>
                  <a:lnTo>
                    <a:pt x="552602" y="19970"/>
                  </a:lnTo>
                  <a:lnTo>
                    <a:pt x="500237" y="20507"/>
                  </a:lnTo>
                  <a:lnTo>
                    <a:pt x="443798" y="20386"/>
                  </a:lnTo>
                  <a:lnTo>
                    <a:pt x="382934" y="19502"/>
                  </a:lnTo>
                  <a:lnTo>
                    <a:pt x="317296" y="17751"/>
                  </a:lnTo>
                  <a:lnTo>
                    <a:pt x="246534" y="15029"/>
                  </a:lnTo>
                  <a:lnTo>
                    <a:pt x="170297" y="11233"/>
                  </a:lnTo>
                  <a:lnTo>
                    <a:pt x="88236" y="6258"/>
                  </a:lnTo>
                  <a:lnTo>
                    <a:pt x="0" y="0"/>
                  </a:lnTo>
                  <a:lnTo>
                    <a:pt x="0" y="299466"/>
                  </a:lnTo>
                  <a:lnTo>
                    <a:pt x="63398" y="312839"/>
                  </a:lnTo>
                  <a:lnTo>
                    <a:pt x="104384" y="318411"/>
                  </a:lnTo>
                  <a:lnTo>
                    <a:pt x="150571" y="323240"/>
                  </a:lnTo>
                  <a:lnTo>
                    <a:pt x="201215" y="327326"/>
                  </a:lnTo>
                  <a:lnTo>
                    <a:pt x="255574" y="330669"/>
                  </a:lnTo>
                  <a:lnTo>
                    <a:pt x="312905" y="333270"/>
                  </a:lnTo>
                  <a:lnTo>
                    <a:pt x="372465" y="335127"/>
                  </a:lnTo>
                  <a:lnTo>
                    <a:pt x="433511" y="336242"/>
                  </a:lnTo>
                  <a:lnTo>
                    <a:pt x="495299" y="336613"/>
                  </a:lnTo>
                  <a:lnTo>
                    <a:pt x="557088" y="336242"/>
                  </a:lnTo>
                  <a:lnTo>
                    <a:pt x="618134" y="335127"/>
                  </a:lnTo>
                  <a:lnTo>
                    <a:pt x="677694" y="333270"/>
                  </a:lnTo>
                  <a:lnTo>
                    <a:pt x="735025" y="330669"/>
                  </a:lnTo>
                  <a:lnTo>
                    <a:pt x="789384" y="327326"/>
                  </a:lnTo>
                  <a:lnTo>
                    <a:pt x="840028" y="323240"/>
                  </a:lnTo>
                  <a:lnTo>
                    <a:pt x="886215" y="318411"/>
                  </a:lnTo>
                  <a:lnTo>
                    <a:pt x="927201" y="312839"/>
                  </a:lnTo>
                  <a:lnTo>
                    <a:pt x="990600" y="29946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15" y="676655"/>
              <a:ext cx="990600" cy="433070"/>
            </a:xfrm>
            <a:custGeom>
              <a:avLst/>
              <a:gdLst/>
              <a:ahLst/>
              <a:cxnLst/>
              <a:rect l="l" t="t" r="r" b="b"/>
              <a:pathLst>
                <a:path w="990600" h="433069">
                  <a:moveTo>
                    <a:pt x="990600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40856" y="431813"/>
                  </a:lnTo>
                  <a:lnTo>
                    <a:pt x="86606" y="429043"/>
                  </a:lnTo>
                  <a:lnTo>
                    <a:pt x="136326" y="424858"/>
                  </a:lnTo>
                  <a:lnTo>
                    <a:pt x="189088" y="419612"/>
                  </a:lnTo>
                  <a:lnTo>
                    <a:pt x="243967" y="413659"/>
                  </a:lnTo>
                  <a:lnTo>
                    <a:pt x="356371" y="401045"/>
                  </a:lnTo>
                  <a:lnTo>
                    <a:pt x="412044" y="395092"/>
                  </a:lnTo>
                  <a:lnTo>
                    <a:pt x="466129" y="389846"/>
                  </a:lnTo>
                  <a:lnTo>
                    <a:pt x="517701" y="385661"/>
                  </a:lnTo>
                  <a:lnTo>
                    <a:pt x="565833" y="382891"/>
                  </a:lnTo>
                  <a:lnTo>
                    <a:pt x="609600" y="381889"/>
                  </a:lnTo>
                  <a:lnTo>
                    <a:pt x="667122" y="381988"/>
                  </a:lnTo>
                  <a:lnTo>
                    <a:pt x="717351" y="382684"/>
                  </a:lnTo>
                  <a:lnTo>
                    <a:pt x="762520" y="384574"/>
                  </a:lnTo>
                  <a:lnTo>
                    <a:pt x="804862" y="388254"/>
                  </a:lnTo>
                  <a:lnTo>
                    <a:pt x="846608" y="394322"/>
                  </a:lnTo>
                  <a:lnTo>
                    <a:pt x="889992" y="403373"/>
                  </a:lnTo>
                  <a:lnTo>
                    <a:pt x="937245" y="416006"/>
                  </a:lnTo>
                  <a:lnTo>
                    <a:pt x="990600" y="43281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" y="394825"/>
              <a:ext cx="990600" cy="324485"/>
            </a:xfrm>
            <a:custGeom>
              <a:avLst/>
              <a:gdLst/>
              <a:ahLst/>
              <a:cxnLst/>
              <a:rect l="l" t="t" r="r" b="b"/>
              <a:pathLst>
                <a:path w="990600" h="324484">
                  <a:moveTo>
                    <a:pt x="261407" y="0"/>
                  </a:moveTo>
                  <a:lnTo>
                    <a:pt x="205941" y="171"/>
                  </a:lnTo>
                  <a:lnTo>
                    <a:pt x="153994" y="1426"/>
                  </a:lnTo>
                  <a:lnTo>
                    <a:pt x="106496" y="3938"/>
                  </a:lnTo>
                  <a:lnTo>
                    <a:pt x="64378" y="7876"/>
                  </a:lnTo>
                  <a:lnTo>
                    <a:pt x="0" y="20718"/>
                  </a:lnTo>
                  <a:lnTo>
                    <a:pt x="0" y="303674"/>
                  </a:lnTo>
                  <a:lnTo>
                    <a:pt x="30169" y="313492"/>
                  </a:lnTo>
                  <a:lnTo>
                    <a:pt x="68933" y="319902"/>
                  </a:lnTo>
                  <a:lnTo>
                    <a:pt x="114836" y="323391"/>
                  </a:lnTo>
                  <a:lnTo>
                    <a:pt x="166426" y="324446"/>
                  </a:lnTo>
                  <a:lnTo>
                    <a:pt x="222247" y="323553"/>
                  </a:lnTo>
                  <a:lnTo>
                    <a:pt x="280844" y="321200"/>
                  </a:lnTo>
                  <a:lnTo>
                    <a:pt x="340764" y="317874"/>
                  </a:lnTo>
                  <a:lnTo>
                    <a:pt x="458753" y="310246"/>
                  </a:lnTo>
                  <a:lnTo>
                    <a:pt x="513914" y="306920"/>
                  </a:lnTo>
                  <a:lnTo>
                    <a:pt x="564579" y="304567"/>
                  </a:lnTo>
                  <a:lnTo>
                    <a:pt x="609295" y="303674"/>
                  </a:lnTo>
                  <a:lnTo>
                    <a:pt x="670430" y="305591"/>
                  </a:lnTo>
                  <a:lnTo>
                    <a:pt x="729484" y="310246"/>
                  </a:lnTo>
                  <a:lnTo>
                    <a:pt x="837776" y="321200"/>
                  </a:lnTo>
                  <a:lnTo>
                    <a:pt x="885228" y="324212"/>
                  </a:lnTo>
                  <a:lnTo>
                    <a:pt x="927029" y="323391"/>
                  </a:lnTo>
                  <a:lnTo>
                    <a:pt x="962285" y="317093"/>
                  </a:lnTo>
                  <a:lnTo>
                    <a:pt x="990104" y="303674"/>
                  </a:lnTo>
                  <a:lnTo>
                    <a:pt x="990104" y="20718"/>
                  </a:lnTo>
                  <a:lnTo>
                    <a:pt x="837780" y="20718"/>
                  </a:lnTo>
                  <a:lnTo>
                    <a:pt x="804992" y="20262"/>
                  </a:lnTo>
                  <a:lnTo>
                    <a:pt x="765492" y="19006"/>
                  </a:lnTo>
                  <a:lnTo>
                    <a:pt x="720210" y="17122"/>
                  </a:lnTo>
                  <a:lnTo>
                    <a:pt x="499861" y="6735"/>
                  </a:lnTo>
                  <a:lnTo>
                    <a:pt x="439619" y="4280"/>
                  </a:lnTo>
                  <a:lnTo>
                    <a:pt x="379177" y="2225"/>
                  </a:lnTo>
                  <a:lnTo>
                    <a:pt x="319463" y="741"/>
                  </a:lnTo>
                  <a:lnTo>
                    <a:pt x="261407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24" y="3933444"/>
              <a:ext cx="990600" cy="448945"/>
            </a:xfrm>
            <a:custGeom>
              <a:avLst/>
              <a:gdLst/>
              <a:ahLst/>
              <a:cxnLst/>
              <a:rect l="l" t="t" r="r" b="b"/>
              <a:pathLst>
                <a:path w="990600" h="448945">
                  <a:moveTo>
                    <a:pt x="990600" y="0"/>
                  </a:moveTo>
                  <a:lnTo>
                    <a:pt x="0" y="0"/>
                  </a:lnTo>
                  <a:lnTo>
                    <a:pt x="0" y="428878"/>
                  </a:lnTo>
                  <a:lnTo>
                    <a:pt x="23474" y="437587"/>
                  </a:lnTo>
                  <a:lnTo>
                    <a:pt x="46973" y="443619"/>
                  </a:lnTo>
                  <a:lnTo>
                    <a:pt x="70868" y="447260"/>
                  </a:lnTo>
                  <a:lnTo>
                    <a:pt x="95527" y="448794"/>
                  </a:lnTo>
                  <a:lnTo>
                    <a:pt x="121322" y="448507"/>
                  </a:lnTo>
                  <a:lnTo>
                    <a:pt x="148623" y="446684"/>
                  </a:lnTo>
                  <a:lnTo>
                    <a:pt x="177800" y="443610"/>
                  </a:lnTo>
                  <a:lnTo>
                    <a:pt x="209222" y="439571"/>
                  </a:lnTo>
                  <a:lnTo>
                    <a:pt x="280288" y="429734"/>
                  </a:lnTo>
                  <a:lnTo>
                    <a:pt x="320671" y="424507"/>
                  </a:lnTo>
                  <a:lnTo>
                    <a:pt x="364782" y="419455"/>
                  </a:lnTo>
                  <a:lnTo>
                    <a:pt x="412990" y="414862"/>
                  </a:lnTo>
                  <a:lnTo>
                    <a:pt x="465666" y="411014"/>
                  </a:lnTo>
                  <a:lnTo>
                    <a:pt x="523180" y="408196"/>
                  </a:lnTo>
                  <a:lnTo>
                    <a:pt x="585903" y="406692"/>
                  </a:lnTo>
                  <a:lnTo>
                    <a:pt x="654204" y="406789"/>
                  </a:lnTo>
                  <a:lnTo>
                    <a:pt x="728454" y="408771"/>
                  </a:lnTo>
                  <a:lnTo>
                    <a:pt x="809023" y="412923"/>
                  </a:lnTo>
                  <a:lnTo>
                    <a:pt x="896281" y="419531"/>
                  </a:lnTo>
                  <a:lnTo>
                    <a:pt x="990600" y="42887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" y="3534155"/>
              <a:ext cx="990600" cy="453390"/>
            </a:xfrm>
            <a:custGeom>
              <a:avLst/>
              <a:gdLst/>
              <a:ahLst/>
              <a:cxnLst/>
              <a:rect l="l" t="t" r="r" b="b"/>
              <a:pathLst>
                <a:path w="990600" h="453389">
                  <a:moveTo>
                    <a:pt x="990600" y="0"/>
                  </a:moveTo>
                  <a:lnTo>
                    <a:pt x="0" y="0"/>
                  </a:lnTo>
                  <a:lnTo>
                    <a:pt x="0" y="430276"/>
                  </a:lnTo>
                  <a:lnTo>
                    <a:pt x="47267" y="423922"/>
                  </a:lnTo>
                  <a:lnTo>
                    <a:pt x="97345" y="419882"/>
                  </a:lnTo>
                  <a:lnTo>
                    <a:pt x="149804" y="417881"/>
                  </a:lnTo>
                  <a:lnTo>
                    <a:pt x="204215" y="417645"/>
                  </a:lnTo>
                  <a:lnTo>
                    <a:pt x="260151" y="418899"/>
                  </a:lnTo>
                  <a:lnTo>
                    <a:pt x="317182" y="421370"/>
                  </a:lnTo>
                  <a:lnTo>
                    <a:pt x="374880" y="424784"/>
                  </a:lnTo>
                  <a:lnTo>
                    <a:pt x="432815" y="428867"/>
                  </a:lnTo>
                  <a:lnTo>
                    <a:pt x="603765" y="442388"/>
                  </a:lnTo>
                  <a:lnTo>
                    <a:pt x="658367" y="446406"/>
                  </a:lnTo>
                  <a:lnTo>
                    <a:pt x="711065" y="449722"/>
                  </a:lnTo>
                  <a:lnTo>
                    <a:pt x="761428" y="452062"/>
                  </a:lnTo>
                  <a:lnTo>
                    <a:pt x="809029" y="453153"/>
                  </a:lnTo>
                  <a:lnTo>
                    <a:pt x="853439" y="452721"/>
                  </a:lnTo>
                  <a:lnTo>
                    <a:pt x="894230" y="450491"/>
                  </a:lnTo>
                  <a:lnTo>
                    <a:pt x="930973" y="446189"/>
                  </a:lnTo>
                  <a:lnTo>
                    <a:pt x="963239" y="439542"/>
                  </a:lnTo>
                  <a:lnTo>
                    <a:pt x="990600" y="43027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672" y="2400454"/>
              <a:ext cx="990600" cy="288290"/>
            </a:xfrm>
            <a:custGeom>
              <a:avLst/>
              <a:gdLst/>
              <a:ahLst/>
              <a:cxnLst/>
              <a:rect l="l" t="t" r="r" b="b"/>
              <a:pathLst>
                <a:path w="990600" h="288289">
                  <a:moveTo>
                    <a:pt x="260746" y="0"/>
                  </a:moveTo>
                  <a:lnTo>
                    <a:pt x="204638" y="554"/>
                  </a:lnTo>
                  <a:lnTo>
                    <a:pt x="152400" y="2480"/>
                  </a:lnTo>
                  <a:lnTo>
                    <a:pt x="104923" y="6442"/>
                  </a:lnTo>
                  <a:lnTo>
                    <a:pt x="63103" y="13104"/>
                  </a:lnTo>
                  <a:lnTo>
                    <a:pt x="0" y="37183"/>
                  </a:lnTo>
                  <a:lnTo>
                    <a:pt x="0" y="260195"/>
                  </a:lnTo>
                  <a:lnTo>
                    <a:pt x="63398" y="270139"/>
                  </a:lnTo>
                  <a:lnTo>
                    <a:pt x="104384" y="274282"/>
                  </a:lnTo>
                  <a:lnTo>
                    <a:pt x="150571" y="277873"/>
                  </a:lnTo>
                  <a:lnTo>
                    <a:pt x="201215" y="280912"/>
                  </a:lnTo>
                  <a:lnTo>
                    <a:pt x="255574" y="283398"/>
                  </a:lnTo>
                  <a:lnTo>
                    <a:pt x="312905" y="285331"/>
                  </a:lnTo>
                  <a:lnTo>
                    <a:pt x="372465" y="286712"/>
                  </a:lnTo>
                  <a:lnTo>
                    <a:pt x="433511" y="287541"/>
                  </a:lnTo>
                  <a:lnTo>
                    <a:pt x="495299" y="287817"/>
                  </a:lnTo>
                  <a:lnTo>
                    <a:pt x="557088" y="287541"/>
                  </a:lnTo>
                  <a:lnTo>
                    <a:pt x="618134" y="286712"/>
                  </a:lnTo>
                  <a:lnTo>
                    <a:pt x="677694" y="285331"/>
                  </a:lnTo>
                  <a:lnTo>
                    <a:pt x="735025" y="283398"/>
                  </a:lnTo>
                  <a:lnTo>
                    <a:pt x="789384" y="280912"/>
                  </a:lnTo>
                  <a:lnTo>
                    <a:pt x="840028" y="277873"/>
                  </a:lnTo>
                  <a:lnTo>
                    <a:pt x="886215" y="274282"/>
                  </a:lnTo>
                  <a:lnTo>
                    <a:pt x="927201" y="270139"/>
                  </a:lnTo>
                  <a:lnTo>
                    <a:pt x="990600" y="260195"/>
                  </a:lnTo>
                  <a:lnTo>
                    <a:pt x="990600" y="37183"/>
                  </a:lnTo>
                  <a:lnTo>
                    <a:pt x="955079" y="34911"/>
                  </a:lnTo>
                  <a:lnTo>
                    <a:pt x="912812" y="31897"/>
                  </a:lnTo>
                  <a:lnTo>
                    <a:pt x="757435" y="20196"/>
                  </a:lnTo>
                  <a:lnTo>
                    <a:pt x="641945" y="11969"/>
                  </a:lnTo>
                  <a:lnTo>
                    <a:pt x="584200" y="8264"/>
                  </a:lnTo>
                  <a:lnTo>
                    <a:pt x="528042" y="5072"/>
                  </a:lnTo>
                  <a:lnTo>
                    <a:pt x="474662" y="2569"/>
                  </a:lnTo>
                  <a:lnTo>
                    <a:pt x="425251" y="937"/>
                  </a:lnTo>
                  <a:lnTo>
                    <a:pt x="381000" y="353"/>
                  </a:lnTo>
                  <a:lnTo>
                    <a:pt x="260746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72" y="3229355"/>
              <a:ext cx="990600" cy="335280"/>
            </a:xfrm>
            <a:custGeom>
              <a:avLst/>
              <a:gdLst/>
              <a:ahLst/>
              <a:cxnLst/>
              <a:rect l="l" t="t" r="r" b="b"/>
              <a:pathLst>
                <a:path w="990600" h="335279">
                  <a:moveTo>
                    <a:pt x="990600" y="0"/>
                  </a:moveTo>
                  <a:lnTo>
                    <a:pt x="929173" y="1241"/>
                  </a:lnTo>
                  <a:lnTo>
                    <a:pt x="866851" y="4413"/>
                  </a:lnTo>
                  <a:lnTo>
                    <a:pt x="728319" y="13240"/>
                  </a:lnTo>
                  <a:lnTo>
                    <a:pt x="688751" y="15361"/>
                  </a:lnTo>
                  <a:lnTo>
                    <a:pt x="646509" y="17240"/>
                  </a:lnTo>
                  <a:lnTo>
                    <a:pt x="601243" y="18774"/>
                  </a:lnTo>
                  <a:lnTo>
                    <a:pt x="552602" y="19860"/>
                  </a:lnTo>
                  <a:lnTo>
                    <a:pt x="500237" y="20395"/>
                  </a:lnTo>
                  <a:lnTo>
                    <a:pt x="443798" y="20274"/>
                  </a:lnTo>
                  <a:lnTo>
                    <a:pt x="382934" y="19395"/>
                  </a:lnTo>
                  <a:lnTo>
                    <a:pt x="317296" y="17654"/>
                  </a:lnTo>
                  <a:lnTo>
                    <a:pt x="246534" y="14947"/>
                  </a:lnTo>
                  <a:lnTo>
                    <a:pt x="170297" y="11171"/>
                  </a:lnTo>
                  <a:lnTo>
                    <a:pt x="88236" y="6223"/>
                  </a:lnTo>
                  <a:lnTo>
                    <a:pt x="0" y="0"/>
                  </a:lnTo>
                  <a:lnTo>
                    <a:pt x="0" y="298196"/>
                  </a:lnTo>
                  <a:lnTo>
                    <a:pt x="63398" y="311500"/>
                  </a:lnTo>
                  <a:lnTo>
                    <a:pt x="104384" y="317044"/>
                  </a:lnTo>
                  <a:lnTo>
                    <a:pt x="150571" y="321848"/>
                  </a:lnTo>
                  <a:lnTo>
                    <a:pt x="201215" y="325913"/>
                  </a:lnTo>
                  <a:lnTo>
                    <a:pt x="255574" y="329239"/>
                  </a:lnTo>
                  <a:lnTo>
                    <a:pt x="312905" y="331826"/>
                  </a:lnTo>
                  <a:lnTo>
                    <a:pt x="372465" y="333674"/>
                  </a:lnTo>
                  <a:lnTo>
                    <a:pt x="433511" y="334783"/>
                  </a:lnTo>
                  <a:lnTo>
                    <a:pt x="495299" y="335153"/>
                  </a:lnTo>
                  <a:lnTo>
                    <a:pt x="557088" y="334783"/>
                  </a:lnTo>
                  <a:lnTo>
                    <a:pt x="618134" y="333674"/>
                  </a:lnTo>
                  <a:lnTo>
                    <a:pt x="677694" y="331826"/>
                  </a:lnTo>
                  <a:lnTo>
                    <a:pt x="735025" y="329239"/>
                  </a:lnTo>
                  <a:lnTo>
                    <a:pt x="789384" y="325913"/>
                  </a:lnTo>
                  <a:lnTo>
                    <a:pt x="840028" y="321848"/>
                  </a:lnTo>
                  <a:lnTo>
                    <a:pt x="886215" y="317044"/>
                  </a:lnTo>
                  <a:lnTo>
                    <a:pt x="927201" y="311500"/>
                  </a:lnTo>
                  <a:lnTo>
                    <a:pt x="990600" y="29819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72" y="2927604"/>
              <a:ext cx="990600" cy="428625"/>
            </a:xfrm>
            <a:custGeom>
              <a:avLst/>
              <a:gdLst/>
              <a:ahLst/>
              <a:cxnLst/>
              <a:rect l="l" t="t" r="r" b="b"/>
              <a:pathLst>
                <a:path w="990600" h="428625">
                  <a:moveTo>
                    <a:pt x="99060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40856" y="427251"/>
                  </a:lnTo>
                  <a:lnTo>
                    <a:pt x="86606" y="424509"/>
                  </a:lnTo>
                  <a:lnTo>
                    <a:pt x="136326" y="420366"/>
                  </a:lnTo>
                  <a:lnTo>
                    <a:pt x="189088" y="415172"/>
                  </a:lnTo>
                  <a:lnTo>
                    <a:pt x="243967" y="409278"/>
                  </a:lnTo>
                  <a:lnTo>
                    <a:pt x="356371" y="396790"/>
                  </a:lnTo>
                  <a:lnTo>
                    <a:pt x="412044" y="390896"/>
                  </a:lnTo>
                  <a:lnTo>
                    <a:pt x="466129" y="385702"/>
                  </a:lnTo>
                  <a:lnTo>
                    <a:pt x="517701" y="381559"/>
                  </a:lnTo>
                  <a:lnTo>
                    <a:pt x="565833" y="378817"/>
                  </a:lnTo>
                  <a:lnTo>
                    <a:pt x="609600" y="377825"/>
                  </a:lnTo>
                  <a:lnTo>
                    <a:pt x="667122" y="377923"/>
                  </a:lnTo>
                  <a:lnTo>
                    <a:pt x="717351" y="378612"/>
                  </a:lnTo>
                  <a:lnTo>
                    <a:pt x="762520" y="380483"/>
                  </a:lnTo>
                  <a:lnTo>
                    <a:pt x="804862" y="384127"/>
                  </a:lnTo>
                  <a:lnTo>
                    <a:pt x="846608" y="390134"/>
                  </a:lnTo>
                  <a:lnTo>
                    <a:pt x="889992" y="399095"/>
                  </a:lnTo>
                  <a:lnTo>
                    <a:pt x="937245" y="411601"/>
                  </a:lnTo>
                  <a:lnTo>
                    <a:pt x="990600" y="42824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72" y="2641206"/>
              <a:ext cx="993775" cy="2776220"/>
            </a:xfrm>
            <a:custGeom>
              <a:avLst/>
              <a:gdLst/>
              <a:ahLst/>
              <a:cxnLst/>
              <a:rect l="l" t="t" r="r" b="b"/>
              <a:pathLst>
                <a:path w="993775" h="2776220">
                  <a:moveTo>
                    <a:pt x="990092" y="20713"/>
                  </a:moveTo>
                  <a:lnTo>
                    <a:pt x="837780" y="20713"/>
                  </a:lnTo>
                  <a:lnTo>
                    <a:pt x="804989" y="20269"/>
                  </a:lnTo>
                  <a:lnTo>
                    <a:pt x="765492" y="19011"/>
                  </a:lnTo>
                  <a:lnTo>
                    <a:pt x="720204" y="17119"/>
                  </a:lnTo>
                  <a:lnTo>
                    <a:pt x="499859" y="6731"/>
                  </a:lnTo>
                  <a:lnTo>
                    <a:pt x="439610" y="4279"/>
                  </a:lnTo>
                  <a:lnTo>
                    <a:pt x="379171" y="2222"/>
                  </a:lnTo>
                  <a:lnTo>
                    <a:pt x="319455" y="749"/>
                  </a:lnTo>
                  <a:lnTo>
                    <a:pt x="261404" y="0"/>
                  </a:lnTo>
                  <a:lnTo>
                    <a:pt x="205930" y="177"/>
                  </a:lnTo>
                  <a:lnTo>
                    <a:pt x="153987" y="1422"/>
                  </a:lnTo>
                  <a:lnTo>
                    <a:pt x="106489" y="3937"/>
                  </a:lnTo>
                  <a:lnTo>
                    <a:pt x="64376" y="7874"/>
                  </a:lnTo>
                  <a:lnTo>
                    <a:pt x="0" y="20713"/>
                  </a:lnTo>
                  <a:lnTo>
                    <a:pt x="0" y="303669"/>
                  </a:lnTo>
                  <a:lnTo>
                    <a:pt x="30162" y="313499"/>
                  </a:lnTo>
                  <a:lnTo>
                    <a:pt x="68922" y="319900"/>
                  </a:lnTo>
                  <a:lnTo>
                    <a:pt x="114833" y="323392"/>
                  </a:lnTo>
                  <a:lnTo>
                    <a:pt x="166420" y="324446"/>
                  </a:lnTo>
                  <a:lnTo>
                    <a:pt x="222237" y="323557"/>
                  </a:lnTo>
                  <a:lnTo>
                    <a:pt x="280835" y="321195"/>
                  </a:lnTo>
                  <a:lnTo>
                    <a:pt x="340753" y="317881"/>
                  </a:lnTo>
                  <a:lnTo>
                    <a:pt x="458749" y="310248"/>
                  </a:lnTo>
                  <a:lnTo>
                    <a:pt x="513905" y="306920"/>
                  </a:lnTo>
                  <a:lnTo>
                    <a:pt x="564578" y="304571"/>
                  </a:lnTo>
                  <a:lnTo>
                    <a:pt x="609295" y="303669"/>
                  </a:lnTo>
                  <a:lnTo>
                    <a:pt x="670420" y="305587"/>
                  </a:lnTo>
                  <a:lnTo>
                    <a:pt x="729475" y="310248"/>
                  </a:lnTo>
                  <a:lnTo>
                    <a:pt x="837768" y="321195"/>
                  </a:lnTo>
                  <a:lnTo>
                    <a:pt x="885215" y="324218"/>
                  </a:lnTo>
                  <a:lnTo>
                    <a:pt x="927023" y="323392"/>
                  </a:lnTo>
                  <a:lnTo>
                    <a:pt x="962266" y="317093"/>
                  </a:lnTo>
                  <a:lnTo>
                    <a:pt x="990092" y="303669"/>
                  </a:lnTo>
                  <a:lnTo>
                    <a:pt x="990092" y="20713"/>
                  </a:lnTo>
                  <a:close/>
                </a:path>
                <a:path w="993775" h="2776220">
                  <a:moveTo>
                    <a:pt x="993648" y="2325509"/>
                  </a:moveTo>
                  <a:lnTo>
                    <a:pt x="3048" y="2325509"/>
                  </a:lnTo>
                  <a:lnTo>
                    <a:pt x="3048" y="2755785"/>
                  </a:lnTo>
                  <a:lnTo>
                    <a:pt x="26517" y="2764510"/>
                  </a:lnTo>
                  <a:lnTo>
                    <a:pt x="50012" y="2770555"/>
                  </a:lnTo>
                  <a:lnTo>
                    <a:pt x="73914" y="2774200"/>
                  </a:lnTo>
                  <a:lnTo>
                    <a:pt x="98564" y="2775737"/>
                  </a:lnTo>
                  <a:lnTo>
                    <a:pt x="124358" y="2775445"/>
                  </a:lnTo>
                  <a:lnTo>
                    <a:pt x="151663" y="2773603"/>
                  </a:lnTo>
                  <a:lnTo>
                    <a:pt x="180848" y="2770517"/>
                  </a:lnTo>
                  <a:lnTo>
                    <a:pt x="212267" y="2766466"/>
                  </a:lnTo>
                  <a:lnTo>
                    <a:pt x="283324" y="2756611"/>
                  </a:lnTo>
                  <a:lnTo>
                    <a:pt x="323710" y="2751366"/>
                  </a:lnTo>
                  <a:lnTo>
                    <a:pt x="367830" y="2746298"/>
                  </a:lnTo>
                  <a:lnTo>
                    <a:pt x="416026" y="2741701"/>
                  </a:lnTo>
                  <a:lnTo>
                    <a:pt x="468706" y="2737840"/>
                  </a:lnTo>
                  <a:lnTo>
                    <a:pt x="526224" y="2735021"/>
                  </a:lnTo>
                  <a:lnTo>
                    <a:pt x="588949" y="2733522"/>
                  </a:lnTo>
                  <a:lnTo>
                    <a:pt x="657250" y="2733624"/>
                  </a:lnTo>
                  <a:lnTo>
                    <a:pt x="731494" y="2735605"/>
                  </a:lnTo>
                  <a:lnTo>
                    <a:pt x="812063" y="2739783"/>
                  </a:lnTo>
                  <a:lnTo>
                    <a:pt x="899325" y="2746413"/>
                  </a:lnTo>
                  <a:lnTo>
                    <a:pt x="993648" y="2755785"/>
                  </a:lnTo>
                  <a:lnTo>
                    <a:pt x="993648" y="232550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8" y="4555235"/>
              <a:ext cx="990600" cy="455930"/>
            </a:xfrm>
            <a:custGeom>
              <a:avLst/>
              <a:gdLst/>
              <a:ahLst/>
              <a:cxnLst/>
              <a:rect l="l" t="t" r="r" b="b"/>
              <a:pathLst>
                <a:path w="990600" h="455929">
                  <a:moveTo>
                    <a:pt x="990600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7267" y="426432"/>
                  </a:lnTo>
                  <a:lnTo>
                    <a:pt x="97345" y="422374"/>
                  </a:lnTo>
                  <a:lnTo>
                    <a:pt x="149804" y="420368"/>
                  </a:lnTo>
                  <a:lnTo>
                    <a:pt x="204215" y="420136"/>
                  </a:lnTo>
                  <a:lnTo>
                    <a:pt x="260151" y="421403"/>
                  </a:lnTo>
                  <a:lnTo>
                    <a:pt x="317182" y="423894"/>
                  </a:lnTo>
                  <a:lnTo>
                    <a:pt x="374880" y="427333"/>
                  </a:lnTo>
                  <a:lnTo>
                    <a:pt x="432815" y="431444"/>
                  </a:lnTo>
                  <a:lnTo>
                    <a:pt x="603765" y="445051"/>
                  </a:lnTo>
                  <a:lnTo>
                    <a:pt x="658367" y="449092"/>
                  </a:lnTo>
                  <a:lnTo>
                    <a:pt x="711065" y="452426"/>
                  </a:lnTo>
                  <a:lnTo>
                    <a:pt x="761428" y="454778"/>
                  </a:lnTo>
                  <a:lnTo>
                    <a:pt x="809029" y="455872"/>
                  </a:lnTo>
                  <a:lnTo>
                    <a:pt x="853439" y="455432"/>
                  </a:lnTo>
                  <a:lnTo>
                    <a:pt x="894230" y="453182"/>
                  </a:lnTo>
                  <a:lnTo>
                    <a:pt x="930973" y="448846"/>
                  </a:lnTo>
                  <a:lnTo>
                    <a:pt x="963239" y="442149"/>
                  </a:lnTo>
                  <a:lnTo>
                    <a:pt x="990600" y="432815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47" y="5669391"/>
              <a:ext cx="990600" cy="288290"/>
            </a:xfrm>
            <a:custGeom>
              <a:avLst/>
              <a:gdLst/>
              <a:ahLst/>
              <a:cxnLst/>
              <a:rect l="l" t="t" r="r" b="b"/>
              <a:pathLst>
                <a:path w="990600" h="288289">
                  <a:moveTo>
                    <a:pt x="260746" y="0"/>
                  </a:moveTo>
                  <a:lnTo>
                    <a:pt x="204638" y="562"/>
                  </a:lnTo>
                  <a:lnTo>
                    <a:pt x="152400" y="2499"/>
                  </a:lnTo>
                  <a:lnTo>
                    <a:pt x="104923" y="6472"/>
                  </a:lnTo>
                  <a:lnTo>
                    <a:pt x="63103" y="13144"/>
                  </a:lnTo>
                  <a:lnTo>
                    <a:pt x="0" y="37238"/>
                  </a:lnTo>
                  <a:lnTo>
                    <a:pt x="0" y="260187"/>
                  </a:lnTo>
                  <a:lnTo>
                    <a:pt x="63398" y="270144"/>
                  </a:lnTo>
                  <a:lnTo>
                    <a:pt x="104384" y="274293"/>
                  </a:lnTo>
                  <a:lnTo>
                    <a:pt x="150571" y="277889"/>
                  </a:lnTo>
                  <a:lnTo>
                    <a:pt x="201215" y="280932"/>
                  </a:lnTo>
                  <a:lnTo>
                    <a:pt x="255574" y="283421"/>
                  </a:lnTo>
                  <a:lnTo>
                    <a:pt x="312905" y="285358"/>
                  </a:lnTo>
                  <a:lnTo>
                    <a:pt x="372465" y="286741"/>
                  </a:lnTo>
                  <a:lnTo>
                    <a:pt x="433511" y="287571"/>
                  </a:lnTo>
                  <a:lnTo>
                    <a:pt x="495299" y="287847"/>
                  </a:lnTo>
                  <a:lnTo>
                    <a:pt x="557088" y="287571"/>
                  </a:lnTo>
                  <a:lnTo>
                    <a:pt x="618134" y="286741"/>
                  </a:lnTo>
                  <a:lnTo>
                    <a:pt x="677694" y="285358"/>
                  </a:lnTo>
                  <a:lnTo>
                    <a:pt x="735025" y="283421"/>
                  </a:lnTo>
                  <a:lnTo>
                    <a:pt x="789384" y="280932"/>
                  </a:lnTo>
                  <a:lnTo>
                    <a:pt x="840028" y="277889"/>
                  </a:lnTo>
                  <a:lnTo>
                    <a:pt x="886215" y="274293"/>
                  </a:lnTo>
                  <a:lnTo>
                    <a:pt x="927201" y="270144"/>
                  </a:lnTo>
                  <a:lnTo>
                    <a:pt x="990600" y="260187"/>
                  </a:lnTo>
                  <a:lnTo>
                    <a:pt x="990600" y="37238"/>
                  </a:lnTo>
                  <a:lnTo>
                    <a:pt x="955079" y="34962"/>
                  </a:lnTo>
                  <a:lnTo>
                    <a:pt x="912812" y="31943"/>
                  </a:lnTo>
                  <a:lnTo>
                    <a:pt x="757435" y="20222"/>
                  </a:lnTo>
                  <a:lnTo>
                    <a:pt x="641945" y="11981"/>
                  </a:lnTo>
                  <a:lnTo>
                    <a:pt x="584200" y="8270"/>
                  </a:lnTo>
                  <a:lnTo>
                    <a:pt x="528042" y="5072"/>
                  </a:lnTo>
                  <a:lnTo>
                    <a:pt x="474662" y="2565"/>
                  </a:lnTo>
                  <a:lnTo>
                    <a:pt x="425251" y="930"/>
                  </a:lnTo>
                  <a:lnTo>
                    <a:pt x="381000" y="345"/>
                  </a:lnTo>
                  <a:lnTo>
                    <a:pt x="260746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4" y="6507480"/>
              <a:ext cx="992505" cy="346075"/>
            </a:xfrm>
            <a:custGeom>
              <a:avLst/>
              <a:gdLst/>
              <a:ahLst/>
              <a:cxnLst/>
              <a:rect l="l" t="t" r="r" b="b"/>
              <a:pathLst>
                <a:path w="992505" h="346075">
                  <a:moveTo>
                    <a:pt x="990536" y="0"/>
                  </a:moveTo>
                  <a:lnTo>
                    <a:pt x="929113" y="1251"/>
                  </a:lnTo>
                  <a:lnTo>
                    <a:pt x="866795" y="4451"/>
                  </a:lnTo>
                  <a:lnTo>
                    <a:pt x="728272" y="13353"/>
                  </a:lnTo>
                  <a:lnTo>
                    <a:pt x="688707" y="15492"/>
                  </a:lnTo>
                  <a:lnTo>
                    <a:pt x="646468" y="17387"/>
                  </a:lnTo>
                  <a:lnTo>
                    <a:pt x="601204" y="18935"/>
                  </a:lnTo>
                  <a:lnTo>
                    <a:pt x="552567" y="20030"/>
                  </a:lnTo>
                  <a:lnTo>
                    <a:pt x="500205" y="20569"/>
                  </a:lnTo>
                  <a:lnTo>
                    <a:pt x="443770" y="20448"/>
                  </a:lnTo>
                  <a:lnTo>
                    <a:pt x="382910" y="19561"/>
                  </a:lnTo>
                  <a:lnTo>
                    <a:pt x="317276" y="17805"/>
                  </a:lnTo>
                  <a:lnTo>
                    <a:pt x="246518" y="15075"/>
                  </a:lnTo>
                  <a:lnTo>
                    <a:pt x="170286" y="11267"/>
                  </a:lnTo>
                  <a:lnTo>
                    <a:pt x="88230" y="6277"/>
                  </a:lnTo>
                  <a:lnTo>
                    <a:pt x="0" y="0"/>
                  </a:lnTo>
                  <a:lnTo>
                    <a:pt x="9525" y="345947"/>
                  </a:lnTo>
                  <a:lnTo>
                    <a:pt x="992123" y="345947"/>
                  </a:lnTo>
                  <a:lnTo>
                    <a:pt x="990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76" y="6198108"/>
              <a:ext cx="990600" cy="429895"/>
            </a:xfrm>
            <a:custGeom>
              <a:avLst/>
              <a:gdLst/>
              <a:ahLst/>
              <a:cxnLst/>
              <a:rect l="l" t="t" r="r" b="b"/>
              <a:pathLst>
                <a:path w="990600" h="429895">
                  <a:moveTo>
                    <a:pt x="9906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40856" y="428773"/>
                  </a:lnTo>
                  <a:lnTo>
                    <a:pt x="86606" y="426022"/>
                  </a:lnTo>
                  <a:lnTo>
                    <a:pt x="136326" y="421868"/>
                  </a:lnTo>
                  <a:lnTo>
                    <a:pt x="189088" y="416660"/>
                  </a:lnTo>
                  <a:lnTo>
                    <a:pt x="243967" y="410749"/>
                  </a:lnTo>
                  <a:lnTo>
                    <a:pt x="356371" y="398227"/>
                  </a:lnTo>
                  <a:lnTo>
                    <a:pt x="412044" y="392317"/>
                  </a:lnTo>
                  <a:lnTo>
                    <a:pt x="466129" y="387109"/>
                  </a:lnTo>
                  <a:lnTo>
                    <a:pt x="517701" y="382954"/>
                  </a:lnTo>
                  <a:lnTo>
                    <a:pt x="565833" y="380204"/>
                  </a:lnTo>
                  <a:lnTo>
                    <a:pt x="609600" y="379209"/>
                  </a:lnTo>
                  <a:lnTo>
                    <a:pt x="667122" y="379308"/>
                  </a:lnTo>
                  <a:lnTo>
                    <a:pt x="717351" y="379999"/>
                  </a:lnTo>
                  <a:lnTo>
                    <a:pt x="762520" y="381875"/>
                  </a:lnTo>
                  <a:lnTo>
                    <a:pt x="804862" y="385529"/>
                  </a:lnTo>
                  <a:lnTo>
                    <a:pt x="846608" y="391552"/>
                  </a:lnTo>
                  <a:lnTo>
                    <a:pt x="889992" y="400538"/>
                  </a:lnTo>
                  <a:lnTo>
                    <a:pt x="937245" y="413079"/>
                  </a:lnTo>
                  <a:lnTo>
                    <a:pt x="990600" y="42976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99" y="5914682"/>
              <a:ext cx="990600" cy="323215"/>
            </a:xfrm>
            <a:custGeom>
              <a:avLst/>
              <a:gdLst/>
              <a:ahLst/>
              <a:cxnLst/>
              <a:rect l="l" t="t" r="r" b="b"/>
              <a:pathLst>
                <a:path w="990600" h="323214">
                  <a:moveTo>
                    <a:pt x="261407" y="0"/>
                  </a:moveTo>
                  <a:lnTo>
                    <a:pt x="205941" y="170"/>
                  </a:lnTo>
                  <a:lnTo>
                    <a:pt x="153994" y="1423"/>
                  </a:lnTo>
                  <a:lnTo>
                    <a:pt x="106496" y="3927"/>
                  </a:lnTo>
                  <a:lnTo>
                    <a:pt x="64378" y="7855"/>
                  </a:lnTo>
                  <a:lnTo>
                    <a:pt x="0" y="20662"/>
                  </a:lnTo>
                  <a:lnTo>
                    <a:pt x="0" y="302348"/>
                  </a:lnTo>
                  <a:lnTo>
                    <a:pt x="30169" y="312139"/>
                  </a:lnTo>
                  <a:lnTo>
                    <a:pt x="68933" y="318532"/>
                  </a:lnTo>
                  <a:lnTo>
                    <a:pt x="114836" y="322011"/>
                  </a:lnTo>
                  <a:lnTo>
                    <a:pt x="166426" y="323063"/>
                  </a:lnTo>
                  <a:lnTo>
                    <a:pt x="222247" y="322173"/>
                  </a:lnTo>
                  <a:lnTo>
                    <a:pt x="280844" y="319826"/>
                  </a:lnTo>
                  <a:lnTo>
                    <a:pt x="340764" y="316509"/>
                  </a:lnTo>
                  <a:lnTo>
                    <a:pt x="458753" y="308902"/>
                  </a:lnTo>
                  <a:lnTo>
                    <a:pt x="513914" y="305585"/>
                  </a:lnTo>
                  <a:lnTo>
                    <a:pt x="564579" y="303238"/>
                  </a:lnTo>
                  <a:lnTo>
                    <a:pt x="609295" y="302348"/>
                  </a:lnTo>
                  <a:lnTo>
                    <a:pt x="670430" y="304260"/>
                  </a:lnTo>
                  <a:lnTo>
                    <a:pt x="729484" y="308902"/>
                  </a:lnTo>
                  <a:lnTo>
                    <a:pt x="837774" y="319826"/>
                  </a:lnTo>
                  <a:lnTo>
                    <a:pt x="885225" y="322830"/>
                  </a:lnTo>
                  <a:lnTo>
                    <a:pt x="927024" y="322011"/>
                  </a:lnTo>
                  <a:lnTo>
                    <a:pt x="962277" y="315730"/>
                  </a:lnTo>
                  <a:lnTo>
                    <a:pt x="990091" y="302348"/>
                  </a:lnTo>
                  <a:lnTo>
                    <a:pt x="990091" y="20662"/>
                  </a:lnTo>
                  <a:lnTo>
                    <a:pt x="837780" y="20662"/>
                  </a:lnTo>
                  <a:lnTo>
                    <a:pt x="804992" y="20207"/>
                  </a:lnTo>
                  <a:lnTo>
                    <a:pt x="765492" y="18954"/>
                  </a:lnTo>
                  <a:lnTo>
                    <a:pt x="720210" y="17076"/>
                  </a:lnTo>
                  <a:lnTo>
                    <a:pt x="499861" y="6716"/>
                  </a:lnTo>
                  <a:lnTo>
                    <a:pt x="439619" y="4269"/>
                  </a:lnTo>
                  <a:lnTo>
                    <a:pt x="379177" y="2219"/>
                  </a:lnTo>
                  <a:lnTo>
                    <a:pt x="319463" y="739"/>
                  </a:lnTo>
                  <a:lnTo>
                    <a:pt x="261407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" y="0"/>
              <a:ext cx="443447" cy="68534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4" y="0"/>
              <a:ext cx="300228" cy="6851903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99896" y="424433"/>
            <a:ext cx="5785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9933"/>
                </a:solidFill>
                <a:latin typeface="Comic Sans MS"/>
                <a:cs typeface="Comic Sans MS"/>
              </a:rPr>
              <a:t>¿Por</a:t>
            </a:r>
            <a:r>
              <a:rPr sz="2000" b="1" spc="-25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39933"/>
                </a:solidFill>
                <a:latin typeface="Comic Sans MS"/>
                <a:cs typeface="Comic Sans MS"/>
              </a:rPr>
              <a:t>qué</a:t>
            </a:r>
            <a:r>
              <a:rPr sz="2000" b="1" spc="-35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39933"/>
                </a:solidFill>
                <a:latin typeface="Comic Sans MS"/>
                <a:cs typeface="Comic Sans MS"/>
              </a:rPr>
              <a:t>son</a:t>
            </a:r>
            <a:r>
              <a:rPr sz="2000" b="1" spc="-10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39933"/>
                </a:solidFill>
                <a:latin typeface="Comic Sans MS"/>
                <a:cs typeface="Comic Sans MS"/>
              </a:rPr>
              <a:t>importantes</a:t>
            </a:r>
            <a:r>
              <a:rPr sz="2000" b="1" spc="-35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39933"/>
                </a:solidFill>
                <a:latin typeface="Comic Sans MS"/>
                <a:cs typeface="Comic Sans MS"/>
              </a:rPr>
              <a:t>los</a:t>
            </a:r>
            <a:r>
              <a:rPr sz="2000" b="1" spc="-5" dirty="0">
                <a:solidFill>
                  <a:srgbClr val="339933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39933"/>
                </a:solidFill>
                <a:latin typeface="Comic Sans MS"/>
                <a:cs typeface="Comic Sans MS"/>
              </a:rPr>
              <a:t>microorganismos?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981455"/>
            <a:ext cx="8849868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ía mundial de la meningitis - Somosdisc@">
            <a:extLst>
              <a:ext uri="{FF2B5EF4-FFF2-40B4-BE49-F238E27FC236}">
                <a16:creationId xmlns:a16="http://schemas.microsoft.com/office/drawing/2014/main" id="{19DBAD5F-CC28-1264-9FBC-2C4E10CB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756"/>
            <a:ext cx="7650464" cy="51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D3571B-94FF-AF44-E5FE-B3D55822C8FE}"/>
              </a:ext>
            </a:extLst>
          </p:cNvPr>
          <p:cNvSpPr txBox="1"/>
          <p:nvPr/>
        </p:nvSpPr>
        <p:spPr>
          <a:xfrm>
            <a:off x="1676400" y="457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INFECCIONES BACTERIANAS</a:t>
            </a:r>
          </a:p>
        </p:txBody>
      </p:sp>
    </p:spTree>
    <p:extLst>
      <p:ext uri="{BB962C8B-B14F-4D97-AF65-F5344CB8AC3E}">
        <p14:creationId xmlns:p14="http://schemas.microsoft.com/office/powerpoint/2010/main" val="490449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gitis - Síntomas, causas, diagnóstico y tratamiento | Saluteca">
            <a:extLst>
              <a:ext uri="{FF2B5EF4-FFF2-40B4-BE49-F238E27FC236}">
                <a16:creationId xmlns:a16="http://schemas.microsoft.com/office/drawing/2014/main" id="{276DF957-40D9-683A-9641-D21624C4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9" y="914400"/>
            <a:ext cx="713922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omo Saber Si Tengo Salmonella – MiBBmemima ▷➡️">
            <a:extLst>
              <a:ext uri="{FF2B5EF4-FFF2-40B4-BE49-F238E27FC236}">
                <a16:creationId xmlns:a16="http://schemas.microsoft.com/office/drawing/2014/main" id="{79B03197-37C7-E79B-95E0-0D069BDC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2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DI Cúcuta - Por un Departamento #LIbreDeTuberculosis La tuberculosis es  una enfermedad infecciosa que normalmente afecta a los pulmones. Si la  comparamos con otras enfermedades causadas por un único agente infeccioso,  es">
            <a:extLst>
              <a:ext uri="{FF2B5EF4-FFF2-40B4-BE49-F238E27FC236}">
                <a16:creationId xmlns:a16="http://schemas.microsoft.com/office/drawing/2014/main" id="{A1C7335E-1193-8168-58D4-FEA2A7A6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754786" cy="60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2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emplo Del Vector Del Cólera Estructura De La Infección Y Esquema  Etiquetados Del Síntoma Ilustración del Vector - Ilustración de bacilo,  desorden: 146339337">
            <a:extLst>
              <a:ext uri="{FF2B5EF4-FFF2-40B4-BE49-F238E27FC236}">
                <a16:creationId xmlns:a16="http://schemas.microsoft.com/office/drawing/2014/main" id="{2A83065E-FE4F-DF53-58CD-5B6F75D3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0"/>
            <a:ext cx="649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3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lmonelosis: qué es, síntomas, causas y cómo saber si un huevo está  infectado">
            <a:extLst>
              <a:ext uri="{FF2B5EF4-FFF2-40B4-BE49-F238E27FC236}">
                <a16:creationId xmlns:a16="http://schemas.microsoft.com/office/drawing/2014/main" id="{844201D5-0F49-3DE6-B426-4845E372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055429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ipe: la “maldición de la luna” de todos los inviernos – Salud Ediciones">
            <a:extLst>
              <a:ext uri="{FF2B5EF4-FFF2-40B4-BE49-F238E27FC236}">
                <a16:creationId xmlns:a16="http://schemas.microsoft.com/office/drawing/2014/main" id="{E9DEE3F9-4068-9E59-ABEA-FDA636B2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604532" cy="41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84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s misterios de la gripe estacional – Micronautes">
            <a:extLst>
              <a:ext uri="{FF2B5EF4-FFF2-40B4-BE49-F238E27FC236}">
                <a16:creationId xmlns:a16="http://schemas.microsoft.com/office/drawing/2014/main" id="{D58B5232-C6CB-BCE0-46A4-992890EB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810429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816B229-7002-6451-4783-56CDD1D0C5FE}"/>
              </a:ext>
            </a:extLst>
          </p:cNvPr>
          <p:cNvSpPr txBox="1"/>
          <p:nvPr/>
        </p:nvSpPr>
        <p:spPr>
          <a:xfrm>
            <a:off x="16764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INFECCIONES VÍRICAS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D960A4-9820-E0AF-8458-470493D5E872}"/>
              </a:ext>
            </a:extLst>
          </p:cNvPr>
          <p:cNvSpPr txBox="1"/>
          <p:nvPr/>
        </p:nvSpPr>
        <p:spPr>
          <a:xfrm>
            <a:off x="3886200" y="167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Virus de la gripe</a:t>
            </a:r>
          </a:p>
        </p:txBody>
      </p:sp>
    </p:spTree>
    <p:extLst>
      <p:ext uri="{BB962C8B-B14F-4D97-AF65-F5344CB8AC3E}">
        <p14:creationId xmlns:p14="http://schemas.microsoft.com/office/powerpoint/2010/main" val="201896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rtual Docs Online - La varicela es una infección causada por el virus  varicela-zoster. Provoca un sarpullido con picazón con pequeñas ampollas  llenas de líquido. Otros signos y síntomas incluyen: #telemedicine  #onlineconsultation #">
            <a:extLst>
              <a:ext uri="{FF2B5EF4-FFF2-40B4-BE49-F238E27FC236}">
                <a16:creationId xmlns:a16="http://schemas.microsoft.com/office/drawing/2014/main" id="{F4AC478C-B057-4E86-7C4B-6764E4C9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84" y="762000"/>
            <a:ext cx="6343834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86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rus de la varicela">
            <a:extLst>
              <a:ext uri="{FF2B5EF4-FFF2-40B4-BE49-F238E27FC236}">
                <a16:creationId xmlns:a16="http://schemas.microsoft.com/office/drawing/2014/main" id="{AD4DF099-5D1F-79B0-AC6B-26F4BEF1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4495800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8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577339"/>
            <a:ext cx="1302385" cy="748030"/>
            <a:chOff x="0" y="1577339"/>
            <a:chExt cx="1302385" cy="748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77339"/>
              <a:ext cx="1093470" cy="4549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69947"/>
              <a:ext cx="1302258" cy="45491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8832" y="2455164"/>
            <a:ext cx="1110234" cy="4549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00327" y="2747772"/>
            <a:ext cx="1517650" cy="748030"/>
            <a:chOff x="1100327" y="2747772"/>
            <a:chExt cx="1517650" cy="7480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327" y="2747772"/>
              <a:ext cx="1003554" cy="4549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0387" y="3040380"/>
              <a:ext cx="1037082" cy="45491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47038" y="291315"/>
            <a:ext cx="6504941" cy="2754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607060" indent="-4572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SIMBIOSIS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Asociación física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más organismos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diferentes.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Tipo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Líquenes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Asociación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hongos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algas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verdes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cianobacterias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AF50"/>
                </a:solidFill>
                <a:latin typeface="Calibri"/>
                <a:cs typeface="Calibri"/>
              </a:rPr>
              <a:t>Simbiosis</a:t>
            </a:r>
            <a:r>
              <a:rPr sz="1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Calibri"/>
                <a:cs typeface="Calibri"/>
              </a:rPr>
              <a:t>con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plantas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2460625">
              <a:lnSpc>
                <a:spcPct val="12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Micorrizas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(hongos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raices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plantas)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Leguminosas </a:t>
            </a:r>
            <a:r>
              <a:rPr sz="1600" spc="-10" dirty="0">
                <a:latin typeface="Calibri"/>
                <a:cs typeface="Calibri"/>
              </a:rPr>
              <a:t>(bacterias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Rhizobium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AF50"/>
                </a:solidFill>
                <a:latin typeface="Calibri"/>
                <a:cs typeface="Calibri"/>
              </a:rPr>
              <a:t>Simbiosis</a:t>
            </a:r>
            <a:r>
              <a:rPr sz="16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Calibri"/>
                <a:cs typeface="Calibri"/>
              </a:rPr>
              <a:t>con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animales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291590">
              <a:lnSpc>
                <a:spcPct val="120000"/>
              </a:lnSpc>
            </a:pPr>
            <a:r>
              <a:rPr sz="1600" spc="-5" dirty="0">
                <a:latin typeface="Calibri"/>
                <a:cs typeface="Calibri"/>
              </a:rPr>
              <a:t>Bacterias,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hongos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protozoos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estómago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rumiantes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Protozoos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xilófagos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herbívoros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latin typeface="Calibri"/>
                <a:cs typeface="Calibri"/>
              </a:rPr>
              <a:t>Tracto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digestivo </a:t>
            </a:r>
            <a:r>
              <a:rPr sz="1600" spc="-10" dirty="0" err="1">
                <a:latin typeface="Calibri"/>
                <a:cs typeface="Calibri"/>
              </a:rPr>
              <a:t>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hum</a:t>
            </a:r>
            <a:r>
              <a:rPr lang="es-ES" sz="1600" spc="-10" dirty="0">
                <a:latin typeface="Calibri"/>
                <a:cs typeface="Calibri"/>
              </a:rPr>
              <a:t>anos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>
                <a:latin typeface="Calibri"/>
                <a:cs typeface="Calibri"/>
              </a:rPr>
              <a:t>3</a:t>
            </a:fld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63C6DE-CAB6-AA9C-1033-788237A6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0"/>
            <a:ext cx="681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98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anish HIE Multimedia - Rabia">
            <a:extLst>
              <a:ext uri="{FF2B5EF4-FFF2-40B4-BE49-F238E27FC236}">
                <a16:creationId xmlns:a16="http://schemas.microsoft.com/office/drawing/2014/main" id="{1D3F38C5-9BBC-3B87-35DA-0AC1E411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95400"/>
            <a:ext cx="66294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6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idiasis: causas, síntomas y consejos - Blog de Naturlíder : Blog de  Naturlíder">
            <a:extLst>
              <a:ext uri="{FF2B5EF4-FFF2-40B4-BE49-F238E27FC236}">
                <a16:creationId xmlns:a16="http://schemas.microsoft.com/office/drawing/2014/main" id="{37224432-C4A2-4D3B-2F28-3B78AB11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650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5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 datos sobre la malaria">
            <a:extLst>
              <a:ext uri="{FF2B5EF4-FFF2-40B4-BE49-F238E27FC236}">
                <a16:creationId xmlns:a16="http://schemas.microsoft.com/office/drawing/2014/main" id="{32695270-5943-CBE2-2D0A-D55A1B30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5939"/>
            <a:ext cx="7696200" cy="45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49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laria - Wikipedia, la enciclopedia libre">
            <a:extLst>
              <a:ext uri="{FF2B5EF4-FFF2-40B4-BE49-F238E27FC236}">
                <a16:creationId xmlns:a16="http://schemas.microsoft.com/office/drawing/2014/main" id="{EF940976-AF14-A6F3-A8BE-A85156BC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71600"/>
            <a:ext cx="4800600" cy="51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19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ipanosomiasis africana - Wikipedia, la enciclopedia libre">
            <a:extLst>
              <a:ext uri="{FF2B5EF4-FFF2-40B4-BE49-F238E27FC236}">
                <a16:creationId xmlns:a16="http://schemas.microsoft.com/office/drawing/2014/main" id="{CF36830B-A7A1-1C4F-81FF-25B5754C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667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8A13C7-EDA6-7B2D-C0BA-DDF01F32F4CE}"/>
              </a:ext>
            </a:extLst>
          </p:cNvPr>
          <p:cNvSpPr txBox="1"/>
          <p:nvPr/>
        </p:nvSpPr>
        <p:spPr>
          <a:xfrm>
            <a:off x="17526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ENFERMEDAD DEL SUEÑO: </a:t>
            </a:r>
            <a:r>
              <a:rPr lang="es-ES" b="1" dirty="0" err="1"/>
              <a:t>Trypanosoma</a:t>
            </a:r>
            <a:r>
              <a:rPr lang="es-ES" b="1" dirty="0"/>
              <a:t> </a:t>
            </a:r>
            <a:r>
              <a:rPr lang="es-ES" b="1" dirty="0" err="1"/>
              <a:t>gambiense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37348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til Dolor - Enfermedad del sueño | Facebook">
            <a:extLst>
              <a:ext uri="{FF2B5EF4-FFF2-40B4-BE49-F238E27FC236}">
                <a16:creationId xmlns:a16="http://schemas.microsoft.com/office/drawing/2014/main" id="{19A59967-6A08-EDC2-EC0E-0602A272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6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183994"/>
            <a:ext cx="6520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  <a:r>
              <a:rPr lang="es-ES" sz="2000" b="1" spc="-5" dirty="0">
                <a:solidFill>
                  <a:schemeClr val="tx1"/>
                </a:solidFill>
                <a:latin typeface="Comic Sans MS"/>
                <a:cs typeface="Comic Sans MS"/>
              </a:rPr>
              <a:t>LOS MICROORGANISMOS Y LA BIOTECNOLOGÍA</a:t>
            </a:r>
            <a:endParaRPr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897610"/>
            <a:ext cx="4363974" cy="363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3016" y="924559"/>
            <a:ext cx="7703184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49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Biotecnología.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Arial MT"/>
              <a:cs typeface="Arial MT"/>
            </a:endParaRPr>
          </a:p>
          <a:p>
            <a:pPr marL="12700" marR="6350">
              <a:lnSpc>
                <a:spcPct val="100299"/>
              </a:lnSpc>
              <a:buFont typeface="Arial MT"/>
              <a:buChar char="•"/>
              <a:tabLst>
                <a:tab pos="144145" algn="l"/>
              </a:tabLst>
            </a:pPr>
            <a:r>
              <a:rPr sz="1800" dirty="0">
                <a:latin typeface="Comic Sans MS"/>
                <a:cs typeface="Comic Sans MS"/>
              </a:rPr>
              <a:t>Uso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los </a:t>
            </a:r>
            <a:r>
              <a:rPr sz="1800" spc="-5" dirty="0">
                <a:latin typeface="Comic Sans MS"/>
                <a:cs typeface="Comic Sans MS"/>
              </a:rPr>
              <a:t>microorganismos </a:t>
            </a:r>
            <a:r>
              <a:rPr sz="1800" dirty="0">
                <a:latin typeface="Comic Sans MS"/>
                <a:cs typeface="Comic Sans MS"/>
              </a:rPr>
              <a:t>u otras </a:t>
            </a:r>
            <a:r>
              <a:rPr sz="1800" spc="-5" dirty="0">
                <a:latin typeface="Comic Sans MS"/>
                <a:cs typeface="Comic Sans MS"/>
              </a:rPr>
              <a:t>células </a:t>
            </a:r>
            <a:r>
              <a:rPr sz="1800" dirty="0">
                <a:latin typeface="Comic Sans MS"/>
                <a:cs typeface="Comic Sans MS"/>
              </a:rPr>
              <a:t>para </a:t>
            </a:r>
            <a:r>
              <a:rPr sz="1800" spc="-5" dirty="0">
                <a:latin typeface="Comic Sans MS"/>
                <a:cs typeface="Comic Sans MS"/>
              </a:rPr>
              <a:t>beneficio </a:t>
            </a:r>
            <a:r>
              <a:rPr sz="1800" dirty="0">
                <a:latin typeface="Comic Sans MS"/>
                <a:cs typeface="Comic Sans MS"/>
              </a:rPr>
              <a:t>humano.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(</a:t>
            </a:r>
            <a:r>
              <a:rPr sz="1800" i="1" dirty="0">
                <a:latin typeface="Comic Sans MS"/>
                <a:cs typeface="Comic Sans MS"/>
              </a:rPr>
              <a:t>producción</a:t>
            </a:r>
            <a:r>
              <a:rPr sz="1800" i="1" spc="270" dirty="0">
                <a:latin typeface="Comic Sans MS"/>
                <a:cs typeface="Comic Sans MS"/>
              </a:rPr>
              <a:t> </a:t>
            </a:r>
            <a:r>
              <a:rPr sz="1800" i="1" spc="5" dirty="0">
                <a:latin typeface="Comic Sans MS"/>
                <a:cs typeface="Comic Sans MS"/>
              </a:rPr>
              <a:t>de</a:t>
            </a:r>
            <a:r>
              <a:rPr sz="1800" i="1" spc="27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alimentos,</a:t>
            </a:r>
            <a:r>
              <a:rPr sz="1800" i="1" spc="29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obtención</a:t>
            </a:r>
            <a:r>
              <a:rPr sz="1800" i="1" spc="28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de</a:t>
            </a:r>
            <a:r>
              <a:rPr sz="1800" i="1" spc="27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vacunas</a:t>
            </a:r>
            <a:r>
              <a:rPr sz="1800" i="1" spc="27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y</a:t>
            </a:r>
            <a:r>
              <a:rPr sz="1800" i="1" spc="27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antibióticos,</a:t>
            </a:r>
            <a:r>
              <a:rPr sz="1800" i="1" spc="290" dirty="0">
                <a:latin typeface="Comic Sans MS"/>
                <a:cs typeface="Comic Sans MS"/>
              </a:rPr>
              <a:t> </a:t>
            </a:r>
            <a:r>
              <a:rPr sz="1800" i="1" spc="-10" dirty="0">
                <a:latin typeface="Comic Sans MS"/>
                <a:cs typeface="Comic Sans MS"/>
              </a:rPr>
              <a:t>control </a:t>
            </a:r>
            <a:r>
              <a:rPr sz="1800" i="1" spc="-52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de</a:t>
            </a:r>
            <a:r>
              <a:rPr sz="1800" i="1" spc="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plagas</a:t>
            </a:r>
            <a:r>
              <a:rPr sz="1800" spc="-5" dirty="0">
                <a:latin typeface="Comic Sans MS"/>
                <a:cs typeface="Comic Sans MS"/>
              </a:rPr>
              <a:t>).</a:t>
            </a:r>
            <a:endParaRPr sz="1800" dirty="0">
              <a:latin typeface="Comic Sans MS"/>
              <a:cs typeface="Comic Sans MS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60655" algn="l"/>
              </a:tabLst>
            </a:pPr>
            <a:r>
              <a:rPr sz="1800" dirty="0">
                <a:latin typeface="Comic Sans MS"/>
                <a:cs typeface="Comic Sans MS"/>
              </a:rPr>
              <a:t>Se </a:t>
            </a:r>
            <a:r>
              <a:rPr sz="1800" spc="-5" dirty="0">
                <a:latin typeface="Comic Sans MS"/>
                <a:cs typeface="Comic Sans MS"/>
              </a:rPr>
              <a:t>utilizan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microorganismos:</a:t>
            </a:r>
            <a:endParaRPr sz="1800" dirty="0">
              <a:latin typeface="Comic Sans MS"/>
              <a:cs typeface="Comic Sans MS"/>
            </a:endParaRP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crecimiento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rápido.</a:t>
            </a:r>
            <a:endParaRPr sz="1800" dirty="0">
              <a:latin typeface="Comic Sans MS"/>
              <a:cs typeface="Comic Sans MS"/>
            </a:endParaRP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spc="-5" dirty="0">
                <a:latin typeface="Comic Sans MS"/>
                <a:cs typeface="Comic Sans MS"/>
              </a:rPr>
              <a:t>Que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puedan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cultivados </a:t>
            </a:r>
            <a:r>
              <a:rPr sz="1800" dirty="0">
                <a:latin typeface="Comic Sans MS"/>
                <a:cs typeface="Comic Sans MS"/>
              </a:rPr>
              <a:t>a gran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escala.</a:t>
            </a: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spc="-5" dirty="0">
                <a:latin typeface="Comic Sans MS"/>
                <a:cs typeface="Comic Sans MS"/>
              </a:rPr>
              <a:t>Que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produzcan</a:t>
            </a:r>
            <a:r>
              <a:rPr sz="1800" spc="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una</a:t>
            </a:r>
            <a:r>
              <a:rPr sz="1800" spc="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sustancia</a:t>
            </a:r>
            <a:r>
              <a:rPr sz="1800" spc="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aprovechable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spc="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cantidad</a:t>
            </a:r>
            <a:r>
              <a:rPr sz="1800" spc="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apreciable</a:t>
            </a:r>
          </a:p>
          <a:p>
            <a:pPr marL="4699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el </a:t>
            </a:r>
            <a:r>
              <a:rPr sz="1800" dirty="0">
                <a:latin typeface="Comic Sans MS"/>
                <a:cs typeface="Comic Sans MS"/>
              </a:rPr>
              <a:t>menor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tiempo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posible.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3893807"/>
            <a:ext cx="2791206" cy="1076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696" y="4568952"/>
            <a:ext cx="2791205" cy="1076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1823" y="5353811"/>
            <a:ext cx="2791205" cy="10767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36142" y="4140530"/>
            <a:ext cx="7411720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86549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INDUSTRIA</a:t>
            </a:r>
            <a:endParaRPr sz="1800" dirty="0">
              <a:latin typeface="Arial MT"/>
              <a:cs typeface="Arial MT"/>
            </a:endParaRPr>
          </a:p>
          <a:p>
            <a:pPr marR="5869305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ALIMENTARIA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 marL="85725" algn="ctr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INDUSTRIA</a:t>
            </a:r>
            <a:endParaRPr sz="1800" dirty="0">
              <a:latin typeface="Arial MT"/>
              <a:cs typeface="Arial MT"/>
            </a:endParaRPr>
          </a:p>
          <a:p>
            <a:pPr marL="74930" algn="ctr">
              <a:lnSpc>
                <a:spcPts val="2014"/>
              </a:lnSpc>
            </a:pPr>
            <a:r>
              <a:rPr sz="1800" spc="-15" dirty="0">
                <a:latin typeface="Arial MT"/>
                <a:cs typeface="Arial MT"/>
              </a:rPr>
              <a:t>F</a:t>
            </a:r>
            <a:r>
              <a:rPr lang="es-ES" sz="1800" spc="-15" dirty="0">
                <a:latin typeface="Arial MT"/>
                <a:cs typeface="Arial MT"/>
              </a:rPr>
              <a:t>ARMAC</a:t>
            </a:r>
            <a:r>
              <a:rPr sz="1800" spc="-15" dirty="0">
                <a:latin typeface="Arial MT"/>
                <a:cs typeface="Arial MT"/>
              </a:rPr>
              <a:t>ÉUTICA</a:t>
            </a:r>
            <a:endParaRPr sz="1800" dirty="0">
              <a:latin typeface="Arial MT"/>
              <a:cs typeface="Arial MT"/>
            </a:endParaRPr>
          </a:p>
          <a:p>
            <a:pPr marL="5946775" algn="ctr">
              <a:lnSpc>
                <a:spcPts val="2014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INGENIERÍA</a:t>
            </a:r>
            <a:endParaRPr sz="1800" dirty="0">
              <a:latin typeface="Arial MT"/>
              <a:cs typeface="Arial MT"/>
            </a:endParaRPr>
          </a:p>
          <a:p>
            <a:pPr marL="59448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GENÉTICA</a:t>
            </a:r>
            <a:endParaRPr sz="1800" dirty="0">
              <a:latin typeface="Arial MT"/>
              <a:cs typeface="Arial MT"/>
            </a:endParaRPr>
          </a:p>
          <a:p>
            <a:pPr marL="593471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MICROBIANA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219456"/>
            <a:ext cx="2977134" cy="1076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4008" y="460628"/>
            <a:ext cx="217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INDUSTRIA </a:t>
            </a:r>
            <a:r>
              <a:rPr sz="1800" spc="-5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ALIMENTARIA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8435" y="3136392"/>
            <a:ext cx="1557527" cy="1828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4616" y="1286255"/>
            <a:ext cx="815340" cy="1562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3016" y="1434210"/>
            <a:ext cx="6814820" cy="449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60655" algn="l"/>
              </a:tabLst>
            </a:pPr>
            <a:r>
              <a:rPr sz="1800" spc="-5" dirty="0">
                <a:latin typeface="Comic Sans MS"/>
                <a:cs typeface="Comic Sans MS"/>
              </a:rPr>
              <a:t>VINAGRE:</a:t>
            </a:r>
            <a:endParaRPr sz="1800" dirty="0">
              <a:latin typeface="Comic Sans MS"/>
              <a:cs typeface="Comic Sans MS"/>
            </a:endParaRP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b="1" dirty="0">
                <a:latin typeface="Comic Sans MS"/>
                <a:cs typeface="Comic Sans MS"/>
              </a:rPr>
              <a:t>Fermentación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ácido</a:t>
            </a:r>
            <a:r>
              <a:rPr sz="1800" b="1" spc="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acética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sobre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vino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cerveza.</a:t>
            </a: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dirty="0">
                <a:latin typeface="Comic Sans MS"/>
                <a:cs typeface="Comic Sans MS"/>
              </a:rPr>
              <a:t>Las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bacterias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transforman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alcohol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ácido acético.</a:t>
            </a:r>
          </a:p>
          <a:p>
            <a:pPr marL="617855" lvl="1" indent="-148590">
              <a:lnSpc>
                <a:spcPct val="100000"/>
              </a:lnSpc>
              <a:buFont typeface="Arial MT"/>
              <a:buChar char="•"/>
              <a:tabLst>
                <a:tab pos="618490" algn="l"/>
              </a:tabLst>
            </a:pPr>
            <a:r>
              <a:rPr sz="1800" i="1" dirty="0">
                <a:latin typeface="Comic Sans MS"/>
                <a:cs typeface="Comic Sans MS"/>
              </a:rPr>
              <a:t>Gluconobacter,</a:t>
            </a:r>
            <a:r>
              <a:rPr sz="1800" i="1" spc="-5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Acetobacter.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Comic Sans MS"/>
              <a:cs typeface="Comic Sans MS"/>
            </a:endParaRPr>
          </a:p>
          <a:p>
            <a:pPr marL="3092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309880" algn="l"/>
              </a:tabLst>
            </a:pPr>
            <a:r>
              <a:rPr sz="1800" spc="-5" dirty="0">
                <a:latin typeface="Comic Sans MS"/>
                <a:cs typeface="Comic Sans MS"/>
              </a:rPr>
              <a:t>VINO:</a:t>
            </a:r>
            <a:endParaRPr sz="1800" dirty="0">
              <a:latin typeface="Comic Sans MS"/>
              <a:cs typeface="Comic Sans MS"/>
            </a:endParaRPr>
          </a:p>
          <a:p>
            <a:pPr marL="833755" lvl="1" indent="-148590">
              <a:lnSpc>
                <a:spcPct val="100000"/>
              </a:lnSpc>
              <a:buFont typeface="Arial MT"/>
              <a:buChar char="•"/>
              <a:tabLst>
                <a:tab pos="834390" algn="l"/>
              </a:tabLst>
            </a:pPr>
            <a:r>
              <a:rPr sz="1800" b="1" spc="-5" dirty="0">
                <a:latin typeface="Comic Sans MS"/>
                <a:cs typeface="Comic Sans MS"/>
              </a:rPr>
              <a:t>Fermentación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alcohólica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sobre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azúcares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las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uvas.</a:t>
            </a:r>
          </a:p>
          <a:p>
            <a:pPr marL="833755" lvl="1" indent="-148590">
              <a:lnSpc>
                <a:spcPct val="100000"/>
              </a:lnSpc>
              <a:buFont typeface="Arial MT"/>
              <a:buChar char="•"/>
              <a:tabLst>
                <a:tab pos="834390" algn="l"/>
              </a:tabLst>
            </a:pPr>
            <a:r>
              <a:rPr sz="1800" i="1" spc="-5" dirty="0">
                <a:latin typeface="Comic Sans MS"/>
                <a:cs typeface="Comic Sans MS"/>
              </a:rPr>
              <a:t>Saccharomyces</a:t>
            </a:r>
            <a:r>
              <a:rPr sz="1800" i="1" spc="-2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cerevisiae</a:t>
            </a:r>
            <a:r>
              <a:rPr sz="1800" i="1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(levaduras).</a:t>
            </a: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300" dirty="0">
              <a:latin typeface="Comic Sans MS"/>
              <a:cs typeface="Comic Sans MS"/>
            </a:endParaRPr>
          </a:p>
          <a:p>
            <a:pPr marL="376555" indent="-148590">
              <a:lnSpc>
                <a:spcPct val="100000"/>
              </a:lnSpc>
              <a:buSzPct val="94444"/>
              <a:buFont typeface="Arial MT"/>
              <a:buChar char="•"/>
              <a:tabLst>
                <a:tab pos="377190" algn="l"/>
              </a:tabLst>
            </a:pPr>
            <a:r>
              <a:rPr sz="1800" spc="-5" dirty="0">
                <a:latin typeface="Comic Sans MS"/>
                <a:cs typeface="Comic Sans MS"/>
              </a:rPr>
              <a:t>CERVEZA:</a:t>
            </a:r>
            <a:endParaRPr sz="1800" dirty="0">
              <a:latin typeface="Comic Sans MS"/>
              <a:cs typeface="Comic Sans MS"/>
            </a:endParaRPr>
          </a:p>
          <a:p>
            <a:pPr marL="833755" lvl="1" indent="-148590">
              <a:lnSpc>
                <a:spcPct val="100000"/>
              </a:lnSpc>
              <a:buFont typeface="Arial MT"/>
              <a:buChar char="•"/>
              <a:tabLst>
                <a:tab pos="834390" algn="l"/>
              </a:tabLst>
            </a:pP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partir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del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almidón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la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cebada, arroz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maíz.</a:t>
            </a:r>
          </a:p>
          <a:p>
            <a:pPr marL="833755" lvl="1" indent="-148590">
              <a:lnSpc>
                <a:spcPct val="100000"/>
              </a:lnSpc>
              <a:buFont typeface="Arial MT"/>
              <a:buChar char="•"/>
              <a:tabLst>
                <a:tab pos="834390" algn="l"/>
              </a:tabLst>
            </a:pPr>
            <a:r>
              <a:rPr sz="1800" dirty="0">
                <a:latin typeface="Comic Sans MS"/>
                <a:cs typeface="Comic Sans MS"/>
              </a:rPr>
              <a:t>El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almidón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tiene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que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hidrolizarse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para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obtener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maltosa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</a:p>
          <a:p>
            <a:pPr marL="6858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glucosa.</a:t>
            </a:r>
          </a:p>
          <a:p>
            <a:pPr marL="833755" lvl="1" indent="-148590">
              <a:lnSpc>
                <a:spcPct val="100000"/>
              </a:lnSpc>
              <a:buFont typeface="Arial MT"/>
              <a:buChar char="•"/>
              <a:tabLst>
                <a:tab pos="834390" algn="l"/>
              </a:tabLst>
            </a:pP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fermentación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realizan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las levaduras (</a:t>
            </a:r>
            <a:r>
              <a:rPr sz="1800" i="1" dirty="0">
                <a:latin typeface="Comic Sans MS"/>
                <a:cs typeface="Comic Sans MS"/>
              </a:rPr>
              <a:t>S.</a:t>
            </a:r>
            <a:r>
              <a:rPr sz="1800" i="1" spc="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cerevisiae</a:t>
            </a:r>
            <a:r>
              <a:rPr sz="1800" spc="-5" dirty="0">
                <a:latin typeface="Comic Sans MS"/>
                <a:cs typeface="Comic Sans MS"/>
              </a:rPr>
              <a:t>).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1523" y="5422390"/>
            <a:ext cx="1234440" cy="13685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5195315"/>
            <a:ext cx="2286000" cy="16626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52" y="548640"/>
            <a:ext cx="2182368" cy="17190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5967" y="352805"/>
            <a:ext cx="7693025" cy="5311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4145" algn="l"/>
              </a:tabLst>
            </a:pPr>
            <a:r>
              <a:rPr sz="1800" dirty="0">
                <a:latin typeface="Comic Sans MS"/>
                <a:cs typeface="Comic Sans MS"/>
              </a:rPr>
              <a:t>PAN:</a:t>
            </a:r>
          </a:p>
          <a:p>
            <a:pPr marL="617220" lvl="1" indent="-14795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617855" algn="l"/>
              </a:tabLst>
            </a:pPr>
            <a:r>
              <a:rPr sz="1800" b="1" spc="-5" dirty="0">
                <a:latin typeface="Comic Sans MS"/>
                <a:cs typeface="Comic Sans MS"/>
              </a:rPr>
              <a:t>Fermentación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alcohólica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S.</a:t>
            </a:r>
            <a:r>
              <a:rPr sz="1800" i="1" spc="-1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cerevisae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marL="469900" marR="2095500" lvl="1">
              <a:lnSpc>
                <a:spcPct val="100000"/>
              </a:lnSpc>
              <a:buFont typeface="Arial MT"/>
              <a:buChar char="•"/>
              <a:tabLst>
                <a:tab pos="617855" algn="l"/>
              </a:tabLst>
            </a:pPr>
            <a:r>
              <a:rPr sz="1800" dirty="0">
                <a:latin typeface="Comic Sans MS"/>
                <a:cs typeface="Comic Sans MS"/>
              </a:rPr>
              <a:t>El</a:t>
            </a:r>
            <a:r>
              <a:rPr sz="1800" spc="2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</a:t>
            </a:r>
            <a:r>
              <a:rPr sz="1000" spc="-5" dirty="0">
                <a:latin typeface="Comic Sans MS"/>
                <a:cs typeface="Comic Sans MS"/>
              </a:rPr>
              <a:t>2</a:t>
            </a:r>
            <a:r>
              <a:rPr sz="1000" spc="2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producido</a:t>
            </a:r>
            <a:r>
              <a:rPr sz="1800" spc="25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queda</a:t>
            </a:r>
            <a:r>
              <a:rPr sz="1800" spc="2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retenido</a:t>
            </a:r>
            <a:r>
              <a:rPr sz="1800" spc="2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formando</a:t>
            </a:r>
            <a:r>
              <a:rPr sz="1800" spc="2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miga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pan.</a:t>
            </a:r>
          </a:p>
          <a:p>
            <a:pPr marL="617220" lvl="1" indent="-1479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7855" algn="l"/>
              </a:tabLst>
            </a:pPr>
            <a:r>
              <a:rPr sz="1800" dirty="0">
                <a:latin typeface="Comic Sans MS"/>
                <a:cs typeface="Comic Sans MS"/>
              </a:rPr>
              <a:t>El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alcohol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etílico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volatiliza.</a:t>
            </a:r>
            <a:endParaRPr sz="1800" dirty="0">
              <a:latin typeface="Comic Sans MS"/>
              <a:cs typeface="Comic Sans MS"/>
            </a:endParaRPr>
          </a:p>
          <a:p>
            <a:pPr marL="160020" indent="-147955">
              <a:lnSpc>
                <a:spcPct val="100000"/>
              </a:lnSpc>
              <a:spcBef>
                <a:spcPts val="2235"/>
              </a:spcBef>
              <a:buFont typeface="Arial MT"/>
              <a:buChar char="•"/>
              <a:tabLst>
                <a:tab pos="160655" algn="l"/>
              </a:tabLst>
            </a:pPr>
            <a:r>
              <a:rPr sz="1800" dirty="0">
                <a:latin typeface="Comic Sans MS"/>
                <a:cs typeface="Comic Sans MS"/>
              </a:rPr>
              <a:t>PRODUCTOS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LÁCTEOS:</a:t>
            </a:r>
          </a:p>
          <a:p>
            <a:pPr marL="617220" lvl="1" indent="-147955">
              <a:lnSpc>
                <a:spcPts val="2155"/>
              </a:lnSpc>
              <a:spcBef>
                <a:spcPts val="2175"/>
              </a:spcBef>
              <a:buFont typeface="Arial MT"/>
              <a:buChar char="•"/>
              <a:tabLst>
                <a:tab pos="617855" algn="l"/>
              </a:tabLst>
            </a:pPr>
            <a:r>
              <a:rPr sz="1800" b="1" dirty="0">
                <a:latin typeface="Comic Sans MS"/>
                <a:cs typeface="Comic Sans MS"/>
              </a:rPr>
              <a:t>Fermentación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láctica</a:t>
            </a:r>
            <a:r>
              <a:rPr sz="1800" b="1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 la </a:t>
            </a:r>
            <a:r>
              <a:rPr sz="1800" dirty="0">
                <a:latin typeface="Comic Sans MS"/>
                <a:cs typeface="Comic Sans MS"/>
              </a:rPr>
              <a:t>lactosa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</a:t>
            </a:r>
            <a:r>
              <a:rPr sz="1800" dirty="0">
                <a:latin typeface="Comic Sans MS"/>
                <a:cs typeface="Comic Sans MS"/>
              </a:rPr>
              <a:t> leche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ácido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láctico.</a:t>
            </a:r>
          </a:p>
          <a:p>
            <a:pPr marL="617220" lvl="1" indent="-147955">
              <a:lnSpc>
                <a:spcPts val="2155"/>
              </a:lnSpc>
              <a:buFont typeface="Arial MT"/>
              <a:buChar char="•"/>
              <a:tabLst>
                <a:tab pos="617855" algn="l"/>
              </a:tabLst>
            </a:pPr>
            <a:r>
              <a:rPr sz="1800" spc="-5" dirty="0">
                <a:latin typeface="Comic Sans MS"/>
                <a:cs typeface="Comic Sans MS"/>
              </a:rPr>
              <a:t>Intervienen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Streptococcus,</a:t>
            </a:r>
            <a:r>
              <a:rPr sz="1800" i="1" spc="1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Leuconostoc</a:t>
            </a:r>
            <a:r>
              <a:rPr sz="1800" i="1" spc="-2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y</a:t>
            </a:r>
            <a:r>
              <a:rPr sz="1800" i="1" spc="-1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Lactobacillus</a:t>
            </a:r>
            <a:r>
              <a:rPr sz="1800" dirty="0">
                <a:latin typeface="Comic Sans MS"/>
                <a:cs typeface="Comic Sans MS"/>
              </a:rPr>
              <a:t>.</a:t>
            </a:r>
          </a:p>
          <a:p>
            <a:pPr marL="469900" marR="5715">
              <a:lnSpc>
                <a:spcPct val="100000"/>
              </a:lnSpc>
              <a:spcBef>
                <a:spcPts val="2160"/>
              </a:spcBef>
              <a:tabLst>
                <a:tab pos="1524635" algn="l"/>
                <a:tab pos="3075940" algn="l"/>
                <a:tab pos="3467735" algn="l"/>
                <a:tab pos="4606290" algn="l"/>
                <a:tab pos="4856480" algn="l"/>
                <a:tab pos="5714365" algn="l"/>
                <a:tab pos="7107555" algn="l"/>
                <a:tab pos="7499350" algn="l"/>
              </a:tabLst>
            </a:pPr>
            <a:r>
              <a:rPr sz="1800" spc="-5" dirty="0">
                <a:latin typeface="Comic Sans MS"/>
                <a:cs typeface="Comic Sans MS"/>
              </a:rPr>
              <a:t>QUES</a:t>
            </a:r>
            <a:r>
              <a:rPr sz="1800" spc="10" dirty="0">
                <a:latin typeface="Comic Sans MS"/>
                <a:cs typeface="Comic Sans MS"/>
              </a:rPr>
              <a:t>O</a:t>
            </a:r>
            <a:r>
              <a:rPr sz="1800" dirty="0">
                <a:latin typeface="Comic Sans MS"/>
                <a:cs typeface="Comic Sans MS"/>
              </a:rPr>
              <a:t>:	</a:t>
            </a:r>
            <a:r>
              <a:rPr sz="1800" spc="-5" dirty="0">
                <a:latin typeface="Comic Sans MS"/>
                <a:cs typeface="Comic Sans MS"/>
              </a:rPr>
              <a:t>fe</a:t>
            </a:r>
            <a:r>
              <a:rPr sz="1800" spc="-20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me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5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ci</a:t>
            </a:r>
            <a:r>
              <a:rPr sz="1800" spc="-15" dirty="0">
                <a:latin typeface="Comic Sans MS"/>
                <a:cs typeface="Comic Sans MS"/>
              </a:rPr>
              <a:t>ó</a:t>
            </a:r>
            <a:r>
              <a:rPr sz="1800" dirty="0">
                <a:latin typeface="Comic Sans MS"/>
                <a:cs typeface="Comic Sans MS"/>
              </a:rPr>
              <a:t>n	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-5" dirty="0">
                <a:latin typeface="Comic Sans MS"/>
                <a:cs typeface="Comic Sans MS"/>
              </a:rPr>
              <a:t>bac</a:t>
            </a:r>
            <a:r>
              <a:rPr sz="1800" dirty="0">
                <a:latin typeface="Comic Sans MS"/>
                <a:cs typeface="Comic Sans MS"/>
              </a:rPr>
              <a:t>terias	y	hongos	(</a:t>
            </a:r>
            <a:r>
              <a:rPr sz="1800" i="1" dirty="0">
                <a:latin typeface="Comic Sans MS"/>
                <a:cs typeface="Comic Sans MS"/>
              </a:rPr>
              <a:t>Pe</a:t>
            </a:r>
            <a:r>
              <a:rPr sz="1800" i="1" spc="-10" dirty="0">
                <a:latin typeface="Comic Sans MS"/>
                <a:cs typeface="Comic Sans MS"/>
              </a:rPr>
              <a:t>n</a:t>
            </a:r>
            <a:r>
              <a:rPr sz="1800" i="1" spc="-5" dirty="0">
                <a:latin typeface="Comic Sans MS"/>
                <a:cs typeface="Comic Sans MS"/>
              </a:rPr>
              <a:t>ic</a:t>
            </a:r>
            <a:r>
              <a:rPr sz="1800" i="1" spc="-15" dirty="0">
                <a:latin typeface="Comic Sans MS"/>
                <a:cs typeface="Comic Sans MS"/>
              </a:rPr>
              <a:t>i</a:t>
            </a:r>
            <a:r>
              <a:rPr sz="1800" i="1" dirty="0">
                <a:latin typeface="Comic Sans MS"/>
                <a:cs typeface="Comic Sans MS"/>
              </a:rPr>
              <a:t>llium</a:t>
            </a:r>
            <a:r>
              <a:rPr sz="1800" dirty="0">
                <a:latin typeface="Comic Sans MS"/>
                <a:cs typeface="Comic Sans MS"/>
              </a:rPr>
              <a:t>)	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-5" dirty="0">
                <a:latin typeface="Comic Sans MS"/>
                <a:cs typeface="Comic Sans MS"/>
              </a:rPr>
              <a:t>la  cuajada.</a:t>
            </a:r>
            <a:endParaRPr sz="18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MANTEQUILLA: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fermentación</a:t>
            </a:r>
            <a:r>
              <a:rPr sz="1800" spc="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Streptococcus</a:t>
            </a:r>
            <a:r>
              <a:rPr sz="1800" i="1" spc="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que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agria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</a:t>
            </a:r>
            <a:r>
              <a:rPr sz="1800" spc="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leche</a:t>
            </a:r>
          </a:p>
          <a:p>
            <a:pPr marL="4699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produciendo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nata.</a:t>
            </a:r>
          </a:p>
          <a:p>
            <a:pPr marL="469900">
              <a:lnSpc>
                <a:spcPct val="100000"/>
              </a:lnSpc>
              <a:spcBef>
                <a:spcPts val="2165"/>
              </a:spcBef>
              <a:tabLst>
                <a:tab pos="1565275" algn="l"/>
                <a:tab pos="3216275" algn="l"/>
                <a:tab pos="4150360" algn="l"/>
                <a:tab pos="4641215" algn="l"/>
                <a:tab pos="6252210" algn="l"/>
                <a:tab pos="7560309" algn="l"/>
              </a:tabLst>
            </a:pPr>
            <a:r>
              <a:rPr sz="1800" spc="-5" dirty="0">
                <a:latin typeface="Comic Sans MS"/>
                <a:cs typeface="Comic Sans MS"/>
              </a:rPr>
              <a:t>YOG</a:t>
            </a:r>
            <a:r>
              <a:rPr sz="1800" dirty="0">
                <a:latin typeface="Comic Sans MS"/>
                <a:cs typeface="Comic Sans MS"/>
              </a:rPr>
              <a:t>UR:	</a:t>
            </a:r>
            <a:r>
              <a:rPr sz="1800" spc="-5" dirty="0">
                <a:latin typeface="Comic Sans MS"/>
                <a:cs typeface="Comic Sans MS"/>
              </a:rPr>
              <a:t>fe</a:t>
            </a:r>
            <a:r>
              <a:rPr sz="1800" spc="-20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me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5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ci</a:t>
            </a:r>
            <a:r>
              <a:rPr sz="1800" spc="-15" dirty="0">
                <a:latin typeface="Comic Sans MS"/>
                <a:cs typeface="Comic Sans MS"/>
              </a:rPr>
              <a:t>ó</a:t>
            </a:r>
            <a:r>
              <a:rPr sz="1800" dirty="0">
                <a:latin typeface="Comic Sans MS"/>
                <a:cs typeface="Comic Sans MS"/>
              </a:rPr>
              <a:t>n	l</a:t>
            </a:r>
            <a:r>
              <a:rPr sz="1800" spc="-15" dirty="0">
                <a:latin typeface="Comic Sans MS"/>
                <a:cs typeface="Comic Sans MS"/>
              </a:rPr>
              <a:t>á</a:t>
            </a:r>
            <a:r>
              <a:rPr sz="1800" dirty="0">
                <a:latin typeface="Comic Sans MS"/>
                <a:cs typeface="Comic Sans MS"/>
              </a:rPr>
              <a:t>ctica	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i="1" spc="5" dirty="0">
                <a:latin typeface="Comic Sans MS"/>
                <a:cs typeface="Comic Sans MS"/>
              </a:rPr>
              <a:t>L</a:t>
            </a:r>
            <a:r>
              <a:rPr sz="1800" i="1" dirty="0">
                <a:latin typeface="Comic Sans MS"/>
                <a:cs typeface="Comic Sans MS"/>
              </a:rPr>
              <a:t>ac</a:t>
            </a:r>
            <a:r>
              <a:rPr sz="1800" i="1" spc="5" dirty="0">
                <a:latin typeface="Comic Sans MS"/>
                <a:cs typeface="Comic Sans MS"/>
              </a:rPr>
              <a:t>t</a:t>
            </a:r>
            <a:r>
              <a:rPr sz="1800" i="1" dirty="0">
                <a:latin typeface="Comic Sans MS"/>
                <a:cs typeface="Comic Sans MS"/>
              </a:rPr>
              <a:t>o</a:t>
            </a:r>
            <a:r>
              <a:rPr sz="1800" i="1" spc="5" dirty="0">
                <a:latin typeface="Comic Sans MS"/>
                <a:cs typeface="Comic Sans MS"/>
              </a:rPr>
              <a:t>b</a:t>
            </a:r>
            <a:r>
              <a:rPr sz="1800" i="1" dirty="0">
                <a:latin typeface="Comic Sans MS"/>
                <a:cs typeface="Comic Sans MS"/>
              </a:rPr>
              <a:t>ac</a:t>
            </a:r>
            <a:r>
              <a:rPr sz="1800" i="1" spc="-5" dirty="0">
                <a:latin typeface="Comic Sans MS"/>
                <a:cs typeface="Comic Sans MS"/>
              </a:rPr>
              <a:t>ill</a:t>
            </a:r>
            <a:r>
              <a:rPr sz="1800" i="1" dirty="0">
                <a:latin typeface="Comic Sans MS"/>
                <a:cs typeface="Comic Sans MS"/>
              </a:rPr>
              <a:t>us	</a:t>
            </a:r>
            <a:r>
              <a:rPr sz="1800" i="1" spc="-15" dirty="0">
                <a:latin typeface="Comic Sans MS"/>
                <a:cs typeface="Comic Sans MS"/>
              </a:rPr>
              <a:t>b</a:t>
            </a:r>
            <a:r>
              <a:rPr sz="1800" i="1" dirty="0">
                <a:latin typeface="Comic Sans MS"/>
                <a:cs typeface="Comic Sans MS"/>
              </a:rPr>
              <a:t>ulgaricus	</a:t>
            </a:r>
            <a:r>
              <a:rPr sz="1800" dirty="0">
                <a:latin typeface="Comic Sans MS"/>
                <a:cs typeface="Comic Sans MS"/>
              </a:rPr>
              <a:t>y</a:t>
            </a:r>
          </a:p>
          <a:p>
            <a:pPr marL="469900">
              <a:lnSpc>
                <a:spcPct val="100000"/>
              </a:lnSpc>
            </a:pPr>
            <a:r>
              <a:rPr sz="1800" i="1" spc="-5" dirty="0">
                <a:latin typeface="Comic Sans MS"/>
                <a:cs typeface="Comic Sans MS"/>
              </a:rPr>
              <a:t>Streptococcus</a:t>
            </a:r>
            <a:r>
              <a:rPr sz="1800" i="1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termophilus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170" y="354330"/>
            <a:ext cx="74650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-5" dirty="0">
                <a:solidFill>
                  <a:schemeClr val="tx1"/>
                </a:solidFill>
              </a:rPr>
              <a:t>LOS MICROORGANISMOS Y LOS CICLOS BIOGEOQUÍMICOS</a:t>
            </a:r>
            <a:r>
              <a:rPr sz="2000" spc="-5" dirty="0">
                <a:solidFill>
                  <a:srgbClr val="339933"/>
                </a:solidFill>
              </a:rPr>
              <a:t>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929132"/>
            <a:ext cx="7560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800" dirty="0">
                <a:latin typeface="Comic Sans MS"/>
                <a:cs typeface="Comic Sans MS"/>
              </a:rPr>
              <a:t>Los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ecosistemas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(de</a:t>
            </a:r>
            <a:r>
              <a:rPr sz="1800" dirty="0">
                <a:latin typeface="Comic Sans MS"/>
                <a:cs typeface="Comic Sans MS"/>
              </a:rPr>
              <a:t> manera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general)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comportan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como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SISTEMAS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CERRADOS.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2007107"/>
            <a:ext cx="6263640" cy="44807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07920" y="1412747"/>
            <a:ext cx="4540250" cy="6400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5"/>
              </a:spcBef>
              <a:tabLst>
                <a:tab pos="1894839" algn="l"/>
              </a:tabLst>
            </a:pPr>
            <a:r>
              <a:rPr sz="1800" b="1" spc="-10" dirty="0">
                <a:solidFill>
                  <a:srgbClr val="0033CC"/>
                </a:solidFill>
                <a:latin typeface="Arial"/>
                <a:cs typeface="Arial"/>
              </a:rPr>
              <a:t>INTERCAMBIAN	</a:t>
            </a:r>
            <a:r>
              <a:rPr sz="1800" spc="-5" dirty="0">
                <a:latin typeface="Arial MT"/>
                <a:cs typeface="Arial MT"/>
              </a:rPr>
              <a:t>energía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medio</a:t>
            </a:r>
            <a:endParaRPr sz="18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INTERCAMBIAN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medio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649984"/>
            <a:ext cx="812419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6014720" indent="-132715" algn="r">
              <a:lnSpc>
                <a:spcPct val="100000"/>
              </a:lnSpc>
              <a:spcBef>
                <a:spcPts val="100"/>
              </a:spcBef>
              <a:buSzPct val="88888"/>
              <a:buFont typeface="Arial MT"/>
              <a:buChar char="•"/>
              <a:tabLst>
                <a:tab pos="132715" algn="l"/>
              </a:tabLst>
            </a:pPr>
            <a:r>
              <a:rPr sz="1800" b="1" spc="-5" dirty="0">
                <a:latin typeface="Comic Sans MS"/>
                <a:cs typeface="Comic Sans MS"/>
              </a:rPr>
              <a:t>ANTI</a:t>
            </a:r>
            <a:r>
              <a:rPr sz="1800" b="1" dirty="0">
                <a:latin typeface="Comic Sans MS"/>
                <a:cs typeface="Comic Sans MS"/>
              </a:rPr>
              <a:t>B</a:t>
            </a:r>
            <a:r>
              <a:rPr sz="1800" b="1" spc="-5" dirty="0">
                <a:latin typeface="Comic Sans MS"/>
                <a:cs typeface="Comic Sans MS"/>
              </a:rPr>
              <a:t>IÓTIC</a:t>
            </a:r>
            <a:r>
              <a:rPr sz="1800" b="1" dirty="0">
                <a:latin typeface="Comic Sans MS"/>
                <a:cs typeface="Comic Sans MS"/>
              </a:rPr>
              <a:t>O</a:t>
            </a:r>
            <a:r>
              <a:rPr sz="1800" b="1" spc="5" dirty="0">
                <a:latin typeface="Comic Sans MS"/>
                <a:cs typeface="Comic Sans MS"/>
              </a:rPr>
              <a:t>S</a:t>
            </a:r>
            <a:r>
              <a:rPr sz="1800" b="1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685800" lvl="1" indent="-217170">
              <a:lnSpc>
                <a:spcPct val="100000"/>
              </a:lnSpc>
              <a:buFont typeface="Arial MT"/>
              <a:buChar char="•"/>
              <a:tabLst>
                <a:tab pos="685800" algn="l"/>
                <a:tab pos="686435" algn="l"/>
              </a:tabLst>
            </a:pPr>
            <a:r>
              <a:rPr sz="1800" dirty="0">
                <a:latin typeface="Comic Sans MS"/>
                <a:cs typeface="Comic Sans MS"/>
              </a:rPr>
              <a:t>Son</a:t>
            </a:r>
            <a:r>
              <a:rPr sz="1800" spc="2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compuestos</a:t>
            </a:r>
            <a:r>
              <a:rPr sz="1800" spc="2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químicos</a:t>
            </a:r>
            <a:r>
              <a:rPr sz="1800" spc="2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antimicrobianos</a:t>
            </a:r>
            <a:r>
              <a:rPr sz="1800" spc="2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sintetizados</a:t>
            </a:r>
            <a:r>
              <a:rPr sz="1800" spc="2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por</a:t>
            </a:r>
            <a:r>
              <a:rPr sz="1800" spc="2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hongos</a:t>
            </a:r>
            <a:r>
              <a:rPr sz="1800" spc="2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endParaRPr sz="1800">
              <a:latin typeface="Comic Sans MS"/>
              <a:cs typeface="Comic Sans MS"/>
            </a:endParaRPr>
          </a:p>
          <a:p>
            <a:pPr marL="469265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bacterias</a:t>
            </a:r>
            <a:endParaRPr sz="1800">
              <a:latin typeface="Comic Sans MS"/>
              <a:cs typeface="Comic Sans MS"/>
            </a:endParaRPr>
          </a:p>
          <a:p>
            <a:pPr marL="147955" marR="5995670" lvl="1" indent="-147955" algn="r">
              <a:lnSpc>
                <a:spcPct val="100000"/>
              </a:lnSpc>
              <a:buFont typeface="Arial MT"/>
              <a:buChar char="•"/>
              <a:tabLst>
                <a:tab pos="147955" algn="l"/>
              </a:tabLst>
            </a:pPr>
            <a:r>
              <a:rPr sz="1800" dirty="0">
                <a:latin typeface="Comic Sans MS"/>
                <a:cs typeface="Comic Sans MS"/>
              </a:rPr>
              <a:t>PE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ICILI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spc="1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152525" lvl="2" indent="-226060">
              <a:lnSpc>
                <a:spcPct val="100000"/>
              </a:lnSpc>
              <a:buChar char="•"/>
              <a:tabLst>
                <a:tab pos="1152525" algn="l"/>
                <a:tab pos="1153160" algn="l"/>
              </a:tabLst>
            </a:pPr>
            <a:r>
              <a:rPr sz="1800" spc="-5" dirty="0">
                <a:latin typeface="Comic Sans MS"/>
                <a:cs typeface="Comic Sans MS"/>
              </a:rPr>
              <a:t>Descubierta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dirty="0">
                <a:latin typeface="Comic Sans MS"/>
                <a:cs typeface="Comic Sans MS"/>
              </a:rPr>
              <a:t> 1929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por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A.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Fleming.</a:t>
            </a:r>
            <a:endParaRPr sz="1800">
              <a:latin typeface="Comic Sans MS"/>
              <a:cs typeface="Comic Sans MS"/>
            </a:endParaRPr>
          </a:p>
          <a:p>
            <a:pPr marL="1152525" lvl="2" indent="-226060">
              <a:lnSpc>
                <a:spcPct val="100000"/>
              </a:lnSpc>
              <a:buChar char="•"/>
              <a:tabLst>
                <a:tab pos="1152525" algn="l"/>
                <a:tab pos="1153160" algn="l"/>
              </a:tabLst>
            </a:pPr>
            <a:r>
              <a:rPr sz="1800" dirty="0">
                <a:latin typeface="Comic Sans MS"/>
                <a:cs typeface="Comic Sans MS"/>
              </a:rPr>
              <a:t>Efectiva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contra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bacterias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Gram</a:t>
            </a:r>
            <a:r>
              <a:rPr sz="1800" spc="-5" dirty="0">
                <a:latin typeface="Comic Sans MS"/>
                <a:cs typeface="Comic Sans MS"/>
              </a:rPr>
              <a:t> +.</a:t>
            </a:r>
            <a:endParaRPr sz="1800">
              <a:latin typeface="Comic Sans MS"/>
              <a:cs typeface="Comic Sans MS"/>
            </a:endParaRPr>
          </a:p>
          <a:p>
            <a:pPr marL="617220" lvl="1" indent="-148590">
              <a:lnSpc>
                <a:spcPct val="100000"/>
              </a:lnSpc>
              <a:buFont typeface="Arial MT"/>
              <a:buChar char="•"/>
              <a:tabLst>
                <a:tab pos="617855" algn="l"/>
              </a:tabLst>
            </a:pPr>
            <a:r>
              <a:rPr sz="1800" spc="-5" dirty="0">
                <a:latin typeface="Comic Sans MS"/>
                <a:cs typeface="Comic Sans MS"/>
              </a:rPr>
              <a:t>ESTREPTOMICINA:</a:t>
            </a:r>
            <a:endParaRPr sz="1800">
              <a:latin typeface="Comic Sans MS"/>
              <a:cs typeface="Comic Sans MS"/>
            </a:endParaRPr>
          </a:p>
          <a:p>
            <a:pPr marL="1016000" lvl="2" indent="-89535">
              <a:lnSpc>
                <a:spcPct val="100000"/>
              </a:lnSpc>
              <a:buChar char="•"/>
              <a:tabLst>
                <a:tab pos="1016635" algn="l"/>
                <a:tab pos="2086610" algn="l"/>
                <a:tab pos="2946400" algn="l"/>
                <a:tab pos="4119879" algn="l"/>
                <a:tab pos="4850130" algn="l"/>
                <a:tab pos="5191760" algn="l"/>
                <a:tab pos="5920105" algn="l"/>
                <a:tab pos="6189980" algn="l"/>
                <a:tab pos="6478270" algn="l"/>
              </a:tabLst>
            </a:pPr>
            <a:r>
              <a:rPr sz="1800" dirty="0">
                <a:latin typeface="Comic Sans MS"/>
                <a:cs typeface="Comic Sans MS"/>
              </a:rPr>
              <a:t>Efectiva	</a:t>
            </a:r>
            <a:r>
              <a:rPr sz="1800" spc="-5" dirty="0">
                <a:latin typeface="Comic Sans MS"/>
                <a:cs typeface="Comic Sans MS"/>
              </a:rPr>
              <a:t>contra	bacterias	</a:t>
            </a:r>
            <a:r>
              <a:rPr sz="1800" dirty="0">
                <a:latin typeface="Comic Sans MS"/>
                <a:cs typeface="Comic Sans MS"/>
              </a:rPr>
              <a:t>Gram	</a:t>
            </a:r>
            <a:r>
              <a:rPr sz="1800" spc="-10" dirty="0">
                <a:latin typeface="Comic Sans MS"/>
                <a:cs typeface="Comic Sans MS"/>
              </a:rPr>
              <a:t>+,	</a:t>
            </a:r>
            <a:r>
              <a:rPr sz="1800" spc="-5" dirty="0">
                <a:latin typeface="Comic Sans MS"/>
                <a:cs typeface="Comic Sans MS"/>
              </a:rPr>
              <a:t>Gram	</a:t>
            </a:r>
            <a:r>
              <a:rPr sz="1800" dirty="0">
                <a:latin typeface="Comic Sans MS"/>
                <a:cs typeface="Comic Sans MS"/>
              </a:rPr>
              <a:t>–	y	</a:t>
            </a:r>
            <a:r>
              <a:rPr sz="1800" spc="-5" dirty="0">
                <a:latin typeface="Comic Sans MS"/>
                <a:cs typeface="Comic Sans MS"/>
              </a:rPr>
              <a:t>Mycobacterium</a:t>
            </a:r>
            <a:endParaRPr sz="18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mic Sans MS"/>
                <a:cs typeface="Comic Sans MS"/>
              </a:rPr>
              <a:t>tuberculosis.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(Antibiótico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amplio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espectro).</a:t>
            </a:r>
            <a:endParaRPr sz="1800">
              <a:latin typeface="Comic Sans MS"/>
              <a:cs typeface="Comic Sans MS"/>
            </a:endParaRPr>
          </a:p>
          <a:p>
            <a:pPr marL="617220" lvl="1" indent="-148590">
              <a:lnSpc>
                <a:spcPct val="100000"/>
              </a:lnSpc>
              <a:buFont typeface="Arial MT"/>
              <a:buChar char="•"/>
              <a:tabLst>
                <a:tab pos="617855" algn="l"/>
              </a:tabLst>
            </a:pPr>
            <a:r>
              <a:rPr sz="1800" spc="-5" dirty="0">
                <a:latin typeface="Comic Sans MS"/>
                <a:cs typeface="Comic Sans MS"/>
              </a:rPr>
              <a:t>TETRACICLINAS:</a:t>
            </a:r>
            <a:endParaRPr sz="1800">
              <a:latin typeface="Comic Sans MS"/>
              <a:cs typeface="Comic Sans MS"/>
            </a:endParaRPr>
          </a:p>
          <a:p>
            <a:pPr marL="1083945" lvl="2" indent="-157480">
              <a:lnSpc>
                <a:spcPct val="100000"/>
              </a:lnSpc>
              <a:buChar char="•"/>
              <a:tabLst>
                <a:tab pos="1084580" algn="l"/>
              </a:tabLst>
            </a:pPr>
            <a:r>
              <a:rPr sz="1800" spc="-5" dirty="0">
                <a:latin typeface="Comic Sans MS"/>
                <a:cs typeface="Comic Sans MS"/>
              </a:rPr>
              <a:t>Mayor espectro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actuación.</a:t>
            </a:r>
            <a:endParaRPr sz="1800">
              <a:latin typeface="Comic Sans MS"/>
              <a:cs typeface="Comic Sans MS"/>
            </a:endParaRPr>
          </a:p>
          <a:p>
            <a:pPr marL="647700" lvl="1" indent="-17907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648335" algn="l"/>
              </a:tabLst>
            </a:pPr>
            <a:r>
              <a:rPr sz="1800" b="1" spc="-5" dirty="0">
                <a:latin typeface="Comic Sans MS"/>
                <a:cs typeface="Comic Sans MS"/>
              </a:rPr>
              <a:t>ENZIMAS:</a:t>
            </a:r>
            <a:endParaRPr sz="1800">
              <a:latin typeface="Comic Sans MS"/>
              <a:cs typeface="Comic Sans MS"/>
            </a:endParaRPr>
          </a:p>
          <a:p>
            <a:pPr marL="1083945" lvl="2" indent="-157480">
              <a:lnSpc>
                <a:spcPct val="100000"/>
              </a:lnSpc>
              <a:buChar char="•"/>
              <a:tabLst>
                <a:tab pos="1084580" algn="l"/>
              </a:tabLst>
            </a:pPr>
            <a:r>
              <a:rPr sz="1800" spc="-5" dirty="0">
                <a:latin typeface="Comic Sans MS"/>
                <a:cs typeface="Comic Sans MS"/>
              </a:rPr>
              <a:t>Interesan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industria</a:t>
            </a:r>
            <a:r>
              <a:rPr sz="1800" dirty="0">
                <a:latin typeface="Comic Sans MS"/>
                <a:cs typeface="Comic Sans MS"/>
              </a:rPr>
              <a:t> alimentaria,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farmacéutica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 </a:t>
            </a:r>
            <a:r>
              <a:rPr sz="1800" spc="-5" dirty="0">
                <a:latin typeface="Comic Sans MS"/>
                <a:cs typeface="Comic Sans MS"/>
              </a:rPr>
              <a:t>textil.</a:t>
            </a:r>
            <a:endParaRPr sz="1800">
              <a:latin typeface="Comic Sans MS"/>
              <a:cs typeface="Comic Sans MS"/>
            </a:endParaRPr>
          </a:p>
          <a:p>
            <a:pPr marL="1083945" lvl="2" indent="-157480">
              <a:lnSpc>
                <a:spcPct val="100000"/>
              </a:lnSpc>
              <a:buChar char="•"/>
              <a:tabLst>
                <a:tab pos="1084580" algn="l"/>
              </a:tabLst>
            </a:pPr>
            <a:r>
              <a:rPr sz="1800" spc="-5" dirty="0">
                <a:latin typeface="Comic Sans MS"/>
                <a:cs typeface="Comic Sans MS"/>
              </a:rPr>
              <a:t>PROTEASAS: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se</a:t>
            </a:r>
            <a:r>
              <a:rPr sz="1800" dirty="0">
                <a:latin typeface="Comic Sans MS"/>
                <a:cs typeface="Comic Sans MS"/>
              </a:rPr>
              <a:t> utilizan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detergentes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bioactivos.</a:t>
            </a:r>
            <a:endParaRPr sz="1800">
              <a:latin typeface="Comic Sans MS"/>
              <a:cs typeface="Comic Sans MS"/>
            </a:endParaRPr>
          </a:p>
          <a:p>
            <a:pPr marL="927100" marR="6350" lvl="2">
              <a:lnSpc>
                <a:spcPct val="100000"/>
              </a:lnSpc>
              <a:buChar char="•"/>
              <a:tabLst>
                <a:tab pos="1084580" algn="l"/>
              </a:tabLst>
            </a:pPr>
            <a:r>
              <a:rPr sz="1800" spc="-5" dirty="0">
                <a:latin typeface="Comic Sans MS"/>
                <a:cs typeface="Comic Sans MS"/>
              </a:rPr>
              <a:t>AMILASAS</a:t>
            </a:r>
            <a:r>
              <a:rPr sz="1800" spc="4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4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GLUCOAMILASAS:</a:t>
            </a:r>
            <a:r>
              <a:rPr sz="1800" spc="4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obtención</a:t>
            </a:r>
            <a:r>
              <a:rPr sz="1800" spc="4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4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edulcorantes</a:t>
            </a:r>
            <a:r>
              <a:rPr sz="1800" spc="4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fármacos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anticancerosos.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291071"/>
            <a:ext cx="4085082" cy="10767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783" y="532003"/>
            <a:ext cx="217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  <a:latin typeface="Comic Sans MS"/>
                <a:cs typeface="Comic Sans MS"/>
              </a:rPr>
              <a:t>EN</a:t>
            </a:r>
            <a:r>
              <a:rPr sz="1800" spc="-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00"/>
                </a:solidFill>
                <a:latin typeface="Comic Sans MS"/>
                <a:cs typeface="Comic Sans MS"/>
              </a:rPr>
              <a:t>LA</a:t>
            </a:r>
            <a:r>
              <a:rPr sz="1800" spc="-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omic Sans MS"/>
                <a:cs typeface="Comic Sans MS"/>
              </a:rPr>
              <a:t>INDUSTRIA </a:t>
            </a:r>
            <a:r>
              <a:rPr sz="1800" spc="-5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omic Sans MS"/>
                <a:cs typeface="Comic Sans MS"/>
              </a:rPr>
              <a:t>FARMACÉUTICA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659" y="405384"/>
            <a:ext cx="1787652" cy="147370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ibiograma en el Laboratorio Agropecuario | AGROCOLUN">
            <a:extLst>
              <a:ext uri="{FF2B5EF4-FFF2-40B4-BE49-F238E27FC236}">
                <a16:creationId xmlns:a16="http://schemas.microsoft.com/office/drawing/2014/main" id="{BE456B4B-F77D-37E1-138B-4B465CCC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9075"/>
            <a:ext cx="7091817" cy="27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0B46C9-365F-45B6-0B42-6C9DE189F579}"/>
              </a:ext>
            </a:extLst>
          </p:cNvPr>
          <p:cNvSpPr txBox="1"/>
          <p:nvPr/>
        </p:nvSpPr>
        <p:spPr>
          <a:xfrm>
            <a:off x="1676400" y="762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ANTIBIOGRAMA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47941B-2F7E-F873-E47A-49F32DDDFDD4}"/>
              </a:ext>
            </a:extLst>
          </p:cNvPr>
          <p:cNvSpPr txBox="1"/>
          <p:nvPr/>
        </p:nvSpPr>
        <p:spPr>
          <a:xfrm>
            <a:off x="1566203" y="1193158"/>
            <a:ext cx="7091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Las pruebas de sensibilidad o antibiogramas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determinan la susceptibilidad de un microorganismo frente a los medicamentos antimicrobianos, a partir de la exposición de una concentración estandarizada del germen a estos fármacos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2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3675" y="133299"/>
            <a:ext cx="48120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4145" algn="l"/>
              </a:tabLst>
            </a:pPr>
            <a:r>
              <a:rPr sz="1800" spc="-10" dirty="0">
                <a:latin typeface="Calibri"/>
                <a:cs typeface="Calibri"/>
              </a:rPr>
              <a:t>Consiste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introducción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(que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 </a:t>
            </a:r>
            <a:r>
              <a:rPr sz="1800" dirty="0">
                <a:latin typeface="Calibri"/>
                <a:cs typeface="Calibri"/>
              </a:rPr>
              <a:t>una molécula de </a:t>
            </a:r>
            <a:r>
              <a:rPr sz="1800" spc="-10" dirty="0">
                <a:latin typeface="Calibri"/>
                <a:cs typeface="Calibri"/>
              </a:rPr>
              <a:t>interés) </a:t>
            </a:r>
            <a:r>
              <a:rPr sz="1800" dirty="0">
                <a:latin typeface="Calibri"/>
                <a:cs typeface="Calibri"/>
              </a:rPr>
              <a:t>en el </a:t>
            </a:r>
            <a:r>
              <a:rPr sz="1800" spc="-5" dirty="0">
                <a:latin typeface="Calibri"/>
                <a:cs typeface="Calibri"/>
              </a:rPr>
              <a:t>genoma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bacteria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través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plásmidos.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Las bacterias con </a:t>
            </a:r>
            <a:r>
              <a:rPr sz="1800" spc="-10" dirty="0">
                <a:latin typeface="Calibri"/>
                <a:cs typeface="Calibri"/>
              </a:rPr>
              <a:t>estos fragmentos </a:t>
            </a:r>
            <a:r>
              <a:rPr sz="1800" spc="-15" dirty="0">
                <a:latin typeface="Calibri"/>
                <a:cs typeface="Calibri"/>
              </a:rPr>
              <a:t>extra </a:t>
            </a:r>
            <a:r>
              <a:rPr sz="1800" dirty="0">
                <a:latin typeface="Calibri"/>
                <a:cs typeface="Calibri"/>
              </a:rPr>
              <a:t>de ADN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reproducen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clonan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recibido.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213347"/>
            <a:ext cx="3737610" cy="8542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5797" y="343027"/>
            <a:ext cx="2881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INGENIERÍA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GENÉTICA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MICROBIANA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831" y="1844038"/>
            <a:ext cx="8717915" cy="4892040"/>
            <a:chOff x="179831" y="1844038"/>
            <a:chExt cx="8717915" cy="48920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844038"/>
              <a:ext cx="6513576" cy="48920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09260" y="2491740"/>
              <a:ext cx="3383279" cy="927100"/>
            </a:xfrm>
            <a:custGeom>
              <a:avLst/>
              <a:gdLst/>
              <a:ahLst/>
              <a:cxnLst/>
              <a:rect l="l" t="t" r="r" b="b"/>
              <a:pathLst>
                <a:path w="3383279" h="927100">
                  <a:moveTo>
                    <a:pt x="3383280" y="0"/>
                  </a:moveTo>
                  <a:lnTo>
                    <a:pt x="0" y="0"/>
                  </a:lnTo>
                  <a:lnTo>
                    <a:pt x="0" y="926591"/>
                  </a:lnTo>
                  <a:lnTo>
                    <a:pt x="3383280" y="926591"/>
                  </a:lnTo>
                  <a:lnTo>
                    <a:pt x="3383280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09260" y="2491740"/>
              <a:ext cx="3383279" cy="927100"/>
            </a:xfrm>
            <a:custGeom>
              <a:avLst/>
              <a:gdLst/>
              <a:ahLst/>
              <a:cxnLst/>
              <a:rect l="l" t="t" r="r" b="b"/>
              <a:pathLst>
                <a:path w="3383279" h="927100">
                  <a:moveTo>
                    <a:pt x="0" y="926591"/>
                  </a:moveTo>
                  <a:lnTo>
                    <a:pt x="3383280" y="926591"/>
                  </a:lnTo>
                  <a:lnTo>
                    <a:pt x="3383280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9525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00953" y="2510790"/>
            <a:ext cx="212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51205" algn="l"/>
                <a:tab pos="187325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</a:t>
            </a:r>
            <a:r>
              <a:rPr sz="1800" dirty="0">
                <a:latin typeface="Calibri"/>
                <a:cs typeface="Calibri"/>
              </a:rPr>
              <a:t>:	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ó</a:t>
            </a:r>
            <a:r>
              <a:rPr sz="1800" dirty="0">
                <a:latin typeface="Calibri"/>
                <a:cs typeface="Calibri"/>
              </a:rPr>
              <a:t>n	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0953" y="2510790"/>
            <a:ext cx="321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290445">
              <a:lnSpc>
                <a:spcPct val="100000"/>
              </a:lnSpc>
              <a:spcBef>
                <a:spcPts val="100"/>
              </a:spcBef>
              <a:tabLst>
                <a:tab pos="1034415" algn="l"/>
                <a:tab pos="2266315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ármacos, 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acuna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5" dirty="0">
                <a:latin typeface="Calibri"/>
                <a:cs typeface="Calibri"/>
              </a:rPr>
              <a:t>hormon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eín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0953" y="3059125"/>
            <a:ext cx="2104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vitaminas,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plaguicidas.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405384"/>
            <a:ext cx="8424671" cy="5946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33756"/>
            <a:ext cx="78359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368" y="1120901"/>
            <a:ext cx="7803515" cy="485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1620" indent="-198120">
              <a:lnSpc>
                <a:spcPct val="100000"/>
              </a:lnSpc>
              <a:spcBef>
                <a:spcPts val="105"/>
              </a:spcBef>
              <a:buSzPct val="120000"/>
              <a:buFont typeface="Arial MT"/>
              <a:buChar char="•"/>
              <a:tabLst>
                <a:tab pos="261620" algn="l"/>
                <a:tab pos="624205" algn="l"/>
                <a:tab pos="1715135" algn="l"/>
                <a:tab pos="2122170" algn="l"/>
                <a:tab pos="2457450" algn="l"/>
                <a:tab pos="3354070" algn="l"/>
                <a:tab pos="3751579" algn="l"/>
                <a:tab pos="5067300" algn="l"/>
                <a:tab pos="5549900" algn="l"/>
              </a:tabLst>
            </a:pPr>
            <a:r>
              <a:rPr sz="2000" spc="-5" dirty="0">
                <a:latin typeface="Comic Sans MS"/>
                <a:cs typeface="Comic Sans MS"/>
              </a:rPr>
              <a:t>El	</a:t>
            </a:r>
            <a:r>
              <a:rPr sz="2000" dirty="0">
                <a:latin typeface="Comic Sans MS"/>
                <a:cs typeface="Comic Sans MS"/>
              </a:rPr>
              <a:t>Carbono	</a:t>
            </a:r>
            <a:r>
              <a:rPr sz="2000" spc="-5" dirty="0">
                <a:latin typeface="Comic Sans MS"/>
                <a:cs typeface="Comic Sans MS"/>
              </a:rPr>
              <a:t>en	</a:t>
            </a:r>
            <a:r>
              <a:rPr sz="2000" dirty="0">
                <a:latin typeface="Comic Sans MS"/>
                <a:cs typeface="Comic Sans MS"/>
              </a:rPr>
              <a:t>la	Tierra	</a:t>
            </a:r>
            <a:r>
              <a:rPr sz="2000" spc="-5" dirty="0">
                <a:latin typeface="Comic Sans MS"/>
                <a:cs typeface="Comic Sans MS"/>
              </a:rPr>
              <a:t>se	encuentra	en:	</a:t>
            </a:r>
            <a:r>
              <a:rPr sz="1800" i="1" spc="-5" dirty="0">
                <a:latin typeface="Comic Sans MS"/>
                <a:cs typeface="Comic Sans MS"/>
              </a:rPr>
              <a:t>rocas</a:t>
            </a:r>
            <a:r>
              <a:rPr sz="1800" i="1" spc="38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carbonatadas,</a:t>
            </a:r>
            <a:endParaRPr sz="1800">
              <a:latin typeface="Comic Sans MS"/>
              <a:cs typeface="Comic Sans MS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omic Sans MS"/>
                <a:cs typeface="Comic Sans MS"/>
              </a:rPr>
              <a:t>combustibles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fósiles</a:t>
            </a:r>
            <a:r>
              <a:rPr sz="1800" i="1" spc="-1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y</a:t>
            </a:r>
            <a:r>
              <a:rPr sz="1800" i="1" spc="-2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la</a:t>
            </a:r>
            <a:r>
              <a:rPr sz="1800" i="1" spc="-2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atmósfera.</a:t>
            </a:r>
            <a:endParaRPr sz="1800">
              <a:latin typeface="Comic Sans MS"/>
              <a:cs typeface="Comic Sans MS"/>
            </a:endParaRPr>
          </a:p>
          <a:p>
            <a:pPr marL="227965" indent="-165100">
              <a:lnSpc>
                <a:spcPct val="100000"/>
              </a:lnSpc>
              <a:spcBef>
                <a:spcPts val="2155"/>
              </a:spcBef>
              <a:buFont typeface="Arial MT"/>
              <a:buChar char="•"/>
              <a:tabLst>
                <a:tab pos="228600" algn="l"/>
              </a:tabLst>
            </a:pPr>
            <a:r>
              <a:rPr sz="2000" dirty="0">
                <a:latin typeface="Comic Sans MS"/>
                <a:cs typeface="Comic Sans MS"/>
              </a:rPr>
              <a:t>Los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microorganismos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el</a:t>
            </a:r>
            <a:r>
              <a:rPr sz="2000" dirty="0">
                <a:latin typeface="Comic Sans MS"/>
                <a:cs typeface="Comic Sans MS"/>
              </a:rPr>
              <a:t> Ciclo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del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Carbono:</a:t>
            </a:r>
            <a:endParaRPr sz="2000">
              <a:latin typeface="Comic Sans MS"/>
              <a:cs typeface="Comic Sans MS"/>
            </a:endParaRPr>
          </a:p>
          <a:p>
            <a:pPr marL="862965" lvl="1" indent="-34353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863600" algn="l"/>
              </a:tabLst>
            </a:pPr>
            <a:r>
              <a:rPr sz="2000" b="1" dirty="0">
                <a:latin typeface="Comic Sans MS"/>
                <a:cs typeface="Comic Sans MS"/>
              </a:rPr>
              <a:t>Algas</a:t>
            </a:r>
            <a:r>
              <a:rPr sz="2000" b="1" spc="-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 </a:t>
            </a:r>
            <a:r>
              <a:rPr sz="2000" b="1" spc="-5" dirty="0">
                <a:latin typeface="Comic Sans MS"/>
                <a:cs typeface="Comic Sans MS"/>
              </a:rPr>
              <a:t>cianobacterias</a:t>
            </a:r>
            <a:r>
              <a:rPr sz="2000" b="1" spc="1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(en</a:t>
            </a:r>
            <a:r>
              <a:rPr sz="2000" spc="2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ambientes</a:t>
            </a:r>
            <a:r>
              <a:rPr sz="2000" spc="2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acuáticos)</a:t>
            </a:r>
            <a:r>
              <a:rPr sz="2000" spc="28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fijan</a:t>
            </a:r>
            <a:r>
              <a:rPr sz="2000" b="1" spc="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el</a:t>
            </a:r>
            <a:endParaRPr sz="2000">
              <a:latin typeface="Comic Sans MS"/>
              <a:cs typeface="Comic Sans MS"/>
            </a:endParaRPr>
          </a:p>
          <a:p>
            <a:pPr marL="862965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CO</a:t>
            </a:r>
            <a:r>
              <a:rPr sz="1950" b="1" baseline="-21367" dirty="0">
                <a:latin typeface="Comic Sans MS"/>
                <a:cs typeface="Comic Sans MS"/>
              </a:rPr>
              <a:t>2</a:t>
            </a:r>
            <a:r>
              <a:rPr sz="1950" b="1" spc="434" baseline="-21367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(mediante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fotosíntesis)</a:t>
            </a:r>
            <a:r>
              <a:rPr sz="2000" b="1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862965" marR="55880" lvl="1" indent="-342900">
              <a:lnSpc>
                <a:spcPct val="100000"/>
              </a:lnSpc>
              <a:spcBef>
                <a:spcPts val="2405"/>
              </a:spcBef>
              <a:buAutoNum type="arabicPeriod" startAt="2"/>
              <a:tabLst>
                <a:tab pos="863600" algn="l"/>
                <a:tab pos="5635625" algn="l"/>
                <a:tab pos="75272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Ba</a:t>
            </a:r>
            <a:r>
              <a:rPr sz="2000" b="1" spc="-15" dirty="0">
                <a:latin typeface="Comic Sans MS"/>
                <a:cs typeface="Comic Sans MS"/>
              </a:rPr>
              <a:t>c</a:t>
            </a:r>
            <a:r>
              <a:rPr sz="2000" b="1" spc="-5" dirty="0">
                <a:latin typeface="Comic Sans MS"/>
                <a:cs typeface="Comic Sans MS"/>
              </a:rPr>
              <a:t>teria</a:t>
            </a:r>
            <a:r>
              <a:rPr sz="2000" b="1" dirty="0">
                <a:latin typeface="Comic Sans MS"/>
                <a:cs typeface="Comic Sans MS"/>
              </a:rPr>
              <a:t>s</a:t>
            </a:r>
            <a:r>
              <a:rPr sz="2000" b="1" spc="204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</a:t>
            </a:r>
            <a:r>
              <a:rPr sz="2000" b="1" spc="18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Hongo</a:t>
            </a:r>
            <a:r>
              <a:rPr sz="2000" b="1" dirty="0">
                <a:latin typeface="Comic Sans MS"/>
                <a:cs typeface="Comic Sans MS"/>
              </a:rPr>
              <a:t>s</a:t>
            </a:r>
            <a:r>
              <a:rPr sz="2000" b="1" spc="1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sc</a:t>
            </a:r>
            <a:r>
              <a:rPr sz="2000" spc="-15" dirty="0">
                <a:latin typeface="Comic Sans MS"/>
                <a:cs typeface="Comic Sans MS"/>
              </a:rPr>
              <a:t>o</a:t>
            </a:r>
            <a:r>
              <a:rPr sz="2000" dirty="0">
                <a:latin typeface="Comic Sans MS"/>
                <a:cs typeface="Comic Sans MS"/>
              </a:rPr>
              <a:t>mpon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spc="-5" dirty="0">
                <a:latin typeface="Comic Sans MS"/>
                <a:cs typeface="Comic Sans MS"/>
              </a:rPr>
              <a:t>dore</a:t>
            </a:r>
            <a:r>
              <a:rPr sz="2000" dirty="0">
                <a:latin typeface="Comic Sans MS"/>
                <a:cs typeface="Comic Sans MS"/>
              </a:rPr>
              <a:t>s	</a:t>
            </a:r>
            <a:r>
              <a:rPr sz="2000" b="1" spc="-5" dirty="0">
                <a:latin typeface="Comic Sans MS"/>
                <a:cs typeface="Comic Sans MS"/>
              </a:rPr>
              <a:t>devue</a:t>
            </a:r>
            <a:r>
              <a:rPr sz="2000" b="1" spc="5" dirty="0">
                <a:latin typeface="Comic Sans MS"/>
                <a:cs typeface="Comic Sans MS"/>
              </a:rPr>
              <a:t>l</a:t>
            </a:r>
            <a:r>
              <a:rPr sz="2000" b="1" spc="-5" dirty="0">
                <a:latin typeface="Comic Sans MS"/>
                <a:cs typeface="Comic Sans MS"/>
              </a:rPr>
              <a:t>ve</a:t>
            </a:r>
            <a:r>
              <a:rPr sz="2000" b="1" dirty="0">
                <a:latin typeface="Comic Sans MS"/>
                <a:cs typeface="Comic Sans MS"/>
              </a:rPr>
              <a:t>n</a:t>
            </a:r>
            <a:r>
              <a:rPr sz="2000" b="1" spc="18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CO</a:t>
            </a:r>
            <a:r>
              <a:rPr sz="1950" b="1" spc="22" baseline="-21367" dirty="0">
                <a:latin typeface="Comic Sans MS"/>
                <a:cs typeface="Comic Sans MS"/>
              </a:rPr>
              <a:t>2</a:t>
            </a:r>
            <a:r>
              <a:rPr sz="1950" b="1" baseline="-21367" dirty="0">
                <a:latin typeface="Comic Sans MS"/>
                <a:cs typeface="Comic Sans MS"/>
              </a:rPr>
              <a:t>	</a:t>
            </a:r>
            <a:r>
              <a:rPr sz="2000" b="1" dirty="0">
                <a:latin typeface="Comic Sans MS"/>
                <a:cs typeface="Comic Sans MS"/>
              </a:rPr>
              <a:t>al  medio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(fermentaciones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respiración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anaerobia).</a:t>
            </a:r>
            <a:endParaRPr sz="2000">
              <a:latin typeface="Comic Sans MS"/>
              <a:cs typeface="Comic Sans MS"/>
            </a:endParaRPr>
          </a:p>
          <a:p>
            <a:pPr marL="862965" lvl="1" indent="-343535">
              <a:lnSpc>
                <a:spcPct val="100000"/>
              </a:lnSpc>
              <a:spcBef>
                <a:spcPts val="2400"/>
              </a:spcBef>
              <a:buAutoNum type="arabicPeriod" startAt="2"/>
              <a:tabLst>
                <a:tab pos="863600" algn="l"/>
                <a:tab pos="3061335" algn="l"/>
                <a:tab pos="5015230" algn="l"/>
                <a:tab pos="6099175" algn="l"/>
                <a:tab pos="6521450" algn="l"/>
                <a:tab pos="7195184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Arqueobacterias	metanogénicas	utilizan	el	</a:t>
            </a:r>
            <a:r>
              <a:rPr sz="2000" b="1" dirty="0">
                <a:latin typeface="Comic Sans MS"/>
                <a:cs typeface="Comic Sans MS"/>
              </a:rPr>
              <a:t>CO</a:t>
            </a:r>
            <a:r>
              <a:rPr sz="1950" b="1" baseline="-21367" dirty="0">
                <a:latin typeface="Comic Sans MS"/>
                <a:cs typeface="Comic Sans MS"/>
              </a:rPr>
              <a:t>2	</a:t>
            </a:r>
            <a:r>
              <a:rPr sz="2000" b="1" dirty="0">
                <a:latin typeface="Comic Sans MS"/>
                <a:cs typeface="Comic Sans MS"/>
              </a:rPr>
              <a:t>para</a:t>
            </a:r>
            <a:endParaRPr sz="2000">
              <a:latin typeface="Comic Sans MS"/>
              <a:cs typeface="Comic Sans MS"/>
            </a:endParaRPr>
          </a:p>
          <a:p>
            <a:pPr marL="862965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producir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CH</a:t>
            </a:r>
            <a:r>
              <a:rPr sz="1950" b="1" baseline="-21367" dirty="0">
                <a:latin typeface="Comic Sans MS"/>
                <a:cs typeface="Comic Sans MS"/>
              </a:rPr>
              <a:t>4</a:t>
            </a:r>
            <a:r>
              <a:rPr sz="2000" b="1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862965" marR="57150" lvl="1" indent="-342900">
              <a:lnSpc>
                <a:spcPct val="100000"/>
              </a:lnSpc>
              <a:spcBef>
                <a:spcPts val="2400"/>
              </a:spcBef>
              <a:buAutoNum type="arabicPeriod" startAt="4"/>
              <a:tabLst>
                <a:tab pos="863600" algn="l"/>
                <a:tab pos="3051810" algn="l"/>
                <a:tab pos="4886960" algn="l"/>
                <a:tab pos="6128385" algn="l"/>
                <a:tab pos="6541134" algn="l"/>
                <a:tab pos="7196455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Arqu</a:t>
            </a:r>
            <a:r>
              <a:rPr sz="2000" b="1" spc="-20" dirty="0">
                <a:latin typeface="Comic Sans MS"/>
                <a:cs typeface="Comic Sans MS"/>
              </a:rPr>
              <a:t>e</a:t>
            </a:r>
            <a:r>
              <a:rPr sz="2000" b="1" dirty="0">
                <a:latin typeface="Comic Sans MS"/>
                <a:cs typeface="Comic Sans MS"/>
              </a:rPr>
              <a:t>ob</a:t>
            </a:r>
            <a:r>
              <a:rPr sz="2000" b="1" spc="-10" dirty="0">
                <a:latin typeface="Comic Sans MS"/>
                <a:cs typeface="Comic Sans MS"/>
              </a:rPr>
              <a:t>ac</a:t>
            </a:r>
            <a:r>
              <a:rPr sz="2000" b="1" spc="-5" dirty="0">
                <a:latin typeface="Comic Sans MS"/>
                <a:cs typeface="Comic Sans MS"/>
              </a:rPr>
              <a:t>t</a:t>
            </a:r>
            <a:r>
              <a:rPr sz="2000" b="1" spc="-15" dirty="0">
                <a:latin typeface="Comic Sans MS"/>
                <a:cs typeface="Comic Sans MS"/>
              </a:rPr>
              <a:t>e</a:t>
            </a:r>
            <a:r>
              <a:rPr sz="2000" b="1" spc="-5" dirty="0">
                <a:latin typeface="Comic Sans MS"/>
                <a:cs typeface="Comic Sans MS"/>
              </a:rPr>
              <a:t>ria</a:t>
            </a:r>
            <a:r>
              <a:rPr sz="2000" b="1" dirty="0">
                <a:latin typeface="Comic Sans MS"/>
                <a:cs typeface="Comic Sans MS"/>
              </a:rPr>
              <a:t>s	m</a:t>
            </a:r>
            <a:r>
              <a:rPr sz="2000" b="1" spc="-15" dirty="0">
                <a:latin typeface="Comic Sans MS"/>
                <a:cs typeface="Comic Sans MS"/>
              </a:rPr>
              <a:t>e</a:t>
            </a:r>
            <a:r>
              <a:rPr sz="2000" b="1" spc="-10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an</a:t>
            </a:r>
            <a:r>
              <a:rPr sz="2000" b="1" spc="-15" dirty="0">
                <a:latin typeface="Comic Sans MS"/>
                <a:cs typeface="Comic Sans MS"/>
              </a:rPr>
              <a:t>ó</a:t>
            </a:r>
            <a:r>
              <a:rPr sz="2000" b="1" spc="-5" dirty="0">
                <a:latin typeface="Comic Sans MS"/>
                <a:cs typeface="Comic Sans MS"/>
              </a:rPr>
              <a:t>tr</a:t>
            </a:r>
            <a:r>
              <a:rPr sz="2000" b="1" spc="-10" dirty="0">
                <a:latin typeface="Comic Sans MS"/>
                <a:cs typeface="Comic Sans MS"/>
              </a:rPr>
              <a:t>o</a:t>
            </a:r>
            <a:r>
              <a:rPr sz="2000" b="1" spc="-5" dirty="0">
                <a:latin typeface="Comic Sans MS"/>
                <a:cs typeface="Comic Sans MS"/>
              </a:rPr>
              <a:t>fa</a:t>
            </a:r>
            <a:r>
              <a:rPr sz="2000" b="1" dirty="0">
                <a:latin typeface="Comic Sans MS"/>
                <a:cs typeface="Comic Sans MS"/>
              </a:rPr>
              <a:t>s	</a:t>
            </a:r>
            <a:r>
              <a:rPr sz="2000" b="1" spc="-5" dirty="0">
                <a:latin typeface="Comic Sans MS"/>
                <a:cs typeface="Comic Sans MS"/>
              </a:rPr>
              <a:t>r</a:t>
            </a:r>
            <a:r>
              <a:rPr sz="2000" b="1" spc="-20" dirty="0">
                <a:latin typeface="Comic Sans MS"/>
                <a:cs typeface="Comic Sans MS"/>
              </a:rPr>
              <a:t>e</a:t>
            </a:r>
            <a:r>
              <a:rPr sz="2000" b="1" spc="-10" dirty="0">
                <a:latin typeface="Comic Sans MS"/>
                <a:cs typeface="Comic Sans MS"/>
              </a:rPr>
              <a:t>ox</a:t>
            </a:r>
            <a:r>
              <a:rPr sz="2000" b="1" spc="-5" dirty="0">
                <a:latin typeface="Comic Sans MS"/>
                <a:cs typeface="Comic Sans MS"/>
              </a:rPr>
              <a:t>ida</a:t>
            </a:r>
            <a:r>
              <a:rPr sz="2000" b="1" dirty="0">
                <a:latin typeface="Comic Sans MS"/>
                <a:cs typeface="Comic Sans MS"/>
              </a:rPr>
              <a:t>n	</a:t>
            </a:r>
            <a:r>
              <a:rPr sz="2000" b="1" spc="-5" dirty="0">
                <a:latin typeface="Comic Sans MS"/>
                <a:cs typeface="Comic Sans MS"/>
              </a:rPr>
              <a:t>e</a:t>
            </a:r>
            <a:r>
              <a:rPr sz="2000" b="1" dirty="0">
                <a:latin typeface="Comic Sans MS"/>
                <a:cs typeface="Comic Sans MS"/>
              </a:rPr>
              <a:t>l	</a:t>
            </a:r>
            <a:r>
              <a:rPr sz="2000" b="1" spc="-5" dirty="0">
                <a:latin typeface="Comic Sans MS"/>
                <a:cs typeface="Comic Sans MS"/>
              </a:rPr>
              <a:t>C</a:t>
            </a:r>
            <a:r>
              <a:rPr sz="2000" b="1" spc="-20" dirty="0">
                <a:latin typeface="Comic Sans MS"/>
                <a:cs typeface="Comic Sans MS"/>
              </a:rPr>
              <a:t>H</a:t>
            </a:r>
            <a:r>
              <a:rPr sz="1950" b="1" spc="22" baseline="-21367" dirty="0">
                <a:latin typeface="Comic Sans MS"/>
                <a:cs typeface="Comic Sans MS"/>
              </a:rPr>
              <a:t>4</a:t>
            </a:r>
            <a:r>
              <a:rPr sz="1950" b="1" baseline="-21367" dirty="0">
                <a:latin typeface="Comic Sans MS"/>
                <a:cs typeface="Comic Sans MS"/>
              </a:rPr>
              <a:t>	</a:t>
            </a:r>
            <a:r>
              <a:rPr sz="2000" b="1" dirty="0">
                <a:latin typeface="Comic Sans MS"/>
                <a:cs typeface="Comic Sans MS"/>
              </a:rPr>
              <a:t>para  </a:t>
            </a:r>
            <a:r>
              <a:rPr sz="2000" b="1" spc="-5" dirty="0">
                <a:latin typeface="Comic Sans MS"/>
                <a:cs typeface="Comic Sans MS"/>
              </a:rPr>
              <a:t>devolver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CO</a:t>
            </a:r>
            <a:r>
              <a:rPr sz="1950" b="1" baseline="-21367" dirty="0">
                <a:latin typeface="Comic Sans MS"/>
                <a:cs typeface="Comic Sans MS"/>
              </a:rPr>
              <a:t>2</a:t>
            </a:r>
            <a:r>
              <a:rPr sz="2000" b="1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6" y="394703"/>
            <a:ext cx="4147566" cy="361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11249" y="421385"/>
            <a:ext cx="184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Ciclo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Carbono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836675"/>
            <a:ext cx="8730996" cy="50398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968" y="3049651"/>
            <a:ext cx="52622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  <a:tab pos="1744980" algn="l"/>
                <a:tab pos="2287270" algn="l"/>
                <a:tab pos="2761615" algn="l"/>
                <a:tab pos="3093720" algn="l"/>
                <a:tab pos="3939540" algn="l"/>
                <a:tab pos="4231005" algn="l"/>
                <a:tab pos="4636135" algn="l"/>
              </a:tabLst>
            </a:pPr>
            <a:r>
              <a:rPr sz="1800" b="1" spc="-5" dirty="0">
                <a:latin typeface="Calibri"/>
                <a:cs typeface="Calibri"/>
              </a:rPr>
              <a:t>2.	</a:t>
            </a:r>
            <a:r>
              <a:rPr sz="1800" b="1" spc="-20" dirty="0">
                <a:latin typeface="Calibri"/>
                <a:cs typeface="Calibri"/>
              </a:rPr>
              <a:t>Transforman	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baseline="-20833" dirty="0">
                <a:latin typeface="Calibri"/>
                <a:cs typeface="Calibri"/>
              </a:rPr>
              <a:t>3	</a:t>
            </a:r>
            <a:r>
              <a:rPr sz="1800" spc="-5" dirty="0">
                <a:latin typeface="Calibri"/>
                <a:cs typeface="Calibri"/>
              </a:rPr>
              <a:t>(de	la	</a:t>
            </a:r>
            <a:r>
              <a:rPr sz="1800" spc="-10" dirty="0">
                <a:latin typeface="Calibri"/>
                <a:cs typeface="Calibri"/>
              </a:rPr>
              <a:t>fijación	</a:t>
            </a:r>
            <a:r>
              <a:rPr sz="1800" dirty="0">
                <a:latin typeface="Calibri"/>
                <a:cs typeface="Calibri"/>
              </a:rPr>
              <a:t>o	de	</a:t>
            </a:r>
            <a:r>
              <a:rPr sz="1800" spc="-15" dirty="0">
                <a:latin typeface="Calibri"/>
                <a:cs typeface="Calibri"/>
              </a:rPr>
              <a:t>restos</a:t>
            </a:r>
            <a:endParaRPr sz="1800">
              <a:latin typeface="Calibri"/>
              <a:cs typeface="Calibri"/>
            </a:endParaRPr>
          </a:p>
          <a:p>
            <a:pPr marL="38036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(Nitrificación).</a:t>
            </a:r>
            <a:endParaRPr sz="1800">
              <a:latin typeface="Calibri"/>
              <a:cs typeface="Calibri"/>
            </a:endParaRPr>
          </a:p>
          <a:p>
            <a:pPr marL="49466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1ª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Etapa: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oxidación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baseline="-20833" dirty="0">
                <a:latin typeface="Calibri"/>
                <a:cs typeface="Calibri"/>
              </a:rPr>
              <a:t>3</a:t>
            </a:r>
            <a:r>
              <a:rPr sz="1800" b="1" spc="225" baseline="-20833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→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</a:t>
            </a:r>
            <a:r>
              <a:rPr sz="1800" b="1" spc="-7" baseline="-20833" dirty="0">
                <a:latin typeface="Calibri"/>
                <a:cs typeface="Calibri"/>
              </a:rPr>
              <a:t>2</a:t>
            </a:r>
            <a:r>
              <a:rPr sz="1800" b="1" spc="225" baseline="-20833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(nitritos).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2361" y="3049651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63955" algn="l"/>
                <a:tab pos="1540510" algn="l"/>
              </a:tabLst>
            </a:pPr>
            <a:r>
              <a:rPr sz="1800" spc="-10" dirty="0">
                <a:latin typeface="Calibri"/>
                <a:cs typeface="Calibri"/>
              </a:rPr>
              <a:t>orgánicos)	</a:t>
            </a:r>
            <a:r>
              <a:rPr sz="1800" b="1" dirty="0">
                <a:latin typeface="Calibri"/>
                <a:cs typeface="Calibri"/>
              </a:rPr>
              <a:t>→	</a:t>
            </a:r>
            <a:r>
              <a:rPr sz="1800" b="1" spc="-5" dirty="0">
                <a:latin typeface="Calibri"/>
                <a:cs typeface="Calibri"/>
              </a:rPr>
              <a:t>NO</a:t>
            </a:r>
            <a:r>
              <a:rPr sz="1800" b="1" spc="-7" baseline="-20833" dirty="0"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3717" y="3872865"/>
            <a:ext cx="5229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05765" algn="l"/>
                <a:tab pos="406400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bacterias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nitrosificantes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i="1" spc="-5" dirty="0">
                <a:latin typeface="Calibri"/>
                <a:cs typeface="Calibri"/>
              </a:rPr>
              <a:t>Nitrosomonas</a:t>
            </a:r>
            <a:r>
              <a:rPr sz="1800" spc="-5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2ª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Etapa: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conversión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</a:t>
            </a:r>
            <a:r>
              <a:rPr sz="1800" b="1" spc="-7" baseline="-20833" dirty="0">
                <a:latin typeface="Calibri"/>
                <a:cs typeface="Calibri"/>
              </a:rPr>
              <a:t>2</a:t>
            </a:r>
            <a:r>
              <a:rPr sz="1800" b="1" spc="225" baseline="-20833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→NO</a:t>
            </a:r>
            <a:r>
              <a:rPr sz="1800" b="1" spc="-7" baseline="-20833" dirty="0">
                <a:latin typeface="Calibri"/>
                <a:cs typeface="Calibri"/>
              </a:rPr>
              <a:t>3</a:t>
            </a:r>
            <a:r>
              <a:rPr sz="1800" b="1" spc="202" baseline="-20833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(nitratos).</a:t>
            </a:r>
            <a:endParaRPr sz="18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buChar char="•"/>
              <a:tabLst>
                <a:tab pos="405765" algn="l"/>
                <a:tab pos="406400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bacterias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nitrificantes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Nitrobacter</a:t>
            </a:r>
            <a:r>
              <a:rPr sz="1800" spc="-1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368" y="4969840"/>
            <a:ext cx="18440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62735" algn="l"/>
              </a:tabLst>
            </a:pP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Co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v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er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	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2219" y="4969840"/>
            <a:ext cx="5393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  <a:tabLst>
                <a:tab pos="681355" algn="l"/>
                <a:tab pos="1061085" algn="l"/>
                <a:tab pos="1461770" algn="l"/>
                <a:tab pos="1993900" algn="l"/>
                <a:tab pos="2603500" algn="l"/>
                <a:tab pos="3011805" algn="l"/>
                <a:tab pos="3771265" algn="l"/>
                <a:tab pos="4056379" algn="l"/>
                <a:tab pos="4396105" algn="l"/>
              </a:tabLst>
            </a:pPr>
            <a:r>
              <a:rPr sz="1800" b="1" spc="-5" dirty="0">
                <a:latin typeface="Calibri"/>
                <a:cs typeface="Calibri"/>
              </a:rPr>
              <a:t>NO</a:t>
            </a:r>
            <a:r>
              <a:rPr sz="1800" b="1" spc="-7" baseline="-20833" dirty="0">
                <a:latin typeface="Calibri"/>
                <a:cs typeface="Calibri"/>
              </a:rPr>
              <a:t>3	</a:t>
            </a:r>
            <a:r>
              <a:rPr sz="1800" b="1" dirty="0">
                <a:latin typeface="Calibri"/>
                <a:cs typeface="Calibri"/>
              </a:rPr>
              <a:t>→	N</a:t>
            </a:r>
            <a:r>
              <a:rPr sz="1800" b="1" baseline="-20833" dirty="0">
                <a:latin typeface="Calibri"/>
                <a:cs typeface="Calibri"/>
              </a:rPr>
              <a:t>2	</a:t>
            </a:r>
            <a:r>
              <a:rPr sz="1800" b="1" spc="-10" dirty="0">
                <a:latin typeface="Calibri"/>
                <a:cs typeface="Calibri"/>
              </a:rPr>
              <a:t>que	</a:t>
            </a:r>
            <a:r>
              <a:rPr sz="1800" b="1" spc="-5" dirty="0">
                <a:latin typeface="Calibri"/>
                <a:cs typeface="Calibri"/>
              </a:rPr>
              <a:t>pasa	de	</a:t>
            </a:r>
            <a:r>
              <a:rPr sz="1800" b="1" spc="-10" dirty="0">
                <a:latin typeface="Calibri"/>
                <a:cs typeface="Calibri"/>
              </a:rPr>
              <a:t>nuevo	</a:t>
            </a:r>
            <a:r>
              <a:rPr sz="1800" b="1" dirty="0">
                <a:latin typeface="Calibri"/>
                <a:cs typeface="Calibri"/>
              </a:rPr>
              <a:t>a	la	</a:t>
            </a:r>
            <a:r>
              <a:rPr sz="1800" b="1" spc="-15" dirty="0">
                <a:latin typeface="Calibri"/>
                <a:cs typeface="Calibri"/>
              </a:rPr>
              <a:t>atmósfera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0217" y="5244846"/>
            <a:ext cx="4984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(Desnitrificación).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bacterias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género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Pseudomonas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Calibri"/>
                <a:cs typeface="Calibri"/>
              </a:rPr>
              <a:t>Se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condiciones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anaerobias.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6" y="394703"/>
            <a:ext cx="4147566" cy="3619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9368" y="262381"/>
            <a:ext cx="7374890" cy="253873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35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Ciclo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Nitrógeno</a:t>
            </a:r>
            <a:endParaRPr sz="1800">
              <a:latin typeface="Arial MT"/>
              <a:cs typeface="Arial MT"/>
            </a:endParaRPr>
          </a:p>
          <a:p>
            <a:pPr marL="194310" indent="-13144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194945" algn="l"/>
              </a:tabLst>
            </a:pP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Nitrógeno</a:t>
            </a:r>
            <a:r>
              <a:rPr sz="1800" dirty="0">
                <a:latin typeface="Calibri"/>
                <a:cs typeface="Calibri"/>
              </a:rPr>
              <a:t> 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encuentra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atmósfera</a:t>
            </a:r>
            <a:r>
              <a:rPr sz="1800" spc="-10" dirty="0">
                <a:latin typeface="Calibri"/>
                <a:cs typeface="Calibri"/>
              </a:rPr>
              <a:t> como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spc="20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NH</a:t>
            </a:r>
            <a:r>
              <a:rPr sz="1800" spc="-7" baseline="-20833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194310" indent="-1314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microorganismos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 Ciclo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Nitrógeno: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862965" lvl="1" indent="-343535">
              <a:lnSpc>
                <a:spcPct val="100000"/>
              </a:lnSpc>
              <a:buAutoNum type="arabicPeriod"/>
              <a:tabLst>
                <a:tab pos="862965" algn="l"/>
                <a:tab pos="863600" algn="l"/>
              </a:tabLst>
            </a:pPr>
            <a:r>
              <a:rPr sz="1800" b="1" dirty="0">
                <a:latin typeface="Calibri"/>
                <a:cs typeface="Calibri"/>
              </a:rPr>
              <a:t>Fijan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atmósfera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(Fijación)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→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baseline="-20833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320165" lvl="2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1320165" algn="l"/>
                <a:tab pos="1320800" algn="l"/>
              </a:tabLst>
            </a:pPr>
            <a:r>
              <a:rPr sz="1800" spc="-5" dirty="0">
                <a:latin typeface="Calibri"/>
                <a:cs typeface="Calibri"/>
              </a:rPr>
              <a:t>Especies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Nostoc,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Azotobacter,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Clostridium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i="1" spc="-10" dirty="0">
                <a:latin typeface="Calibri"/>
                <a:cs typeface="Calibri"/>
              </a:rPr>
              <a:t>Rhizobium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320165" lvl="2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sz="1800" spc="-5" dirty="0">
                <a:latin typeface="Calibri"/>
                <a:cs typeface="Calibri"/>
              </a:rPr>
              <a:t>Viven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simbiosis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plantas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leguminosas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(guisantes,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judías,…).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1088</Words>
  <Application>Microsoft Office PowerPoint</Application>
  <PresentationFormat>Presentación en pantalla (4:3)</PresentationFormat>
  <Paragraphs>163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Arial</vt:lpstr>
      <vt:lpstr>Arial MT</vt:lpstr>
      <vt:lpstr>Calibri</vt:lpstr>
      <vt:lpstr>Comic Sans MS</vt:lpstr>
      <vt:lpstr>Times New Roman</vt:lpstr>
      <vt:lpstr>Office Theme</vt:lpstr>
      <vt:lpstr>Los microorganismos en la biosfera</vt:lpstr>
      <vt:lpstr>¿Por qué son importantes los microorganismos?</vt:lpstr>
      <vt:lpstr>Presentación de PowerPoint</vt:lpstr>
      <vt:lpstr>LOS MICROORGANISMOS Y LOS CICLOS BIOGEOQUÍMICOS.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LOS MICROORGANISMOS Y LOS PROCESOS MEDIOAMBIENTALES</vt:lpstr>
      <vt:lpstr> BIORREMEDIACIÓN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.LOS MICROORGANISMOS Y LA BIOTECNOLOGÍA</vt:lpstr>
      <vt:lpstr>EN LA INDUSTRIA  ALIMENTARIA</vt:lpstr>
      <vt:lpstr>Presentación de PowerPoint</vt:lpstr>
      <vt:lpstr>EN LA INDUSTRIA  FARMACÉUTICA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Elearning</dc:creator>
  <cp:lastModifiedBy>CATA</cp:lastModifiedBy>
  <cp:revision>38</cp:revision>
  <dcterms:created xsi:type="dcterms:W3CDTF">2023-03-07T13:09:05Z</dcterms:created>
  <dcterms:modified xsi:type="dcterms:W3CDTF">2023-03-19T10:42:47Z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2023-03-07T00:00:00Z</vt:filetime>
  </property>
</Properties>
</file>