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96" r:id="rId3"/>
    <p:sldId id="397" r:id="rId4"/>
    <p:sldId id="400" r:id="rId5"/>
    <p:sldId id="359" r:id="rId6"/>
    <p:sldId id="336" r:id="rId7"/>
    <p:sldId id="341" r:id="rId8"/>
    <p:sldId id="362" r:id="rId9"/>
    <p:sldId id="371" r:id="rId10"/>
    <p:sldId id="360" r:id="rId11"/>
    <p:sldId id="408" r:id="rId12"/>
    <p:sldId id="409" r:id="rId13"/>
    <p:sldId id="415" r:id="rId14"/>
    <p:sldId id="410" r:id="rId15"/>
    <p:sldId id="412" r:id="rId16"/>
    <p:sldId id="413" r:id="rId17"/>
    <p:sldId id="41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7A2E8-AE42-493D-92E0-F5D4277E6599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FA6F2-380B-41A4-9447-3EB2F9AEE2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5F9B6-CCD3-4018-B737-19316BAE4435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607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958B2-9626-476E-9DDE-B6E9F684A33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29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954A4-8039-4C20-AF77-67B4D16B5079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6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4F34E-6EAD-4E44-BBFB-06BB7308D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CC26EA-0DB7-4923-B28B-60E50CF67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2B494-6373-4462-8713-071C2084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41271C-234D-444B-910A-2242AEF6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F886DC-7F44-494F-A949-35C1FB2E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94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B82C3-5C99-4759-A30F-62A47D066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0241CD-AC88-4EEA-9729-9D8710FB6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0C623C-6F13-4C73-ACC9-0D37BA99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24E04-A3CB-400A-A84D-09F4DA93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825C6B-A0E1-4C32-966E-D9215B6B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11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3D8803-5AB9-4EAE-93C2-A395B73F7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EBF5F0-0B81-455C-9AE8-02DBE5A0B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60466-B1DE-4030-BF8C-AF3BC0099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B16885-B24D-40D0-8F00-29502CE3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D85F78-DDB1-4D74-8B95-C4937CC1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03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4976B-75E6-4970-AD01-97ED32BF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EB14F-3B09-4EFA-B13C-9EE66BEC8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B01C4-2495-49A8-9AD0-32DD3C7A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67E724-062C-42C5-B7DE-3D675C4B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29074B-98C4-4B79-BED0-112E20FA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42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619A4-1865-4C50-978C-812A1EFC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6441C5-D8A1-4E67-BD1D-A5E3991C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0D3C4C-062D-44CA-AB49-45148446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B99D4-1AE7-40F6-BE12-3BB7419A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23933-F756-4AF7-BCE5-D69D5A01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36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59DFB-3672-4C81-BD7A-7A9E566D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3E7C4-02AC-43E1-B442-FDCCBBD71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099F25-01BB-4FCE-835D-ADEFE4083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CE3689-6A8C-4056-BF02-2A93EB57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533D7-FD68-47DB-8DBB-6E8C8E1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E3262-E186-41E1-BC79-42E6A5A2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32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8745F-E964-404B-92A2-A2280DAD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154D03-E6DF-429B-924E-F0AF87C9D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039776-A336-425C-A49D-C6494E5D7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55BAB6-9808-4FA4-966E-D21DBBDE3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F81670-36B4-4EB9-B6F1-DC1C78989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CDB71D4-F6D1-4F15-B241-2172C6CA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7FB42E-3F22-4142-B408-3888C707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7B20B-D3A5-421C-BBB0-491B2B3E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82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F050B-0FCE-4A63-8C0E-9D8F00C5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2B8679-CF01-4869-A1BE-63F6B3BB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C5BB43-F293-488C-A34B-9F049AD6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88C30E-A9A8-4607-8897-59636CD3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7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C6F260-4073-4626-BD76-E41E5E70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312248-BB60-4D6D-832C-01F70344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30D4E3-2027-4747-8BAD-02672051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5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96BF1-1CE3-4BD4-A3A3-FBBF50F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29F6-B912-42AD-AF64-B70455D3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9A8AD9-4F5A-4500-8882-2C0B63506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3A6152-FB1B-43D6-8DAF-34F636AA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BEA168-CA26-4B51-864A-EE0F08F3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8BFD9-6EEF-457C-84C6-C8DE2E2C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6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6FF09-A526-444A-986B-309B28E7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448702-E3D4-4B2A-995C-48345AB8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9FEE7E-BA36-47C5-87C0-D816ABE6A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D81468-532E-472B-8F33-1FAEF26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079288-EE0E-4700-B2F7-13E3CEE2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D89612-EFCC-4A3C-9158-84878D6A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8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969F99-ADE3-4CE2-9E29-862EDAA2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06408-C9CC-4A04-A275-4B5B9704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A9B24-3A21-4B14-BAE5-B3C0AD860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F83E5-1E9C-4E38-B381-CF503DA538AE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04174B-B87F-40E6-8E50-2EA9964B1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D7C04-5C4C-4B54-8340-E76D5B36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55289-53FF-404C-B31F-A9FB97E5D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0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denos%C3%ADn_trifosfato" TargetMode="External"/><Relationship Id="rId2" Type="http://schemas.openxmlformats.org/officeDocument/2006/relationships/hyperlink" Target="http://es.wikipedia.org/wiki/Energ%C3%A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8A285-DDBE-4907-90C2-BE183835E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FUNCIONES  CELULARES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A9EC6C-A0C5-47B6-ABE2-09926ABE6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52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WINDOWS\Escritorio\imagenes\Sin título-10.gif">
            <a:extLst>
              <a:ext uri="{FF2B5EF4-FFF2-40B4-BE49-F238E27FC236}">
                <a16:creationId xmlns:a16="http://schemas.microsoft.com/office/drawing/2014/main" id="{0C9A5590-CF4A-4FDA-9484-F52DE2DB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7450" r="3539" b="6950"/>
          <a:stretch>
            <a:fillRect/>
          </a:stretch>
        </p:blipFill>
        <p:spPr bwMode="auto">
          <a:xfrm>
            <a:off x="1631950" y="0"/>
            <a:ext cx="9036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030014" y="102334"/>
            <a:ext cx="85304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4. </a:t>
            </a:r>
            <a:r>
              <a:rPr lang="es-ES" sz="1600" b="1" dirty="0">
                <a:solidFill>
                  <a:srgbClr val="339933"/>
                </a:solidFill>
                <a:highlight>
                  <a:srgbClr val="B7FC84"/>
                </a:highlight>
                <a:latin typeface="Comic Sans MS" panose="030F0702030302020204" pitchFamily="66" charset="0"/>
              </a:rPr>
              <a:t>EL CICLO CELULAR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                                                           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Conjunto de procesos que experimenta una célula desde que se forma hasta que se divide en 2 células hijas. Se compone de: 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Interfase + Fase M (mitosis + citocinesis).</a:t>
            </a:r>
          </a:p>
        </p:txBody>
      </p:sp>
      <p:pic>
        <p:nvPicPr>
          <p:cNvPr id="5" name="Picture 82" descr="829625AST01P15H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0107" y="1060302"/>
            <a:ext cx="4897437" cy="3673475"/>
          </a:xfrm>
          <a:prstGeom prst="rect">
            <a:avLst/>
          </a:prstGeom>
          <a:noFill/>
        </p:spPr>
      </p:pic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2424336" y="1304764"/>
            <a:ext cx="1295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600" dirty="0">
                <a:latin typeface="Comic Sans MS" panose="030F0702030302020204" pitchFamily="66" charset="0"/>
              </a:rPr>
              <a:t>La célula aumenta su tamaño y la cantidad de orgánulos.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Text Box 102"/>
          <p:cNvSpPr txBox="1">
            <a:spLocks noChangeArrowheads="1"/>
          </p:cNvSpPr>
          <p:nvPr/>
        </p:nvSpPr>
        <p:spPr bwMode="auto">
          <a:xfrm>
            <a:off x="7536161" y="1232756"/>
            <a:ext cx="1908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600" dirty="0">
                <a:latin typeface="Comic Sans MS" panose="030F0702030302020204" pitchFamily="66" charset="0"/>
              </a:rPr>
              <a:t>El ADN se duplica.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5087939" y="1916833"/>
            <a:ext cx="1620837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err="1">
                <a:latin typeface="Comic Sans MS" panose="030F0702030302020204" pitchFamily="66" charset="0"/>
              </a:rPr>
              <a:t>Interfase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9" name="Text Box 83"/>
          <p:cNvSpPr txBox="1">
            <a:spLocks noChangeArrowheads="1"/>
          </p:cNvSpPr>
          <p:nvPr/>
        </p:nvSpPr>
        <p:spPr bwMode="auto">
          <a:xfrm>
            <a:off x="5526930" y="2630489"/>
            <a:ext cx="97313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Fase M</a:t>
            </a:r>
          </a:p>
        </p:txBody>
      </p:sp>
      <p:pic>
        <p:nvPicPr>
          <p:cNvPr id="11" name="Picture 84" descr="829625AST01P16H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27" t="11180"/>
          <a:stretch>
            <a:fillRect/>
          </a:stretch>
        </p:blipFill>
        <p:spPr bwMode="auto">
          <a:xfrm rot="-2139725">
            <a:off x="8148638" y="3859214"/>
            <a:ext cx="1568450" cy="2378075"/>
          </a:xfrm>
          <a:prstGeom prst="rect">
            <a:avLst/>
          </a:prstGeom>
          <a:noFill/>
        </p:spPr>
      </p:pic>
      <p:sp>
        <p:nvSpPr>
          <p:cNvPr id="12" name="Text Box 96"/>
          <p:cNvSpPr txBox="1">
            <a:spLocks noChangeArrowheads="1"/>
          </p:cNvSpPr>
          <p:nvPr/>
        </p:nvSpPr>
        <p:spPr bwMode="auto">
          <a:xfrm>
            <a:off x="7861301" y="3644901"/>
            <a:ext cx="2555875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División del citoplasma (citocinesis)</a:t>
            </a:r>
          </a:p>
        </p:txBody>
      </p:sp>
      <p:pic>
        <p:nvPicPr>
          <p:cNvPr id="13" name="Picture 85" descr="829625AST01P16H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99362">
            <a:off x="2278063" y="4221164"/>
            <a:ext cx="2305050" cy="1728787"/>
          </a:xfrm>
          <a:prstGeom prst="rect">
            <a:avLst/>
          </a:prstGeom>
          <a:noFill/>
        </p:spPr>
      </p:pic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1774826" y="3616325"/>
            <a:ext cx="255587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omic Sans MS" panose="030F0702030302020204" pitchFamily="66" charset="0"/>
              </a:rPr>
              <a:t>División del núcleo (mitosis)</a:t>
            </a:r>
          </a:p>
        </p:txBody>
      </p:sp>
      <p:sp>
        <p:nvSpPr>
          <p:cNvPr id="15" name="Rectangle 86"/>
          <p:cNvSpPr>
            <a:spLocks noChangeArrowheads="1"/>
          </p:cNvSpPr>
          <p:nvPr/>
        </p:nvSpPr>
        <p:spPr bwMode="auto">
          <a:xfrm>
            <a:off x="1774826" y="3608388"/>
            <a:ext cx="8785670" cy="2370270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5856798" y="4587011"/>
            <a:ext cx="293793" cy="1371735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18" name="Text Box 103"/>
          <p:cNvSpPr txBox="1">
            <a:spLocks noChangeArrowheads="1"/>
          </p:cNvSpPr>
          <p:nvPr/>
        </p:nvSpPr>
        <p:spPr bwMode="auto">
          <a:xfrm>
            <a:off x="4015791" y="6158678"/>
            <a:ext cx="4968554" cy="9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ES" sz="1600" dirty="0">
                <a:latin typeface="Comic Sans MS" panose="030F0702030302020204" pitchFamily="66" charset="0"/>
              </a:rPr>
              <a:t>El ADN se reparte entre las dos células, se divide el citoplasma y se originan dos células hijas.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774825" y="152637"/>
            <a:ext cx="866116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FASE M: LA MITOSIS O DIVISIÓN DEL NÚCLEO:</a:t>
            </a:r>
          </a:p>
          <a:p>
            <a:pPr>
              <a:spcBef>
                <a:spcPct val="50000"/>
              </a:spcBef>
            </a:pP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Una célula n o 2n se divide para originar 2 células hijas 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idénticas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 a la madre.</a:t>
            </a:r>
          </a:p>
          <a:p>
            <a:pPr>
              <a:spcBef>
                <a:spcPct val="50000"/>
              </a:spcBef>
            </a:pP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OBJETIVO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: </a:t>
            </a:r>
            <a:r>
              <a:rPr lang="es-ES" sz="1400" dirty="0">
                <a:solidFill>
                  <a:srgbClr val="339933"/>
                </a:solidFill>
                <a:latin typeface="Comic Sans MS" panose="030F0702030302020204" pitchFamily="66" charset="0"/>
              </a:rPr>
              <a:t>Reproducción en</a:t>
            </a:r>
            <a:r>
              <a:rPr lang="es-ES" sz="1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unicelulares</a:t>
            </a:r>
            <a:r>
              <a:rPr lang="es-ES" sz="1400" dirty="0">
                <a:solidFill>
                  <a:srgbClr val="339933"/>
                </a:solidFill>
                <a:latin typeface="Comic Sans MS" panose="030F0702030302020204" pitchFamily="66" charset="0"/>
              </a:rPr>
              <a:t>, crecimiento y regeneración de tejidos en </a:t>
            </a:r>
            <a:r>
              <a:rPr lang="es-ES" sz="1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pluricelulares</a:t>
            </a:r>
            <a:r>
              <a:rPr lang="es-ES" sz="1400" dirty="0">
                <a:solidFill>
                  <a:srgbClr val="339933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33" descr="829625AST01P15H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374"/>
          <a:stretch>
            <a:fillRect/>
          </a:stretch>
        </p:blipFill>
        <p:spPr bwMode="auto">
          <a:xfrm>
            <a:off x="4116388" y="1576476"/>
            <a:ext cx="3922712" cy="2019212"/>
          </a:xfrm>
          <a:prstGeom prst="rect">
            <a:avLst/>
          </a:prstGeom>
          <a:noFill/>
        </p:spPr>
      </p:pic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774826" y="3608388"/>
            <a:ext cx="8785225" cy="2628900"/>
            <a:chOff x="158" y="2273"/>
            <a:chExt cx="5534" cy="1656"/>
          </a:xfrm>
        </p:grpSpPr>
        <p:sp>
          <p:nvSpPr>
            <p:cNvPr id="7" name="Rectangle 57"/>
            <p:cNvSpPr>
              <a:spLocks noChangeArrowheads="1"/>
            </p:cNvSpPr>
            <p:nvPr/>
          </p:nvSpPr>
          <p:spPr bwMode="auto">
            <a:xfrm>
              <a:off x="158" y="2273"/>
              <a:ext cx="5444" cy="1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3399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pic>
          <p:nvPicPr>
            <p:cNvPr id="8" name="Picture 58" descr="829625AST01P16H0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2546"/>
              <a:ext cx="1429" cy="1072"/>
            </a:xfrm>
            <a:prstGeom prst="rect">
              <a:avLst/>
            </a:prstGeom>
            <a:noFill/>
          </p:spPr>
        </p:pic>
        <p:pic>
          <p:nvPicPr>
            <p:cNvPr id="9" name="Picture 59" descr="829625AST01P16H0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1" y="2546"/>
              <a:ext cx="1451" cy="1088"/>
            </a:xfrm>
            <a:prstGeom prst="rect">
              <a:avLst/>
            </a:prstGeom>
            <a:noFill/>
          </p:spPr>
        </p:pic>
        <p:pic>
          <p:nvPicPr>
            <p:cNvPr id="10" name="Picture 60" descr="829625AST01P16H0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3" y="2602"/>
              <a:ext cx="1421" cy="1066"/>
            </a:xfrm>
            <a:prstGeom prst="rect">
              <a:avLst/>
            </a:prstGeom>
            <a:noFill/>
          </p:spPr>
        </p:pic>
        <p:pic>
          <p:nvPicPr>
            <p:cNvPr id="11" name="Picture 61" descr="829625AST01P16H0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7" y="2523"/>
              <a:ext cx="1452" cy="1089"/>
            </a:xfrm>
            <a:prstGeom prst="rect">
              <a:avLst/>
            </a:prstGeom>
            <a:noFill/>
          </p:spPr>
        </p:pic>
        <p:sp>
          <p:nvSpPr>
            <p:cNvPr id="12" name="Text Box 62"/>
            <p:cNvSpPr txBox="1">
              <a:spLocks noChangeArrowheads="1"/>
            </p:cNvSpPr>
            <p:nvPr/>
          </p:nvSpPr>
          <p:spPr bwMode="auto">
            <a:xfrm>
              <a:off x="363" y="3566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PROFASE</a:t>
              </a:r>
            </a:p>
          </p:txBody>
        </p:sp>
        <p:sp>
          <p:nvSpPr>
            <p:cNvPr id="13" name="Text Box 63"/>
            <p:cNvSpPr txBox="1">
              <a:spLocks noChangeArrowheads="1"/>
            </p:cNvSpPr>
            <p:nvPr/>
          </p:nvSpPr>
          <p:spPr bwMode="auto">
            <a:xfrm>
              <a:off x="1792" y="3562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METAFASE</a:t>
              </a:r>
            </a:p>
          </p:txBody>
        </p:sp>
        <p:sp>
          <p:nvSpPr>
            <p:cNvPr id="14" name="Text Box 64"/>
            <p:cNvSpPr txBox="1">
              <a:spLocks noChangeArrowheads="1"/>
            </p:cNvSpPr>
            <p:nvPr/>
          </p:nvSpPr>
          <p:spPr bwMode="auto">
            <a:xfrm>
              <a:off x="3084" y="3562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ANAFASE</a:t>
              </a:r>
            </a:p>
          </p:txBody>
        </p:sp>
        <p:sp>
          <p:nvSpPr>
            <p:cNvPr id="15" name="Text Box 65"/>
            <p:cNvSpPr txBox="1">
              <a:spLocks noChangeArrowheads="1"/>
            </p:cNvSpPr>
            <p:nvPr/>
          </p:nvSpPr>
          <p:spPr bwMode="auto">
            <a:xfrm>
              <a:off x="4445" y="3562"/>
              <a:ext cx="10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Comic Sans MS" panose="030F0702030302020204" pitchFamily="66" charset="0"/>
                </a:rPr>
                <a:t>TELOFASE</a:t>
              </a:r>
            </a:p>
          </p:txBody>
        </p:sp>
      </p:grp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5537817" y="2804199"/>
            <a:ext cx="97313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Fase M</a:t>
            </a:r>
          </a:p>
        </p:txBody>
      </p:sp>
    </p:spTree>
    <p:extLst>
      <p:ext uri="{BB962C8B-B14F-4D97-AF65-F5344CB8AC3E}">
        <p14:creationId xmlns:p14="http://schemas.microsoft.com/office/powerpoint/2010/main" val="41446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575050" y="42863"/>
            <a:ext cx="4826000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LAS 4 FASES DE LA MITOSIS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75050" y="491975"/>
            <a:ext cx="1524000" cy="338554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PROFASE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7560332" y="476672"/>
            <a:ext cx="1524000" cy="338554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>
                <a:solidFill>
                  <a:srgbClr val="800080"/>
                </a:solidFill>
                <a:latin typeface="Comic Sans MS" panose="030F0702030302020204" pitchFamily="66" charset="0"/>
              </a:rPr>
              <a:t>METAFASE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3527884" y="3528001"/>
            <a:ext cx="1524000" cy="338554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>
                <a:solidFill>
                  <a:srgbClr val="800080"/>
                </a:solidFill>
                <a:latin typeface="Comic Sans MS" panose="030F0702030302020204" pitchFamily="66" charset="0"/>
              </a:rPr>
              <a:t>ANAFASE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8064388" y="3522494"/>
            <a:ext cx="1524000" cy="338554"/>
          </a:xfrm>
          <a:prstGeom prst="rect">
            <a:avLst/>
          </a:prstGeom>
          <a:solidFill>
            <a:srgbClr val="ECD9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b="1">
                <a:solidFill>
                  <a:srgbClr val="800080"/>
                </a:solidFill>
                <a:latin typeface="Comic Sans MS" panose="030F0702030302020204" pitchFamily="66" charset="0"/>
              </a:rPr>
              <a:t>TELOFASE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1727312" y="2454561"/>
            <a:ext cx="4752020" cy="954107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La cromatina se condensa. Los cromosomas se hacen visibles. La membrana nuclear y el </a:t>
            </a:r>
            <a:r>
              <a:rPr lang="es-ES_tradnl" sz="14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nucleolo</a:t>
            </a: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 desaparecen. Los pares de centriolos,  migran a polos opuestos y entre ellos se forma el huso acromático.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710300" y="2636912"/>
            <a:ext cx="3886200" cy="738664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Los cromosomas muy condensados se disponen en el ecuador de la célula, en la placa ecuatorial o </a:t>
            </a:r>
            <a:r>
              <a:rPr lang="es-ES_tradnl" sz="14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metafásica</a:t>
            </a: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6064696" y="5661249"/>
            <a:ext cx="4495800" cy="954107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Los centriolos acortan las fibras hasta que el huso desaparece. Las </a:t>
            </a:r>
            <a:r>
              <a:rPr lang="es-ES_tradnl" sz="14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cromátidas</a:t>
            </a: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 se rodean de una nueva membrana nuclear y se forman nuevos núcleos. De nuevo se </a:t>
            </a:r>
            <a:r>
              <a:rPr lang="es-ES_tradnl" sz="14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descondensa</a:t>
            </a: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 el ADN.</a:t>
            </a: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1751742" y="5553237"/>
            <a:ext cx="3886200" cy="1169551"/>
          </a:xfrm>
          <a:prstGeom prst="rect">
            <a:avLst/>
          </a:prstGeom>
          <a:solidFill>
            <a:srgbClr val="F7EFFF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Las </a:t>
            </a:r>
            <a:r>
              <a:rPr lang="es-ES_tradnl" sz="14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cromátidas</a:t>
            </a: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 hermanas se separan y se dirigen a polos opuestos de la célula gracias a que los centriolos acortan las fibras del huso, tirando de las </a:t>
            </a:r>
            <a:r>
              <a:rPr lang="es-ES_tradnl" sz="1400" dirty="0" err="1">
                <a:solidFill>
                  <a:srgbClr val="800080"/>
                </a:solidFill>
                <a:latin typeface="Comic Sans MS" panose="030F0702030302020204" pitchFamily="66" charset="0"/>
              </a:rPr>
              <a:t>cromátidas</a:t>
            </a:r>
            <a:r>
              <a:rPr lang="es-ES_tradnl" sz="1400" dirty="0">
                <a:solidFill>
                  <a:srgbClr val="800080"/>
                </a:solidFill>
                <a:latin typeface="Comic Sans MS" panose="030F0702030302020204" pitchFamily="66" charset="0"/>
              </a:rPr>
              <a:t> en direcciones opuestas..</a:t>
            </a:r>
          </a:p>
        </p:txBody>
      </p:sp>
      <p:pic>
        <p:nvPicPr>
          <p:cNvPr id="72731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466" y="944724"/>
            <a:ext cx="18049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025" y="3969061"/>
            <a:ext cx="19812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5070" y="4041069"/>
            <a:ext cx="1857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9716" y="923190"/>
            <a:ext cx="2362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r="4347"/>
          <a:stretch/>
        </p:blipFill>
        <p:spPr>
          <a:xfrm rot="5400000">
            <a:off x="1664739" y="731000"/>
            <a:ext cx="1740891" cy="15668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651268" y="3773522"/>
            <a:ext cx="2119992" cy="14394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34050" y="3774282"/>
            <a:ext cx="2179440" cy="14888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/>
          <a:srcRect l="7409" t="6423" r="2676" b="5117"/>
          <a:stretch/>
        </p:blipFill>
        <p:spPr>
          <a:xfrm rot="5197774">
            <a:off x="6589010" y="1053325"/>
            <a:ext cx="1663105" cy="13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 animBg="1"/>
      <p:bldP spid="72724" grpId="0" animBg="1"/>
      <p:bldP spid="72725" grpId="0" animBg="1"/>
      <p:bldP spid="72726" grpId="0" animBg="1"/>
      <p:bldP spid="72727" grpId="0" animBg="1"/>
      <p:bldP spid="72728" grpId="0" animBg="1"/>
      <p:bldP spid="72729" grpId="0" animBg="1"/>
      <p:bldP spid="727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316164" y="404664"/>
            <a:ext cx="7092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FASE M: DIVISIÓN DEL CITOPLASMA (CITOCINESIS)</a:t>
            </a:r>
          </a:p>
        </p:txBody>
      </p:sp>
      <p:pic>
        <p:nvPicPr>
          <p:cNvPr id="5" name="Picture 33" descr="829625AST01P15H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29"/>
          <a:stretch>
            <a:fillRect/>
          </a:stretch>
        </p:blipFill>
        <p:spPr bwMode="auto">
          <a:xfrm>
            <a:off x="3791584" y="872717"/>
            <a:ext cx="4536665" cy="2347007"/>
          </a:xfrm>
          <a:prstGeom prst="rect">
            <a:avLst/>
          </a:prstGeom>
          <a:noFill/>
        </p:spPr>
      </p:pic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483225" y="2312877"/>
            <a:ext cx="97313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Comic Sans MS" panose="030F0702030302020204" pitchFamily="66" charset="0"/>
              </a:rPr>
              <a:t>Fase M</a:t>
            </a:r>
          </a:p>
        </p:txBody>
      </p:sp>
      <p:pic>
        <p:nvPicPr>
          <p:cNvPr id="7" name="Picture 45" descr="829625AST01P16H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26" t="18916" b="9483"/>
          <a:stretch>
            <a:fillRect/>
          </a:stretch>
        </p:blipFill>
        <p:spPr bwMode="auto">
          <a:xfrm>
            <a:off x="6686274" y="4350248"/>
            <a:ext cx="1619250" cy="1887064"/>
          </a:xfrm>
          <a:prstGeom prst="rect">
            <a:avLst/>
          </a:prstGeom>
          <a:noFill/>
        </p:spPr>
      </p:pic>
      <p:pic>
        <p:nvPicPr>
          <p:cNvPr id="8" name="Picture 35" descr="829625AST01P16H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026" b="5472"/>
          <a:stretch>
            <a:fillRect/>
          </a:stretch>
        </p:blipFill>
        <p:spPr bwMode="auto">
          <a:xfrm>
            <a:off x="1955541" y="3537608"/>
            <a:ext cx="1871663" cy="287972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74826" y="3212368"/>
            <a:ext cx="8677275" cy="3204964"/>
          </a:xfrm>
          <a:prstGeom prst="rect">
            <a:avLst/>
          </a:prstGeom>
          <a:noFill/>
          <a:ln w="25400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s-ES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3827749" y="3392996"/>
            <a:ext cx="2555875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u="sng" dirty="0">
                <a:latin typeface="Comic Sans MS" panose="030F0702030302020204" pitchFamily="66" charset="0"/>
              </a:rPr>
              <a:t>CÉLULAS VEGETALES</a:t>
            </a:r>
            <a:r>
              <a:rPr lang="es-ES" sz="1600" dirty="0">
                <a:latin typeface="Comic Sans MS" panose="030F0702030302020204" pitchFamily="66" charset="0"/>
              </a:rPr>
              <a:t> Formación de un tabique (</a:t>
            </a:r>
            <a:r>
              <a:rPr lang="es-ES" sz="1600" dirty="0" err="1">
                <a:latin typeface="Comic Sans MS" panose="030F0702030302020204" pitchFamily="66" charset="0"/>
              </a:rPr>
              <a:t>fragmoplasto</a:t>
            </a:r>
            <a:r>
              <a:rPr lang="es-ES" sz="1600" dirty="0">
                <a:latin typeface="Comic Sans MS" panose="030F0702030302020204" pitchFamily="66" charset="0"/>
              </a:rPr>
              <a:t>) a partir del aparato de Golgi en el ecuador de celular. 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7824193" y="3392996"/>
            <a:ext cx="2555875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600" u="sng" dirty="0">
                <a:latin typeface="Comic Sans MS" panose="030F0702030302020204" pitchFamily="66" charset="0"/>
              </a:rPr>
              <a:t>CÉLULAS ANIMALES</a:t>
            </a:r>
            <a:r>
              <a:rPr lang="es-ES" sz="1600" dirty="0">
                <a:latin typeface="Comic Sans MS" panose="030F0702030302020204" pitchFamily="66" charset="0"/>
              </a:rPr>
              <a:t> División del citoplasma por estrangulamiento de la membrana a nivel del ecuador celular. 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150843" y="4960474"/>
            <a:ext cx="205263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 err="1">
                <a:latin typeface="Comic Sans MS" panose="030F0702030302020204" pitchFamily="66" charset="0"/>
              </a:rPr>
              <a:t>Fragmoplasto</a:t>
            </a:r>
            <a:endParaRPr lang="es-ES" sz="1600" dirty="0">
              <a:latin typeface="Comic Sans MS" panose="030F0702030302020204" pitchFamily="66" charset="0"/>
            </a:endParaRP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8363844" y="5140494"/>
            <a:ext cx="2052637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Comic Sans MS" panose="030F0702030302020204" pitchFamily="66" charset="0"/>
              </a:rPr>
              <a:t>Estrangulamiento</a:t>
            </a: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>
            <a:off x="3431704" y="5048672"/>
            <a:ext cx="719138" cy="36512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>
            <a:off x="7645116" y="5301208"/>
            <a:ext cx="719137" cy="0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3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A02AF63-8C71-4672-8FDC-CA13BA212C30}"/>
              </a:ext>
            </a:extLst>
          </p:cNvPr>
          <p:cNvSpPr txBox="1">
            <a:spLocks/>
          </p:cNvSpPr>
          <p:nvPr/>
        </p:nvSpPr>
        <p:spPr>
          <a:xfrm>
            <a:off x="3214802" y="266280"/>
            <a:ext cx="4816015" cy="641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LA MEIOSIS</a:t>
            </a:r>
          </a:p>
        </p:txBody>
      </p:sp>
      <p:pic>
        <p:nvPicPr>
          <p:cNvPr id="5" name="Picture 3" descr="C:\Documents and Settings\ana\Mis documentos\Mis imágenes\Meiosis.gif">
            <a:extLst>
              <a:ext uri="{FF2B5EF4-FFF2-40B4-BE49-F238E27FC236}">
                <a16:creationId xmlns:a16="http://schemas.microsoft.com/office/drawing/2014/main" id="{DADB3A6E-B1EA-4DF8-AD0B-434693DD7A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84" y="817101"/>
            <a:ext cx="5383825" cy="4614706"/>
          </a:xfrm>
          <a:prstGeom prst="rect">
            <a:avLst/>
          </a:prstGeom>
          <a:noFill/>
        </p:spPr>
      </p:pic>
      <p:pic>
        <p:nvPicPr>
          <p:cNvPr id="6" name="Picture 4" descr="C:\Documents and Settings\ana\Mis documentos\Mis imágenes\recombinac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3263" y="5568287"/>
            <a:ext cx="3613584" cy="1204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2316164" y="440668"/>
            <a:ext cx="6984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solidFill>
                  <a:srgbClr val="20A51D"/>
                </a:solidFill>
                <a:latin typeface="Comic Sans MS" panose="030F0702030302020204" pitchFamily="66" charset="0"/>
              </a:rPr>
              <a:t>COMPARACIÓN ENTRE MITOSIS Y MEIOSIS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151148"/>
            <a:ext cx="42862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 bwMode="auto">
          <a:xfrm>
            <a:off x="1775522" y="3738736"/>
            <a:ext cx="1802566" cy="1778496"/>
          </a:xfrm>
          <a:prstGeom prst="rect">
            <a:avLst/>
          </a:prstGeom>
          <a:noFill/>
          <a:ln w="12700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latin typeface="Arial" charset="0"/>
            </a:endParaRPr>
          </a:p>
        </p:txBody>
      </p:sp>
      <p:sp>
        <p:nvSpPr>
          <p:cNvPr id="7" name="Text Box 96"/>
          <p:cNvSpPr txBox="1">
            <a:spLocks noChangeArrowheads="1"/>
          </p:cNvSpPr>
          <p:nvPr/>
        </p:nvSpPr>
        <p:spPr bwMode="auto">
          <a:xfrm>
            <a:off x="1775522" y="3819297"/>
            <a:ext cx="1683296" cy="13888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1600" b="1" dirty="0">
                <a:latin typeface="Comic Sans MS" panose="030F0702030302020204" pitchFamily="66" charset="0"/>
              </a:rPr>
              <a:t>Resultado:</a:t>
            </a:r>
            <a:r>
              <a:rPr lang="es-ES" sz="1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s-ES" sz="1600" dirty="0">
                <a:latin typeface="Comic Sans MS" panose="030F0702030302020204" pitchFamily="66" charset="0"/>
              </a:rPr>
              <a:t>cuatro células hijas haploides distintas entre sí y a la progenitora.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8" name="Text Box 94"/>
          <p:cNvSpPr txBox="1">
            <a:spLocks noChangeArrowheads="1"/>
          </p:cNvSpPr>
          <p:nvPr/>
        </p:nvSpPr>
        <p:spPr bwMode="auto">
          <a:xfrm>
            <a:off x="8400256" y="3982132"/>
            <a:ext cx="1756792" cy="1571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1600" b="1" dirty="0">
                <a:latin typeface="Comic Sans MS" panose="030F0702030302020204" pitchFamily="66" charset="0"/>
              </a:rPr>
              <a:t>Resultado: </a:t>
            </a:r>
          </a:p>
          <a:p>
            <a:pPr algn="ctr"/>
            <a:r>
              <a:rPr lang="es-ES" sz="1600" dirty="0">
                <a:latin typeface="Comic Sans MS" panose="030F0702030302020204" pitchFamily="66" charset="0"/>
              </a:rPr>
              <a:t>dos células hijas  iguales entre sí y a la progenitora.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8328248" y="3976464"/>
            <a:ext cx="1828800" cy="1396752"/>
          </a:xfrm>
          <a:prstGeom prst="rect">
            <a:avLst/>
          </a:prstGeom>
          <a:noFill/>
          <a:ln w="12700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919536" y="116633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LA MEIOSIS</a:t>
            </a:r>
            <a:r>
              <a:rPr lang="es-ES" sz="2000" dirty="0">
                <a:solidFill>
                  <a:srgbClr val="339933"/>
                </a:solidFill>
                <a:latin typeface="Comic Sans MS" panose="030F0702030302020204" pitchFamily="66" charset="0"/>
              </a:rPr>
              <a:t>: 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división de 1 célula germinal 2n para obtener 4 células n (</a:t>
            </a:r>
            <a:r>
              <a:rPr lang="es-ES" sz="1600" b="1" dirty="0">
                <a:solidFill>
                  <a:srgbClr val="339933"/>
                </a:solidFill>
                <a:latin typeface="Comic Sans MS" panose="030F0702030302020204" pitchFamily="66" charset="0"/>
              </a:rPr>
              <a:t>gametos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) </a:t>
            </a:r>
            <a:r>
              <a:rPr lang="es-ES" sz="1600" u="sng" dirty="0">
                <a:solidFill>
                  <a:srgbClr val="339933"/>
                </a:solidFill>
                <a:latin typeface="Comic Sans MS" panose="030F0702030302020204" pitchFamily="66" charset="0"/>
              </a:rPr>
              <a:t>diferentes</a:t>
            </a:r>
            <a:r>
              <a:rPr lang="es-ES" sz="1600" dirty="0">
                <a:solidFill>
                  <a:srgbClr val="339933"/>
                </a:solidFill>
                <a:latin typeface="Comic Sans MS" panose="030F0702030302020204" pitchFamily="66" charset="0"/>
              </a:rPr>
              <a:t>, en individuos con reproducción sexual. Consta de 2 procesos de división:  </a:t>
            </a:r>
            <a:endParaRPr lang="es-ES" sz="1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Group 116"/>
          <p:cNvGrpSpPr>
            <a:grpSpLocks/>
          </p:cNvGrpSpPr>
          <p:nvPr/>
        </p:nvGrpSpPr>
        <p:grpSpPr bwMode="auto">
          <a:xfrm>
            <a:off x="4979877" y="1080722"/>
            <a:ext cx="2808399" cy="1268778"/>
            <a:chOff x="2109" y="368"/>
            <a:chExt cx="1837" cy="976"/>
          </a:xfrm>
        </p:grpSpPr>
        <p:sp>
          <p:nvSpPr>
            <p:cNvPr id="4" name="Rectangle 106"/>
            <p:cNvSpPr>
              <a:spLocks noChangeArrowheads="1"/>
            </p:cNvSpPr>
            <p:nvPr/>
          </p:nvSpPr>
          <p:spPr bwMode="auto">
            <a:xfrm>
              <a:off x="2109" y="368"/>
              <a:ext cx="1837" cy="976"/>
            </a:xfrm>
            <a:prstGeom prst="rect">
              <a:avLst/>
            </a:prstGeom>
            <a:solidFill>
              <a:srgbClr val="B7FC84"/>
            </a:solidFill>
            <a:ln w="9525">
              <a:solidFill>
                <a:srgbClr val="2E8A2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5" name="AutoShape 102"/>
            <p:cNvSpPr>
              <a:spLocks noChangeArrowheads="1"/>
            </p:cNvSpPr>
            <p:nvPr/>
          </p:nvSpPr>
          <p:spPr bwMode="auto">
            <a:xfrm>
              <a:off x="2217" y="436"/>
              <a:ext cx="164" cy="136"/>
            </a:xfrm>
            <a:prstGeom prst="rightArrow">
              <a:avLst>
                <a:gd name="adj1" fmla="val 50000"/>
                <a:gd name="adj2" fmla="val 30147"/>
              </a:avLst>
            </a:prstGeom>
            <a:solidFill>
              <a:srgbClr val="CC99FF">
                <a:alpha val="80000"/>
              </a:srgbClr>
            </a:solidFill>
            <a:ln w="9525">
              <a:solidFill>
                <a:srgbClr val="CC99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  <p:sp>
          <p:nvSpPr>
            <p:cNvPr id="6" name="AutoShape 104"/>
            <p:cNvSpPr>
              <a:spLocks noChangeArrowheads="1"/>
            </p:cNvSpPr>
            <p:nvPr/>
          </p:nvSpPr>
          <p:spPr bwMode="auto">
            <a:xfrm>
              <a:off x="2217" y="913"/>
              <a:ext cx="164" cy="136"/>
            </a:xfrm>
            <a:prstGeom prst="rightArrow">
              <a:avLst>
                <a:gd name="adj1" fmla="val 50000"/>
                <a:gd name="adj2" fmla="val 30147"/>
              </a:avLst>
            </a:pr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s-ES"/>
            </a:p>
          </p:txBody>
        </p:sp>
      </p:grpSp>
      <p:sp>
        <p:nvSpPr>
          <p:cNvPr id="7" name="Text Box 117"/>
          <p:cNvSpPr txBox="1">
            <a:spLocks noChangeArrowheads="1"/>
          </p:cNvSpPr>
          <p:nvPr/>
        </p:nvSpPr>
        <p:spPr bwMode="auto">
          <a:xfrm>
            <a:off x="5626894" y="1088300"/>
            <a:ext cx="277336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omic Sans MS" panose="030F0702030302020204" pitchFamily="66" charset="0"/>
              </a:rPr>
              <a:t>MEIOSIS I                      (separación de cromosomas</a:t>
            </a:r>
            <a:br>
              <a:rPr lang="es-ES" sz="1200" dirty="0">
                <a:latin typeface="Comic Sans MS" panose="030F0702030302020204" pitchFamily="66" charset="0"/>
              </a:rPr>
            </a:br>
            <a:r>
              <a:rPr lang="es-ES" sz="1200" dirty="0">
                <a:latin typeface="Comic Sans MS" panose="030F0702030302020204" pitchFamily="66" charset="0"/>
              </a:rPr>
              <a:t>homólogos)</a:t>
            </a:r>
          </a:p>
        </p:txBody>
      </p:sp>
      <p:sp>
        <p:nvSpPr>
          <p:cNvPr id="8" name="Text Box 105"/>
          <p:cNvSpPr txBox="1">
            <a:spLocks noChangeArrowheads="1"/>
          </p:cNvSpPr>
          <p:nvPr/>
        </p:nvSpPr>
        <p:spPr bwMode="auto">
          <a:xfrm>
            <a:off x="5628036" y="1736812"/>
            <a:ext cx="291623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>
                <a:latin typeface="Comic Sans MS" panose="030F0702030302020204" pitchFamily="66" charset="0"/>
              </a:rPr>
              <a:t>MEIOSIS II                      (separación de cromátidas</a:t>
            </a:r>
            <a:br>
              <a:rPr lang="es-ES" sz="1200" dirty="0">
                <a:latin typeface="Comic Sans MS" panose="030F0702030302020204" pitchFamily="66" charset="0"/>
              </a:rPr>
            </a:br>
            <a:r>
              <a:rPr lang="es-ES" sz="1200" dirty="0">
                <a:latin typeface="Comic Sans MS" panose="030F0702030302020204" pitchFamily="66" charset="0"/>
              </a:rPr>
              <a:t>hermanas)</a:t>
            </a:r>
          </a:p>
        </p:txBody>
      </p:sp>
      <p:pic>
        <p:nvPicPr>
          <p:cNvPr id="9" name="Picture 87" descr="829625AST01P17H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09" b="2646"/>
          <a:stretch>
            <a:fillRect/>
          </a:stretch>
        </p:blipFill>
        <p:spPr bwMode="auto">
          <a:xfrm>
            <a:off x="3216275" y="584200"/>
            <a:ext cx="7200900" cy="5367338"/>
          </a:xfrm>
          <a:prstGeom prst="rect">
            <a:avLst/>
          </a:prstGeom>
          <a:noFill/>
        </p:spPr>
      </p:pic>
      <p:sp>
        <p:nvSpPr>
          <p:cNvPr id="10" name="Text Box 96"/>
          <p:cNvSpPr txBox="1">
            <a:spLocks noChangeArrowheads="1"/>
          </p:cNvSpPr>
          <p:nvPr/>
        </p:nvSpPr>
        <p:spPr bwMode="auto">
          <a:xfrm>
            <a:off x="7788275" y="5838426"/>
            <a:ext cx="2700338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5. PROFASE II     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   (se vuelve a formar el huso)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6601880" y="2492897"/>
            <a:ext cx="1582353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7. TELOFASE y 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CITOCINESIS</a:t>
            </a:r>
          </a:p>
        </p:txBody>
      </p:sp>
      <p:sp>
        <p:nvSpPr>
          <p:cNvPr id="12" name="Text Box 100"/>
          <p:cNvSpPr txBox="1">
            <a:spLocks noChangeArrowheads="1"/>
          </p:cNvSpPr>
          <p:nvPr/>
        </p:nvSpPr>
        <p:spPr bwMode="auto">
          <a:xfrm>
            <a:off x="6336551" y="3581463"/>
            <a:ext cx="212407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6. ANAFASE II         (Separación de cromátidas) </a:t>
            </a:r>
          </a:p>
        </p:txBody>
      </p:sp>
      <p:sp>
        <p:nvSpPr>
          <p:cNvPr id="13" name="Text Box 95"/>
          <p:cNvSpPr txBox="1">
            <a:spLocks noChangeArrowheads="1"/>
          </p:cNvSpPr>
          <p:nvPr/>
        </p:nvSpPr>
        <p:spPr bwMode="auto">
          <a:xfrm>
            <a:off x="5311189" y="5719615"/>
            <a:ext cx="2339975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4. TELOFASE I  y CITOCINESIS      </a:t>
            </a:r>
          </a:p>
        </p:txBody>
      </p:sp>
      <p:sp>
        <p:nvSpPr>
          <p:cNvPr id="14" name="Text Box 99"/>
          <p:cNvSpPr txBox="1">
            <a:spLocks noChangeArrowheads="1"/>
          </p:cNvSpPr>
          <p:nvPr/>
        </p:nvSpPr>
        <p:spPr bwMode="auto">
          <a:xfrm>
            <a:off x="5735639" y="4419600"/>
            <a:ext cx="1690687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dirty="0">
                <a:latin typeface="Comic Sans MS" panose="030F0702030302020204" pitchFamily="66" charset="0"/>
              </a:rPr>
              <a:t>Células hijas</a:t>
            </a:r>
          </a:p>
        </p:txBody>
      </p:sp>
      <p:sp>
        <p:nvSpPr>
          <p:cNvPr id="15" name="Line 98"/>
          <p:cNvSpPr>
            <a:spLocks noChangeShapeType="1"/>
          </p:cNvSpPr>
          <p:nvPr/>
        </p:nvSpPr>
        <p:spPr bwMode="auto">
          <a:xfrm flipH="1" flipV="1">
            <a:off x="6311901" y="4689475"/>
            <a:ext cx="360363" cy="179388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6" name="Line 97"/>
          <p:cNvSpPr>
            <a:spLocks noChangeShapeType="1"/>
          </p:cNvSpPr>
          <p:nvPr/>
        </p:nvSpPr>
        <p:spPr bwMode="auto">
          <a:xfrm flipV="1">
            <a:off x="6203950" y="4689475"/>
            <a:ext cx="107950" cy="179388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1666876" y="1274418"/>
            <a:ext cx="176371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INTERFASE         (duplicación del ADN)</a:t>
            </a:r>
          </a:p>
        </p:txBody>
      </p:sp>
      <p:sp>
        <p:nvSpPr>
          <p:cNvPr id="18" name="Text Box 89"/>
          <p:cNvSpPr txBox="1">
            <a:spLocks noChangeArrowheads="1"/>
          </p:cNvSpPr>
          <p:nvPr/>
        </p:nvSpPr>
        <p:spPr bwMode="auto">
          <a:xfrm>
            <a:off x="1703389" y="2168525"/>
            <a:ext cx="18002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1. PROFASE I         (Condensación de los cromosomas, …)</a:t>
            </a:r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1667509" y="2924945"/>
            <a:ext cx="2124075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SOBRECRUZAMIENTO</a:t>
            </a:r>
          </a:p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Apareamiento de homólogos con intercambio de ADN.</a:t>
            </a:r>
          </a:p>
        </p:txBody>
      </p:sp>
      <p:sp>
        <p:nvSpPr>
          <p:cNvPr id="20" name="Rectángulo 19"/>
          <p:cNvSpPr/>
          <p:nvPr/>
        </p:nvSpPr>
        <p:spPr bwMode="auto">
          <a:xfrm>
            <a:off x="1666875" y="2888940"/>
            <a:ext cx="2124708" cy="914400"/>
          </a:xfrm>
          <a:prstGeom prst="rect">
            <a:avLst/>
          </a:prstGeom>
          <a:noFill/>
          <a:ln w="9525" cap="flat" cmpd="sng" algn="ctr">
            <a:solidFill>
              <a:srgbClr val="2E8A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latin typeface="Arial" charset="0"/>
            </a:endParaRPr>
          </a:p>
        </p:txBody>
      </p:sp>
      <p:sp>
        <p:nvSpPr>
          <p:cNvPr id="21" name="Text Box 93"/>
          <p:cNvSpPr txBox="1">
            <a:spLocks noChangeArrowheads="1"/>
          </p:cNvSpPr>
          <p:nvPr/>
        </p:nvSpPr>
        <p:spPr bwMode="auto">
          <a:xfrm>
            <a:off x="1847529" y="4004624"/>
            <a:ext cx="1836105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2. METAFASE I         (Los cromosomas se disponen en parejas en la placa ecuatorial)</a:t>
            </a:r>
          </a:p>
        </p:txBody>
      </p:sp>
      <p:sp>
        <p:nvSpPr>
          <p:cNvPr id="22" name="Text Box 94"/>
          <p:cNvSpPr txBox="1">
            <a:spLocks noChangeArrowheads="1"/>
          </p:cNvSpPr>
          <p:nvPr/>
        </p:nvSpPr>
        <p:spPr bwMode="auto">
          <a:xfrm>
            <a:off x="1563333" y="5418237"/>
            <a:ext cx="2923783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b="1" dirty="0">
                <a:latin typeface="Comic Sans MS" panose="030F0702030302020204" pitchFamily="66" charset="0"/>
              </a:rPr>
              <a:t>3. ANAFASE I            (Separación de los cromosomas: cada uno se dirige a un polo </a:t>
            </a:r>
            <a:r>
              <a:rPr lang="es-ES" sz="1200" b="1" dirty="0" err="1">
                <a:latin typeface="Comic Sans MS" panose="030F0702030302020204" pitchFamily="66" charset="0"/>
              </a:rPr>
              <a:t>ceiular</a:t>
            </a:r>
            <a:r>
              <a:rPr lang="es-ES" sz="12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3" name="Line 91"/>
          <p:cNvSpPr>
            <a:spLocks noChangeShapeType="1"/>
          </p:cNvSpPr>
          <p:nvPr/>
        </p:nvSpPr>
        <p:spPr bwMode="auto">
          <a:xfrm flipH="1">
            <a:off x="3540125" y="3043239"/>
            <a:ext cx="395288" cy="206375"/>
          </a:xfrm>
          <a:prstGeom prst="line">
            <a:avLst/>
          </a:prstGeom>
          <a:noFill/>
          <a:ln w="9525">
            <a:solidFill>
              <a:srgbClr val="2E8A2E"/>
            </a:solidFill>
            <a:round/>
            <a:headEnd type="oval" w="med" len="med"/>
            <a:tailEnd/>
          </a:ln>
          <a:effectLst/>
        </p:spPr>
        <p:txBody>
          <a:bodyPr wrap="none" lIns="90000" tIns="46800" rIns="90000" bIns="4680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670623" y="606085"/>
            <a:ext cx="4608512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solidFill>
                  <a:schemeClr val="accent2"/>
                </a:solidFill>
                <a:latin typeface="Comic Sans MS" panose="030F0702030302020204" pitchFamily="66" charset="0"/>
              </a:rPr>
              <a:t>A. LA NUTRICIÓN CELULAR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sp>
        <p:nvSpPr>
          <p:cNvPr id="17411" name="AutoShape 18"/>
          <p:cNvSpPr>
            <a:spLocks noChangeArrowheads="1"/>
          </p:cNvSpPr>
          <p:nvPr/>
        </p:nvSpPr>
        <p:spPr bwMode="auto">
          <a:xfrm>
            <a:off x="3589338" y="2727466"/>
            <a:ext cx="5327650" cy="371513"/>
          </a:xfrm>
          <a:prstGeom prst="rightArrowCallout">
            <a:avLst>
              <a:gd name="adj1" fmla="val 22222"/>
              <a:gd name="adj2" fmla="val 25000"/>
              <a:gd name="adj3" fmla="val 55087"/>
              <a:gd name="adj4" fmla="val 6874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s-ES"/>
          </a:p>
        </p:txBody>
      </p:sp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9008898" y="2638900"/>
            <a:ext cx="1490663" cy="533400"/>
          </a:xfrm>
          <a:prstGeom prst="rect">
            <a:avLst/>
          </a:prstGeom>
          <a:solidFill>
            <a:srgbClr val="99FF33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s-ES_tradnl" sz="1600">
                <a:latin typeface="Comic Sans MS" panose="030F0702030302020204" pitchFamily="66" charset="0"/>
              </a:rPr>
              <a:t>Proceso de </a:t>
            </a:r>
            <a:r>
              <a:rPr kumimoji="1" lang="es-ES_tradnl" sz="1600" b="1">
                <a:latin typeface="Comic Sans MS" panose="030F0702030302020204" pitchFamily="66" charset="0"/>
              </a:rPr>
              <a:t>NUTRICIÓN</a:t>
            </a:r>
            <a:endParaRPr kumimoji="1" lang="es-ES_tradnl" sz="1600">
              <a:latin typeface="Comic Sans MS" panose="030F0702030302020204" pitchFamily="66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182939" y="1901920"/>
            <a:ext cx="3971925" cy="911225"/>
            <a:chOff x="1860" y="842"/>
            <a:chExt cx="2184" cy="574"/>
          </a:xfrm>
        </p:grpSpPr>
        <p:sp>
          <p:nvSpPr>
            <p:cNvPr id="17435" name="Text Box 21"/>
            <p:cNvSpPr txBox="1">
              <a:spLocks noChangeArrowheads="1"/>
            </p:cNvSpPr>
            <p:nvPr/>
          </p:nvSpPr>
          <p:spPr bwMode="auto">
            <a:xfrm>
              <a:off x="2134" y="842"/>
              <a:ext cx="1910" cy="475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s-ES_tradnl" sz="1600" b="1" dirty="0">
                  <a:latin typeface="Comic Sans MS" panose="030F0702030302020204" pitchFamily="66" charset="0"/>
                </a:rPr>
                <a:t>Materia</a:t>
              </a:r>
              <a:r>
                <a:rPr kumimoji="1" lang="es-ES_tradnl" sz="1600" dirty="0">
                  <a:latin typeface="Comic Sans MS" panose="030F0702030302020204" pitchFamily="66" charset="0"/>
                </a:rPr>
                <a:t>: para mantener y renovar sus estructuras, crecer y reproducirse</a:t>
              </a:r>
            </a:p>
          </p:txBody>
        </p:sp>
        <p:sp>
          <p:nvSpPr>
            <p:cNvPr id="17436" name="Line 22"/>
            <p:cNvSpPr>
              <a:spLocks noChangeShapeType="1"/>
            </p:cNvSpPr>
            <p:nvPr/>
          </p:nvSpPr>
          <p:spPr bwMode="auto">
            <a:xfrm flipV="1">
              <a:off x="1860" y="1044"/>
              <a:ext cx="300" cy="3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87700" y="2672147"/>
            <a:ext cx="3987800" cy="1288641"/>
            <a:chOff x="1860" y="1428"/>
            <a:chExt cx="2184" cy="677"/>
          </a:xfrm>
        </p:grpSpPr>
        <p:sp>
          <p:nvSpPr>
            <p:cNvPr id="17433" name="Text Box 24"/>
            <p:cNvSpPr txBox="1">
              <a:spLocks noChangeArrowheads="1"/>
            </p:cNvSpPr>
            <p:nvPr/>
          </p:nvSpPr>
          <p:spPr bwMode="auto">
            <a:xfrm>
              <a:off x="2134" y="1590"/>
              <a:ext cx="1910" cy="515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es-ES_tradnl" sz="1600" b="1">
                  <a:latin typeface="Comic Sans MS" panose="030F0702030302020204" pitchFamily="66" charset="0"/>
                </a:rPr>
                <a:t>Energía</a:t>
              </a:r>
              <a:r>
                <a:rPr kumimoji="1" lang="es-ES_tradnl" sz="1600">
                  <a:latin typeface="Comic Sans MS" panose="030F0702030302020204" pitchFamily="66" charset="0"/>
                </a:rPr>
                <a:t>: para realizar sus actividades, moverse o intercambiar sustancias con el medio.</a:t>
              </a:r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>
              <a:off x="1860" y="1428"/>
              <a:ext cx="288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1706564" y="2334267"/>
            <a:ext cx="1692275" cy="980911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es-ES_tradnl" sz="1600" dirty="0">
                <a:latin typeface="Comic Sans MS" panose="030F0702030302020204" pitchFamily="66" charset="0"/>
              </a:rPr>
              <a:t>Las CÉLULAS necesitan los nutrientes para obtener:</a:t>
            </a:r>
          </a:p>
        </p:txBody>
      </p:sp>
      <p:sp>
        <p:nvSpPr>
          <p:cNvPr id="17416" name="Rectangle 27"/>
          <p:cNvSpPr>
            <a:spLocks noChangeArrowheads="1"/>
          </p:cNvSpPr>
          <p:nvPr/>
        </p:nvSpPr>
        <p:spPr bwMode="auto">
          <a:xfrm>
            <a:off x="7154863" y="2758171"/>
            <a:ext cx="1519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_tradnl" sz="1400">
                <a:latin typeface="Comic Sans MS" panose="030F0702030302020204" pitchFamily="66" charset="0"/>
              </a:rPr>
              <a:t>los obtienen por</a:t>
            </a:r>
            <a:endParaRPr kumimoji="1" lang="es-ES" sz="1400">
              <a:latin typeface="Comic Sans MS" panose="030F0702030302020204" pitchFamily="66" charset="0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502526" y="4726323"/>
            <a:ext cx="1923529" cy="369023"/>
            <a:chOff x="612" y="1992"/>
            <a:chExt cx="1134" cy="234"/>
          </a:xfrm>
        </p:grpSpPr>
        <p:sp>
          <p:nvSpPr>
            <p:cNvPr id="17431" name="AutoShape 29"/>
            <p:cNvSpPr>
              <a:spLocks noChangeArrowheads="1"/>
            </p:cNvSpPr>
            <p:nvPr/>
          </p:nvSpPr>
          <p:spPr bwMode="auto">
            <a:xfrm>
              <a:off x="624" y="2014"/>
              <a:ext cx="986" cy="18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32" name="Rectangle 30"/>
            <p:cNvSpPr>
              <a:spLocks noChangeArrowheads="1"/>
            </p:cNvSpPr>
            <p:nvPr/>
          </p:nvSpPr>
          <p:spPr bwMode="auto">
            <a:xfrm>
              <a:off x="612" y="1992"/>
              <a:ext cx="113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AUTÓTROFA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68736" y="4771060"/>
            <a:ext cx="2016125" cy="366712"/>
            <a:chOff x="3742" y="1992"/>
            <a:chExt cx="1270" cy="231"/>
          </a:xfrm>
        </p:grpSpPr>
        <p:sp>
          <p:nvSpPr>
            <p:cNvPr id="17429" name="AutoShape 32"/>
            <p:cNvSpPr>
              <a:spLocks noChangeArrowheads="1"/>
            </p:cNvSpPr>
            <p:nvPr/>
          </p:nvSpPr>
          <p:spPr bwMode="auto">
            <a:xfrm>
              <a:off x="3754" y="2014"/>
              <a:ext cx="1167" cy="18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30" name="Rectangle 33"/>
            <p:cNvSpPr>
              <a:spLocks noChangeArrowheads="1"/>
            </p:cNvSpPr>
            <p:nvPr/>
          </p:nvSpPr>
          <p:spPr bwMode="auto">
            <a:xfrm>
              <a:off x="3742" y="1992"/>
              <a:ext cx="12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HETERÓTROFA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7420" name="Rectangle 37"/>
          <p:cNvSpPr>
            <a:spLocks noChangeArrowheads="1"/>
          </p:cNvSpPr>
          <p:nvPr/>
        </p:nvSpPr>
        <p:spPr bwMode="auto">
          <a:xfrm>
            <a:off x="9107489" y="3154907"/>
            <a:ext cx="1305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s-ES_tradnl" dirty="0">
                <a:latin typeface="Comic Sans MS" panose="030F0702030302020204" pitchFamily="66" charset="0"/>
              </a:rPr>
              <a:t>puede ser </a:t>
            </a:r>
            <a:endParaRPr kumimoji="1" lang="es-ES" dirty="0">
              <a:latin typeface="Comic Sans MS" panose="030F0702030302020204" pitchFamily="66" charset="0"/>
            </a:endParaRP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207126" y="5232659"/>
            <a:ext cx="4292435" cy="647700"/>
            <a:chOff x="22" y="2221"/>
            <a:chExt cx="2948" cy="801"/>
          </a:xfrm>
        </p:grpSpPr>
        <p:sp>
          <p:nvSpPr>
            <p:cNvPr id="527399" name="AutoShape 39"/>
            <p:cNvSpPr>
              <a:spLocks noChangeArrowheads="1"/>
            </p:cNvSpPr>
            <p:nvPr/>
          </p:nvSpPr>
          <p:spPr bwMode="auto">
            <a:xfrm>
              <a:off x="35" y="2235"/>
              <a:ext cx="2890" cy="787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26" name="Text Box 40"/>
            <p:cNvSpPr txBox="1">
              <a:spLocks noChangeArrowheads="1"/>
            </p:cNvSpPr>
            <p:nvPr/>
          </p:nvSpPr>
          <p:spPr bwMode="auto">
            <a:xfrm>
              <a:off x="22" y="2221"/>
              <a:ext cx="2948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600" b="1" dirty="0">
                  <a:latin typeface="Comic Sans MS" panose="030F0702030302020204" pitchFamily="66" charset="0"/>
                </a:rPr>
                <a:t>Producen materia orgánica rica en energía a partir de materia inorgánica.</a:t>
              </a:r>
              <a:r>
                <a:rPr lang="es-ES_tradnl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706563" y="5195298"/>
            <a:ext cx="4268316" cy="685800"/>
            <a:chOff x="3220" y="2240"/>
            <a:chExt cx="2449" cy="680"/>
          </a:xfrm>
        </p:grpSpPr>
        <p:sp>
          <p:nvSpPr>
            <p:cNvPr id="527402" name="AutoShape 42"/>
            <p:cNvSpPr>
              <a:spLocks noChangeArrowheads="1"/>
            </p:cNvSpPr>
            <p:nvPr/>
          </p:nvSpPr>
          <p:spPr bwMode="auto">
            <a:xfrm>
              <a:off x="3233" y="2254"/>
              <a:ext cx="2436" cy="666"/>
            </a:xfrm>
            <a:prstGeom prst="foldedCorner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7424" name="Text Box 43"/>
            <p:cNvSpPr txBox="1">
              <a:spLocks noChangeArrowheads="1"/>
            </p:cNvSpPr>
            <p:nvPr/>
          </p:nvSpPr>
          <p:spPr bwMode="auto">
            <a:xfrm>
              <a:off x="3220" y="2240"/>
              <a:ext cx="228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600" b="1" dirty="0">
                  <a:latin typeface="Comic Sans MS" panose="030F0702030302020204" pitchFamily="66" charset="0"/>
                </a:rPr>
                <a:t>Incorporan materia orgánica fabricada por otros seres vivos</a:t>
              </a:r>
              <a:r>
                <a:rPr lang="es-ES_tradnl" sz="16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945107" y="215319"/>
            <a:ext cx="8416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dirty="0">
                <a:solidFill>
                  <a:srgbClr val="339933"/>
                </a:solidFill>
                <a:latin typeface="Comic Sans MS" panose="030F0702030302020204" pitchFamily="66" charset="0"/>
              </a:rPr>
              <a:t>. LAS FUNCIONES CELULARES.</a:t>
            </a:r>
          </a:p>
          <a:p>
            <a:pPr>
              <a:spcBef>
                <a:spcPct val="50000"/>
              </a:spcBef>
            </a:pPr>
            <a:endParaRPr lang="es-ES_tradnl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s-ES_tradnl" dirty="0">
                <a:latin typeface="Comic Sans MS" panose="030F0702030302020204" pitchFamily="66" charset="0"/>
              </a:rPr>
              <a:t>Proceso por el cual las células intercambian materia y energía con su entorno.</a:t>
            </a:r>
            <a:r>
              <a:rPr lang="es-ES_tradnl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endParaRPr 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2115450" y="1469247"/>
            <a:ext cx="8351837" cy="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 bwMode="auto">
          <a:xfrm>
            <a:off x="9426054" y="3524240"/>
            <a:ext cx="0" cy="95797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ector recto de flecha 59"/>
          <p:cNvCxnSpPr/>
          <p:nvPr/>
        </p:nvCxnSpPr>
        <p:spPr bwMode="auto">
          <a:xfrm flipH="1">
            <a:off x="4076800" y="4467376"/>
            <a:ext cx="5349255" cy="14836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Conector recto de flecha 66"/>
          <p:cNvCxnSpPr/>
          <p:nvPr/>
        </p:nvCxnSpPr>
        <p:spPr bwMode="auto">
          <a:xfrm flipH="1">
            <a:off x="4092669" y="4494308"/>
            <a:ext cx="1058" cy="22431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Conector recto de flecha 69"/>
          <p:cNvCxnSpPr/>
          <p:nvPr/>
        </p:nvCxnSpPr>
        <p:spPr bwMode="auto">
          <a:xfrm flipH="1">
            <a:off x="8448587" y="4496580"/>
            <a:ext cx="1058" cy="22431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1" name="Picture 37" descr="826630Atlas_Página_02_Imagen_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7254">
            <a:off x="1751252" y="3936920"/>
            <a:ext cx="1043731" cy="1198968"/>
          </a:xfrm>
          <a:prstGeom prst="rect">
            <a:avLst/>
          </a:prstGeom>
          <a:noFill/>
        </p:spPr>
      </p:pic>
      <p:pic>
        <p:nvPicPr>
          <p:cNvPr id="72" name="Picture 44" descr="t2-3b"/>
          <p:cNvPicPr>
            <a:picLocks noChangeAspect="1" noChangeArrowheads="1"/>
          </p:cNvPicPr>
          <p:nvPr/>
        </p:nvPicPr>
        <p:blipFill>
          <a:blip r:embed="rId4" cstate="print"/>
          <a:srcRect l="22809" t="8238" r="24757" b="8238"/>
          <a:stretch>
            <a:fillRect/>
          </a:stretch>
        </p:blipFill>
        <p:spPr bwMode="auto">
          <a:xfrm>
            <a:off x="9524698" y="4176474"/>
            <a:ext cx="1052361" cy="101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57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INDOWS\Escritorio\imagenes\Sin título-6.gif">
            <a:extLst>
              <a:ext uri="{FF2B5EF4-FFF2-40B4-BE49-F238E27FC236}">
                <a16:creationId xmlns:a16="http://schemas.microsoft.com/office/drawing/2014/main" id="{9AE21D75-4F78-417B-8B26-12097DDD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7450" r="5113" b="6950"/>
          <a:stretch>
            <a:fillRect/>
          </a:stretch>
        </p:blipFill>
        <p:spPr bwMode="auto">
          <a:xfrm>
            <a:off x="758929" y="188118"/>
            <a:ext cx="10674142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54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663058" y="114300"/>
            <a:ext cx="4831589" cy="338554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1600" dirty="0">
                <a:latin typeface="Comic Sans MS" panose="030F0702030302020204" pitchFamily="66" charset="0"/>
              </a:rPr>
              <a:t>NUTRICIÓN CELULAR: EL METABOLISMO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74825" y="748375"/>
            <a:ext cx="1728788" cy="411162"/>
            <a:chOff x="56" y="1811"/>
            <a:chExt cx="1554" cy="863"/>
          </a:xfrm>
        </p:grpSpPr>
        <p:sp>
          <p:nvSpPr>
            <p:cNvPr id="519180" name="Cloud"/>
            <p:cNvSpPr>
              <a:spLocks noChangeAspect="1" noEditPoints="1" noChangeArrowheads="1"/>
            </p:cNvSpPr>
            <p:nvPr/>
          </p:nvSpPr>
          <p:spPr bwMode="auto">
            <a:xfrm>
              <a:off x="56" y="1811"/>
              <a:ext cx="1554" cy="86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479" name="Rectangle 13"/>
            <p:cNvSpPr>
              <a:spLocks noChangeArrowheads="1"/>
            </p:cNvSpPr>
            <p:nvPr/>
          </p:nvSpPr>
          <p:spPr bwMode="auto">
            <a:xfrm>
              <a:off x="281" y="1888"/>
              <a:ext cx="991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altLang="es-ES_tradnl" sz="1600" b="1">
                  <a:latin typeface="Comic Sans MS" pitchFamily="66" charset="0"/>
                </a:rPr>
                <a:t>CÉLULAS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295775" y="693212"/>
            <a:ext cx="1842572" cy="649287"/>
            <a:chOff x="1428" y="2098"/>
            <a:chExt cx="1497" cy="409"/>
          </a:xfrm>
        </p:grpSpPr>
        <p:sp>
          <p:nvSpPr>
            <p:cNvPr id="18476" name="AutoShape 15"/>
            <p:cNvSpPr>
              <a:spLocks noChangeArrowheads="1"/>
            </p:cNvSpPr>
            <p:nvPr/>
          </p:nvSpPr>
          <p:spPr bwMode="auto">
            <a:xfrm>
              <a:off x="1428" y="2098"/>
              <a:ext cx="1452" cy="409"/>
            </a:xfrm>
            <a:prstGeom prst="roundRect">
              <a:avLst>
                <a:gd name="adj" fmla="val 28912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77" name="Text Box 16"/>
            <p:cNvSpPr txBox="1">
              <a:spLocks noChangeArrowheads="1"/>
            </p:cNvSpPr>
            <p:nvPr/>
          </p:nvSpPr>
          <p:spPr bwMode="auto">
            <a:xfrm>
              <a:off x="1496" y="2119"/>
              <a:ext cx="14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400" dirty="0">
                  <a:latin typeface="Comic Sans MS" pitchFamily="66" charset="0"/>
                </a:rPr>
                <a:t>REACCICONES QUÍMICAS</a:t>
              </a:r>
              <a:endParaRPr lang="es-ES" sz="1400" dirty="0">
                <a:latin typeface="Comic Sans MS" pitchFamily="66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40013" y="949345"/>
            <a:ext cx="1657349" cy="622300"/>
            <a:chOff x="703" y="2187"/>
            <a:chExt cx="1044" cy="392"/>
          </a:xfrm>
        </p:grpSpPr>
        <p:cxnSp>
          <p:nvCxnSpPr>
            <p:cNvPr id="18474" name="AutoShape 18"/>
            <p:cNvCxnSpPr>
              <a:cxnSpLocks noChangeShapeType="1"/>
              <a:stCxn id="519180" idx="1"/>
              <a:endCxn id="18476" idx="1"/>
            </p:cNvCxnSpPr>
            <p:nvPr/>
          </p:nvCxnSpPr>
          <p:spPr bwMode="auto">
            <a:xfrm flipV="1">
              <a:off x="703" y="2187"/>
              <a:ext cx="1044" cy="8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75" name="Rectangle 19"/>
            <p:cNvSpPr>
              <a:spLocks noChangeArrowheads="1"/>
            </p:cNvSpPr>
            <p:nvPr/>
          </p:nvSpPr>
          <p:spPr bwMode="auto">
            <a:xfrm>
              <a:off x="989" y="2288"/>
              <a:ext cx="6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1200" dirty="0">
                  <a:latin typeface="Comic Sans MS" panose="030F0702030302020204" pitchFamily="66" charset="0"/>
                </a:rPr>
                <a:t>Funcionan</a:t>
              </a:r>
            </a:p>
            <a:p>
              <a:pPr algn="ctr"/>
              <a:r>
                <a:rPr lang="es-ES_tradnl" sz="1200" dirty="0">
                  <a:latin typeface="Comic Sans MS" panose="030F0702030302020204" pitchFamily="66" charset="0"/>
                </a:rPr>
                <a:t>por medio de</a:t>
              </a:r>
              <a:endParaRPr lang="es-ES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778329" y="863080"/>
            <a:ext cx="2183158" cy="360363"/>
            <a:chOff x="2472" y="1162"/>
            <a:chExt cx="680" cy="363"/>
          </a:xfrm>
        </p:grpSpPr>
        <p:sp>
          <p:nvSpPr>
            <p:cNvPr id="18472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680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73" name="Text Box 22"/>
            <p:cNvSpPr txBox="1">
              <a:spLocks noChangeArrowheads="1"/>
            </p:cNvSpPr>
            <p:nvPr/>
          </p:nvSpPr>
          <p:spPr bwMode="auto">
            <a:xfrm>
              <a:off x="2472" y="1162"/>
              <a:ext cx="68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600" dirty="0">
                  <a:latin typeface="Comic Sans MS" pitchFamily="66" charset="0"/>
                </a:rPr>
                <a:t>EL METABOLISMO</a:t>
              </a:r>
              <a:endParaRPr lang="es-ES" sz="1600" dirty="0">
                <a:latin typeface="Comic Sans MS" pitchFamily="66" charset="0"/>
              </a:endParaRPr>
            </a:p>
          </p:txBody>
        </p:sp>
      </p:grpSp>
      <p:cxnSp>
        <p:nvCxnSpPr>
          <p:cNvPr id="18439" name="AutoShape 23"/>
          <p:cNvCxnSpPr>
            <a:cxnSpLocks noChangeShapeType="1"/>
          </p:cNvCxnSpPr>
          <p:nvPr/>
        </p:nvCxnSpPr>
        <p:spPr bwMode="auto">
          <a:xfrm rot="5400000">
            <a:off x="5677686" y="-607034"/>
            <a:ext cx="1079500" cy="474044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137629" y="960135"/>
            <a:ext cx="1639888" cy="276225"/>
            <a:chOff x="2975" y="399"/>
            <a:chExt cx="1033" cy="174"/>
          </a:xfrm>
        </p:grpSpPr>
        <p:cxnSp>
          <p:nvCxnSpPr>
            <p:cNvPr id="18470" name="AutoShape 26"/>
            <p:cNvCxnSpPr>
              <a:cxnSpLocks noChangeShapeType="1"/>
              <a:stCxn id="18477" idx="3"/>
              <a:endCxn id="18473" idx="1"/>
            </p:cNvCxnSpPr>
            <p:nvPr/>
          </p:nvCxnSpPr>
          <p:spPr bwMode="auto">
            <a:xfrm>
              <a:off x="2975" y="417"/>
              <a:ext cx="1033" cy="2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471" name="Text Box 27"/>
            <p:cNvSpPr txBox="1">
              <a:spLocks noChangeArrowheads="1"/>
            </p:cNvSpPr>
            <p:nvPr/>
          </p:nvSpPr>
          <p:spPr bwMode="auto">
            <a:xfrm>
              <a:off x="3062" y="399"/>
              <a:ext cx="93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200" dirty="0">
                  <a:latin typeface="Comic Sans MS" panose="030F0702030302020204" pitchFamily="66" charset="0"/>
                </a:rPr>
                <a:t>que constituyen</a:t>
              </a:r>
              <a:endParaRPr lang="es-ES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810251" y="2302455"/>
            <a:ext cx="1747837" cy="804862"/>
            <a:chOff x="624" y="2016"/>
            <a:chExt cx="1008" cy="743"/>
          </a:xfrm>
        </p:grpSpPr>
        <p:sp>
          <p:nvSpPr>
            <p:cNvPr id="18468" name="Oval 29" descr="Rombos punteados"/>
            <p:cNvSpPr>
              <a:spLocks noChangeArrowheads="1"/>
            </p:cNvSpPr>
            <p:nvPr/>
          </p:nvSpPr>
          <p:spPr bwMode="auto">
            <a:xfrm>
              <a:off x="624" y="2016"/>
              <a:ext cx="1008" cy="624"/>
            </a:xfrm>
            <a:prstGeom prst="ellipse">
              <a:avLst/>
            </a:prstGeom>
            <a:pattFill prst="dotDmn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69" name="Rectangle 30"/>
            <p:cNvSpPr>
              <a:spLocks noChangeArrowheads="1"/>
            </p:cNvSpPr>
            <p:nvPr/>
          </p:nvSpPr>
          <p:spPr bwMode="auto">
            <a:xfrm>
              <a:off x="682" y="2111"/>
              <a:ext cx="920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>
                  <a:latin typeface="Comic Sans MS" pitchFamily="66" charset="0"/>
                </a:rPr>
                <a:t>Catabolismo</a:t>
              </a:r>
            </a:p>
            <a:p>
              <a:pPr algn="ctr"/>
              <a:endParaRPr lang="es-ES" sz="2000">
                <a:latin typeface="Comic Sans MS" pitchFamily="66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7727176" y="2353405"/>
            <a:ext cx="1600200" cy="787400"/>
            <a:chOff x="624" y="2016"/>
            <a:chExt cx="1008" cy="871"/>
          </a:xfrm>
        </p:grpSpPr>
        <p:sp>
          <p:nvSpPr>
            <p:cNvPr id="18466" name="Oval 32" descr="Rombos punteados"/>
            <p:cNvSpPr>
              <a:spLocks noChangeArrowheads="1"/>
            </p:cNvSpPr>
            <p:nvPr/>
          </p:nvSpPr>
          <p:spPr bwMode="auto">
            <a:xfrm>
              <a:off x="624" y="2016"/>
              <a:ext cx="1008" cy="624"/>
            </a:xfrm>
            <a:prstGeom prst="ellipse">
              <a:avLst/>
            </a:prstGeom>
            <a:pattFill prst="dotDmn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67" name="Rectangle 33"/>
            <p:cNvSpPr>
              <a:spLocks noChangeArrowheads="1"/>
            </p:cNvSpPr>
            <p:nvPr/>
          </p:nvSpPr>
          <p:spPr bwMode="auto">
            <a:xfrm>
              <a:off x="665" y="2111"/>
              <a:ext cx="953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_tradnl" sz="2000">
                  <a:latin typeface="Comic Sans MS" pitchFamily="66" charset="0"/>
                </a:rPr>
                <a:t>Anabolismo</a:t>
              </a:r>
            </a:p>
            <a:p>
              <a:pPr algn="ctr"/>
              <a:endParaRPr lang="es-ES" sz="2000">
                <a:latin typeface="Comic Sans MS" pitchFamily="66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2244372" y="3050957"/>
            <a:ext cx="2665412" cy="366712"/>
            <a:chOff x="158" y="1842"/>
            <a:chExt cx="2404" cy="232"/>
          </a:xfrm>
        </p:grpSpPr>
        <p:sp>
          <p:nvSpPr>
            <p:cNvPr id="18464" name="AutoShape 35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65" name="Rectangle 36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complejas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45" name="AutoShape 37"/>
          <p:cNvSpPr>
            <a:spLocks noChangeArrowheads="1"/>
          </p:cNvSpPr>
          <p:nvPr/>
        </p:nvSpPr>
        <p:spPr bwMode="auto">
          <a:xfrm rot="5400000">
            <a:off x="2782094" y="3745181"/>
            <a:ext cx="1079500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351088" y="4502903"/>
            <a:ext cx="2303462" cy="366713"/>
            <a:chOff x="158" y="1842"/>
            <a:chExt cx="2404" cy="232"/>
          </a:xfrm>
        </p:grpSpPr>
        <p:sp>
          <p:nvSpPr>
            <p:cNvPr id="18462" name="AutoShape 39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63" name="Rectangle 40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simples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47" name="AutoShape 41"/>
          <p:cNvSpPr>
            <a:spLocks noChangeArrowheads="1"/>
          </p:cNvSpPr>
          <p:nvPr/>
        </p:nvSpPr>
        <p:spPr bwMode="auto">
          <a:xfrm>
            <a:off x="3496360" y="3812629"/>
            <a:ext cx="647700" cy="2159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208697" y="3489338"/>
            <a:ext cx="2026406" cy="863601"/>
            <a:chOff x="1662" y="2061"/>
            <a:chExt cx="1089" cy="544"/>
          </a:xfrm>
        </p:grpSpPr>
        <p:sp>
          <p:nvSpPr>
            <p:cNvPr id="18460" name="AutoShape 43"/>
            <p:cNvSpPr>
              <a:spLocks noChangeArrowheads="1"/>
            </p:cNvSpPr>
            <p:nvPr/>
          </p:nvSpPr>
          <p:spPr bwMode="auto">
            <a:xfrm>
              <a:off x="1662" y="2061"/>
              <a:ext cx="1089" cy="5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61" name="Text Box 44"/>
            <p:cNvSpPr txBox="1">
              <a:spLocks noChangeArrowheads="1"/>
            </p:cNvSpPr>
            <p:nvPr/>
          </p:nvSpPr>
          <p:spPr bwMode="auto">
            <a:xfrm>
              <a:off x="1865" y="2224"/>
              <a:ext cx="7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anose="030F0702030302020204" pitchFamily="66" charset="0"/>
                </a:rPr>
                <a:t>ENERGÍA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6604021" y="3088032"/>
            <a:ext cx="2376487" cy="366712"/>
            <a:chOff x="158" y="1842"/>
            <a:chExt cx="2404" cy="232"/>
          </a:xfrm>
        </p:grpSpPr>
        <p:sp>
          <p:nvSpPr>
            <p:cNvPr id="18458" name="AutoShape 46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59" name="Rectangle 47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simples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50" name="AutoShape 48"/>
          <p:cNvSpPr>
            <a:spLocks noChangeArrowheads="1"/>
          </p:cNvSpPr>
          <p:nvPr/>
        </p:nvSpPr>
        <p:spPr bwMode="auto">
          <a:xfrm rot="5400000">
            <a:off x="7246144" y="3772475"/>
            <a:ext cx="1079500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6604020" y="4532439"/>
            <a:ext cx="2592388" cy="366712"/>
            <a:chOff x="158" y="1842"/>
            <a:chExt cx="2404" cy="232"/>
          </a:xfrm>
        </p:grpSpPr>
        <p:sp>
          <p:nvSpPr>
            <p:cNvPr id="18456" name="AutoShape 50"/>
            <p:cNvSpPr>
              <a:spLocks noChangeArrowheads="1"/>
            </p:cNvSpPr>
            <p:nvPr/>
          </p:nvSpPr>
          <p:spPr bwMode="auto">
            <a:xfrm>
              <a:off x="158" y="1880"/>
              <a:ext cx="2086" cy="189"/>
            </a:xfrm>
            <a:prstGeom prst="flowChartAlternate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57" name="Rectangle 51"/>
            <p:cNvSpPr>
              <a:spLocks noChangeArrowheads="1"/>
            </p:cNvSpPr>
            <p:nvPr/>
          </p:nvSpPr>
          <p:spPr bwMode="auto">
            <a:xfrm>
              <a:off x="158" y="1842"/>
              <a:ext cx="240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>
                  <a:latin typeface="Comic Sans MS" panose="030F0702030302020204" pitchFamily="66" charset="0"/>
                </a:rPr>
                <a:t>Moléculas complejas</a:t>
              </a:r>
              <a:endParaRPr lang="es-ES">
                <a:latin typeface="Comic Sans MS" panose="030F0702030302020204" pitchFamily="66" charset="0"/>
              </a:endParaRPr>
            </a:p>
          </p:txBody>
        </p:sp>
      </p:grpSp>
      <p:sp>
        <p:nvSpPr>
          <p:cNvPr id="18452" name="AutoShape 52"/>
          <p:cNvSpPr>
            <a:spLocks noChangeArrowheads="1"/>
          </p:cNvSpPr>
          <p:nvPr/>
        </p:nvSpPr>
        <p:spPr bwMode="auto">
          <a:xfrm rot="10800000">
            <a:off x="7987706" y="3758039"/>
            <a:ext cx="647700" cy="2159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8759825" y="3469120"/>
            <a:ext cx="1908175" cy="863603"/>
            <a:chOff x="1746" y="2205"/>
            <a:chExt cx="1089" cy="544"/>
          </a:xfrm>
        </p:grpSpPr>
        <p:sp>
          <p:nvSpPr>
            <p:cNvPr id="18454" name="AutoShape 54"/>
            <p:cNvSpPr>
              <a:spLocks noChangeArrowheads="1"/>
            </p:cNvSpPr>
            <p:nvPr/>
          </p:nvSpPr>
          <p:spPr bwMode="auto">
            <a:xfrm>
              <a:off x="1746" y="2205"/>
              <a:ext cx="1089" cy="544"/>
            </a:xfrm>
            <a:prstGeom prst="star16">
              <a:avLst>
                <a:gd name="adj" fmla="val 37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omic Sans MS" panose="030F0702030302020204" pitchFamily="66" charset="0"/>
              </a:endParaRPr>
            </a:p>
          </p:txBody>
        </p:sp>
        <p:sp>
          <p:nvSpPr>
            <p:cNvPr id="18455" name="Text Box 55"/>
            <p:cNvSpPr txBox="1">
              <a:spLocks noChangeArrowheads="1"/>
            </p:cNvSpPr>
            <p:nvPr/>
          </p:nvSpPr>
          <p:spPr bwMode="auto">
            <a:xfrm>
              <a:off x="1932" y="2348"/>
              <a:ext cx="7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dirty="0">
                  <a:latin typeface="Comic Sans MS" panose="030F0702030302020204" pitchFamily="66" charset="0"/>
                </a:rPr>
                <a:t>ENERGÍA</a:t>
              </a:r>
              <a:endParaRPr lang="es-E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20"/>
          <p:cNvGrpSpPr>
            <a:grpSpLocks/>
          </p:cNvGrpSpPr>
          <p:nvPr/>
        </p:nvGrpSpPr>
        <p:grpSpPr bwMode="auto">
          <a:xfrm>
            <a:off x="4949965" y="1876472"/>
            <a:ext cx="2216367" cy="277619"/>
            <a:chOff x="2472" y="1162"/>
            <a:chExt cx="680" cy="363"/>
          </a:xfrm>
        </p:grpSpPr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2472" y="1162"/>
              <a:ext cx="680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2472" y="1162"/>
              <a:ext cx="68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1200" dirty="0">
                  <a:latin typeface="Comic Sans MS" pitchFamily="66" charset="0"/>
                </a:rPr>
                <a:t>2 TIPOS DE REACCIONES</a:t>
              </a:r>
              <a:endParaRPr lang="es-ES" sz="1200" dirty="0">
                <a:latin typeface="Comic Sans MS" pitchFamily="66" charset="0"/>
              </a:endParaRPr>
            </a:p>
          </p:txBody>
        </p:sp>
      </p:grpSp>
      <p:pic>
        <p:nvPicPr>
          <p:cNvPr id="51" name="Picture 48" descr="CELL00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826" y="5035559"/>
            <a:ext cx="1576387" cy="69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5" descr="Resultado de imagen de cloroplas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32" y="5048816"/>
            <a:ext cx="1335088" cy="7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2" descr="826630Atlas_Página_02_Imagen_000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62" t="-1427" r="44467" b="50000"/>
          <a:stretch/>
        </p:blipFill>
        <p:spPr bwMode="auto">
          <a:xfrm>
            <a:off x="8730475" y="4842976"/>
            <a:ext cx="983437" cy="1094733"/>
          </a:xfrm>
          <a:prstGeom prst="rect">
            <a:avLst/>
          </a:prstGeom>
          <a:noFill/>
        </p:spPr>
      </p:pic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1657957" y="5867024"/>
            <a:ext cx="3357727" cy="44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200" b="1" dirty="0">
                <a:latin typeface="Comic Sans MS" panose="030F0702030302020204" pitchFamily="66" charset="0"/>
              </a:rPr>
              <a:t>RESPIRACIÓN CELULAR </a:t>
            </a:r>
          </a:p>
          <a:p>
            <a:pPr algn="ctr"/>
            <a:r>
              <a:rPr lang="es-ES_tradnl" sz="1200" dirty="0">
                <a:latin typeface="Comic Sans MS" panose="030F0702030302020204" pitchFamily="66" charset="0"/>
              </a:rPr>
              <a:t>Moléculas orgánicas + O</a:t>
            </a:r>
            <a:r>
              <a:rPr lang="es-ES_tradnl" sz="1200" baseline="-25000" dirty="0">
                <a:latin typeface="Comic Sans MS" panose="030F0702030302020204" pitchFamily="66" charset="0"/>
              </a:rPr>
              <a:t>2 </a:t>
            </a:r>
            <a:r>
              <a:rPr lang="es-ES_tradnl" sz="1200" dirty="0">
                <a:latin typeface="Comic Sans MS" panose="030F0702030302020204" pitchFamily="66" charset="0"/>
              </a:rPr>
              <a:t>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→ CO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 + H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O + ATP</a:t>
            </a:r>
            <a:endParaRPr lang="es-ES_tradnl" sz="1200" dirty="0">
              <a:latin typeface="Comic Sans MS" panose="030F0702030302020204" pitchFamily="66" charset="0"/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5453135" y="5845728"/>
            <a:ext cx="2422341" cy="8271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200" b="1" dirty="0">
                <a:latin typeface="Comic Sans MS" panose="030F0702030302020204" pitchFamily="66" charset="0"/>
                <a:cs typeface="Calibri" panose="020F0502020204030204" pitchFamily="34" charset="0"/>
              </a:rPr>
              <a:t>FOTOSÍNTESIS</a:t>
            </a:r>
          </a:p>
          <a:p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CO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 + H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O + sales m. + E. solar</a:t>
            </a:r>
          </a:p>
          <a:p>
            <a:endParaRPr lang="es-ES_tradnl" sz="12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moléculas orgánicas + O</a:t>
            </a:r>
            <a:r>
              <a:rPr lang="es-ES_tradnl" sz="1200" baseline="-25000" dirty="0">
                <a:latin typeface="Comic Sans MS" panose="030F0702030302020204" pitchFamily="66" charset="0"/>
                <a:cs typeface="Calibri" panose="020F0502020204030204" pitchFamily="34" charset="0"/>
              </a:rPr>
              <a:t>2</a:t>
            </a:r>
            <a:endParaRPr lang="es-ES_tradnl" sz="1200" dirty="0">
              <a:latin typeface="Comic Sans MS" panose="030F0702030302020204" pitchFamily="66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 bwMode="auto">
          <a:xfrm>
            <a:off x="8583061" y="1674080"/>
            <a:ext cx="0" cy="625152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Conector recto de flecha 63"/>
          <p:cNvCxnSpPr/>
          <p:nvPr/>
        </p:nvCxnSpPr>
        <p:spPr bwMode="auto">
          <a:xfrm>
            <a:off x="6614620" y="6266195"/>
            <a:ext cx="13647" cy="179863"/>
          </a:xfrm>
          <a:prstGeom prst="straightConnector1">
            <a:avLst/>
          </a:prstGeom>
          <a:solidFill>
            <a:srgbClr val="CC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7979808" y="5975484"/>
            <a:ext cx="2456898" cy="507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sz="1200" b="1" dirty="0">
                <a:latin typeface="Comic Sans MS" panose="030F0702030302020204" pitchFamily="66" charset="0"/>
                <a:cs typeface="Calibri" panose="020F0502020204030204" pitchFamily="34" charset="0"/>
              </a:rPr>
              <a:t>SÍNTESIS DE PROTEÍNAS</a:t>
            </a:r>
          </a:p>
          <a:p>
            <a:r>
              <a:rPr lang="es-ES_tradnl" sz="1200" dirty="0">
                <a:latin typeface="Comic Sans MS" panose="030F0702030302020204" pitchFamily="66" charset="0"/>
                <a:cs typeface="Calibri" panose="020F0502020204030204" pitchFamily="34" charset="0"/>
              </a:rPr>
              <a:t>Aminoácidos + ATP       proteínas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9331767" y="612561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omic Sans MS" panose="030F0702030302020204" pitchFamily="66" charset="0"/>
                <a:cs typeface="Calibri" panose="020F0502020204030204" pitchFamily="34" charset="0"/>
              </a:rPr>
              <a:t>→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4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WINDOWS\Escritorio\imagenes\Sin título-7.gif">
            <a:extLst>
              <a:ext uri="{FF2B5EF4-FFF2-40B4-BE49-F238E27FC236}">
                <a16:creationId xmlns:a16="http://schemas.microsoft.com/office/drawing/2014/main" id="{CBAABD17-C3B1-4A7C-A58A-0A40E8C6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6400" r="4326" b="6950"/>
          <a:stretch>
            <a:fillRect/>
          </a:stretch>
        </p:blipFill>
        <p:spPr bwMode="auto">
          <a:xfrm>
            <a:off x="1703388" y="0"/>
            <a:ext cx="896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2 Marcador de contenido">
            <a:extLst>
              <a:ext uri="{FF2B5EF4-FFF2-40B4-BE49-F238E27FC236}">
                <a16:creationId xmlns:a16="http://schemas.microsoft.com/office/drawing/2014/main" id="{5571E752-CA27-42C6-9D96-78B8A523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851" y="0"/>
            <a:ext cx="8507413" cy="57610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</a:pPr>
            <a:br>
              <a:rPr lang="es-ES" altLang="es-ES" sz="1800" dirty="0"/>
            </a:br>
            <a:br>
              <a:rPr lang="es-ES" altLang="es-ES" sz="1800" dirty="0"/>
            </a:br>
            <a:r>
              <a:rPr lang="es-ES" altLang="es-ES" sz="1800" b="1" dirty="0">
                <a:latin typeface="Comic Sans MS" panose="030F0702030302020204" pitchFamily="66" charset="0"/>
              </a:rPr>
              <a:t>Nutrición autótrofa</a:t>
            </a:r>
            <a:r>
              <a:rPr lang="es-ES" altLang="es-ES" sz="1800" dirty="0">
                <a:latin typeface="Comic Sans MS" panose="030F0702030302020204" pitchFamily="66" charset="0"/>
              </a:rPr>
              <a:t>: La célula fabrica materia orgánica propia a partir de materia 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       inorgánica sencilla (agua y sales minerales), para lo cual necesitan captar  energía. Hay dos tipos, dependiendo del origen de la energía:</a:t>
            </a:r>
          </a:p>
          <a:p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altLang="es-E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Fotosíntesis</a:t>
            </a:r>
            <a:r>
              <a:rPr lang="es-ES" altLang="es-E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es-ES" altLang="es-ES" sz="1800" dirty="0">
                <a:latin typeface="Comic Sans MS" panose="030F0702030302020204" pitchFamily="66" charset="0"/>
              </a:rPr>
              <a:t>La energía procede del sol. La realizan las células vegetales (plantas y algas) y algunas bacterias. (Es un proceso anabólico).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                                                Luz solar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altLang="es-ES" sz="1800" dirty="0">
                <a:latin typeface="Comic Sans MS" panose="030F0702030302020204" pitchFamily="66" charset="0"/>
              </a:rPr>
              <a:t>CO</a:t>
            </a:r>
            <a:r>
              <a:rPr lang="pt-BR" altLang="es-ES" sz="1800" baseline="-25000" dirty="0">
                <a:latin typeface="Comic Sans MS" panose="030F0702030302020204" pitchFamily="66" charset="0"/>
              </a:rPr>
              <a:t>2</a:t>
            </a:r>
            <a:r>
              <a:rPr lang="pt-BR" altLang="es-ES" sz="1800" dirty="0">
                <a:latin typeface="Comic Sans MS" panose="030F0702030302020204" pitchFamily="66" charset="0"/>
              </a:rPr>
              <a:t>+ H</a:t>
            </a:r>
            <a:r>
              <a:rPr lang="pt-BR" altLang="es-ES" sz="1800" baseline="-25000" dirty="0">
                <a:latin typeface="Comic Sans MS" panose="030F0702030302020204" pitchFamily="66" charset="0"/>
              </a:rPr>
              <a:t>2</a:t>
            </a:r>
            <a:r>
              <a:rPr lang="pt-BR" altLang="es-ES" sz="1800" dirty="0">
                <a:latin typeface="Comic Sans MS" panose="030F0702030302020204" pitchFamily="66" charset="0"/>
              </a:rPr>
              <a:t>O + </a:t>
            </a:r>
            <a:r>
              <a:rPr lang="pt-BR" altLang="es-ES" sz="1800" dirty="0" err="1">
                <a:latin typeface="Comic Sans MS" panose="030F0702030302020204" pitchFamily="66" charset="0"/>
              </a:rPr>
              <a:t>sales</a:t>
            </a:r>
            <a:r>
              <a:rPr lang="pt-BR" altLang="es-ES" sz="1800" dirty="0">
                <a:latin typeface="Comic Sans MS" panose="030F0702030302020204" pitchFamily="66" charset="0"/>
              </a:rPr>
              <a:t> </a:t>
            </a:r>
            <a:r>
              <a:rPr lang="pt-BR" altLang="es-ES" sz="1800" dirty="0" err="1">
                <a:latin typeface="Comic Sans MS" panose="030F0702030302020204" pitchFamily="66" charset="0"/>
              </a:rPr>
              <a:t>minerales</a:t>
            </a:r>
            <a:r>
              <a:rPr lang="pt-BR" altLang="es-ES" sz="1800" dirty="0">
                <a:latin typeface="Comic Sans MS" panose="030F0702030302020204" pitchFamily="66" charset="0"/>
              </a:rPr>
              <a:t> ----------&gt; </a:t>
            </a:r>
            <a:r>
              <a:rPr lang="pt-BR" altLang="es-ES" sz="1800" dirty="0" err="1">
                <a:latin typeface="Comic Sans MS" panose="030F0702030302020204" pitchFamily="66" charset="0"/>
              </a:rPr>
              <a:t>materia</a:t>
            </a:r>
            <a:r>
              <a:rPr lang="pt-BR" altLang="es-ES" sz="1800" dirty="0">
                <a:latin typeface="Comic Sans MS" panose="030F0702030302020204" pitchFamily="66" charset="0"/>
              </a:rPr>
              <a:t> </a:t>
            </a:r>
            <a:r>
              <a:rPr lang="pt-BR" altLang="es-ES" sz="1800" dirty="0" err="1">
                <a:latin typeface="Comic Sans MS" panose="030F0702030302020204" pitchFamily="66" charset="0"/>
              </a:rPr>
              <a:t>orgánica</a:t>
            </a:r>
            <a:r>
              <a:rPr lang="pt-BR" altLang="es-ES" sz="1800" dirty="0">
                <a:latin typeface="Comic Sans MS" panose="030F0702030302020204" pitchFamily="66" charset="0"/>
              </a:rPr>
              <a:t> + O</a:t>
            </a:r>
            <a:r>
              <a:rPr lang="pt-BR" altLang="es-ES" sz="1800" baseline="-25000" dirty="0">
                <a:latin typeface="Comic Sans MS" panose="030F0702030302020204" pitchFamily="66" charset="0"/>
              </a:rPr>
              <a:t>2</a:t>
            </a:r>
            <a:endParaRPr lang="pt-BR" altLang="es-ES" sz="1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     (savia bruta)                                       (savia elaborada)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altLang="es-ES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Quimiosíntesis:</a:t>
            </a:r>
            <a:r>
              <a:rPr lang="es-ES" altLang="es-ES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1800" dirty="0">
                <a:latin typeface="Comic Sans MS" panose="030F0702030302020204" pitchFamily="66" charset="0"/>
              </a:rPr>
              <a:t>La energía procede de reacciones químicas que tienen lugar entre minerales del suelo. La realizan algunas bacterias.</a:t>
            </a:r>
            <a:endParaRPr lang="es-ES" altLang="es-ES" sz="1800" b="1" dirty="0">
              <a:latin typeface="Comic Sans MS" panose="030F0702030302020204" pitchFamily="66" charset="0"/>
            </a:endParaRPr>
          </a:p>
        </p:txBody>
      </p:sp>
      <p:pic>
        <p:nvPicPr>
          <p:cNvPr id="67587" name="Picture 9" descr="fotosintesis">
            <a:extLst>
              <a:ext uri="{FF2B5EF4-FFF2-40B4-BE49-F238E27FC236}">
                <a16:creationId xmlns:a16="http://schemas.microsoft.com/office/drawing/2014/main" id="{21635B3E-CF2E-435B-8C03-EC3A2B49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05264"/>
            <a:ext cx="2735262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Título">
            <a:extLst>
              <a:ext uri="{FF2B5EF4-FFF2-40B4-BE49-F238E27FC236}">
                <a16:creationId xmlns:a16="http://schemas.microsoft.com/office/drawing/2014/main" id="{C660F4A1-56D2-4AA1-9E67-8F92C759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1612"/>
          </a:xfrm>
        </p:spPr>
        <p:txBody>
          <a:bodyPr>
            <a:normAutofit fontScale="90000"/>
          </a:bodyPr>
          <a:lstStyle/>
          <a:p>
            <a:r>
              <a:rPr lang="es-ES" altLang="es-ES">
                <a:solidFill>
                  <a:srgbClr val="FF0000"/>
                </a:solidFill>
              </a:rPr>
              <a:t>6. La obtención de energía</a:t>
            </a:r>
          </a:p>
        </p:txBody>
      </p:sp>
      <p:sp>
        <p:nvSpPr>
          <p:cNvPr id="69635" name="2 Marcador de contenido">
            <a:extLst>
              <a:ext uri="{FF2B5EF4-FFF2-40B4-BE49-F238E27FC236}">
                <a16:creationId xmlns:a16="http://schemas.microsoft.com/office/drawing/2014/main" id="{E37CE524-1FA1-49F9-93C2-BB6D3D475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549276"/>
            <a:ext cx="8435975" cy="6308725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ES_tradnl" altLang="es-ES" sz="1800" dirty="0"/>
              <a:t>Las células  necesitan energía, pero sólo pueden utilizar </a:t>
            </a:r>
            <a:r>
              <a:rPr lang="es-ES_tradnl" altLang="es-ES" sz="1800" b="1" dirty="0"/>
              <a:t>la energía química</a:t>
            </a:r>
            <a:r>
              <a:rPr lang="es-ES_tradnl" altLang="es-ES" sz="1800" dirty="0"/>
              <a:t>. Las células obtienen esta energía química  rompiendo los enlaces de algunas moléculas orgánicas, como la glucosa. </a:t>
            </a:r>
            <a:endParaRPr lang="es-ES" altLang="es-E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s-ES_tradnl" altLang="es-ES" sz="1800" b="1" dirty="0"/>
              <a:t>Aeróbica:</a:t>
            </a:r>
            <a:r>
              <a:rPr lang="es-ES_tradnl" altLang="es-ES" sz="1800" dirty="0"/>
              <a:t> Todas las células, excepto algunas bacterias, pueden </a:t>
            </a:r>
            <a:r>
              <a:rPr lang="es-ES_tradnl" altLang="es-ES" sz="1800" b="1" dirty="0"/>
              <a:t>utilizar el oxígeno </a:t>
            </a:r>
            <a:r>
              <a:rPr lang="es-ES_tradnl" altLang="es-ES" sz="1800" dirty="0"/>
              <a:t>para romper la molécula de glucosa. Este proceso se llama </a:t>
            </a:r>
            <a:r>
              <a:rPr lang="es-ES_tradnl" altLang="es-ES" sz="1800" b="1" dirty="0">
                <a:solidFill>
                  <a:srgbClr val="FF0000"/>
                </a:solidFill>
              </a:rPr>
              <a:t>respiración</a:t>
            </a:r>
            <a:r>
              <a:rPr lang="es-ES_tradnl" altLang="es-ES" sz="1800" dirty="0"/>
              <a:t>. Se degrada la materia orgánica por completo (el resultado final son moléculas inorgánicas) y se produce mucha energía. Este proceso tiene lugar en su mayor parte en las mitocondrias.</a:t>
            </a:r>
          </a:p>
          <a:p>
            <a:pPr>
              <a:buFont typeface="Arial" panose="020B0604020202020204" pitchFamily="34" charset="0"/>
              <a:buNone/>
            </a:pPr>
            <a:r>
              <a:rPr lang="es-ES_tradnl" altLang="es-ES" sz="1800" dirty="0"/>
              <a:t>      </a:t>
            </a:r>
            <a:r>
              <a:rPr lang="es-ES" altLang="es-ES" sz="2000" b="1" dirty="0"/>
              <a:t>C</a:t>
            </a:r>
            <a:r>
              <a:rPr lang="es-ES" altLang="es-ES" sz="2000" b="1" baseline="-25000" dirty="0"/>
              <a:t>6</a:t>
            </a:r>
            <a:r>
              <a:rPr lang="es-ES" altLang="es-ES" sz="2000" b="1" dirty="0"/>
              <a:t>H</a:t>
            </a:r>
            <a:r>
              <a:rPr lang="es-ES" altLang="es-ES" sz="2000" b="1" baseline="-25000" dirty="0"/>
              <a:t>12</a:t>
            </a:r>
            <a:r>
              <a:rPr lang="es-ES" altLang="es-ES" sz="2000" b="1" dirty="0"/>
              <a:t>O</a:t>
            </a:r>
            <a:r>
              <a:rPr lang="es-ES" altLang="es-ES" sz="2000" b="1" baseline="-25000" dirty="0"/>
              <a:t>6</a:t>
            </a:r>
            <a:r>
              <a:rPr lang="es-ES" altLang="es-ES" sz="2000" b="1" dirty="0"/>
              <a:t> + 6O</a:t>
            </a:r>
            <a:r>
              <a:rPr lang="es-ES" altLang="es-ES" sz="2000" b="1" baseline="-25000" dirty="0"/>
              <a:t>2</a:t>
            </a:r>
            <a:r>
              <a:rPr lang="es-ES" altLang="es-ES" sz="2000" b="1" dirty="0"/>
              <a:t> → 6CO</a:t>
            </a:r>
            <a:r>
              <a:rPr lang="es-ES" altLang="es-ES" sz="2000" b="1" baseline="-25000" dirty="0"/>
              <a:t>2</a:t>
            </a:r>
            <a:r>
              <a:rPr lang="es-ES" altLang="es-ES" sz="2000" b="1" dirty="0"/>
              <a:t> + 6H</a:t>
            </a:r>
            <a:r>
              <a:rPr lang="es-ES" altLang="es-ES" sz="2000" b="1" baseline="-25000" dirty="0"/>
              <a:t>2</a:t>
            </a:r>
            <a:r>
              <a:rPr lang="es-ES" altLang="es-ES" sz="2000" b="1" dirty="0"/>
              <a:t>O + </a:t>
            </a:r>
            <a:r>
              <a:rPr lang="es-ES" altLang="es-ES" sz="2000" dirty="0">
                <a:solidFill>
                  <a:schemeClr val="accent1"/>
                </a:solidFill>
                <a:hlinkClick r:id="rId2" action="ppaction://hlinkfile" tooltip="Energía"/>
              </a:rPr>
              <a:t>energía</a:t>
            </a:r>
            <a:r>
              <a:rPr lang="es-ES" altLang="es-ES" sz="2000" dirty="0">
                <a:solidFill>
                  <a:schemeClr val="accent1"/>
                </a:solidFill>
              </a:rPr>
              <a:t> (</a:t>
            </a:r>
            <a:r>
              <a:rPr lang="es-ES" altLang="es-ES" sz="2000" dirty="0">
                <a:solidFill>
                  <a:schemeClr val="accent1"/>
                </a:solidFill>
                <a:hlinkClick r:id="rId3" action="ppaction://hlinkfile" tooltip="Adenosín trifosfato"/>
              </a:rPr>
              <a:t>ATP</a:t>
            </a:r>
            <a:r>
              <a:rPr lang="es-ES" altLang="es-ES" sz="2000" dirty="0">
                <a:solidFill>
                  <a:schemeClr val="accent1"/>
                </a:solidFill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es-ES" altLang="es-ES" sz="20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s-ES" sz="2000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s-ES" sz="2000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_tradnl" altLang="es-ES" sz="1800" b="1" dirty="0"/>
              <a:t>Anaeróbica:</a:t>
            </a:r>
            <a:r>
              <a:rPr lang="es-ES_tradnl" altLang="es-ES" sz="1800" dirty="0"/>
              <a:t> Algunas bacterias y hongos microscópicos (levaduras) pueden romper la molécula de glucosa </a:t>
            </a:r>
            <a:r>
              <a:rPr lang="es-ES_tradnl" altLang="es-ES" sz="1800" b="1" dirty="0"/>
              <a:t>sin el oxígeno</a:t>
            </a:r>
            <a:r>
              <a:rPr lang="es-ES_tradnl" altLang="es-ES" sz="1800" dirty="0"/>
              <a:t>. Este proceso es la </a:t>
            </a:r>
            <a:r>
              <a:rPr lang="es-ES_tradnl" altLang="es-ES" sz="1800" b="1" dirty="0">
                <a:solidFill>
                  <a:srgbClr val="FF0000"/>
                </a:solidFill>
              </a:rPr>
              <a:t>fermentación</a:t>
            </a:r>
            <a:r>
              <a:rPr lang="es-ES_tradnl" altLang="es-ES" sz="1800" dirty="0"/>
              <a:t>. La materia orgánica no se degrada por completo (el producto final sigue siendo una molécula orgánica) y es menos rentable, pues se obtiene menos energía. Este proceso tiene lugar en el hialoplasma.</a:t>
            </a:r>
          </a:p>
          <a:p>
            <a:pPr>
              <a:buFont typeface="Arial" panose="020B0604020202020204" pitchFamily="34" charset="0"/>
              <a:buNone/>
            </a:pPr>
            <a:r>
              <a:rPr lang="es-ES_tradnl" altLang="es-ES" sz="1800" dirty="0"/>
              <a:t>       Las células musculares pueden realizar este proceso cuando no disponen de suficiente oxígeno (condiciones anaeróbicas), se dice por ello que son anaeróbicas facultativas, al igual que las levaduras.</a:t>
            </a:r>
          </a:p>
          <a:p>
            <a:pPr>
              <a:buFont typeface="Arial" panose="020B0604020202020204" pitchFamily="34" charset="0"/>
              <a:buNone/>
            </a:pPr>
            <a:endParaRPr lang="es-ES_tradnl" altLang="es-ES" sz="1800" dirty="0"/>
          </a:p>
          <a:p>
            <a:pPr algn="just"/>
            <a:r>
              <a:rPr lang="es-ES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Según la naturaleza de los productos finales obtenidos, se distinguen varios tipos de fermentación: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Fermentación láctica</a:t>
            </a:r>
            <a:r>
              <a:rPr lang="es-ES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: propia de las bacterias de la leche, que originan ácido láctico al fermentar la glucosa.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Fermentación alcohólica</a:t>
            </a:r>
            <a:r>
              <a:rPr lang="es-ES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: característica de las levaduras, que originan etanol (alcohol etílico) cuando fermentan la glucosa.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_tradnl" altLang="es-ES" sz="1800" dirty="0"/>
          </a:p>
          <a:p>
            <a:pPr>
              <a:buFont typeface="Arial" panose="020B0604020202020204" pitchFamily="34" charset="0"/>
              <a:buNone/>
            </a:pPr>
            <a:endParaRPr lang="es-ES_tradnl" altLang="es-ES" sz="1800" dirty="0"/>
          </a:p>
          <a:p>
            <a:pPr>
              <a:buFont typeface="Arial" panose="020B0604020202020204" pitchFamily="34" charset="0"/>
              <a:buNone/>
            </a:pPr>
            <a:endParaRPr lang="es-ES" altLang="es-ES" sz="1800" dirty="0"/>
          </a:p>
          <a:p>
            <a:pPr>
              <a:buFont typeface="Arial" panose="020B0604020202020204" pitchFamily="34" charset="0"/>
              <a:buNone/>
            </a:pPr>
            <a:br>
              <a:rPr lang="es-ES_tradnl" altLang="es-ES" dirty="0"/>
            </a:br>
            <a:endParaRPr lang="es-ES" altLang="es-ES" dirty="0"/>
          </a:p>
          <a:p>
            <a:endParaRPr lang="es-ES" altLang="es-ES" dirty="0"/>
          </a:p>
        </p:txBody>
      </p:sp>
      <p:pic>
        <p:nvPicPr>
          <p:cNvPr id="69636" name="Picture 2" descr="Respiratorio4F8">
            <a:extLst>
              <a:ext uri="{FF2B5EF4-FFF2-40B4-BE49-F238E27FC236}">
                <a16:creationId xmlns:a16="http://schemas.microsoft.com/office/drawing/2014/main" id="{EBAB6B6F-A590-4F4B-8726-F3C99D30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1260"/>
            <a:ext cx="1743905" cy="9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WINDOWS\Escritorio\imagenes\Sin título-11.gif">
            <a:extLst>
              <a:ext uri="{FF2B5EF4-FFF2-40B4-BE49-F238E27FC236}">
                <a16:creationId xmlns:a16="http://schemas.microsoft.com/office/drawing/2014/main" id="{A16C739F-CC4C-4E23-B522-3166A6BA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5350" r="5113" b="6950"/>
          <a:stretch>
            <a:fillRect/>
          </a:stretch>
        </p:blipFill>
        <p:spPr bwMode="auto">
          <a:xfrm>
            <a:off x="1524000" y="-39755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Diapositiva20">
            <a:extLst>
              <a:ext uri="{FF2B5EF4-FFF2-40B4-BE49-F238E27FC236}">
                <a16:creationId xmlns:a16="http://schemas.microsoft.com/office/drawing/2014/main" id="{27B50F01-F205-4F45-9793-9E341832E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8913"/>
            <a:ext cx="6769101" cy="41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6" descr="Ecuaci%C3%B3n+Resp">
            <a:extLst>
              <a:ext uri="{FF2B5EF4-FFF2-40B4-BE49-F238E27FC236}">
                <a16:creationId xmlns:a16="http://schemas.microsoft.com/office/drawing/2014/main" id="{B3D70764-D152-4B6C-A242-1C7526DC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5373688"/>
            <a:ext cx="6335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0C0ED7-DBBB-477E-8018-F292500B84A6}"/>
              </a:ext>
            </a:extLst>
          </p:cNvPr>
          <p:cNvSpPr txBox="1"/>
          <p:nvPr/>
        </p:nvSpPr>
        <p:spPr>
          <a:xfrm flipH="1">
            <a:off x="2762415" y="4311483"/>
            <a:ext cx="713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 etapas: GLUCÓLISIS, OXIDACIÓN DEL ÁCIDO PIRÚVICO, CICLO DE KREBS Y CADENA RESPIRATORIA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1057</Words>
  <Application>Microsoft Office PowerPoint</Application>
  <PresentationFormat>Panorámica</PresentationFormat>
  <Paragraphs>129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Tahoma</vt:lpstr>
      <vt:lpstr>Verdana</vt:lpstr>
      <vt:lpstr>Wingdings</vt:lpstr>
      <vt:lpstr>Tema de Office</vt:lpstr>
      <vt:lpstr>FUNCIONES  CELULARES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 La obtención de energía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FUNCIÓN CELULARES</dc:title>
  <dc:creator>CATA</dc:creator>
  <cp:lastModifiedBy>CATA</cp:lastModifiedBy>
  <cp:revision>10</cp:revision>
  <dcterms:created xsi:type="dcterms:W3CDTF">2021-10-28T17:40:21Z</dcterms:created>
  <dcterms:modified xsi:type="dcterms:W3CDTF">2021-10-31T08:49:31Z</dcterms:modified>
</cp:coreProperties>
</file>