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32" r:id="rId2"/>
    <p:sldId id="377" r:id="rId3"/>
    <p:sldId id="443" r:id="rId4"/>
    <p:sldId id="373" r:id="rId5"/>
    <p:sldId id="366" r:id="rId6"/>
    <p:sldId id="448" r:id="rId7"/>
    <p:sldId id="444" r:id="rId8"/>
    <p:sldId id="379" r:id="rId9"/>
    <p:sldId id="382" r:id="rId10"/>
    <p:sldId id="449" r:id="rId11"/>
    <p:sldId id="446" r:id="rId12"/>
    <p:sldId id="292" r:id="rId13"/>
    <p:sldId id="438" r:id="rId14"/>
    <p:sldId id="453" r:id="rId15"/>
    <p:sldId id="454" r:id="rId16"/>
    <p:sldId id="450" r:id="rId17"/>
    <p:sldId id="433" r:id="rId18"/>
    <p:sldId id="345" r:id="rId19"/>
    <p:sldId id="347" r:id="rId20"/>
    <p:sldId id="350" r:id="rId21"/>
    <p:sldId id="352" r:id="rId22"/>
    <p:sldId id="455" r:id="rId23"/>
    <p:sldId id="356" r:id="rId24"/>
    <p:sldId id="357" r:id="rId25"/>
    <p:sldId id="452" r:id="rId26"/>
    <p:sldId id="413" r:id="rId27"/>
    <p:sldId id="418" r:id="rId28"/>
    <p:sldId id="279" r:id="rId29"/>
    <p:sldId id="434" r:id="rId30"/>
    <p:sldId id="456" r:id="rId3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3135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408">
          <p15:clr>
            <a:srgbClr val="A4A3A4"/>
          </p15:clr>
        </p15:guide>
        <p15:guide id="6" pos="1429">
          <p15:clr>
            <a:srgbClr val="A4A3A4"/>
          </p15:clr>
        </p15:guide>
        <p15:guide id="7" pos="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5E2FF"/>
    <a:srgbClr val="C1FF13"/>
    <a:srgbClr val="FB7DE9"/>
    <a:srgbClr val="FFFFCC"/>
    <a:srgbClr val="006600"/>
    <a:srgbClr val="003300"/>
    <a:srgbClr val="99FF66"/>
    <a:srgbClr val="21FD5B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1" autoAdjust="0"/>
    <p:restoredTop sz="94660"/>
  </p:normalViewPr>
  <p:slideViewPr>
    <p:cSldViewPr>
      <p:cViewPr varScale="1">
        <p:scale>
          <a:sx n="72" d="100"/>
          <a:sy n="72" d="100"/>
        </p:scale>
        <p:origin x="942" y="78"/>
      </p:cViewPr>
      <p:guideLst>
        <p:guide orient="horz" pos="4247"/>
        <p:guide orient="horz" pos="368"/>
        <p:guide orient="horz" pos="3135"/>
        <p:guide orient="horz" pos="913"/>
        <p:guide pos="408"/>
        <p:guide pos="1429"/>
        <p:guide pos="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1674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8B5E2C8-15AF-4EF3-BFFB-3BBE7DD136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FFC9E9-ABF4-45FF-8E05-D53FDA0F2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A8CCC-D724-46EB-923B-504582AD922E}" type="datetimeFigureOut">
              <a:rPr lang="es-ES" smtClean="0"/>
              <a:t>16/02/2023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ECDA6A-C14C-457E-B004-B58F0E8F7B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8E41DA-6285-4F29-B580-A72A64EE10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4822C-D3F5-42F8-AFB3-EBA938E915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08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7634-4099-41D9-BAAE-F782E38143B6}" type="datetimeFigureOut">
              <a:rPr lang="es-ES" smtClean="0"/>
              <a:pPr/>
              <a:t>16/02/2023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99CB4-22E5-4690-A923-3E67E0A3AD1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65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043D7-F99F-4DF6-8A4B-32AC99E3275F}" type="slidenum">
              <a:rPr lang="es-ES"/>
              <a:pPr/>
              <a:t>2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988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36F2E-FF39-42C5-B4AA-AF4FDCEAAB68}" type="slidenum">
              <a:rPr lang="es-ES"/>
              <a:pPr/>
              <a:t>19</a:t>
            </a:fld>
            <a:endParaRPr lang="es-E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23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7E02D-7142-4232-AE4B-3A63ABD6F3D7}" type="slidenum">
              <a:rPr lang="es-ES"/>
              <a:pPr/>
              <a:t>20</a:t>
            </a:fld>
            <a:endParaRPr lang="es-E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79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F0D16-8F19-4165-8D72-879C05C347F7}" type="slidenum">
              <a:rPr lang="es-ES"/>
              <a:pPr/>
              <a:t>21</a:t>
            </a:fld>
            <a:endParaRPr lang="es-E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85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7FC7E-C638-4F44-8E85-2461E2FD8D76}" type="slidenum">
              <a:rPr lang="es-ES"/>
              <a:pPr/>
              <a:t>22</a:t>
            </a:fld>
            <a:endParaRPr lang="es-E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56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03EAB-3546-4249-8DC7-A7BEEE9CD3BF}" type="slidenum">
              <a:rPr lang="es-ES"/>
              <a:pPr/>
              <a:t>23</a:t>
            </a:fld>
            <a:endParaRPr lang="es-E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49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D50C2-A2AE-4D8E-8ADC-5FE6DB076E28}" type="slidenum">
              <a:rPr lang="es-ES"/>
              <a:pPr/>
              <a:t>24</a:t>
            </a:fld>
            <a:endParaRPr 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512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1E101-D07A-43F4-89CE-B40D7D363EE1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19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1410F-8ABF-44E1-ACC4-E5D1D4C6E7AE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600A92-727B-4730-ACFB-2C4700597778}" type="slidenum">
              <a:rPr lang="es-ES" sz="1200">
                <a:latin typeface="Arial" charset="0"/>
              </a:rPr>
              <a:pPr algn="r"/>
              <a:t>26</a:t>
            </a:fld>
            <a:endParaRPr lang="es-ES" sz="1200">
              <a:latin typeface="Arial" charset="0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192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EAD8E-B945-49AF-9009-8A2023E49E4E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20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FDE40-B550-441D-AD60-A5B47EE42CB8}" type="slidenum">
              <a:rPr lang="es-ES"/>
              <a:pPr/>
              <a:t>3</a:t>
            </a:fld>
            <a:endParaRPr lang="es-E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71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3578C-9E9E-400C-8940-3553DD84A570}" type="slidenum">
              <a:rPr lang="es-ES"/>
              <a:pPr/>
              <a:t>4</a:t>
            </a:fld>
            <a:endParaRPr 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6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512D4-0F13-40B5-B3E3-C22D5EC275F6}" type="slidenum">
              <a:rPr lang="es-ES"/>
              <a:pPr/>
              <a:t>5</a:t>
            </a:fld>
            <a:endParaRPr lang="es-E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614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6962D-342C-42DA-BD5E-BC4FE6EF9596}" type="slidenum">
              <a:rPr lang="es-ES"/>
              <a:pPr/>
              <a:t>6</a:t>
            </a:fld>
            <a:endParaRPr lang="es-E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227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57943-0349-4DAC-81C5-4F316340799E}" type="slidenum">
              <a:rPr lang="es-ES"/>
              <a:pPr/>
              <a:t>7</a:t>
            </a:fld>
            <a:endParaRPr lang="es-E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992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254FB-EFA5-44A0-986A-96496CE4A72A}" type="slidenum">
              <a:rPr lang="es-ES"/>
              <a:pPr/>
              <a:t>8</a:t>
            </a:fld>
            <a:endParaRPr lang="es-E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25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73DDC6-8B94-49D3-B8E1-64CB8F174772}" type="slidenum">
              <a:rPr lang="es-ES"/>
              <a:pPr/>
              <a:t>9</a:t>
            </a:fld>
            <a:endParaRPr lang="es-E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92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366C8-18DC-4FD6-89F4-7A153F48A2EE}" type="slidenum">
              <a:rPr lang="es-ES"/>
              <a:pPr/>
              <a:t>18</a:t>
            </a:fld>
            <a:endParaRPr lang="es-E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36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29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10668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05200" y="6399213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27DAA1-6820-42A4-A58E-2E9DDE1DFD4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772400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10668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05200" y="6399213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3F2E65-D086-45E5-B18D-C38A4859A5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0668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05200" y="6399213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99213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02775D-0A1B-49DD-8D0D-727490B0E5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32811909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4877172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159500" y="0"/>
            <a:ext cx="286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ES_tradnl" sz="1200" b="1">
                <a:solidFill>
                  <a:schemeClr val="bg1"/>
                </a:solidFill>
              </a:rPr>
              <a:t>BIOLOGÍA Y GEOLOGÍA Bachillerato</a:t>
            </a:r>
            <a:br>
              <a:rPr lang="es-ES_tradnl" sz="1200" b="1">
                <a:solidFill>
                  <a:schemeClr val="bg1"/>
                </a:solidFill>
              </a:rPr>
            </a:br>
            <a:r>
              <a:rPr lang="es-ES_tradnl" sz="1200">
                <a:solidFill>
                  <a:schemeClr val="bg1"/>
                </a:solidFill>
              </a:rPr>
              <a:t>La reproducción de los animales </a:t>
            </a:r>
            <a:endParaRPr lang="es-ES" sz="12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76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10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2.png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69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00608" y="662831"/>
            <a:ext cx="7772400" cy="1470025"/>
          </a:xfrm>
        </p:spPr>
        <p:txBody>
          <a:bodyPr/>
          <a:lstStyle/>
          <a:p>
            <a:r>
              <a:rPr lang="es-ES" sz="1800" dirty="0">
                <a:latin typeface="Comic Sans MS" panose="030F0702030302020204" pitchFamily="66" charset="0"/>
              </a:rPr>
              <a:t>TEMA 12</a:t>
            </a:r>
            <a:br>
              <a:rPr lang="es-ES" sz="1800" dirty="0">
                <a:latin typeface="Comic Sans MS" panose="030F0702030302020204" pitchFamily="66" charset="0"/>
              </a:rPr>
            </a:br>
            <a:br>
              <a:rPr lang="es-ES" sz="1800" dirty="0">
                <a:latin typeface="Comic Sans MS" panose="030F0702030302020204" pitchFamily="66" charset="0"/>
              </a:rPr>
            </a:br>
            <a:r>
              <a:rPr lang="es-ES" sz="1800" dirty="0">
                <a:latin typeface="Comic Sans MS" panose="030F0702030302020204" pitchFamily="66" charset="0"/>
              </a:rPr>
              <a:t>REPRODUCCIÓN EN ANIMALES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35596" y="2096852"/>
            <a:ext cx="7522604" cy="4212468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REPRODUCCIÓN SEXUAL / ASEXUAL: DIFERENCIAS</a:t>
            </a:r>
          </a:p>
          <a:p>
            <a:pPr marL="457200" indent="-457200" algn="l">
              <a:buAutoNum type="arabicPeriod"/>
            </a:pPr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REPRODUCCIÓN ASEXUAL: MODALIDADES</a:t>
            </a:r>
          </a:p>
          <a:p>
            <a:pPr marL="457200" indent="-457200" algn="l">
              <a:buAutoNum type="arabicPeriod"/>
            </a:pPr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REPRODUCCIÓN SEXUAL: MODALIDADES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Partenogénesis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</a:t>
            </a:r>
            <a:r>
              <a:rPr lang="es-ES" sz="18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Anfigonia</a:t>
            </a:r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. Ciclos biológicos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4.   APARATOS REPRODUCTORES EN ANIMALES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5.   APARATO REPRODUCTOR HUMANO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Descripción aparatos reproductores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El ciclo sexual femenino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Gametogénesis</a:t>
            </a:r>
          </a:p>
          <a:p>
            <a:pPr algn="l"/>
            <a:r>
              <a:rPr lang="es-ES" sz="1800" dirty="0">
                <a:solidFill>
                  <a:schemeClr val="tx2"/>
                </a:solidFill>
                <a:latin typeface="Comic Sans MS" panose="030F0702030302020204" pitchFamily="66" charset="0"/>
              </a:rPr>
              <a:t>      -  Fecundación y desarrollo embrionario</a:t>
            </a:r>
          </a:p>
          <a:p>
            <a:pPr algn="l"/>
            <a:endParaRPr lang="es-ES" sz="1800" dirty="0">
              <a:latin typeface="Comic Sans MS" panose="030F0702030302020204" pitchFamily="66" charset="0"/>
            </a:endParaRPr>
          </a:p>
          <a:p>
            <a:pPr algn="l"/>
            <a:endParaRPr lang="es-ES" sz="1800" dirty="0">
              <a:latin typeface="Comic Sans MS" panose="030F0702030302020204" pitchFamily="66" charset="0"/>
            </a:endParaRPr>
          </a:p>
          <a:p>
            <a:pPr algn="l"/>
            <a:r>
              <a:rPr lang="es-ES" sz="18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s-ES" sz="1800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27584" y="548680"/>
            <a:ext cx="6732748" cy="1195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27584" y="1988840"/>
            <a:ext cx="6732748" cy="42124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D4E867-5B68-41CC-B05A-9174BCE3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" r="6425" b="14862"/>
          <a:stretch/>
        </p:blipFill>
        <p:spPr>
          <a:xfrm>
            <a:off x="5045962" y="584684"/>
            <a:ext cx="247836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6071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8" name="Picture 28" descr="833571ALMT10P190H01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1570879"/>
            <a:ext cx="3756224" cy="4520359"/>
          </a:xfrm>
          <a:prstGeom prst="rect">
            <a:avLst/>
          </a:prstGeom>
          <a:noFill/>
        </p:spPr>
      </p:pic>
      <p:pic>
        <p:nvPicPr>
          <p:cNvPr id="235554" name="Picture 34" descr="833571ALMT10P190H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513" y="1700213"/>
            <a:ext cx="3767137" cy="4537075"/>
          </a:xfrm>
          <a:prstGeom prst="rect">
            <a:avLst/>
          </a:prstGeom>
          <a:noFill/>
        </p:spPr>
      </p:pic>
      <p:sp>
        <p:nvSpPr>
          <p:cNvPr id="235555" name="Text Box 35"/>
          <p:cNvSpPr txBox="1">
            <a:spLocks noChangeArrowheads="1"/>
          </p:cNvSpPr>
          <p:nvPr/>
        </p:nvSpPr>
        <p:spPr bwMode="auto">
          <a:xfrm>
            <a:off x="3959932" y="5461483"/>
            <a:ext cx="12037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Glande</a:t>
            </a:r>
          </a:p>
        </p:txBody>
      </p:sp>
      <p:sp>
        <p:nvSpPr>
          <p:cNvPr id="235556" name="Text Box 36"/>
          <p:cNvSpPr txBox="1">
            <a:spLocks noChangeArrowheads="1"/>
          </p:cNvSpPr>
          <p:nvPr/>
        </p:nvSpPr>
        <p:spPr bwMode="auto">
          <a:xfrm>
            <a:off x="3811159" y="3479020"/>
            <a:ext cx="76495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Uretra</a:t>
            </a:r>
          </a:p>
        </p:txBody>
      </p:sp>
      <p:sp>
        <p:nvSpPr>
          <p:cNvPr id="235557" name="Text Box 37"/>
          <p:cNvSpPr txBox="1">
            <a:spLocks noChangeArrowheads="1"/>
          </p:cNvSpPr>
          <p:nvPr/>
        </p:nvSpPr>
        <p:spPr bwMode="auto">
          <a:xfrm>
            <a:off x="7380312" y="4057327"/>
            <a:ext cx="89960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Próstata</a:t>
            </a:r>
          </a:p>
        </p:txBody>
      </p:sp>
      <p:sp>
        <p:nvSpPr>
          <p:cNvPr id="235558" name="Text Box 38"/>
          <p:cNvSpPr txBox="1">
            <a:spLocks noChangeArrowheads="1"/>
          </p:cNvSpPr>
          <p:nvPr/>
        </p:nvSpPr>
        <p:spPr bwMode="auto">
          <a:xfrm>
            <a:off x="6768244" y="5445224"/>
            <a:ext cx="214019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Epidídimo</a:t>
            </a:r>
          </a:p>
        </p:txBody>
      </p:sp>
      <p:sp>
        <p:nvSpPr>
          <p:cNvPr id="235559" name="Text Box 39"/>
          <p:cNvSpPr txBox="1">
            <a:spLocks noChangeArrowheads="1"/>
          </p:cNvSpPr>
          <p:nvPr/>
        </p:nvSpPr>
        <p:spPr bwMode="auto">
          <a:xfrm>
            <a:off x="7380312" y="4581128"/>
            <a:ext cx="15113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Glándula </a:t>
            </a:r>
            <a:r>
              <a:rPr lang="es-ES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bulbouretral</a:t>
            </a: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 o de </a:t>
            </a:r>
            <a:r>
              <a:rPr lang="es-ES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Cowper</a:t>
            </a:r>
            <a:endParaRPr lang="es-ES" sz="1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60" name="Line 40"/>
          <p:cNvSpPr>
            <a:spLocks noChangeShapeType="1"/>
          </p:cNvSpPr>
          <p:nvPr/>
        </p:nvSpPr>
        <p:spPr bwMode="auto">
          <a:xfrm flipH="1" flipV="1">
            <a:off x="6911975" y="4005263"/>
            <a:ext cx="720725" cy="7556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61" name="Line 41"/>
          <p:cNvSpPr>
            <a:spLocks noChangeShapeType="1"/>
          </p:cNvSpPr>
          <p:nvPr/>
        </p:nvSpPr>
        <p:spPr bwMode="auto">
          <a:xfrm flipH="1" flipV="1">
            <a:off x="7223857" y="3479020"/>
            <a:ext cx="434481" cy="18249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62" name="Line 42"/>
          <p:cNvSpPr>
            <a:spLocks noChangeShapeType="1"/>
          </p:cNvSpPr>
          <p:nvPr/>
        </p:nvSpPr>
        <p:spPr bwMode="auto">
          <a:xfrm flipH="1" flipV="1">
            <a:off x="7073725" y="3712685"/>
            <a:ext cx="658076" cy="38415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63" name="Line 43"/>
          <p:cNvSpPr>
            <a:spLocks noChangeShapeType="1"/>
          </p:cNvSpPr>
          <p:nvPr/>
        </p:nvSpPr>
        <p:spPr bwMode="auto">
          <a:xfrm flipH="1" flipV="1">
            <a:off x="6011863" y="4545013"/>
            <a:ext cx="720725" cy="10080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64" name="Line 44"/>
          <p:cNvSpPr>
            <a:spLocks noChangeShapeType="1"/>
          </p:cNvSpPr>
          <p:nvPr/>
        </p:nvSpPr>
        <p:spPr bwMode="auto">
          <a:xfrm flipV="1">
            <a:off x="4391335" y="5013325"/>
            <a:ext cx="720725" cy="5032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3887924" y="1357027"/>
            <a:ext cx="3793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Conducto deferente</a:t>
            </a:r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>
            <a:off x="6156176" y="1664805"/>
            <a:ext cx="400199" cy="51146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944970" y="4165339"/>
            <a:ext cx="152932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Vesícula seminal</a:t>
            </a:r>
          </a:p>
        </p:txBody>
      </p:sp>
      <p:sp>
        <p:nvSpPr>
          <p:cNvPr id="18" name="Line 43"/>
          <p:cNvSpPr>
            <a:spLocks noChangeShapeType="1"/>
          </p:cNvSpPr>
          <p:nvPr/>
        </p:nvSpPr>
        <p:spPr bwMode="auto">
          <a:xfrm flipH="1" flipV="1">
            <a:off x="2803525" y="3221832"/>
            <a:ext cx="720725" cy="10080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5508104" y="6237287"/>
            <a:ext cx="237626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Escroto</a:t>
            </a:r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 flipH="1" flipV="1">
            <a:off x="5835648" y="5245894"/>
            <a:ext cx="140558" cy="99139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" name="Line 41"/>
          <p:cNvSpPr>
            <a:spLocks noChangeShapeType="1"/>
          </p:cNvSpPr>
          <p:nvPr/>
        </p:nvSpPr>
        <p:spPr bwMode="auto">
          <a:xfrm flipH="1">
            <a:off x="3344860" y="1626627"/>
            <a:ext cx="1803205" cy="106803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" name="Text Box 39">
            <a:extLst>
              <a:ext uri="{FF2B5EF4-FFF2-40B4-BE49-F238E27FC236}">
                <a16:creationId xmlns:a16="http://schemas.microsoft.com/office/drawing/2014/main" id="{613D4F3B-9C99-4E3B-BC15-A98E0597A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276" y="2636912"/>
            <a:ext cx="1511300" cy="8463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Vesícula  seminal</a:t>
            </a:r>
          </a:p>
          <a:p>
            <a:pPr>
              <a:spcBef>
                <a:spcPct val="50000"/>
              </a:spcBef>
            </a:pPr>
            <a:endParaRPr lang="es-ES" sz="1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Line 42">
            <a:extLst>
              <a:ext uri="{FF2B5EF4-FFF2-40B4-BE49-F238E27FC236}">
                <a16:creationId xmlns:a16="http://schemas.microsoft.com/office/drawing/2014/main" id="{5388B92C-0BAE-4AE6-A2BC-9ED1B11765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58339" y="2870121"/>
            <a:ext cx="658077" cy="198839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id="{F8B82F33-7432-46A3-832F-71B9B2C71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4689140"/>
            <a:ext cx="12037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Cuerpos cavernosos</a:t>
            </a:r>
          </a:p>
        </p:txBody>
      </p:sp>
      <p:sp>
        <p:nvSpPr>
          <p:cNvPr id="28" name="Text Box 35">
            <a:extLst>
              <a:ext uri="{FF2B5EF4-FFF2-40B4-BE49-F238E27FC236}">
                <a16:creationId xmlns:a16="http://schemas.microsoft.com/office/drawing/2014/main" id="{49A55E81-FED4-49B7-A395-5F6DB3A84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731" y="6039997"/>
            <a:ext cx="12037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Prepucio</a:t>
            </a:r>
          </a:p>
        </p:txBody>
      </p:sp>
      <p:sp>
        <p:nvSpPr>
          <p:cNvPr id="30" name="Line 44">
            <a:extLst>
              <a:ext uri="{FF2B5EF4-FFF2-40B4-BE49-F238E27FC236}">
                <a16:creationId xmlns:a16="http://schemas.microsoft.com/office/drawing/2014/main" id="{7CD579B3-DE80-4B2E-B6BF-97F7BFE6D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1614" y="5421212"/>
            <a:ext cx="375700" cy="64075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1" name="Line 44">
            <a:extLst>
              <a:ext uri="{FF2B5EF4-FFF2-40B4-BE49-F238E27FC236}">
                <a16:creationId xmlns:a16="http://schemas.microsoft.com/office/drawing/2014/main" id="{D2EEDB23-C794-478C-8A32-E88D56EB3E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070" y="5287121"/>
            <a:ext cx="1750862" cy="29104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2" name="Text Box 38">
            <a:extLst>
              <a:ext uri="{FF2B5EF4-FFF2-40B4-BE49-F238E27FC236}">
                <a16:creationId xmlns:a16="http://schemas.microsoft.com/office/drawing/2014/main" id="{3AAF9529-C16C-4575-A87A-F59A3FB57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62" y="4715271"/>
            <a:ext cx="57606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Pene</a:t>
            </a:r>
          </a:p>
        </p:txBody>
      </p:sp>
      <p:sp>
        <p:nvSpPr>
          <p:cNvPr id="33" name="Line 44">
            <a:extLst>
              <a:ext uri="{FF2B5EF4-FFF2-40B4-BE49-F238E27FC236}">
                <a16:creationId xmlns:a16="http://schemas.microsoft.com/office/drawing/2014/main" id="{1AABE73D-7C4E-45FE-A0F5-108206FBC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9612" y="4784268"/>
            <a:ext cx="890061" cy="8489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4" name="Line 44">
            <a:extLst>
              <a:ext uri="{FF2B5EF4-FFF2-40B4-BE49-F238E27FC236}">
                <a16:creationId xmlns:a16="http://schemas.microsoft.com/office/drawing/2014/main" id="{D8DCE701-E289-4161-AF9D-89080B424F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5600" y="4544140"/>
            <a:ext cx="998073" cy="37713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3C6134A3-9125-4934-B443-1B3507A3E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224643"/>
            <a:ext cx="633561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 dirty="0">
                <a:solidFill>
                  <a:srgbClr val="669900"/>
                </a:solidFill>
                <a:highlight>
                  <a:srgbClr val="FFFF00"/>
                </a:highlight>
                <a:latin typeface="Comic Sans MS" pitchFamily="66" charset="0"/>
              </a:rPr>
              <a:t>EL APARATO REPRODUCTOR MASCULINO</a:t>
            </a:r>
          </a:p>
          <a:p>
            <a:pPr algn="ctr">
              <a:spcBef>
                <a:spcPct val="50000"/>
              </a:spcBef>
            </a:pPr>
            <a:r>
              <a:rPr lang="es-ES_tradnl" sz="1400" b="1" dirty="0">
                <a:solidFill>
                  <a:srgbClr val="669900"/>
                </a:solidFill>
                <a:latin typeface="Comic Sans MS" pitchFamily="66" charset="0"/>
              </a:rPr>
              <a:t>COMPONENTES: Gónadas, vías genitales, glándulas anejas, pene.</a:t>
            </a:r>
            <a:endParaRPr lang="es-ES" sz="1400" b="1" dirty="0">
              <a:solidFill>
                <a:srgbClr val="669900"/>
              </a:solidFill>
              <a:latin typeface="Comic Sans MS" pitchFamily="66" charset="0"/>
            </a:endParaRPr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89454E1C-9F93-4348-84B6-2D6D982BA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608" y="3525165"/>
            <a:ext cx="207958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Canal eyaculador</a:t>
            </a:r>
          </a:p>
        </p:txBody>
      </p:sp>
      <p:sp>
        <p:nvSpPr>
          <p:cNvPr id="37" name="Line 44">
            <a:extLst>
              <a:ext uri="{FF2B5EF4-FFF2-40B4-BE49-F238E27FC236}">
                <a16:creationId xmlns:a16="http://schemas.microsoft.com/office/drawing/2014/main" id="{18BC7C41-3DF5-4B5A-A1ED-8A17A0479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5283" y="3765900"/>
            <a:ext cx="1203742" cy="47046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8" name="Picture 39" descr="826630Atlas_Página_18_Imagen_0002">
            <a:extLst>
              <a:ext uri="{FF2B5EF4-FFF2-40B4-BE49-F238E27FC236}">
                <a16:creationId xmlns:a16="http://schemas.microsoft.com/office/drawing/2014/main" id="{65A0D75C-F98C-4069-9EE2-FDBA80B5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414" y="0"/>
            <a:ext cx="1765404" cy="21060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9" name="Rectangle 48">
            <a:extLst>
              <a:ext uri="{FF2B5EF4-FFF2-40B4-BE49-F238E27FC236}">
                <a16:creationId xmlns:a16="http://schemas.microsoft.com/office/drawing/2014/main" id="{6D50692B-6970-40AB-9202-0321D7AF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700" y="1053029"/>
            <a:ext cx="12969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Tubos seminíferos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Line 42">
            <a:extLst>
              <a:ext uri="{FF2B5EF4-FFF2-40B4-BE49-F238E27FC236}">
                <a16:creationId xmlns:a16="http://schemas.microsoft.com/office/drawing/2014/main" id="{AB24CAD5-36CC-464F-9A50-C60A3BC3E0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83668" y="1088740"/>
            <a:ext cx="625402" cy="15509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73FBB272-42A2-4296-97BF-A0CD0F2EF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435" y="309209"/>
            <a:ext cx="2140199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Epidídimo</a:t>
            </a:r>
          </a:p>
        </p:txBody>
      </p:sp>
      <p:sp>
        <p:nvSpPr>
          <p:cNvPr id="42" name="Line 42">
            <a:extLst>
              <a:ext uri="{FF2B5EF4-FFF2-40B4-BE49-F238E27FC236}">
                <a16:creationId xmlns:a16="http://schemas.microsoft.com/office/drawing/2014/main" id="{AECCC27B-9B7C-4A35-846F-4BE43BF6BF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9612" y="510226"/>
            <a:ext cx="504056" cy="109999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CDCBF42-5DC5-4867-9040-5AECAF7156D5}"/>
              </a:ext>
            </a:extLst>
          </p:cNvPr>
          <p:cNvSpPr/>
          <p:nvPr/>
        </p:nvSpPr>
        <p:spPr>
          <a:xfrm>
            <a:off x="2699792" y="517549"/>
            <a:ext cx="5923075" cy="35164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780389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434981"/>
              </p:ext>
            </p:extLst>
          </p:nvPr>
        </p:nvGraphicFramePr>
        <p:xfrm>
          <a:off x="503548" y="3032956"/>
          <a:ext cx="813690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452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068452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GLÁNDULAS ANEJAS: elaboran el líquido seminal.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VESÍCULAS SEMINALES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Líquido nutritivo y lubricante.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PRÓSTATA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Líquido lubricante, neutraliza la acidez vaginal.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GLÁNDULAS BULBOURETRALES (</a:t>
                      </a:r>
                      <a:r>
                        <a:rPr lang="es-ES" sz="1200" dirty="0">
                          <a:latin typeface="Comic Sans MS" panose="030F0702030302020204" pitchFamily="66" charset="0"/>
                        </a:rPr>
                        <a:t>DE COWPER)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Líquido que limpia la uretra de restos de orina.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3427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535244"/>
              </p:ext>
            </p:extLst>
          </p:nvPr>
        </p:nvGraphicFramePr>
        <p:xfrm>
          <a:off x="539552" y="4630738"/>
          <a:ext cx="8100900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068452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PENE: responsable de la micción y la copulación.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CUERPOS CAVERNOSOS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Tejido que rodea a la uretra responsable de la erección.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GLANDE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Extremo ensanchado del pene con gran número  de terminaciones nerviosas sensitivas. Cubierto por el prepucio.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URETRA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Recorre el interior del pene. Es un conducto excretor y reproductor.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3427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406268"/>
              </p:ext>
            </p:extLst>
          </p:nvPr>
        </p:nvGraphicFramePr>
        <p:xfrm>
          <a:off x="503548" y="188640"/>
          <a:ext cx="81009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0450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050450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LOS TESTÍCULOS: Gónadas masculinas, producen hormonas sexuales y gametos.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CÉLULAS DE LOS TUBOS SEMINÍFEROS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Producen testosterona y espermatozoides.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EPIDÍDIMO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Almacenan y maduran los espermatozoides.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ESCROTO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Bolsa protectora de los testículos.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34271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1ACD644-507D-484D-9E1A-8086E3D65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57138"/>
              </p:ext>
            </p:extLst>
          </p:nvPr>
        </p:nvGraphicFramePr>
        <p:xfrm>
          <a:off x="503548" y="1808820"/>
          <a:ext cx="81369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452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068452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CONDUCTOS GENITALES: transportan espermatozoides y semen.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CONDUCTOS DEFERENTES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Comunican el epidídimo con vesículas y uretra.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URETRA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Expulsión de orina/ semen y espermatozoides.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448732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503548" y="188640"/>
            <a:ext cx="83518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b="1" dirty="0">
                <a:solidFill>
                  <a:srgbClr val="669900"/>
                </a:solidFill>
                <a:highlight>
                  <a:srgbClr val="FFFF00"/>
                </a:highlight>
                <a:latin typeface="Comic Sans MS" pitchFamily="66" charset="0"/>
              </a:rPr>
              <a:t>APARATO REPRODUCTOR FEMENINO</a:t>
            </a:r>
          </a:p>
          <a:p>
            <a:pPr algn="ctr">
              <a:spcBef>
                <a:spcPct val="50000"/>
              </a:spcBef>
            </a:pPr>
            <a:r>
              <a:rPr lang="es-ES_tradnl" sz="1600" b="1" dirty="0">
                <a:solidFill>
                  <a:srgbClr val="669900"/>
                </a:solidFill>
                <a:latin typeface="Comic Sans MS" pitchFamily="66" charset="0"/>
              </a:rPr>
              <a:t>COMPONENTES: Gónadas, vías genitales, órganos externos.</a:t>
            </a:r>
            <a:endParaRPr lang="es-ES" sz="1600" b="1" dirty="0">
              <a:solidFill>
                <a:srgbClr val="669900"/>
              </a:solidFill>
              <a:latin typeface="Comic Sans MS" pitchFamily="66" charset="0"/>
            </a:endParaRPr>
          </a:p>
        </p:txBody>
      </p:sp>
      <p:pic>
        <p:nvPicPr>
          <p:cNvPr id="236581" name="Picture 37" descr="826630Unidad07_Página_05_Imagen_0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74" b="6697"/>
          <a:stretch>
            <a:fillRect/>
          </a:stretch>
        </p:blipFill>
        <p:spPr bwMode="auto">
          <a:xfrm>
            <a:off x="-130175" y="1270000"/>
            <a:ext cx="4954588" cy="4679950"/>
          </a:xfrm>
          <a:prstGeom prst="rect">
            <a:avLst/>
          </a:prstGeom>
          <a:noFill/>
        </p:spPr>
      </p:pic>
      <p:pic>
        <p:nvPicPr>
          <p:cNvPr id="236582" name="Picture 38" descr="826630Unidad07_Página_05_Imagen_00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0525" y="1577975"/>
            <a:ext cx="5195888" cy="4335463"/>
          </a:xfrm>
          <a:prstGeom prst="rect">
            <a:avLst/>
          </a:prstGeom>
          <a:noFill/>
        </p:spPr>
      </p:pic>
      <p:sp>
        <p:nvSpPr>
          <p:cNvPr id="236583" name="Text Box 39"/>
          <p:cNvSpPr txBox="1">
            <a:spLocks noChangeArrowheads="1"/>
          </p:cNvSpPr>
          <p:nvPr/>
        </p:nvSpPr>
        <p:spPr bwMode="auto">
          <a:xfrm>
            <a:off x="3009357" y="1592263"/>
            <a:ext cx="736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Ovario</a:t>
            </a:r>
          </a:p>
        </p:txBody>
      </p:sp>
      <p:sp>
        <p:nvSpPr>
          <p:cNvPr id="236584" name="Text Box 40"/>
          <p:cNvSpPr txBox="1">
            <a:spLocks noChangeArrowheads="1"/>
          </p:cNvSpPr>
          <p:nvPr/>
        </p:nvSpPr>
        <p:spPr bwMode="auto">
          <a:xfrm>
            <a:off x="3793846" y="1989138"/>
            <a:ext cx="6815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Útero</a:t>
            </a:r>
          </a:p>
        </p:txBody>
      </p:sp>
      <p:sp>
        <p:nvSpPr>
          <p:cNvPr id="236586" name="Text Box 42"/>
          <p:cNvSpPr txBox="1">
            <a:spLocks noChangeArrowheads="1"/>
          </p:cNvSpPr>
          <p:nvPr/>
        </p:nvSpPr>
        <p:spPr bwMode="auto">
          <a:xfrm>
            <a:off x="3511364" y="5013176"/>
            <a:ext cx="736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Vagina</a:t>
            </a:r>
          </a:p>
        </p:txBody>
      </p:sp>
      <p:sp>
        <p:nvSpPr>
          <p:cNvPr id="236587" name="Text Box 43"/>
          <p:cNvSpPr txBox="1">
            <a:spLocks noChangeArrowheads="1"/>
          </p:cNvSpPr>
          <p:nvPr/>
        </p:nvSpPr>
        <p:spPr bwMode="auto">
          <a:xfrm>
            <a:off x="462323" y="5481638"/>
            <a:ext cx="235513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Genitales externos (vulva)</a:t>
            </a:r>
          </a:p>
        </p:txBody>
      </p:sp>
      <p:sp>
        <p:nvSpPr>
          <p:cNvPr id="236588" name="Line 44"/>
          <p:cNvSpPr>
            <a:spLocks noChangeShapeType="1"/>
          </p:cNvSpPr>
          <p:nvPr/>
        </p:nvSpPr>
        <p:spPr bwMode="auto">
          <a:xfrm flipV="1">
            <a:off x="1763713" y="4833938"/>
            <a:ext cx="252412" cy="647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89" name="Line 45"/>
          <p:cNvSpPr>
            <a:spLocks noChangeShapeType="1"/>
          </p:cNvSpPr>
          <p:nvPr/>
        </p:nvSpPr>
        <p:spPr bwMode="auto">
          <a:xfrm flipV="1">
            <a:off x="1763713" y="4724400"/>
            <a:ext cx="792162" cy="7572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0" name="Line 46"/>
          <p:cNvSpPr>
            <a:spLocks noChangeShapeType="1"/>
          </p:cNvSpPr>
          <p:nvPr/>
        </p:nvSpPr>
        <p:spPr bwMode="auto">
          <a:xfrm flipH="1" flipV="1">
            <a:off x="3023828" y="4149576"/>
            <a:ext cx="757237" cy="8636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1" name="Line 47"/>
          <p:cNvSpPr>
            <a:spLocks noChangeShapeType="1"/>
          </p:cNvSpPr>
          <p:nvPr/>
        </p:nvSpPr>
        <p:spPr bwMode="auto">
          <a:xfrm flipH="1">
            <a:off x="3492500" y="2241550"/>
            <a:ext cx="431800" cy="2873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2" name="Line 48"/>
          <p:cNvSpPr>
            <a:spLocks noChangeShapeType="1"/>
          </p:cNvSpPr>
          <p:nvPr/>
        </p:nvSpPr>
        <p:spPr bwMode="auto">
          <a:xfrm flipH="1">
            <a:off x="2555875" y="1808163"/>
            <a:ext cx="503238" cy="1809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3" name="Text Box 49"/>
          <p:cNvSpPr txBox="1">
            <a:spLocks noChangeArrowheads="1"/>
          </p:cNvSpPr>
          <p:nvPr/>
        </p:nvSpPr>
        <p:spPr bwMode="auto">
          <a:xfrm>
            <a:off x="6292674" y="1279525"/>
            <a:ext cx="82426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Ovarios</a:t>
            </a:r>
          </a:p>
        </p:txBody>
      </p:sp>
      <p:sp>
        <p:nvSpPr>
          <p:cNvPr id="236594" name="Line 50"/>
          <p:cNvSpPr>
            <a:spLocks noChangeShapeType="1"/>
          </p:cNvSpPr>
          <p:nvPr/>
        </p:nvSpPr>
        <p:spPr bwMode="auto">
          <a:xfrm flipH="1">
            <a:off x="5292725" y="1557338"/>
            <a:ext cx="1331913" cy="11160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5" name="Line 51"/>
          <p:cNvSpPr>
            <a:spLocks noChangeShapeType="1"/>
          </p:cNvSpPr>
          <p:nvPr/>
        </p:nvSpPr>
        <p:spPr bwMode="auto">
          <a:xfrm>
            <a:off x="6767513" y="1557338"/>
            <a:ext cx="1260475" cy="11160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6" name="Text Box 52"/>
          <p:cNvSpPr txBox="1">
            <a:spLocks noChangeArrowheads="1"/>
          </p:cNvSpPr>
          <p:nvPr/>
        </p:nvSpPr>
        <p:spPr bwMode="auto">
          <a:xfrm>
            <a:off x="7197785" y="1232756"/>
            <a:ext cx="176041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Oviductos o </a:t>
            </a:r>
            <a:b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trompas de Falopio</a:t>
            </a:r>
          </a:p>
        </p:txBody>
      </p:sp>
      <p:sp>
        <p:nvSpPr>
          <p:cNvPr id="236597" name="Line 53"/>
          <p:cNvSpPr>
            <a:spLocks noChangeShapeType="1"/>
          </p:cNvSpPr>
          <p:nvPr/>
        </p:nvSpPr>
        <p:spPr bwMode="auto">
          <a:xfrm>
            <a:off x="7992380" y="1772816"/>
            <a:ext cx="0" cy="3603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98" name="Text Box 54"/>
          <p:cNvSpPr txBox="1">
            <a:spLocks noChangeArrowheads="1"/>
          </p:cNvSpPr>
          <p:nvPr/>
        </p:nvSpPr>
        <p:spPr bwMode="auto">
          <a:xfrm>
            <a:off x="4440307" y="5013325"/>
            <a:ext cx="14302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rgbClr val="006600"/>
                </a:solidFill>
                <a:latin typeface="Comic Sans MS" panose="030F0702030302020204" pitchFamily="66" charset="0"/>
              </a:rPr>
              <a:t>Útero o matriz</a:t>
            </a:r>
          </a:p>
        </p:txBody>
      </p:sp>
      <p:sp>
        <p:nvSpPr>
          <p:cNvPr id="236599" name="Line 55"/>
          <p:cNvSpPr>
            <a:spLocks noChangeShapeType="1"/>
          </p:cNvSpPr>
          <p:nvPr/>
        </p:nvSpPr>
        <p:spPr bwMode="auto">
          <a:xfrm flipV="1">
            <a:off x="5184775" y="2708275"/>
            <a:ext cx="1582738" cy="23415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600" name="Text Box 56"/>
          <p:cNvSpPr txBox="1">
            <a:spLocks noChangeArrowheads="1"/>
          </p:cNvSpPr>
          <p:nvPr/>
        </p:nvSpPr>
        <p:spPr bwMode="auto">
          <a:xfrm>
            <a:off x="7332968" y="4976813"/>
            <a:ext cx="1545616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Cuello del útero </a:t>
            </a:r>
          </a:p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(cérvix)</a:t>
            </a:r>
          </a:p>
        </p:txBody>
      </p:sp>
      <p:sp>
        <p:nvSpPr>
          <p:cNvPr id="236601" name="Line 57"/>
          <p:cNvSpPr>
            <a:spLocks noChangeShapeType="1"/>
          </p:cNvSpPr>
          <p:nvPr/>
        </p:nvSpPr>
        <p:spPr bwMode="auto">
          <a:xfrm flipH="1" flipV="1">
            <a:off x="6732240" y="3320393"/>
            <a:ext cx="1225550" cy="17287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602" name="Text Box 58"/>
          <p:cNvSpPr txBox="1">
            <a:spLocks noChangeArrowheads="1"/>
          </p:cNvSpPr>
          <p:nvPr/>
        </p:nvSpPr>
        <p:spPr bwMode="auto">
          <a:xfrm>
            <a:off x="6876256" y="5644480"/>
            <a:ext cx="736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Vagina</a:t>
            </a:r>
          </a:p>
        </p:txBody>
      </p:sp>
      <p:sp>
        <p:nvSpPr>
          <p:cNvPr id="236603" name="Line 59"/>
          <p:cNvSpPr>
            <a:spLocks noChangeShapeType="1"/>
          </p:cNvSpPr>
          <p:nvPr/>
        </p:nvSpPr>
        <p:spPr bwMode="auto">
          <a:xfrm flipH="1" flipV="1">
            <a:off x="6696075" y="4400549"/>
            <a:ext cx="501710" cy="129567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32471" y="4791206"/>
            <a:ext cx="7954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Clítoris</a:t>
            </a:r>
          </a:p>
        </p:txBody>
      </p:sp>
      <p:sp>
        <p:nvSpPr>
          <p:cNvPr id="28" name="Line 57"/>
          <p:cNvSpPr>
            <a:spLocks noChangeShapeType="1"/>
          </p:cNvSpPr>
          <p:nvPr/>
        </p:nvSpPr>
        <p:spPr bwMode="auto">
          <a:xfrm flipV="1">
            <a:off x="394928" y="4257092"/>
            <a:ext cx="1512776" cy="53411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7D09608-F606-44FA-9FC6-35CBF2E149F5}"/>
              </a:ext>
            </a:extLst>
          </p:cNvPr>
          <p:cNvSpPr/>
          <p:nvPr/>
        </p:nvSpPr>
        <p:spPr>
          <a:xfrm>
            <a:off x="1583668" y="593076"/>
            <a:ext cx="6175103" cy="35164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7544" y="152636"/>
            <a:ext cx="871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  </a:t>
            </a: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APARATO REPRODUCTOR FEMENINO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COMPONENTES</a:t>
            </a:r>
            <a:r>
              <a:rPr lang="es-ES_tradnl" dirty="0">
                <a:solidFill>
                  <a:srgbClr val="669900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007651"/>
              </p:ext>
            </p:extLst>
          </p:nvPr>
        </p:nvGraphicFramePr>
        <p:xfrm>
          <a:off x="323528" y="1736812"/>
          <a:ext cx="846094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3280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417660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VÍAS GENITALES: conductos.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TROMPAS DE FALOPIO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(comunican los ovarios con el útero)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- Transporte del óvulo (gracias a cilios y a       contracciones del músculo de su pared). </a:t>
                      </a:r>
                    </a:p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- Permiten la fecundación, el inicio del desarrollo embrionario y el transporte del embrión al útero.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VAGINA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(conducto que comunica útero con exterior)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ES" sz="1400" dirty="0">
                          <a:latin typeface="Comic Sans MS" panose="030F0702030302020204" pitchFamily="66" charset="0"/>
                        </a:rPr>
                        <a:t>Permite la copulación.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ES" sz="1400" dirty="0">
                          <a:latin typeface="Comic Sans MS" panose="030F0702030302020204" pitchFamily="66" charset="0"/>
                        </a:rPr>
                        <a:t>Expulsión del endometrio y del feto en el parto.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819"/>
              </p:ext>
            </p:extLst>
          </p:nvPr>
        </p:nvGraphicFramePr>
        <p:xfrm>
          <a:off x="323528" y="5157492"/>
          <a:ext cx="846094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ÓRGANOS EXTERNOS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VULVA (Labios mayores y menores)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Protección de los orificios de la vagina y de la uretra.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CLÍTORIS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Órgano eréctil de gran sensibilidad.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884229"/>
              </p:ext>
            </p:extLst>
          </p:nvPr>
        </p:nvGraphicFramePr>
        <p:xfrm>
          <a:off x="323528" y="809184"/>
          <a:ext cx="84609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0940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OVARIOS: Gónadas femeninas.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Producen hormonas sexuales (estrógenos y progesterona) y gametos (óvulos).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706733"/>
              </p:ext>
            </p:extLst>
          </p:nvPr>
        </p:nvGraphicFramePr>
        <p:xfrm>
          <a:off x="323528" y="3756640"/>
          <a:ext cx="846094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646132828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290829210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ÚTERO: órgano que permite el desarrollo del embrión/feto.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83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ENDOMETRIO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Permite la anidación del embrión. Rico en vasos sanguíneos, se expulsa en la menstruación.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55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CÉRVIX (cuello del útero)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Comic Sans MS" panose="030F0702030302020204" pitchFamily="66" charset="0"/>
                        </a:rPr>
                        <a:t>Segrega el mucus cervical.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498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243869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4875E2-FE7A-4348-92CC-F1DA47E1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" y="3000149"/>
            <a:ext cx="8614451" cy="3666664"/>
          </a:xfrm>
          <a:prstGeom prst="rect">
            <a:avLst/>
          </a:prstGeom>
        </p:spPr>
      </p:pic>
      <p:pic>
        <p:nvPicPr>
          <p:cNvPr id="8" name="Picture 39" descr="826630Atlas_Página_18_Imagen_0002">
            <a:extLst>
              <a:ext uri="{FF2B5EF4-FFF2-40B4-BE49-F238E27FC236}">
                <a16:creationId xmlns:a16="http://schemas.microsoft.com/office/drawing/2014/main" id="{85A63EA8-E8FE-4732-99EF-7207F0C8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8883" y="980728"/>
            <a:ext cx="1662917" cy="19837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906F1E-2E6C-4276-B208-5A841A630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473" y="77995"/>
            <a:ext cx="4723597" cy="2844316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F7CE4894-F1F3-4DB9-B00B-32AB375F7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9" y="399368"/>
            <a:ext cx="3906434" cy="523220"/>
          </a:xfrm>
          <a:prstGeom prst="rect">
            <a:avLst/>
          </a:prstGeom>
          <a:solidFill>
            <a:srgbClr val="CC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CONTROL HORMONAL FUNCIONAMIENTO TESTICULAR</a:t>
            </a:r>
          </a:p>
        </p:txBody>
      </p:sp>
    </p:spTree>
    <p:extLst>
      <p:ext uri="{BB962C8B-B14F-4D97-AF65-F5344CB8AC3E}">
        <p14:creationId xmlns:p14="http://schemas.microsoft.com/office/powerpoint/2010/main" val="2379069313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5703888" y="3271838"/>
            <a:ext cx="59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_tradnl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6300192" y="-63388"/>
            <a:ext cx="2700301" cy="2795081"/>
          </a:xfrm>
        </p:spPr>
        <p:txBody>
          <a:bodyPr/>
          <a:lstStyle/>
          <a:p>
            <a:br>
              <a:rPr lang="es-ES" sz="14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s-ES" sz="1400" dirty="0">
                <a:solidFill>
                  <a:srgbClr val="00B050"/>
                </a:solidFill>
                <a:latin typeface="Comic Sans MS" pitchFamily="66" charset="0"/>
              </a:rPr>
              <a:t>Cambios cíclicos que preparan el organismo femenino para un embarazo.</a:t>
            </a:r>
            <a:br>
              <a:rPr lang="es-ES" sz="2000" b="1" u="sng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s-ES" sz="2000" dirty="0">
                <a:solidFill>
                  <a:srgbClr val="00B050"/>
                </a:solidFill>
                <a:latin typeface="Comic Sans MS" pitchFamily="66" charset="0"/>
              </a:rPr>
              <a:t>- </a:t>
            </a:r>
            <a:r>
              <a:rPr lang="es-ES" sz="1400" dirty="0">
                <a:solidFill>
                  <a:srgbClr val="00B050"/>
                </a:solidFill>
                <a:latin typeface="Comic Sans MS" pitchFamily="66" charset="0"/>
              </a:rPr>
              <a:t>Tiene </a:t>
            </a:r>
            <a:r>
              <a:rPr lang="es-ES" sz="1400" b="1" dirty="0">
                <a:solidFill>
                  <a:srgbClr val="00B050"/>
                </a:solidFill>
                <a:latin typeface="Comic Sans MS" pitchFamily="66" charset="0"/>
              </a:rPr>
              <a:t>28 días</a:t>
            </a:r>
            <a:r>
              <a:rPr lang="es-ES" sz="1400" dirty="0">
                <a:solidFill>
                  <a:srgbClr val="00B050"/>
                </a:solidFill>
                <a:latin typeface="Comic Sans MS" pitchFamily="66" charset="0"/>
              </a:rPr>
              <a:t>, 2 fases de 14 días cada una (folicular y lútea).  El 1</a:t>
            </a:r>
            <a:r>
              <a:rPr lang="es-ES" sz="1400" baseline="30000" dirty="0">
                <a:solidFill>
                  <a:srgbClr val="00B050"/>
                </a:solidFill>
                <a:latin typeface="Comic Sans MS" pitchFamily="66" charset="0"/>
              </a:rPr>
              <a:t>er</a:t>
            </a:r>
            <a:r>
              <a:rPr lang="es-ES" sz="1400" dirty="0">
                <a:solidFill>
                  <a:srgbClr val="00B050"/>
                </a:solidFill>
                <a:latin typeface="Comic Sans MS" pitchFamily="66" charset="0"/>
              </a:rPr>
              <a:t> día del ciclo es el 1</a:t>
            </a:r>
            <a:r>
              <a:rPr lang="es-ES" sz="1400" baseline="30000" dirty="0">
                <a:solidFill>
                  <a:srgbClr val="00B050"/>
                </a:solidFill>
                <a:latin typeface="Comic Sans MS" pitchFamily="66" charset="0"/>
              </a:rPr>
              <a:t>er</a:t>
            </a:r>
            <a:r>
              <a:rPr lang="es-ES" sz="1400" dirty="0">
                <a:solidFill>
                  <a:srgbClr val="00B050"/>
                </a:solidFill>
                <a:latin typeface="Comic Sans MS" pitchFamily="66" charset="0"/>
              </a:rPr>
              <a:t> día de la menstruación.</a:t>
            </a:r>
            <a:endParaRPr lang="es-ES" sz="1400" b="1" u="sng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" name="Picture 2" descr="Resultado de imagen de fases folicular y lutein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26375"/>
          <a:stretch/>
        </p:blipFill>
        <p:spPr bwMode="auto">
          <a:xfrm>
            <a:off x="214728" y="587888"/>
            <a:ext cx="6048164" cy="22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 Título"/>
          <p:cNvSpPr txBox="1">
            <a:spLocks/>
          </p:cNvSpPr>
          <p:nvPr/>
        </p:nvSpPr>
        <p:spPr>
          <a:xfrm>
            <a:off x="-118864" y="3068960"/>
            <a:ext cx="6897452" cy="49661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1400" b="1" kern="0" dirty="0">
                <a:solidFill>
                  <a:srgbClr val="00B050"/>
                </a:solidFill>
                <a:latin typeface="Comic Sans MS" pitchFamily="66" charset="0"/>
              </a:rPr>
              <a:t>    MENSTRUACIÓN           OVULACIÓN (salida del óvulo del ovario)</a:t>
            </a:r>
          </a:p>
        </p:txBody>
      </p:sp>
      <p:sp>
        <p:nvSpPr>
          <p:cNvPr id="12" name="Abrir llave 11"/>
          <p:cNvSpPr/>
          <p:nvPr/>
        </p:nvSpPr>
        <p:spPr>
          <a:xfrm rot="16200000">
            <a:off x="804725" y="2419325"/>
            <a:ext cx="45719" cy="104411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3" name="Flecha: hacia abajo 12"/>
          <p:cNvSpPr/>
          <p:nvPr/>
        </p:nvSpPr>
        <p:spPr>
          <a:xfrm>
            <a:off x="3059832" y="2780928"/>
            <a:ext cx="108012" cy="311184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 bwMode="auto">
          <a:xfrm>
            <a:off x="6333602" y="152636"/>
            <a:ext cx="2700301" cy="1724368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26" descr="Resultado de imagen de fases folicular y luteinica">
            <a:extLst>
              <a:ext uri="{FF2B5EF4-FFF2-40B4-BE49-F238E27FC236}">
                <a16:creationId xmlns:a16="http://schemas.microsoft.com/office/drawing/2014/main" id="{B2DBC57E-4FA1-4BB5-85FB-340F85D42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r="17318"/>
          <a:stretch/>
        </p:blipFill>
        <p:spPr bwMode="auto">
          <a:xfrm>
            <a:off x="6857584" y="4862087"/>
            <a:ext cx="1960928" cy="19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34A1E133-A390-476D-9473-A07E3884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6" y="214253"/>
            <a:ext cx="5814646" cy="307777"/>
          </a:xfrm>
          <a:prstGeom prst="rect">
            <a:avLst/>
          </a:prstGeom>
          <a:solidFill>
            <a:srgbClr val="CC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CICLO SEXUAL FEMENINO: EL CICLO OVÁRICO</a:t>
            </a:r>
          </a:p>
        </p:txBody>
      </p:sp>
      <p:graphicFrame>
        <p:nvGraphicFramePr>
          <p:cNvPr id="18" name="Object 39">
            <a:extLst>
              <a:ext uri="{FF2B5EF4-FFF2-40B4-BE49-F238E27FC236}">
                <a16:creationId xmlns:a16="http://schemas.microsoft.com/office/drawing/2014/main" id="{521D121E-1022-4A56-BCD5-F43CD53AB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634583"/>
              </p:ext>
            </p:extLst>
          </p:nvPr>
        </p:nvGraphicFramePr>
        <p:xfrm>
          <a:off x="1835697" y="3755773"/>
          <a:ext cx="3170848" cy="237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4" imgW="2636423" imgH="1973461" progId="PBrush">
                  <p:embed/>
                </p:oleObj>
              </mc:Choice>
              <mc:Fallback>
                <p:oleObj name="Imagen de mapa de bits" r:id="rId4" imgW="2636423" imgH="1973461" progId="PBrush">
                  <p:embed/>
                  <p:pic>
                    <p:nvPicPr>
                      <p:cNvPr id="41680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7" y="3755773"/>
                        <a:ext cx="3170848" cy="2373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60">
            <a:extLst>
              <a:ext uri="{FF2B5EF4-FFF2-40B4-BE49-F238E27FC236}">
                <a16:creationId xmlns:a16="http://schemas.microsoft.com/office/drawing/2014/main" id="{037D9404-65A3-4077-9750-48AFDDD3B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910371"/>
            <a:ext cx="2663825" cy="830997"/>
          </a:xfrm>
          <a:prstGeom prst="rect">
            <a:avLst/>
          </a:prstGeom>
          <a:solidFill>
            <a:srgbClr val="FFFFE1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solidFill>
                  <a:srgbClr val="660066"/>
                </a:solidFill>
                <a:latin typeface="Comic Sans MS" panose="030F0702030302020204" pitchFamily="66" charset="0"/>
              </a:rPr>
              <a:t>1ºMaduración del FOLÍCULO</a:t>
            </a:r>
            <a:r>
              <a:rPr lang="es-ES_tradnl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: productor de estrógenos, en su interior madura un ovocito en la 1ª fase del ciclo ovárico (días 1 a 14).</a:t>
            </a:r>
          </a:p>
        </p:txBody>
      </p:sp>
      <p:sp>
        <p:nvSpPr>
          <p:cNvPr id="23" name="Text Box 60">
            <a:extLst>
              <a:ext uri="{FF2B5EF4-FFF2-40B4-BE49-F238E27FC236}">
                <a16:creationId xmlns:a16="http://schemas.microsoft.com/office/drawing/2014/main" id="{B5910EAB-C788-43B9-8024-0D91AB06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019" y="4077072"/>
            <a:ext cx="3295401" cy="646331"/>
          </a:xfrm>
          <a:prstGeom prst="rect">
            <a:avLst/>
          </a:prstGeom>
          <a:solidFill>
            <a:srgbClr val="FFFFE1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solidFill>
                  <a:srgbClr val="660066"/>
                </a:solidFill>
                <a:latin typeface="Comic Sans MS" panose="030F0702030302020204" pitchFamily="66" charset="0"/>
              </a:rPr>
              <a:t>3º Formación del CUERPO AMARILLO</a:t>
            </a:r>
            <a:r>
              <a:rPr lang="es-ES_tradnl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: productor de progesterona tras la ovulación. Días 14 a 28.</a:t>
            </a:r>
          </a:p>
        </p:txBody>
      </p:sp>
      <p:sp>
        <p:nvSpPr>
          <p:cNvPr id="24" name="Text Box 60">
            <a:extLst>
              <a:ext uri="{FF2B5EF4-FFF2-40B4-BE49-F238E27FC236}">
                <a16:creationId xmlns:a16="http://schemas.microsoft.com/office/drawing/2014/main" id="{6ED01B1C-D24D-40A2-9DEF-0393F4830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15" y="3609020"/>
            <a:ext cx="2199649" cy="276999"/>
          </a:xfrm>
          <a:prstGeom prst="rect">
            <a:avLst/>
          </a:prstGeom>
          <a:solidFill>
            <a:srgbClr val="FFFFE1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solidFill>
                  <a:srgbClr val="660066"/>
                </a:solidFill>
                <a:latin typeface="Comic Sans MS" panose="030F0702030302020204" pitchFamily="66" charset="0"/>
              </a:rPr>
              <a:t>2ºOVULACIÓN:</a:t>
            </a:r>
            <a:r>
              <a:rPr lang="es-ES_tradnl" sz="1200" dirty="0">
                <a:solidFill>
                  <a:srgbClr val="660066"/>
                </a:solidFill>
                <a:latin typeface="Comic Sans MS" panose="030F0702030302020204" pitchFamily="66" charset="0"/>
              </a:rPr>
              <a:t> día 14.</a:t>
            </a:r>
          </a:p>
        </p:txBody>
      </p:sp>
      <p:sp>
        <p:nvSpPr>
          <p:cNvPr id="25" name="Line 50">
            <a:extLst>
              <a:ext uri="{FF2B5EF4-FFF2-40B4-BE49-F238E27FC236}">
                <a16:creationId xmlns:a16="http://schemas.microsoft.com/office/drawing/2014/main" id="{03B2F1D8-BFEA-4664-AB68-6C5C082B5C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23928" y="6089104"/>
            <a:ext cx="228600" cy="4192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6" name="Line 51">
            <a:extLst>
              <a:ext uri="{FF2B5EF4-FFF2-40B4-BE49-F238E27FC236}">
                <a16:creationId xmlns:a16="http://schemas.microsoft.com/office/drawing/2014/main" id="{75CA6714-83A7-4F59-BFF0-D2D6E70B0F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6622" y="5894649"/>
            <a:ext cx="228600" cy="1524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7" name="Line 52">
            <a:extLst>
              <a:ext uri="{FF2B5EF4-FFF2-40B4-BE49-F238E27FC236}">
                <a16:creationId xmlns:a16="http://schemas.microsoft.com/office/drawing/2014/main" id="{E2D3B0BB-454F-4B11-B377-FAD46F1E34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32402" y="5432648"/>
            <a:ext cx="76200" cy="2286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" name="Line 53">
            <a:extLst>
              <a:ext uri="{FF2B5EF4-FFF2-40B4-BE49-F238E27FC236}">
                <a16:creationId xmlns:a16="http://schemas.microsoft.com/office/drawing/2014/main" id="{AB127ADE-32CA-46C7-BBA4-7B3FCA1F27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7804" y="4581128"/>
            <a:ext cx="152400" cy="2286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EDB4857F-2F97-4F82-8032-D526F515A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352" y="4180892"/>
            <a:ext cx="228600" cy="762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AA036CEB-1F7C-4B6D-9DCC-DA358E5DF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500736"/>
            <a:ext cx="152400" cy="1524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EDDFF4E3-C651-4751-97E3-7E6D8ECD0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2020" y="4856584"/>
            <a:ext cx="76200" cy="228600"/>
          </a:xfrm>
          <a:prstGeom prst="line">
            <a:avLst/>
          </a:prstGeom>
          <a:noFill/>
          <a:ln w="31750">
            <a:solidFill>
              <a:srgbClr val="66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2" name="Line 40">
            <a:extLst>
              <a:ext uri="{FF2B5EF4-FFF2-40B4-BE49-F238E27FC236}">
                <a16:creationId xmlns:a16="http://schemas.microsoft.com/office/drawing/2014/main" id="{807A0C7E-E33B-47FC-9B98-67DA6275B0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5222" y="3886019"/>
            <a:ext cx="162114" cy="515089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3" name="Text Box 64">
            <a:extLst>
              <a:ext uri="{FF2B5EF4-FFF2-40B4-BE49-F238E27FC236}">
                <a16:creationId xmlns:a16="http://schemas.microsoft.com/office/drawing/2014/main" id="{49445149-1E6C-4C10-A087-50AFB633B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078" y="2457472"/>
            <a:ext cx="2663825" cy="43088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100" dirty="0">
                <a:latin typeface="Comic Sans MS" panose="030F0702030302020204" pitchFamily="66" charset="0"/>
              </a:rPr>
              <a:t>Desde la </a:t>
            </a:r>
            <a:r>
              <a:rPr lang="es-ES_tradnl" sz="1100" b="1" dirty="0">
                <a:latin typeface="Comic Sans MS" panose="030F0702030302020204" pitchFamily="66" charset="0"/>
              </a:rPr>
              <a:t>pubertad</a:t>
            </a:r>
            <a:r>
              <a:rPr lang="es-ES_tradnl" sz="1100" dirty="0">
                <a:latin typeface="Comic Sans MS" panose="030F0702030302020204" pitchFamily="66" charset="0"/>
              </a:rPr>
              <a:t> a la </a:t>
            </a:r>
            <a:r>
              <a:rPr lang="es-ES_tradnl" sz="1100" b="1" dirty="0">
                <a:latin typeface="Comic Sans MS" panose="030F0702030302020204" pitchFamily="66" charset="0"/>
              </a:rPr>
              <a:t>menopausia</a:t>
            </a:r>
            <a:r>
              <a:rPr lang="es-ES_tradnl" sz="1100" dirty="0">
                <a:latin typeface="Comic Sans MS" panose="030F0702030302020204" pitchFamily="66" charset="0"/>
              </a:rPr>
              <a:t> cada 28 días madura un óvulo.</a:t>
            </a:r>
            <a:endParaRPr lang="es-ES_tradnl" sz="1100" b="1" dirty="0">
              <a:latin typeface="Comic Sans MS" panose="030F0702030302020204" pitchFamily="66" charset="0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F9CE953C-EABB-4493-956B-17019629F389}"/>
              </a:ext>
            </a:extLst>
          </p:cNvPr>
          <p:cNvSpPr/>
          <p:nvPr/>
        </p:nvSpPr>
        <p:spPr>
          <a:xfrm rot="8563868">
            <a:off x="4647264" y="4017882"/>
            <a:ext cx="235942" cy="1279435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Abrir llave 33">
            <a:extLst>
              <a:ext uri="{FF2B5EF4-FFF2-40B4-BE49-F238E27FC236}">
                <a16:creationId xmlns:a16="http://schemas.microsoft.com/office/drawing/2014/main" id="{DD623EE8-667B-4237-BD5B-7794AC8E674F}"/>
              </a:ext>
            </a:extLst>
          </p:cNvPr>
          <p:cNvSpPr/>
          <p:nvPr/>
        </p:nvSpPr>
        <p:spPr>
          <a:xfrm rot="8087087" flipH="1">
            <a:off x="2986953" y="4965404"/>
            <a:ext cx="191404" cy="1743545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14196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619" r="2026"/>
          <a:stretch/>
        </p:blipFill>
        <p:spPr bwMode="auto">
          <a:xfrm>
            <a:off x="467544" y="584684"/>
            <a:ext cx="4248472" cy="4059050"/>
          </a:xfrm>
          <a:prstGeom prst="rect">
            <a:avLst/>
          </a:prstGeom>
          <a:noFill/>
        </p:spPr>
      </p:pic>
      <p:sp>
        <p:nvSpPr>
          <p:cNvPr id="6" name="Rectangle 107">
            <a:extLst>
              <a:ext uri="{FF2B5EF4-FFF2-40B4-BE49-F238E27FC236}">
                <a16:creationId xmlns:a16="http://schemas.microsoft.com/office/drawing/2014/main" id="{C6052739-3454-46F0-9CCC-A0E705284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1513" y="3911497"/>
            <a:ext cx="255628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1200" u="sng" dirty="0">
                <a:latin typeface="Comic Sans MS" panose="030F0702030302020204" pitchFamily="66" charset="0"/>
              </a:rPr>
              <a:t>Variaciones en el </a:t>
            </a:r>
            <a:r>
              <a:rPr lang="es-ES_tradnl" sz="1200" b="1" u="sng" dirty="0">
                <a:latin typeface="Comic Sans MS" panose="030F0702030302020204" pitchFamily="66" charset="0"/>
              </a:rPr>
              <a:t>ENDOMETRIO</a:t>
            </a:r>
            <a:r>
              <a:rPr lang="es-ES_tradnl" sz="1200" dirty="0">
                <a:latin typeface="Comic Sans MS" panose="030F0702030302020204" pitchFamily="66" charset="0"/>
              </a:rPr>
              <a:t>: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   - Menstruación (del 1 al 5).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   - Nueva formación (del 5 al 14).</a:t>
            </a:r>
          </a:p>
        </p:txBody>
      </p:sp>
      <p:sp>
        <p:nvSpPr>
          <p:cNvPr id="7" name="Rectangle 107">
            <a:extLst>
              <a:ext uri="{FF2B5EF4-FFF2-40B4-BE49-F238E27FC236}">
                <a16:creationId xmlns:a16="http://schemas.microsoft.com/office/drawing/2014/main" id="{BF04AE71-F9C9-4BCD-839F-5C7C55880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874" y="1122640"/>
            <a:ext cx="2987824" cy="14083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1200" dirty="0">
                <a:latin typeface="Comic Sans MS" panose="030F0702030302020204" pitchFamily="66" charset="0"/>
              </a:rPr>
              <a:t>      </a:t>
            </a:r>
            <a:r>
              <a:rPr lang="es-ES_tradnl" sz="1200" b="1" dirty="0">
                <a:latin typeface="Comic Sans MS" panose="030F0702030302020204" pitchFamily="66" charset="0"/>
              </a:rPr>
              <a:t>HORMONAS</a:t>
            </a:r>
            <a:r>
              <a:rPr lang="es-ES_tradnl" sz="1200" dirty="0">
                <a:latin typeface="Comic Sans MS" panose="030F0702030302020204" pitchFamily="66" charset="0"/>
              </a:rPr>
              <a:t> . Las variaciones en 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FSH y LH provocan variaciones en:</a:t>
            </a:r>
          </a:p>
          <a:p>
            <a:pPr marL="285750" indent="-285750">
              <a:buFontTx/>
              <a:buChar char="-"/>
            </a:pPr>
            <a:r>
              <a:rPr lang="es-ES_tradnl" sz="1200" b="1" dirty="0">
                <a:latin typeface="Comic Sans MS" panose="030F0702030302020204" pitchFamily="66" charset="0"/>
              </a:rPr>
              <a:t>Estrógenos</a:t>
            </a:r>
            <a:r>
              <a:rPr lang="es-ES_tradnl" sz="1200" dirty="0">
                <a:latin typeface="Comic Sans MS" panose="030F0702030302020204" pitchFamily="66" charset="0"/>
              </a:rPr>
              <a:t> (día 1 a 14). Provocan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     el crecimiento del endometrio.</a:t>
            </a:r>
          </a:p>
          <a:p>
            <a:pPr marL="285750" indent="-285750">
              <a:buFontTx/>
              <a:buChar char="-"/>
            </a:pPr>
            <a:r>
              <a:rPr lang="es-ES_tradnl" sz="1200" b="1" dirty="0">
                <a:latin typeface="Comic Sans MS" panose="030F0702030302020204" pitchFamily="66" charset="0"/>
              </a:rPr>
              <a:t>Progesterona </a:t>
            </a:r>
            <a:r>
              <a:rPr lang="es-ES_tradnl" sz="1200" dirty="0">
                <a:latin typeface="Comic Sans MS" panose="030F0702030302020204" pitchFamily="66" charset="0"/>
              </a:rPr>
              <a:t>(día 14 al 28). 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     Mantiene grueso el endometrio.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pic>
        <p:nvPicPr>
          <p:cNvPr id="8" name="Picture 2" descr="Resultado de imagen de variaciones en la temperatura y mucus cervical">
            <a:extLst>
              <a:ext uri="{FF2B5EF4-FFF2-40B4-BE49-F238E27FC236}">
                <a16:creationId xmlns:a16="http://schemas.microsoft.com/office/drawing/2014/main" id="{28E242AE-F46B-4D35-9A79-002BFDCD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5144"/>
            <a:ext cx="3132348" cy="14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0">
            <a:extLst>
              <a:ext uri="{FF2B5EF4-FFF2-40B4-BE49-F238E27FC236}">
                <a16:creationId xmlns:a16="http://schemas.microsoft.com/office/drawing/2014/main" id="{F4A36B97-A669-4371-A3B2-FDEE008B4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576" y="5031177"/>
            <a:ext cx="351287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u="sng" dirty="0">
                <a:latin typeface="Comic Sans MS" panose="030F0702030302020204" pitchFamily="66" charset="0"/>
              </a:rPr>
              <a:t>Variaciones en la </a:t>
            </a:r>
            <a:r>
              <a:rPr lang="es-ES_tradnl" sz="1200" b="1" u="sng" dirty="0">
                <a:latin typeface="Comic Sans MS" panose="030F0702030302020204" pitchFamily="66" charset="0"/>
              </a:rPr>
              <a:t>TEMPERATURA</a:t>
            </a:r>
            <a:r>
              <a:rPr lang="es-ES_tradnl" sz="1200" dirty="0">
                <a:latin typeface="Comic Sans MS" panose="030F0702030302020204" pitchFamily="66" charset="0"/>
              </a:rPr>
              <a:t>: sube el día 14, coincidiendo con la ovulación, para favorecer el desarrollo de un embrión. Después se mantendrá elevada.</a:t>
            </a:r>
          </a:p>
        </p:txBody>
      </p:sp>
      <p:sp>
        <p:nvSpPr>
          <p:cNvPr id="10" name="Text Box 60">
            <a:extLst>
              <a:ext uri="{FF2B5EF4-FFF2-40B4-BE49-F238E27FC236}">
                <a16:creationId xmlns:a16="http://schemas.microsoft.com/office/drawing/2014/main" id="{A3AF7284-51F1-4ADB-8DC0-18AD07DF5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68" y="6218148"/>
            <a:ext cx="82296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Además, </a:t>
            </a:r>
            <a:r>
              <a:rPr lang="es-ES_tradnl" sz="1200" u="sng" dirty="0">
                <a:latin typeface="Comic Sans MS" panose="030F0702030302020204" pitchFamily="66" charset="0"/>
              </a:rPr>
              <a:t>variaciones en el </a:t>
            </a:r>
            <a:r>
              <a:rPr lang="es-ES_tradnl" sz="1200" b="1" u="sng" dirty="0">
                <a:latin typeface="Comic Sans MS" panose="030F0702030302020204" pitchFamily="66" charset="0"/>
              </a:rPr>
              <a:t>MUCUS CERVICAL</a:t>
            </a:r>
            <a:r>
              <a:rPr lang="es-ES_tradnl" sz="1200" dirty="0">
                <a:latin typeface="Comic Sans MS" panose="030F0702030302020204" pitchFamily="66" charset="0"/>
              </a:rPr>
              <a:t>: hay mayor producción durante los días centrales del ciclo para favorecer el paso de los espermatozoides y así la fecundación.</a:t>
            </a:r>
          </a:p>
        </p:txBody>
      </p:sp>
      <p:sp>
        <p:nvSpPr>
          <p:cNvPr id="11" name="Rectangle 107">
            <a:extLst>
              <a:ext uri="{FF2B5EF4-FFF2-40B4-BE49-F238E27FC236}">
                <a16:creationId xmlns:a16="http://schemas.microsoft.com/office/drawing/2014/main" id="{BE6AC866-DAA0-4746-A314-85D34F702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240" y="3122393"/>
            <a:ext cx="2733092" cy="6510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u="sng" dirty="0">
                <a:latin typeface="Comic Sans MS" panose="030F0702030302020204" pitchFamily="66" charset="0"/>
              </a:rPr>
              <a:t>Variaciones</a:t>
            </a:r>
            <a:r>
              <a:rPr lang="es-ES_tradnl" sz="1200" b="1" u="sng" dirty="0">
                <a:latin typeface="Comic Sans MS" panose="030F0702030302020204" pitchFamily="66" charset="0"/>
              </a:rPr>
              <a:t> OVÁRICAS:</a:t>
            </a:r>
          </a:p>
          <a:p>
            <a:r>
              <a:rPr lang="es-ES_tradnl" sz="1200" dirty="0">
                <a:latin typeface="Comic Sans MS" panose="030F0702030302020204" pitchFamily="66" charset="0"/>
              </a:rPr>
              <a:t>FOLÍCULO - ovulación – C. LÚTEO.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706B6F25-A967-4125-BFB6-573748978D2A}"/>
              </a:ext>
            </a:extLst>
          </p:cNvPr>
          <p:cNvSpPr/>
          <p:nvPr/>
        </p:nvSpPr>
        <p:spPr>
          <a:xfrm rot="16200000">
            <a:off x="4715732" y="3226112"/>
            <a:ext cx="98610" cy="576394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8ABDCFFD-E451-401A-A549-EAB26B9B2439}"/>
              </a:ext>
            </a:extLst>
          </p:cNvPr>
          <p:cNvSpPr/>
          <p:nvPr/>
        </p:nvSpPr>
        <p:spPr>
          <a:xfrm rot="16200000">
            <a:off x="4882570" y="4018200"/>
            <a:ext cx="98610" cy="576394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40675595-12FA-4C04-96A5-8904E7F103AF}"/>
              </a:ext>
            </a:extLst>
          </p:cNvPr>
          <p:cNvSpPr/>
          <p:nvPr/>
        </p:nvSpPr>
        <p:spPr>
          <a:xfrm rot="16200000">
            <a:off x="4561912" y="5101698"/>
            <a:ext cx="98612" cy="569640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91F3FDBE-C383-4941-87DE-D9825032CFF3}"/>
              </a:ext>
            </a:extLst>
          </p:cNvPr>
          <p:cNvSpPr/>
          <p:nvPr/>
        </p:nvSpPr>
        <p:spPr>
          <a:xfrm rot="16200000">
            <a:off x="4753626" y="1713202"/>
            <a:ext cx="108012" cy="491204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CE053118-B76F-48BF-8FC2-F677F521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04899"/>
            <a:ext cx="8100900" cy="307777"/>
          </a:xfrm>
          <a:prstGeom prst="rect">
            <a:avLst/>
          </a:prstGeom>
          <a:solidFill>
            <a:srgbClr val="CC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CICLO SEXUAL FEMENINO</a:t>
            </a:r>
            <a:endParaRPr lang="es-ES_tradnl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12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/>
          <a:stretch/>
        </p:blipFill>
        <p:spPr>
          <a:xfrm>
            <a:off x="948321" y="296652"/>
            <a:ext cx="8029736" cy="5400600"/>
          </a:xfrm>
          <a:prstGeom prst="rect">
            <a:avLst/>
          </a:prstGeom>
        </p:spPr>
      </p:pic>
      <p:sp>
        <p:nvSpPr>
          <p:cNvPr id="4" name="Text Box 90">
            <a:extLst>
              <a:ext uri="{FF2B5EF4-FFF2-40B4-BE49-F238E27FC236}">
                <a16:creationId xmlns:a16="http://schemas.microsoft.com/office/drawing/2014/main" id="{1B78F4E2-6E13-426B-9DD8-B9219852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820" y="800708"/>
            <a:ext cx="1407969" cy="246221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Factor liberador LH </a:t>
            </a:r>
          </a:p>
        </p:txBody>
      </p:sp>
      <p:sp>
        <p:nvSpPr>
          <p:cNvPr id="5" name="Text Box 90">
            <a:extLst>
              <a:ext uri="{FF2B5EF4-FFF2-40B4-BE49-F238E27FC236}">
                <a16:creationId xmlns:a16="http://schemas.microsoft.com/office/drawing/2014/main" id="{5E6115EB-A967-4AA8-9578-1669CDED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805880"/>
            <a:ext cx="1517042" cy="246221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Factor liberador FSH</a:t>
            </a:r>
          </a:p>
        </p:txBody>
      </p:sp>
      <p:sp>
        <p:nvSpPr>
          <p:cNvPr id="6" name="Text Box 90">
            <a:extLst>
              <a:ext uri="{FF2B5EF4-FFF2-40B4-BE49-F238E27FC236}">
                <a16:creationId xmlns:a16="http://schemas.microsoft.com/office/drawing/2014/main" id="{001A181B-D27F-4104-93F9-FC06456C5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6201308"/>
            <a:ext cx="1517041" cy="400110"/>
          </a:xfrm>
          <a:prstGeom prst="rect">
            <a:avLst/>
          </a:prstGeom>
          <a:solidFill>
            <a:srgbClr val="C5E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CUERPO LÚTEO SE MANTIENE</a:t>
            </a:r>
          </a:p>
        </p:txBody>
      </p:sp>
      <p:sp>
        <p:nvSpPr>
          <p:cNvPr id="7" name="Text Box 90">
            <a:extLst>
              <a:ext uri="{FF2B5EF4-FFF2-40B4-BE49-F238E27FC236}">
                <a16:creationId xmlns:a16="http://schemas.microsoft.com/office/drawing/2014/main" id="{3C8AB973-EF9F-4B7B-9FBD-807FC180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5513166"/>
            <a:ext cx="1373026" cy="400110"/>
          </a:xfrm>
          <a:prstGeom prst="rect">
            <a:avLst/>
          </a:prstGeom>
          <a:solidFill>
            <a:srgbClr val="C5E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CUERPO LÚTEO DEGENERA</a:t>
            </a:r>
          </a:p>
        </p:txBody>
      </p:sp>
      <p:sp>
        <p:nvSpPr>
          <p:cNvPr id="8" name="Text Box 90">
            <a:extLst>
              <a:ext uri="{FF2B5EF4-FFF2-40B4-BE49-F238E27FC236}">
                <a16:creationId xmlns:a16="http://schemas.microsoft.com/office/drawing/2014/main" id="{EB6A546A-80F1-487D-A13E-C80ACC688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72" y="5553236"/>
            <a:ext cx="1517042" cy="40011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GONADOTROPINA CORIÓNICA</a:t>
            </a:r>
          </a:p>
        </p:txBody>
      </p:sp>
      <p:sp>
        <p:nvSpPr>
          <p:cNvPr id="9" name="Text Box 90">
            <a:extLst>
              <a:ext uri="{FF2B5EF4-FFF2-40B4-BE49-F238E27FC236}">
                <a16:creationId xmlns:a16="http://schemas.microsoft.com/office/drawing/2014/main" id="{05D1D8B1-A893-4A43-9506-A97C7F6E6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099103"/>
            <a:ext cx="1373026" cy="246221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PROGESTERONA </a:t>
            </a:r>
            <a:r>
              <a:rPr lang="es-ES_tradnl" sz="1000" dirty="0">
                <a:latin typeface="Comic Sans MS" panose="030F0702030302020204" pitchFamily="66" charset="0"/>
                <a:cs typeface="Calibri" panose="020F0502020204030204" pitchFamily="34" charset="0"/>
              </a:rPr>
              <a:t>↓</a:t>
            </a:r>
            <a:endParaRPr lang="es-ES_tradnl" sz="1000" dirty="0">
              <a:latin typeface="Comic Sans MS" panose="030F0702030302020204" pitchFamily="66" charset="0"/>
            </a:endParaRP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F097719A-52A4-487F-A169-349026856D5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920373" y="5913276"/>
            <a:ext cx="2436" cy="2160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5312F5D-7146-4799-B76D-8687D5FE9B2C}"/>
              </a:ext>
            </a:extLst>
          </p:cNvPr>
          <p:cNvCxnSpPr>
            <a:cxnSpLocks/>
          </p:cNvCxnSpPr>
          <p:nvPr/>
        </p:nvCxnSpPr>
        <p:spPr>
          <a:xfrm>
            <a:off x="6336196" y="5949280"/>
            <a:ext cx="0" cy="246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E3745A5-E69C-4EFD-A5E0-3AE63687C69A}"/>
              </a:ext>
            </a:extLst>
          </p:cNvPr>
          <p:cNvCxnSpPr>
            <a:cxnSpLocks/>
          </p:cNvCxnSpPr>
          <p:nvPr/>
        </p:nvCxnSpPr>
        <p:spPr>
          <a:xfrm>
            <a:off x="6336196" y="5265204"/>
            <a:ext cx="0" cy="246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CDB0FB3-0912-41DD-A46B-F0F81C47C3BA}"/>
              </a:ext>
            </a:extLst>
          </p:cNvPr>
          <p:cNvCxnSpPr>
            <a:cxnSpLocks/>
          </p:cNvCxnSpPr>
          <p:nvPr/>
        </p:nvCxnSpPr>
        <p:spPr>
          <a:xfrm>
            <a:off x="7920372" y="5301208"/>
            <a:ext cx="0" cy="2102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90">
            <a:extLst>
              <a:ext uri="{FF2B5EF4-FFF2-40B4-BE49-F238E27FC236}">
                <a16:creationId xmlns:a16="http://schemas.microsoft.com/office/drawing/2014/main" id="{7660924C-DD1C-44CD-A590-5F02ADF3C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531151"/>
            <a:ext cx="1373026" cy="246221"/>
          </a:xfrm>
          <a:prstGeom prst="rect">
            <a:avLst/>
          </a:prstGeom>
          <a:solidFill>
            <a:srgbClr val="C1FF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MENSTRUACIÓN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9FB3F7A-6D05-4B32-B887-E1F9D58FE981}"/>
              </a:ext>
            </a:extLst>
          </p:cNvPr>
          <p:cNvCxnSpPr>
            <a:cxnSpLocks/>
          </p:cNvCxnSpPr>
          <p:nvPr/>
        </p:nvCxnSpPr>
        <p:spPr>
          <a:xfrm>
            <a:off x="7920372" y="6315127"/>
            <a:ext cx="0" cy="246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90">
            <a:extLst>
              <a:ext uri="{FF2B5EF4-FFF2-40B4-BE49-F238E27FC236}">
                <a16:creationId xmlns:a16="http://schemas.microsoft.com/office/drawing/2014/main" id="{BBCEFAE7-B08F-49C3-850A-5CCA69016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9034" y="6129300"/>
            <a:ext cx="1373026" cy="553998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CONTINÚA SECRECIÓN DE PROGESTERONA</a:t>
            </a:r>
          </a:p>
        </p:txBody>
      </p:sp>
      <p:sp>
        <p:nvSpPr>
          <p:cNvPr id="18" name="Text Box 90">
            <a:extLst>
              <a:ext uri="{FF2B5EF4-FFF2-40B4-BE49-F238E27FC236}">
                <a16:creationId xmlns:a16="http://schemas.microsoft.com/office/drawing/2014/main" id="{F33A65D2-8EE4-4F60-83C9-A00E15A7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532" y="6161238"/>
            <a:ext cx="1492340" cy="400110"/>
          </a:xfrm>
          <a:prstGeom prst="rect">
            <a:avLst/>
          </a:prstGeom>
          <a:solidFill>
            <a:srgbClr val="C1FF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MANTENIMIENTO DEL ENDOMETRIO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B81D4347-DC84-42A2-87D7-A45EDC1180CF}"/>
              </a:ext>
            </a:extLst>
          </p:cNvPr>
          <p:cNvCxnSpPr>
            <a:cxnSpLocks/>
          </p:cNvCxnSpPr>
          <p:nvPr/>
        </p:nvCxnSpPr>
        <p:spPr>
          <a:xfrm flipH="1">
            <a:off x="5155551" y="6347901"/>
            <a:ext cx="2445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1EACD1E-B7D3-484A-A048-34780B9E5591}"/>
              </a:ext>
            </a:extLst>
          </p:cNvPr>
          <p:cNvCxnSpPr>
            <a:cxnSpLocks/>
          </p:cNvCxnSpPr>
          <p:nvPr/>
        </p:nvCxnSpPr>
        <p:spPr>
          <a:xfrm flipH="1">
            <a:off x="3455876" y="6345324"/>
            <a:ext cx="25202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90">
            <a:extLst>
              <a:ext uri="{FF2B5EF4-FFF2-40B4-BE49-F238E27FC236}">
                <a16:creationId xmlns:a16="http://schemas.microsoft.com/office/drawing/2014/main" id="{FB30C202-1DD6-41A7-B2C5-06F7C7316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062" y="3821553"/>
            <a:ext cx="2190468" cy="73866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 EL ESPESOR DEL ENDOMETRIO</a:t>
            </a:r>
          </a:p>
        </p:txBody>
      </p:sp>
      <p:sp>
        <p:nvSpPr>
          <p:cNvPr id="28" name="Text Box 90">
            <a:extLst>
              <a:ext uri="{FF2B5EF4-FFF2-40B4-BE49-F238E27FC236}">
                <a16:creationId xmlns:a16="http://schemas.microsoft.com/office/drawing/2014/main" id="{456F1CEA-F340-44BD-B9AA-4BA8ABF8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489" y="343398"/>
            <a:ext cx="1614401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HIPOTÁLAMO</a:t>
            </a:r>
          </a:p>
        </p:txBody>
      </p:sp>
      <p:sp>
        <p:nvSpPr>
          <p:cNvPr id="29" name="Flecha: curvada hacia la derecha 28">
            <a:extLst>
              <a:ext uri="{FF2B5EF4-FFF2-40B4-BE49-F238E27FC236}">
                <a16:creationId xmlns:a16="http://schemas.microsoft.com/office/drawing/2014/main" id="{ADFCE9B4-757E-4434-A474-19DAA8F47A36}"/>
              </a:ext>
            </a:extLst>
          </p:cNvPr>
          <p:cNvSpPr/>
          <p:nvPr/>
        </p:nvSpPr>
        <p:spPr>
          <a:xfrm rot="782052">
            <a:off x="1712770" y="388551"/>
            <a:ext cx="223404" cy="4116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0" name="Flecha: curvada hacia la derecha 29">
            <a:extLst>
              <a:ext uri="{FF2B5EF4-FFF2-40B4-BE49-F238E27FC236}">
                <a16:creationId xmlns:a16="http://schemas.microsoft.com/office/drawing/2014/main" id="{CCFFEBC2-D859-42BE-9130-F03F8B16ED47}"/>
              </a:ext>
            </a:extLst>
          </p:cNvPr>
          <p:cNvSpPr/>
          <p:nvPr/>
        </p:nvSpPr>
        <p:spPr>
          <a:xfrm rot="18204186">
            <a:off x="2051065" y="1030828"/>
            <a:ext cx="103849" cy="35186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1" name="Flecha: curvada hacia la derecha 30">
            <a:extLst>
              <a:ext uri="{FF2B5EF4-FFF2-40B4-BE49-F238E27FC236}">
                <a16:creationId xmlns:a16="http://schemas.microsoft.com/office/drawing/2014/main" id="{665FE3EA-37BB-41C3-A8FB-CB2D78C42049}"/>
              </a:ext>
            </a:extLst>
          </p:cNvPr>
          <p:cNvSpPr/>
          <p:nvPr/>
        </p:nvSpPr>
        <p:spPr>
          <a:xfrm rot="20769336" flipH="1">
            <a:off x="3621201" y="420718"/>
            <a:ext cx="184147" cy="4116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Flecha: curvada hacia la derecha 31">
            <a:extLst>
              <a:ext uri="{FF2B5EF4-FFF2-40B4-BE49-F238E27FC236}">
                <a16:creationId xmlns:a16="http://schemas.microsoft.com/office/drawing/2014/main" id="{46179F83-AAFB-4C4F-AC91-E7757C660985}"/>
              </a:ext>
            </a:extLst>
          </p:cNvPr>
          <p:cNvSpPr/>
          <p:nvPr/>
        </p:nvSpPr>
        <p:spPr>
          <a:xfrm rot="1666275" flipH="1">
            <a:off x="3371453" y="1077429"/>
            <a:ext cx="123793" cy="3252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8AB0B915-834F-459D-8E1C-E9AF878A5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262" y="182833"/>
            <a:ext cx="4459507" cy="307777"/>
          </a:xfrm>
          <a:prstGeom prst="rect">
            <a:avLst/>
          </a:prstGeom>
          <a:solidFill>
            <a:srgbClr val="CC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CONTROL HORMONAL CICLO MENSTRUAL</a:t>
            </a:r>
          </a:p>
        </p:txBody>
      </p:sp>
    </p:spTree>
    <p:extLst>
      <p:ext uri="{BB962C8B-B14F-4D97-AF65-F5344CB8AC3E}">
        <p14:creationId xmlns:p14="http://schemas.microsoft.com/office/powerpoint/2010/main" val="2504624042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81234" y="173101"/>
            <a:ext cx="3794722" cy="771623"/>
          </a:xfrm>
          <a:prstGeom prst="rect">
            <a:avLst/>
          </a:prstGeom>
          <a:solidFill>
            <a:srgbClr val="FFDA3D"/>
          </a:solidFill>
          <a:ln w="254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000" dirty="0">
                <a:latin typeface="Comic Sans MS" pitchFamily="66" charset="0"/>
              </a:rPr>
              <a:t>GAMETOGÉNESIS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(Proceso de formación de gametos)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0825" y="1735138"/>
            <a:ext cx="260350" cy="260350"/>
            <a:chOff x="822" y="1073"/>
            <a:chExt cx="164" cy="164"/>
          </a:xfrm>
        </p:grpSpPr>
        <p:sp>
          <p:nvSpPr>
            <p:cNvPr id="14418" name="Oval 36"/>
            <p:cNvSpPr>
              <a:spLocks noChangeArrowheads="1"/>
            </p:cNvSpPr>
            <p:nvPr/>
          </p:nvSpPr>
          <p:spPr bwMode="auto">
            <a:xfrm>
              <a:off x="822" y="1073"/>
              <a:ext cx="164" cy="164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AEDB4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419" name="Oval 37"/>
            <p:cNvSpPr>
              <a:spLocks noChangeArrowheads="1"/>
            </p:cNvSpPr>
            <p:nvPr/>
          </p:nvSpPr>
          <p:spPr bwMode="auto">
            <a:xfrm>
              <a:off x="862" y="1113"/>
              <a:ext cx="84" cy="84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189038" y="2617788"/>
            <a:ext cx="612775" cy="965200"/>
            <a:chOff x="613" y="1629"/>
            <a:chExt cx="386" cy="608"/>
          </a:xfrm>
        </p:grpSpPr>
        <p:sp>
          <p:nvSpPr>
            <p:cNvPr id="14414" name="AutoShape 39"/>
            <p:cNvSpPr>
              <a:spLocks noChangeArrowheads="1"/>
            </p:cNvSpPr>
            <p:nvPr/>
          </p:nvSpPr>
          <p:spPr bwMode="auto">
            <a:xfrm flipV="1">
              <a:off x="617" y="1629"/>
              <a:ext cx="374" cy="359"/>
            </a:xfrm>
            <a:custGeom>
              <a:avLst/>
              <a:gdLst>
                <a:gd name="T0" fmla="*/ 312 w 21600"/>
                <a:gd name="T1" fmla="*/ 180 h 21600"/>
                <a:gd name="T2" fmla="*/ 187 w 21600"/>
                <a:gd name="T3" fmla="*/ 359 h 21600"/>
                <a:gd name="T4" fmla="*/ 62 w 21600"/>
                <a:gd name="T5" fmla="*/ 180 h 21600"/>
                <a:gd name="T6" fmla="*/ 18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71 w 21600"/>
                <a:gd name="T13" fmla="*/ 5355 h 21600"/>
                <a:gd name="T14" fmla="*/ 16229 w 21600"/>
                <a:gd name="T15" fmla="*/ 162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108" y="21600"/>
                  </a:lnTo>
                  <a:lnTo>
                    <a:pt x="1449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613" y="1851"/>
              <a:ext cx="386" cy="386"/>
              <a:chOff x="613" y="1851"/>
              <a:chExt cx="386" cy="386"/>
            </a:xfrm>
          </p:grpSpPr>
          <p:sp>
            <p:nvSpPr>
              <p:cNvPr id="14416" name="Oval 41"/>
              <p:cNvSpPr>
                <a:spLocks noChangeArrowheads="1"/>
              </p:cNvSpPr>
              <p:nvPr/>
            </p:nvSpPr>
            <p:spPr bwMode="auto">
              <a:xfrm>
                <a:off x="613" y="1851"/>
                <a:ext cx="386" cy="386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17" name="Oval 42"/>
              <p:cNvSpPr>
                <a:spLocks noChangeArrowheads="1"/>
              </p:cNvSpPr>
              <p:nvPr/>
            </p:nvSpPr>
            <p:spPr bwMode="auto">
              <a:xfrm>
                <a:off x="707" y="1945"/>
                <a:ext cx="198" cy="198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1136650" y="1939925"/>
            <a:ext cx="1049338" cy="400050"/>
            <a:chOff x="580" y="1202"/>
            <a:chExt cx="661" cy="252"/>
          </a:xfrm>
        </p:grpSpPr>
        <p:sp>
          <p:nvSpPr>
            <p:cNvPr id="14406" name="Line 44"/>
            <p:cNvSpPr>
              <a:spLocks noChangeShapeType="1"/>
            </p:cNvSpPr>
            <p:nvPr/>
          </p:nvSpPr>
          <p:spPr bwMode="auto">
            <a:xfrm flipH="1">
              <a:off x="720" y="1202"/>
              <a:ext cx="111" cy="11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407" name="Line 45"/>
            <p:cNvSpPr>
              <a:spLocks noChangeShapeType="1"/>
            </p:cNvSpPr>
            <p:nvPr/>
          </p:nvSpPr>
          <p:spPr bwMode="auto">
            <a:xfrm>
              <a:off x="978" y="1202"/>
              <a:ext cx="111" cy="11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1077" y="1275"/>
              <a:ext cx="164" cy="164"/>
              <a:chOff x="1077" y="1275"/>
              <a:chExt cx="164" cy="164"/>
            </a:xfrm>
          </p:grpSpPr>
          <p:sp>
            <p:nvSpPr>
              <p:cNvPr id="14412" name="Oval 47"/>
              <p:cNvSpPr>
                <a:spLocks noChangeArrowheads="1"/>
              </p:cNvSpPr>
              <p:nvPr/>
            </p:nvSpPr>
            <p:spPr bwMode="auto">
              <a:xfrm>
                <a:off x="1077" y="1275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13" name="Oval 48"/>
              <p:cNvSpPr>
                <a:spLocks noChangeArrowheads="1"/>
              </p:cNvSpPr>
              <p:nvPr/>
            </p:nvSpPr>
            <p:spPr bwMode="auto">
              <a:xfrm>
                <a:off x="1117" y="1315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580" y="1290"/>
              <a:ext cx="164" cy="164"/>
              <a:chOff x="580" y="1290"/>
              <a:chExt cx="164" cy="164"/>
            </a:xfrm>
          </p:grpSpPr>
          <p:sp>
            <p:nvSpPr>
              <p:cNvPr id="14410" name="Oval 50"/>
              <p:cNvSpPr>
                <a:spLocks noChangeArrowheads="1"/>
              </p:cNvSpPr>
              <p:nvPr/>
            </p:nvSpPr>
            <p:spPr bwMode="auto">
              <a:xfrm>
                <a:off x="580" y="1290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11" name="Oval 51"/>
              <p:cNvSpPr>
                <a:spLocks noChangeArrowheads="1"/>
              </p:cNvSpPr>
              <p:nvPr/>
            </p:nvSpPr>
            <p:spPr bwMode="auto">
              <a:xfrm>
                <a:off x="620" y="1330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935038" y="2297113"/>
            <a:ext cx="1479550" cy="384175"/>
            <a:chOff x="453" y="1427"/>
            <a:chExt cx="932" cy="242"/>
          </a:xfrm>
        </p:grpSpPr>
        <p:sp>
          <p:nvSpPr>
            <p:cNvPr id="14390" name="Line 53"/>
            <p:cNvSpPr>
              <a:spLocks noChangeShapeType="1"/>
            </p:cNvSpPr>
            <p:nvPr/>
          </p:nvSpPr>
          <p:spPr bwMode="auto">
            <a:xfrm flipH="1">
              <a:off x="1066" y="1427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391" name="Line 54"/>
            <p:cNvSpPr>
              <a:spLocks noChangeShapeType="1"/>
            </p:cNvSpPr>
            <p:nvPr/>
          </p:nvSpPr>
          <p:spPr bwMode="auto">
            <a:xfrm>
              <a:off x="1210" y="1428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953" y="1487"/>
              <a:ext cx="164" cy="164"/>
              <a:chOff x="953" y="1487"/>
              <a:chExt cx="164" cy="164"/>
            </a:xfrm>
          </p:grpSpPr>
          <p:sp>
            <p:nvSpPr>
              <p:cNvPr id="14404" name="Oval 56"/>
              <p:cNvSpPr>
                <a:spLocks noChangeArrowheads="1"/>
              </p:cNvSpPr>
              <p:nvPr/>
            </p:nvSpPr>
            <p:spPr bwMode="auto">
              <a:xfrm>
                <a:off x="953" y="1487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05" name="Oval 57"/>
              <p:cNvSpPr>
                <a:spLocks noChangeArrowheads="1"/>
              </p:cNvSpPr>
              <p:nvPr/>
            </p:nvSpPr>
            <p:spPr bwMode="auto">
              <a:xfrm>
                <a:off x="993" y="1527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" name="Group 58"/>
            <p:cNvGrpSpPr>
              <a:grpSpLocks/>
            </p:cNvGrpSpPr>
            <p:nvPr/>
          </p:nvGrpSpPr>
          <p:grpSpPr bwMode="auto">
            <a:xfrm>
              <a:off x="1221" y="1476"/>
              <a:ext cx="164" cy="164"/>
              <a:chOff x="1221" y="1476"/>
              <a:chExt cx="164" cy="164"/>
            </a:xfrm>
          </p:grpSpPr>
          <p:sp>
            <p:nvSpPr>
              <p:cNvPr id="14402" name="Oval 59"/>
              <p:cNvSpPr>
                <a:spLocks noChangeArrowheads="1"/>
              </p:cNvSpPr>
              <p:nvPr/>
            </p:nvSpPr>
            <p:spPr bwMode="auto">
              <a:xfrm>
                <a:off x="1221" y="1476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03" name="Oval 60"/>
              <p:cNvSpPr>
                <a:spLocks noChangeArrowheads="1"/>
              </p:cNvSpPr>
              <p:nvPr/>
            </p:nvSpPr>
            <p:spPr bwMode="auto">
              <a:xfrm>
                <a:off x="1261" y="1516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4394" name="Line 61"/>
            <p:cNvSpPr>
              <a:spLocks noChangeShapeType="1"/>
            </p:cNvSpPr>
            <p:nvPr/>
          </p:nvSpPr>
          <p:spPr bwMode="auto">
            <a:xfrm flipH="1">
              <a:off x="566" y="1445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395" name="Line 62"/>
            <p:cNvSpPr>
              <a:spLocks noChangeShapeType="1"/>
            </p:cNvSpPr>
            <p:nvPr/>
          </p:nvSpPr>
          <p:spPr bwMode="auto">
            <a:xfrm>
              <a:off x="710" y="1446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1" name="Group 63"/>
            <p:cNvGrpSpPr>
              <a:grpSpLocks/>
            </p:cNvGrpSpPr>
            <p:nvPr/>
          </p:nvGrpSpPr>
          <p:grpSpPr bwMode="auto">
            <a:xfrm>
              <a:off x="453" y="1505"/>
              <a:ext cx="164" cy="164"/>
              <a:chOff x="453" y="1505"/>
              <a:chExt cx="164" cy="164"/>
            </a:xfrm>
          </p:grpSpPr>
          <p:sp>
            <p:nvSpPr>
              <p:cNvPr id="14400" name="Oval 64"/>
              <p:cNvSpPr>
                <a:spLocks noChangeArrowheads="1"/>
              </p:cNvSpPr>
              <p:nvPr/>
            </p:nvSpPr>
            <p:spPr bwMode="auto">
              <a:xfrm>
                <a:off x="453" y="1505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01" name="Oval 65"/>
              <p:cNvSpPr>
                <a:spLocks noChangeArrowheads="1"/>
              </p:cNvSpPr>
              <p:nvPr/>
            </p:nvSpPr>
            <p:spPr bwMode="auto">
              <a:xfrm>
                <a:off x="493" y="1545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" name="Group 66"/>
            <p:cNvGrpSpPr>
              <a:grpSpLocks/>
            </p:cNvGrpSpPr>
            <p:nvPr/>
          </p:nvGrpSpPr>
          <p:grpSpPr bwMode="auto">
            <a:xfrm>
              <a:off x="721" y="1494"/>
              <a:ext cx="164" cy="164"/>
              <a:chOff x="721" y="1494"/>
              <a:chExt cx="164" cy="164"/>
            </a:xfrm>
          </p:grpSpPr>
          <p:sp>
            <p:nvSpPr>
              <p:cNvPr id="14398" name="Oval 67"/>
              <p:cNvSpPr>
                <a:spLocks noChangeArrowheads="1"/>
              </p:cNvSpPr>
              <p:nvPr/>
            </p:nvSpPr>
            <p:spPr bwMode="auto">
              <a:xfrm>
                <a:off x="721" y="1494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99" name="Oval 68"/>
              <p:cNvSpPr>
                <a:spLocks noChangeArrowheads="1"/>
              </p:cNvSpPr>
              <p:nvPr/>
            </p:nvSpPr>
            <p:spPr bwMode="auto">
              <a:xfrm>
                <a:off x="761" y="1534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763588" y="4151313"/>
            <a:ext cx="1520825" cy="365125"/>
            <a:chOff x="345" y="2595"/>
            <a:chExt cx="958" cy="230"/>
          </a:xfrm>
        </p:grpSpPr>
        <p:sp>
          <p:nvSpPr>
            <p:cNvPr id="14374" name="Line 70"/>
            <p:cNvSpPr>
              <a:spLocks noChangeShapeType="1"/>
            </p:cNvSpPr>
            <p:nvPr/>
          </p:nvSpPr>
          <p:spPr bwMode="auto">
            <a:xfrm flipH="1">
              <a:off x="984" y="2595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375" name="Line 71"/>
            <p:cNvSpPr>
              <a:spLocks noChangeShapeType="1"/>
            </p:cNvSpPr>
            <p:nvPr/>
          </p:nvSpPr>
          <p:spPr bwMode="auto">
            <a:xfrm>
              <a:off x="1128" y="2596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4" name="Group 72"/>
            <p:cNvGrpSpPr>
              <a:grpSpLocks/>
            </p:cNvGrpSpPr>
            <p:nvPr/>
          </p:nvGrpSpPr>
          <p:grpSpPr bwMode="auto">
            <a:xfrm>
              <a:off x="871" y="2655"/>
              <a:ext cx="164" cy="164"/>
              <a:chOff x="871" y="2655"/>
              <a:chExt cx="164" cy="164"/>
            </a:xfrm>
          </p:grpSpPr>
          <p:sp>
            <p:nvSpPr>
              <p:cNvPr id="14388" name="Oval 73"/>
              <p:cNvSpPr>
                <a:spLocks noChangeArrowheads="1"/>
              </p:cNvSpPr>
              <p:nvPr/>
            </p:nvSpPr>
            <p:spPr bwMode="auto">
              <a:xfrm>
                <a:off x="871" y="2655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89" name="Oval 74"/>
              <p:cNvSpPr>
                <a:spLocks noChangeArrowheads="1"/>
              </p:cNvSpPr>
              <p:nvPr/>
            </p:nvSpPr>
            <p:spPr bwMode="auto">
              <a:xfrm>
                <a:off x="911" y="2695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" name="Group 75"/>
            <p:cNvGrpSpPr>
              <a:grpSpLocks/>
            </p:cNvGrpSpPr>
            <p:nvPr/>
          </p:nvGrpSpPr>
          <p:grpSpPr bwMode="auto">
            <a:xfrm>
              <a:off x="1139" y="2653"/>
              <a:ext cx="164" cy="164"/>
              <a:chOff x="1139" y="2653"/>
              <a:chExt cx="164" cy="164"/>
            </a:xfrm>
          </p:grpSpPr>
          <p:sp>
            <p:nvSpPr>
              <p:cNvPr id="14386" name="Oval 76"/>
              <p:cNvSpPr>
                <a:spLocks noChangeArrowheads="1"/>
              </p:cNvSpPr>
              <p:nvPr/>
            </p:nvSpPr>
            <p:spPr bwMode="auto">
              <a:xfrm>
                <a:off x="1139" y="2653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87" name="Oval 77"/>
              <p:cNvSpPr>
                <a:spLocks noChangeArrowheads="1"/>
              </p:cNvSpPr>
              <p:nvPr/>
            </p:nvSpPr>
            <p:spPr bwMode="auto">
              <a:xfrm>
                <a:off x="1179" y="2693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4378" name="Line 78"/>
            <p:cNvSpPr>
              <a:spLocks noChangeShapeType="1"/>
            </p:cNvSpPr>
            <p:nvPr/>
          </p:nvSpPr>
          <p:spPr bwMode="auto">
            <a:xfrm flipH="1">
              <a:off x="458" y="2601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379" name="Line 79"/>
            <p:cNvSpPr>
              <a:spLocks noChangeShapeType="1"/>
            </p:cNvSpPr>
            <p:nvPr/>
          </p:nvSpPr>
          <p:spPr bwMode="auto">
            <a:xfrm>
              <a:off x="602" y="2602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6" name="Group 80"/>
            <p:cNvGrpSpPr>
              <a:grpSpLocks/>
            </p:cNvGrpSpPr>
            <p:nvPr/>
          </p:nvGrpSpPr>
          <p:grpSpPr bwMode="auto">
            <a:xfrm>
              <a:off x="345" y="2661"/>
              <a:ext cx="164" cy="164"/>
              <a:chOff x="345" y="2661"/>
              <a:chExt cx="164" cy="164"/>
            </a:xfrm>
          </p:grpSpPr>
          <p:sp>
            <p:nvSpPr>
              <p:cNvPr id="14384" name="Oval 81"/>
              <p:cNvSpPr>
                <a:spLocks noChangeArrowheads="1"/>
              </p:cNvSpPr>
              <p:nvPr/>
            </p:nvSpPr>
            <p:spPr bwMode="auto">
              <a:xfrm>
                <a:off x="345" y="2661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85" name="Oval 82"/>
              <p:cNvSpPr>
                <a:spLocks noChangeArrowheads="1"/>
              </p:cNvSpPr>
              <p:nvPr/>
            </p:nvSpPr>
            <p:spPr bwMode="auto">
              <a:xfrm>
                <a:off x="385" y="2701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7" name="Group 83"/>
            <p:cNvGrpSpPr>
              <a:grpSpLocks/>
            </p:cNvGrpSpPr>
            <p:nvPr/>
          </p:nvGrpSpPr>
          <p:grpSpPr bwMode="auto">
            <a:xfrm>
              <a:off x="613" y="2650"/>
              <a:ext cx="164" cy="164"/>
              <a:chOff x="613" y="2650"/>
              <a:chExt cx="164" cy="164"/>
            </a:xfrm>
          </p:grpSpPr>
          <p:sp>
            <p:nvSpPr>
              <p:cNvPr id="14382" name="Oval 84"/>
              <p:cNvSpPr>
                <a:spLocks noChangeArrowheads="1"/>
              </p:cNvSpPr>
              <p:nvPr/>
            </p:nvSpPr>
            <p:spPr bwMode="auto">
              <a:xfrm>
                <a:off x="613" y="2650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83" name="Oval 85"/>
              <p:cNvSpPr>
                <a:spLocks noChangeArrowheads="1"/>
              </p:cNvSpPr>
              <p:nvPr/>
            </p:nvSpPr>
            <p:spPr bwMode="auto">
              <a:xfrm>
                <a:off x="653" y="2690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14345" name="Line 86"/>
          <p:cNvSpPr>
            <a:spLocks noChangeShapeType="1"/>
          </p:cNvSpPr>
          <p:nvPr/>
        </p:nvSpPr>
        <p:spPr bwMode="auto">
          <a:xfrm flipH="1">
            <a:off x="869950" y="4516438"/>
            <a:ext cx="14288" cy="3317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lg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14346" name="Line 87"/>
          <p:cNvSpPr>
            <a:spLocks noChangeShapeType="1"/>
          </p:cNvSpPr>
          <p:nvPr/>
        </p:nvSpPr>
        <p:spPr bwMode="auto">
          <a:xfrm flipH="1">
            <a:off x="1289050" y="4516438"/>
            <a:ext cx="14288" cy="3317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lg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14347" name="Line 88"/>
          <p:cNvSpPr>
            <a:spLocks noChangeShapeType="1"/>
          </p:cNvSpPr>
          <p:nvPr/>
        </p:nvSpPr>
        <p:spPr bwMode="auto">
          <a:xfrm flipH="1">
            <a:off x="1708150" y="4516438"/>
            <a:ext cx="14288" cy="3317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lg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14348" name="Line 89"/>
          <p:cNvSpPr>
            <a:spLocks noChangeShapeType="1"/>
          </p:cNvSpPr>
          <p:nvPr/>
        </p:nvSpPr>
        <p:spPr bwMode="auto">
          <a:xfrm flipH="1">
            <a:off x="2170113" y="4516438"/>
            <a:ext cx="14287" cy="3317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lg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pic>
        <p:nvPicPr>
          <p:cNvPr id="14349" name="Picture 90" descr="t5-1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4854575"/>
            <a:ext cx="157003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ext Box 91"/>
          <p:cNvSpPr txBox="1">
            <a:spLocks noChangeArrowheads="1"/>
          </p:cNvSpPr>
          <p:nvPr/>
        </p:nvSpPr>
        <p:spPr bwMode="auto">
          <a:xfrm>
            <a:off x="1854200" y="1681015"/>
            <a:ext cx="1603375" cy="46384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err="1">
                <a:latin typeface="Comic Sans MS" panose="030F0702030302020204" pitchFamily="66" charset="0"/>
              </a:rPr>
              <a:t>Espermatogonias</a:t>
            </a:r>
            <a:r>
              <a:rPr lang="es-ES_tradnl" sz="1200" dirty="0">
                <a:latin typeface="Comic Sans MS" panose="030F0702030302020204" pitchFamily="66" charset="0"/>
              </a:rPr>
              <a:t> (2n)</a:t>
            </a:r>
          </a:p>
        </p:txBody>
      </p:sp>
      <p:sp>
        <p:nvSpPr>
          <p:cNvPr id="14351" name="Text Box 92"/>
          <p:cNvSpPr txBox="1">
            <a:spLocks noChangeArrowheads="1"/>
          </p:cNvSpPr>
          <p:nvPr/>
        </p:nvSpPr>
        <p:spPr bwMode="auto">
          <a:xfrm>
            <a:off x="1619672" y="2874556"/>
            <a:ext cx="1603375" cy="6485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err="1">
                <a:latin typeface="Comic Sans MS" panose="030F0702030302020204" pitchFamily="66" charset="0"/>
              </a:rPr>
              <a:t>Espermatocito</a:t>
            </a:r>
            <a:br>
              <a:rPr lang="es-ES_tradnl" sz="1200" dirty="0">
                <a:latin typeface="Comic Sans MS" panose="030F0702030302020204" pitchFamily="66" charset="0"/>
              </a:rPr>
            </a:br>
            <a:r>
              <a:rPr lang="es-ES_tradnl" sz="1200" dirty="0">
                <a:latin typeface="Comic Sans MS" panose="030F0702030302020204" pitchFamily="66" charset="0"/>
              </a:rPr>
              <a:t>de primer orden (2n)</a:t>
            </a:r>
          </a:p>
        </p:txBody>
      </p:sp>
      <p:sp>
        <p:nvSpPr>
          <p:cNvPr id="14352" name="Text Box 93"/>
          <p:cNvSpPr txBox="1">
            <a:spLocks noChangeArrowheads="1"/>
          </p:cNvSpPr>
          <p:nvPr/>
        </p:nvSpPr>
        <p:spPr bwMode="auto">
          <a:xfrm>
            <a:off x="2015716" y="3721238"/>
            <a:ext cx="1530350" cy="46384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err="1">
                <a:latin typeface="Comic Sans MS" panose="030F0702030302020204" pitchFamily="66" charset="0"/>
              </a:rPr>
              <a:t>Espermatocitos</a:t>
            </a:r>
            <a:r>
              <a:rPr lang="es-ES_tradnl" sz="1200" dirty="0">
                <a:latin typeface="Comic Sans MS" panose="030F0702030302020204" pitchFamily="66" charset="0"/>
              </a:rPr>
              <a:t> de segundo orden (n)</a:t>
            </a:r>
          </a:p>
        </p:txBody>
      </p:sp>
      <p:grpSp>
        <p:nvGrpSpPr>
          <p:cNvPr id="18" name="Group 94"/>
          <p:cNvGrpSpPr>
            <a:grpSpLocks/>
          </p:cNvGrpSpPr>
          <p:nvPr/>
        </p:nvGrpSpPr>
        <p:grpSpPr bwMode="auto">
          <a:xfrm>
            <a:off x="935038" y="3543300"/>
            <a:ext cx="1155700" cy="650875"/>
            <a:chOff x="453" y="2212"/>
            <a:chExt cx="728" cy="410"/>
          </a:xfrm>
        </p:grpSpPr>
        <p:sp>
          <p:nvSpPr>
            <p:cNvPr id="14366" name="Line 95"/>
            <p:cNvSpPr>
              <a:spLocks noChangeShapeType="1"/>
            </p:cNvSpPr>
            <p:nvPr/>
          </p:nvSpPr>
          <p:spPr bwMode="auto">
            <a:xfrm flipH="1">
              <a:off x="589" y="2212"/>
              <a:ext cx="122" cy="24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4367" name="Line 96"/>
            <p:cNvSpPr>
              <a:spLocks noChangeShapeType="1"/>
            </p:cNvSpPr>
            <p:nvPr/>
          </p:nvSpPr>
          <p:spPr bwMode="auto">
            <a:xfrm>
              <a:off x="902" y="2213"/>
              <a:ext cx="144" cy="2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9" name="Group 97"/>
            <p:cNvGrpSpPr>
              <a:grpSpLocks/>
            </p:cNvGrpSpPr>
            <p:nvPr/>
          </p:nvGrpSpPr>
          <p:grpSpPr bwMode="auto">
            <a:xfrm>
              <a:off x="453" y="2420"/>
              <a:ext cx="202" cy="202"/>
              <a:chOff x="453" y="2420"/>
              <a:chExt cx="202" cy="202"/>
            </a:xfrm>
          </p:grpSpPr>
          <p:sp>
            <p:nvSpPr>
              <p:cNvPr id="14372" name="Oval 98"/>
              <p:cNvSpPr>
                <a:spLocks noChangeArrowheads="1"/>
              </p:cNvSpPr>
              <p:nvPr/>
            </p:nvSpPr>
            <p:spPr bwMode="auto">
              <a:xfrm>
                <a:off x="453" y="2420"/>
                <a:ext cx="202" cy="202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73" name="Oval 99"/>
              <p:cNvSpPr>
                <a:spLocks noChangeArrowheads="1"/>
              </p:cNvSpPr>
              <p:nvPr/>
            </p:nvSpPr>
            <p:spPr bwMode="auto">
              <a:xfrm>
                <a:off x="502" y="2469"/>
                <a:ext cx="104" cy="10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20" name="Group 100"/>
            <p:cNvGrpSpPr>
              <a:grpSpLocks/>
            </p:cNvGrpSpPr>
            <p:nvPr/>
          </p:nvGrpSpPr>
          <p:grpSpPr bwMode="auto">
            <a:xfrm>
              <a:off x="979" y="2407"/>
              <a:ext cx="202" cy="202"/>
              <a:chOff x="979" y="2407"/>
              <a:chExt cx="202" cy="202"/>
            </a:xfrm>
          </p:grpSpPr>
          <p:sp>
            <p:nvSpPr>
              <p:cNvPr id="14370" name="Oval 101"/>
              <p:cNvSpPr>
                <a:spLocks noChangeArrowheads="1"/>
              </p:cNvSpPr>
              <p:nvPr/>
            </p:nvSpPr>
            <p:spPr bwMode="auto">
              <a:xfrm>
                <a:off x="979" y="2407"/>
                <a:ext cx="202" cy="202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71" name="Oval 102"/>
              <p:cNvSpPr>
                <a:spLocks noChangeArrowheads="1"/>
              </p:cNvSpPr>
              <p:nvPr/>
            </p:nvSpPr>
            <p:spPr bwMode="auto">
              <a:xfrm>
                <a:off x="1028" y="2456"/>
                <a:ext cx="104" cy="10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14354" name="Text Box 103"/>
          <p:cNvSpPr txBox="1">
            <a:spLocks noChangeArrowheads="1"/>
          </p:cNvSpPr>
          <p:nvPr/>
        </p:nvSpPr>
        <p:spPr bwMode="auto">
          <a:xfrm>
            <a:off x="2159732" y="4225294"/>
            <a:ext cx="1271798" cy="46384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err="1">
                <a:latin typeface="Comic Sans MS" panose="030F0702030302020204" pitchFamily="66" charset="0"/>
              </a:rPr>
              <a:t>Espermátidas</a:t>
            </a:r>
            <a:r>
              <a:rPr lang="es-ES_tradnl" sz="1200" dirty="0">
                <a:latin typeface="Comic Sans MS" panose="030F0702030302020204" pitchFamily="66" charset="0"/>
              </a:rPr>
              <a:t> (n)</a:t>
            </a:r>
          </a:p>
        </p:txBody>
      </p:sp>
      <p:sp>
        <p:nvSpPr>
          <p:cNvPr id="14355" name="Text Box 104"/>
          <p:cNvSpPr txBox="1">
            <a:spLocks noChangeArrowheads="1"/>
          </p:cNvSpPr>
          <p:nvPr/>
        </p:nvSpPr>
        <p:spPr bwMode="auto">
          <a:xfrm>
            <a:off x="2248545" y="5301499"/>
            <a:ext cx="1603375" cy="52540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Espermatozoides (n)</a:t>
            </a:r>
          </a:p>
        </p:txBody>
      </p:sp>
      <p:sp>
        <p:nvSpPr>
          <p:cNvPr id="14356" name="Text Box 105"/>
          <p:cNvSpPr txBox="1">
            <a:spLocks noChangeArrowheads="1"/>
          </p:cNvSpPr>
          <p:nvPr/>
        </p:nvSpPr>
        <p:spPr bwMode="auto">
          <a:xfrm>
            <a:off x="785813" y="1265834"/>
            <a:ext cx="2438400" cy="30995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ESPERMATOGÉNESIS</a:t>
            </a:r>
          </a:p>
        </p:txBody>
      </p:sp>
      <p:sp>
        <p:nvSpPr>
          <p:cNvPr id="14357" name="Text Box 106"/>
          <p:cNvSpPr txBox="1">
            <a:spLocks noChangeArrowheads="1"/>
          </p:cNvSpPr>
          <p:nvPr/>
        </p:nvSpPr>
        <p:spPr bwMode="auto">
          <a:xfrm>
            <a:off x="3059832" y="1859483"/>
            <a:ext cx="2497137" cy="52540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PROLIFERACIÓN</a:t>
            </a:r>
          </a:p>
        </p:txBody>
      </p:sp>
      <p:sp>
        <p:nvSpPr>
          <p:cNvPr id="14359" name="Text Box 108"/>
          <p:cNvSpPr txBox="1">
            <a:spLocks noChangeArrowheads="1"/>
          </p:cNvSpPr>
          <p:nvPr/>
        </p:nvSpPr>
        <p:spPr bwMode="auto">
          <a:xfrm>
            <a:off x="2771800" y="2615857"/>
            <a:ext cx="2844316" cy="63312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CRECIMIENTO</a:t>
            </a:r>
          </a:p>
        </p:txBody>
      </p:sp>
      <p:sp>
        <p:nvSpPr>
          <p:cNvPr id="14361" name="Text Box 110"/>
          <p:cNvSpPr txBox="1">
            <a:spLocks noChangeArrowheads="1"/>
          </p:cNvSpPr>
          <p:nvPr/>
        </p:nvSpPr>
        <p:spPr bwMode="auto">
          <a:xfrm>
            <a:off x="3095836" y="3660263"/>
            <a:ext cx="2238375" cy="7408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MADURACIÓN (meiosis)</a:t>
            </a:r>
          </a:p>
        </p:txBody>
      </p:sp>
      <p:sp>
        <p:nvSpPr>
          <p:cNvPr id="14364" name="Text Box 113"/>
          <p:cNvSpPr txBox="1">
            <a:spLocks noChangeArrowheads="1"/>
          </p:cNvSpPr>
          <p:nvPr/>
        </p:nvSpPr>
        <p:spPr bwMode="auto">
          <a:xfrm>
            <a:off x="3275856" y="4653136"/>
            <a:ext cx="2238375" cy="52540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DIFERENCIACIÓN</a:t>
            </a:r>
          </a:p>
        </p:txBody>
      </p:sp>
      <p:pic>
        <p:nvPicPr>
          <p:cNvPr id="83" name="Picture 86" descr="1445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-77274"/>
            <a:ext cx="3190875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101"/>
          <p:cNvSpPr txBox="1">
            <a:spLocks noChangeArrowheads="1"/>
          </p:cNvSpPr>
          <p:nvPr/>
        </p:nvSpPr>
        <p:spPr bwMode="auto">
          <a:xfrm>
            <a:off x="4319823" y="1268760"/>
            <a:ext cx="1584325" cy="309958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Espermatozoide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6379604" y="296652"/>
            <a:ext cx="914400" cy="276999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Cabeza</a:t>
            </a:r>
          </a:p>
        </p:txBody>
      </p:sp>
      <p:sp>
        <p:nvSpPr>
          <p:cNvPr id="87" name="Text Box 90"/>
          <p:cNvSpPr txBox="1">
            <a:spLocks noChangeArrowheads="1"/>
          </p:cNvSpPr>
          <p:nvPr/>
        </p:nvSpPr>
        <p:spPr bwMode="auto">
          <a:xfrm>
            <a:off x="6696236" y="1052736"/>
            <a:ext cx="820242" cy="276999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Núcleo</a:t>
            </a:r>
          </a:p>
        </p:txBody>
      </p:sp>
      <p:sp>
        <p:nvSpPr>
          <p:cNvPr id="88" name="Text Box 93"/>
          <p:cNvSpPr txBox="1">
            <a:spLocks noChangeArrowheads="1"/>
          </p:cNvSpPr>
          <p:nvPr/>
        </p:nvSpPr>
        <p:spPr bwMode="auto">
          <a:xfrm>
            <a:off x="8150251" y="1667126"/>
            <a:ext cx="912796" cy="861774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 err="1">
                <a:latin typeface="Comic Sans MS" panose="030F0702030302020204" pitchFamily="66" charset="0"/>
              </a:rPr>
              <a:t>Acrosoma</a:t>
            </a:r>
            <a:r>
              <a:rPr lang="es-ES_tradnl" sz="1000" dirty="0">
                <a:latin typeface="Comic Sans MS" panose="030F0702030302020204" pitchFamily="66" charset="0"/>
              </a:rPr>
              <a:t>, con enzimas necesarias para la fecundación</a:t>
            </a:r>
          </a:p>
        </p:txBody>
      </p:sp>
      <p:sp>
        <p:nvSpPr>
          <p:cNvPr id="89" name="Text Box 99"/>
          <p:cNvSpPr txBox="1">
            <a:spLocks noChangeArrowheads="1"/>
          </p:cNvSpPr>
          <p:nvPr/>
        </p:nvSpPr>
        <p:spPr bwMode="auto">
          <a:xfrm>
            <a:off x="6005563" y="1952836"/>
            <a:ext cx="1302741" cy="553998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latin typeface="Comic Sans MS" panose="030F0702030302020204" pitchFamily="66" charset="0"/>
              </a:rPr>
              <a:t>Pieza intermedia: concentración de mitocondrias.</a:t>
            </a:r>
          </a:p>
        </p:txBody>
      </p:sp>
      <p:sp>
        <p:nvSpPr>
          <p:cNvPr id="90" name="Text Box 96"/>
          <p:cNvSpPr txBox="1">
            <a:spLocks noChangeArrowheads="1"/>
          </p:cNvSpPr>
          <p:nvPr/>
        </p:nvSpPr>
        <p:spPr bwMode="auto">
          <a:xfrm>
            <a:off x="7488324" y="3717032"/>
            <a:ext cx="1296144" cy="276999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Cola o flagelo</a:t>
            </a:r>
          </a:p>
        </p:txBody>
      </p:sp>
      <p:sp>
        <p:nvSpPr>
          <p:cNvPr id="91" name="Line 88"/>
          <p:cNvSpPr>
            <a:spLocks noChangeShapeType="1"/>
          </p:cNvSpPr>
          <p:nvPr/>
        </p:nvSpPr>
        <p:spPr bwMode="auto">
          <a:xfrm flipV="1">
            <a:off x="7257999" y="296652"/>
            <a:ext cx="914401" cy="206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" name="Line 87"/>
          <p:cNvSpPr>
            <a:spLocks noChangeShapeType="1"/>
          </p:cNvSpPr>
          <p:nvPr/>
        </p:nvSpPr>
        <p:spPr bwMode="auto">
          <a:xfrm flipV="1">
            <a:off x="7438020" y="476672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3" name="Line 92"/>
          <p:cNvSpPr>
            <a:spLocks noChangeShapeType="1"/>
          </p:cNvSpPr>
          <p:nvPr/>
        </p:nvSpPr>
        <p:spPr bwMode="auto">
          <a:xfrm flipH="1" flipV="1">
            <a:off x="8496436" y="116632"/>
            <a:ext cx="258032" cy="15144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4" name="Line 98"/>
          <p:cNvSpPr>
            <a:spLocks noChangeShapeType="1"/>
          </p:cNvSpPr>
          <p:nvPr/>
        </p:nvSpPr>
        <p:spPr bwMode="auto">
          <a:xfrm flipV="1">
            <a:off x="7308304" y="1124743"/>
            <a:ext cx="900099" cy="954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5" name="Line 95"/>
          <p:cNvSpPr>
            <a:spLocks noChangeShapeType="1"/>
          </p:cNvSpPr>
          <p:nvPr/>
        </p:nvSpPr>
        <p:spPr bwMode="auto">
          <a:xfrm flipH="1" flipV="1">
            <a:off x="6804248" y="3573016"/>
            <a:ext cx="833072" cy="1482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96" name="Picture 4" descr="Espermatozo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6389" y="188640"/>
            <a:ext cx="1973783" cy="1094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Cerrar corchete 20"/>
          <p:cNvSpPr/>
          <p:nvPr/>
        </p:nvSpPr>
        <p:spPr>
          <a:xfrm>
            <a:off x="3408357" y="1735138"/>
            <a:ext cx="83523" cy="883199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Cerrar corchete 96"/>
          <p:cNvSpPr/>
          <p:nvPr/>
        </p:nvSpPr>
        <p:spPr>
          <a:xfrm>
            <a:off x="3446161" y="2672917"/>
            <a:ext cx="45719" cy="741792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Cerrar corchete 97"/>
          <p:cNvSpPr/>
          <p:nvPr/>
        </p:nvSpPr>
        <p:spPr>
          <a:xfrm>
            <a:off x="3419872" y="3555587"/>
            <a:ext cx="73155" cy="989537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Cerrar corchete 98"/>
          <p:cNvSpPr/>
          <p:nvPr/>
        </p:nvSpPr>
        <p:spPr>
          <a:xfrm>
            <a:off x="3446161" y="4617132"/>
            <a:ext cx="45719" cy="620070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Text Box 99">
            <a:extLst>
              <a:ext uri="{FF2B5EF4-FFF2-40B4-BE49-F238E27FC236}">
                <a16:creationId xmlns:a16="http://schemas.microsoft.com/office/drawing/2014/main" id="{CE375560-DAAD-478B-92AB-8816C0CE7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928" y="4876011"/>
            <a:ext cx="3447560" cy="1815882"/>
          </a:xfrm>
          <a:prstGeom prst="rect">
            <a:avLst/>
          </a:prstGeom>
          <a:solidFill>
            <a:srgbClr val="F8F8F8"/>
          </a:solidFill>
          <a:ln w="28575">
            <a:solidFill>
              <a:srgbClr val="66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>
                <a:latin typeface="Comic Sans MS" panose="030F0702030302020204" pitchFamily="66" charset="0"/>
              </a:rPr>
              <a:t>Tamaño: 0,003 mm Ø, 0,06 mm </a:t>
            </a:r>
            <a:r>
              <a:rPr lang="es-ES_tradnl" sz="1400" dirty="0" err="1">
                <a:latin typeface="Comic Sans MS" panose="030F0702030302020204" pitchFamily="66" charset="0"/>
              </a:rPr>
              <a:t>long</a:t>
            </a:r>
            <a:r>
              <a:rPr lang="es-ES_tradnl" sz="1400" dirty="0">
                <a:latin typeface="Comic Sans MS" panose="030F0702030302020204" pitchFamily="66" charset="0"/>
              </a:rPr>
              <a:t>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>
                <a:latin typeface="Comic Sans MS" panose="030F0702030302020204" pitchFamily="66" charset="0"/>
              </a:rPr>
              <a:t>300 a 400 millones/eyaculación.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>
                <a:latin typeface="Comic Sans MS" panose="030F0702030302020204" pitchFamily="66" charset="0"/>
              </a:rPr>
              <a:t>Cromosoma sexual X o Y.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>
                <a:latin typeface="Comic Sans MS" panose="030F0702030302020204" pitchFamily="66" charset="0"/>
              </a:rPr>
              <a:t>3 a 4 días de vida.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>
                <a:latin typeface="Comic Sans MS" panose="030F0702030302020204" pitchFamily="66" charset="0"/>
              </a:rPr>
              <a:t>Producción constante desde la pubertad, toda la vida.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22"/>
          <p:cNvSpPr txBox="1">
            <a:spLocks noChangeArrowheads="1"/>
          </p:cNvSpPr>
          <p:nvPr/>
        </p:nvSpPr>
        <p:spPr bwMode="auto">
          <a:xfrm>
            <a:off x="647564" y="538518"/>
            <a:ext cx="2438400" cy="402291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000" b="1" dirty="0">
                <a:latin typeface="Comic Sans MS" panose="030F0702030302020204" pitchFamily="66" charset="0"/>
              </a:rPr>
              <a:t>OVOGÉNESIS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011363" y="1517650"/>
            <a:ext cx="260350" cy="260350"/>
            <a:chOff x="4686" y="1092"/>
            <a:chExt cx="164" cy="164"/>
          </a:xfrm>
        </p:grpSpPr>
        <p:sp>
          <p:nvSpPr>
            <p:cNvPr id="15428" name="Oval 24"/>
            <p:cNvSpPr>
              <a:spLocks noChangeArrowheads="1"/>
            </p:cNvSpPr>
            <p:nvPr/>
          </p:nvSpPr>
          <p:spPr bwMode="auto">
            <a:xfrm>
              <a:off x="4686" y="1092"/>
              <a:ext cx="164" cy="164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AEDB4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429" name="Oval 25"/>
            <p:cNvSpPr>
              <a:spLocks noChangeArrowheads="1"/>
            </p:cNvSpPr>
            <p:nvPr/>
          </p:nvSpPr>
          <p:spPr bwMode="auto">
            <a:xfrm>
              <a:off x="4726" y="1132"/>
              <a:ext cx="84" cy="84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560513" y="2273300"/>
            <a:ext cx="887412" cy="1397000"/>
            <a:chOff x="4402" y="1568"/>
            <a:chExt cx="559" cy="880"/>
          </a:xfrm>
        </p:grpSpPr>
        <p:sp>
          <p:nvSpPr>
            <p:cNvPr id="15424" name="AutoShape 27"/>
            <p:cNvSpPr>
              <a:spLocks noChangeArrowheads="1"/>
            </p:cNvSpPr>
            <p:nvPr/>
          </p:nvSpPr>
          <p:spPr bwMode="auto">
            <a:xfrm flipV="1">
              <a:off x="4408" y="1568"/>
              <a:ext cx="541" cy="520"/>
            </a:xfrm>
            <a:custGeom>
              <a:avLst/>
              <a:gdLst>
                <a:gd name="T0" fmla="*/ 426 w 21600"/>
                <a:gd name="T1" fmla="*/ 260 h 21600"/>
                <a:gd name="T2" fmla="*/ 271 w 21600"/>
                <a:gd name="T3" fmla="*/ 520 h 21600"/>
                <a:gd name="T4" fmla="*/ 115 w 21600"/>
                <a:gd name="T5" fmla="*/ 260 h 21600"/>
                <a:gd name="T6" fmla="*/ 27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428 w 21600"/>
                <a:gd name="T13" fmla="*/ 6397 h 21600"/>
                <a:gd name="T14" fmla="*/ 15172 w 21600"/>
                <a:gd name="T15" fmla="*/ 152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222" y="21600"/>
                  </a:lnTo>
                  <a:lnTo>
                    <a:pt x="1237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4402" y="1889"/>
              <a:ext cx="559" cy="559"/>
              <a:chOff x="4402" y="1889"/>
              <a:chExt cx="559" cy="559"/>
            </a:xfrm>
          </p:grpSpPr>
          <p:sp>
            <p:nvSpPr>
              <p:cNvPr id="15426" name="Oval 29"/>
              <p:cNvSpPr>
                <a:spLocks noChangeArrowheads="1"/>
              </p:cNvSpPr>
              <p:nvPr/>
            </p:nvSpPr>
            <p:spPr bwMode="auto">
              <a:xfrm>
                <a:off x="4402" y="1889"/>
                <a:ext cx="559" cy="559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27" name="Oval 30"/>
              <p:cNvSpPr>
                <a:spLocks noChangeArrowheads="1"/>
              </p:cNvSpPr>
              <p:nvPr/>
            </p:nvSpPr>
            <p:spPr bwMode="auto">
              <a:xfrm>
                <a:off x="4538" y="2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627188" y="1722438"/>
            <a:ext cx="1049337" cy="400050"/>
            <a:chOff x="4444" y="1221"/>
            <a:chExt cx="661" cy="252"/>
          </a:xfrm>
        </p:grpSpPr>
        <p:sp>
          <p:nvSpPr>
            <p:cNvPr id="15416" name="Line 32"/>
            <p:cNvSpPr>
              <a:spLocks noChangeShapeType="1"/>
            </p:cNvSpPr>
            <p:nvPr/>
          </p:nvSpPr>
          <p:spPr bwMode="auto">
            <a:xfrm flipH="1">
              <a:off x="4584" y="1221"/>
              <a:ext cx="111" cy="11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417" name="Line 33"/>
            <p:cNvSpPr>
              <a:spLocks noChangeShapeType="1"/>
            </p:cNvSpPr>
            <p:nvPr/>
          </p:nvSpPr>
          <p:spPr bwMode="auto">
            <a:xfrm>
              <a:off x="4842" y="1221"/>
              <a:ext cx="111" cy="11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4941" y="1294"/>
              <a:ext cx="164" cy="164"/>
              <a:chOff x="4941" y="1294"/>
              <a:chExt cx="164" cy="164"/>
            </a:xfrm>
          </p:grpSpPr>
          <p:sp>
            <p:nvSpPr>
              <p:cNvPr id="15422" name="Oval 35"/>
              <p:cNvSpPr>
                <a:spLocks noChangeArrowheads="1"/>
              </p:cNvSpPr>
              <p:nvPr/>
            </p:nvSpPr>
            <p:spPr bwMode="auto">
              <a:xfrm>
                <a:off x="4941" y="1294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23" name="Oval 36"/>
              <p:cNvSpPr>
                <a:spLocks noChangeArrowheads="1"/>
              </p:cNvSpPr>
              <p:nvPr/>
            </p:nvSpPr>
            <p:spPr bwMode="auto">
              <a:xfrm>
                <a:off x="4981" y="1334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4444" y="1309"/>
              <a:ext cx="164" cy="164"/>
              <a:chOff x="4444" y="1309"/>
              <a:chExt cx="164" cy="164"/>
            </a:xfrm>
          </p:grpSpPr>
          <p:sp>
            <p:nvSpPr>
              <p:cNvPr id="15420" name="Oval 38"/>
              <p:cNvSpPr>
                <a:spLocks noChangeArrowheads="1"/>
              </p:cNvSpPr>
              <p:nvPr/>
            </p:nvSpPr>
            <p:spPr bwMode="auto">
              <a:xfrm>
                <a:off x="4444" y="1309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21" name="Oval 39"/>
              <p:cNvSpPr>
                <a:spLocks noChangeArrowheads="1"/>
              </p:cNvSpPr>
              <p:nvPr/>
            </p:nvSpPr>
            <p:spPr bwMode="auto">
              <a:xfrm>
                <a:off x="4484" y="1349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1425575" y="2079625"/>
            <a:ext cx="1479550" cy="384175"/>
            <a:chOff x="4317" y="1446"/>
            <a:chExt cx="932" cy="242"/>
          </a:xfrm>
        </p:grpSpPr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 flipH="1">
              <a:off x="4930" y="1446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5074" y="1447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4817" y="1506"/>
              <a:ext cx="164" cy="164"/>
              <a:chOff x="4817" y="1506"/>
              <a:chExt cx="164" cy="164"/>
            </a:xfrm>
          </p:grpSpPr>
          <p:sp>
            <p:nvSpPr>
              <p:cNvPr id="15414" name="Oval 44"/>
              <p:cNvSpPr>
                <a:spLocks noChangeArrowheads="1"/>
              </p:cNvSpPr>
              <p:nvPr/>
            </p:nvSpPr>
            <p:spPr bwMode="auto">
              <a:xfrm>
                <a:off x="4817" y="1506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15" name="Oval 45"/>
              <p:cNvSpPr>
                <a:spLocks noChangeArrowheads="1"/>
              </p:cNvSpPr>
              <p:nvPr/>
            </p:nvSpPr>
            <p:spPr bwMode="auto">
              <a:xfrm>
                <a:off x="4857" y="1546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5085" y="1495"/>
              <a:ext cx="164" cy="164"/>
              <a:chOff x="5085" y="1495"/>
              <a:chExt cx="164" cy="164"/>
            </a:xfrm>
          </p:grpSpPr>
          <p:sp>
            <p:nvSpPr>
              <p:cNvPr id="15412" name="Oval 47"/>
              <p:cNvSpPr>
                <a:spLocks noChangeArrowheads="1"/>
              </p:cNvSpPr>
              <p:nvPr/>
            </p:nvSpPr>
            <p:spPr bwMode="auto">
              <a:xfrm>
                <a:off x="5085" y="1495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13" name="Oval 48"/>
              <p:cNvSpPr>
                <a:spLocks noChangeArrowheads="1"/>
              </p:cNvSpPr>
              <p:nvPr/>
            </p:nvSpPr>
            <p:spPr bwMode="auto">
              <a:xfrm>
                <a:off x="5125" y="1535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5404" name="Line 49"/>
            <p:cNvSpPr>
              <a:spLocks noChangeShapeType="1"/>
            </p:cNvSpPr>
            <p:nvPr/>
          </p:nvSpPr>
          <p:spPr bwMode="auto">
            <a:xfrm flipH="1">
              <a:off x="4430" y="1464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405" name="Line 50"/>
            <p:cNvSpPr>
              <a:spLocks noChangeShapeType="1"/>
            </p:cNvSpPr>
            <p:nvPr/>
          </p:nvSpPr>
          <p:spPr bwMode="auto">
            <a:xfrm>
              <a:off x="4574" y="1465"/>
              <a:ext cx="44" cy="6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4317" y="1524"/>
              <a:ext cx="164" cy="164"/>
              <a:chOff x="4317" y="1524"/>
              <a:chExt cx="164" cy="164"/>
            </a:xfrm>
          </p:grpSpPr>
          <p:sp>
            <p:nvSpPr>
              <p:cNvPr id="15410" name="Oval 52"/>
              <p:cNvSpPr>
                <a:spLocks noChangeArrowheads="1"/>
              </p:cNvSpPr>
              <p:nvPr/>
            </p:nvSpPr>
            <p:spPr bwMode="auto">
              <a:xfrm>
                <a:off x="4317" y="1524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11" name="Oval 53"/>
              <p:cNvSpPr>
                <a:spLocks noChangeArrowheads="1"/>
              </p:cNvSpPr>
              <p:nvPr/>
            </p:nvSpPr>
            <p:spPr bwMode="auto">
              <a:xfrm>
                <a:off x="4357" y="1564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" name="Group 54"/>
            <p:cNvGrpSpPr>
              <a:grpSpLocks/>
            </p:cNvGrpSpPr>
            <p:nvPr/>
          </p:nvGrpSpPr>
          <p:grpSpPr bwMode="auto">
            <a:xfrm>
              <a:off x="4585" y="1513"/>
              <a:ext cx="164" cy="164"/>
              <a:chOff x="4585" y="1513"/>
              <a:chExt cx="164" cy="164"/>
            </a:xfrm>
          </p:grpSpPr>
          <p:sp>
            <p:nvSpPr>
              <p:cNvPr id="15408" name="Oval 55"/>
              <p:cNvSpPr>
                <a:spLocks noChangeArrowheads="1"/>
              </p:cNvSpPr>
              <p:nvPr/>
            </p:nvSpPr>
            <p:spPr bwMode="auto">
              <a:xfrm>
                <a:off x="4585" y="1513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09" name="Oval 56"/>
              <p:cNvSpPr>
                <a:spLocks noChangeArrowheads="1"/>
              </p:cNvSpPr>
              <p:nvPr/>
            </p:nvSpPr>
            <p:spPr bwMode="auto">
              <a:xfrm>
                <a:off x="4625" y="1553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3" name="Group 57"/>
          <p:cNvGrpSpPr>
            <a:grpSpLocks/>
          </p:cNvGrpSpPr>
          <p:nvPr/>
        </p:nvGrpSpPr>
        <p:grpSpPr bwMode="auto">
          <a:xfrm>
            <a:off x="636588" y="4687888"/>
            <a:ext cx="1625600" cy="1204912"/>
            <a:chOff x="3820" y="3089"/>
            <a:chExt cx="1024" cy="759"/>
          </a:xfrm>
        </p:grpSpPr>
        <p:sp>
          <p:nvSpPr>
            <p:cNvPr id="15392" name="Line 58"/>
            <p:cNvSpPr>
              <a:spLocks noChangeShapeType="1"/>
            </p:cNvSpPr>
            <p:nvPr/>
          </p:nvSpPr>
          <p:spPr bwMode="auto">
            <a:xfrm flipH="1">
              <a:off x="4149" y="3089"/>
              <a:ext cx="73" cy="209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393" name="Line 59"/>
            <p:cNvSpPr>
              <a:spLocks noChangeShapeType="1"/>
            </p:cNvSpPr>
            <p:nvPr/>
          </p:nvSpPr>
          <p:spPr bwMode="auto">
            <a:xfrm>
              <a:off x="4486" y="3089"/>
              <a:ext cx="236" cy="427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14" name="Group 60"/>
            <p:cNvGrpSpPr>
              <a:grpSpLocks/>
            </p:cNvGrpSpPr>
            <p:nvPr/>
          </p:nvGrpSpPr>
          <p:grpSpPr bwMode="auto">
            <a:xfrm>
              <a:off x="4680" y="3508"/>
              <a:ext cx="164" cy="164"/>
              <a:chOff x="4680" y="3508"/>
              <a:chExt cx="164" cy="164"/>
            </a:xfrm>
          </p:grpSpPr>
          <p:sp>
            <p:nvSpPr>
              <p:cNvPr id="15398" name="Oval 61"/>
              <p:cNvSpPr>
                <a:spLocks noChangeArrowheads="1"/>
              </p:cNvSpPr>
              <p:nvPr/>
            </p:nvSpPr>
            <p:spPr bwMode="auto">
              <a:xfrm>
                <a:off x="4680" y="3508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99" name="Oval 62"/>
              <p:cNvSpPr>
                <a:spLocks noChangeArrowheads="1"/>
              </p:cNvSpPr>
              <p:nvPr/>
            </p:nvSpPr>
            <p:spPr bwMode="auto">
              <a:xfrm>
                <a:off x="4729" y="3557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3820" y="3289"/>
              <a:ext cx="559" cy="559"/>
              <a:chOff x="3820" y="3289"/>
              <a:chExt cx="559" cy="559"/>
            </a:xfrm>
          </p:grpSpPr>
          <p:sp>
            <p:nvSpPr>
              <p:cNvPr id="15396" name="Oval 64"/>
              <p:cNvSpPr>
                <a:spLocks noChangeArrowheads="1"/>
              </p:cNvSpPr>
              <p:nvPr/>
            </p:nvSpPr>
            <p:spPr bwMode="auto">
              <a:xfrm>
                <a:off x="3820" y="3289"/>
                <a:ext cx="559" cy="559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97" name="Oval 65"/>
              <p:cNvSpPr>
                <a:spLocks noChangeArrowheads="1"/>
              </p:cNvSpPr>
              <p:nvPr/>
            </p:nvSpPr>
            <p:spPr bwMode="auto">
              <a:xfrm>
                <a:off x="3956" y="34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15370" name="Text Box 66"/>
          <p:cNvSpPr txBox="1">
            <a:spLocks noChangeArrowheads="1"/>
          </p:cNvSpPr>
          <p:nvPr/>
        </p:nvSpPr>
        <p:spPr bwMode="auto">
          <a:xfrm>
            <a:off x="413222" y="2024844"/>
            <a:ext cx="1170446" cy="46384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err="1">
                <a:latin typeface="Comic Sans MS" panose="030F0702030302020204" pitchFamily="66" charset="0"/>
              </a:rPr>
              <a:t>Ovogonias</a:t>
            </a:r>
            <a:r>
              <a:rPr lang="es-ES_tradnl" sz="1200" dirty="0">
                <a:latin typeface="Comic Sans MS" panose="030F0702030302020204" pitchFamily="66" charset="0"/>
              </a:rPr>
              <a:t> (2n)</a:t>
            </a:r>
          </a:p>
        </p:txBody>
      </p:sp>
      <p:sp>
        <p:nvSpPr>
          <p:cNvPr id="15371" name="Text Box 67"/>
          <p:cNvSpPr txBox="1">
            <a:spLocks noChangeArrowheads="1"/>
          </p:cNvSpPr>
          <p:nvPr/>
        </p:nvSpPr>
        <p:spPr bwMode="auto">
          <a:xfrm>
            <a:off x="575556" y="2852936"/>
            <a:ext cx="1021110" cy="6485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Ovocito </a:t>
            </a:r>
            <a:br>
              <a:rPr lang="es-ES_tradnl" sz="1200" dirty="0">
                <a:latin typeface="Comic Sans MS" panose="030F0702030302020204" pitchFamily="66" charset="0"/>
              </a:rPr>
            </a:br>
            <a:r>
              <a:rPr lang="es-ES_tradnl" sz="1200" dirty="0">
                <a:latin typeface="Comic Sans MS" panose="030F0702030302020204" pitchFamily="66" charset="0"/>
              </a:rPr>
              <a:t>de primer orden (2n)</a:t>
            </a:r>
          </a:p>
        </p:txBody>
      </p:sp>
      <p:sp>
        <p:nvSpPr>
          <p:cNvPr id="15372" name="Text Box 68"/>
          <p:cNvSpPr txBox="1">
            <a:spLocks noChangeArrowheads="1"/>
          </p:cNvSpPr>
          <p:nvPr/>
        </p:nvSpPr>
        <p:spPr bwMode="auto">
          <a:xfrm>
            <a:off x="71500" y="3968620"/>
            <a:ext cx="1138237" cy="6485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Ovocito de segundo orden (n)</a:t>
            </a:r>
          </a:p>
        </p:txBody>
      </p:sp>
      <p:sp>
        <p:nvSpPr>
          <p:cNvPr id="15373" name="Text Box 69"/>
          <p:cNvSpPr txBox="1">
            <a:spLocks noChangeArrowheads="1"/>
          </p:cNvSpPr>
          <p:nvPr/>
        </p:nvSpPr>
        <p:spPr bwMode="auto">
          <a:xfrm>
            <a:off x="2281238" y="3717032"/>
            <a:ext cx="1138237" cy="6485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Primer corpúsculo polar</a:t>
            </a:r>
          </a:p>
        </p:txBody>
      </p:sp>
      <p:sp>
        <p:nvSpPr>
          <p:cNvPr id="15374" name="Text Box 70"/>
          <p:cNvSpPr txBox="1">
            <a:spLocks noChangeArrowheads="1"/>
          </p:cNvSpPr>
          <p:nvPr/>
        </p:nvSpPr>
        <p:spPr bwMode="auto">
          <a:xfrm>
            <a:off x="2051050" y="5349469"/>
            <a:ext cx="1138238" cy="6485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Segundo corpúsculo polar</a:t>
            </a:r>
          </a:p>
        </p:txBody>
      </p:sp>
      <p:sp>
        <p:nvSpPr>
          <p:cNvPr id="15375" name="Text Box 71"/>
          <p:cNvSpPr txBox="1">
            <a:spLocks noChangeArrowheads="1"/>
          </p:cNvSpPr>
          <p:nvPr/>
        </p:nvSpPr>
        <p:spPr bwMode="auto">
          <a:xfrm>
            <a:off x="107504" y="5589240"/>
            <a:ext cx="690563" cy="463846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Óvulo (n)</a:t>
            </a:r>
          </a:p>
        </p:txBody>
      </p: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1041400" y="3594335"/>
            <a:ext cx="1597025" cy="1166813"/>
            <a:chOff x="4075" y="2377"/>
            <a:chExt cx="1006" cy="735"/>
          </a:xfrm>
        </p:grpSpPr>
        <p:grpSp>
          <p:nvGrpSpPr>
            <p:cNvPr id="17" name="Group 73"/>
            <p:cNvGrpSpPr>
              <a:grpSpLocks/>
            </p:cNvGrpSpPr>
            <p:nvPr/>
          </p:nvGrpSpPr>
          <p:grpSpPr bwMode="auto">
            <a:xfrm>
              <a:off x="4075" y="2553"/>
              <a:ext cx="559" cy="559"/>
              <a:chOff x="4075" y="2553"/>
              <a:chExt cx="559" cy="559"/>
            </a:xfrm>
          </p:grpSpPr>
          <p:sp>
            <p:nvSpPr>
              <p:cNvPr id="15390" name="Oval 74"/>
              <p:cNvSpPr>
                <a:spLocks noChangeArrowheads="1"/>
              </p:cNvSpPr>
              <p:nvPr/>
            </p:nvSpPr>
            <p:spPr bwMode="auto">
              <a:xfrm>
                <a:off x="4075" y="2553"/>
                <a:ext cx="559" cy="559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91" name="Oval 75"/>
              <p:cNvSpPr>
                <a:spLocks noChangeArrowheads="1"/>
              </p:cNvSpPr>
              <p:nvPr/>
            </p:nvSpPr>
            <p:spPr bwMode="auto">
              <a:xfrm>
                <a:off x="4211" y="26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" name="Group 76"/>
            <p:cNvGrpSpPr>
              <a:grpSpLocks/>
            </p:cNvGrpSpPr>
            <p:nvPr/>
          </p:nvGrpSpPr>
          <p:grpSpPr bwMode="auto">
            <a:xfrm>
              <a:off x="4917" y="2708"/>
              <a:ext cx="164" cy="164"/>
              <a:chOff x="4917" y="2708"/>
              <a:chExt cx="164" cy="164"/>
            </a:xfrm>
          </p:grpSpPr>
          <p:sp>
            <p:nvSpPr>
              <p:cNvPr id="15388" name="Oval 77"/>
              <p:cNvSpPr>
                <a:spLocks noChangeArrowheads="1"/>
              </p:cNvSpPr>
              <p:nvPr/>
            </p:nvSpPr>
            <p:spPr bwMode="auto">
              <a:xfrm>
                <a:off x="4917" y="2708"/>
                <a:ext cx="164" cy="16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AEDB4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89" name="Oval 78"/>
              <p:cNvSpPr>
                <a:spLocks noChangeArrowheads="1"/>
              </p:cNvSpPr>
              <p:nvPr/>
            </p:nvSpPr>
            <p:spPr bwMode="auto">
              <a:xfrm>
                <a:off x="4966" y="2748"/>
                <a:ext cx="84" cy="84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6600"/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  <a:round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5386" name="Line 79"/>
            <p:cNvSpPr>
              <a:spLocks noChangeShapeType="1"/>
            </p:cNvSpPr>
            <p:nvPr/>
          </p:nvSpPr>
          <p:spPr bwMode="auto">
            <a:xfrm flipH="1">
              <a:off x="4430" y="2387"/>
              <a:ext cx="101" cy="194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5387" name="Line 80"/>
            <p:cNvSpPr>
              <a:spLocks noChangeShapeType="1"/>
            </p:cNvSpPr>
            <p:nvPr/>
          </p:nvSpPr>
          <p:spPr bwMode="auto">
            <a:xfrm>
              <a:off x="4824" y="2377"/>
              <a:ext cx="142" cy="346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15377" name="Text Box 81"/>
          <p:cNvSpPr txBox="1">
            <a:spLocks noChangeArrowheads="1"/>
          </p:cNvSpPr>
          <p:nvPr/>
        </p:nvSpPr>
        <p:spPr bwMode="auto">
          <a:xfrm>
            <a:off x="2902955" y="1583562"/>
            <a:ext cx="2497137" cy="525401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PROLIFERACIÓN</a:t>
            </a:r>
          </a:p>
        </p:txBody>
      </p:sp>
      <p:sp>
        <p:nvSpPr>
          <p:cNvPr id="15379" name="Text Box 83"/>
          <p:cNvSpPr txBox="1">
            <a:spLocks noChangeArrowheads="1"/>
          </p:cNvSpPr>
          <p:nvPr/>
        </p:nvSpPr>
        <p:spPr bwMode="auto">
          <a:xfrm>
            <a:off x="2794943" y="2537764"/>
            <a:ext cx="2497137" cy="63312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CRECIMIENTO</a:t>
            </a:r>
          </a:p>
        </p:txBody>
      </p:sp>
      <p:sp>
        <p:nvSpPr>
          <p:cNvPr id="15380" name="Text Box 84"/>
          <p:cNvSpPr txBox="1">
            <a:spLocks noChangeArrowheads="1"/>
          </p:cNvSpPr>
          <p:nvPr/>
        </p:nvSpPr>
        <p:spPr bwMode="auto">
          <a:xfrm>
            <a:off x="2981697" y="4077072"/>
            <a:ext cx="2238375" cy="7408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FASE DE MADURACIÓN (meiosis)</a:t>
            </a:r>
          </a:p>
        </p:txBody>
      </p:sp>
      <p:pic>
        <p:nvPicPr>
          <p:cNvPr id="69" name="Picture 72" descr="1445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628" y="620688"/>
            <a:ext cx="2880816" cy="288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 Box 80"/>
          <p:cNvSpPr txBox="1">
            <a:spLocks noChangeArrowheads="1"/>
          </p:cNvSpPr>
          <p:nvPr/>
        </p:nvSpPr>
        <p:spPr bwMode="auto">
          <a:xfrm>
            <a:off x="5256076" y="260648"/>
            <a:ext cx="1371600" cy="52322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Citoplasma con vitelo</a:t>
            </a:r>
          </a:p>
        </p:txBody>
      </p:sp>
      <p:sp>
        <p:nvSpPr>
          <p:cNvPr id="71" name="Text Box 82"/>
          <p:cNvSpPr txBox="1">
            <a:spLocks noChangeArrowheads="1"/>
          </p:cNvSpPr>
          <p:nvPr/>
        </p:nvSpPr>
        <p:spPr bwMode="auto">
          <a:xfrm>
            <a:off x="7781291" y="466064"/>
            <a:ext cx="1219200" cy="52322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Zona </a:t>
            </a:r>
            <a:r>
              <a:rPr lang="es-ES_tradnl" sz="1400" dirty="0" err="1">
                <a:latin typeface="Comic Sans MS" panose="030F0702030302020204" pitchFamily="66" charset="0"/>
              </a:rPr>
              <a:t>pelúcida</a:t>
            </a:r>
            <a:endParaRPr lang="es-ES_tradnl" sz="1400" dirty="0">
              <a:latin typeface="Comic Sans MS" panose="030F0702030302020204" pitchFamily="66" charset="0"/>
            </a:endParaRPr>
          </a:p>
        </p:txBody>
      </p:sp>
      <p:sp>
        <p:nvSpPr>
          <p:cNvPr id="72" name="Text Box 81"/>
          <p:cNvSpPr txBox="1">
            <a:spLocks noChangeArrowheads="1"/>
          </p:cNvSpPr>
          <p:nvPr/>
        </p:nvSpPr>
        <p:spPr bwMode="auto">
          <a:xfrm>
            <a:off x="4961600" y="3007591"/>
            <a:ext cx="1039552" cy="52322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Corona radiada</a:t>
            </a:r>
          </a:p>
        </p:txBody>
      </p:sp>
      <p:sp>
        <p:nvSpPr>
          <p:cNvPr id="73" name="Text Box 79"/>
          <p:cNvSpPr txBox="1">
            <a:spLocks noChangeArrowheads="1"/>
          </p:cNvSpPr>
          <p:nvPr/>
        </p:nvSpPr>
        <p:spPr bwMode="auto">
          <a:xfrm>
            <a:off x="6416588" y="3742873"/>
            <a:ext cx="1219200" cy="307777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Núcleo</a:t>
            </a:r>
          </a:p>
        </p:txBody>
      </p:sp>
      <p:sp>
        <p:nvSpPr>
          <p:cNvPr id="74" name="Line 75"/>
          <p:cNvSpPr>
            <a:spLocks noChangeShapeType="1"/>
          </p:cNvSpPr>
          <p:nvPr/>
        </p:nvSpPr>
        <p:spPr bwMode="auto">
          <a:xfrm>
            <a:off x="6264188" y="908720"/>
            <a:ext cx="762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 flipH="1">
            <a:off x="7704348" y="980728"/>
            <a:ext cx="730250" cy="695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 flipV="1">
            <a:off x="7213487" y="2181153"/>
            <a:ext cx="15988" cy="15617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 rot="3298982">
            <a:off x="5772237" y="2333625"/>
            <a:ext cx="228600" cy="914400"/>
            <a:chOff x="960" y="3072"/>
            <a:chExt cx="144" cy="576"/>
          </a:xfrm>
        </p:grpSpPr>
        <p:sp>
          <p:nvSpPr>
            <p:cNvPr id="78" name="Line 77"/>
            <p:cNvSpPr>
              <a:spLocks noChangeShapeType="1"/>
            </p:cNvSpPr>
            <p:nvPr/>
          </p:nvSpPr>
          <p:spPr bwMode="auto">
            <a:xfrm flipH="1" flipV="1">
              <a:off x="960" y="3168"/>
              <a:ext cx="4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 flipV="1">
              <a:off x="1008" y="3072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80" name="Text Box 71"/>
          <p:cNvSpPr txBox="1">
            <a:spLocks noChangeArrowheads="1"/>
          </p:cNvSpPr>
          <p:nvPr/>
        </p:nvSpPr>
        <p:spPr bwMode="auto">
          <a:xfrm>
            <a:off x="3814130" y="1016732"/>
            <a:ext cx="907802" cy="340735"/>
          </a:xfrm>
          <a:prstGeom prst="rect">
            <a:avLst/>
          </a:prstGeom>
          <a:solidFill>
            <a:srgbClr val="FFFF66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600" b="1" dirty="0">
                <a:latin typeface="Comic Sans MS" panose="030F0702030302020204" pitchFamily="66" charset="0"/>
              </a:rPr>
              <a:t>ÓVULO</a:t>
            </a:r>
          </a:p>
        </p:txBody>
      </p:sp>
      <p:sp>
        <p:nvSpPr>
          <p:cNvPr id="81" name="Cerrar corchete 80"/>
          <p:cNvSpPr/>
          <p:nvPr/>
        </p:nvSpPr>
        <p:spPr>
          <a:xfrm>
            <a:off x="3264341" y="1556792"/>
            <a:ext cx="83523" cy="883199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Cerrar corchete 81"/>
          <p:cNvSpPr/>
          <p:nvPr/>
        </p:nvSpPr>
        <p:spPr>
          <a:xfrm>
            <a:off x="3264341" y="2509797"/>
            <a:ext cx="83523" cy="883199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Cerrar corchete 82"/>
          <p:cNvSpPr/>
          <p:nvPr/>
        </p:nvSpPr>
        <p:spPr>
          <a:xfrm>
            <a:off x="3229155" y="3553913"/>
            <a:ext cx="154713" cy="2444068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/>
          <p:cNvCxnSpPr>
            <a:cxnSpLocks/>
          </p:cNvCxnSpPr>
          <p:nvPr/>
        </p:nvCxnSpPr>
        <p:spPr>
          <a:xfrm rot="18900000">
            <a:off x="1055953" y="4449457"/>
            <a:ext cx="914400" cy="914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>
            <a:cxnSpLocks/>
          </p:cNvCxnSpPr>
          <p:nvPr/>
        </p:nvCxnSpPr>
        <p:spPr>
          <a:xfrm rot="18900000">
            <a:off x="1524005" y="3333333"/>
            <a:ext cx="914400" cy="914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/>
          <p:cNvSpPr/>
          <p:nvPr/>
        </p:nvSpPr>
        <p:spPr>
          <a:xfrm>
            <a:off x="3873468" y="5256946"/>
            <a:ext cx="2174696" cy="14124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Text Box 68"/>
          <p:cNvSpPr txBox="1">
            <a:spLocks noChangeArrowheads="1"/>
          </p:cNvSpPr>
          <p:nvPr/>
        </p:nvSpPr>
        <p:spPr bwMode="auto">
          <a:xfrm>
            <a:off x="3895899" y="5364668"/>
            <a:ext cx="3448409" cy="117173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b="1" dirty="0">
                <a:latin typeface="Comic Sans MS" panose="030F0702030302020204" pitchFamily="66" charset="0"/>
              </a:rPr>
              <a:t>        </a:t>
            </a:r>
            <a:r>
              <a:rPr lang="es-ES_tradnl" sz="1000" b="1" u="sng" dirty="0" err="1">
                <a:latin typeface="Comic Sans MS" panose="030F0702030302020204" pitchFamily="66" charset="0"/>
              </a:rPr>
              <a:t>Nº</a:t>
            </a:r>
            <a:r>
              <a:rPr lang="es-ES_tradnl" sz="1000" b="1" u="sng" dirty="0">
                <a:latin typeface="Comic Sans MS" panose="030F0702030302020204" pitchFamily="66" charset="0"/>
              </a:rPr>
              <a:t> OVOCITOS</a:t>
            </a:r>
          </a:p>
          <a:p>
            <a:pPr eaLnBrk="0" hangingPunct="0">
              <a:spcBef>
                <a:spcPct val="50000"/>
              </a:spcBef>
            </a:pPr>
            <a:r>
              <a:rPr lang="es-ES_tradnl" sz="1000" b="1" dirty="0">
                <a:latin typeface="Comic Sans MS" panose="030F0702030302020204" pitchFamily="66" charset="0"/>
              </a:rPr>
              <a:t>FETO 5 MESES: 6 – 7 millones </a:t>
            </a:r>
          </a:p>
          <a:p>
            <a:pPr eaLnBrk="0" hangingPunct="0">
              <a:spcBef>
                <a:spcPct val="50000"/>
              </a:spcBef>
            </a:pPr>
            <a:r>
              <a:rPr lang="es-ES_tradnl" sz="1000" b="1" dirty="0">
                <a:latin typeface="Comic Sans MS" panose="030F0702030302020204" pitchFamily="66" charset="0"/>
              </a:rPr>
              <a:t>RECIÉN NACIDA: 2 millones</a:t>
            </a:r>
          </a:p>
          <a:p>
            <a:pPr eaLnBrk="0" hangingPunct="0">
              <a:spcBef>
                <a:spcPct val="50000"/>
              </a:spcBef>
            </a:pPr>
            <a:r>
              <a:rPr lang="es-ES_tradnl" sz="1000" b="1" dirty="0">
                <a:latin typeface="Comic Sans MS" panose="030F0702030302020204" pitchFamily="66" charset="0"/>
              </a:rPr>
              <a:t>NIÑA 7 AÑOS: 300.000</a:t>
            </a:r>
          </a:p>
          <a:p>
            <a:pPr eaLnBrk="0" hangingPunct="0">
              <a:spcBef>
                <a:spcPct val="50000"/>
              </a:spcBef>
            </a:pPr>
            <a:r>
              <a:rPr lang="es-ES_tradnl" sz="1000" b="1" dirty="0">
                <a:latin typeface="Comic Sans MS" panose="030F0702030302020204" pitchFamily="66" charset="0"/>
              </a:rPr>
              <a:t>PUBERTAD: 100 a 200.000</a:t>
            </a:r>
          </a:p>
        </p:txBody>
      </p:sp>
      <p:sp>
        <p:nvSpPr>
          <p:cNvPr id="86" name="Text Box 66"/>
          <p:cNvSpPr txBox="1">
            <a:spLocks noChangeArrowheads="1"/>
          </p:cNvSpPr>
          <p:nvPr/>
        </p:nvSpPr>
        <p:spPr bwMode="auto">
          <a:xfrm>
            <a:off x="251520" y="3617872"/>
            <a:ext cx="1170446" cy="27918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PUBERTAD</a:t>
            </a:r>
          </a:p>
        </p:txBody>
      </p:sp>
      <p:sp>
        <p:nvSpPr>
          <p:cNvPr id="87" name="Text Box 66"/>
          <p:cNvSpPr txBox="1">
            <a:spLocks noChangeArrowheads="1"/>
          </p:cNvSpPr>
          <p:nvPr/>
        </p:nvSpPr>
        <p:spPr bwMode="auto">
          <a:xfrm>
            <a:off x="-223769" y="4725144"/>
            <a:ext cx="1411393" cy="27918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FECUND.</a:t>
            </a:r>
          </a:p>
        </p:txBody>
      </p:sp>
      <p:sp>
        <p:nvSpPr>
          <p:cNvPr id="88" name="Text Box 81">
            <a:extLst>
              <a:ext uri="{FF2B5EF4-FFF2-40B4-BE49-F238E27FC236}">
                <a16:creationId xmlns:a16="http://schemas.microsoft.com/office/drawing/2014/main" id="{2C750EFD-686E-4498-A0AB-F5DED1C9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196" y="4581128"/>
            <a:ext cx="2426103" cy="2123658"/>
          </a:xfrm>
          <a:prstGeom prst="rect">
            <a:avLst/>
          </a:prstGeom>
          <a:solidFill>
            <a:srgbClr val="F8F8F8"/>
          </a:solidFill>
          <a:ln w="28575">
            <a:solidFill>
              <a:srgbClr val="66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omic Sans MS" panose="030F0702030302020204" pitchFamily="66" charset="0"/>
              </a:rPr>
              <a:t>Tamaño: 0,1 mm Ø.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omic Sans MS" panose="030F0702030302020204" pitchFamily="66" charset="0"/>
              </a:rPr>
              <a:t>Madura 1 al mes (400 en total).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omic Sans MS" panose="030F0702030302020204" pitchFamily="66" charset="0"/>
              </a:rPr>
              <a:t>Cromosoma sexual X.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omic Sans MS" panose="030F0702030302020204" pitchFamily="66" charset="0"/>
              </a:rPr>
              <a:t>Vive de 24 a 48 h.</a:t>
            </a:r>
          </a:p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omic Sans MS" panose="030F0702030302020204" pitchFamily="66" charset="0"/>
              </a:rPr>
              <a:t>Producidos en la gestación. En la pubertad comienzan a madurar, fin: en la fecundación.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91EEA32-2B75-4C20-86A6-346F7943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163" y="136086"/>
            <a:ext cx="1110865" cy="912711"/>
          </a:xfrm>
          <a:prstGeom prst="rect">
            <a:avLst/>
          </a:prstGeom>
        </p:spPr>
      </p:pic>
      <p:sp>
        <p:nvSpPr>
          <p:cNvPr id="89" name="Text Box 79">
            <a:extLst>
              <a:ext uri="{FF2B5EF4-FFF2-40B4-BE49-F238E27FC236}">
                <a16:creationId xmlns:a16="http://schemas.microsoft.com/office/drawing/2014/main" id="{2AA5A0DC-AB0A-44B4-9BB2-1AD6BE10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035" y="3201870"/>
            <a:ext cx="1055713" cy="523220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Membrana vitelina</a:t>
            </a:r>
          </a:p>
        </p:txBody>
      </p:sp>
      <p:sp>
        <p:nvSpPr>
          <p:cNvPr id="90" name="Line 74">
            <a:extLst>
              <a:ext uri="{FF2B5EF4-FFF2-40B4-BE49-F238E27FC236}">
                <a16:creationId xmlns:a16="http://schemas.microsoft.com/office/drawing/2014/main" id="{9A29116E-C41A-4C13-9236-B936E6EAD7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8344" y="2224699"/>
            <a:ext cx="521212" cy="9771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1" name="Text Box 81"/>
          <p:cNvSpPr txBox="1">
            <a:spLocks noChangeArrowheads="1"/>
          </p:cNvSpPr>
          <p:nvPr/>
        </p:nvSpPr>
        <p:spPr bwMode="auto">
          <a:xfrm>
            <a:off x="287524" y="6147784"/>
            <a:ext cx="1602446" cy="577081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50" dirty="0">
                <a:latin typeface="Comic Sans MS" panose="030F0702030302020204" pitchFamily="66" charset="0"/>
              </a:rPr>
              <a:t>La ovogénesis termina en el momento de la fecundación, no antes.</a:t>
            </a:r>
          </a:p>
        </p:txBody>
      </p:sp>
      <p:sp>
        <p:nvSpPr>
          <p:cNvPr id="92" name="Text Box 81"/>
          <p:cNvSpPr txBox="1">
            <a:spLocks noChangeArrowheads="1"/>
          </p:cNvSpPr>
          <p:nvPr/>
        </p:nvSpPr>
        <p:spPr bwMode="auto">
          <a:xfrm>
            <a:off x="2087881" y="6244064"/>
            <a:ext cx="1374137" cy="415498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50" dirty="0">
                <a:latin typeface="Comic Sans MS" panose="030F0702030302020204" pitchFamily="66" charset="0"/>
              </a:rPr>
              <a:t>Los corpúsculos polares degeneran.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5" name="Rectangle 79"/>
          <p:cNvSpPr>
            <a:spLocks noGrp="1" noChangeArrowheads="1"/>
          </p:cNvSpPr>
          <p:nvPr>
            <p:ph type="title"/>
          </p:nvPr>
        </p:nvSpPr>
        <p:spPr>
          <a:xfrm>
            <a:off x="863588" y="296652"/>
            <a:ext cx="6912768" cy="9001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2000" b="1" u="sng" dirty="0">
                <a:solidFill>
                  <a:srgbClr val="00B050"/>
                </a:solidFill>
                <a:latin typeface="Comic Sans MS" pitchFamily="66" charset="0"/>
              </a:rPr>
              <a:t>1. DIFERENCIAS SEXUAL - ASEXUAL</a:t>
            </a:r>
          </a:p>
        </p:txBody>
      </p:sp>
      <p:graphicFrame>
        <p:nvGraphicFramePr>
          <p:cNvPr id="14421" name="Group 8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41527392"/>
              </p:ext>
            </p:extLst>
          </p:nvPr>
        </p:nvGraphicFramePr>
        <p:xfrm>
          <a:off x="755576" y="2312876"/>
          <a:ext cx="7772400" cy="3573912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74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REPRODUCCIÓN ASEXUAL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REPRODUCCIÓN SEXUAL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No se necesitan células especializadas.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Se necesitan gametos, éstos se producen por meiosis.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Interviene un solo individuo.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charset="0"/>
                        </a:rPr>
                        <a:t>Intervienen generalmente dos individuos, de distinto sexo.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00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Divisiones por mitosis. El nuevo individuo es genéticamente idéntico al progenitor.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El nuevo individuo no es genéticamente idéntico a los progenitores. Hay una mezcla de informaciones genéticas.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Mecanismo más rápido y sencillo.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Mecanismo más lento y complejo.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3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No favorece el proceso evolutivo.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charset="0"/>
                        </a:rPr>
                        <a:t>Favorece el proceso evolutivo.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3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charset="0"/>
                        </a:rPr>
                        <a:t>Menor gasto energético.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charset="0"/>
                        </a:rPr>
                        <a:t>Mayor gasto energético.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969946"/>
                  </a:ext>
                </a:extLst>
              </a:tr>
            </a:tbl>
          </a:graphicData>
        </a:graphic>
      </p:graphicFrame>
      <p:pic>
        <p:nvPicPr>
          <p:cNvPr id="4" name="Picture 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636" y="872716"/>
            <a:ext cx="2494744" cy="13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6" descr="Ciclo reprodu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036" y="800708"/>
            <a:ext cx="3383930" cy="1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D02B2DA3-4383-4525-B906-5DBF576A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471" y="6212341"/>
            <a:ext cx="2065506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ANFIGONIA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E8139D3-9C0F-4980-8767-F3753DAC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777" y="6212341"/>
            <a:ext cx="2065506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PARTENOGÉNESIS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77ECF08-3838-4A74-BE8D-189E5E81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1" y="6212341"/>
            <a:ext cx="1872208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FRAGMENTACIÓN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CA031AE9-C67D-43F3-8D49-FD548FE5B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7" y="6212341"/>
            <a:ext cx="2016223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solidFill>
                  <a:schemeClr val="tx2"/>
                </a:solidFill>
                <a:latin typeface="Comic Sans MS" panose="030F0702030302020204" pitchFamily="66" charset="0"/>
              </a:rPr>
              <a:t>GEMACIÓN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07AE46E-3B2F-47B1-B9B1-E8C3939B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777" y="5893531"/>
            <a:ext cx="3896916" cy="307777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MODALIDADES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B4981E2-F0EE-4C55-9839-738A12EA3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893531"/>
            <a:ext cx="3896916" cy="307777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MODALIDADES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08050"/>
            <a:ext cx="44989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4067175" y="2995613"/>
            <a:ext cx="460375" cy="433387"/>
            <a:chOff x="801" y="1163"/>
            <a:chExt cx="290" cy="273"/>
          </a:xfrm>
        </p:grpSpPr>
        <p:sp>
          <p:nvSpPr>
            <p:cNvPr id="16415" name="AutoShape 48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16" name="Text Box 49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1</a:t>
              </a:r>
            </a:p>
          </p:txBody>
        </p:sp>
      </p:grpSp>
      <p:sp>
        <p:nvSpPr>
          <p:cNvPr id="16390" name="Text Box 50"/>
          <p:cNvSpPr txBox="1">
            <a:spLocks noChangeArrowheads="1"/>
          </p:cNvSpPr>
          <p:nvPr/>
        </p:nvSpPr>
        <p:spPr bwMode="auto">
          <a:xfrm>
            <a:off x="5727699" y="915988"/>
            <a:ext cx="3140075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Perforación </a:t>
            </a:r>
            <a:r>
              <a:rPr lang="es-ES_tradnl" sz="1400" dirty="0">
                <a:latin typeface="Comic Sans MS" panose="030F0702030302020204" pitchFamily="66" charset="0"/>
              </a:rPr>
              <a:t>de las membranas externas del óvulo con las enzimas del </a:t>
            </a:r>
            <a:r>
              <a:rPr lang="es-ES_tradnl" sz="1400" b="1" dirty="0" err="1">
                <a:latin typeface="Comic Sans MS" panose="030F0702030302020204" pitchFamily="66" charset="0"/>
              </a:rPr>
              <a:t>acrosoma</a:t>
            </a:r>
            <a:r>
              <a:rPr lang="es-ES_tradnl" sz="1400" dirty="0">
                <a:latin typeface="Comic Sans MS" panose="030F0702030302020204" pitchFamily="66" charset="0"/>
              </a:rPr>
              <a:t> del espermatozoide.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148263" y="908050"/>
            <a:ext cx="460375" cy="433388"/>
            <a:chOff x="801" y="1163"/>
            <a:chExt cx="290" cy="273"/>
          </a:xfrm>
        </p:grpSpPr>
        <p:sp>
          <p:nvSpPr>
            <p:cNvPr id="16413" name="AutoShape 52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14" name="Text Box 53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 dirty="0">
                  <a:solidFill>
                    <a:srgbClr val="3508DA"/>
                  </a:solidFill>
                </a:rPr>
                <a:t>1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492500" y="4797425"/>
            <a:ext cx="460375" cy="433388"/>
            <a:chOff x="801" y="1163"/>
            <a:chExt cx="290" cy="273"/>
          </a:xfrm>
        </p:grpSpPr>
        <p:sp>
          <p:nvSpPr>
            <p:cNvPr id="16411" name="AutoShape 55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12" name="Text Box 56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16393" name="Text Box 57"/>
          <p:cNvSpPr txBox="1">
            <a:spLocks noChangeArrowheads="1"/>
          </p:cNvSpPr>
          <p:nvPr/>
        </p:nvSpPr>
        <p:spPr bwMode="auto">
          <a:xfrm>
            <a:off x="5727700" y="2008188"/>
            <a:ext cx="3140074" cy="523220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Fusión</a:t>
            </a:r>
            <a:r>
              <a:rPr lang="es-ES_tradnl" sz="1400" dirty="0">
                <a:latin typeface="Comic Sans MS" panose="030F0702030302020204" pitchFamily="66" charset="0"/>
              </a:rPr>
              <a:t> de las membranas de los gametos.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5148263" y="2000250"/>
            <a:ext cx="460375" cy="433388"/>
            <a:chOff x="801" y="1163"/>
            <a:chExt cx="290" cy="273"/>
          </a:xfrm>
        </p:grpSpPr>
        <p:sp>
          <p:nvSpPr>
            <p:cNvPr id="16409" name="AutoShape 59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10" name="Text Box 60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798513" y="4797425"/>
            <a:ext cx="460375" cy="433388"/>
            <a:chOff x="801" y="1163"/>
            <a:chExt cx="290" cy="273"/>
          </a:xfrm>
        </p:grpSpPr>
        <p:sp>
          <p:nvSpPr>
            <p:cNvPr id="16407" name="AutoShape 62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08" name="Text Box 63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  <p:sp>
        <p:nvSpPr>
          <p:cNvPr id="16396" name="Text Box 64"/>
          <p:cNvSpPr txBox="1">
            <a:spLocks noChangeArrowheads="1"/>
          </p:cNvSpPr>
          <p:nvPr/>
        </p:nvSpPr>
        <p:spPr bwMode="auto">
          <a:xfrm>
            <a:off x="5727700" y="2828925"/>
            <a:ext cx="3140074" cy="1169551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Formación de la </a:t>
            </a:r>
            <a:r>
              <a:rPr lang="es-ES_tradnl" sz="1400" b="1" dirty="0">
                <a:latin typeface="Comic Sans MS" panose="030F0702030302020204" pitchFamily="66" charset="0"/>
              </a:rPr>
              <a:t>membrana de fecundación</a:t>
            </a:r>
            <a:r>
              <a:rPr lang="es-ES_tradnl" sz="1400" dirty="0">
                <a:latin typeface="Comic Sans MS" panose="030F0702030302020204" pitchFamily="66" charset="0"/>
              </a:rPr>
              <a:t> (impedirá el paso a más espermatozoides), se acaba la 2ª división meiótica y se libera el 2º corpúsculo polar.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148263" y="2820988"/>
            <a:ext cx="460375" cy="433387"/>
            <a:chOff x="801" y="1163"/>
            <a:chExt cx="290" cy="273"/>
          </a:xfrm>
        </p:grpSpPr>
        <p:sp>
          <p:nvSpPr>
            <p:cNvPr id="16405" name="AutoShape 66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06" name="Text Box 67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2627313" y="3500438"/>
            <a:ext cx="460375" cy="433387"/>
            <a:chOff x="801" y="1163"/>
            <a:chExt cx="290" cy="273"/>
          </a:xfrm>
        </p:grpSpPr>
        <p:sp>
          <p:nvSpPr>
            <p:cNvPr id="16403" name="AutoShape 69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04" name="Text Box 70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4</a:t>
              </a:r>
            </a:p>
          </p:txBody>
        </p:sp>
      </p:grpSp>
      <p:sp>
        <p:nvSpPr>
          <p:cNvPr id="16399" name="Text Box 71"/>
          <p:cNvSpPr txBox="1">
            <a:spLocks noChangeArrowheads="1"/>
          </p:cNvSpPr>
          <p:nvPr/>
        </p:nvSpPr>
        <p:spPr bwMode="auto">
          <a:xfrm>
            <a:off x="5724128" y="4185084"/>
            <a:ext cx="3140074" cy="307777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Cariogamia </a:t>
            </a:r>
            <a:r>
              <a:rPr lang="es-ES_tradnl" sz="1400" dirty="0">
                <a:latin typeface="Comic Sans MS" panose="030F0702030302020204" pitchFamily="66" charset="0"/>
              </a:rPr>
              <a:t>(unión de los núcleos).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5148064" y="4149080"/>
            <a:ext cx="460375" cy="433388"/>
            <a:chOff x="801" y="1163"/>
            <a:chExt cx="290" cy="273"/>
          </a:xfrm>
        </p:grpSpPr>
        <p:sp>
          <p:nvSpPr>
            <p:cNvPr id="16401" name="AutoShape 73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6402" name="Text Box 74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4</a:t>
              </a:r>
            </a:p>
          </p:txBody>
        </p:sp>
      </p:grpSp>
      <p:pic>
        <p:nvPicPr>
          <p:cNvPr id="33" name="Picture 4" descr="Fecundación de un óvulo por un espermatozoid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0791" y="4797152"/>
            <a:ext cx="2485645" cy="168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3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>
                <a:solidFill>
                  <a:srgbClr val="00B050"/>
                </a:solidFill>
                <a:latin typeface="Comic Sans MS" pitchFamily="66" charset="0"/>
              </a:rPr>
              <a:t>LA FECUNDACIÓN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D45A112-5E4C-4187-A4FE-4D32507674BD}"/>
              </a:ext>
            </a:extLst>
          </p:cNvPr>
          <p:cNvSpPr/>
          <p:nvPr/>
        </p:nvSpPr>
        <p:spPr>
          <a:xfrm>
            <a:off x="468313" y="894419"/>
            <a:ext cx="4462971" cy="5269843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0"/>
          <p:cNvSpPr txBox="1">
            <a:spLocks noChangeArrowheads="1"/>
          </p:cNvSpPr>
          <p:nvPr/>
        </p:nvSpPr>
        <p:spPr bwMode="auto">
          <a:xfrm>
            <a:off x="287524" y="1032959"/>
            <a:ext cx="2366651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1. SEGMENTACIÓN</a:t>
            </a:r>
          </a:p>
        </p:txBody>
      </p:sp>
      <p:pic>
        <p:nvPicPr>
          <p:cNvPr id="19460" name="Picture 91" descr="T5-3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" y="1556792"/>
            <a:ext cx="1270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92"/>
          <p:cNvSpPr txBox="1">
            <a:spLocks noChangeArrowheads="1"/>
          </p:cNvSpPr>
          <p:nvPr/>
        </p:nvSpPr>
        <p:spPr bwMode="auto">
          <a:xfrm>
            <a:off x="525463" y="2852936"/>
            <a:ext cx="1328737" cy="309958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Célula huevo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3411538" y="1196752"/>
            <a:ext cx="3536950" cy="776288"/>
            <a:chOff x="2400" y="1666"/>
            <a:chExt cx="2228" cy="489"/>
          </a:xfrm>
        </p:grpSpPr>
        <p:sp>
          <p:nvSpPr>
            <p:cNvPr id="19485" name="Text Box 94"/>
            <p:cNvSpPr txBox="1">
              <a:spLocks noChangeArrowheads="1"/>
            </p:cNvSpPr>
            <p:nvPr/>
          </p:nvSpPr>
          <p:spPr bwMode="auto">
            <a:xfrm>
              <a:off x="3155" y="1666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Blastómeros</a:t>
              </a:r>
            </a:p>
          </p:txBody>
        </p:sp>
        <p:sp>
          <p:nvSpPr>
            <p:cNvPr id="19486" name="Line 95"/>
            <p:cNvSpPr>
              <a:spLocks noChangeShapeType="1"/>
            </p:cNvSpPr>
            <p:nvPr/>
          </p:nvSpPr>
          <p:spPr bwMode="auto">
            <a:xfrm flipH="1">
              <a:off x="2400" y="1800"/>
              <a:ext cx="846" cy="27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9487" name="Line 96"/>
            <p:cNvSpPr>
              <a:spLocks noChangeShapeType="1"/>
            </p:cNvSpPr>
            <p:nvPr/>
          </p:nvSpPr>
          <p:spPr bwMode="auto">
            <a:xfrm>
              <a:off x="3537" y="1809"/>
              <a:ext cx="54" cy="34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9488" name="Line 97"/>
            <p:cNvSpPr>
              <a:spLocks noChangeShapeType="1"/>
            </p:cNvSpPr>
            <p:nvPr/>
          </p:nvSpPr>
          <p:spPr bwMode="auto">
            <a:xfrm>
              <a:off x="3891" y="1800"/>
              <a:ext cx="737" cy="264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19463" name="Text Box 98"/>
          <p:cNvSpPr txBox="1">
            <a:spLocks noChangeArrowheads="1"/>
          </p:cNvSpPr>
          <p:nvPr/>
        </p:nvSpPr>
        <p:spPr bwMode="auto">
          <a:xfrm>
            <a:off x="1089025" y="4668085"/>
            <a:ext cx="1328738" cy="63312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Mórula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(4 días)</a:t>
            </a:r>
            <a:endParaRPr lang="es-ES_tradnl" sz="1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4" name="Text Box 99"/>
          <p:cNvSpPr txBox="1">
            <a:spLocks noChangeArrowheads="1"/>
          </p:cNvSpPr>
          <p:nvPr/>
        </p:nvSpPr>
        <p:spPr bwMode="auto">
          <a:xfrm>
            <a:off x="7740352" y="3573016"/>
            <a:ext cx="1328738" cy="633123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Blástula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(6 – 7 días)</a:t>
            </a:r>
            <a:endParaRPr lang="es-ES_tradnl" sz="1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954213" y="1592796"/>
            <a:ext cx="1827212" cy="1274763"/>
            <a:chOff x="1482" y="1934"/>
            <a:chExt cx="1151" cy="803"/>
          </a:xfrm>
        </p:grpSpPr>
        <p:pic>
          <p:nvPicPr>
            <p:cNvPr id="19483" name="Picture 101" descr="T5-3A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3" y="1934"/>
              <a:ext cx="800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4" name="AutoShape 102"/>
            <p:cNvSpPr>
              <a:spLocks noChangeArrowheads="1"/>
            </p:cNvSpPr>
            <p:nvPr/>
          </p:nvSpPr>
          <p:spPr bwMode="auto">
            <a:xfrm>
              <a:off x="1482" y="2273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3902075" y="1520788"/>
            <a:ext cx="2046288" cy="1401762"/>
            <a:chOff x="2709" y="1895"/>
            <a:chExt cx="1289" cy="883"/>
          </a:xfrm>
        </p:grpSpPr>
        <p:pic>
          <p:nvPicPr>
            <p:cNvPr id="19481" name="Picture 104" descr="T5-3A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9" y="1895"/>
              <a:ext cx="869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2" name="AutoShape 105"/>
            <p:cNvSpPr>
              <a:spLocks noChangeArrowheads="1"/>
            </p:cNvSpPr>
            <p:nvPr/>
          </p:nvSpPr>
          <p:spPr bwMode="auto">
            <a:xfrm>
              <a:off x="2709" y="2273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5994400" y="1484784"/>
            <a:ext cx="2049463" cy="1400175"/>
            <a:chOff x="4027" y="1859"/>
            <a:chExt cx="1291" cy="882"/>
          </a:xfrm>
        </p:grpSpPr>
        <p:pic>
          <p:nvPicPr>
            <p:cNvPr id="19479" name="Picture 107" descr="T5-3A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2" y="1859"/>
              <a:ext cx="896" cy="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0" name="AutoShape 108"/>
            <p:cNvSpPr>
              <a:spLocks noChangeArrowheads="1"/>
            </p:cNvSpPr>
            <p:nvPr/>
          </p:nvSpPr>
          <p:spPr bwMode="auto">
            <a:xfrm>
              <a:off x="4027" y="2273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5302250" y="2960948"/>
            <a:ext cx="2566988" cy="1843088"/>
            <a:chOff x="3591" y="2874"/>
            <a:chExt cx="1617" cy="1161"/>
          </a:xfrm>
        </p:grpSpPr>
        <p:pic>
          <p:nvPicPr>
            <p:cNvPr id="19477" name="Picture 110" descr="T5-3A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0" y="2874"/>
              <a:ext cx="1168" cy="1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8" name="AutoShape 111"/>
            <p:cNvSpPr>
              <a:spLocks noChangeArrowheads="1"/>
            </p:cNvSpPr>
            <p:nvPr/>
          </p:nvSpPr>
          <p:spPr bwMode="auto">
            <a:xfrm>
              <a:off x="3591" y="3419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7" name="Group 112"/>
          <p:cNvGrpSpPr>
            <a:grpSpLocks/>
          </p:cNvGrpSpPr>
          <p:nvPr/>
        </p:nvGrpSpPr>
        <p:grpSpPr bwMode="auto">
          <a:xfrm>
            <a:off x="2774950" y="3140968"/>
            <a:ext cx="2287588" cy="1603375"/>
            <a:chOff x="1999" y="3016"/>
            <a:chExt cx="1441" cy="1010"/>
          </a:xfrm>
        </p:grpSpPr>
        <p:pic>
          <p:nvPicPr>
            <p:cNvPr id="19475" name="Picture 113" descr="T5-3A6"/>
            <p:cNvPicPr>
              <a:picLocks noChangeAspect="1" noChangeArrowheads="1"/>
            </p:cNvPicPr>
            <p:nvPr/>
          </p:nvPicPr>
          <p:blipFill>
            <a:blip r:embed="rId8" cstate="print"/>
            <a:srcRect r="906"/>
            <a:stretch>
              <a:fillRect/>
            </a:stretch>
          </p:blipFill>
          <p:spPr bwMode="auto">
            <a:xfrm>
              <a:off x="2456" y="3016"/>
              <a:ext cx="984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6" name="AutoShape 114"/>
            <p:cNvSpPr>
              <a:spLocks noChangeArrowheads="1"/>
            </p:cNvSpPr>
            <p:nvPr/>
          </p:nvSpPr>
          <p:spPr bwMode="auto">
            <a:xfrm>
              <a:off x="1999" y="3419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366713" y="3176972"/>
            <a:ext cx="2198687" cy="1562100"/>
            <a:chOff x="482" y="2953"/>
            <a:chExt cx="1385" cy="984"/>
          </a:xfrm>
        </p:grpSpPr>
        <p:pic>
          <p:nvPicPr>
            <p:cNvPr id="19473" name="Picture 116" descr="T5-3A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74" y="2953"/>
              <a:ext cx="993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4" name="AutoShape 117"/>
            <p:cNvSpPr>
              <a:spLocks noChangeArrowheads="1"/>
            </p:cNvSpPr>
            <p:nvPr/>
          </p:nvSpPr>
          <p:spPr bwMode="auto">
            <a:xfrm>
              <a:off x="482" y="3382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32" name="10 Título"/>
          <p:cNvSpPr txBox="1">
            <a:spLocks/>
          </p:cNvSpPr>
          <p:nvPr/>
        </p:nvSpPr>
        <p:spPr>
          <a:xfrm>
            <a:off x="853244" y="152636"/>
            <a:ext cx="7103132" cy="63408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DESARROLLO EMBRIONARIO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SEGMENTACIÓN – GASTRULACIÓN - ORGANOGÉNESIS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55010" name="Picture 2" descr="Resultado de imagen de blástula en human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00" y="4869160"/>
            <a:ext cx="2547816" cy="18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12" name="Picture 4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82" y="5050455"/>
            <a:ext cx="2214686" cy="176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69" name="Text Box 45"/>
          <p:cNvSpPr txBox="1">
            <a:spLocks noChangeArrowheads="1"/>
          </p:cNvSpPr>
          <p:nvPr/>
        </p:nvSpPr>
        <p:spPr bwMode="auto">
          <a:xfrm>
            <a:off x="215516" y="260648"/>
            <a:ext cx="7148409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2. GASTRULACIÓN EN DIBLÁSTICOS: Poríferos y Celentéreos</a:t>
            </a:r>
          </a:p>
        </p:txBody>
      </p:sp>
      <p:pic>
        <p:nvPicPr>
          <p:cNvPr id="564270" name="Picture 46" descr="T5-3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5" y="1197143"/>
            <a:ext cx="2054225" cy="193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794000" y="1232757"/>
            <a:ext cx="2717776" cy="1897194"/>
            <a:chOff x="1900" y="1756"/>
            <a:chExt cx="2106" cy="1408"/>
          </a:xfrm>
        </p:grpSpPr>
        <p:pic>
          <p:nvPicPr>
            <p:cNvPr id="22569" name="Picture 48" descr="T5-3B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0" y="1756"/>
              <a:ext cx="1736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70" name="AutoShape 49"/>
            <p:cNvSpPr>
              <a:spLocks noChangeArrowheads="1"/>
            </p:cNvSpPr>
            <p:nvPr/>
          </p:nvSpPr>
          <p:spPr bwMode="auto">
            <a:xfrm>
              <a:off x="1900" y="2325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937801" y="1266335"/>
            <a:ext cx="2438399" cy="2005206"/>
            <a:chOff x="4073" y="1689"/>
            <a:chExt cx="1935" cy="1550"/>
          </a:xfrm>
        </p:grpSpPr>
        <p:pic>
          <p:nvPicPr>
            <p:cNvPr id="22567" name="Picture 51" descr="T5-3B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44" y="1689"/>
              <a:ext cx="1564" cy="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8" name="AutoShape 52"/>
            <p:cNvSpPr>
              <a:spLocks noChangeArrowheads="1"/>
            </p:cNvSpPr>
            <p:nvPr/>
          </p:nvSpPr>
          <p:spPr bwMode="auto">
            <a:xfrm>
              <a:off x="4073" y="2336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346075" y="800097"/>
            <a:ext cx="1328738" cy="1162050"/>
            <a:chOff x="255" y="1191"/>
            <a:chExt cx="837" cy="732"/>
          </a:xfrm>
        </p:grpSpPr>
        <p:sp>
          <p:nvSpPr>
            <p:cNvPr id="22565" name="Text Box 54"/>
            <p:cNvSpPr txBox="1">
              <a:spLocks noChangeArrowheads="1"/>
            </p:cNvSpPr>
            <p:nvPr/>
          </p:nvSpPr>
          <p:spPr bwMode="auto">
            <a:xfrm>
              <a:off x="255" y="1191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Blastocele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2566" name="Line 55"/>
            <p:cNvSpPr>
              <a:spLocks noChangeShapeType="1"/>
            </p:cNvSpPr>
            <p:nvPr/>
          </p:nvSpPr>
          <p:spPr bwMode="auto">
            <a:xfrm>
              <a:off x="409" y="1350"/>
              <a:ext cx="618" cy="57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2478088" y="1052516"/>
            <a:ext cx="1328737" cy="923926"/>
            <a:chOff x="1755" y="1399"/>
            <a:chExt cx="837" cy="582"/>
          </a:xfrm>
        </p:grpSpPr>
        <p:sp>
          <p:nvSpPr>
            <p:cNvPr id="22563" name="Text Box 57"/>
            <p:cNvSpPr txBox="1">
              <a:spLocks noChangeArrowheads="1"/>
            </p:cNvSpPr>
            <p:nvPr/>
          </p:nvSpPr>
          <p:spPr bwMode="auto">
            <a:xfrm>
              <a:off x="1755" y="1399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Ectodermo</a:t>
              </a:r>
            </a:p>
          </p:txBody>
        </p:sp>
        <p:sp>
          <p:nvSpPr>
            <p:cNvPr id="22564" name="Line 58"/>
            <p:cNvSpPr>
              <a:spLocks noChangeShapeType="1"/>
            </p:cNvSpPr>
            <p:nvPr/>
          </p:nvSpPr>
          <p:spPr bwMode="auto">
            <a:xfrm>
              <a:off x="2155" y="1581"/>
              <a:ext cx="336" cy="4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3054349" y="2636912"/>
            <a:ext cx="1371600" cy="935039"/>
            <a:chOff x="2064" y="2608"/>
            <a:chExt cx="864" cy="589"/>
          </a:xfrm>
        </p:grpSpPr>
        <p:sp>
          <p:nvSpPr>
            <p:cNvPr id="22561" name="Text Box 60"/>
            <p:cNvSpPr txBox="1">
              <a:spLocks noChangeArrowheads="1"/>
            </p:cNvSpPr>
            <p:nvPr/>
          </p:nvSpPr>
          <p:spPr bwMode="auto">
            <a:xfrm>
              <a:off x="2064" y="3002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Endodermo</a:t>
              </a:r>
            </a:p>
          </p:txBody>
        </p:sp>
        <p:sp>
          <p:nvSpPr>
            <p:cNvPr id="22562" name="Line 61"/>
            <p:cNvSpPr>
              <a:spLocks noChangeShapeType="1"/>
            </p:cNvSpPr>
            <p:nvPr/>
          </p:nvSpPr>
          <p:spPr bwMode="auto">
            <a:xfrm flipV="1">
              <a:off x="2718" y="2608"/>
              <a:ext cx="210" cy="41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6205539" y="3057631"/>
            <a:ext cx="1295288" cy="523829"/>
            <a:chOff x="4355" y="2946"/>
            <a:chExt cx="842" cy="246"/>
          </a:xfrm>
        </p:grpSpPr>
        <p:sp>
          <p:nvSpPr>
            <p:cNvPr id="22559" name="Text Box 63"/>
            <p:cNvSpPr txBox="1">
              <a:spLocks noChangeArrowheads="1"/>
            </p:cNvSpPr>
            <p:nvPr/>
          </p:nvSpPr>
          <p:spPr bwMode="auto">
            <a:xfrm>
              <a:off x="4355" y="3046"/>
              <a:ext cx="837" cy="14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Blastoporo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2560" name="Line 64"/>
            <p:cNvSpPr>
              <a:spLocks noChangeShapeType="1"/>
            </p:cNvSpPr>
            <p:nvPr/>
          </p:nvSpPr>
          <p:spPr bwMode="auto">
            <a:xfrm flipV="1">
              <a:off x="4934" y="2946"/>
              <a:ext cx="263" cy="15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5484813" y="1089309"/>
            <a:ext cx="2062162" cy="1149349"/>
            <a:chOff x="3955" y="1594"/>
            <a:chExt cx="1299" cy="724"/>
          </a:xfrm>
        </p:grpSpPr>
        <p:sp>
          <p:nvSpPr>
            <p:cNvPr id="22557" name="Text Box 66"/>
            <p:cNvSpPr txBox="1">
              <a:spLocks noChangeArrowheads="1"/>
            </p:cNvSpPr>
            <p:nvPr/>
          </p:nvSpPr>
          <p:spPr bwMode="auto">
            <a:xfrm>
              <a:off x="3955" y="1594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Arquénteron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2558" name="Line 67"/>
            <p:cNvSpPr>
              <a:spLocks noChangeShapeType="1"/>
            </p:cNvSpPr>
            <p:nvPr/>
          </p:nvSpPr>
          <p:spPr bwMode="auto">
            <a:xfrm>
              <a:off x="4436" y="1787"/>
              <a:ext cx="818" cy="53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564292" name="Text Box 68"/>
          <p:cNvSpPr txBox="1">
            <a:spLocks noChangeArrowheads="1"/>
          </p:cNvSpPr>
          <p:nvPr/>
        </p:nvSpPr>
        <p:spPr bwMode="auto">
          <a:xfrm>
            <a:off x="6905458" y="3813985"/>
            <a:ext cx="1371600" cy="34073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b="1" dirty="0">
                <a:solidFill>
                  <a:srgbClr val="FF6600"/>
                </a:solidFill>
                <a:latin typeface="Comic Sans MS" panose="030F0702030302020204" pitchFamily="66" charset="0"/>
              </a:rPr>
              <a:t>GÁSTRULA</a:t>
            </a:r>
            <a:endParaRPr lang="es-ES_tradnl" sz="1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2743200" y="2528900"/>
            <a:ext cx="460375" cy="433388"/>
            <a:chOff x="801" y="1163"/>
            <a:chExt cx="290" cy="273"/>
          </a:xfrm>
        </p:grpSpPr>
        <p:sp>
          <p:nvSpPr>
            <p:cNvPr id="22555" name="AutoShape 70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2556" name="Text Box 71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1</a:t>
              </a:r>
            </a:p>
          </p:txBody>
        </p:sp>
      </p:grpSp>
      <p:sp>
        <p:nvSpPr>
          <p:cNvPr id="564296" name="Text Box 72"/>
          <p:cNvSpPr txBox="1">
            <a:spLocks noChangeArrowheads="1"/>
          </p:cNvSpPr>
          <p:nvPr/>
        </p:nvSpPr>
        <p:spPr bwMode="auto">
          <a:xfrm>
            <a:off x="830263" y="3662444"/>
            <a:ext cx="3093665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Las células de la blástula se reorganizan, unas se invaginan cerrando el </a:t>
            </a:r>
            <a:r>
              <a:rPr lang="es-ES_tradnl" sz="1400" dirty="0" err="1">
                <a:latin typeface="Comic Sans MS" panose="030F0702030302020204" pitchFamily="66" charset="0"/>
              </a:rPr>
              <a:t>blastocele</a:t>
            </a:r>
            <a:r>
              <a:rPr lang="es-ES_tradnl" sz="1400" dirty="0">
                <a:latin typeface="Comic Sans MS" panose="030F0702030302020204" pitchFamily="66" charset="0"/>
              </a:rPr>
              <a:t>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250825" y="3645024"/>
            <a:ext cx="460375" cy="433387"/>
            <a:chOff x="801" y="1163"/>
            <a:chExt cx="290" cy="273"/>
          </a:xfrm>
        </p:grpSpPr>
        <p:sp>
          <p:nvSpPr>
            <p:cNvPr id="22553" name="AutoShape 74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2554" name="Text Box 75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1</a:t>
              </a:r>
            </a:p>
          </p:txBody>
        </p:sp>
      </p:grpSp>
      <p:sp>
        <p:nvSpPr>
          <p:cNvPr id="564300" name="Text Box 76"/>
          <p:cNvSpPr txBox="1">
            <a:spLocks noChangeArrowheads="1"/>
          </p:cNvSpPr>
          <p:nvPr/>
        </p:nvSpPr>
        <p:spPr bwMode="auto">
          <a:xfrm>
            <a:off x="794991" y="3284984"/>
            <a:ext cx="1328737" cy="34073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b="1" dirty="0">
                <a:solidFill>
                  <a:srgbClr val="FF6600"/>
                </a:solidFill>
                <a:latin typeface="Comic Sans MS" panose="030F0702030302020204" pitchFamily="66" charset="0"/>
              </a:rPr>
              <a:t>BLÁSTULA</a:t>
            </a:r>
            <a:endParaRPr lang="es-ES_tradnl" sz="1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5911850" y="2564904"/>
            <a:ext cx="460375" cy="433388"/>
            <a:chOff x="801" y="1163"/>
            <a:chExt cx="290" cy="273"/>
          </a:xfrm>
        </p:grpSpPr>
        <p:sp>
          <p:nvSpPr>
            <p:cNvPr id="22551" name="AutoShape 78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2552" name="Text Box 79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564304" name="Text Box 80"/>
          <p:cNvSpPr txBox="1">
            <a:spLocks noChangeArrowheads="1"/>
          </p:cNvSpPr>
          <p:nvPr/>
        </p:nvSpPr>
        <p:spPr bwMode="auto">
          <a:xfrm>
            <a:off x="4798072" y="4419109"/>
            <a:ext cx="4206875" cy="954107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La </a:t>
            </a:r>
            <a:r>
              <a:rPr lang="es-ES_tradnl" sz="1400" b="1" dirty="0">
                <a:latin typeface="Comic Sans MS" panose="030F0702030302020204" pitchFamily="66" charset="0"/>
              </a:rPr>
              <a:t>gástrula </a:t>
            </a:r>
            <a:r>
              <a:rPr lang="es-ES_tradnl" sz="1400" dirty="0">
                <a:latin typeface="Comic Sans MS" panose="030F0702030302020204" pitchFamily="66" charset="0"/>
              </a:rPr>
              <a:t>tiene una capa de células externa (</a:t>
            </a:r>
            <a:r>
              <a:rPr lang="es-ES_tradnl" sz="1400" b="1" dirty="0">
                <a:latin typeface="Comic Sans MS" panose="030F0702030302020204" pitchFamily="66" charset="0"/>
              </a:rPr>
              <a:t>ectodermo</a:t>
            </a:r>
            <a:r>
              <a:rPr lang="es-ES_tradnl" sz="1400" dirty="0">
                <a:latin typeface="Comic Sans MS" panose="030F0702030302020204" pitchFamily="66" charset="0"/>
              </a:rPr>
              <a:t>), otra interna (</a:t>
            </a:r>
            <a:r>
              <a:rPr lang="es-ES_tradnl" sz="1400" b="1" dirty="0">
                <a:latin typeface="Comic Sans MS" panose="030F0702030302020204" pitchFamily="66" charset="0"/>
              </a:rPr>
              <a:t>endodermo</a:t>
            </a:r>
            <a:r>
              <a:rPr lang="es-ES_tradnl" sz="1400" dirty="0">
                <a:latin typeface="Comic Sans MS" panose="030F0702030302020204" pitchFamily="66" charset="0"/>
              </a:rPr>
              <a:t>) y una cavidad (</a:t>
            </a:r>
            <a:r>
              <a:rPr lang="es-ES_tradnl" sz="1400" b="1" dirty="0" err="1">
                <a:latin typeface="Comic Sans MS" panose="030F0702030302020204" pitchFamily="66" charset="0"/>
              </a:rPr>
              <a:t>arquénteron</a:t>
            </a:r>
            <a:r>
              <a:rPr lang="es-ES_tradnl" sz="1400" dirty="0">
                <a:latin typeface="Comic Sans MS" panose="030F0702030302020204" pitchFamily="66" charset="0"/>
              </a:rPr>
              <a:t>) cuya apertura es el </a:t>
            </a:r>
            <a:r>
              <a:rPr lang="es-ES_tradnl" sz="1400" b="1" dirty="0">
                <a:latin typeface="Comic Sans MS" panose="030F0702030302020204" pitchFamily="66" charset="0"/>
              </a:rPr>
              <a:t>blastoporo.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6372225" y="3787701"/>
            <a:ext cx="460375" cy="433387"/>
            <a:chOff x="801" y="1163"/>
            <a:chExt cx="290" cy="273"/>
          </a:xfrm>
        </p:grpSpPr>
        <p:sp>
          <p:nvSpPr>
            <p:cNvPr id="22549" name="AutoShape 82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2550" name="Text Box 83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564308" name="Text Box 84"/>
          <p:cNvSpPr txBox="1">
            <a:spLocks noChangeArrowheads="1"/>
          </p:cNvSpPr>
          <p:nvPr/>
        </p:nvSpPr>
        <p:spPr bwMode="auto">
          <a:xfrm>
            <a:off x="4788024" y="5534652"/>
            <a:ext cx="4206875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En adultos el </a:t>
            </a:r>
            <a:r>
              <a:rPr lang="es-ES_tradnl" sz="1400" dirty="0" err="1">
                <a:latin typeface="Comic Sans MS" panose="030F0702030302020204" pitchFamily="66" charset="0"/>
              </a:rPr>
              <a:t>arquénteron</a:t>
            </a:r>
            <a:r>
              <a:rPr lang="es-ES_tradnl" sz="1400" dirty="0">
                <a:latin typeface="Comic Sans MS" panose="030F0702030302020204" pitchFamily="66" charset="0"/>
              </a:rPr>
              <a:t> será la cavidad digestiva y el blastoporo su comunicación con el exterior.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pic>
        <p:nvPicPr>
          <p:cNvPr id="42" name="Picture 1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953606" y="4632157"/>
            <a:ext cx="1170856" cy="11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6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4444" y="5855311"/>
            <a:ext cx="1159714" cy="76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Desarrollo_embrionario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524328" y="49706"/>
            <a:ext cx="1535600" cy="1075038"/>
          </a:xfrm>
          <a:prstGeom prst="rect">
            <a:avLst/>
          </a:prstGeom>
        </p:spPr>
      </p:pic>
      <p:pic>
        <p:nvPicPr>
          <p:cNvPr id="45" name="Picture 7" descr="celoma+B">
            <a:extLst>
              <a:ext uri="{FF2B5EF4-FFF2-40B4-BE49-F238E27FC236}">
                <a16:creationId xmlns:a16="http://schemas.microsoft.com/office/drawing/2014/main" id="{4806E13B-94D1-4C9D-A51C-E305AB76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4580440"/>
            <a:ext cx="2635846" cy="217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8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85" name="Text Box 109"/>
          <p:cNvSpPr txBox="1">
            <a:spLocks noChangeArrowheads="1"/>
          </p:cNvSpPr>
          <p:nvPr/>
        </p:nvSpPr>
        <p:spPr bwMode="auto">
          <a:xfrm>
            <a:off x="1389373" y="402620"/>
            <a:ext cx="6386983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GASTRULACIÓN EN TRIBLÁSTICOS: Resto de animales.</a:t>
            </a:r>
          </a:p>
        </p:txBody>
      </p: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2598738" y="1579563"/>
            <a:ext cx="2728912" cy="2257425"/>
            <a:chOff x="1637" y="1705"/>
            <a:chExt cx="1719" cy="1422"/>
          </a:xfrm>
        </p:grpSpPr>
        <p:pic>
          <p:nvPicPr>
            <p:cNvPr id="23609" name="Picture 111" descr="T5-4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24" y="1705"/>
              <a:ext cx="1332" cy="1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10" name="AutoShape 112"/>
            <p:cNvSpPr>
              <a:spLocks noChangeArrowheads="1"/>
            </p:cNvSpPr>
            <p:nvPr/>
          </p:nvSpPr>
          <p:spPr bwMode="auto">
            <a:xfrm>
              <a:off x="1637" y="2287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5492750" y="1566863"/>
            <a:ext cx="2771775" cy="2311400"/>
            <a:chOff x="3544" y="1697"/>
            <a:chExt cx="1746" cy="1456"/>
          </a:xfrm>
        </p:grpSpPr>
        <p:pic>
          <p:nvPicPr>
            <p:cNvPr id="23607" name="Picture 114" descr="T5-4A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14" y="1697"/>
              <a:ext cx="1376" cy="1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08" name="AutoShape 115"/>
            <p:cNvSpPr>
              <a:spLocks noChangeArrowheads="1"/>
            </p:cNvSpPr>
            <p:nvPr/>
          </p:nvSpPr>
          <p:spPr bwMode="auto">
            <a:xfrm>
              <a:off x="3544" y="2342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pic>
        <p:nvPicPr>
          <p:cNvPr id="511092" name="Picture 116" descr="T5-4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25" y="1603375"/>
            <a:ext cx="20129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171450" y="1004888"/>
            <a:ext cx="1393825" cy="1490662"/>
            <a:chOff x="192" y="1343"/>
            <a:chExt cx="854" cy="939"/>
          </a:xfrm>
        </p:grpSpPr>
        <p:sp>
          <p:nvSpPr>
            <p:cNvPr id="23605" name="Text Box 118"/>
            <p:cNvSpPr txBox="1">
              <a:spLocks noChangeArrowheads="1"/>
            </p:cNvSpPr>
            <p:nvPr/>
          </p:nvSpPr>
          <p:spPr bwMode="auto">
            <a:xfrm>
              <a:off x="192" y="1343"/>
              <a:ext cx="854" cy="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Células mesodérmicas</a:t>
              </a:r>
            </a:p>
          </p:txBody>
        </p:sp>
        <p:sp>
          <p:nvSpPr>
            <p:cNvPr id="23606" name="Line 119"/>
            <p:cNvSpPr>
              <a:spLocks noChangeShapeType="1"/>
            </p:cNvSpPr>
            <p:nvPr/>
          </p:nvSpPr>
          <p:spPr bwMode="auto">
            <a:xfrm flipH="1" flipV="1">
              <a:off x="529" y="1654"/>
              <a:ext cx="72" cy="62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120"/>
          <p:cNvGrpSpPr>
            <a:grpSpLocks/>
          </p:cNvGrpSpPr>
          <p:nvPr/>
        </p:nvGrpSpPr>
        <p:grpSpPr bwMode="auto">
          <a:xfrm>
            <a:off x="2306638" y="2768599"/>
            <a:ext cx="1527175" cy="1198339"/>
            <a:chOff x="2046" y="2218"/>
            <a:chExt cx="864" cy="528"/>
          </a:xfrm>
        </p:grpSpPr>
        <p:sp>
          <p:nvSpPr>
            <p:cNvPr id="23603" name="Text Box 121"/>
            <p:cNvSpPr txBox="1">
              <a:spLocks noChangeArrowheads="1"/>
            </p:cNvSpPr>
            <p:nvPr/>
          </p:nvSpPr>
          <p:spPr bwMode="auto">
            <a:xfrm>
              <a:off x="2046" y="2609"/>
              <a:ext cx="864" cy="1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Mesodermo</a:t>
              </a:r>
            </a:p>
          </p:txBody>
        </p:sp>
        <p:sp>
          <p:nvSpPr>
            <p:cNvPr id="23604" name="Line 122"/>
            <p:cNvSpPr>
              <a:spLocks noChangeShapeType="1"/>
            </p:cNvSpPr>
            <p:nvPr/>
          </p:nvSpPr>
          <p:spPr bwMode="auto">
            <a:xfrm flipH="1">
              <a:off x="2473" y="2218"/>
              <a:ext cx="273" cy="41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123"/>
          <p:cNvGrpSpPr>
            <a:grpSpLocks/>
          </p:cNvGrpSpPr>
          <p:nvPr/>
        </p:nvGrpSpPr>
        <p:grpSpPr bwMode="auto">
          <a:xfrm>
            <a:off x="4267200" y="3748085"/>
            <a:ext cx="1784350" cy="403383"/>
            <a:chOff x="3164" y="2837"/>
            <a:chExt cx="1009" cy="231"/>
          </a:xfrm>
        </p:grpSpPr>
        <p:sp>
          <p:nvSpPr>
            <p:cNvPr id="23601" name="Text Box 124"/>
            <p:cNvSpPr txBox="1">
              <a:spLocks noChangeArrowheads="1"/>
            </p:cNvSpPr>
            <p:nvPr/>
          </p:nvSpPr>
          <p:spPr bwMode="auto">
            <a:xfrm>
              <a:off x="3309" y="2891"/>
              <a:ext cx="864" cy="17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Blastoporo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3602" name="Line 125"/>
            <p:cNvSpPr>
              <a:spLocks noChangeShapeType="1"/>
            </p:cNvSpPr>
            <p:nvPr/>
          </p:nvSpPr>
          <p:spPr bwMode="auto">
            <a:xfrm flipH="1" flipV="1">
              <a:off x="3164" y="2837"/>
              <a:ext cx="191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7" name="Group 126"/>
          <p:cNvGrpSpPr>
            <a:grpSpLocks/>
          </p:cNvGrpSpPr>
          <p:nvPr/>
        </p:nvGrpSpPr>
        <p:grpSpPr bwMode="auto">
          <a:xfrm>
            <a:off x="4243388" y="1274006"/>
            <a:ext cx="2365375" cy="1358071"/>
            <a:chOff x="3209" y="1612"/>
            <a:chExt cx="1338" cy="579"/>
          </a:xfrm>
        </p:grpSpPr>
        <p:sp>
          <p:nvSpPr>
            <p:cNvPr id="23599" name="Text Box 127"/>
            <p:cNvSpPr txBox="1">
              <a:spLocks noChangeArrowheads="1"/>
            </p:cNvSpPr>
            <p:nvPr/>
          </p:nvSpPr>
          <p:spPr bwMode="auto">
            <a:xfrm>
              <a:off x="3683" y="1612"/>
              <a:ext cx="864" cy="1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Arquénteron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3600" name="Line 128"/>
            <p:cNvSpPr>
              <a:spLocks noChangeShapeType="1"/>
            </p:cNvSpPr>
            <p:nvPr/>
          </p:nvSpPr>
          <p:spPr bwMode="auto">
            <a:xfrm flipH="1">
              <a:off x="3209" y="1700"/>
              <a:ext cx="500" cy="49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8" name="Group 129"/>
          <p:cNvGrpSpPr>
            <a:grpSpLocks/>
          </p:cNvGrpSpPr>
          <p:nvPr/>
        </p:nvGrpSpPr>
        <p:grpSpPr bwMode="auto">
          <a:xfrm>
            <a:off x="7515225" y="1153460"/>
            <a:ext cx="1158875" cy="1689752"/>
            <a:chOff x="5229" y="1109"/>
            <a:chExt cx="655" cy="883"/>
          </a:xfrm>
        </p:grpSpPr>
        <p:sp>
          <p:nvSpPr>
            <p:cNvPr id="23597" name="Text Box 130"/>
            <p:cNvSpPr txBox="1">
              <a:spLocks noChangeArrowheads="1"/>
            </p:cNvSpPr>
            <p:nvPr/>
          </p:nvSpPr>
          <p:spPr bwMode="auto">
            <a:xfrm>
              <a:off x="5229" y="1109"/>
              <a:ext cx="655" cy="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Hoja visceral</a:t>
              </a:r>
            </a:p>
          </p:txBody>
        </p:sp>
        <p:sp>
          <p:nvSpPr>
            <p:cNvPr id="23598" name="Line 131"/>
            <p:cNvSpPr>
              <a:spLocks noChangeShapeType="1"/>
            </p:cNvSpPr>
            <p:nvPr/>
          </p:nvSpPr>
          <p:spPr bwMode="auto">
            <a:xfrm flipV="1">
              <a:off x="5365" y="1364"/>
              <a:ext cx="118" cy="62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9" name="Group 132"/>
          <p:cNvGrpSpPr>
            <a:grpSpLocks/>
          </p:cNvGrpSpPr>
          <p:nvPr/>
        </p:nvGrpSpPr>
        <p:grpSpPr bwMode="auto">
          <a:xfrm>
            <a:off x="7850188" y="2896171"/>
            <a:ext cx="1158875" cy="1050829"/>
            <a:chOff x="5540" y="2440"/>
            <a:chExt cx="655" cy="602"/>
          </a:xfrm>
        </p:grpSpPr>
        <p:sp>
          <p:nvSpPr>
            <p:cNvPr id="23595" name="Text Box 133"/>
            <p:cNvSpPr txBox="1">
              <a:spLocks noChangeArrowheads="1"/>
            </p:cNvSpPr>
            <p:nvPr/>
          </p:nvSpPr>
          <p:spPr bwMode="auto">
            <a:xfrm>
              <a:off x="5540" y="2741"/>
              <a:ext cx="655" cy="3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Hoja parietal</a:t>
              </a:r>
            </a:p>
          </p:txBody>
        </p:sp>
        <p:sp>
          <p:nvSpPr>
            <p:cNvPr id="23596" name="Line 134"/>
            <p:cNvSpPr>
              <a:spLocks noChangeShapeType="1"/>
            </p:cNvSpPr>
            <p:nvPr/>
          </p:nvSpPr>
          <p:spPr bwMode="auto">
            <a:xfrm flipH="1" flipV="1">
              <a:off x="5640" y="2440"/>
              <a:ext cx="188" cy="30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0" name="Group 135"/>
          <p:cNvGrpSpPr>
            <a:grpSpLocks/>
          </p:cNvGrpSpPr>
          <p:nvPr/>
        </p:nvGrpSpPr>
        <p:grpSpPr bwMode="auto">
          <a:xfrm>
            <a:off x="7891463" y="2026483"/>
            <a:ext cx="1196975" cy="772278"/>
            <a:chOff x="5437" y="1979"/>
            <a:chExt cx="785" cy="330"/>
          </a:xfrm>
        </p:grpSpPr>
        <p:sp>
          <p:nvSpPr>
            <p:cNvPr id="23593" name="Text Box 136"/>
            <p:cNvSpPr txBox="1">
              <a:spLocks noChangeArrowheads="1"/>
            </p:cNvSpPr>
            <p:nvPr/>
          </p:nvSpPr>
          <p:spPr bwMode="auto">
            <a:xfrm>
              <a:off x="5476" y="1979"/>
              <a:ext cx="746" cy="1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Celoma</a:t>
              </a:r>
            </a:p>
          </p:txBody>
        </p:sp>
        <p:sp>
          <p:nvSpPr>
            <p:cNvPr id="23594" name="Line 137"/>
            <p:cNvSpPr>
              <a:spLocks noChangeShapeType="1"/>
            </p:cNvSpPr>
            <p:nvPr/>
          </p:nvSpPr>
          <p:spPr bwMode="auto">
            <a:xfrm flipV="1">
              <a:off x="5437" y="2073"/>
              <a:ext cx="218" cy="2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1" name="Group 138"/>
          <p:cNvGrpSpPr>
            <a:grpSpLocks/>
          </p:cNvGrpSpPr>
          <p:nvPr/>
        </p:nvGrpSpPr>
        <p:grpSpPr bwMode="auto">
          <a:xfrm>
            <a:off x="3648075" y="1190321"/>
            <a:ext cx="1527175" cy="478140"/>
            <a:chOff x="2819" y="1407"/>
            <a:chExt cx="864" cy="275"/>
          </a:xfrm>
        </p:grpSpPr>
        <p:sp>
          <p:nvSpPr>
            <p:cNvPr id="23591" name="Text Box 139"/>
            <p:cNvSpPr txBox="1">
              <a:spLocks noChangeArrowheads="1"/>
            </p:cNvSpPr>
            <p:nvPr/>
          </p:nvSpPr>
          <p:spPr bwMode="auto">
            <a:xfrm>
              <a:off x="2819" y="1407"/>
              <a:ext cx="864" cy="17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Ectodermo</a:t>
              </a:r>
            </a:p>
          </p:txBody>
        </p:sp>
        <p:sp>
          <p:nvSpPr>
            <p:cNvPr id="23592" name="Line 140"/>
            <p:cNvSpPr>
              <a:spLocks noChangeShapeType="1"/>
            </p:cNvSpPr>
            <p:nvPr/>
          </p:nvSpPr>
          <p:spPr bwMode="auto">
            <a:xfrm flipV="1">
              <a:off x="3155" y="1555"/>
              <a:ext cx="0" cy="12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2716213" y="1446213"/>
            <a:ext cx="1328737" cy="904875"/>
            <a:chOff x="1755" y="1657"/>
            <a:chExt cx="837" cy="570"/>
          </a:xfrm>
        </p:grpSpPr>
        <p:sp>
          <p:nvSpPr>
            <p:cNvPr id="23589" name="Text Box 142"/>
            <p:cNvSpPr txBox="1">
              <a:spLocks noChangeArrowheads="1"/>
            </p:cNvSpPr>
            <p:nvPr/>
          </p:nvSpPr>
          <p:spPr bwMode="auto">
            <a:xfrm>
              <a:off x="1755" y="1657"/>
              <a:ext cx="837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Endodermo</a:t>
              </a:r>
            </a:p>
          </p:txBody>
        </p:sp>
        <p:sp>
          <p:nvSpPr>
            <p:cNvPr id="23590" name="Line 143"/>
            <p:cNvSpPr>
              <a:spLocks noChangeShapeType="1"/>
            </p:cNvSpPr>
            <p:nvPr/>
          </p:nvSpPr>
          <p:spPr bwMode="auto">
            <a:xfrm>
              <a:off x="2155" y="1827"/>
              <a:ext cx="336" cy="4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3" name="Group 144"/>
          <p:cNvGrpSpPr>
            <a:grpSpLocks/>
          </p:cNvGrpSpPr>
          <p:nvPr/>
        </p:nvGrpSpPr>
        <p:grpSpPr bwMode="auto">
          <a:xfrm>
            <a:off x="34925" y="3141663"/>
            <a:ext cx="460375" cy="433387"/>
            <a:chOff x="801" y="1163"/>
            <a:chExt cx="290" cy="273"/>
          </a:xfrm>
        </p:grpSpPr>
        <p:sp>
          <p:nvSpPr>
            <p:cNvPr id="23587" name="AutoShape 145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88" name="Text Box 146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1</a:t>
              </a:r>
            </a:p>
          </p:txBody>
        </p:sp>
      </p:grpSp>
      <p:sp>
        <p:nvSpPr>
          <p:cNvPr id="511123" name="Text Box 147"/>
          <p:cNvSpPr txBox="1">
            <a:spLocks noChangeArrowheads="1"/>
          </p:cNvSpPr>
          <p:nvPr/>
        </p:nvSpPr>
        <p:spPr bwMode="auto">
          <a:xfrm>
            <a:off x="755650" y="4229100"/>
            <a:ext cx="2301875" cy="1600438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El ectodermo y el endodermo se originan de forma similar a los de diblásticos. Algunas células se quedan </a:t>
            </a:r>
            <a:r>
              <a:rPr lang="es-ES_tradnl" sz="1400" b="1" dirty="0">
                <a:latin typeface="Comic Sans MS" panose="030F0702030302020204" pitchFamily="66" charset="0"/>
              </a:rPr>
              <a:t>entre las dos hojas embrionarias</a:t>
            </a:r>
            <a:r>
              <a:rPr lang="es-ES_tradnl" sz="1400" dirty="0">
                <a:latin typeface="Comic Sans MS" panose="030F0702030302020204" pitchFamily="66" charset="0"/>
              </a:rPr>
              <a:t>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4" name="Group 148"/>
          <p:cNvGrpSpPr>
            <a:grpSpLocks/>
          </p:cNvGrpSpPr>
          <p:nvPr/>
        </p:nvGrpSpPr>
        <p:grpSpPr bwMode="auto">
          <a:xfrm>
            <a:off x="250825" y="4221163"/>
            <a:ext cx="460375" cy="433387"/>
            <a:chOff x="801" y="1163"/>
            <a:chExt cx="290" cy="273"/>
          </a:xfrm>
        </p:grpSpPr>
        <p:sp>
          <p:nvSpPr>
            <p:cNvPr id="23585" name="AutoShape 149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86" name="Text Box 150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1</a:t>
              </a:r>
            </a:p>
          </p:txBody>
        </p:sp>
      </p:grpSp>
      <p:grpSp>
        <p:nvGrpSpPr>
          <p:cNvPr id="15" name="Group 151"/>
          <p:cNvGrpSpPr>
            <a:grpSpLocks/>
          </p:cNvGrpSpPr>
          <p:nvPr/>
        </p:nvGrpSpPr>
        <p:grpSpPr bwMode="auto">
          <a:xfrm>
            <a:off x="2555875" y="2997200"/>
            <a:ext cx="460375" cy="433388"/>
            <a:chOff x="801" y="1163"/>
            <a:chExt cx="290" cy="273"/>
          </a:xfrm>
        </p:grpSpPr>
        <p:sp>
          <p:nvSpPr>
            <p:cNvPr id="23583" name="AutoShape 152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84" name="Text Box 153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511130" name="Text Box 154"/>
          <p:cNvSpPr txBox="1">
            <a:spLocks noChangeArrowheads="1"/>
          </p:cNvSpPr>
          <p:nvPr/>
        </p:nvSpPr>
        <p:spPr bwMode="auto">
          <a:xfrm>
            <a:off x="3779838" y="4229100"/>
            <a:ext cx="2301875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Esas </a:t>
            </a:r>
            <a:r>
              <a:rPr lang="es-ES_tradnl" sz="1400" b="1" dirty="0">
                <a:latin typeface="Comic Sans MS" panose="030F0702030302020204" pitchFamily="66" charset="0"/>
              </a:rPr>
              <a:t>células</a:t>
            </a:r>
            <a:r>
              <a:rPr lang="es-ES_tradnl" sz="1400" dirty="0">
                <a:latin typeface="Comic Sans MS" panose="030F0702030302020204" pitchFamily="66" charset="0"/>
              </a:rPr>
              <a:t> </a:t>
            </a:r>
            <a:r>
              <a:rPr lang="es-ES_tradnl" sz="1400" b="1" dirty="0">
                <a:latin typeface="Comic Sans MS" panose="030F0702030302020204" pitchFamily="66" charset="0"/>
              </a:rPr>
              <a:t>mesodérmicas</a:t>
            </a:r>
            <a:r>
              <a:rPr lang="es-ES_tradnl" sz="1400" dirty="0">
                <a:latin typeface="Comic Sans MS" panose="030F0702030302020204" pitchFamily="66" charset="0"/>
              </a:rPr>
              <a:t> forman el </a:t>
            </a:r>
            <a:r>
              <a:rPr lang="es-ES_tradnl" sz="1400" b="1" dirty="0">
                <a:latin typeface="Comic Sans MS" panose="030F0702030302020204" pitchFamily="66" charset="0"/>
              </a:rPr>
              <a:t>mesodermo.</a:t>
            </a:r>
          </a:p>
        </p:txBody>
      </p:sp>
      <p:grpSp>
        <p:nvGrpSpPr>
          <p:cNvPr id="16" name="Group 155"/>
          <p:cNvGrpSpPr>
            <a:grpSpLocks/>
          </p:cNvGrpSpPr>
          <p:nvPr/>
        </p:nvGrpSpPr>
        <p:grpSpPr bwMode="auto">
          <a:xfrm>
            <a:off x="3275013" y="4221163"/>
            <a:ext cx="460375" cy="433387"/>
            <a:chOff x="801" y="1163"/>
            <a:chExt cx="290" cy="273"/>
          </a:xfrm>
        </p:grpSpPr>
        <p:sp>
          <p:nvSpPr>
            <p:cNvPr id="23581" name="AutoShape 156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82" name="Text Box 157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grpSp>
        <p:nvGrpSpPr>
          <p:cNvPr id="17" name="Group 158"/>
          <p:cNvGrpSpPr>
            <a:grpSpLocks/>
          </p:cNvGrpSpPr>
          <p:nvPr/>
        </p:nvGrpSpPr>
        <p:grpSpPr bwMode="auto">
          <a:xfrm>
            <a:off x="5480050" y="2997200"/>
            <a:ext cx="460375" cy="433388"/>
            <a:chOff x="801" y="1163"/>
            <a:chExt cx="290" cy="273"/>
          </a:xfrm>
        </p:grpSpPr>
        <p:sp>
          <p:nvSpPr>
            <p:cNvPr id="23579" name="AutoShape 159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80" name="Text Box 160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  <p:sp>
        <p:nvSpPr>
          <p:cNvPr id="511137" name="Text Box 161"/>
          <p:cNvSpPr txBox="1">
            <a:spLocks noChangeArrowheads="1"/>
          </p:cNvSpPr>
          <p:nvPr/>
        </p:nvSpPr>
        <p:spPr bwMode="auto">
          <a:xfrm>
            <a:off x="6732588" y="4229100"/>
            <a:ext cx="2301875" cy="1815882"/>
          </a:xfrm>
          <a:prstGeom prst="rect">
            <a:avLst/>
          </a:prstGeom>
          <a:solidFill>
            <a:srgbClr val="FFFFCC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En el mesodermo se forma una cavidad, el </a:t>
            </a:r>
            <a:r>
              <a:rPr lang="es-ES_tradnl" sz="1400" b="1" dirty="0">
                <a:latin typeface="Comic Sans MS" panose="030F0702030302020204" pitchFamily="66" charset="0"/>
              </a:rPr>
              <a:t>celoma</a:t>
            </a:r>
            <a:r>
              <a:rPr lang="es-ES_tradnl" sz="1400" dirty="0">
                <a:latin typeface="Comic Sans MS" panose="030F0702030302020204" pitchFamily="66" charset="0"/>
              </a:rPr>
              <a:t>. La parte del mesodermo próxima al endodermo se llama </a:t>
            </a:r>
            <a:r>
              <a:rPr lang="es-ES_tradnl" sz="1400" b="1" dirty="0">
                <a:latin typeface="Comic Sans MS" panose="030F0702030302020204" pitchFamily="66" charset="0"/>
              </a:rPr>
              <a:t>hoja visceral</a:t>
            </a:r>
            <a:r>
              <a:rPr lang="es-ES_tradnl" sz="1400" dirty="0">
                <a:latin typeface="Comic Sans MS" panose="030F0702030302020204" pitchFamily="66" charset="0"/>
              </a:rPr>
              <a:t> y la cercana al ectodermo </a:t>
            </a:r>
            <a:r>
              <a:rPr lang="es-ES_tradnl" sz="1400" b="1" dirty="0">
                <a:latin typeface="Comic Sans MS" panose="030F0702030302020204" pitchFamily="66" charset="0"/>
              </a:rPr>
              <a:t>hoja parietal.</a:t>
            </a:r>
          </a:p>
        </p:txBody>
      </p:sp>
      <p:grpSp>
        <p:nvGrpSpPr>
          <p:cNvPr id="18" name="Group 162"/>
          <p:cNvGrpSpPr>
            <a:grpSpLocks/>
          </p:cNvGrpSpPr>
          <p:nvPr/>
        </p:nvGrpSpPr>
        <p:grpSpPr bwMode="auto">
          <a:xfrm>
            <a:off x="6154738" y="4221163"/>
            <a:ext cx="460375" cy="433387"/>
            <a:chOff x="801" y="1163"/>
            <a:chExt cx="290" cy="273"/>
          </a:xfrm>
        </p:grpSpPr>
        <p:sp>
          <p:nvSpPr>
            <p:cNvPr id="23577" name="AutoShape 163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23578" name="Text Box 164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900" name="Text Box 108"/>
          <p:cNvSpPr txBox="1">
            <a:spLocks noChangeArrowheads="1"/>
          </p:cNvSpPr>
          <p:nvPr/>
        </p:nvSpPr>
        <p:spPr bwMode="auto">
          <a:xfrm>
            <a:off x="250825" y="366616"/>
            <a:ext cx="4331933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GASTRULACIÓN EN TRIBLÁSTICOS</a:t>
            </a:r>
          </a:p>
        </p:txBody>
      </p:sp>
      <p:grpSp>
        <p:nvGrpSpPr>
          <p:cNvPr id="2" name="Group 109"/>
          <p:cNvGrpSpPr>
            <a:grpSpLocks/>
          </p:cNvGrpSpPr>
          <p:nvPr/>
        </p:nvGrpSpPr>
        <p:grpSpPr bwMode="auto">
          <a:xfrm>
            <a:off x="755650" y="1268413"/>
            <a:ext cx="1873250" cy="1514475"/>
            <a:chOff x="319" y="1068"/>
            <a:chExt cx="869" cy="1488"/>
          </a:xfrm>
        </p:grpSpPr>
        <p:sp>
          <p:nvSpPr>
            <p:cNvPr id="24624" name="Text Box 110"/>
            <p:cNvSpPr txBox="1">
              <a:spLocks noChangeArrowheads="1"/>
            </p:cNvSpPr>
            <p:nvPr/>
          </p:nvSpPr>
          <p:spPr bwMode="auto">
            <a:xfrm>
              <a:off x="319" y="1439"/>
              <a:ext cx="706" cy="746"/>
            </a:xfrm>
            <a:prstGeom prst="rect">
              <a:avLst/>
            </a:prstGeom>
            <a:solidFill>
              <a:srgbClr val="3AE8C3"/>
            </a:solidFill>
            <a:ln w="38100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kumimoji="1" lang="es-ES_tradnl" sz="1600" dirty="0">
                  <a:latin typeface="Comic Sans MS" panose="030F0702030302020204" pitchFamily="66" charset="0"/>
                </a:rPr>
                <a:t>Dos modelos básicos de desarrollo</a:t>
              </a:r>
            </a:p>
          </p:txBody>
        </p:sp>
        <p:sp>
          <p:nvSpPr>
            <p:cNvPr id="24625" name="AutoShape 111"/>
            <p:cNvSpPr>
              <a:spLocks/>
            </p:cNvSpPr>
            <p:nvPr/>
          </p:nvSpPr>
          <p:spPr bwMode="auto">
            <a:xfrm>
              <a:off x="1020" y="1068"/>
              <a:ext cx="168" cy="1488"/>
            </a:xfrm>
            <a:prstGeom prst="leftBrace">
              <a:avLst>
                <a:gd name="adj1" fmla="val 7381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417904" name="Text Box 112"/>
          <p:cNvSpPr txBox="1">
            <a:spLocks noChangeArrowheads="1"/>
          </p:cNvSpPr>
          <p:nvPr/>
        </p:nvSpPr>
        <p:spPr bwMode="auto">
          <a:xfrm>
            <a:off x="2557463" y="2381944"/>
            <a:ext cx="2100553" cy="3161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DEUTERÓSTOMOS</a:t>
            </a:r>
          </a:p>
        </p:txBody>
      </p:sp>
      <p:sp>
        <p:nvSpPr>
          <p:cNvPr id="417905" name="Text Box 113"/>
          <p:cNvSpPr txBox="1">
            <a:spLocks noChangeArrowheads="1"/>
          </p:cNvSpPr>
          <p:nvPr/>
        </p:nvSpPr>
        <p:spPr bwMode="auto">
          <a:xfrm>
            <a:off x="2571750" y="1304764"/>
            <a:ext cx="1816821" cy="3161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PROTÓSTOMOS</a:t>
            </a:r>
          </a:p>
        </p:txBody>
      </p:sp>
      <p:cxnSp>
        <p:nvCxnSpPr>
          <p:cNvPr id="417906" name="AutoShape 114"/>
          <p:cNvCxnSpPr>
            <a:cxnSpLocks noChangeShapeType="1"/>
            <a:stCxn id="417900" idx="2"/>
            <a:endCxn id="24624" idx="1"/>
          </p:cNvCxnSpPr>
          <p:nvPr/>
        </p:nvCxnSpPr>
        <p:spPr bwMode="auto">
          <a:xfrm rot="5400000">
            <a:off x="928610" y="537469"/>
            <a:ext cx="1315222" cy="1661142"/>
          </a:xfrm>
          <a:prstGeom prst="curvedConnector4">
            <a:avLst>
              <a:gd name="adj1" fmla="val 34136"/>
              <a:gd name="adj2" fmla="val 11376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17907" name="Text Box 115"/>
          <p:cNvSpPr txBox="1">
            <a:spLocks noChangeArrowheads="1"/>
          </p:cNvSpPr>
          <p:nvPr/>
        </p:nvSpPr>
        <p:spPr bwMode="auto">
          <a:xfrm>
            <a:off x="827088" y="1262063"/>
            <a:ext cx="1911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Comic Sans MS" panose="030F0702030302020204" pitchFamily="66" charset="0"/>
              </a:rPr>
              <a:t>Se diferencian</a:t>
            </a:r>
          </a:p>
        </p:txBody>
      </p:sp>
      <p:sp>
        <p:nvSpPr>
          <p:cNvPr id="417908" name="Text Box 116"/>
          <p:cNvSpPr txBox="1">
            <a:spLocks noChangeArrowheads="1"/>
          </p:cNvSpPr>
          <p:nvPr/>
        </p:nvSpPr>
        <p:spPr bwMode="auto">
          <a:xfrm>
            <a:off x="4357688" y="1281806"/>
            <a:ext cx="4786312" cy="3161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La boca se formará a partir del blastoporo.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417909" name="Text Box 117"/>
          <p:cNvSpPr txBox="1">
            <a:spLocks noChangeArrowheads="1"/>
          </p:cNvSpPr>
          <p:nvPr/>
        </p:nvSpPr>
        <p:spPr bwMode="auto">
          <a:xfrm>
            <a:off x="4927661" y="1592796"/>
            <a:ext cx="3316747" cy="316113"/>
          </a:xfrm>
          <a:prstGeom prst="rect">
            <a:avLst/>
          </a:prstGeom>
          <a:solidFill>
            <a:srgbClr val="FFC000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Anélidos, moluscos y artrópodos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417910" name="Text Box 118"/>
          <p:cNvSpPr txBox="1">
            <a:spLocks noChangeArrowheads="1"/>
          </p:cNvSpPr>
          <p:nvPr/>
        </p:nvSpPr>
        <p:spPr bwMode="auto">
          <a:xfrm>
            <a:off x="4606168" y="2384884"/>
            <a:ext cx="4250308" cy="537712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La boca se abre en un lugar distinto al blastoporo.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417911" name="Text Box 119"/>
          <p:cNvSpPr txBox="1">
            <a:spLocks noChangeArrowheads="1"/>
          </p:cNvSpPr>
          <p:nvPr/>
        </p:nvSpPr>
        <p:spPr bwMode="auto">
          <a:xfrm>
            <a:off x="5148064" y="2888940"/>
            <a:ext cx="2879725" cy="316113"/>
          </a:xfrm>
          <a:prstGeom prst="rect">
            <a:avLst/>
          </a:prstGeom>
          <a:solidFill>
            <a:srgbClr val="FFC000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Equinodermos y cordados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pic>
        <p:nvPicPr>
          <p:cNvPr id="417912" name="Picture 120" descr="T5-4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388" y="3783013"/>
            <a:ext cx="22939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336550" y="3500022"/>
            <a:ext cx="1731963" cy="1383130"/>
            <a:chOff x="237" y="2764"/>
            <a:chExt cx="864" cy="690"/>
          </a:xfrm>
        </p:grpSpPr>
        <p:sp>
          <p:nvSpPr>
            <p:cNvPr id="24622" name="Text Box 122"/>
            <p:cNvSpPr txBox="1">
              <a:spLocks noChangeArrowheads="1"/>
            </p:cNvSpPr>
            <p:nvPr/>
          </p:nvSpPr>
          <p:spPr bwMode="auto">
            <a:xfrm>
              <a:off x="237" y="2764"/>
              <a:ext cx="864" cy="15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Endodermo</a:t>
              </a:r>
            </a:p>
          </p:txBody>
        </p:sp>
        <p:sp>
          <p:nvSpPr>
            <p:cNvPr id="24623" name="Line 123"/>
            <p:cNvSpPr>
              <a:spLocks noChangeShapeType="1"/>
            </p:cNvSpPr>
            <p:nvPr/>
          </p:nvSpPr>
          <p:spPr bwMode="auto">
            <a:xfrm flipH="1" flipV="1">
              <a:off x="564" y="2908"/>
              <a:ext cx="381" cy="54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2560638" y="3319463"/>
            <a:ext cx="2122487" cy="1508125"/>
            <a:chOff x="2253" y="1488"/>
            <a:chExt cx="1337" cy="950"/>
          </a:xfrm>
        </p:grpSpPr>
        <p:sp>
          <p:nvSpPr>
            <p:cNvPr id="24619" name="Text Box 125"/>
            <p:cNvSpPr txBox="1">
              <a:spLocks noChangeArrowheads="1"/>
            </p:cNvSpPr>
            <p:nvPr/>
          </p:nvSpPr>
          <p:spPr bwMode="auto">
            <a:xfrm>
              <a:off x="2499" y="1488"/>
              <a:ext cx="1091" cy="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Células mesodérmicas</a:t>
              </a:r>
            </a:p>
          </p:txBody>
        </p:sp>
        <p:sp>
          <p:nvSpPr>
            <p:cNvPr id="24620" name="Line 126"/>
            <p:cNvSpPr>
              <a:spLocks noChangeShapeType="1"/>
            </p:cNvSpPr>
            <p:nvPr/>
          </p:nvSpPr>
          <p:spPr bwMode="auto">
            <a:xfrm flipH="1">
              <a:off x="2253" y="1669"/>
              <a:ext cx="253" cy="60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4621" name="Line 127"/>
            <p:cNvSpPr>
              <a:spLocks noChangeShapeType="1"/>
            </p:cNvSpPr>
            <p:nvPr/>
          </p:nvSpPr>
          <p:spPr bwMode="auto">
            <a:xfrm flipH="1">
              <a:off x="2368" y="1669"/>
              <a:ext cx="138" cy="76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020888" y="5997573"/>
            <a:ext cx="2022475" cy="440568"/>
            <a:chOff x="3164" y="2837"/>
            <a:chExt cx="1009" cy="220"/>
          </a:xfrm>
        </p:grpSpPr>
        <p:sp>
          <p:nvSpPr>
            <p:cNvPr id="24617" name="Text Box 129"/>
            <p:cNvSpPr txBox="1">
              <a:spLocks noChangeArrowheads="1"/>
            </p:cNvSpPr>
            <p:nvPr/>
          </p:nvSpPr>
          <p:spPr bwMode="auto">
            <a:xfrm>
              <a:off x="3309" y="2902"/>
              <a:ext cx="864" cy="15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Blastoporo</a:t>
              </a:r>
            </a:p>
          </p:txBody>
        </p:sp>
        <p:sp>
          <p:nvSpPr>
            <p:cNvPr id="24618" name="Line 130"/>
            <p:cNvSpPr>
              <a:spLocks noChangeShapeType="1"/>
            </p:cNvSpPr>
            <p:nvPr/>
          </p:nvSpPr>
          <p:spPr bwMode="auto">
            <a:xfrm flipH="1" flipV="1">
              <a:off x="3164" y="2837"/>
              <a:ext cx="191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/>
        </p:nvGrpSpPr>
        <p:grpSpPr bwMode="auto">
          <a:xfrm>
            <a:off x="323850" y="5421311"/>
            <a:ext cx="1736725" cy="923924"/>
            <a:chOff x="828" y="2812"/>
            <a:chExt cx="1094" cy="582"/>
          </a:xfrm>
        </p:grpSpPr>
        <p:sp>
          <p:nvSpPr>
            <p:cNvPr id="24615" name="Text Box 132"/>
            <p:cNvSpPr txBox="1">
              <a:spLocks noChangeArrowheads="1"/>
            </p:cNvSpPr>
            <p:nvPr/>
          </p:nvSpPr>
          <p:spPr bwMode="auto">
            <a:xfrm>
              <a:off x="828" y="3199"/>
              <a:ext cx="1091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Arquénteron</a:t>
              </a:r>
              <a:endParaRPr lang="es-ES_tradnl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4616" name="Line 133"/>
            <p:cNvSpPr>
              <a:spLocks noChangeShapeType="1"/>
            </p:cNvSpPr>
            <p:nvPr/>
          </p:nvSpPr>
          <p:spPr bwMode="auto">
            <a:xfrm flipV="1">
              <a:off x="1520" y="2812"/>
              <a:ext cx="402" cy="484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134"/>
          <p:cNvGrpSpPr>
            <a:grpSpLocks/>
          </p:cNvGrpSpPr>
          <p:nvPr/>
        </p:nvGrpSpPr>
        <p:grpSpPr bwMode="auto">
          <a:xfrm>
            <a:off x="3613150" y="3736975"/>
            <a:ext cx="4171950" cy="2395538"/>
            <a:chOff x="2655" y="2030"/>
            <a:chExt cx="2628" cy="1509"/>
          </a:xfrm>
        </p:grpSpPr>
        <p:grpSp>
          <p:nvGrpSpPr>
            <p:cNvPr id="8" name="Group 135"/>
            <p:cNvGrpSpPr>
              <a:grpSpLocks/>
            </p:cNvGrpSpPr>
            <p:nvPr/>
          </p:nvGrpSpPr>
          <p:grpSpPr bwMode="auto">
            <a:xfrm>
              <a:off x="2994" y="2030"/>
              <a:ext cx="2289" cy="1509"/>
              <a:chOff x="1879" y="2964"/>
              <a:chExt cx="1412" cy="931"/>
            </a:xfrm>
          </p:grpSpPr>
          <p:pic>
            <p:nvPicPr>
              <p:cNvPr id="24613" name="Picture 136" descr="T5-4A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79" y="2989"/>
                <a:ext cx="1373" cy="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14" name="Rectangle 137"/>
              <p:cNvSpPr>
                <a:spLocks noChangeArrowheads="1"/>
              </p:cNvSpPr>
              <p:nvPr/>
            </p:nvSpPr>
            <p:spPr bwMode="auto">
              <a:xfrm>
                <a:off x="2855" y="2964"/>
                <a:ext cx="436" cy="6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miter lim="800000"/>
                <a:headEnd/>
                <a:tailEnd type="none" w="lg" len="med"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24612" name="AutoShape 138"/>
            <p:cNvSpPr>
              <a:spLocks noChangeArrowheads="1"/>
            </p:cNvSpPr>
            <p:nvPr/>
          </p:nvSpPr>
          <p:spPr bwMode="auto">
            <a:xfrm>
              <a:off x="2655" y="2759"/>
              <a:ext cx="309" cy="200"/>
            </a:xfrm>
            <a:prstGeom prst="rightArrow">
              <a:avLst>
                <a:gd name="adj1" fmla="val 50000"/>
                <a:gd name="adj2" fmla="val 65498"/>
              </a:avLst>
            </a:prstGeom>
            <a:gradFill rotWithShape="0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</a:gradFill>
            <a:ln w="28575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9" name="Group 139"/>
          <p:cNvGrpSpPr>
            <a:grpSpLocks/>
          </p:cNvGrpSpPr>
          <p:nvPr/>
        </p:nvGrpSpPr>
        <p:grpSpPr bwMode="auto">
          <a:xfrm>
            <a:off x="3111500" y="4062413"/>
            <a:ext cx="1811338" cy="809625"/>
            <a:chOff x="2339" y="2235"/>
            <a:chExt cx="1141" cy="510"/>
          </a:xfrm>
        </p:grpSpPr>
        <p:sp>
          <p:nvSpPr>
            <p:cNvPr id="24609" name="Text Box 140"/>
            <p:cNvSpPr txBox="1">
              <a:spLocks noChangeArrowheads="1"/>
            </p:cNvSpPr>
            <p:nvPr/>
          </p:nvSpPr>
          <p:spPr bwMode="auto">
            <a:xfrm>
              <a:off x="2389" y="2235"/>
              <a:ext cx="1091" cy="19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Ectodermo</a:t>
              </a:r>
            </a:p>
          </p:txBody>
        </p:sp>
        <p:sp>
          <p:nvSpPr>
            <p:cNvPr id="24610" name="Line 141"/>
            <p:cNvSpPr>
              <a:spLocks noChangeShapeType="1"/>
            </p:cNvSpPr>
            <p:nvPr/>
          </p:nvSpPr>
          <p:spPr bwMode="auto">
            <a:xfrm flipH="1">
              <a:off x="2339" y="2372"/>
              <a:ext cx="327" cy="37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142"/>
          <p:cNvGrpSpPr>
            <a:grpSpLocks/>
          </p:cNvGrpSpPr>
          <p:nvPr/>
        </p:nvGrpSpPr>
        <p:grpSpPr bwMode="auto">
          <a:xfrm>
            <a:off x="4659313" y="5902325"/>
            <a:ext cx="1566862" cy="621548"/>
            <a:chOff x="2010" y="3864"/>
            <a:chExt cx="782" cy="310"/>
          </a:xfrm>
        </p:grpSpPr>
        <p:sp>
          <p:nvSpPr>
            <p:cNvPr id="24607" name="Text Box 143"/>
            <p:cNvSpPr txBox="1">
              <a:spLocks noChangeArrowheads="1"/>
            </p:cNvSpPr>
            <p:nvPr/>
          </p:nvSpPr>
          <p:spPr bwMode="auto">
            <a:xfrm>
              <a:off x="2010" y="4019"/>
              <a:ext cx="782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Futura boca</a:t>
              </a:r>
            </a:p>
          </p:txBody>
        </p:sp>
        <p:sp>
          <p:nvSpPr>
            <p:cNvPr id="24608" name="Line 144"/>
            <p:cNvSpPr>
              <a:spLocks noChangeShapeType="1"/>
            </p:cNvSpPr>
            <p:nvPr/>
          </p:nvSpPr>
          <p:spPr bwMode="auto">
            <a:xfrm flipV="1">
              <a:off x="2500" y="3864"/>
              <a:ext cx="37" cy="17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45"/>
          <p:cNvGrpSpPr>
            <a:grpSpLocks/>
          </p:cNvGrpSpPr>
          <p:nvPr/>
        </p:nvGrpSpPr>
        <p:grpSpPr bwMode="auto">
          <a:xfrm>
            <a:off x="5738814" y="5486400"/>
            <a:ext cx="2505258" cy="1147426"/>
            <a:chOff x="2491" y="3546"/>
            <a:chExt cx="1250" cy="704"/>
          </a:xfrm>
        </p:grpSpPr>
        <p:sp>
          <p:nvSpPr>
            <p:cNvPr id="24605" name="Text Box 146"/>
            <p:cNvSpPr txBox="1">
              <a:spLocks noChangeArrowheads="1"/>
            </p:cNvSpPr>
            <p:nvPr/>
          </p:nvSpPr>
          <p:spPr bwMode="auto">
            <a:xfrm>
              <a:off x="2854" y="3928"/>
              <a:ext cx="887" cy="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 dirty="0" err="1">
                  <a:latin typeface="Comic Sans MS" panose="030F0702030302020204" pitchFamily="66" charset="0"/>
                </a:rPr>
                <a:t>Arquénteron</a:t>
              </a:r>
              <a:r>
                <a:rPr lang="es-ES_tradnl" sz="1400" dirty="0">
                  <a:latin typeface="Comic Sans MS" panose="030F0702030302020204" pitchFamily="66" charset="0"/>
                </a:rPr>
                <a:t>: futuro esófago</a:t>
              </a:r>
            </a:p>
          </p:txBody>
        </p:sp>
        <p:sp>
          <p:nvSpPr>
            <p:cNvPr id="24606" name="Line 147"/>
            <p:cNvSpPr>
              <a:spLocks noChangeShapeType="1"/>
            </p:cNvSpPr>
            <p:nvPr/>
          </p:nvSpPr>
          <p:spPr bwMode="auto">
            <a:xfrm flipH="1" flipV="1">
              <a:off x="2491" y="3546"/>
              <a:ext cx="409" cy="4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148"/>
          <p:cNvGrpSpPr>
            <a:grpSpLocks/>
          </p:cNvGrpSpPr>
          <p:nvPr/>
        </p:nvGrpSpPr>
        <p:grpSpPr bwMode="auto">
          <a:xfrm>
            <a:off x="6550025" y="3534236"/>
            <a:ext cx="2043113" cy="1710866"/>
            <a:chOff x="2873" y="2852"/>
            <a:chExt cx="1019" cy="630"/>
          </a:xfrm>
        </p:grpSpPr>
        <p:sp>
          <p:nvSpPr>
            <p:cNvPr id="24603" name="Text Box 149"/>
            <p:cNvSpPr txBox="1">
              <a:spLocks noChangeArrowheads="1"/>
            </p:cNvSpPr>
            <p:nvPr/>
          </p:nvSpPr>
          <p:spPr bwMode="auto">
            <a:xfrm>
              <a:off x="2983" y="2852"/>
              <a:ext cx="909" cy="1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Futuro intestino</a:t>
              </a:r>
            </a:p>
          </p:txBody>
        </p:sp>
        <p:sp>
          <p:nvSpPr>
            <p:cNvPr id="24604" name="Line 150"/>
            <p:cNvSpPr>
              <a:spLocks noChangeShapeType="1"/>
            </p:cNvSpPr>
            <p:nvPr/>
          </p:nvSpPr>
          <p:spPr bwMode="auto">
            <a:xfrm flipV="1">
              <a:off x="2873" y="2946"/>
              <a:ext cx="254" cy="5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51"/>
          <p:cNvGrpSpPr>
            <a:grpSpLocks/>
          </p:cNvGrpSpPr>
          <p:nvPr/>
        </p:nvGrpSpPr>
        <p:grpSpPr bwMode="auto">
          <a:xfrm>
            <a:off x="7110413" y="4298955"/>
            <a:ext cx="1731962" cy="309563"/>
            <a:chOff x="4648" y="2114"/>
            <a:chExt cx="1091" cy="195"/>
          </a:xfrm>
        </p:grpSpPr>
        <p:sp>
          <p:nvSpPr>
            <p:cNvPr id="24601" name="Text Box 152"/>
            <p:cNvSpPr txBox="1">
              <a:spLocks noChangeArrowheads="1"/>
            </p:cNvSpPr>
            <p:nvPr/>
          </p:nvSpPr>
          <p:spPr bwMode="auto">
            <a:xfrm>
              <a:off x="4979" y="2114"/>
              <a:ext cx="760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Futuro ano</a:t>
              </a:r>
            </a:p>
          </p:txBody>
        </p:sp>
        <p:sp>
          <p:nvSpPr>
            <p:cNvPr id="24602" name="Line 153"/>
            <p:cNvSpPr>
              <a:spLocks noChangeShapeType="1"/>
            </p:cNvSpPr>
            <p:nvPr/>
          </p:nvSpPr>
          <p:spPr bwMode="auto">
            <a:xfrm flipH="1">
              <a:off x="4648" y="2229"/>
              <a:ext cx="367" cy="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417946" name="Line 154"/>
          <p:cNvSpPr>
            <a:spLocks noChangeShapeType="1"/>
          </p:cNvSpPr>
          <p:nvPr/>
        </p:nvSpPr>
        <p:spPr bwMode="auto">
          <a:xfrm>
            <a:off x="4344988" y="4305300"/>
            <a:ext cx="474662" cy="4238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982" y="872716"/>
            <a:ext cx="4068006" cy="493254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s-ES" sz="1400" u="sng" dirty="0">
                <a:solidFill>
                  <a:srgbClr val="FF0066"/>
                </a:solidFill>
                <a:latin typeface="Comic Sans MS" pitchFamily="66" charset="0"/>
              </a:rPr>
              <a:t>A PARTIR DEL DISCO EMBRIONARIO</a:t>
            </a: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Amnios</a:t>
            </a:r>
            <a:r>
              <a:rPr lang="es-ES" sz="1400" dirty="0">
                <a:latin typeface="Comic Sans MS" pitchFamily="66" charset="0"/>
              </a:rPr>
              <a:t>: Cavidad que rodea al embrión, llena de líquido amniótico (protección e hidratación).</a:t>
            </a:r>
          </a:p>
          <a:p>
            <a:pPr eaLnBrk="1" hangingPunct="1">
              <a:lnSpc>
                <a:spcPct val="90000"/>
              </a:lnSpc>
            </a:pP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Alantoides</a:t>
            </a:r>
            <a:r>
              <a:rPr lang="es-ES" sz="1400" dirty="0">
                <a:latin typeface="Comic Sans MS" pitchFamily="66" charset="0"/>
              </a:rPr>
              <a:t>: Saco que almacena productos de desecho del embrión.</a:t>
            </a:r>
          </a:p>
          <a:p>
            <a:pPr eaLnBrk="1" hangingPunct="1">
              <a:lnSpc>
                <a:spcPct val="90000"/>
              </a:lnSpc>
            </a:pP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Saco vitelino</a:t>
            </a:r>
            <a:r>
              <a:rPr lang="es-ES" sz="1400" dirty="0">
                <a:latin typeface="Comic Sans MS" pitchFamily="66" charset="0"/>
              </a:rPr>
              <a:t>: Contiene vitelo para alimentar al embrión.</a:t>
            </a:r>
          </a:p>
          <a:p>
            <a:pPr marL="0" indent="0">
              <a:lnSpc>
                <a:spcPct val="90000"/>
              </a:lnSpc>
              <a:buNone/>
            </a:pPr>
            <a:endParaRPr lang="es-ES" sz="1400" u="sng" dirty="0">
              <a:solidFill>
                <a:srgbClr val="FF0066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400" u="sng" dirty="0">
                <a:solidFill>
                  <a:srgbClr val="FF0066"/>
                </a:solidFill>
                <a:latin typeface="Comic Sans MS" pitchFamily="66" charset="0"/>
              </a:rPr>
              <a:t>A PARTIR DEL TROFOBLASTO</a:t>
            </a: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:</a:t>
            </a:r>
            <a:endParaRPr lang="es-ES" sz="1400" dirty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Corion</a:t>
            </a:r>
            <a:r>
              <a:rPr lang="es-ES" sz="1400" dirty="0">
                <a:latin typeface="Comic Sans MS" pitchFamily="66" charset="0"/>
              </a:rPr>
              <a:t>: Envoltura externa del embrión. </a:t>
            </a:r>
          </a:p>
          <a:p>
            <a:pPr eaLnBrk="1" hangingPunct="1">
              <a:lnSpc>
                <a:spcPct val="90000"/>
              </a:lnSpc>
            </a:pP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Placenta</a:t>
            </a:r>
            <a:r>
              <a:rPr lang="es-ES" sz="1400" dirty="0">
                <a:latin typeface="Comic Sans MS" pitchFamily="66" charset="0"/>
              </a:rPr>
              <a:t>: Órgano formado a partir del corion y de la pared del útero. Permite un intercambio de sustancias entre madre y feto mediante el </a:t>
            </a:r>
            <a:r>
              <a:rPr lang="es-ES" sz="1400" dirty="0">
                <a:solidFill>
                  <a:srgbClr val="FF0066"/>
                </a:solidFill>
                <a:latin typeface="Comic Sans MS" pitchFamily="66" charset="0"/>
              </a:rPr>
              <a:t>cordón umbilical</a:t>
            </a:r>
            <a:r>
              <a:rPr lang="es-ES" sz="1400" dirty="0">
                <a:latin typeface="Comic Sans MS" pitchFamily="66" charset="0"/>
              </a:rPr>
              <a:t>. Además producirá hormonas necesarias para el embarazo.</a:t>
            </a:r>
          </a:p>
          <a:p>
            <a:pPr eaLnBrk="1" hangingPunct="1">
              <a:lnSpc>
                <a:spcPct val="90000"/>
              </a:lnSpc>
            </a:pPr>
            <a:endParaRPr lang="es-ES" sz="1400" dirty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400" dirty="0">
              <a:latin typeface="Comic Sans MS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4096" y="238494"/>
            <a:ext cx="8056336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ANEXOS EMBIONARIOS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EA0B05A-3169-4F91-891D-FCF839204972}"/>
              </a:ext>
            </a:extLst>
          </p:cNvPr>
          <p:cNvSpPr/>
          <p:nvPr/>
        </p:nvSpPr>
        <p:spPr>
          <a:xfrm>
            <a:off x="409192" y="800708"/>
            <a:ext cx="3982787" cy="18362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A1AB3D-ABE6-40B7-A077-81E29271D823}"/>
              </a:ext>
            </a:extLst>
          </p:cNvPr>
          <p:cNvSpPr/>
          <p:nvPr/>
        </p:nvSpPr>
        <p:spPr>
          <a:xfrm>
            <a:off x="409192" y="2744924"/>
            <a:ext cx="3982787" cy="18362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8A3C0E-9750-4175-AE65-BA4137B8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58" y="692696"/>
            <a:ext cx="2820319" cy="257843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BF0D664-4089-4779-B909-A98081B5C751}"/>
              </a:ext>
            </a:extLst>
          </p:cNvPr>
          <p:cNvSpPr/>
          <p:nvPr/>
        </p:nvSpPr>
        <p:spPr>
          <a:xfrm>
            <a:off x="5444604" y="652916"/>
            <a:ext cx="3015828" cy="2618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CA714882-8D55-4DB4-90BD-6E16E7F00F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251168"/>
              </p:ext>
            </p:extLst>
          </p:nvPr>
        </p:nvGraphicFramePr>
        <p:xfrm>
          <a:off x="5868144" y="3346202"/>
          <a:ext cx="2765817" cy="347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4" imgW="3962953" imgH="4982270" progId="PBrush">
                  <p:embed/>
                </p:oleObj>
              </mc:Choice>
              <mc:Fallback>
                <p:oleObj name="Imagen de mapa de bits" r:id="rId4" imgW="3962953" imgH="4982270" progId="PBrush">
                  <p:embed/>
                  <p:pic>
                    <p:nvPicPr>
                      <p:cNvPr id="627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346202"/>
                        <a:ext cx="2765817" cy="3477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4" descr="Dibujo">
            <a:extLst>
              <a:ext uri="{FF2B5EF4-FFF2-40B4-BE49-F238E27FC236}">
                <a16:creationId xmlns:a16="http://schemas.microsoft.com/office/drawing/2014/main" id="{ECAAF211-8EBD-4375-9483-C02AEB54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10220" r="13690" b="10770"/>
          <a:stretch>
            <a:fillRect/>
          </a:stretch>
        </p:blipFill>
        <p:spPr bwMode="auto">
          <a:xfrm>
            <a:off x="3149455" y="4680891"/>
            <a:ext cx="1530559" cy="2088232"/>
          </a:xfrm>
          <a:prstGeom prst="rect">
            <a:avLst/>
          </a:prstGeom>
          <a:noFill/>
        </p:spPr>
      </p:pic>
      <p:pic>
        <p:nvPicPr>
          <p:cNvPr id="13" name="Picture 33" descr="826630Unidad07_Página_08_Imagen_0006">
            <a:extLst>
              <a:ext uri="{FF2B5EF4-FFF2-40B4-BE49-F238E27FC236}">
                <a16:creationId xmlns:a16="http://schemas.microsoft.com/office/drawing/2014/main" id="{A55918AE-68B9-4A4C-8F4E-8DD91DF0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096" y="4738480"/>
            <a:ext cx="2556284" cy="1973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132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100" name="Group 7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32112459"/>
              </p:ext>
            </p:extLst>
          </p:nvPr>
        </p:nvGraphicFramePr>
        <p:xfrm>
          <a:off x="179512" y="1628800"/>
          <a:ext cx="8820473" cy="2396488"/>
        </p:xfrm>
        <a:graphic>
          <a:graphicData uri="http://schemas.openxmlformats.org/drawingml/2006/table">
            <a:tbl>
              <a:tblPr/>
              <a:tblGrid>
                <a:gridCol w="2939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53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  <a:cs typeface="Times New Roman" pitchFamily="18" charset="0"/>
                        </a:rPr>
                        <a:t>ECTODERMO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  <a:cs typeface="Times New Roman" pitchFamily="18" charset="0"/>
                        </a:rPr>
                        <a:t>MESODERMO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anose="030F0702030302020204" pitchFamily="66" charset="0"/>
                          <a:cs typeface="Times New Roman" pitchFamily="18" charset="0"/>
                        </a:rPr>
                        <a:t>ENDODERMO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7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Sistema nervioso.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Epidermis.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Glándulas cutáneas (sudoríparas, etc.), pelos, uñas.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Cavidad bucal y anal.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Fosas nasales.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Músculos.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Huesos.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Dermis.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Gónadas.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Aparato excretor.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Aparato circulatorio.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Tubo digestivo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Glándulas digestivas.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itchFamily="18" charset="0"/>
                        </a:rPr>
                        <a:t>Revestimiento de los pulmones.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7564" y="971436"/>
            <a:ext cx="7992888" cy="369332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dirty="0">
                <a:latin typeface="Comic Sans MS" pitchFamily="66" charset="0"/>
              </a:rPr>
              <a:t>Proceso de formación de los órganos a partir de las hojas embrionarias.</a:t>
            </a:r>
            <a:endParaRPr lang="es-ES_tradnl" b="1" dirty="0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38730" y="263025"/>
            <a:ext cx="2549394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3. ORGANOGÉNESIS</a:t>
            </a:r>
          </a:p>
        </p:txBody>
      </p:sp>
      <p:pic>
        <p:nvPicPr>
          <p:cNvPr id="553986" name="Picture 2" descr="Imagen relacionada">
            <a:extLst>
              <a:ext uri="{FF2B5EF4-FFF2-40B4-BE49-F238E27FC236}">
                <a16:creationId xmlns:a16="http://schemas.microsoft.com/office/drawing/2014/main" id="{274C3EEF-6775-4F91-91CF-D7FC05F0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0" b="2358"/>
          <a:stretch/>
        </p:blipFill>
        <p:spPr bwMode="auto">
          <a:xfrm>
            <a:off x="82542" y="4293096"/>
            <a:ext cx="4198260" cy="22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988" name="Picture 4" descr="Resultado de imagen de organogÃ©nesis">
            <a:extLst>
              <a:ext uri="{FF2B5EF4-FFF2-40B4-BE49-F238E27FC236}">
                <a16:creationId xmlns:a16="http://schemas.microsoft.com/office/drawing/2014/main" id="{1E6D0FA9-81C1-4374-8EBD-54F4A35D1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r="720"/>
          <a:stretch/>
        </p:blipFill>
        <p:spPr bwMode="auto">
          <a:xfrm>
            <a:off x="4211960" y="4293096"/>
            <a:ext cx="4788532" cy="20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983C180-E8A1-4580-A393-9629853A12D7}"/>
              </a:ext>
            </a:extLst>
          </p:cNvPr>
          <p:cNvSpPr/>
          <p:nvPr/>
        </p:nvSpPr>
        <p:spPr>
          <a:xfrm>
            <a:off x="179512" y="4293096"/>
            <a:ext cx="4032448" cy="2095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A41CF00-33E3-47E3-BCC2-5AEAD1FF48BD}"/>
              </a:ext>
            </a:extLst>
          </p:cNvPr>
          <p:cNvSpPr/>
          <p:nvPr/>
        </p:nvSpPr>
        <p:spPr>
          <a:xfrm>
            <a:off x="4211960" y="4293096"/>
            <a:ext cx="4752528" cy="2095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295" name="Object 15"/>
          <p:cNvGraphicFramePr>
            <a:graphicFrameLocks noChangeAspect="1"/>
          </p:cNvGraphicFramePr>
          <p:nvPr/>
        </p:nvGraphicFramePr>
        <p:xfrm>
          <a:off x="827088" y="908050"/>
          <a:ext cx="1166812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3" imgW="1020952" imgH="1295238" progId="">
                  <p:embed/>
                </p:oleObj>
              </mc:Choice>
              <mc:Fallback>
                <p:oleObj name="Foto de Photo Editor" r:id="rId3" imgW="1020952" imgH="1295238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908050"/>
                        <a:ext cx="1166812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96" name="Object 16"/>
          <p:cNvGraphicFramePr>
            <a:graphicFrameLocks noChangeAspect="1"/>
          </p:cNvGraphicFramePr>
          <p:nvPr/>
        </p:nvGraphicFramePr>
        <p:xfrm>
          <a:off x="3232150" y="912813"/>
          <a:ext cx="1035050" cy="145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5" imgW="906859" imgH="1272650" progId="">
                  <p:embed/>
                </p:oleObj>
              </mc:Choice>
              <mc:Fallback>
                <p:oleObj name="Foto de Photo Editor" r:id="rId5" imgW="906859" imgH="1272650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912813"/>
                        <a:ext cx="1035050" cy="145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97" name="Object 17"/>
          <p:cNvGraphicFramePr>
            <a:graphicFrameLocks noChangeAspect="1"/>
          </p:cNvGraphicFramePr>
          <p:nvPr/>
        </p:nvGraphicFramePr>
        <p:xfrm>
          <a:off x="5033963" y="911225"/>
          <a:ext cx="113823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7" imgW="998307" imgH="1265030" progId="">
                  <p:embed/>
                </p:oleObj>
              </mc:Choice>
              <mc:Fallback>
                <p:oleObj name="Foto de Photo Editor" r:id="rId7" imgW="998307" imgH="126503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911225"/>
                        <a:ext cx="1138237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98" name="Object 18"/>
          <p:cNvGraphicFramePr>
            <a:graphicFrameLocks noChangeAspect="1"/>
          </p:cNvGraphicFramePr>
          <p:nvPr/>
        </p:nvGraphicFramePr>
        <p:xfrm>
          <a:off x="7258050" y="892175"/>
          <a:ext cx="120015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9" imgW="1051651" imgH="1226926" progId="">
                  <p:embed/>
                </p:oleObj>
              </mc:Choice>
              <mc:Fallback>
                <p:oleObj name="Foto de Photo Editor" r:id="rId9" imgW="1051651" imgH="1226926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0" y="892175"/>
                        <a:ext cx="1200150" cy="140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99" name="Object 19"/>
          <p:cNvGraphicFramePr>
            <a:graphicFrameLocks noChangeAspect="1"/>
          </p:cNvGraphicFramePr>
          <p:nvPr/>
        </p:nvGraphicFramePr>
        <p:xfrm>
          <a:off x="735013" y="4010025"/>
          <a:ext cx="1287462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1" imgW="906859" imgH="1112381" progId="">
                  <p:embed/>
                </p:oleObj>
              </mc:Choice>
              <mc:Fallback>
                <p:oleObj name="Foto de Photo Editor" r:id="rId11" imgW="906859" imgH="1112381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4010025"/>
                        <a:ext cx="1287462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300" name="Object 20"/>
          <p:cNvGraphicFramePr>
            <a:graphicFrameLocks noChangeAspect="1"/>
          </p:cNvGraphicFramePr>
          <p:nvPr/>
        </p:nvGraphicFramePr>
        <p:xfrm>
          <a:off x="2719388" y="4010025"/>
          <a:ext cx="1243012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3" imgW="876190" imgH="1135478" progId="">
                  <p:embed/>
                </p:oleObj>
              </mc:Choice>
              <mc:Fallback>
                <p:oleObj name="Foto de Photo Editor" r:id="rId13" imgW="876190" imgH="1135478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4010025"/>
                        <a:ext cx="1243012" cy="161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301" name="Object 21"/>
          <p:cNvGraphicFramePr>
            <a:graphicFrameLocks noChangeAspect="1"/>
          </p:cNvGraphicFramePr>
          <p:nvPr/>
        </p:nvGraphicFramePr>
        <p:xfrm>
          <a:off x="4591050" y="4010025"/>
          <a:ext cx="1200150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5" imgW="846072" imgH="1059048" progId="">
                  <p:embed/>
                </p:oleObj>
              </mc:Choice>
              <mc:Fallback>
                <p:oleObj name="Foto de Photo Editor" r:id="rId15" imgW="846072" imgH="1059048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4010025"/>
                        <a:ext cx="1200150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302" name="Object 22"/>
          <p:cNvGraphicFramePr>
            <a:graphicFrameLocks noChangeAspect="1"/>
          </p:cNvGraphicFramePr>
          <p:nvPr/>
        </p:nvGraphicFramePr>
        <p:xfrm>
          <a:off x="6102350" y="4010025"/>
          <a:ext cx="1212850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7" imgW="853514" imgH="1044030" progId="">
                  <p:embed/>
                </p:oleObj>
              </mc:Choice>
              <mc:Fallback>
                <p:oleObj name="Foto de Photo Editor" r:id="rId17" imgW="853514" imgH="104403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4010025"/>
                        <a:ext cx="1212850" cy="148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303" name="Object 23"/>
          <p:cNvGraphicFramePr>
            <a:graphicFrameLocks noChangeAspect="1"/>
          </p:cNvGraphicFramePr>
          <p:nvPr/>
        </p:nvGraphicFramePr>
        <p:xfrm>
          <a:off x="7659688" y="4010025"/>
          <a:ext cx="1103312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e Photo Editor" r:id="rId19" imgW="777307" imgH="998307" progId="">
                  <p:embed/>
                </p:oleObj>
              </mc:Choice>
              <mc:Fallback>
                <p:oleObj name="Foto de Photo Editor" r:id="rId19" imgW="777307" imgH="998307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688" y="4010025"/>
                        <a:ext cx="1103312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3304" name="Text Box 24"/>
          <p:cNvSpPr txBox="1">
            <a:spLocks noChangeArrowheads="1"/>
          </p:cNvSpPr>
          <p:nvPr/>
        </p:nvSpPr>
        <p:spPr bwMode="auto">
          <a:xfrm>
            <a:off x="1090612" y="476250"/>
            <a:ext cx="1055687" cy="369332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1</a:t>
            </a:r>
            <a:r>
              <a:rPr lang="es-ES_tradnl" baseline="30000">
                <a:solidFill>
                  <a:srgbClr val="000066"/>
                </a:solidFill>
                <a:latin typeface="Comic Sans MS" panose="030F0702030302020204" pitchFamily="66" charset="0"/>
              </a:rPr>
              <a:t>er</a:t>
            </a: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 mes</a:t>
            </a:r>
          </a:p>
        </p:txBody>
      </p:sp>
      <p:sp>
        <p:nvSpPr>
          <p:cNvPr id="353305" name="Text Box 25"/>
          <p:cNvSpPr txBox="1">
            <a:spLocks noChangeArrowheads="1"/>
          </p:cNvSpPr>
          <p:nvPr/>
        </p:nvSpPr>
        <p:spPr bwMode="auto">
          <a:xfrm>
            <a:off x="5257800" y="476250"/>
            <a:ext cx="1130300" cy="369332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3</a:t>
            </a:r>
            <a:r>
              <a:rPr lang="es-ES_tradnl" baseline="30000">
                <a:solidFill>
                  <a:srgbClr val="000066"/>
                </a:solidFill>
                <a:latin typeface="Comic Sans MS" panose="030F0702030302020204" pitchFamily="66" charset="0"/>
              </a:rPr>
              <a:t>er</a:t>
            </a: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 mes</a:t>
            </a:r>
          </a:p>
        </p:txBody>
      </p:sp>
      <p:sp>
        <p:nvSpPr>
          <p:cNvPr id="353306" name="Text Box 26"/>
          <p:cNvSpPr txBox="1">
            <a:spLocks noChangeArrowheads="1"/>
          </p:cNvSpPr>
          <p:nvPr/>
        </p:nvSpPr>
        <p:spPr bwMode="auto">
          <a:xfrm>
            <a:off x="3352800" y="476250"/>
            <a:ext cx="914400" cy="376238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2º mes</a:t>
            </a:r>
          </a:p>
        </p:txBody>
      </p:sp>
      <p:sp>
        <p:nvSpPr>
          <p:cNvPr id="353307" name="Text Box 27"/>
          <p:cNvSpPr txBox="1">
            <a:spLocks noChangeArrowheads="1"/>
          </p:cNvSpPr>
          <p:nvPr/>
        </p:nvSpPr>
        <p:spPr bwMode="auto">
          <a:xfrm>
            <a:off x="7467600" y="476250"/>
            <a:ext cx="914400" cy="376238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4º mes</a:t>
            </a:r>
          </a:p>
        </p:txBody>
      </p:sp>
      <p:sp>
        <p:nvSpPr>
          <p:cNvPr id="353308" name="Text Box 28"/>
          <p:cNvSpPr txBox="1">
            <a:spLocks noChangeArrowheads="1"/>
          </p:cNvSpPr>
          <p:nvPr/>
        </p:nvSpPr>
        <p:spPr bwMode="auto">
          <a:xfrm>
            <a:off x="933450" y="3608388"/>
            <a:ext cx="914400" cy="376237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5º mes</a:t>
            </a:r>
          </a:p>
        </p:txBody>
      </p:sp>
      <p:sp>
        <p:nvSpPr>
          <p:cNvPr id="353309" name="Text Box 29"/>
          <p:cNvSpPr txBox="1">
            <a:spLocks noChangeArrowheads="1"/>
          </p:cNvSpPr>
          <p:nvPr/>
        </p:nvSpPr>
        <p:spPr bwMode="auto">
          <a:xfrm>
            <a:off x="2890838" y="3608388"/>
            <a:ext cx="914400" cy="376237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6º mes</a:t>
            </a:r>
          </a:p>
        </p:txBody>
      </p:sp>
      <p:sp>
        <p:nvSpPr>
          <p:cNvPr id="353310" name="Text Box 30"/>
          <p:cNvSpPr txBox="1">
            <a:spLocks noChangeArrowheads="1"/>
          </p:cNvSpPr>
          <p:nvPr/>
        </p:nvSpPr>
        <p:spPr bwMode="auto">
          <a:xfrm>
            <a:off x="4762500" y="3608388"/>
            <a:ext cx="914400" cy="376237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7º mes</a:t>
            </a:r>
          </a:p>
        </p:txBody>
      </p:sp>
      <p:sp>
        <p:nvSpPr>
          <p:cNvPr id="353311" name="Text Box 31"/>
          <p:cNvSpPr txBox="1">
            <a:spLocks noChangeArrowheads="1"/>
          </p:cNvSpPr>
          <p:nvPr/>
        </p:nvSpPr>
        <p:spPr bwMode="auto">
          <a:xfrm>
            <a:off x="6388100" y="3608388"/>
            <a:ext cx="914400" cy="376237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8º mes</a:t>
            </a:r>
          </a:p>
        </p:txBody>
      </p:sp>
      <p:sp>
        <p:nvSpPr>
          <p:cNvPr id="353312" name="Text Box 32"/>
          <p:cNvSpPr txBox="1">
            <a:spLocks noChangeArrowheads="1"/>
          </p:cNvSpPr>
          <p:nvPr/>
        </p:nvSpPr>
        <p:spPr bwMode="auto">
          <a:xfrm>
            <a:off x="7848600" y="3608388"/>
            <a:ext cx="914400" cy="376237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>
                <a:solidFill>
                  <a:srgbClr val="000066"/>
                </a:solidFill>
                <a:latin typeface="Comic Sans MS" panose="030F0702030302020204" pitchFamily="66" charset="0"/>
              </a:rPr>
              <a:t>9º mes</a:t>
            </a:r>
          </a:p>
        </p:txBody>
      </p:sp>
      <p:sp>
        <p:nvSpPr>
          <p:cNvPr id="353313" name="Text Box 33"/>
          <p:cNvSpPr txBox="1">
            <a:spLocks noChangeArrowheads="1"/>
          </p:cNvSpPr>
          <p:nvPr/>
        </p:nvSpPr>
        <p:spPr bwMode="auto">
          <a:xfrm>
            <a:off x="6629400" y="5502275"/>
            <a:ext cx="1752600" cy="558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El feto completa su desarrollo.</a:t>
            </a:r>
          </a:p>
        </p:txBody>
      </p:sp>
      <p:sp>
        <p:nvSpPr>
          <p:cNvPr id="353314" name="Text Box 34"/>
          <p:cNvSpPr txBox="1">
            <a:spLocks noChangeArrowheads="1"/>
          </p:cNvSpPr>
          <p:nvPr/>
        </p:nvSpPr>
        <p:spPr bwMode="auto">
          <a:xfrm>
            <a:off x="4267200" y="5437188"/>
            <a:ext cx="1752600" cy="12464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Ya posee los órganos necesarios para vivir fuera del útero materno.</a:t>
            </a:r>
          </a:p>
        </p:txBody>
      </p:sp>
      <p:sp>
        <p:nvSpPr>
          <p:cNvPr id="353315" name="Text Box 35"/>
          <p:cNvSpPr txBox="1">
            <a:spLocks noChangeArrowheads="1"/>
          </p:cNvSpPr>
          <p:nvPr/>
        </p:nvSpPr>
        <p:spPr bwMode="auto">
          <a:xfrm>
            <a:off x="2262188" y="5665788"/>
            <a:ext cx="1676400" cy="78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Los bronquios y pulmones casi han madurado.</a:t>
            </a:r>
          </a:p>
        </p:txBody>
      </p:sp>
      <p:sp>
        <p:nvSpPr>
          <p:cNvPr id="353316" name="Text Box 36"/>
          <p:cNvSpPr txBox="1">
            <a:spLocks noChangeArrowheads="1"/>
          </p:cNvSpPr>
          <p:nvPr/>
        </p:nvSpPr>
        <p:spPr bwMode="auto">
          <a:xfrm>
            <a:off x="457200" y="5665788"/>
            <a:ext cx="160020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Termina la maduración del sistema nervioso.</a:t>
            </a:r>
          </a:p>
        </p:txBody>
      </p:sp>
      <p:sp>
        <p:nvSpPr>
          <p:cNvPr id="353317" name="Text Box 37"/>
          <p:cNvSpPr txBox="1">
            <a:spLocks noChangeArrowheads="1"/>
          </p:cNvSpPr>
          <p:nvPr/>
        </p:nvSpPr>
        <p:spPr bwMode="auto">
          <a:xfrm>
            <a:off x="6858000" y="2386013"/>
            <a:ext cx="205740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Aparato circulatorio terminado. El esqueleto empieza a organizarse.</a:t>
            </a:r>
          </a:p>
        </p:txBody>
      </p:sp>
      <p:sp>
        <p:nvSpPr>
          <p:cNvPr id="353318" name="Text Box 38"/>
          <p:cNvSpPr txBox="1">
            <a:spLocks noChangeArrowheads="1"/>
          </p:cNvSpPr>
          <p:nvPr/>
        </p:nvSpPr>
        <p:spPr bwMode="auto">
          <a:xfrm>
            <a:off x="4800600" y="2386013"/>
            <a:ext cx="190500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El feto puede realizar movimientos. Se reconoce su sexo.</a:t>
            </a:r>
          </a:p>
        </p:txBody>
      </p:sp>
      <p:sp>
        <p:nvSpPr>
          <p:cNvPr id="353319" name="Text Box 39"/>
          <p:cNvSpPr txBox="1">
            <a:spLocks noChangeArrowheads="1"/>
          </p:cNvSpPr>
          <p:nvPr/>
        </p:nvSpPr>
        <p:spPr bwMode="auto">
          <a:xfrm>
            <a:off x="3148013" y="2386013"/>
            <a:ext cx="1447800" cy="787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Comienza la formación del cerebro.</a:t>
            </a:r>
          </a:p>
        </p:txBody>
      </p:sp>
      <p:sp>
        <p:nvSpPr>
          <p:cNvPr id="353320" name="Text Box 40"/>
          <p:cNvSpPr txBox="1">
            <a:spLocks noChangeArrowheads="1"/>
          </p:cNvSpPr>
          <p:nvPr/>
        </p:nvSpPr>
        <p:spPr bwMode="auto">
          <a:xfrm>
            <a:off x="228600" y="2386013"/>
            <a:ext cx="2667000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500">
                <a:solidFill>
                  <a:srgbClr val="000066"/>
                </a:solidFill>
                <a:latin typeface="Comic Sans MS" panose="030F0702030302020204" pitchFamily="66" charset="0"/>
              </a:rPr>
              <a:t>Su sistema nervioso comienza a formarse. El corazón comienza a tomar forma y a latir.</a:t>
            </a:r>
          </a:p>
        </p:txBody>
      </p:sp>
      <p:sp>
        <p:nvSpPr>
          <p:cNvPr id="353321" name="Text Box 41"/>
          <p:cNvSpPr txBox="1">
            <a:spLocks noChangeArrowheads="1"/>
          </p:cNvSpPr>
          <p:nvPr/>
        </p:nvSpPr>
        <p:spPr bwMode="auto">
          <a:xfrm>
            <a:off x="3419475" y="42863"/>
            <a:ext cx="2232025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EL EMBARAZO</a:t>
            </a:r>
            <a:endParaRPr lang="es-ES_tradnl" sz="1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84" name="Picture 15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5038" y="908720"/>
            <a:ext cx="788987" cy="793750"/>
          </a:xfrm>
          <a:prstGeom prst="rect">
            <a:avLst/>
          </a:prstGeom>
          <a:noFill/>
        </p:spPr>
      </p:pic>
      <p:pic>
        <p:nvPicPr>
          <p:cNvPr id="69783" name="Picture 151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908720"/>
            <a:ext cx="787400" cy="792163"/>
          </a:xfrm>
          <a:prstGeom prst="rect">
            <a:avLst/>
          </a:prstGeom>
          <a:noFill/>
        </p:spPr>
      </p:pic>
      <p:pic>
        <p:nvPicPr>
          <p:cNvPr id="69782" name="Picture 150" descr="ed00285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775" y="908720"/>
            <a:ext cx="788988" cy="793750"/>
          </a:xfrm>
          <a:prstGeom prst="rect">
            <a:avLst/>
          </a:prstGeom>
          <a:noFill/>
        </p:spPr>
      </p:pic>
      <p:pic>
        <p:nvPicPr>
          <p:cNvPr id="69748" name="Picture 116" descr="826630Unidad07_Página_10_Imagen_000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" t="9935" r="2316" b="9671"/>
          <a:stretch>
            <a:fillRect/>
          </a:stretch>
        </p:blipFill>
        <p:spPr bwMode="auto">
          <a:xfrm>
            <a:off x="179388" y="1232756"/>
            <a:ext cx="8856662" cy="2916238"/>
          </a:xfrm>
          <a:prstGeom prst="rect">
            <a:avLst/>
          </a:prstGeom>
          <a:noFill/>
        </p:spPr>
      </p:pic>
      <p:sp>
        <p:nvSpPr>
          <p:cNvPr id="69751" name="Rectangle 119"/>
          <p:cNvSpPr>
            <a:spLocks noChangeArrowheads="1"/>
          </p:cNvSpPr>
          <p:nvPr/>
        </p:nvSpPr>
        <p:spPr bwMode="auto">
          <a:xfrm>
            <a:off x="179388" y="584686"/>
            <a:ext cx="8856662" cy="4569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752" name="Rectangle 120"/>
          <p:cNvSpPr>
            <a:spLocks noChangeArrowheads="1"/>
          </p:cNvSpPr>
          <p:nvPr/>
        </p:nvSpPr>
        <p:spPr bwMode="auto">
          <a:xfrm>
            <a:off x="179388" y="584684"/>
            <a:ext cx="8856662" cy="2889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753" name="Line 121"/>
          <p:cNvSpPr>
            <a:spLocks noChangeShapeType="1"/>
          </p:cNvSpPr>
          <p:nvPr/>
        </p:nvSpPr>
        <p:spPr bwMode="auto">
          <a:xfrm>
            <a:off x="2879724" y="584684"/>
            <a:ext cx="18161" cy="4569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9754" name="Line 122"/>
          <p:cNvSpPr>
            <a:spLocks noChangeShapeType="1"/>
          </p:cNvSpPr>
          <p:nvPr/>
        </p:nvSpPr>
        <p:spPr bwMode="auto">
          <a:xfrm flipH="1">
            <a:off x="5950414" y="584684"/>
            <a:ext cx="26524" cy="4569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9755" name="Text Box 123"/>
          <p:cNvSpPr txBox="1">
            <a:spLocks noChangeArrowheads="1"/>
          </p:cNvSpPr>
          <p:nvPr/>
        </p:nvSpPr>
        <p:spPr bwMode="auto">
          <a:xfrm>
            <a:off x="179388" y="620688"/>
            <a:ext cx="2700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>
                <a:latin typeface="Comic Sans MS" panose="030F0702030302020204" pitchFamily="66" charset="0"/>
              </a:rPr>
              <a:t>Dilatación</a:t>
            </a:r>
            <a:endParaRPr lang="es-ES" sz="1200" b="1">
              <a:latin typeface="Comic Sans MS" panose="030F0702030302020204" pitchFamily="66" charset="0"/>
            </a:endParaRPr>
          </a:p>
        </p:txBody>
      </p:sp>
      <p:sp>
        <p:nvSpPr>
          <p:cNvPr id="69756" name="Text Box 124"/>
          <p:cNvSpPr txBox="1">
            <a:spLocks noChangeArrowheads="1"/>
          </p:cNvSpPr>
          <p:nvPr/>
        </p:nvSpPr>
        <p:spPr bwMode="auto">
          <a:xfrm>
            <a:off x="3059113" y="584684"/>
            <a:ext cx="2700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>
                <a:latin typeface="Comic Sans MS" panose="030F0702030302020204" pitchFamily="66" charset="0"/>
              </a:rPr>
              <a:t>Expulsión</a:t>
            </a:r>
            <a:endParaRPr lang="es-ES" sz="1200" b="1">
              <a:latin typeface="Comic Sans MS" panose="030F0702030302020204" pitchFamily="66" charset="0"/>
            </a:endParaRPr>
          </a:p>
        </p:txBody>
      </p:sp>
      <p:sp>
        <p:nvSpPr>
          <p:cNvPr id="69757" name="Text Box 125"/>
          <p:cNvSpPr txBox="1">
            <a:spLocks noChangeArrowheads="1"/>
          </p:cNvSpPr>
          <p:nvPr/>
        </p:nvSpPr>
        <p:spPr bwMode="auto">
          <a:xfrm>
            <a:off x="6156325" y="598079"/>
            <a:ext cx="27003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>
                <a:latin typeface="Comic Sans MS" panose="030F0702030302020204" pitchFamily="66" charset="0"/>
              </a:rPr>
              <a:t>Alumbramiento</a:t>
            </a:r>
            <a:endParaRPr lang="es-ES" sz="1200" b="1">
              <a:latin typeface="Comic Sans MS" panose="030F0702030302020204" pitchFamily="66" charset="0"/>
            </a:endParaRPr>
          </a:p>
        </p:txBody>
      </p:sp>
      <p:sp>
        <p:nvSpPr>
          <p:cNvPr id="69758" name="Text Box 126"/>
          <p:cNvSpPr txBox="1">
            <a:spLocks noChangeArrowheads="1"/>
          </p:cNvSpPr>
          <p:nvPr/>
        </p:nvSpPr>
        <p:spPr bwMode="auto">
          <a:xfrm>
            <a:off x="179388" y="3861048"/>
            <a:ext cx="27003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Dilatación del cuello del útero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Relajación de los músculos</a:t>
            </a:r>
            <a:br>
              <a:rPr lang="es-ES_tradnl" sz="1200" dirty="0">
                <a:latin typeface="Comic Sans MS" panose="030F0702030302020204" pitchFamily="66" charset="0"/>
              </a:rPr>
            </a:br>
            <a:r>
              <a:rPr lang="es-ES_tradnl" sz="1200" dirty="0">
                <a:latin typeface="Comic Sans MS" panose="030F0702030302020204" pitchFamily="66" charset="0"/>
              </a:rPr>
              <a:t>de la vagina. Contracciones útero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Se rompe la bolsa amniótica (</a:t>
            </a:r>
            <a:r>
              <a:rPr lang="en-US" sz="1200" dirty="0">
                <a:latin typeface="Comic Sans MS" panose="030F0702030302020204" pitchFamily="66" charset="0"/>
                <a:cs typeface="Arial" charset="0"/>
              </a:rPr>
              <a:t>«</a:t>
            </a:r>
            <a:r>
              <a:rPr lang="es-ES_tradnl" sz="1200" dirty="0">
                <a:latin typeface="Comic Sans MS" panose="030F0702030302020204" pitchFamily="66" charset="0"/>
              </a:rPr>
              <a:t>romper aguas</a:t>
            </a:r>
            <a:r>
              <a:rPr lang="en-US" sz="1200" dirty="0">
                <a:latin typeface="Comic Sans MS" panose="030F0702030302020204" pitchFamily="66" charset="0"/>
                <a:cs typeface="Arial" charset="0"/>
              </a:rPr>
              <a:t>»</a:t>
            </a:r>
            <a:r>
              <a:rPr lang="es-ES_tradnl" sz="1200" dirty="0"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50000"/>
              </a:spcBef>
              <a:tabLst>
                <a:tab pos="177800" algn="l"/>
              </a:tabLst>
            </a:pP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69761" name="Text Box 129"/>
          <p:cNvSpPr txBox="1">
            <a:spLocks noChangeArrowheads="1"/>
          </p:cNvSpPr>
          <p:nvPr/>
        </p:nvSpPr>
        <p:spPr bwMode="auto">
          <a:xfrm>
            <a:off x="3023791" y="3861048"/>
            <a:ext cx="27003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Contracciones del útero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Máxima dilatación del cuello del útero y de la vagina 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Expulsión del feto al exterior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Se corta el cordón umbilical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69762" name="Text Box 130"/>
          <p:cNvSpPr txBox="1">
            <a:spLocks noChangeArrowheads="1"/>
          </p:cNvSpPr>
          <p:nvPr/>
        </p:nvSpPr>
        <p:spPr bwMode="auto">
          <a:xfrm>
            <a:off x="6156139" y="4185084"/>
            <a:ext cx="27003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r>
              <a:rPr lang="es-ES_tradnl" sz="1200" dirty="0">
                <a:latin typeface="Comic Sans MS" panose="030F0702030302020204" pitchFamily="66" charset="0"/>
              </a:rPr>
              <a:t>Expulsión de la placenta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tabLst>
                <a:tab pos="177800" algn="l"/>
              </a:tabLst>
            </a:pP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69764" name="AutoShape 132"/>
          <p:cNvSpPr>
            <a:spLocks noChangeArrowheads="1"/>
          </p:cNvSpPr>
          <p:nvPr/>
        </p:nvSpPr>
        <p:spPr bwMode="auto">
          <a:xfrm rot="-21734808">
            <a:off x="236538" y="887501"/>
            <a:ext cx="769937" cy="801688"/>
          </a:xfrm>
          <a:custGeom>
            <a:avLst/>
            <a:gdLst>
              <a:gd name="G0" fmla="+- -1150841 0 0"/>
              <a:gd name="G1" fmla="+- 3131304 0 0"/>
              <a:gd name="G2" fmla="+- -1150841 0 3131304"/>
              <a:gd name="G3" fmla="+- 10800 0 0"/>
              <a:gd name="G4" fmla="+- 0 0 -11508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29 0 0"/>
              <a:gd name="G9" fmla="+- 0 0 3131304"/>
              <a:gd name="G10" fmla="+- 8329 0 2700"/>
              <a:gd name="G11" fmla="cos G10 -1150841"/>
              <a:gd name="G12" fmla="sin G10 -1150841"/>
              <a:gd name="G13" fmla="cos 13500 -1150841"/>
              <a:gd name="G14" fmla="sin 13500 -1150841"/>
              <a:gd name="G15" fmla="+- G11 10800 0"/>
              <a:gd name="G16" fmla="+- G12 10800 0"/>
              <a:gd name="G17" fmla="+- G13 10800 0"/>
              <a:gd name="G18" fmla="+- G14 10800 0"/>
              <a:gd name="G19" fmla="*/ 8329 1 2"/>
              <a:gd name="G20" fmla="+- G19 5400 0"/>
              <a:gd name="G21" fmla="cos G20 -1150841"/>
              <a:gd name="G22" fmla="sin G20 -1150841"/>
              <a:gd name="G23" fmla="+- G21 10800 0"/>
              <a:gd name="G24" fmla="+- G12 G23 G22"/>
              <a:gd name="G25" fmla="+- G22 G23 G11"/>
              <a:gd name="G26" fmla="cos 10800 -1150841"/>
              <a:gd name="G27" fmla="sin 10800 -1150841"/>
              <a:gd name="G28" fmla="cos 8329 -1150841"/>
              <a:gd name="G29" fmla="sin 8329 -11508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3131304"/>
              <a:gd name="G36" fmla="sin G34 3131304"/>
              <a:gd name="G37" fmla="+/ 3131304 -11508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29 G39"/>
              <a:gd name="G43" fmla="sin 832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373 w 21600"/>
              <a:gd name="T5" fmla="*/ 7984 h 21600"/>
              <a:gd name="T6" fmla="*/ 17227 w 21600"/>
              <a:gd name="T7" fmla="*/ 17883 h 21600"/>
              <a:gd name="T8" fmla="*/ 2758 w 21600"/>
              <a:gd name="T9" fmla="*/ 8628 h 21600"/>
              <a:gd name="T10" fmla="*/ 23670 w 21600"/>
              <a:gd name="T11" fmla="*/ 6726 h 21600"/>
              <a:gd name="T12" fmla="*/ 21106 w 21600"/>
              <a:gd name="T13" fmla="*/ 11667 h 21600"/>
              <a:gd name="T14" fmla="*/ 16166 w 21600"/>
              <a:gd name="T15" fmla="*/ 910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740" y="8287"/>
                </a:moveTo>
                <a:cubicBezTo>
                  <a:pt x="17645" y="4824"/>
                  <a:pt x="14431" y="2471"/>
                  <a:pt x="10800" y="2471"/>
                </a:cubicBezTo>
                <a:cubicBezTo>
                  <a:pt x="6200" y="2471"/>
                  <a:pt x="2471" y="6200"/>
                  <a:pt x="2471" y="10800"/>
                </a:cubicBezTo>
                <a:cubicBezTo>
                  <a:pt x="2471" y="15399"/>
                  <a:pt x="6200" y="19129"/>
                  <a:pt x="10800" y="19129"/>
                </a:cubicBezTo>
                <a:cubicBezTo>
                  <a:pt x="12869" y="19129"/>
                  <a:pt x="14864" y="18358"/>
                  <a:pt x="16396" y="16968"/>
                </a:cubicBezTo>
                <a:lnTo>
                  <a:pt x="18057" y="18798"/>
                </a:lnTo>
                <a:cubicBezTo>
                  <a:pt x="16070" y="20601"/>
                  <a:pt x="13483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5509" y="-1"/>
                  <a:pt x="19675" y="3051"/>
                  <a:pt x="21096" y="7541"/>
                </a:cubicBezTo>
                <a:lnTo>
                  <a:pt x="23670" y="6726"/>
                </a:lnTo>
                <a:lnTo>
                  <a:pt x="21106" y="11667"/>
                </a:lnTo>
                <a:lnTo>
                  <a:pt x="16166" y="9101"/>
                </a:lnTo>
                <a:lnTo>
                  <a:pt x="18740" y="8287"/>
                </a:lnTo>
                <a:close/>
              </a:path>
            </a:pathLst>
          </a:custGeom>
          <a:solidFill>
            <a:srgbClr val="CCFF99">
              <a:alpha val="50000"/>
            </a:srgb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765" name="Rectangle 133"/>
          <p:cNvSpPr>
            <a:spLocks noChangeArrowheads="1"/>
          </p:cNvSpPr>
          <p:nvPr/>
        </p:nvSpPr>
        <p:spPr bwMode="auto">
          <a:xfrm>
            <a:off x="1312764" y="1160748"/>
            <a:ext cx="1243012" cy="21590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latin typeface="Comic Sans MS" panose="030F0702030302020204" pitchFamily="66" charset="0"/>
              </a:rPr>
              <a:t>De 8 a 12 horas</a:t>
            </a:r>
            <a:endParaRPr lang="es-ES" sz="1200">
              <a:latin typeface="Comic Sans MS" panose="030F0702030302020204" pitchFamily="66" charset="0"/>
            </a:endParaRPr>
          </a:p>
        </p:txBody>
      </p:sp>
      <p:sp>
        <p:nvSpPr>
          <p:cNvPr id="69767" name="AutoShape 135"/>
          <p:cNvSpPr>
            <a:spLocks noChangeArrowheads="1"/>
          </p:cNvSpPr>
          <p:nvPr/>
        </p:nvSpPr>
        <p:spPr bwMode="auto">
          <a:xfrm>
            <a:off x="3101975" y="944724"/>
            <a:ext cx="576263" cy="641350"/>
          </a:xfrm>
          <a:custGeom>
            <a:avLst/>
            <a:gdLst>
              <a:gd name="G0" fmla="+- -1150841 0 0"/>
              <a:gd name="G1" fmla="+- -6014193 0 0"/>
              <a:gd name="G2" fmla="+- -1150841 0 -6014193"/>
              <a:gd name="G3" fmla="+- 10800 0 0"/>
              <a:gd name="G4" fmla="+- 0 0 -11508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29 0 0"/>
              <a:gd name="G9" fmla="+- 0 0 -6014193"/>
              <a:gd name="G10" fmla="+- 8329 0 2700"/>
              <a:gd name="G11" fmla="cos G10 -1150841"/>
              <a:gd name="G12" fmla="sin G10 -1150841"/>
              <a:gd name="G13" fmla="cos 13500 -1150841"/>
              <a:gd name="G14" fmla="sin 13500 -1150841"/>
              <a:gd name="G15" fmla="+- G11 10800 0"/>
              <a:gd name="G16" fmla="+- G12 10800 0"/>
              <a:gd name="G17" fmla="+- G13 10800 0"/>
              <a:gd name="G18" fmla="+- G14 10800 0"/>
              <a:gd name="G19" fmla="*/ 8329 1 2"/>
              <a:gd name="G20" fmla="+- G19 5400 0"/>
              <a:gd name="G21" fmla="cos G20 -1150841"/>
              <a:gd name="G22" fmla="sin G20 -1150841"/>
              <a:gd name="G23" fmla="+- G21 10800 0"/>
              <a:gd name="G24" fmla="+- G12 G23 G22"/>
              <a:gd name="G25" fmla="+- G22 G23 G11"/>
              <a:gd name="G26" fmla="cos 10800 -1150841"/>
              <a:gd name="G27" fmla="sin 10800 -1150841"/>
              <a:gd name="G28" fmla="cos 8329 -1150841"/>
              <a:gd name="G29" fmla="sin 8329 -11508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014193"/>
              <a:gd name="G36" fmla="sin G34 -6014193"/>
              <a:gd name="G37" fmla="+/ -6014193 -11508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29 G39"/>
              <a:gd name="G43" fmla="sin 832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046 w 21600"/>
              <a:gd name="T5" fmla="*/ 1989 h 21600"/>
              <a:gd name="T6" fmla="*/ 10504 w 21600"/>
              <a:gd name="T7" fmla="*/ 1239 h 21600"/>
              <a:gd name="T8" fmla="*/ 15617 w 21600"/>
              <a:gd name="T9" fmla="*/ 4005 h 21600"/>
              <a:gd name="T10" fmla="*/ 23670 w 21600"/>
              <a:gd name="T11" fmla="*/ 6726 h 21600"/>
              <a:gd name="T12" fmla="*/ 21106 w 21600"/>
              <a:gd name="T13" fmla="*/ 11667 h 21600"/>
              <a:gd name="T14" fmla="*/ 16166 w 21600"/>
              <a:gd name="T15" fmla="*/ 910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740" y="8287"/>
                </a:moveTo>
                <a:cubicBezTo>
                  <a:pt x="17645" y="4824"/>
                  <a:pt x="14431" y="2471"/>
                  <a:pt x="10800" y="2471"/>
                </a:cubicBezTo>
                <a:cubicBezTo>
                  <a:pt x="10714" y="2470"/>
                  <a:pt x="10628" y="2472"/>
                  <a:pt x="10542" y="2474"/>
                </a:cubicBezTo>
                <a:lnTo>
                  <a:pt x="10466" y="5"/>
                </a:lnTo>
                <a:cubicBezTo>
                  <a:pt x="10577" y="1"/>
                  <a:pt x="10688" y="-1"/>
                  <a:pt x="10800" y="0"/>
                </a:cubicBezTo>
                <a:cubicBezTo>
                  <a:pt x="15509" y="0"/>
                  <a:pt x="19675" y="3051"/>
                  <a:pt x="21096" y="7541"/>
                </a:cubicBezTo>
                <a:lnTo>
                  <a:pt x="23670" y="6726"/>
                </a:lnTo>
                <a:lnTo>
                  <a:pt x="21106" y="11667"/>
                </a:lnTo>
                <a:lnTo>
                  <a:pt x="16166" y="9101"/>
                </a:lnTo>
                <a:lnTo>
                  <a:pt x="18740" y="8287"/>
                </a:lnTo>
                <a:close/>
              </a:path>
            </a:pathLst>
          </a:custGeom>
          <a:solidFill>
            <a:srgbClr val="CCFF99">
              <a:alpha val="50000"/>
            </a:srgb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768" name="Rectangle 136"/>
          <p:cNvSpPr>
            <a:spLocks noChangeArrowheads="1"/>
          </p:cNvSpPr>
          <p:nvPr/>
        </p:nvSpPr>
        <p:spPr bwMode="auto">
          <a:xfrm>
            <a:off x="3972992" y="1196752"/>
            <a:ext cx="1535112" cy="21431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latin typeface="Comic Sans MS" panose="030F0702030302020204" pitchFamily="66" charset="0"/>
              </a:rPr>
              <a:t>De 15 a 30 minutos</a:t>
            </a:r>
            <a:endParaRPr lang="es-ES" sz="1200">
              <a:latin typeface="Comic Sans MS" panose="030F0702030302020204" pitchFamily="66" charset="0"/>
            </a:endParaRPr>
          </a:p>
        </p:txBody>
      </p:sp>
      <p:sp>
        <p:nvSpPr>
          <p:cNvPr id="69770" name="AutoShape 138"/>
          <p:cNvSpPr>
            <a:spLocks noChangeArrowheads="1"/>
          </p:cNvSpPr>
          <p:nvPr/>
        </p:nvSpPr>
        <p:spPr bwMode="auto">
          <a:xfrm rot="3024040">
            <a:off x="6227762" y="1026260"/>
            <a:ext cx="576263" cy="576262"/>
          </a:xfrm>
          <a:custGeom>
            <a:avLst/>
            <a:gdLst>
              <a:gd name="G0" fmla="+- -1150841 0 0"/>
              <a:gd name="G1" fmla="+- -4135025 0 0"/>
              <a:gd name="G2" fmla="+- -1150841 0 -4135025"/>
              <a:gd name="G3" fmla="+- 10800 0 0"/>
              <a:gd name="G4" fmla="+- 0 0 -11508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29 0 0"/>
              <a:gd name="G9" fmla="+- 0 0 -4135025"/>
              <a:gd name="G10" fmla="+- 8329 0 2700"/>
              <a:gd name="G11" fmla="cos G10 -1150841"/>
              <a:gd name="G12" fmla="sin G10 -1150841"/>
              <a:gd name="G13" fmla="cos 13500 -1150841"/>
              <a:gd name="G14" fmla="sin 13500 -1150841"/>
              <a:gd name="G15" fmla="+- G11 10800 0"/>
              <a:gd name="G16" fmla="+- G12 10800 0"/>
              <a:gd name="G17" fmla="+- G13 10800 0"/>
              <a:gd name="G18" fmla="+- G14 10800 0"/>
              <a:gd name="G19" fmla="*/ 8329 1 2"/>
              <a:gd name="G20" fmla="+- G19 5400 0"/>
              <a:gd name="G21" fmla="cos G20 -1150841"/>
              <a:gd name="G22" fmla="sin G20 -1150841"/>
              <a:gd name="G23" fmla="+- G21 10800 0"/>
              <a:gd name="G24" fmla="+- G12 G23 G22"/>
              <a:gd name="G25" fmla="+- G22 G23 G11"/>
              <a:gd name="G26" fmla="cos 10800 -1150841"/>
              <a:gd name="G27" fmla="sin 10800 -1150841"/>
              <a:gd name="G28" fmla="cos 8329 -1150841"/>
              <a:gd name="G29" fmla="sin 8329 -11508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135025"/>
              <a:gd name="G36" fmla="sin G34 -4135025"/>
              <a:gd name="G37" fmla="+/ -4135025 -11508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29 G39"/>
              <a:gd name="G43" fmla="sin 832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033 w 21600"/>
              <a:gd name="T5" fmla="*/ 3810 h 21600"/>
              <a:gd name="T6" fmla="*/ 15128 w 21600"/>
              <a:gd name="T7" fmla="*/ 2270 h 21600"/>
              <a:gd name="T8" fmla="*/ 17149 w 21600"/>
              <a:gd name="T9" fmla="*/ 5409 h 21600"/>
              <a:gd name="T10" fmla="*/ 23670 w 21600"/>
              <a:gd name="T11" fmla="*/ 6726 h 21600"/>
              <a:gd name="T12" fmla="*/ 21106 w 21600"/>
              <a:gd name="T13" fmla="*/ 11667 h 21600"/>
              <a:gd name="T14" fmla="*/ 16166 w 21600"/>
              <a:gd name="T15" fmla="*/ 910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740" y="8287"/>
                </a:moveTo>
                <a:cubicBezTo>
                  <a:pt x="18066" y="6155"/>
                  <a:pt x="16562" y="4384"/>
                  <a:pt x="14568" y="3372"/>
                </a:cubicBezTo>
                <a:lnTo>
                  <a:pt x="15687" y="1168"/>
                </a:lnTo>
                <a:cubicBezTo>
                  <a:pt x="18272" y="2480"/>
                  <a:pt x="20221" y="4777"/>
                  <a:pt x="21096" y="7541"/>
                </a:cubicBezTo>
                <a:lnTo>
                  <a:pt x="23670" y="6726"/>
                </a:lnTo>
                <a:lnTo>
                  <a:pt x="21106" y="11667"/>
                </a:lnTo>
                <a:lnTo>
                  <a:pt x="16166" y="9101"/>
                </a:lnTo>
                <a:lnTo>
                  <a:pt x="18740" y="8287"/>
                </a:lnTo>
                <a:close/>
              </a:path>
            </a:pathLst>
          </a:custGeom>
          <a:solidFill>
            <a:srgbClr val="CCFF99">
              <a:alpha val="50000"/>
            </a:srgb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771" name="Rectangle 139"/>
          <p:cNvSpPr>
            <a:spLocks noChangeArrowheads="1"/>
          </p:cNvSpPr>
          <p:nvPr/>
        </p:nvSpPr>
        <p:spPr bwMode="auto">
          <a:xfrm>
            <a:off x="6944679" y="1232756"/>
            <a:ext cx="2055813" cy="21431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latin typeface="Comic Sans MS" panose="030F0702030302020204" pitchFamily="66" charset="0"/>
              </a:rPr>
              <a:t>De 5 a 15 minutos después</a:t>
            </a:r>
            <a:endParaRPr lang="es-ES" sz="1200">
              <a:latin typeface="Comic Sans MS" panose="030F0702030302020204" pitchFamily="66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B44C2395-4B29-4320-AF20-6FAF3E043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15888"/>
            <a:ext cx="2376487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FASES DEL PARTO</a:t>
            </a:r>
            <a:endParaRPr lang="es-ES_tradnl" sz="1600" dirty="0">
              <a:latin typeface="Comic Sans MS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FF0AD9-7E55-4218-9713-0E2CC1D05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364" b="18896"/>
          <a:stretch/>
        </p:blipFill>
        <p:spPr>
          <a:xfrm>
            <a:off x="1439651" y="5193196"/>
            <a:ext cx="6065465" cy="158409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Picture 2" descr="graf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5"/>
          <a:stretch/>
        </p:blipFill>
        <p:spPr bwMode="auto">
          <a:xfrm>
            <a:off x="245715" y="1820906"/>
            <a:ext cx="4290281" cy="32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12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48680"/>
            <a:ext cx="439120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9572" y="318138"/>
            <a:ext cx="4068452" cy="707886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u="sng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s-ES_tradnl" sz="1600" b="1" u="sng" dirty="0">
                <a:solidFill>
                  <a:schemeClr val="accent2"/>
                </a:solidFill>
                <a:latin typeface="Comic Sans MS" pitchFamily="66" charset="0"/>
              </a:rPr>
              <a:t>TIPOS DE GEMELOS</a:t>
            </a:r>
            <a:endParaRPr lang="es-ES_tradnl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DICIGÓTICOS Y MONOCIGÓTICOS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7539136" y="5661248"/>
            <a:ext cx="1533364" cy="477054"/>
          </a:xfrm>
          <a:prstGeom prst="rect">
            <a:avLst/>
          </a:prstGeom>
          <a:solidFill>
            <a:srgbClr val="99FF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MONOCORIÓNICOS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MONOAMNIÓTICOS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5990964" y="5661248"/>
            <a:ext cx="1497360" cy="477054"/>
          </a:xfrm>
          <a:prstGeom prst="rect">
            <a:avLst/>
          </a:prstGeom>
          <a:solidFill>
            <a:srgbClr val="99FF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MONOCORIÓNICOS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DIAMNIÓTICOS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639580" y="5661248"/>
            <a:ext cx="1300572" cy="477054"/>
          </a:xfrm>
          <a:prstGeom prst="rect">
            <a:avLst/>
          </a:prstGeom>
          <a:solidFill>
            <a:srgbClr val="99FF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DICORIÓNICOS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663300"/>
                </a:solidFill>
                <a:latin typeface="Comic Sans MS" panose="030F0702030302020204" pitchFamily="66" charset="0"/>
              </a:rPr>
              <a:t>DIAMNIÓTICOS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848364" y="6273316"/>
            <a:ext cx="762000" cy="400110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000066"/>
                </a:solidFill>
                <a:latin typeface="Comic Sans MS" panose="030F0702030302020204" pitchFamily="66" charset="0"/>
              </a:rPr>
              <a:t>A partir del 7º día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6444208" y="6273316"/>
            <a:ext cx="720080" cy="400110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000066"/>
                </a:solidFill>
                <a:latin typeface="Comic Sans MS" panose="030F0702030302020204" pitchFamily="66" charset="0"/>
              </a:rPr>
              <a:t>Del 4º al 7º día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4788024" y="6273316"/>
            <a:ext cx="1044116" cy="400110"/>
          </a:xfrm>
          <a:prstGeom prst="rect">
            <a:avLst/>
          </a:prstGeom>
          <a:solidFill>
            <a:srgbClr val="D9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000" dirty="0">
                <a:solidFill>
                  <a:srgbClr val="000066"/>
                </a:solidFill>
                <a:latin typeface="Comic Sans MS" panose="030F0702030302020204" pitchFamily="66" charset="0"/>
              </a:rPr>
              <a:t>En los 3 primeros días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D08B8065-ED5B-442C-8223-BC918725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736" y="179348"/>
            <a:ext cx="1857400" cy="307777"/>
          </a:xfrm>
          <a:prstGeom prst="rect">
            <a:avLst/>
          </a:prstGeom>
          <a:solidFill>
            <a:srgbClr val="99FF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rgbClr val="663300"/>
                </a:solidFill>
                <a:latin typeface="Comic Sans MS" panose="030F0702030302020204" pitchFamily="66" charset="0"/>
              </a:rPr>
              <a:t>MONOCIGÓTICOS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3EC7383-8E8C-4793-A443-C3B121D84EA6}"/>
              </a:ext>
            </a:extLst>
          </p:cNvPr>
          <p:cNvSpPr/>
          <p:nvPr/>
        </p:nvSpPr>
        <p:spPr>
          <a:xfrm>
            <a:off x="281719" y="1824406"/>
            <a:ext cx="4146265" cy="3224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441603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188" y="3645024"/>
            <a:ext cx="3256671" cy="6120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s-ES" sz="1400" b="1" u="sng" dirty="0">
                <a:solidFill>
                  <a:srgbClr val="00B050"/>
                </a:solidFill>
                <a:latin typeface="Comic Sans MS" pitchFamily="66" charset="0"/>
              </a:rPr>
              <a:t> FRAGMENTACIÓN O ESCISIÓN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5149996"/>
            <a:ext cx="3492388" cy="1224136"/>
          </a:xfrm>
        </p:spPr>
        <p:txBody>
          <a:bodyPr/>
          <a:lstStyle/>
          <a:p>
            <a:pPr>
              <a:buNone/>
            </a:pPr>
            <a:r>
              <a:rPr lang="es-ES" sz="1400" dirty="0">
                <a:solidFill>
                  <a:srgbClr val="990000"/>
                </a:solidFill>
                <a:latin typeface="Comic Sans MS" pitchFamily="66" charset="0"/>
              </a:rPr>
              <a:t>     </a:t>
            </a:r>
            <a:r>
              <a:rPr lang="es-ES" sz="1400" dirty="0">
                <a:solidFill>
                  <a:srgbClr val="C00000"/>
                </a:solidFill>
                <a:latin typeface="Comic Sans MS" pitchFamily="66" charset="0"/>
              </a:rPr>
              <a:t>- Longitudinal</a:t>
            </a:r>
            <a:r>
              <a:rPr lang="es-ES" sz="1400" dirty="0">
                <a:latin typeface="Comic Sans MS" pitchFamily="66" charset="0"/>
              </a:rPr>
              <a:t> (poríferos, algunos equinodermos).</a:t>
            </a:r>
          </a:p>
          <a:p>
            <a:pPr>
              <a:buNone/>
            </a:pPr>
            <a:endParaRPr lang="es-ES" sz="1400" dirty="0">
              <a:latin typeface="Comic Sans MS" pitchFamily="66" charset="0"/>
            </a:endParaRPr>
          </a:p>
          <a:p>
            <a:pPr>
              <a:buNone/>
            </a:pPr>
            <a:r>
              <a:rPr lang="es-ES" sz="1400" dirty="0">
                <a:latin typeface="Comic Sans MS" pitchFamily="66" charset="0"/>
              </a:rPr>
              <a:t>     </a:t>
            </a:r>
            <a:r>
              <a:rPr lang="es-ES" sz="1400" dirty="0">
                <a:solidFill>
                  <a:srgbClr val="C00000"/>
                </a:solidFill>
                <a:latin typeface="Comic Sans MS" pitchFamily="66" charset="0"/>
              </a:rPr>
              <a:t>- Transversal</a:t>
            </a:r>
            <a:r>
              <a:rPr lang="es-ES" sz="1400" dirty="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s-ES" sz="1400" dirty="0">
                <a:latin typeface="Comic Sans MS" pitchFamily="66" charset="0"/>
              </a:rPr>
              <a:t>(algunos  platelmintos, anélidos) .</a:t>
            </a:r>
          </a:p>
          <a:p>
            <a:endParaRPr lang="es-ES" sz="1400" dirty="0">
              <a:solidFill>
                <a:srgbClr val="990000"/>
              </a:solidFill>
            </a:endParaRPr>
          </a:p>
        </p:txBody>
      </p:sp>
      <p:pic>
        <p:nvPicPr>
          <p:cNvPr id="9220" name="Picture 7" descr="platelmintos_rep_asexu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2300" y="3681028"/>
            <a:ext cx="1562659" cy="2614669"/>
          </a:xfrm>
          <a:noFill/>
        </p:spPr>
      </p:pic>
      <p:pic>
        <p:nvPicPr>
          <p:cNvPr id="5" name="Picture 5" descr="estrella de mar fragmentación"/>
          <p:cNvPicPr>
            <a:picLocks noChangeAspect="1" noChangeArrowheads="1"/>
          </p:cNvPicPr>
          <p:nvPr/>
        </p:nvPicPr>
        <p:blipFill>
          <a:blip r:embed="rId4" cstate="print">
            <a:lum bright="-8000" contrast="12000"/>
          </a:blip>
          <a:srcRect/>
          <a:stretch>
            <a:fillRect/>
          </a:stretch>
        </p:blipFill>
        <p:spPr bwMode="auto">
          <a:xfrm>
            <a:off x="3311860" y="3609020"/>
            <a:ext cx="2052228" cy="268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edusa_estrobilac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92" y="3645024"/>
            <a:ext cx="1781978" cy="265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143508" y="3573016"/>
            <a:ext cx="8820980" cy="28443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EE22EF6-CC97-47EC-841B-BDBB1CBDC8FD}"/>
              </a:ext>
            </a:extLst>
          </p:cNvPr>
          <p:cNvSpPr/>
          <p:nvPr/>
        </p:nvSpPr>
        <p:spPr>
          <a:xfrm>
            <a:off x="143508" y="548680"/>
            <a:ext cx="8820980" cy="28443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4C25793-0207-465A-A77A-4AE86921DB86}"/>
              </a:ext>
            </a:extLst>
          </p:cNvPr>
          <p:cNvSpPr txBox="1">
            <a:spLocks noChangeArrowheads="1"/>
          </p:cNvSpPr>
          <p:nvPr/>
        </p:nvSpPr>
        <p:spPr>
          <a:xfrm>
            <a:off x="652028" y="152636"/>
            <a:ext cx="7772400" cy="406841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" sz="1800" b="1" kern="0" dirty="0">
                <a:solidFill>
                  <a:srgbClr val="00B050"/>
                </a:solidFill>
                <a:latin typeface="Comic Sans MS" pitchFamily="66" charset="0"/>
              </a:rPr>
              <a:t>2. REPRODUCCIÓN ASEXUAL: MODALIDADES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2D6D5F7-3D3B-4EA0-A6FD-EC9887AA020C}"/>
              </a:ext>
            </a:extLst>
          </p:cNvPr>
          <p:cNvSpPr txBox="1">
            <a:spLocks noChangeArrowheads="1"/>
          </p:cNvSpPr>
          <p:nvPr/>
        </p:nvSpPr>
        <p:spPr>
          <a:xfrm>
            <a:off x="647564" y="836712"/>
            <a:ext cx="1908212" cy="114300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" sz="1800" kern="0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s-ES" sz="1700" b="1" u="sng" kern="0" dirty="0">
                <a:solidFill>
                  <a:srgbClr val="00B050"/>
                </a:solidFill>
                <a:latin typeface="Comic Sans MS" pitchFamily="66" charset="0"/>
              </a:rPr>
              <a:t>GEMACIÓN</a:t>
            </a:r>
            <a:br>
              <a:rPr lang="es-ES" sz="1700" u="sng" kern="0" dirty="0">
                <a:solidFill>
                  <a:srgbClr val="00B050"/>
                </a:solidFill>
                <a:latin typeface="Comic Sans MS" pitchFamily="66" charset="0"/>
              </a:rPr>
            </a:br>
            <a:endParaRPr lang="es-ES" sz="1700" u="sng" kern="0" dirty="0">
              <a:solidFill>
                <a:srgbClr val="00B050"/>
              </a:solidFill>
              <a:latin typeface="Comic Sans MS" pitchFamily="66" charset="0"/>
            </a:endParaRPr>
          </a:p>
          <a:p>
            <a:pPr marL="285750" indent="-285750" algn="l" fontAlgn="auto">
              <a:spcAft>
                <a:spcPts val="0"/>
              </a:spcAft>
              <a:buFontTx/>
              <a:buChar char="-"/>
              <a:defRPr/>
            </a:pPr>
            <a:r>
              <a:rPr lang="es-ES" sz="1800" kern="0" dirty="0">
                <a:solidFill>
                  <a:schemeClr val="tx1"/>
                </a:solidFill>
                <a:latin typeface="Comic Sans MS" pitchFamily="66" charset="0"/>
              </a:rPr>
              <a:t>Poríferos</a:t>
            </a:r>
          </a:p>
          <a:p>
            <a:pPr marL="285750" indent="-285750" algn="l" fontAlgn="auto">
              <a:spcAft>
                <a:spcPts val="0"/>
              </a:spcAft>
              <a:buFontTx/>
              <a:buChar char="-"/>
              <a:defRPr/>
            </a:pPr>
            <a:endParaRPr lang="es-ES" sz="1800" kern="0" dirty="0">
              <a:solidFill>
                <a:srgbClr val="00B050"/>
              </a:solidFill>
              <a:latin typeface="Comic Sans MS" pitchFamily="66" charset="0"/>
            </a:endParaRPr>
          </a:p>
          <a:p>
            <a:pPr marL="285750" indent="-285750" algn="l" fontAlgn="auto">
              <a:spcAft>
                <a:spcPts val="0"/>
              </a:spcAft>
              <a:buFontTx/>
              <a:buChar char="-"/>
              <a:defRPr/>
            </a:pPr>
            <a:r>
              <a:rPr lang="es-ES" sz="1800" kern="0" dirty="0">
                <a:solidFill>
                  <a:schemeClr val="tx1"/>
                </a:solidFill>
                <a:latin typeface="Comic Sans MS" pitchFamily="66" charset="0"/>
              </a:rPr>
              <a:t>Celentéreos</a:t>
            </a:r>
          </a:p>
        </p:txBody>
      </p:sp>
      <p:pic>
        <p:nvPicPr>
          <p:cNvPr id="11" name="Picture 7" descr="coral2">
            <a:extLst>
              <a:ext uri="{FF2B5EF4-FFF2-40B4-BE49-F238E27FC236}">
                <a16:creationId xmlns:a16="http://schemas.microsoft.com/office/drawing/2014/main" id="{C029C591-DF85-462C-A35E-723CC11F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661172" y="692695"/>
            <a:ext cx="3467112" cy="2614669"/>
          </a:xfrm>
          <a:prstGeom prst="rect">
            <a:avLst/>
          </a:prstGeom>
          <a:noFill/>
        </p:spPr>
      </p:pic>
      <p:pic>
        <p:nvPicPr>
          <p:cNvPr id="12" name="Picture 6" descr="gemacion_cnidario_hydra">
            <a:extLst>
              <a:ext uri="{FF2B5EF4-FFF2-40B4-BE49-F238E27FC236}">
                <a16:creationId xmlns:a16="http://schemas.microsoft.com/office/drawing/2014/main" id="{796CD15A-57E5-492B-877E-D0C5BFB9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22000" contrast="22000"/>
          </a:blip>
          <a:srcRect/>
          <a:stretch>
            <a:fillRect/>
          </a:stretch>
        </p:blipFill>
        <p:spPr>
          <a:xfrm>
            <a:off x="7141168" y="706318"/>
            <a:ext cx="1715308" cy="2614670"/>
          </a:xfrm>
          <a:prstGeom prst="rect">
            <a:avLst/>
          </a:prstGeom>
          <a:noFill/>
        </p:spPr>
      </p:pic>
      <p:sp>
        <p:nvSpPr>
          <p:cNvPr id="14" name="Text Box 42">
            <a:extLst>
              <a:ext uri="{FF2B5EF4-FFF2-40B4-BE49-F238E27FC236}">
                <a16:creationId xmlns:a16="http://schemas.microsoft.com/office/drawing/2014/main" id="{314890A7-2571-43D9-AB2E-5BC615D8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55" y="2168860"/>
            <a:ext cx="2663825" cy="95410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4E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4E00"/>
                </a:solidFill>
                <a:latin typeface="Comic Sans MS" panose="030F0702030302020204" pitchFamily="66" charset="0"/>
              </a:rPr>
              <a:t>Formación de yemas que darán lugar a nuevos individuos por mitosis. Podrán formarse colonias.</a:t>
            </a:r>
          </a:p>
        </p:txBody>
      </p:sp>
      <p:sp>
        <p:nvSpPr>
          <p:cNvPr id="15" name="Text Box 42">
            <a:extLst>
              <a:ext uri="{FF2B5EF4-FFF2-40B4-BE49-F238E27FC236}">
                <a16:creationId xmlns:a16="http://schemas.microsoft.com/office/drawing/2014/main" id="{F40CB000-7D51-49DC-A493-F97818708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41" y="4041067"/>
            <a:ext cx="2860972" cy="95410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4E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4E00"/>
                </a:solidFill>
                <a:latin typeface="Comic Sans MS" panose="030F0702030302020204" pitchFamily="66" charset="0"/>
              </a:rPr>
              <a:t>Un individuo se divide en 2 o más trozos, cada uno de los cuales es capaz de reconstruir un nuevo organismo.</a:t>
            </a:r>
          </a:p>
        </p:txBody>
      </p:sp>
    </p:spTree>
    <p:extLst>
      <p:ext uri="{BB962C8B-B14F-4D97-AF65-F5344CB8AC3E}">
        <p14:creationId xmlns:p14="http://schemas.microsoft.com/office/powerpoint/2010/main" val="90313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Escritorio\imagenes\Sin título-8.gif">
            <a:extLst>
              <a:ext uri="{FF2B5EF4-FFF2-40B4-BE49-F238E27FC236}">
                <a16:creationId xmlns:a16="http://schemas.microsoft.com/office/drawing/2014/main" id="{7A385B81-9367-489F-6ADA-80FD48D0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6400" r="3539" b="5901"/>
          <a:stretch>
            <a:fillRect/>
          </a:stretch>
        </p:blipFill>
        <p:spPr bwMode="auto">
          <a:xfrm>
            <a:off x="0" y="215379"/>
            <a:ext cx="91440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30498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332656"/>
            <a:ext cx="4510611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B050"/>
                </a:solidFill>
                <a:latin typeface="Comic Sans MS" pitchFamily="66" charset="0"/>
              </a:rPr>
              <a:t>3. REPRODUCCIÓN SEXUAL SIN FECUNDACIÓN:</a:t>
            </a:r>
            <a:br>
              <a:rPr lang="es-ES" sz="1600" b="1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s-ES" sz="16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s-ES" sz="1600" b="1" u="sng" dirty="0">
                <a:solidFill>
                  <a:srgbClr val="00B050"/>
                </a:solidFill>
                <a:latin typeface="Comic Sans MS" pitchFamily="66" charset="0"/>
              </a:rPr>
              <a:t>PARTENOGÉNESIS</a:t>
            </a:r>
            <a:r>
              <a:rPr lang="es-ES" sz="16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5" name="Group 5"/>
          <p:cNvGrpSpPr>
            <a:grpSpLocks noGrp="1" noChangeAspect="1"/>
          </p:cNvGrpSpPr>
          <p:nvPr/>
        </p:nvGrpSpPr>
        <p:grpSpPr bwMode="auto">
          <a:xfrm>
            <a:off x="1328135" y="2646229"/>
            <a:ext cx="6795983" cy="3737529"/>
            <a:chOff x="2274" y="1440"/>
            <a:chExt cx="7235" cy="4383"/>
          </a:xfrm>
        </p:grpSpPr>
        <p:sp>
          <p:nvSpPr>
            <p:cNvPr id="6" name="AutoShape 6"/>
            <p:cNvSpPr>
              <a:spLocks noChangeAspect="1" noChangeArrowheads="1"/>
            </p:cNvSpPr>
            <p:nvPr/>
          </p:nvSpPr>
          <p:spPr bwMode="auto">
            <a:xfrm>
              <a:off x="2274" y="1440"/>
              <a:ext cx="7235" cy="43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041" y="1903"/>
              <a:ext cx="1225" cy="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>
                <a:defRPr/>
              </a:pPr>
              <a:r>
                <a:rPr lang="es-ES" sz="1200"/>
                <a:t>REINA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483" y="1903"/>
              <a:ext cx="1223" cy="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/>
                <a:t>ZÁNGANO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483" y="4218"/>
              <a:ext cx="1223" cy="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/>
                <a:t>OBRERA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005" y="3262"/>
              <a:ext cx="1990" cy="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>
                  <a:latin typeface="Comic Sans MS" panose="030F0702030302020204" pitchFamily="66" charset="0"/>
                </a:rPr>
                <a:t>espermatozoide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917" y="2000"/>
              <a:ext cx="1226" cy="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>
                  <a:latin typeface="Comic Sans MS" panose="030F0702030302020204" pitchFamily="66" charset="0"/>
                </a:rPr>
                <a:t>óvulo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917" y="4804"/>
              <a:ext cx="1225" cy="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>
                  <a:latin typeface="Comic Sans MS" panose="030F0702030302020204" pitchFamily="66" charset="0"/>
                </a:rPr>
                <a:t>larva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917" y="3262"/>
              <a:ext cx="1226" cy="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100584" tIns="50292" rIns="100584" bIns="50292"/>
            <a:lstStyle/>
            <a:p>
              <a:pPr algn="ctr">
                <a:defRPr/>
              </a:pPr>
              <a:r>
                <a:rPr lang="es-ES" sz="1200">
                  <a:latin typeface="Comic Sans MS" panose="030F0702030302020204" pitchFamily="66" charset="0"/>
                </a:rPr>
                <a:t>zigoto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4" name="Picture 14" descr="abeja%20rein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4" y="1440"/>
              <a:ext cx="2365" cy="12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5" descr="abeja%20zangan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83" y="1440"/>
              <a:ext cx="2226" cy="12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6" descr="abeja%20obre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65" y="3962"/>
              <a:ext cx="2501" cy="1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639" y="2141"/>
              <a:ext cx="5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6170" y="2141"/>
              <a:ext cx="55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5474" y="2561"/>
              <a:ext cx="1" cy="5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5474" y="3962"/>
              <a:ext cx="1" cy="5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6170" y="3402"/>
              <a:ext cx="55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7979" y="2701"/>
              <a:ext cx="1" cy="5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6309" y="4943"/>
              <a:ext cx="55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248" y="2981"/>
              <a:ext cx="1809" cy="1962"/>
            </a:xfrm>
            <a:custGeom>
              <a:avLst/>
              <a:gdLst>
                <a:gd name="T0" fmla="*/ 2346 w 2346"/>
                <a:gd name="T1" fmla="*/ 2520 h 2520"/>
                <a:gd name="T2" fmla="*/ 0 w 2346"/>
                <a:gd name="T3" fmla="*/ 2513 h 2520"/>
                <a:gd name="T4" fmla="*/ 6 w 2346"/>
                <a:gd name="T5" fmla="*/ 0 h 2520"/>
                <a:gd name="T6" fmla="*/ 0 60000 65536"/>
                <a:gd name="T7" fmla="*/ 0 60000 65536"/>
                <a:gd name="T8" fmla="*/ 0 60000 65536"/>
                <a:gd name="T9" fmla="*/ 0 w 2346"/>
                <a:gd name="T10" fmla="*/ 0 h 2520"/>
                <a:gd name="T11" fmla="*/ 2346 w 2346"/>
                <a:gd name="T12" fmla="*/ 2520 h 25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46" h="2520">
                  <a:moveTo>
                    <a:pt x="2346" y="2520"/>
                  </a:moveTo>
                  <a:lnTo>
                    <a:pt x="0" y="2513"/>
                  </a:lnTo>
                  <a:lnTo>
                    <a:pt x="6" y="0"/>
                  </a:lnTo>
                </a:path>
              </a:pathLst>
            </a:custGeom>
            <a:solidFill>
              <a:schemeClr val="bg1"/>
            </a:solidFill>
            <a:ln w="38100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525" y="5083"/>
              <a:ext cx="974" cy="4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b="1">
                  <a:solidFill>
                    <a:srgbClr val="0000FF"/>
                  </a:solidFill>
                </a:rPr>
                <a:t>jalea real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6031" y="5083"/>
              <a:ext cx="974" cy="4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b="1">
                  <a:solidFill>
                    <a:srgbClr val="0000FF"/>
                  </a:solidFill>
                </a:rPr>
                <a:t>polen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2969" y="2701"/>
              <a:ext cx="1113" cy="42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b="1"/>
                <a:t>(diploide, fértil)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7979" y="2701"/>
              <a:ext cx="1113" cy="42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dirty="0">
                  <a:latin typeface="Comic Sans MS" panose="030F0702030302020204" pitchFamily="66" charset="0"/>
                </a:rPr>
                <a:t>(haploide, fértil)</a:t>
              </a:r>
            </a:p>
            <a:p>
              <a:pPr>
                <a:defRPr/>
              </a:pPr>
              <a:endPara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7699" y="5362"/>
              <a:ext cx="1115" cy="42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>
                  <a:latin typeface="Comic Sans MS" panose="030F0702030302020204" pitchFamily="66" charset="0"/>
                </a:rPr>
                <a:t>(diploide, estéril)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5891" y="1721"/>
              <a:ext cx="1113" cy="4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b="1">
                  <a:solidFill>
                    <a:srgbClr val="0000FF"/>
                  </a:solidFill>
                </a:rPr>
                <a:t>no fecundado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917" y="3543"/>
              <a:ext cx="1110" cy="42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sz="700" b="1">
                  <a:solidFill>
                    <a:srgbClr val="0000FF"/>
                  </a:solidFill>
                </a:rPr>
                <a:t>fecundado</a:t>
              </a:r>
            </a:p>
            <a:p>
              <a:pPr>
                <a:defRPr/>
              </a:pP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57200" y="296652"/>
            <a:ext cx="4114231" cy="92799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D1D45D-3590-4549-9FE8-7ACF1FA79E0F}"/>
              </a:ext>
            </a:extLst>
          </p:cNvPr>
          <p:cNvSpPr/>
          <p:nvPr/>
        </p:nvSpPr>
        <p:spPr>
          <a:xfrm>
            <a:off x="1328135" y="2646228"/>
            <a:ext cx="6795984" cy="37059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552" name="Imagen 23551">
            <a:extLst>
              <a:ext uri="{FF2B5EF4-FFF2-40B4-BE49-F238E27FC236}">
                <a16:creationId xmlns:a16="http://schemas.microsoft.com/office/drawing/2014/main" id="{8281C201-071B-4175-AD2C-A6E00717F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774" y="398867"/>
            <a:ext cx="2596926" cy="1955810"/>
          </a:xfrm>
          <a:prstGeom prst="rect">
            <a:avLst/>
          </a:prstGeom>
        </p:spPr>
      </p:pic>
      <p:sp>
        <p:nvSpPr>
          <p:cNvPr id="33" name="Text Box 42">
            <a:extLst>
              <a:ext uri="{FF2B5EF4-FFF2-40B4-BE49-F238E27FC236}">
                <a16:creationId xmlns:a16="http://schemas.microsoft.com/office/drawing/2014/main" id="{4BBB2047-F933-4123-864F-C04721D60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72" y="1376772"/>
            <a:ext cx="3539129" cy="95410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4E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4E00"/>
                </a:solidFill>
                <a:latin typeface="Comic Sans MS" panose="030F0702030302020204" pitchFamily="66" charset="0"/>
              </a:rPr>
              <a:t>Formación de un organismo a partir del desarrollo de un gameto femenino. Se da en ciertas especies de platelmintos, crustáceos e insectos.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75556" y="944724"/>
            <a:ext cx="2627771" cy="58477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TIPOS DE CICLOS BIOLÓGICOS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3383868" y="1074873"/>
            <a:ext cx="2177497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CICLO DIPLONTE</a:t>
            </a:r>
          </a:p>
        </p:txBody>
      </p:sp>
      <p:sp>
        <p:nvSpPr>
          <p:cNvPr id="13325" name="Text Box 74"/>
          <p:cNvSpPr txBox="1">
            <a:spLocks noChangeArrowheads="1"/>
          </p:cNvSpPr>
          <p:nvPr/>
        </p:nvSpPr>
        <p:spPr bwMode="auto">
          <a:xfrm>
            <a:off x="611560" y="5566364"/>
            <a:ext cx="4463666" cy="106401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itchFamily="66" charset="0"/>
              </a:rPr>
              <a:t>Es característico de organismos que poseen una dotación cromosómica diploide.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itchFamily="66" charset="0"/>
              </a:rPr>
              <a:t> La meiosis tiene lugar antes de la fecundación y permite la obtención de gametos, únicas células n.</a:t>
            </a:r>
          </a:p>
        </p:txBody>
      </p:sp>
      <p:sp>
        <p:nvSpPr>
          <p:cNvPr id="13326" name="Text Box 75"/>
          <p:cNvSpPr txBox="1">
            <a:spLocks noChangeArrowheads="1"/>
          </p:cNvSpPr>
          <p:nvPr/>
        </p:nvSpPr>
        <p:spPr bwMode="auto">
          <a:xfrm>
            <a:off x="6031467" y="1058613"/>
            <a:ext cx="2339975" cy="402291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000" dirty="0">
                <a:latin typeface="Comic Sans MS" pitchFamily="66" charset="0"/>
              </a:rPr>
              <a:t>ANIMALES</a:t>
            </a:r>
          </a:p>
        </p:txBody>
      </p:sp>
      <p:sp>
        <p:nvSpPr>
          <p:cNvPr id="37" name="Text Box 109"/>
          <p:cNvSpPr txBox="1">
            <a:spLocks noChangeArrowheads="1"/>
          </p:cNvSpPr>
          <p:nvPr/>
        </p:nvSpPr>
        <p:spPr bwMode="auto">
          <a:xfrm>
            <a:off x="5652120" y="5949280"/>
            <a:ext cx="2879725" cy="537712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MEIOSIS GAMETOGÉNICA 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756084" y="0"/>
            <a:ext cx="8928484" cy="1124744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REPRODUCCIÓN SEXUAL CON FECUNDACIÓN: </a:t>
            </a:r>
            <a:r>
              <a:rPr kumimoji="0" lang="es-ES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ANFIGONIA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83568" y="198202"/>
            <a:ext cx="7560840" cy="4407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2962" name="Picture 2" descr="Imagen relacionada">
            <a:extLst>
              <a:ext uri="{FF2B5EF4-FFF2-40B4-BE49-F238E27FC236}">
                <a16:creationId xmlns:a16="http://schemas.microsoft.com/office/drawing/2014/main" id="{C77DFB76-8819-448F-A59C-9CA4C73CE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8329" r="4917"/>
          <a:stretch/>
        </p:blipFill>
        <p:spPr bwMode="auto">
          <a:xfrm>
            <a:off x="1079612" y="1872005"/>
            <a:ext cx="3636755" cy="362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D3C8171-64D6-4468-AF76-31BA37E81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92" y="1916831"/>
            <a:ext cx="3403123" cy="375297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0D0C14F-18AC-4F1B-8343-DAE6168C2ABC}"/>
              </a:ext>
            </a:extLst>
          </p:cNvPr>
          <p:cNvSpPr/>
          <p:nvPr/>
        </p:nvSpPr>
        <p:spPr>
          <a:xfrm>
            <a:off x="719572" y="5566364"/>
            <a:ext cx="4244709" cy="10640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15616" y="404664"/>
            <a:ext cx="3671887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TIPOS DE CICLOS BIOLÓGICOS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815881" y="418514"/>
            <a:ext cx="2230396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itchFamily="66" charset="0"/>
              </a:rPr>
              <a:t>CICLO HAPLONTE</a:t>
            </a:r>
          </a:p>
        </p:txBody>
      </p:sp>
      <p:sp>
        <p:nvSpPr>
          <p:cNvPr id="14352" name="Text Box 30"/>
          <p:cNvSpPr txBox="1">
            <a:spLocks noChangeArrowheads="1"/>
          </p:cNvSpPr>
          <p:nvPr/>
        </p:nvSpPr>
        <p:spPr bwMode="auto">
          <a:xfrm>
            <a:off x="1223628" y="923193"/>
            <a:ext cx="1009650" cy="309563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anose="030F0702030302020204" pitchFamily="66" charset="0"/>
              </a:rPr>
              <a:t>Gametos</a:t>
            </a:r>
          </a:p>
        </p:txBody>
      </p:sp>
      <p:sp>
        <p:nvSpPr>
          <p:cNvPr id="14348" name="Text Box 31"/>
          <p:cNvSpPr txBox="1">
            <a:spLocks noChangeArrowheads="1"/>
          </p:cNvSpPr>
          <p:nvPr/>
        </p:nvSpPr>
        <p:spPr bwMode="auto">
          <a:xfrm>
            <a:off x="5796136" y="5002971"/>
            <a:ext cx="1809750" cy="586957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600" dirty="0">
                <a:solidFill>
                  <a:srgbClr val="FF3300"/>
                </a:solidFill>
                <a:latin typeface="Comic Sans MS" panose="030F0702030302020204" pitchFamily="66" charset="0"/>
              </a:rPr>
              <a:t>CICLO HAPLONTE</a:t>
            </a:r>
          </a:p>
        </p:txBody>
      </p:sp>
      <p:sp>
        <p:nvSpPr>
          <p:cNvPr id="14349" name="Text Box 32"/>
          <p:cNvSpPr txBox="1">
            <a:spLocks noChangeArrowheads="1"/>
          </p:cNvSpPr>
          <p:nvPr/>
        </p:nvSpPr>
        <p:spPr bwMode="auto">
          <a:xfrm>
            <a:off x="4586165" y="5533342"/>
            <a:ext cx="4360768" cy="106401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itchFamily="66" charset="0"/>
              </a:rPr>
              <a:t>Es característico de organismos que poseen una dotación cromosómica haploide.       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itchFamily="66" charset="0"/>
              </a:rPr>
              <a:t>La meiosis tiene lugar tras la fecundación, la experimenta el cigoto, única célula 2n.</a:t>
            </a:r>
          </a:p>
        </p:txBody>
      </p:sp>
      <p:sp>
        <p:nvSpPr>
          <p:cNvPr id="14350" name="Text Box 33"/>
          <p:cNvSpPr txBox="1">
            <a:spLocks noChangeArrowheads="1"/>
          </p:cNvSpPr>
          <p:nvPr/>
        </p:nvSpPr>
        <p:spPr bwMode="auto">
          <a:xfrm>
            <a:off x="5471951" y="2924944"/>
            <a:ext cx="1584325" cy="83317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 ALGAS PROTOZOOS HONGOS</a:t>
            </a:r>
          </a:p>
        </p:txBody>
      </p:sp>
      <p:sp>
        <p:nvSpPr>
          <p:cNvPr id="34" name="Text Box 109"/>
          <p:cNvSpPr txBox="1">
            <a:spLocks noChangeArrowheads="1"/>
          </p:cNvSpPr>
          <p:nvPr/>
        </p:nvSpPr>
        <p:spPr bwMode="auto">
          <a:xfrm>
            <a:off x="5026893" y="4409031"/>
            <a:ext cx="2456419" cy="3161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MEIOSIS CIGÓTICA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F59EFC-5087-4F08-A9DA-8AAE292E8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4"/>
          <a:stretch/>
        </p:blipFill>
        <p:spPr>
          <a:xfrm>
            <a:off x="683568" y="1152846"/>
            <a:ext cx="3671887" cy="53724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C88914-713F-459F-8BE9-18003F157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398" y="928117"/>
            <a:ext cx="1909471" cy="10750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ABB9AB-C659-4C6A-9E49-A217E442F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48" r="20165"/>
          <a:stretch/>
        </p:blipFill>
        <p:spPr>
          <a:xfrm>
            <a:off x="7502254" y="2155089"/>
            <a:ext cx="1267242" cy="15104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CE9A4A-DDC3-4C06-B43A-35BC0C80FE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83" r="29600"/>
          <a:stretch/>
        </p:blipFill>
        <p:spPr>
          <a:xfrm>
            <a:off x="5307220" y="928117"/>
            <a:ext cx="1483222" cy="157055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5DEF34C-3B6B-4E6D-81A9-FF075B18AEE7}"/>
              </a:ext>
            </a:extLst>
          </p:cNvPr>
          <p:cNvSpPr/>
          <p:nvPr/>
        </p:nvSpPr>
        <p:spPr>
          <a:xfrm>
            <a:off x="4674417" y="5575917"/>
            <a:ext cx="4244709" cy="10595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58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403648" y="354142"/>
            <a:ext cx="3671887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TIPOS DE CICLOS BIOLÓGICOS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076056" y="376583"/>
            <a:ext cx="2647176" cy="3161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CICLO DIPLOHAPLONTE</a:t>
            </a:r>
          </a:p>
        </p:txBody>
      </p:sp>
      <p:sp>
        <p:nvSpPr>
          <p:cNvPr id="15376" name="Text Box 74"/>
          <p:cNvSpPr txBox="1">
            <a:spLocks noChangeArrowheads="1"/>
          </p:cNvSpPr>
          <p:nvPr/>
        </p:nvSpPr>
        <p:spPr bwMode="auto">
          <a:xfrm>
            <a:off x="5104953" y="1149855"/>
            <a:ext cx="4219575" cy="586957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600">
                <a:solidFill>
                  <a:srgbClr val="FF3300"/>
                </a:solidFill>
                <a:latin typeface="Comic Sans MS" panose="030F0702030302020204" pitchFamily="66" charset="0"/>
              </a:rPr>
              <a:t>CICLO DIPLOHAPLONTE DE UN HELECHO</a:t>
            </a:r>
          </a:p>
        </p:txBody>
      </p:sp>
      <p:sp>
        <p:nvSpPr>
          <p:cNvPr id="15388" name="Text Box 94"/>
          <p:cNvSpPr txBox="1">
            <a:spLocks noChangeArrowheads="1"/>
          </p:cNvSpPr>
          <p:nvPr/>
        </p:nvSpPr>
        <p:spPr bwMode="auto">
          <a:xfrm>
            <a:off x="3491731" y="747564"/>
            <a:ext cx="1584325" cy="402291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000" dirty="0">
                <a:latin typeface="Comic Sans MS" pitchFamily="66" charset="0"/>
              </a:rPr>
              <a:t>PLANTAS</a:t>
            </a:r>
          </a:p>
        </p:txBody>
      </p:sp>
      <p:sp>
        <p:nvSpPr>
          <p:cNvPr id="65" name="Text Box 109"/>
          <p:cNvSpPr txBox="1">
            <a:spLocks noChangeArrowheads="1"/>
          </p:cNvSpPr>
          <p:nvPr/>
        </p:nvSpPr>
        <p:spPr bwMode="auto">
          <a:xfrm>
            <a:off x="5633455" y="5971603"/>
            <a:ext cx="2879725" cy="3161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MEIOSIS ESPOROGÉNICA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5B976F3-8CC8-4EB7-9481-9CA11E2E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" t="9533" r="4149" b="-371"/>
          <a:stretch/>
        </p:blipFill>
        <p:spPr>
          <a:xfrm>
            <a:off x="400266" y="1300493"/>
            <a:ext cx="4459766" cy="4360755"/>
          </a:xfrm>
          <a:prstGeom prst="rect">
            <a:avLst/>
          </a:prstGeom>
        </p:spPr>
      </p:pic>
      <p:sp>
        <p:nvSpPr>
          <p:cNvPr id="67" name="Text Box 32">
            <a:extLst>
              <a:ext uri="{FF2B5EF4-FFF2-40B4-BE49-F238E27FC236}">
                <a16:creationId xmlns:a16="http://schemas.microsoft.com/office/drawing/2014/main" id="{925CC775-E019-42AE-8F7C-1D2426701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969800"/>
            <a:ext cx="864642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200" dirty="0">
                <a:latin typeface="Comic Sans MS" pitchFamily="66" charset="0"/>
              </a:rPr>
              <a:t>Esporas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4510391-FD66-4A48-8B0F-A1E5AD2FF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455" y="1818537"/>
            <a:ext cx="2950740" cy="375617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D30029-7D03-4B3A-8A9A-CD6BC1808AED}"/>
              </a:ext>
            </a:extLst>
          </p:cNvPr>
          <p:cNvSpPr/>
          <p:nvPr/>
        </p:nvSpPr>
        <p:spPr>
          <a:xfrm>
            <a:off x="497384" y="5759238"/>
            <a:ext cx="4360768" cy="838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98B4D4F6-3424-4F43-AB4B-B0086BBAD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83" y="5759238"/>
            <a:ext cx="4360768" cy="74084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itchFamily="66" charset="0"/>
              </a:rPr>
              <a:t>Hay alternancia de generaciones: un esporofito 2n que genera esporas n por meiosis y un gametofito n que genera gametos n por mitosis.</a:t>
            </a:r>
          </a:p>
        </p:txBody>
      </p:sp>
    </p:spTree>
    <p:extLst>
      <p:ext uri="{BB962C8B-B14F-4D97-AF65-F5344CB8AC3E}">
        <p14:creationId xmlns:p14="http://schemas.microsoft.com/office/powerpoint/2010/main" val="298990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2" y="341784"/>
            <a:ext cx="86868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00B050"/>
                </a:solidFill>
                <a:latin typeface="Comic Sans MS" pitchFamily="66" charset="0"/>
              </a:rPr>
              <a:t>4. APARATO REPRODUCTOR EN ANIMALES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88740"/>
            <a:ext cx="8589132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sz="1600" dirty="0">
                <a:solidFill>
                  <a:srgbClr val="00B050"/>
                </a:solidFill>
                <a:latin typeface="Comic Sans MS" pitchFamily="66" charset="0"/>
              </a:rPr>
              <a:t>CNIDARIOS Y PORÍFEROS</a:t>
            </a:r>
            <a:r>
              <a:rPr lang="es-ES" sz="1600" dirty="0">
                <a:latin typeface="Comic Sans MS" pitchFamily="66" charset="0"/>
              </a:rPr>
              <a:t>: sin gónadas.</a:t>
            </a:r>
          </a:p>
          <a:p>
            <a:pPr>
              <a:lnSpc>
                <a:spcPct val="90000"/>
              </a:lnSpc>
            </a:pPr>
            <a:endParaRPr lang="es-ES" sz="16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ES" sz="1600" dirty="0">
                <a:solidFill>
                  <a:srgbClr val="00B050"/>
                </a:solidFill>
                <a:latin typeface="Comic Sans MS" pitchFamily="66" charset="0"/>
              </a:rPr>
              <a:t>RESTO DE GRUPOS</a:t>
            </a:r>
            <a:r>
              <a:rPr lang="es-ES" sz="1600" dirty="0">
                <a:latin typeface="Comic Sans MS" pitchFamily="66" charset="0"/>
              </a:rPr>
              <a:t>: </a:t>
            </a:r>
            <a:r>
              <a:rPr lang="es-ES" sz="1600" b="1" dirty="0">
                <a:latin typeface="Comic Sans MS" pitchFamily="66" charset="0"/>
              </a:rPr>
              <a:t>gónadas</a:t>
            </a:r>
            <a:r>
              <a:rPr lang="es-ES" sz="1600" dirty="0">
                <a:latin typeface="Comic Sans MS" pitchFamily="66" charset="0"/>
              </a:rPr>
              <a:t>,  </a:t>
            </a:r>
            <a:r>
              <a:rPr lang="es-ES" sz="1600" b="1" dirty="0" err="1">
                <a:latin typeface="Comic Sans MS" pitchFamily="66" charset="0"/>
              </a:rPr>
              <a:t>gonoductos</a:t>
            </a:r>
            <a:r>
              <a:rPr lang="es-ES" sz="1600" dirty="0">
                <a:latin typeface="Comic Sans MS" pitchFamily="66" charset="0"/>
              </a:rPr>
              <a:t> y </a:t>
            </a:r>
            <a:r>
              <a:rPr lang="es-ES" sz="1600" b="1" dirty="0" err="1">
                <a:latin typeface="Comic Sans MS" pitchFamily="66" charset="0"/>
              </a:rPr>
              <a:t>gonoporos</a:t>
            </a:r>
            <a:r>
              <a:rPr lang="es-ES" sz="1600" b="1" dirty="0">
                <a:latin typeface="Comic Sans MS" pitchFamily="66" charset="0"/>
              </a:rPr>
              <a:t>. </a:t>
            </a:r>
            <a:r>
              <a:rPr lang="es-ES" sz="1600" dirty="0">
                <a:latin typeface="Comic Sans MS" pitchFamily="66" charset="0"/>
              </a:rPr>
              <a:t>En los grupos más evolucionados:  </a:t>
            </a:r>
            <a:r>
              <a:rPr lang="es-ES" sz="1600" b="1" dirty="0">
                <a:latin typeface="Comic Sans MS" pitchFamily="66" charset="0"/>
              </a:rPr>
              <a:t>glándulas</a:t>
            </a:r>
            <a:r>
              <a:rPr lang="es-ES" sz="1600" dirty="0">
                <a:latin typeface="Comic Sans MS" pitchFamily="66" charset="0"/>
              </a:rPr>
              <a:t> (glándulas prostáticas, vesículas seminales, glándulas vitelinas, glándula de la cáscara, receptáculos seminales) y</a:t>
            </a:r>
            <a:r>
              <a:rPr lang="es-ES" sz="1600" b="1" dirty="0">
                <a:latin typeface="Comic Sans MS" pitchFamily="66" charset="0"/>
              </a:rPr>
              <a:t> órganos copuladores</a:t>
            </a:r>
            <a:r>
              <a:rPr lang="es-ES" sz="1600" dirty="0">
                <a:latin typeface="Comic Sans MS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s-ES" sz="2000" dirty="0">
              <a:latin typeface="Comic Sans MS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51720" y="274638"/>
            <a:ext cx="5364596" cy="52607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67690"/>
              </p:ext>
            </p:extLst>
          </p:nvPr>
        </p:nvGraphicFramePr>
        <p:xfrm>
          <a:off x="791580" y="2655912"/>
          <a:ext cx="8136904" cy="36534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56284">
                  <a:extLst>
                    <a:ext uri="{9D8B030D-6E8A-4147-A177-3AD203B41FA5}">
                      <a16:colId xmlns:a16="http://schemas.microsoft.com/office/drawing/2014/main" val="1794702768"/>
                    </a:ext>
                  </a:extLst>
                </a:gridCol>
                <a:gridCol w="5580620">
                  <a:extLst>
                    <a:ext uri="{9D8B030D-6E8A-4147-A177-3AD203B41FA5}">
                      <a16:colId xmlns:a16="http://schemas.microsoft.com/office/drawing/2014/main" val="4058830493"/>
                    </a:ext>
                  </a:extLst>
                </a:gridCol>
              </a:tblGrid>
              <a:tr h="43792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GRUPO ANIMAL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CARACTERÍSTICAS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77543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PLATELMINTOS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Hermafroditas, autofecundación en parásitos.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905052"/>
                  </a:ext>
                </a:extLst>
              </a:tr>
              <a:tr h="611901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ANÉLIDOS Y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 MOLUSCOS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 Acuáticos unisexuales con gónada impar. 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Terrestres hermafroditas con fecundación cruzada.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577076"/>
                  </a:ext>
                </a:extLst>
              </a:tr>
              <a:tr h="611901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ARTRÓPODOS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Gónadas pares. Unisexuales. Dimorfismo sexual.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 Glándulas, </a:t>
                      </a:r>
                      <a:r>
                        <a:rPr lang="es-ES" sz="1400" dirty="0" err="1">
                          <a:latin typeface="Comic Sans MS" panose="030F0702030302020204" pitchFamily="66" charset="0"/>
                        </a:rPr>
                        <a:t>gonoductos</a:t>
                      </a:r>
                      <a:r>
                        <a:rPr lang="es-ES" sz="1400" dirty="0">
                          <a:latin typeface="Comic Sans MS" panose="030F0702030302020204" pitchFamily="66" charset="0"/>
                        </a:rPr>
                        <a:t> y órganos copuladores.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247944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EQUINODERMOS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Cinco gónadas, </a:t>
                      </a:r>
                      <a:r>
                        <a:rPr lang="es-ES" sz="1400" dirty="0" err="1">
                          <a:latin typeface="Comic Sans MS" panose="030F0702030302020204" pitchFamily="66" charset="0"/>
                        </a:rPr>
                        <a:t>gonoductos</a:t>
                      </a:r>
                      <a:r>
                        <a:rPr lang="es-ES" sz="1400" dirty="0">
                          <a:latin typeface="Comic Sans MS" panose="030F0702030302020204" pitchFamily="66" charset="0"/>
                        </a:rPr>
                        <a:t> y </a:t>
                      </a:r>
                      <a:r>
                        <a:rPr lang="es-ES" sz="1400" dirty="0" err="1">
                          <a:latin typeface="Comic Sans MS" panose="030F0702030302020204" pitchFamily="66" charset="0"/>
                        </a:rPr>
                        <a:t>gonoporos</a:t>
                      </a:r>
                      <a:r>
                        <a:rPr lang="es-ES" sz="140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64331"/>
                  </a:ext>
                </a:extLst>
              </a:tr>
              <a:tr h="1115819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VERTEBRADOS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Gónadas pares (aves: 1 ovario).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- Anfibios, reptiles y aves: cloaca.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ES" sz="1400" dirty="0">
                          <a:latin typeface="Comic Sans MS" panose="030F0702030302020204" pitchFamily="66" charset="0"/>
                        </a:rPr>
                        <a:t>-  Peces y mamíferos: ap. urogenital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ES" sz="1400" dirty="0">
                          <a:latin typeface="Comic Sans MS" panose="030F0702030302020204" pitchFamily="66" charset="0"/>
                        </a:rPr>
                        <a:t>     (excepción hembra de mamíferos).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6959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800" dirty="0">
                <a:solidFill>
                  <a:srgbClr val="00B050"/>
                </a:solidFill>
                <a:latin typeface="Comic Sans MS" pitchFamily="66" charset="0"/>
              </a:rPr>
              <a:t>5. APARATO REPRODUCTOR HUMANO</a:t>
            </a:r>
          </a:p>
        </p:txBody>
      </p:sp>
      <p:pic>
        <p:nvPicPr>
          <p:cNvPr id="174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74800" y="1600200"/>
            <a:ext cx="5994400" cy="4525963"/>
          </a:xfrm>
          <a:noFill/>
          <a:ln w="12700">
            <a:solidFill>
              <a:srgbClr val="800080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2303748" y="404664"/>
            <a:ext cx="4464496" cy="5760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6416</TotalTime>
  <Words>2243</Words>
  <Application>Microsoft Office PowerPoint</Application>
  <PresentationFormat>Presentación en pantalla (4:3)</PresentationFormat>
  <Paragraphs>447</Paragraphs>
  <Slides>30</Slides>
  <Notes>18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Arial</vt:lpstr>
      <vt:lpstr>Calibri</vt:lpstr>
      <vt:lpstr>Comic Sans MS</vt:lpstr>
      <vt:lpstr>Tahoma</vt:lpstr>
      <vt:lpstr>Times New Roman</vt:lpstr>
      <vt:lpstr>Verdana</vt:lpstr>
      <vt:lpstr>Diseño predeterminado</vt:lpstr>
      <vt:lpstr>Imagen de mapa de bits</vt:lpstr>
      <vt:lpstr>Foto de Photo Editor</vt:lpstr>
      <vt:lpstr>TEMA 12  REPRODUCCIÓN EN ANIMALES</vt:lpstr>
      <vt:lpstr>1. DIFERENCIAS SEXUAL - ASEXUAL</vt:lpstr>
      <vt:lpstr>  FRAGMENTACIÓN O ESCISIÓN</vt:lpstr>
      <vt:lpstr>3. REPRODUCCIÓN SEXUAL SIN FECUNDACIÓN:  PARTENOGÉNESIS </vt:lpstr>
      <vt:lpstr>Presentación de PowerPoint</vt:lpstr>
      <vt:lpstr>Presentación de PowerPoint</vt:lpstr>
      <vt:lpstr>Presentación de PowerPoint</vt:lpstr>
      <vt:lpstr>4. APARATO REPRODUCTOR EN ANIMALES</vt:lpstr>
      <vt:lpstr>5. APARATO REPRODUCTOR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Cambios cíclicos que preparan el organismo femenino para un embarazo. - Tiene 28 días, 2 fases de 14 días cada una (folicular y lútea).  El 1er día del ciclo es el 1er día de la menstruación.</vt:lpstr>
      <vt:lpstr>Presentación de PowerPoint</vt:lpstr>
      <vt:lpstr>Presentación de PowerPoint</vt:lpstr>
      <vt:lpstr>Presentación de PowerPoint</vt:lpstr>
      <vt:lpstr>Presentación de PowerPoint</vt:lpstr>
      <vt:lpstr>LA FECUNDACIÓN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Grupo Santillana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Brandi</dc:creator>
  <cp:lastModifiedBy>CATA</cp:lastModifiedBy>
  <cp:revision>581</cp:revision>
  <dcterms:created xsi:type="dcterms:W3CDTF">2006-07-28T11:11:14Z</dcterms:created>
  <dcterms:modified xsi:type="dcterms:W3CDTF">2023-02-16T08:06:39Z</dcterms:modified>
</cp:coreProperties>
</file>