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46"/>
  </p:notesMasterIdLst>
  <p:sldIdLst>
    <p:sldId id="388" r:id="rId4"/>
    <p:sldId id="351" r:id="rId5"/>
    <p:sldId id="352" r:id="rId6"/>
    <p:sldId id="317" r:id="rId7"/>
    <p:sldId id="359" r:id="rId8"/>
    <p:sldId id="356" r:id="rId9"/>
    <p:sldId id="379" r:id="rId10"/>
    <p:sldId id="387" r:id="rId11"/>
    <p:sldId id="319" r:id="rId12"/>
    <p:sldId id="316" r:id="rId13"/>
    <p:sldId id="349" r:id="rId14"/>
    <p:sldId id="289" r:id="rId15"/>
    <p:sldId id="290" r:id="rId16"/>
    <p:sldId id="378" r:id="rId17"/>
    <p:sldId id="286" r:id="rId18"/>
    <p:sldId id="291" r:id="rId19"/>
    <p:sldId id="287" r:id="rId20"/>
    <p:sldId id="288" r:id="rId21"/>
    <p:sldId id="293" r:id="rId22"/>
    <p:sldId id="294" r:id="rId23"/>
    <p:sldId id="384" r:id="rId24"/>
    <p:sldId id="353" r:id="rId25"/>
    <p:sldId id="380" r:id="rId26"/>
    <p:sldId id="377" r:id="rId27"/>
    <p:sldId id="385" r:id="rId28"/>
    <p:sldId id="373" r:id="rId29"/>
    <p:sldId id="366" r:id="rId30"/>
    <p:sldId id="376" r:id="rId31"/>
    <p:sldId id="375" r:id="rId32"/>
    <p:sldId id="301" r:id="rId33"/>
    <p:sldId id="391" r:id="rId34"/>
    <p:sldId id="328" r:id="rId35"/>
    <p:sldId id="371" r:id="rId36"/>
    <p:sldId id="326" r:id="rId37"/>
    <p:sldId id="389" r:id="rId38"/>
    <p:sldId id="382" r:id="rId39"/>
    <p:sldId id="340" r:id="rId40"/>
    <p:sldId id="392" r:id="rId41"/>
    <p:sldId id="372" r:id="rId42"/>
    <p:sldId id="383" r:id="rId43"/>
    <p:sldId id="335" r:id="rId44"/>
    <p:sldId id="336" r:id="rId45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42">
          <p15:clr>
            <a:srgbClr val="A4A3A4"/>
          </p15:clr>
        </p15:guide>
        <p15:guide id="2" orient="horz" pos="3997">
          <p15:clr>
            <a:srgbClr val="A4A3A4"/>
          </p15:clr>
        </p15:guide>
        <p15:guide id="3" orient="horz" pos="650">
          <p15:clr>
            <a:srgbClr val="A4A3A4"/>
          </p15:clr>
        </p15:guide>
        <p15:guide id="4" pos="5624">
          <p15:clr>
            <a:srgbClr val="A4A3A4"/>
          </p15:clr>
        </p15:guide>
        <p15:guide id="5" pos="5465">
          <p15:clr>
            <a:srgbClr val="A4A3A4"/>
          </p15:clr>
        </p15:guide>
        <p15:guide id="6" pos="31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004A00"/>
    <a:srgbClr val="F4CBFF"/>
    <a:srgbClr val="CBFFCB"/>
    <a:srgbClr val="008000"/>
    <a:srgbClr val="21FD5B"/>
    <a:srgbClr val="E5CB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859" autoAdjust="0"/>
    <p:restoredTop sz="94660" autoAdjust="0"/>
  </p:normalViewPr>
  <p:slideViewPr>
    <p:cSldViewPr snapToGrid="0">
      <p:cViewPr varScale="1">
        <p:scale>
          <a:sx n="74" d="100"/>
          <a:sy n="74" d="100"/>
        </p:scale>
        <p:origin x="1092" y="66"/>
      </p:cViewPr>
      <p:guideLst>
        <p:guide orient="horz" pos="4042"/>
        <p:guide orient="horz" pos="3997"/>
        <p:guide orient="horz" pos="650"/>
        <p:guide pos="5624"/>
        <p:guide pos="5465"/>
        <p:guide pos="31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0.png"/><Relationship Id="rId1" Type="http://schemas.openxmlformats.org/officeDocument/2006/relationships/image" Target="../media/image2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image" Target="../media/image83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0.png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image" Target="../media/image11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30F24F-D332-405A-A81E-3A8F42D09666}" type="datetimeFigureOut">
              <a:rPr lang="es-ES" smtClean="0"/>
              <a:pPr/>
              <a:t>24/11/2020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A89951-D52D-460A-994A-5946DFCECE59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420952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6ED282-106E-4881-B88F-EDC0810339E0}" type="slidenum">
              <a:rPr lang="es-ES" smtClean="0"/>
              <a:pPr/>
              <a:t>5</a:t>
            </a:fld>
            <a:endParaRPr lang="es-ES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077790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35A6BB-701E-4D02-BEE2-2996B26F41F3}" type="slidenum">
              <a:rPr lang="es-ES" smtClean="0"/>
              <a:pPr/>
              <a:t>22</a:t>
            </a:fld>
            <a:endParaRPr lang="es-ES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111317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FED79A-BACF-4A89-A278-6081A29DC139}" type="slidenum">
              <a:rPr lang="es-ES" smtClean="0"/>
              <a:pPr/>
              <a:t>25</a:t>
            </a:fld>
            <a:endParaRPr lang="es-E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7956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748BDD-059E-4CC6-B7E9-B6B6C890D9D0}" type="slidenum">
              <a:rPr lang="es-ES" smtClean="0"/>
              <a:pPr/>
              <a:t>26</a:t>
            </a:fld>
            <a:endParaRPr lang="es-ES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294052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69E5E70-4967-458D-90B6-9B7A4ABA6095}" type="slidenum">
              <a:rPr lang="es-ES" smtClean="0"/>
              <a:pPr/>
              <a:t>27</a:t>
            </a:fld>
            <a:endParaRPr lang="es-ES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1397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BB99C2-C9D5-47E1-AFEA-86CDCB6111AE}" type="slidenum">
              <a:rPr lang="es-ES">
                <a:solidFill>
                  <a:prstClr val="black"/>
                </a:solidFill>
              </a:rPr>
              <a:pPr/>
              <a:t>31</a:t>
            </a:fld>
            <a:endParaRPr lang="es-ES">
              <a:solidFill>
                <a:prstClr val="black"/>
              </a:solidFill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410692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D0163B-A1D9-4D42-8272-C20192BC7624}" type="slidenum">
              <a:rPr lang="es-ES" smtClean="0"/>
              <a:pPr/>
              <a:t>40</a:t>
            </a:fld>
            <a:endParaRPr lang="es-ES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46308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</p:spTree>
  </p:cSld>
  <p:clrMapOvr>
    <a:masterClrMapping/>
  </p:clrMapOvr>
  <p:transition advClick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</p:cSld>
  <p:clrMapOvr>
    <a:masterClrMapping/>
  </p:clrMapOvr>
  <p:transition advClick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</p:cSld>
  <p:clrMapOvr>
    <a:masterClrMapping/>
  </p:clrMapOvr>
  <p:transition advClick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350AC-C078-4A67-A1F5-BBBF0466D1E5}" type="datetimeFigureOut">
              <a:rPr lang="es-ES" smtClean="0"/>
              <a:pPr/>
              <a:t>24/11/2020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09375-013B-42E4-8A98-1F4742A7205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350AC-C078-4A67-A1F5-BBBF0466D1E5}" type="datetimeFigureOut">
              <a:rPr lang="es-ES" smtClean="0"/>
              <a:pPr/>
              <a:t>24/11/2020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09375-013B-42E4-8A98-1F4742A7205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350AC-C078-4A67-A1F5-BBBF0466D1E5}" type="datetimeFigureOut">
              <a:rPr lang="es-ES" smtClean="0"/>
              <a:pPr/>
              <a:t>24/11/2020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09375-013B-42E4-8A98-1F4742A7205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350AC-C078-4A67-A1F5-BBBF0466D1E5}" type="datetimeFigureOut">
              <a:rPr lang="es-ES" smtClean="0"/>
              <a:pPr/>
              <a:t>24/11/2020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09375-013B-42E4-8A98-1F4742A7205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350AC-C078-4A67-A1F5-BBBF0466D1E5}" type="datetimeFigureOut">
              <a:rPr lang="es-ES" smtClean="0"/>
              <a:pPr/>
              <a:t>24/11/2020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09375-013B-42E4-8A98-1F4742A7205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350AC-C078-4A67-A1F5-BBBF0466D1E5}" type="datetimeFigureOut">
              <a:rPr lang="es-ES" smtClean="0"/>
              <a:pPr/>
              <a:t>24/11/2020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09375-013B-42E4-8A98-1F4742A7205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350AC-C078-4A67-A1F5-BBBF0466D1E5}" type="datetimeFigureOut">
              <a:rPr lang="es-ES" smtClean="0"/>
              <a:pPr/>
              <a:t>24/11/2020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09375-013B-42E4-8A98-1F4742A7205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350AC-C078-4A67-A1F5-BBBF0466D1E5}" type="datetimeFigureOut">
              <a:rPr lang="es-ES" smtClean="0"/>
              <a:pPr/>
              <a:t>24/11/2020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09375-013B-42E4-8A98-1F4742A7205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</p:cSld>
  <p:clrMapOvr>
    <a:masterClrMapping/>
  </p:clrMapOvr>
  <p:transition advClick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350AC-C078-4A67-A1F5-BBBF0466D1E5}" type="datetimeFigureOut">
              <a:rPr lang="es-ES" smtClean="0"/>
              <a:pPr/>
              <a:t>24/11/2020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09375-013B-42E4-8A98-1F4742A7205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350AC-C078-4A67-A1F5-BBBF0466D1E5}" type="datetimeFigureOut">
              <a:rPr lang="es-ES" smtClean="0"/>
              <a:pPr/>
              <a:t>24/11/2020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09375-013B-42E4-8A98-1F4742A7205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350AC-C078-4A67-A1F5-BBBF0466D1E5}" type="datetimeFigureOut">
              <a:rPr lang="es-ES" smtClean="0"/>
              <a:pPr/>
              <a:t>24/11/2020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09375-013B-42E4-8A98-1F4742A7205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847B82-F93C-4EA4-B254-F9BDEAAA1B3B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5196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E43480-731D-41F9-84CC-7D8DE151CC8D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380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CA072A-9589-44E5-A9D8-9A96F26DDA75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9456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78F8DD-68EB-4074-B979-601565ABD1C5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8257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8A8D6F-21DD-4E81-A91F-DC769724AE01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3248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BDE6F6-9B57-41AB-A34C-14F96626C934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284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138825-BCBE-4683-89E7-5A23CACE4265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594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</p:cSld>
  <p:clrMapOvr>
    <a:masterClrMapping/>
  </p:clrMapOvr>
  <p:transition advClick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2E2210-6CAA-4A8C-8F57-18A04FE897FE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1384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A91F9B-3D4B-41FF-802B-7ECFB9160A4B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4405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062DC5-58DF-49BA-82EE-6CD5EA67F77B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7384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8E4CD8-1E83-4053-BB90-99EB9BF2F6C5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8642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</p:cSld>
  <p:clrMapOvr>
    <a:masterClrMapping/>
  </p:clrMapOvr>
  <p:transition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</p:cSld>
  <p:clrMapOvr>
    <a:masterClrMapping/>
  </p:clrMapOvr>
  <p:transition advClick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</p:spTree>
  </p:cSld>
  <p:clrMapOvr>
    <a:masterClrMapping/>
  </p:clrMapOvr>
  <p:transition advClick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</p:cSld>
  <p:clrMapOvr>
    <a:masterClrMapping/>
  </p:clrMapOvr>
  <p:transition advClick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</p:cSld>
  <p:clrMapOvr>
    <a:masterClrMapping/>
  </p:clrMapOvr>
  <p:transition advClick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13.xml"/><Relationship Id="rId16" Type="http://schemas.openxmlformats.org/officeDocument/2006/relationships/slide" Target="../slides/slide18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" Target="../slides/slide4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" Target="../slides/slid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350AC-C078-4A67-A1F5-BBBF0466D1E5}" type="datetimeFigureOut">
              <a:rPr lang="es-ES" smtClean="0"/>
              <a:pPr/>
              <a:t>24/11/2020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209375-013B-42E4-8A98-1F4742A7205F}" type="slidenum">
              <a:rPr lang="es-ES" smtClean="0"/>
              <a:pPr/>
              <a:t>‹Nº›</a:t>
            </a:fld>
            <a:endParaRPr lang="es-ES"/>
          </a:p>
        </p:txBody>
      </p:sp>
      <p:pic>
        <p:nvPicPr>
          <p:cNvPr id="7" name="Picture 63" descr="fondoBachilleratoBiologia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8" name="Group 59"/>
          <p:cNvGrpSpPr>
            <a:grpSpLocks/>
          </p:cNvGrpSpPr>
          <p:nvPr userDrawn="1"/>
        </p:nvGrpSpPr>
        <p:grpSpPr bwMode="auto">
          <a:xfrm>
            <a:off x="100013" y="47625"/>
            <a:ext cx="809625" cy="360363"/>
            <a:chOff x="63" y="30"/>
            <a:chExt cx="510" cy="227"/>
          </a:xfrm>
        </p:grpSpPr>
        <p:sp>
          <p:nvSpPr>
            <p:cNvPr id="9" name="AutoShape 12">
              <a:hlinkClick r:id="rId14" action="ppaction://hlinksldjump"/>
            </p:cNvPr>
            <p:cNvSpPr>
              <a:spLocks noChangeArrowheads="1"/>
            </p:cNvSpPr>
            <p:nvPr userDrawn="1"/>
          </p:nvSpPr>
          <p:spPr bwMode="auto">
            <a:xfrm>
              <a:off x="63" y="30"/>
              <a:ext cx="510" cy="227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rgbClr val="669900"/>
              </a:solidFill>
              <a:round/>
              <a:headEnd/>
              <a:tailEnd/>
            </a:ln>
            <a:effectLst/>
          </p:spPr>
          <p:txBody>
            <a:bodyPr wrap="none" rIns="54000" anchor="ctr"/>
            <a:lstStyle/>
            <a:p>
              <a:pPr algn="r"/>
              <a:r>
                <a:rPr lang="es-ES_tradnl" sz="1000" b="1"/>
                <a:t> </a:t>
              </a:r>
              <a:r>
                <a:rPr lang="es-ES_tradnl" sz="1000" b="1">
                  <a:solidFill>
                    <a:srgbClr val="669900"/>
                  </a:solidFill>
                </a:rPr>
                <a:t>INICIO</a:t>
              </a:r>
              <a:endParaRPr lang="es-ES" sz="1000" b="1">
                <a:solidFill>
                  <a:srgbClr val="669900"/>
                </a:solidFill>
              </a:endParaRPr>
            </a:p>
          </p:txBody>
        </p:sp>
        <p:sp>
          <p:nvSpPr>
            <p:cNvPr id="10" name="Oval 13">
              <a:hlinkClick r:id="rId14" action="ppaction://hlinksldjump"/>
            </p:cNvPr>
            <p:cNvSpPr>
              <a:spLocks noChangeArrowheads="1"/>
            </p:cNvSpPr>
            <p:nvPr userDrawn="1"/>
          </p:nvSpPr>
          <p:spPr bwMode="auto">
            <a:xfrm>
              <a:off x="65" y="73"/>
              <a:ext cx="136" cy="136"/>
            </a:xfrm>
            <a:prstGeom prst="ellipse">
              <a:avLst/>
            </a:prstGeom>
            <a:solidFill>
              <a:srgbClr val="91C400"/>
            </a:solidFill>
            <a:ln w="9525">
              <a:solidFill>
                <a:srgbClr val="6699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1" name="AutoShape 14">
              <a:hlinkClick r:id="rId14" action="ppaction://hlinksldjump"/>
            </p:cNvPr>
            <p:cNvSpPr>
              <a:spLocks noChangeArrowheads="1"/>
            </p:cNvSpPr>
            <p:nvPr userDrawn="1"/>
          </p:nvSpPr>
          <p:spPr bwMode="auto">
            <a:xfrm rot="5400000">
              <a:off x="99" y="101"/>
              <a:ext cx="90" cy="78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rot="10800000" vert="eaVert" wrap="none" anchor="ctr"/>
            <a:lstStyle/>
            <a:p>
              <a:pPr algn="ctr"/>
              <a:endParaRPr lang="es-ES"/>
            </a:p>
          </p:txBody>
        </p:sp>
      </p:grpSp>
      <p:grpSp>
        <p:nvGrpSpPr>
          <p:cNvPr id="12" name="Group 57"/>
          <p:cNvGrpSpPr>
            <a:grpSpLocks/>
          </p:cNvGrpSpPr>
          <p:nvPr userDrawn="1"/>
        </p:nvGrpSpPr>
        <p:grpSpPr bwMode="auto">
          <a:xfrm>
            <a:off x="977900" y="44450"/>
            <a:ext cx="1079500" cy="360363"/>
            <a:chOff x="567" y="28"/>
            <a:chExt cx="680" cy="227"/>
          </a:xfrm>
        </p:grpSpPr>
        <p:sp>
          <p:nvSpPr>
            <p:cNvPr id="13" name="AutoShape 16">
              <a:hlinkClick r:id="rId15" action="ppaction://hlinksldjump"/>
            </p:cNvPr>
            <p:cNvSpPr>
              <a:spLocks noChangeArrowheads="1"/>
            </p:cNvSpPr>
            <p:nvPr userDrawn="1"/>
          </p:nvSpPr>
          <p:spPr bwMode="auto">
            <a:xfrm>
              <a:off x="567" y="28"/>
              <a:ext cx="680" cy="227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rgbClr val="669900"/>
              </a:solidFill>
              <a:round/>
              <a:headEnd/>
              <a:tailEnd/>
            </a:ln>
            <a:effectLst/>
          </p:spPr>
          <p:txBody>
            <a:bodyPr wrap="none" lIns="54000" rIns="54000" anchor="ctr"/>
            <a:lstStyle/>
            <a:p>
              <a:pPr algn="r"/>
              <a:r>
                <a:rPr lang="es-ES_tradnl" sz="1000" b="1">
                  <a:solidFill>
                    <a:srgbClr val="669900"/>
                  </a:solidFill>
                </a:rPr>
                <a:t>ESQUEMA</a:t>
              </a:r>
              <a:endParaRPr lang="es-ES" sz="1000" b="1">
                <a:solidFill>
                  <a:srgbClr val="669900"/>
                </a:solidFill>
              </a:endParaRPr>
            </a:p>
          </p:txBody>
        </p:sp>
        <p:sp>
          <p:nvSpPr>
            <p:cNvPr id="14" name="Oval 17">
              <a:hlinkClick r:id="rId15" action="ppaction://hlinksldjump"/>
            </p:cNvPr>
            <p:cNvSpPr>
              <a:spLocks noChangeArrowheads="1"/>
            </p:cNvSpPr>
            <p:nvPr userDrawn="1"/>
          </p:nvSpPr>
          <p:spPr bwMode="auto">
            <a:xfrm>
              <a:off x="568" y="73"/>
              <a:ext cx="136" cy="136"/>
            </a:xfrm>
            <a:prstGeom prst="ellipse">
              <a:avLst/>
            </a:prstGeom>
            <a:solidFill>
              <a:srgbClr val="91C400"/>
            </a:solidFill>
            <a:ln w="9525">
              <a:solidFill>
                <a:srgbClr val="6699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5" name="AutoShape 18">
              <a:hlinkClick r:id="rId15" action="ppaction://hlinksldjump"/>
            </p:cNvPr>
            <p:cNvSpPr>
              <a:spLocks noChangeArrowheads="1"/>
            </p:cNvSpPr>
            <p:nvPr userDrawn="1"/>
          </p:nvSpPr>
          <p:spPr bwMode="auto">
            <a:xfrm rot="5400000">
              <a:off x="604" y="101"/>
              <a:ext cx="90" cy="78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rot="10800000" vert="eaVert" wrap="none" anchor="ctr"/>
            <a:lstStyle/>
            <a:p>
              <a:pPr algn="ctr"/>
              <a:endParaRPr lang="es-ES"/>
            </a:p>
          </p:txBody>
        </p:sp>
      </p:grpSp>
      <p:grpSp>
        <p:nvGrpSpPr>
          <p:cNvPr id="16" name="Group 47"/>
          <p:cNvGrpSpPr>
            <a:grpSpLocks/>
          </p:cNvGrpSpPr>
          <p:nvPr userDrawn="1"/>
        </p:nvGrpSpPr>
        <p:grpSpPr bwMode="auto">
          <a:xfrm>
            <a:off x="2127250" y="47625"/>
            <a:ext cx="1079500" cy="360363"/>
            <a:chOff x="1247" y="30"/>
            <a:chExt cx="680" cy="227"/>
          </a:xfrm>
        </p:grpSpPr>
        <p:sp>
          <p:nvSpPr>
            <p:cNvPr id="17" name="AutoShape 20">
              <a:hlinkClick r:id="rId15" action="ppaction://hlinksldjump"/>
            </p:cNvPr>
            <p:cNvSpPr>
              <a:spLocks noChangeArrowheads="1"/>
            </p:cNvSpPr>
            <p:nvPr userDrawn="1"/>
          </p:nvSpPr>
          <p:spPr bwMode="auto">
            <a:xfrm>
              <a:off x="1247" y="30"/>
              <a:ext cx="680" cy="227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rgbClr val="669900"/>
              </a:solidFill>
              <a:round/>
              <a:headEnd/>
              <a:tailEnd/>
            </a:ln>
            <a:effectLst/>
          </p:spPr>
          <p:txBody>
            <a:bodyPr wrap="none" rIns="54000" anchor="ctr"/>
            <a:lstStyle/>
            <a:p>
              <a:pPr algn="r"/>
              <a:r>
                <a:rPr lang="es-ES_tradnl" sz="1000" b="1">
                  <a:solidFill>
                    <a:srgbClr val="669900"/>
                  </a:solidFill>
                </a:rPr>
                <a:t>RECURSOS</a:t>
              </a:r>
              <a:endParaRPr lang="es-ES" sz="1000" b="1">
                <a:solidFill>
                  <a:srgbClr val="669900"/>
                </a:solidFill>
              </a:endParaRPr>
            </a:p>
          </p:txBody>
        </p:sp>
        <p:sp>
          <p:nvSpPr>
            <p:cNvPr id="18" name="Oval 21">
              <a:hlinkClick r:id="rId15" action="ppaction://hlinksldjump"/>
            </p:cNvPr>
            <p:cNvSpPr>
              <a:spLocks noChangeArrowheads="1"/>
            </p:cNvSpPr>
            <p:nvPr userDrawn="1"/>
          </p:nvSpPr>
          <p:spPr bwMode="auto">
            <a:xfrm>
              <a:off x="1247" y="73"/>
              <a:ext cx="136" cy="136"/>
            </a:xfrm>
            <a:prstGeom prst="ellipse">
              <a:avLst/>
            </a:prstGeom>
            <a:solidFill>
              <a:srgbClr val="91C400"/>
            </a:solidFill>
            <a:ln w="9525">
              <a:solidFill>
                <a:srgbClr val="6699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9" name="AutoShape 22">
              <a:hlinkClick r:id="rId15" action="ppaction://hlinksldjump"/>
            </p:cNvPr>
            <p:cNvSpPr>
              <a:spLocks noChangeArrowheads="1"/>
            </p:cNvSpPr>
            <p:nvPr userDrawn="1"/>
          </p:nvSpPr>
          <p:spPr bwMode="auto">
            <a:xfrm rot="5400000">
              <a:off x="1281" y="101"/>
              <a:ext cx="90" cy="78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rot="10800000" vert="eaVert" wrap="none" anchor="ctr"/>
            <a:lstStyle/>
            <a:p>
              <a:pPr algn="ctr"/>
              <a:endParaRPr lang="es-ES"/>
            </a:p>
          </p:txBody>
        </p:sp>
      </p:grpSp>
      <p:grpSp>
        <p:nvGrpSpPr>
          <p:cNvPr id="20" name="Group 56"/>
          <p:cNvGrpSpPr>
            <a:grpSpLocks/>
          </p:cNvGrpSpPr>
          <p:nvPr userDrawn="1"/>
        </p:nvGrpSpPr>
        <p:grpSpPr bwMode="auto">
          <a:xfrm>
            <a:off x="3276600" y="47625"/>
            <a:ext cx="1079500" cy="360363"/>
            <a:chOff x="1972" y="30"/>
            <a:chExt cx="680" cy="227"/>
          </a:xfrm>
        </p:grpSpPr>
        <p:sp>
          <p:nvSpPr>
            <p:cNvPr id="21" name="AutoShape 24">
              <a:hlinkClick r:id="" action="ppaction://noaction"/>
            </p:cNvPr>
            <p:cNvSpPr>
              <a:spLocks noChangeArrowheads="1"/>
            </p:cNvSpPr>
            <p:nvPr userDrawn="1"/>
          </p:nvSpPr>
          <p:spPr bwMode="auto">
            <a:xfrm>
              <a:off x="1972" y="30"/>
              <a:ext cx="680" cy="227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rgbClr val="669900"/>
              </a:solidFill>
              <a:round/>
              <a:headEnd/>
              <a:tailEnd/>
            </a:ln>
            <a:effectLst/>
          </p:spPr>
          <p:txBody>
            <a:bodyPr wrap="none" rIns="54000" anchor="ctr"/>
            <a:lstStyle/>
            <a:p>
              <a:pPr algn="r"/>
              <a:r>
                <a:rPr lang="es-ES_tradnl" sz="1000" b="1">
                  <a:solidFill>
                    <a:srgbClr val="669900"/>
                  </a:solidFill>
                </a:rPr>
                <a:t>INTERNET</a:t>
              </a:r>
              <a:endParaRPr lang="es-ES" sz="1000" b="1">
                <a:solidFill>
                  <a:srgbClr val="669900"/>
                </a:solidFill>
              </a:endParaRPr>
            </a:p>
          </p:txBody>
        </p:sp>
        <p:sp>
          <p:nvSpPr>
            <p:cNvPr id="22" name="Oval 25">
              <a:hlinkClick r:id="rId16" action="ppaction://hlinksldjump"/>
            </p:cNvPr>
            <p:cNvSpPr>
              <a:spLocks noChangeArrowheads="1"/>
            </p:cNvSpPr>
            <p:nvPr userDrawn="1"/>
          </p:nvSpPr>
          <p:spPr bwMode="auto">
            <a:xfrm>
              <a:off x="1972" y="73"/>
              <a:ext cx="136" cy="136"/>
            </a:xfrm>
            <a:prstGeom prst="ellipse">
              <a:avLst/>
            </a:prstGeom>
            <a:solidFill>
              <a:srgbClr val="91C400"/>
            </a:solidFill>
            <a:ln w="9525">
              <a:solidFill>
                <a:srgbClr val="6699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3" name="AutoShape 26">
              <a:hlinkClick r:id="" action="ppaction://noaction"/>
            </p:cNvPr>
            <p:cNvSpPr>
              <a:spLocks noChangeArrowheads="1"/>
            </p:cNvSpPr>
            <p:nvPr userDrawn="1"/>
          </p:nvSpPr>
          <p:spPr bwMode="auto">
            <a:xfrm rot="5400000">
              <a:off x="2006" y="101"/>
              <a:ext cx="90" cy="78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rot="10800000" vert="eaVert" wrap="none" anchor="ctr"/>
            <a:lstStyle/>
            <a:p>
              <a:pPr algn="ctr"/>
              <a:endParaRPr lang="es-ES"/>
            </a:p>
          </p:txBody>
        </p:sp>
      </p:grpSp>
      <p:sp>
        <p:nvSpPr>
          <p:cNvPr id="24" name="Rectangle 8"/>
          <p:cNvSpPr>
            <a:spLocks noChangeArrowheads="1"/>
          </p:cNvSpPr>
          <p:nvPr userDrawn="1"/>
        </p:nvSpPr>
        <p:spPr bwMode="auto">
          <a:xfrm>
            <a:off x="5353050" y="0"/>
            <a:ext cx="36718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s-ES_tradnl" sz="1200" b="1">
                <a:solidFill>
                  <a:schemeClr val="bg1"/>
                </a:solidFill>
              </a:rPr>
              <a:t>BIOLOGÍA Y GEOLOGÍA Bachillerato</a:t>
            </a:r>
            <a:br>
              <a:rPr lang="es-ES_tradnl" sz="1200" b="1">
                <a:solidFill>
                  <a:schemeClr val="bg1"/>
                </a:solidFill>
              </a:rPr>
            </a:br>
            <a:r>
              <a:rPr lang="es-ES_tradnl" sz="1200">
                <a:solidFill>
                  <a:schemeClr val="bg1"/>
                </a:solidFill>
              </a:rPr>
              <a:t>La nutrición de los animales (I). El aparato digestivo</a:t>
            </a:r>
            <a:endParaRPr lang="es-ES" sz="1200">
              <a:solidFill>
                <a:schemeClr val="bg1"/>
              </a:solidFill>
            </a:endParaRPr>
          </a:p>
        </p:txBody>
      </p:sp>
      <p:pic>
        <p:nvPicPr>
          <p:cNvPr id="25" name="Picture 64" descr="logoSantillana"/>
          <p:cNvPicPr>
            <a:picLocks noChangeAspect="1" noChangeArrowheads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219950" y="6454775"/>
            <a:ext cx="1871663" cy="334963"/>
          </a:xfrm>
          <a:prstGeom prst="rect">
            <a:avLst/>
          </a:prstGeom>
          <a:noFill/>
        </p:spPr>
      </p:pic>
      <p:grpSp>
        <p:nvGrpSpPr>
          <p:cNvPr id="26" name="Group 65"/>
          <p:cNvGrpSpPr>
            <a:grpSpLocks/>
          </p:cNvGrpSpPr>
          <p:nvPr userDrawn="1"/>
        </p:nvGrpSpPr>
        <p:grpSpPr bwMode="auto">
          <a:xfrm>
            <a:off x="1042988" y="6453188"/>
            <a:ext cx="720725" cy="360362"/>
            <a:chOff x="63" y="4065"/>
            <a:chExt cx="454" cy="227"/>
          </a:xfrm>
        </p:grpSpPr>
        <p:sp>
          <p:nvSpPr>
            <p:cNvPr id="27" name="AutoShape 66">
              <a:hlinkClick r:id="" action="ppaction://hlinkshowjump?jump=endshow" highlightClick="1"/>
            </p:cNvPr>
            <p:cNvSpPr>
              <a:spLocks noChangeArrowheads="1"/>
            </p:cNvSpPr>
            <p:nvPr userDrawn="1"/>
          </p:nvSpPr>
          <p:spPr bwMode="auto">
            <a:xfrm>
              <a:off x="63" y="4065"/>
              <a:ext cx="454" cy="227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rgbClr val="669900"/>
              </a:solidFill>
              <a:round/>
              <a:headEnd/>
              <a:tailEnd/>
            </a:ln>
            <a:effectLst/>
          </p:spPr>
          <p:txBody>
            <a:bodyPr wrap="none" rIns="54000" anchor="ctr"/>
            <a:lstStyle/>
            <a:p>
              <a:pPr algn="r"/>
              <a:r>
                <a:rPr lang="es-ES" sz="1000" b="1">
                  <a:solidFill>
                    <a:srgbClr val="669900"/>
                  </a:solidFill>
                </a:rPr>
                <a:t>SALIR</a:t>
              </a:r>
            </a:p>
          </p:txBody>
        </p:sp>
        <p:grpSp>
          <p:nvGrpSpPr>
            <p:cNvPr id="28" name="Group 67"/>
            <p:cNvGrpSpPr>
              <a:grpSpLocks/>
            </p:cNvGrpSpPr>
            <p:nvPr userDrawn="1"/>
          </p:nvGrpSpPr>
          <p:grpSpPr bwMode="auto">
            <a:xfrm>
              <a:off x="63" y="4112"/>
              <a:ext cx="136" cy="136"/>
              <a:chOff x="63" y="4112"/>
              <a:chExt cx="136" cy="136"/>
            </a:xfrm>
          </p:grpSpPr>
          <p:sp>
            <p:nvSpPr>
              <p:cNvPr id="29" name="Oval 68"/>
              <p:cNvSpPr>
                <a:spLocks noChangeArrowheads="1"/>
              </p:cNvSpPr>
              <p:nvPr userDrawn="1"/>
            </p:nvSpPr>
            <p:spPr bwMode="auto">
              <a:xfrm>
                <a:off x="63" y="4112"/>
                <a:ext cx="136" cy="136"/>
              </a:xfrm>
              <a:prstGeom prst="ellipse">
                <a:avLst/>
              </a:prstGeom>
              <a:solidFill>
                <a:srgbClr val="91C400"/>
              </a:solidFill>
              <a:ln w="9525">
                <a:solidFill>
                  <a:srgbClr val="6699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0" name="AutoShape 69"/>
              <p:cNvSpPr>
                <a:spLocks noChangeArrowheads="1"/>
              </p:cNvSpPr>
              <p:nvPr userDrawn="1"/>
            </p:nvSpPr>
            <p:spPr bwMode="auto">
              <a:xfrm rot="16200000">
                <a:off x="71" y="4140"/>
                <a:ext cx="90" cy="78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pPr algn="ctr"/>
                <a:endParaRPr lang="es-ES"/>
              </a:p>
            </p:txBody>
          </p:sp>
        </p:grpSp>
      </p:grpSp>
      <p:grpSp>
        <p:nvGrpSpPr>
          <p:cNvPr id="31" name="Group 70"/>
          <p:cNvGrpSpPr>
            <a:grpSpLocks/>
          </p:cNvGrpSpPr>
          <p:nvPr userDrawn="1"/>
        </p:nvGrpSpPr>
        <p:grpSpPr bwMode="auto">
          <a:xfrm>
            <a:off x="6119813" y="6453188"/>
            <a:ext cx="1008062" cy="360362"/>
            <a:chOff x="3946" y="4065"/>
            <a:chExt cx="635" cy="227"/>
          </a:xfrm>
        </p:grpSpPr>
        <p:sp>
          <p:nvSpPr>
            <p:cNvPr id="32" name="AutoShape 71">
              <a:hlinkClick r:id="" action="ppaction://hlinkshowjump?jump=lastslideviewed" highlightClick="1"/>
            </p:cNvPr>
            <p:cNvSpPr>
              <a:spLocks noChangeArrowheads="1"/>
            </p:cNvSpPr>
            <p:nvPr userDrawn="1"/>
          </p:nvSpPr>
          <p:spPr bwMode="auto">
            <a:xfrm>
              <a:off x="3946" y="4065"/>
              <a:ext cx="635" cy="227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rgbClr val="669900"/>
              </a:solidFill>
              <a:round/>
              <a:headEnd/>
              <a:tailEnd/>
            </a:ln>
            <a:effectLst/>
          </p:spPr>
          <p:txBody>
            <a:bodyPr wrap="none" rIns="18000" anchor="ctr"/>
            <a:lstStyle/>
            <a:p>
              <a:pPr algn="r"/>
              <a:r>
                <a:rPr lang="es-ES" sz="1000" b="1">
                  <a:solidFill>
                    <a:srgbClr val="669900"/>
                  </a:solidFill>
                </a:rPr>
                <a:t>ANTERIOR</a:t>
              </a:r>
            </a:p>
          </p:txBody>
        </p:sp>
        <p:grpSp>
          <p:nvGrpSpPr>
            <p:cNvPr id="33" name="Group 72"/>
            <p:cNvGrpSpPr>
              <a:grpSpLocks/>
            </p:cNvGrpSpPr>
            <p:nvPr userDrawn="1"/>
          </p:nvGrpSpPr>
          <p:grpSpPr bwMode="auto">
            <a:xfrm>
              <a:off x="3946" y="4111"/>
              <a:ext cx="136" cy="136"/>
              <a:chOff x="3502" y="4111"/>
              <a:chExt cx="136" cy="136"/>
            </a:xfrm>
          </p:grpSpPr>
          <p:sp>
            <p:nvSpPr>
              <p:cNvPr id="34" name="Oval 73"/>
              <p:cNvSpPr>
                <a:spLocks noChangeArrowheads="1"/>
              </p:cNvSpPr>
              <p:nvPr userDrawn="1"/>
            </p:nvSpPr>
            <p:spPr bwMode="auto">
              <a:xfrm>
                <a:off x="3502" y="4111"/>
                <a:ext cx="136" cy="136"/>
              </a:xfrm>
              <a:prstGeom prst="ellipse">
                <a:avLst/>
              </a:prstGeom>
              <a:solidFill>
                <a:srgbClr val="91C400"/>
              </a:solidFill>
              <a:ln w="9525">
                <a:solidFill>
                  <a:srgbClr val="6699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35" name="AutoShape 74"/>
              <p:cNvSpPr>
                <a:spLocks noChangeArrowheads="1"/>
              </p:cNvSpPr>
              <p:nvPr userDrawn="1"/>
            </p:nvSpPr>
            <p:spPr bwMode="auto">
              <a:xfrm rot="16200000">
                <a:off x="3512" y="4139"/>
                <a:ext cx="90" cy="78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pPr algn="ctr"/>
                <a:endParaRPr lang="es-ES"/>
              </a:p>
            </p:txBody>
          </p:sp>
        </p:grp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cambiar el estilo de título	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321C949D-4617-4700-A2A7-B0D52C6E1076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467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73.png"/><Relationship Id="rId3" Type="http://schemas.openxmlformats.org/officeDocument/2006/relationships/image" Target="../media/image34.jpeg"/><Relationship Id="rId7" Type="http://schemas.openxmlformats.org/officeDocument/2006/relationships/slide" Target="slide22.xml"/><Relationship Id="rId12" Type="http://schemas.openxmlformats.org/officeDocument/2006/relationships/image" Target="../media/image72.png"/><Relationship Id="rId17" Type="http://schemas.openxmlformats.org/officeDocument/2006/relationships/image" Target="../media/image77.jpeg"/><Relationship Id="rId2" Type="http://schemas.openxmlformats.org/officeDocument/2006/relationships/image" Target="../media/image67.png"/><Relationship Id="rId16" Type="http://schemas.openxmlformats.org/officeDocument/2006/relationships/image" Target="../media/image7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0.jpeg"/><Relationship Id="rId11" Type="http://schemas.openxmlformats.org/officeDocument/2006/relationships/slide" Target="slide24.xml"/><Relationship Id="rId5" Type="http://schemas.openxmlformats.org/officeDocument/2006/relationships/image" Target="../media/image69.png"/><Relationship Id="rId15" Type="http://schemas.openxmlformats.org/officeDocument/2006/relationships/image" Target="../media/image75.jpeg"/><Relationship Id="rId10" Type="http://schemas.openxmlformats.org/officeDocument/2006/relationships/image" Target="../media/image71.png"/><Relationship Id="rId4" Type="http://schemas.openxmlformats.org/officeDocument/2006/relationships/image" Target="../media/image68.jpeg"/><Relationship Id="rId9" Type="http://schemas.openxmlformats.org/officeDocument/2006/relationships/slide" Target="slide26.xml"/><Relationship Id="rId14" Type="http://schemas.openxmlformats.org/officeDocument/2006/relationships/image" Target="../media/image7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84.png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83.png"/><Relationship Id="rId4" Type="http://schemas.openxmlformats.org/officeDocument/2006/relationships/oleObject" Target="../embeddings/oleObject6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2.jpeg"/><Relationship Id="rId4" Type="http://schemas.openxmlformats.org/officeDocument/2006/relationships/image" Target="../media/image9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" Target="slide12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4.xml"/><Relationship Id="rId5" Type="http://schemas.openxmlformats.org/officeDocument/2006/relationships/slide" Target="slide8.xml"/><Relationship Id="rId4" Type="http://schemas.openxmlformats.org/officeDocument/2006/relationships/slide" Target="slide10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image" Target="../media/image40.jpeg"/><Relationship Id="rId7" Type="http://schemas.openxmlformats.org/officeDocument/2006/relationships/slide" Target="slide30.xml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3.xml"/><Relationship Id="rId6" Type="http://schemas.openxmlformats.org/officeDocument/2006/relationships/slide" Target="slide38.xml"/><Relationship Id="rId5" Type="http://schemas.openxmlformats.org/officeDocument/2006/relationships/slide" Target="slide33.xml"/><Relationship Id="rId4" Type="http://schemas.openxmlformats.org/officeDocument/2006/relationships/slide" Target="slide3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01.jpeg"/><Relationship Id="rId4" Type="http://schemas.openxmlformats.org/officeDocument/2006/relationships/image" Target="../media/image10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gif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gif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7.gi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12.png"/><Relationship Id="rId5" Type="http://schemas.openxmlformats.org/officeDocument/2006/relationships/image" Target="../media/image110.png"/><Relationship Id="rId4" Type="http://schemas.openxmlformats.org/officeDocument/2006/relationships/oleObject" Target="../embeddings/oleObject8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16.png"/><Relationship Id="rId5" Type="http://schemas.openxmlformats.org/officeDocument/2006/relationships/oleObject" Target="../embeddings/oleObject10.bin"/><Relationship Id="rId4" Type="http://schemas.openxmlformats.org/officeDocument/2006/relationships/image" Target="../media/image1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10" Type="http://schemas.openxmlformats.org/officeDocument/2006/relationships/image" Target="../media/image10.png"/><Relationship Id="rId4" Type="http://schemas.openxmlformats.org/officeDocument/2006/relationships/image" Target="../media/image12.jpeg"/><Relationship Id="rId9" Type="http://schemas.openxmlformats.org/officeDocument/2006/relationships/oleObject" Target="../embeddings/oleObject1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8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wmf"/><Relationship Id="rId5" Type="http://schemas.openxmlformats.org/officeDocument/2006/relationships/image" Target="../media/image19.png"/><Relationship Id="rId4" Type="http://schemas.openxmlformats.org/officeDocument/2006/relationships/image" Target="../media/image18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.png"/><Relationship Id="rId11" Type="http://schemas.openxmlformats.org/officeDocument/2006/relationships/image" Target="../media/image26.jpeg"/><Relationship Id="rId5" Type="http://schemas.openxmlformats.org/officeDocument/2006/relationships/oleObject" Target="../embeddings/oleObject3.bin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2.jpeg"/><Relationship Id="rId3" Type="http://schemas.openxmlformats.org/officeDocument/2006/relationships/image" Target="../media/image27.png"/><Relationship Id="rId7" Type="http://schemas.openxmlformats.org/officeDocument/2006/relationships/image" Target="../media/image11.jpeg"/><Relationship Id="rId12" Type="http://schemas.openxmlformats.org/officeDocument/2006/relationships/hyperlink" Target="http://www.google.es/url?url=http://laurusol.blogspot.com/2011/05/mi-ave-faborita-el-flamenco.html&amp;rct=j&amp;frm=1&amp;q=&amp;esrc=s&amp;sa=U&amp;ei=gINfVITRLvSIsQSp14DoDw&amp;ved=0CCoQ9QEwCg&amp;sig2=xxH7vNU4I3BPK06QfM6pGA&amp;usg=AFQjCNEH2ecNLMKJKRwMn2oWjQ4QPVIyKg" TargetMode="External"/><Relationship Id="rId17" Type="http://schemas.openxmlformats.org/officeDocument/2006/relationships/image" Target="../media/image36.jpeg"/><Relationship Id="rId2" Type="http://schemas.openxmlformats.org/officeDocument/2006/relationships/image" Target="../media/image13.png"/><Relationship Id="rId16" Type="http://schemas.openxmlformats.org/officeDocument/2006/relationships/image" Target="../media/image35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9.jpeg"/><Relationship Id="rId11" Type="http://schemas.openxmlformats.org/officeDocument/2006/relationships/image" Target="../media/image31.jpeg"/><Relationship Id="rId5" Type="http://schemas.openxmlformats.org/officeDocument/2006/relationships/image" Target="../media/image28.png"/><Relationship Id="rId15" Type="http://schemas.openxmlformats.org/officeDocument/2006/relationships/image" Target="../media/image34.jpeg"/><Relationship Id="rId10" Type="http://schemas.openxmlformats.org/officeDocument/2006/relationships/hyperlink" Target="http://www.google.es/url?url=http://www.ranchotexaslanzarote.com/park/?q=es/noticias/tuc%C3%A1n-ramphastos-toco&amp;rct=j&amp;frm=1&amp;q=&amp;esrc=s&amp;sa=U&amp;ei=AYNfVM6TDqHjsATO84DYAw&amp;ved=0CBgQ9QEwAQ&amp;sig2=L8BDxWTdikjKmo4_dx2grA&amp;usg=AFQjCNHWT0LHu9JeMmZAs8I5D-MZafxSzw" TargetMode="External"/><Relationship Id="rId4" Type="http://schemas.openxmlformats.org/officeDocument/2006/relationships/slide" Target="slide22.xml"/><Relationship Id="rId9" Type="http://schemas.openxmlformats.org/officeDocument/2006/relationships/image" Target="../media/image15.jpeg"/><Relationship Id="rId1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8.png"/><Relationship Id="rId7" Type="http://schemas.openxmlformats.org/officeDocument/2006/relationships/image" Target="../media/image13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10" Type="http://schemas.openxmlformats.org/officeDocument/2006/relationships/image" Target="../media/image41.jpeg"/><Relationship Id="rId4" Type="http://schemas.openxmlformats.org/officeDocument/2006/relationships/image" Target="../media/image33.png"/><Relationship Id="rId9" Type="http://schemas.openxmlformats.org/officeDocument/2006/relationships/hyperlink" Target="http://www.google.es/url?url=http://www.magrama.gob.es/es/red-parques-nacionales/nuestros-parques/monfrague/visita-virtual/fauna/Zorro.aspx&amp;rct=j&amp;frm=1&amp;q=&amp;esrc=s&amp;sa=U&amp;ei=d4pfVL7VKLfasATBwoKICw&amp;ved=0CCAQ9QEwBQ&amp;sig2=jYAhPS7oUJT2j1W9Qeaupw&amp;usg=AFQjCNGZbW4cLCZOPr0skLksXcDeBI-sJw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3.jpeg"/><Relationship Id="rId7" Type="http://schemas.openxmlformats.org/officeDocument/2006/relationships/slide" Target="slide9.xm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5.png"/><Relationship Id="rId5" Type="http://schemas.openxmlformats.org/officeDocument/2006/relationships/slide" Target="slide13.xml"/><Relationship Id="rId4" Type="http://schemas.openxmlformats.org/officeDocument/2006/relationships/image" Target="../media/image4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-178494" y="638814"/>
            <a:ext cx="7772400" cy="1063707"/>
          </a:xfrm>
        </p:spPr>
        <p:txBody>
          <a:bodyPr/>
          <a:lstStyle/>
          <a:p>
            <a:r>
              <a:rPr lang="es-ES" sz="2000" dirty="0">
                <a:solidFill>
                  <a:srgbClr val="008000"/>
                </a:solidFill>
                <a:latin typeface="Comic Sans MS" panose="030F0702030302020204" pitchFamily="66" charset="0"/>
              </a:rPr>
              <a:t>TEMA 5</a:t>
            </a:r>
            <a:br>
              <a:rPr lang="es-ES" sz="2000" dirty="0">
                <a:solidFill>
                  <a:srgbClr val="008000"/>
                </a:solidFill>
                <a:latin typeface="Comic Sans MS" panose="030F0702030302020204" pitchFamily="66" charset="0"/>
              </a:rPr>
            </a:br>
            <a:r>
              <a:rPr lang="es-ES" sz="2000" dirty="0">
                <a:solidFill>
                  <a:srgbClr val="008000"/>
                </a:solidFill>
                <a:latin typeface="Comic Sans MS" panose="030F0702030302020204" pitchFamily="66" charset="0"/>
              </a:rPr>
              <a:t/>
            </a:r>
            <a:br>
              <a:rPr lang="es-ES" sz="2000" dirty="0">
                <a:solidFill>
                  <a:srgbClr val="008000"/>
                </a:solidFill>
                <a:latin typeface="Comic Sans MS" panose="030F0702030302020204" pitchFamily="66" charset="0"/>
              </a:rPr>
            </a:br>
            <a:r>
              <a:rPr lang="es-ES" sz="2000" dirty="0">
                <a:solidFill>
                  <a:srgbClr val="008000"/>
                </a:solidFill>
                <a:latin typeface="Comic Sans MS" panose="030F0702030302020204" pitchFamily="66" charset="0"/>
              </a:rPr>
              <a:t>LA NUTRICIÓN: DIGESTIÓN EN ANIMALES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858034" y="2022438"/>
            <a:ext cx="6400800" cy="4553726"/>
          </a:xfrm>
        </p:spPr>
        <p:txBody>
          <a:bodyPr/>
          <a:lstStyle/>
          <a:p>
            <a:pPr algn="l"/>
            <a:r>
              <a:rPr lang="es-ES" sz="2000" dirty="0">
                <a:solidFill>
                  <a:srgbClr val="008000"/>
                </a:solidFill>
                <a:latin typeface="Comic Sans MS" panose="030F0702030302020204" pitchFamily="66" charset="0"/>
              </a:rPr>
              <a:t>1.</a:t>
            </a:r>
            <a:r>
              <a:rPr lang="es-ES" sz="2000" dirty="0">
                <a:latin typeface="Comic Sans MS" panose="030F0702030302020204" pitchFamily="66" charset="0"/>
              </a:rPr>
              <a:t> </a:t>
            </a:r>
            <a:r>
              <a:rPr lang="es-ES" sz="2000" dirty="0">
                <a:solidFill>
                  <a:srgbClr val="008000"/>
                </a:solidFill>
                <a:latin typeface="Comic Sans MS" panose="030F0702030302020204" pitchFamily="66" charset="0"/>
              </a:rPr>
              <a:t>PROCESOS DE LA NUTRICIÓN HETERÓTROFA</a:t>
            </a:r>
          </a:p>
          <a:p>
            <a:pPr algn="l"/>
            <a:r>
              <a:rPr lang="es-ES" sz="2000" dirty="0">
                <a:solidFill>
                  <a:srgbClr val="008000"/>
                </a:solidFill>
                <a:latin typeface="Comic Sans MS" panose="030F0702030302020204" pitchFamily="66" charset="0"/>
              </a:rPr>
              <a:t>2. LA DIGESTIÓN: FASES</a:t>
            </a:r>
          </a:p>
          <a:p>
            <a:pPr marL="342900" indent="-342900" algn="l">
              <a:buFontTx/>
              <a:buChar char="-"/>
            </a:pPr>
            <a:r>
              <a:rPr lang="es-ES" sz="2000" dirty="0">
                <a:solidFill>
                  <a:srgbClr val="008000"/>
                </a:solidFill>
                <a:latin typeface="Comic Sans MS" panose="030F0702030302020204" pitchFamily="66" charset="0"/>
              </a:rPr>
              <a:t>INGESTIÓN: Tipos. Clasificación animales</a:t>
            </a:r>
          </a:p>
          <a:p>
            <a:pPr marL="342900" indent="-342900" algn="l">
              <a:buFontTx/>
              <a:buChar char="-"/>
            </a:pPr>
            <a:r>
              <a:rPr lang="es-ES" sz="2000" dirty="0">
                <a:solidFill>
                  <a:srgbClr val="008000"/>
                </a:solidFill>
                <a:latin typeface="Comic Sans MS" panose="030F0702030302020204" pitchFamily="66" charset="0"/>
              </a:rPr>
              <a:t>DIGESTIÓN: Tipos</a:t>
            </a:r>
          </a:p>
          <a:p>
            <a:pPr marL="342900" indent="-342900" algn="l">
              <a:buFontTx/>
              <a:buChar char="-"/>
            </a:pPr>
            <a:r>
              <a:rPr lang="es-ES" sz="2000" dirty="0">
                <a:solidFill>
                  <a:srgbClr val="008000"/>
                </a:solidFill>
                <a:latin typeface="Comic Sans MS" panose="030F0702030302020204" pitchFamily="66" charset="0"/>
              </a:rPr>
              <a:t>ABSORCIÓN</a:t>
            </a:r>
          </a:p>
          <a:p>
            <a:pPr marL="342900" indent="-342900" algn="l">
              <a:buFontTx/>
              <a:buChar char="-"/>
            </a:pPr>
            <a:r>
              <a:rPr lang="es-ES" sz="2000" dirty="0">
                <a:solidFill>
                  <a:srgbClr val="008000"/>
                </a:solidFill>
                <a:latin typeface="Comic Sans MS" panose="030F0702030302020204" pitchFamily="66" charset="0"/>
              </a:rPr>
              <a:t>EGESTIÓN</a:t>
            </a:r>
          </a:p>
          <a:p>
            <a:pPr algn="l"/>
            <a:r>
              <a:rPr lang="es-ES" sz="2000" dirty="0">
                <a:solidFill>
                  <a:srgbClr val="008000"/>
                </a:solidFill>
                <a:latin typeface="Comic Sans MS" panose="030F0702030302020204" pitchFamily="66" charset="0"/>
              </a:rPr>
              <a:t>3. MODELOS DE APARATOS DIGESTIVOS</a:t>
            </a:r>
          </a:p>
          <a:p>
            <a:pPr marL="342900" indent="-342900" algn="l">
              <a:buFontTx/>
              <a:buChar char="-"/>
            </a:pPr>
            <a:r>
              <a:rPr lang="es-ES" sz="2000" dirty="0">
                <a:solidFill>
                  <a:srgbClr val="008000"/>
                </a:solidFill>
                <a:latin typeface="Comic Sans MS" panose="030F0702030302020204" pitchFamily="66" charset="0"/>
              </a:rPr>
              <a:t>CON CAVIDAD DIGESTIVA</a:t>
            </a:r>
          </a:p>
          <a:p>
            <a:pPr marL="342900" indent="-342900" algn="l">
              <a:buFontTx/>
              <a:buChar char="-"/>
            </a:pPr>
            <a:r>
              <a:rPr lang="es-ES" sz="2000" dirty="0">
                <a:solidFill>
                  <a:srgbClr val="008000"/>
                </a:solidFill>
                <a:latin typeface="Comic Sans MS" panose="030F0702030302020204" pitchFamily="66" charset="0"/>
              </a:rPr>
              <a:t>CON TUBO DIGESTIVO</a:t>
            </a:r>
          </a:p>
          <a:p>
            <a:pPr algn="l"/>
            <a:r>
              <a:rPr lang="es-ES" sz="2000" dirty="0">
                <a:solidFill>
                  <a:srgbClr val="008000"/>
                </a:solidFill>
                <a:latin typeface="Comic Sans MS" panose="030F0702030302020204" pitchFamily="66" charset="0"/>
              </a:rPr>
              <a:t>4. APARATO DIGESTIVO HUMANO: Anatomía y         fisiología</a:t>
            </a:r>
          </a:p>
          <a:p>
            <a:pPr marL="342900" indent="-342900" algn="l">
              <a:buFontTx/>
              <a:buChar char="-"/>
            </a:pPr>
            <a:endParaRPr lang="es-ES" sz="2000" dirty="0">
              <a:solidFill>
                <a:srgbClr val="008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748986" y="675381"/>
            <a:ext cx="6400800" cy="914401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ángulo 4"/>
          <p:cNvSpPr/>
          <p:nvPr/>
        </p:nvSpPr>
        <p:spPr>
          <a:xfrm>
            <a:off x="745300" y="1852829"/>
            <a:ext cx="6400799" cy="4258847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56674" name="Picture 2" descr="Imagen relacionada">
            <a:extLst>
              <a:ext uri="{FF2B5EF4-FFF2-40B4-BE49-F238E27FC236}">
                <a16:creationId xmlns="" xmlns:a16="http://schemas.microsoft.com/office/drawing/2014/main" id="{3372E561-FF4D-4775-B046-B13C3D952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1568" y="1170667"/>
            <a:ext cx="1478900" cy="210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990568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47" name="Text Box 27"/>
          <p:cNvSpPr txBox="1">
            <a:spLocks noChangeArrowheads="1"/>
          </p:cNvSpPr>
          <p:nvPr/>
        </p:nvSpPr>
        <p:spPr bwMode="auto">
          <a:xfrm>
            <a:off x="792163" y="578177"/>
            <a:ext cx="51847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b="1" dirty="0">
                <a:solidFill>
                  <a:srgbClr val="669900"/>
                </a:solidFill>
                <a:latin typeface="Comic Sans MS" panose="030F0702030302020204" pitchFamily="66" charset="0"/>
              </a:rPr>
              <a:t>4. EGESTIÓN</a:t>
            </a:r>
            <a:endParaRPr lang="es-ES" b="1" dirty="0">
              <a:solidFill>
                <a:srgbClr val="6699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61155" name="Picture 35" descr="826630Unidad03_Página_07_Imagen_000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200" y="1412875"/>
            <a:ext cx="3416300" cy="3490913"/>
          </a:xfrm>
          <a:prstGeom prst="rect">
            <a:avLst/>
          </a:prstGeom>
          <a:noFill/>
        </p:spPr>
      </p:pic>
      <p:pic>
        <p:nvPicPr>
          <p:cNvPr id="261156" name="Picture 36" descr="829835_Página_031_Imagen_000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08400" y="2210628"/>
            <a:ext cx="5435600" cy="4021138"/>
          </a:xfrm>
          <a:prstGeom prst="rect">
            <a:avLst/>
          </a:prstGeom>
          <a:noFill/>
        </p:spPr>
      </p:pic>
      <p:sp>
        <p:nvSpPr>
          <p:cNvPr id="261157" name="Rectangle 37"/>
          <p:cNvSpPr>
            <a:spLocks noChangeArrowheads="1"/>
          </p:cNvSpPr>
          <p:nvPr/>
        </p:nvSpPr>
        <p:spPr bwMode="auto">
          <a:xfrm>
            <a:off x="5292725" y="2144486"/>
            <a:ext cx="1549400" cy="32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Intestino delgado</a:t>
            </a:r>
            <a:endParaRPr lang="es-ES_tradnl" sz="1200" dirty="0">
              <a:solidFill>
                <a:srgbClr val="006600"/>
              </a:solidFill>
              <a:latin typeface="Comic Sans MS" panose="030F0702030302020204" pitchFamily="66" charset="0"/>
              <a:cs typeface="Arial" charset="0"/>
            </a:endParaRPr>
          </a:p>
        </p:txBody>
      </p:sp>
      <p:sp>
        <p:nvSpPr>
          <p:cNvPr id="261158" name="Rectangle 38"/>
          <p:cNvSpPr>
            <a:spLocks noChangeArrowheads="1"/>
          </p:cNvSpPr>
          <p:nvPr/>
        </p:nvSpPr>
        <p:spPr bwMode="auto">
          <a:xfrm>
            <a:off x="3527425" y="4797425"/>
            <a:ext cx="1549400" cy="32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Intestino grueso</a:t>
            </a:r>
            <a:endParaRPr lang="es-ES_tradnl" sz="1200">
              <a:solidFill>
                <a:srgbClr val="006600"/>
              </a:solidFill>
              <a:latin typeface="Comic Sans MS" panose="030F0702030302020204" pitchFamily="66" charset="0"/>
              <a:cs typeface="Arial" charset="0"/>
            </a:endParaRPr>
          </a:p>
        </p:txBody>
      </p:sp>
      <p:sp>
        <p:nvSpPr>
          <p:cNvPr id="261159" name="Line 39"/>
          <p:cNvSpPr>
            <a:spLocks noChangeShapeType="1"/>
          </p:cNvSpPr>
          <p:nvPr/>
        </p:nvSpPr>
        <p:spPr bwMode="auto">
          <a:xfrm flipH="1">
            <a:off x="2339975" y="1952625"/>
            <a:ext cx="1295400" cy="792163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61160" name="Line 40"/>
          <p:cNvSpPr>
            <a:spLocks noChangeShapeType="1"/>
          </p:cNvSpPr>
          <p:nvPr/>
        </p:nvSpPr>
        <p:spPr bwMode="auto">
          <a:xfrm>
            <a:off x="6323470" y="2420938"/>
            <a:ext cx="647700" cy="1368425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61161" name="Line 41"/>
          <p:cNvSpPr>
            <a:spLocks noChangeShapeType="1"/>
          </p:cNvSpPr>
          <p:nvPr/>
        </p:nvSpPr>
        <p:spPr bwMode="auto">
          <a:xfrm flipH="1" flipV="1">
            <a:off x="3024188" y="3033713"/>
            <a:ext cx="1042987" cy="1763712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61162" name="Line 42"/>
          <p:cNvSpPr>
            <a:spLocks noChangeShapeType="1"/>
          </p:cNvSpPr>
          <p:nvPr/>
        </p:nvSpPr>
        <p:spPr bwMode="auto">
          <a:xfrm flipH="1">
            <a:off x="7524750" y="2439765"/>
            <a:ext cx="179388" cy="1692275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61163" name="Rectangle 43"/>
          <p:cNvSpPr>
            <a:spLocks noChangeArrowheads="1"/>
          </p:cNvSpPr>
          <p:nvPr/>
        </p:nvSpPr>
        <p:spPr bwMode="auto">
          <a:xfrm>
            <a:off x="6948488" y="2185994"/>
            <a:ext cx="1549400" cy="32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Intestino grueso</a:t>
            </a:r>
            <a:endParaRPr lang="es-ES_tradnl" sz="1200" dirty="0">
              <a:solidFill>
                <a:srgbClr val="006600"/>
              </a:solidFill>
              <a:latin typeface="Comic Sans MS" panose="030F0702030302020204" pitchFamily="66" charset="0"/>
              <a:cs typeface="Arial" charset="0"/>
            </a:endParaRPr>
          </a:p>
        </p:txBody>
      </p:sp>
      <p:sp>
        <p:nvSpPr>
          <p:cNvPr id="261164" name="Rectangle 44"/>
          <p:cNvSpPr>
            <a:spLocks noChangeArrowheads="1"/>
          </p:cNvSpPr>
          <p:nvPr/>
        </p:nvSpPr>
        <p:spPr bwMode="auto">
          <a:xfrm>
            <a:off x="3203575" y="1655763"/>
            <a:ext cx="1549400" cy="32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Intestino delgado</a:t>
            </a:r>
            <a:endParaRPr lang="es-ES_tradnl" sz="1200">
              <a:solidFill>
                <a:srgbClr val="006600"/>
              </a:solidFill>
              <a:latin typeface="Comic Sans MS" panose="030F0702030302020204" pitchFamily="66" charset="0"/>
              <a:cs typeface="Arial" charset="0"/>
            </a:endParaRPr>
          </a:p>
        </p:txBody>
      </p:sp>
      <p:sp>
        <p:nvSpPr>
          <p:cNvPr id="261165" name="Rectangle 45"/>
          <p:cNvSpPr>
            <a:spLocks noChangeArrowheads="1"/>
          </p:cNvSpPr>
          <p:nvPr/>
        </p:nvSpPr>
        <p:spPr bwMode="auto">
          <a:xfrm>
            <a:off x="1584325" y="5121275"/>
            <a:ext cx="755650" cy="32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Ano</a:t>
            </a:r>
            <a:endParaRPr lang="es-ES_tradnl" sz="1200">
              <a:solidFill>
                <a:srgbClr val="006600"/>
              </a:solidFill>
              <a:latin typeface="Comic Sans MS" panose="030F0702030302020204" pitchFamily="66" charset="0"/>
              <a:cs typeface="Arial" charset="0"/>
            </a:endParaRPr>
          </a:p>
        </p:txBody>
      </p:sp>
      <p:sp>
        <p:nvSpPr>
          <p:cNvPr id="261167" name="Rectangle 47"/>
          <p:cNvSpPr>
            <a:spLocks noChangeArrowheads="1"/>
          </p:cNvSpPr>
          <p:nvPr/>
        </p:nvSpPr>
        <p:spPr bwMode="auto">
          <a:xfrm>
            <a:off x="7920038" y="2600325"/>
            <a:ext cx="755650" cy="32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Ano</a:t>
            </a:r>
            <a:endParaRPr lang="es-ES_tradnl" sz="1200">
              <a:solidFill>
                <a:srgbClr val="006600"/>
              </a:solidFill>
              <a:latin typeface="Comic Sans MS" panose="030F0702030302020204" pitchFamily="66" charset="0"/>
              <a:cs typeface="Arial" charset="0"/>
            </a:endParaRPr>
          </a:p>
        </p:txBody>
      </p:sp>
      <p:sp>
        <p:nvSpPr>
          <p:cNvPr id="261168" name="Line 48"/>
          <p:cNvSpPr>
            <a:spLocks noChangeShapeType="1"/>
          </p:cNvSpPr>
          <p:nvPr/>
        </p:nvSpPr>
        <p:spPr bwMode="auto">
          <a:xfrm flipH="1" flipV="1">
            <a:off x="1908175" y="4616450"/>
            <a:ext cx="142875" cy="541338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61169" name="Line 49"/>
          <p:cNvSpPr>
            <a:spLocks noChangeShapeType="1"/>
          </p:cNvSpPr>
          <p:nvPr/>
        </p:nvSpPr>
        <p:spPr bwMode="auto">
          <a:xfrm>
            <a:off x="8351838" y="2852738"/>
            <a:ext cx="73025" cy="612775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61170" name="Rectangle 50"/>
          <p:cNvSpPr>
            <a:spLocks noChangeArrowheads="1"/>
          </p:cNvSpPr>
          <p:nvPr/>
        </p:nvSpPr>
        <p:spPr bwMode="auto">
          <a:xfrm>
            <a:off x="2484438" y="4616450"/>
            <a:ext cx="755650" cy="32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Heces</a:t>
            </a:r>
            <a:endParaRPr lang="es-ES_tradnl" sz="1200">
              <a:solidFill>
                <a:srgbClr val="006600"/>
              </a:solidFill>
              <a:latin typeface="Comic Sans MS" panose="030F0702030302020204" pitchFamily="66" charset="0"/>
              <a:cs typeface="Arial" charset="0"/>
            </a:endParaRPr>
          </a:p>
        </p:txBody>
      </p:sp>
      <p:sp>
        <p:nvSpPr>
          <p:cNvPr id="261171" name="Line 51"/>
          <p:cNvSpPr>
            <a:spLocks noChangeShapeType="1"/>
          </p:cNvSpPr>
          <p:nvPr/>
        </p:nvSpPr>
        <p:spPr bwMode="auto">
          <a:xfrm flipH="1" flipV="1">
            <a:off x="2700338" y="3968750"/>
            <a:ext cx="215900" cy="64770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19" name="Text Box 98">
            <a:extLst>
              <a:ext uri="{FF2B5EF4-FFF2-40B4-BE49-F238E27FC236}">
                <a16:creationId xmlns="" xmlns:a16="http://schemas.microsoft.com/office/drawing/2014/main" id="{BB9ABED2-1EA9-41F6-86B2-F6BCA4583D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7116" y="681559"/>
            <a:ext cx="3648107" cy="307777"/>
          </a:xfrm>
          <a:prstGeom prst="rect">
            <a:avLst/>
          </a:prstGeom>
          <a:solidFill>
            <a:srgbClr val="CCFF99"/>
          </a:solidFill>
          <a:ln w="9525">
            <a:solidFill>
              <a:srgbClr val="339933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s-ES_tradnl" sz="1400" dirty="0">
                <a:latin typeface="Comic Sans MS" panose="030F0702030302020204" pitchFamily="66" charset="0"/>
              </a:rPr>
              <a:t>Eliminación de las sustancias no digeridas.</a:t>
            </a:r>
            <a:endParaRPr lang="es-ES" sz="140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6"/>
          <p:cNvSpPr txBox="1">
            <a:spLocks noChangeArrowheads="1"/>
          </p:cNvSpPr>
          <p:nvPr/>
        </p:nvSpPr>
        <p:spPr bwMode="auto">
          <a:xfrm>
            <a:off x="3134633" y="2094733"/>
            <a:ext cx="2663825" cy="842411"/>
          </a:xfrm>
          <a:prstGeom prst="rect">
            <a:avLst/>
          </a:prstGeom>
          <a:solidFill>
            <a:srgbClr val="FF99CC"/>
          </a:solidFill>
          <a:ln w="38100">
            <a:noFill/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 eaLnBrk="0" hangingPunct="0">
              <a:lnSpc>
                <a:spcPct val="90000"/>
              </a:lnSpc>
            </a:pPr>
            <a:r>
              <a:rPr kumimoji="1" lang="es-ES_tradnl" dirty="0">
                <a:latin typeface="Comic Sans MS" panose="030F0702030302020204" pitchFamily="66" charset="0"/>
              </a:rPr>
              <a:t>En DIBLÁSTICOS: celentéreos y poríferos.</a:t>
            </a:r>
            <a:endParaRPr kumimoji="1" lang="es-ES_tradnl" b="1" dirty="0">
              <a:latin typeface="Comic Sans MS" panose="030F0702030302020204" pitchFamily="66" charset="0"/>
            </a:endParaRPr>
          </a:p>
        </p:txBody>
      </p:sp>
      <p:sp>
        <p:nvSpPr>
          <p:cNvPr id="5" name="Text Box 85"/>
          <p:cNvSpPr txBox="1">
            <a:spLocks noChangeArrowheads="1"/>
          </p:cNvSpPr>
          <p:nvPr/>
        </p:nvSpPr>
        <p:spPr bwMode="auto">
          <a:xfrm>
            <a:off x="2040973" y="1284768"/>
            <a:ext cx="4498975" cy="593725"/>
          </a:xfrm>
          <a:prstGeom prst="rect">
            <a:avLst/>
          </a:prstGeom>
          <a:solidFill>
            <a:srgbClr val="99FF33"/>
          </a:solidFill>
          <a:ln w="38100">
            <a:noFill/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 eaLnBrk="0" hangingPunct="0">
              <a:lnSpc>
                <a:spcPct val="90000"/>
              </a:lnSpc>
            </a:pPr>
            <a:r>
              <a:rPr kumimoji="1" lang="es-ES_tradnl" dirty="0">
                <a:latin typeface="Comic Sans MS" panose="030F0702030302020204" pitchFamily="66" charset="0"/>
              </a:rPr>
              <a:t>Única cavidad con una única apertura que hace de boca y ano. </a:t>
            </a:r>
          </a:p>
        </p:txBody>
      </p:sp>
      <p:sp>
        <p:nvSpPr>
          <p:cNvPr id="7" name="Text Box 80"/>
          <p:cNvSpPr txBox="1">
            <a:spLocks noChangeArrowheads="1"/>
          </p:cNvSpPr>
          <p:nvPr/>
        </p:nvSpPr>
        <p:spPr bwMode="auto">
          <a:xfrm>
            <a:off x="3073555" y="596744"/>
            <a:ext cx="3301202" cy="371513"/>
          </a:xfrm>
          <a:prstGeom prst="rect">
            <a:avLst/>
          </a:prstGeom>
          <a:solidFill>
            <a:srgbClr val="C2F8EC"/>
          </a:solidFill>
          <a:ln w="38100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 eaLnBrk="0" hangingPunct="0">
              <a:lnSpc>
                <a:spcPct val="90000"/>
              </a:lnSpc>
            </a:pPr>
            <a:r>
              <a:rPr kumimoji="1" lang="es-ES_tradnl" sz="2000" dirty="0">
                <a:latin typeface="Comic Sans MS" panose="030F0702030302020204" pitchFamily="66" charset="0"/>
              </a:rPr>
              <a:t>1. CAVIDAD  DIGESTIVA</a:t>
            </a: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933575" y="114300"/>
            <a:ext cx="5256213" cy="338554"/>
          </a:xfrm>
          <a:prstGeom prst="rect">
            <a:avLst/>
          </a:prstGeom>
          <a:solidFill>
            <a:srgbClr val="FFFF99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600" dirty="0">
                <a:solidFill>
                  <a:schemeClr val="accent2"/>
                </a:solidFill>
                <a:latin typeface="Comic Sans MS" panose="030F0702030302020204" pitchFamily="66" charset="0"/>
              </a:rPr>
              <a:t>3. MODELOS DE APARATOS DIGESTIVOS</a:t>
            </a:r>
            <a:endParaRPr lang="es-ES_tradnl" sz="1600" dirty="0">
              <a:latin typeface="Comic Sans MS" panose="030F0702030302020204" pitchFamily="66" charset="0"/>
            </a:endParaRPr>
          </a:p>
        </p:txBody>
      </p:sp>
      <p:pic>
        <p:nvPicPr>
          <p:cNvPr id="5166" name="Picture 46" descr="Resultado de imagen de polipo medusa">
            <a:extLst>
              <a:ext uri="{FF2B5EF4-FFF2-40B4-BE49-F238E27FC236}">
                <a16:creationId xmlns="" xmlns:a16="http://schemas.microsoft.com/office/drawing/2014/main" id="{E07955FB-69E3-488E-A3A3-88294945EC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332" y="3250204"/>
            <a:ext cx="6419602" cy="2752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68" name="Picture 48" descr="Resultado de imagen de esponja animal dibujo">
            <a:extLst>
              <a:ext uri="{FF2B5EF4-FFF2-40B4-BE49-F238E27FC236}">
                <a16:creationId xmlns="" xmlns:a16="http://schemas.microsoft.com/office/drawing/2014/main" id="{3B9E7D1C-6C54-4EF0-AD71-83D6CF9265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26" y="2463199"/>
            <a:ext cx="2173038" cy="3656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1" name="Text Box 3"/>
          <p:cNvSpPr txBox="1">
            <a:spLocks noChangeArrowheads="1"/>
          </p:cNvSpPr>
          <p:nvPr/>
        </p:nvSpPr>
        <p:spPr bwMode="auto">
          <a:xfrm>
            <a:off x="503239" y="221185"/>
            <a:ext cx="8265742" cy="1338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b="1" dirty="0">
                <a:solidFill>
                  <a:srgbClr val="669900"/>
                </a:solidFill>
                <a:latin typeface="Comic Sans MS" panose="030F0702030302020204" pitchFamily="66" charset="0"/>
              </a:rPr>
              <a:t>INVERTEBRADOS CON CAVIDAD DIGESTIVA: </a:t>
            </a:r>
            <a:r>
              <a:rPr lang="es-ES_tradnl" b="1" u="sng" dirty="0">
                <a:solidFill>
                  <a:srgbClr val="669900"/>
                </a:solidFill>
                <a:latin typeface="Comic Sans MS" panose="030F0702030302020204" pitchFamily="66" charset="0"/>
              </a:rPr>
              <a:t>PORÍFEROS</a:t>
            </a:r>
          </a:p>
          <a:p>
            <a:pPr>
              <a:spcBef>
                <a:spcPct val="50000"/>
              </a:spcBef>
            </a:pPr>
            <a:r>
              <a:rPr lang="es-ES_tradnl" dirty="0">
                <a:solidFill>
                  <a:srgbClr val="669900"/>
                </a:solidFill>
                <a:latin typeface="Comic Sans MS" panose="030F0702030302020204" pitchFamily="66" charset="0"/>
              </a:rPr>
              <a:t>El agua entra por los poros y sale a través del ósculo. La digestión es </a:t>
            </a:r>
            <a:r>
              <a:rPr lang="es-ES_tradnl" b="1" dirty="0">
                <a:solidFill>
                  <a:srgbClr val="669900"/>
                </a:solidFill>
                <a:latin typeface="Comic Sans MS" panose="030F0702030302020204" pitchFamily="66" charset="0"/>
              </a:rPr>
              <a:t>intracelular, </a:t>
            </a:r>
            <a:r>
              <a:rPr lang="es-ES_tradnl" dirty="0">
                <a:solidFill>
                  <a:srgbClr val="669900"/>
                </a:solidFill>
                <a:latin typeface="Comic Sans MS" panose="030F0702030302020204" pitchFamily="66" charset="0"/>
              </a:rPr>
              <a:t>tiene lugar en los </a:t>
            </a:r>
            <a:r>
              <a:rPr lang="es-ES_tradnl" b="1" dirty="0">
                <a:solidFill>
                  <a:srgbClr val="669900"/>
                </a:solidFill>
                <a:latin typeface="Comic Sans MS" panose="030F0702030302020204" pitchFamily="66" charset="0"/>
              </a:rPr>
              <a:t>coanocitos</a:t>
            </a:r>
            <a:r>
              <a:rPr lang="es-ES_tradnl" dirty="0">
                <a:solidFill>
                  <a:srgbClr val="669900"/>
                </a:solidFill>
                <a:latin typeface="Comic Sans MS" panose="030F0702030302020204" pitchFamily="66" charset="0"/>
              </a:rPr>
              <a:t> (células flageladas que tapizan la cavidad atrial).</a:t>
            </a:r>
            <a:endParaRPr lang="es-ES" dirty="0">
              <a:solidFill>
                <a:srgbClr val="6699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32454" name="Picture 6" descr="Nueva imagen (4)"/>
          <p:cNvPicPr>
            <a:picLocks noChangeAspect="1" noChangeArrowheads="1"/>
          </p:cNvPicPr>
          <p:nvPr/>
        </p:nvPicPr>
        <p:blipFill rotWithShape="1">
          <a:blip r:embed="rId2" cstate="print"/>
          <a:srcRect t="5108"/>
          <a:stretch/>
        </p:blipFill>
        <p:spPr bwMode="auto">
          <a:xfrm>
            <a:off x="5095875" y="1594487"/>
            <a:ext cx="3579813" cy="2253598"/>
          </a:xfrm>
          <a:prstGeom prst="rect">
            <a:avLst/>
          </a:prstGeom>
          <a:noFill/>
        </p:spPr>
      </p:pic>
      <p:grpSp>
        <p:nvGrpSpPr>
          <p:cNvPr id="232481" name="Group 33"/>
          <p:cNvGrpSpPr>
            <a:grpSpLocks/>
          </p:cNvGrpSpPr>
          <p:nvPr/>
        </p:nvGrpSpPr>
        <p:grpSpPr bwMode="auto">
          <a:xfrm>
            <a:off x="503238" y="1594487"/>
            <a:ext cx="4392612" cy="4982068"/>
            <a:chOff x="1292" y="777"/>
            <a:chExt cx="2767" cy="3197"/>
          </a:xfrm>
        </p:grpSpPr>
        <p:pic>
          <p:nvPicPr>
            <p:cNvPr id="232470" name="Picture 22" descr="829835_Página_031_Imagen_000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92" y="777"/>
              <a:ext cx="2757" cy="3197"/>
            </a:xfrm>
            <a:prstGeom prst="rect">
              <a:avLst/>
            </a:prstGeom>
            <a:noFill/>
          </p:spPr>
        </p:pic>
        <p:sp>
          <p:nvSpPr>
            <p:cNvPr id="232471" name="Line 23"/>
            <p:cNvSpPr>
              <a:spLocks noChangeShapeType="1"/>
            </p:cNvSpPr>
            <p:nvPr/>
          </p:nvSpPr>
          <p:spPr bwMode="auto">
            <a:xfrm>
              <a:off x="3606" y="1842"/>
              <a:ext cx="136" cy="522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 type="triangle" w="med" len="med"/>
              <a:tailEnd/>
            </a:ln>
            <a:effectLst/>
          </p:spPr>
          <p:txBody>
            <a:bodyPr/>
            <a:lstStyle/>
            <a:p>
              <a:endParaRPr lang="es-ES">
                <a:latin typeface="Comic Sans MS" panose="030F0702030302020204" pitchFamily="66" charset="0"/>
              </a:endParaRPr>
            </a:p>
          </p:txBody>
        </p:sp>
        <p:sp>
          <p:nvSpPr>
            <p:cNvPr id="232472" name="Rectangle 24"/>
            <p:cNvSpPr>
              <a:spLocks noChangeArrowheads="1"/>
            </p:cNvSpPr>
            <p:nvPr/>
          </p:nvSpPr>
          <p:spPr bwMode="auto">
            <a:xfrm>
              <a:off x="3356" y="2341"/>
              <a:ext cx="703" cy="2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s-ES_tradnl" sz="1400">
                  <a:solidFill>
                    <a:schemeClr val="bg1"/>
                  </a:solidFill>
                  <a:latin typeface="Comic Sans MS" panose="030F0702030302020204" pitchFamily="66" charset="0"/>
                </a:rPr>
                <a:t>Coanocitos</a:t>
              </a:r>
              <a:endParaRPr lang="es-ES" sz="140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232473" name="Rectangle 25"/>
            <p:cNvSpPr>
              <a:spLocks noChangeArrowheads="1"/>
            </p:cNvSpPr>
            <p:nvPr/>
          </p:nvSpPr>
          <p:spPr bwMode="auto">
            <a:xfrm>
              <a:off x="3379" y="3657"/>
              <a:ext cx="477" cy="2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s-ES_tradnl" sz="1400">
                  <a:solidFill>
                    <a:schemeClr val="bg1"/>
                  </a:solidFill>
                  <a:latin typeface="Comic Sans MS" panose="030F0702030302020204" pitchFamily="66" charset="0"/>
                </a:rPr>
                <a:t>Poros inhalantes</a:t>
              </a:r>
              <a:endParaRPr lang="es-ES" sz="140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232474" name="Line 26"/>
            <p:cNvSpPr>
              <a:spLocks noChangeShapeType="1"/>
            </p:cNvSpPr>
            <p:nvPr/>
          </p:nvSpPr>
          <p:spPr bwMode="auto">
            <a:xfrm>
              <a:off x="3311" y="2886"/>
              <a:ext cx="181" cy="816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 type="triangle" w="med" len="med"/>
              <a:tailEnd/>
            </a:ln>
            <a:effectLst/>
          </p:spPr>
          <p:txBody>
            <a:bodyPr/>
            <a:lstStyle/>
            <a:p>
              <a:endParaRPr lang="es-ES">
                <a:latin typeface="Comic Sans MS" panose="030F0702030302020204" pitchFamily="66" charset="0"/>
              </a:endParaRPr>
            </a:p>
          </p:txBody>
        </p:sp>
        <p:sp>
          <p:nvSpPr>
            <p:cNvPr id="232475" name="Line 27"/>
            <p:cNvSpPr>
              <a:spLocks noChangeShapeType="1"/>
            </p:cNvSpPr>
            <p:nvPr/>
          </p:nvSpPr>
          <p:spPr bwMode="auto">
            <a:xfrm>
              <a:off x="3311" y="3181"/>
              <a:ext cx="181" cy="499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 type="triangle" w="med" len="med"/>
              <a:tailEnd/>
            </a:ln>
            <a:effectLst/>
          </p:spPr>
          <p:txBody>
            <a:bodyPr/>
            <a:lstStyle/>
            <a:p>
              <a:endParaRPr lang="es-ES">
                <a:latin typeface="Comic Sans MS" panose="030F0702030302020204" pitchFamily="66" charset="0"/>
              </a:endParaRPr>
            </a:p>
          </p:txBody>
        </p:sp>
        <p:sp>
          <p:nvSpPr>
            <p:cNvPr id="232476" name="Text Box 28"/>
            <p:cNvSpPr txBox="1">
              <a:spLocks noChangeArrowheads="1"/>
            </p:cNvSpPr>
            <p:nvPr/>
          </p:nvSpPr>
          <p:spPr bwMode="auto">
            <a:xfrm>
              <a:off x="2247" y="1176"/>
              <a:ext cx="612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" sz="14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Cavidad atrial</a:t>
              </a:r>
            </a:p>
          </p:txBody>
        </p:sp>
        <p:sp>
          <p:nvSpPr>
            <p:cNvPr id="232477" name="Line 29"/>
            <p:cNvSpPr>
              <a:spLocks noChangeShapeType="1"/>
            </p:cNvSpPr>
            <p:nvPr/>
          </p:nvSpPr>
          <p:spPr bwMode="auto">
            <a:xfrm>
              <a:off x="2517" y="1457"/>
              <a:ext cx="204" cy="1542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s-ES">
                <a:latin typeface="Comic Sans MS" panose="030F0702030302020204" pitchFamily="66" charset="0"/>
              </a:endParaRPr>
            </a:p>
          </p:txBody>
        </p:sp>
        <p:sp>
          <p:nvSpPr>
            <p:cNvPr id="232478" name="Text Box 30"/>
            <p:cNvSpPr txBox="1">
              <a:spLocks noChangeArrowheads="1"/>
            </p:cNvSpPr>
            <p:nvPr/>
          </p:nvSpPr>
          <p:spPr bwMode="auto">
            <a:xfrm>
              <a:off x="2643" y="1071"/>
              <a:ext cx="61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" sz="14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Ósculo</a:t>
              </a:r>
            </a:p>
          </p:txBody>
        </p:sp>
        <p:sp>
          <p:nvSpPr>
            <p:cNvPr id="232479" name="Line 31"/>
            <p:cNvSpPr>
              <a:spLocks noChangeShapeType="1"/>
            </p:cNvSpPr>
            <p:nvPr/>
          </p:nvSpPr>
          <p:spPr bwMode="auto">
            <a:xfrm>
              <a:off x="2789" y="1275"/>
              <a:ext cx="159" cy="1157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s-ES">
                <a:latin typeface="Comic Sans MS" panose="030F0702030302020204" pitchFamily="66" charset="0"/>
              </a:endParaRPr>
            </a:p>
          </p:txBody>
        </p:sp>
      </p:grpSp>
      <p:sp>
        <p:nvSpPr>
          <p:cNvPr id="232482" name="AutoShape 34"/>
          <p:cNvSpPr>
            <a:spLocks noChangeArrowheads="1"/>
          </p:cNvSpPr>
          <p:nvPr/>
        </p:nvSpPr>
        <p:spPr bwMode="auto">
          <a:xfrm flipH="1">
            <a:off x="3779838" y="4568172"/>
            <a:ext cx="1763712" cy="792163"/>
          </a:xfrm>
          <a:custGeom>
            <a:avLst/>
            <a:gdLst>
              <a:gd name="G0" fmla="+- 14439 0 0"/>
              <a:gd name="G1" fmla="+- 4718 0 0"/>
              <a:gd name="G2" fmla="+- 12158 0 4718"/>
              <a:gd name="G3" fmla="+- G2 0 4718"/>
              <a:gd name="G4" fmla="*/ G3 32768 32059"/>
              <a:gd name="G5" fmla="*/ G4 1 2"/>
              <a:gd name="G6" fmla="+- 21600 0 14439"/>
              <a:gd name="G7" fmla="*/ G6 4718 6079"/>
              <a:gd name="G8" fmla="+- G7 14439 0"/>
              <a:gd name="T0" fmla="*/ 14439 w 21600"/>
              <a:gd name="T1" fmla="*/ 0 h 21600"/>
              <a:gd name="T2" fmla="*/ 14439 w 21600"/>
              <a:gd name="T3" fmla="*/ 12158 h 21600"/>
              <a:gd name="T4" fmla="*/ 1391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4439" y="0"/>
                </a:lnTo>
                <a:lnTo>
                  <a:pt x="14439" y="4718"/>
                </a:lnTo>
                <a:lnTo>
                  <a:pt x="12427" y="4718"/>
                </a:lnTo>
                <a:cubicBezTo>
                  <a:pt x="5564" y="4718"/>
                  <a:pt x="0" y="8049"/>
                  <a:pt x="0" y="12158"/>
                </a:cubicBezTo>
                <a:lnTo>
                  <a:pt x="0" y="21600"/>
                </a:lnTo>
                <a:lnTo>
                  <a:pt x="2782" y="21600"/>
                </a:lnTo>
                <a:lnTo>
                  <a:pt x="2782" y="12158"/>
                </a:lnTo>
                <a:cubicBezTo>
                  <a:pt x="2782" y="9552"/>
                  <a:pt x="7100" y="7440"/>
                  <a:pt x="12427" y="7440"/>
                </a:cubicBezTo>
                <a:lnTo>
                  <a:pt x="14439" y="7440"/>
                </a:lnTo>
                <a:lnTo>
                  <a:pt x="14439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232483" name="Text Box 35"/>
          <p:cNvSpPr txBox="1">
            <a:spLocks noChangeArrowheads="1"/>
          </p:cNvSpPr>
          <p:nvPr/>
        </p:nvSpPr>
        <p:spPr bwMode="auto">
          <a:xfrm>
            <a:off x="4876177" y="5370730"/>
            <a:ext cx="1409360" cy="27699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200" b="1" dirty="0">
                <a:solidFill>
                  <a:schemeClr val="accent2"/>
                </a:solidFill>
                <a:latin typeface="Comic Sans MS" panose="030F0702030302020204" pitchFamily="66" charset="0"/>
              </a:rPr>
              <a:t>Entrada de agua</a:t>
            </a:r>
          </a:p>
        </p:txBody>
      </p:sp>
      <p:pic>
        <p:nvPicPr>
          <p:cNvPr id="157698" name="Picture 2" descr="Imagen relacionada">
            <a:extLst>
              <a:ext uri="{FF2B5EF4-FFF2-40B4-BE49-F238E27FC236}">
                <a16:creationId xmlns="" xmlns:a16="http://schemas.microsoft.com/office/drawing/2014/main" id="{76D22A81-9367-4917-BF25-708074896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136" y="3879393"/>
            <a:ext cx="2543175" cy="287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474" name="Picture 2" descr="833571ALMT05P94H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03688" y="2217738"/>
            <a:ext cx="4860925" cy="3970337"/>
          </a:xfrm>
          <a:prstGeom prst="rect">
            <a:avLst/>
          </a:prstGeom>
          <a:noFill/>
        </p:spPr>
      </p:pic>
      <p:sp>
        <p:nvSpPr>
          <p:cNvPr id="233475" name="Text Box 3"/>
          <p:cNvSpPr txBox="1">
            <a:spLocks noChangeArrowheads="1"/>
          </p:cNvSpPr>
          <p:nvPr/>
        </p:nvSpPr>
        <p:spPr bwMode="auto">
          <a:xfrm>
            <a:off x="204114" y="278647"/>
            <a:ext cx="8760499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b="1" dirty="0">
                <a:solidFill>
                  <a:srgbClr val="669900"/>
                </a:solidFill>
                <a:latin typeface="Comic Sans MS" panose="030F0702030302020204" pitchFamily="66" charset="0"/>
              </a:rPr>
              <a:t>INVERTEBRADOS CON CAVIDAD DIGESTIVA:  </a:t>
            </a:r>
            <a:r>
              <a:rPr lang="es-ES_tradnl" b="1" u="sng" dirty="0">
                <a:solidFill>
                  <a:srgbClr val="669900"/>
                </a:solidFill>
                <a:latin typeface="Comic Sans MS" panose="030F0702030302020204" pitchFamily="66" charset="0"/>
              </a:rPr>
              <a:t>CNIDARIOS</a:t>
            </a:r>
          </a:p>
          <a:p>
            <a:pPr>
              <a:spcBef>
                <a:spcPct val="50000"/>
              </a:spcBef>
            </a:pPr>
            <a:r>
              <a:rPr lang="es-ES_tradnl" sz="1600" b="1" dirty="0">
                <a:solidFill>
                  <a:srgbClr val="669900"/>
                </a:solidFill>
                <a:latin typeface="Comic Sans MS" panose="030F0702030302020204" pitchFamily="66" charset="0"/>
              </a:rPr>
              <a:t>Digestión mixta </a:t>
            </a:r>
            <a:r>
              <a:rPr lang="es-ES_tradnl" sz="1600" dirty="0">
                <a:solidFill>
                  <a:srgbClr val="669900"/>
                </a:solidFill>
                <a:latin typeface="Comic Sans MS" panose="030F0702030302020204" pitchFamily="66" charset="0"/>
              </a:rPr>
              <a:t>(1ª fase </a:t>
            </a:r>
            <a:r>
              <a:rPr lang="es-ES_tradnl" sz="1600" b="1" dirty="0">
                <a:solidFill>
                  <a:srgbClr val="669900"/>
                </a:solidFill>
                <a:latin typeface="Comic Sans MS" panose="030F0702030302020204" pitchFamily="66" charset="0"/>
              </a:rPr>
              <a:t>extracelular </a:t>
            </a:r>
            <a:r>
              <a:rPr lang="es-ES_tradnl" sz="1600" dirty="0">
                <a:solidFill>
                  <a:srgbClr val="669900"/>
                </a:solidFill>
                <a:latin typeface="Comic Sans MS" panose="030F0702030302020204" pitchFamily="66" charset="0"/>
              </a:rPr>
              <a:t>en la cavidad gastrovascular, 2ª fase </a:t>
            </a:r>
            <a:r>
              <a:rPr lang="es-ES_tradnl" sz="1600" b="1" dirty="0">
                <a:solidFill>
                  <a:srgbClr val="669900"/>
                </a:solidFill>
                <a:latin typeface="Comic Sans MS" panose="030F0702030302020204" pitchFamily="66" charset="0"/>
              </a:rPr>
              <a:t>intracelular</a:t>
            </a:r>
            <a:r>
              <a:rPr lang="es-ES_tradnl" sz="1600" dirty="0">
                <a:solidFill>
                  <a:srgbClr val="669900"/>
                </a:solidFill>
                <a:latin typeface="Comic Sans MS" panose="030F0702030302020204" pitchFamily="66" charset="0"/>
              </a:rPr>
              <a:t>)</a:t>
            </a:r>
            <a:endParaRPr lang="es-ES" sz="1600" dirty="0">
              <a:solidFill>
                <a:srgbClr val="669900"/>
              </a:solidFill>
              <a:latin typeface="Comic Sans MS" panose="030F0702030302020204" pitchFamily="66" charset="0"/>
            </a:endParaRPr>
          </a:p>
        </p:txBody>
      </p:sp>
      <p:sp>
        <p:nvSpPr>
          <p:cNvPr id="233481" name="Text Box 9"/>
          <p:cNvSpPr txBox="1">
            <a:spLocks noChangeArrowheads="1"/>
          </p:cNvSpPr>
          <p:nvPr/>
        </p:nvSpPr>
        <p:spPr bwMode="auto">
          <a:xfrm>
            <a:off x="5377616" y="1449388"/>
            <a:ext cx="960519" cy="27699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200">
                <a:solidFill>
                  <a:srgbClr val="006600"/>
                </a:solidFill>
                <a:latin typeface="Comic Sans MS" panose="030F0702030302020204" pitchFamily="66" charset="0"/>
              </a:rPr>
              <a:t>Tentáculos</a:t>
            </a:r>
          </a:p>
        </p:txBody>
      </p:sp>
      <p:sp>
        <p:nvSpPr>
          <p:cNvPr id="233482" name="Text Box 10"/>
          <p:cNvSpPr txBox="1">
            <a:spLocks noChangeArrowheads="1"/>
          </p:cNvSpPr>
          <p:nvPr/>
        </p:nvSpPr>
        <p:spPr bwMode="auto">
          <a:xfrm>
            <a:off x="6804025" y="1125538"/>
            <a:ext cx="1655763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200">
                <a:solidFill>
                  <a:srgbClr val="006600"/>
                </a:solidFill>
                <a:latin typeface="Comic Sans MS" panose="030F0702030302020204" pitchFamily="66" charset="0"/>
              </a:rPr>
              <a:t>Cavidad gastrovascular</a:t>
            </a:r>
          </a:p>
        </p:txBody>
      </p:sp>
      <p:sp>
        <p:nvSpPr>
          <p:cNvPr id="233483" name="Line 11"/>
          <p:cNvSpPr>
            <a:spLocks noChangeShapeType="1"/>
          </p:cNvSpPr>
          <p:nvPr/>
        </p:nvSpPr>
        <p:spPr bwMode="auto">
          <a:xfrm>
            <a:off x="7559675" y="1557338"/>
            <a:ext cx="288925" cy="2303462"/>
          </a:xfrm>
          <a:prstGeom prst="line">
            <a:avLst/>
          </a:prstGeom>
          <a:noFill/>
          <a:ln w="19050">
            <a:solidFill>
              <a:srgbClr val="0066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33484" name="Freeform 12"/>
          <p:cNvSpPr>
            <a:spLocks/>
          </p:cNvSpPr>
          <p:nvPr/>
        </p:nvSpPr>
        <p:spPr bwMode="auto">
          <a:xfrm>
            <a:off x="5940425" y="1700213"/>
            <a:ext cx="1050925" cy="10429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62" y="657"/>
              </a:cxn>
            </a:cxnLst>
            <a:rect l="0" t="0" r="r" b="b"/>
            <a:pathLst>
              <a:path w="662" h="657">
                <a:moveTo>
                  <a:pt x="0" y="0"/>
                </a:moveTo>
                <a:lnTo>
                  <a:pt x="662" y="657"/>
                </a:lnTo>
              </a:path>
            </a:pathLst>
          </a:custGeom>
          <a:noFill/>
          <a:ln w="19050">
            <a:solidFill>
              <a:srgbClr val="006600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33485" name="Line 13"/>
          <p:cNvSpPr>
            <a:spLocks noChangeShapeType="1"/>
          </p:cNvSpPr>
          <p:nvPr/>
        </p:nvSpPr>
        <p:spPr bwMode="auto">
          <a:xfrm flipH="1">
            <a:off x="5688013" y="1701800"/>
            <a:ext cx="252412" cy="1474788"/>
          </a:xfrm>
          <a:prstGeom prst="line">
            <a:avLst/>
          </a:prstGeom>
          <a:noFill/>
          <a:ln w="19050">
            <a:solidFill>
              <a:srgbClr val="0066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pic>
        <p:nvPicPr>
          <p:cNvPr id="12" name="Picture 63" descr="T11-4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7192" y="2413879"/>
            <a:ext cx="3117850" cy="427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01638" y="1311982"/>
            <a:ext cx="1373689" cy="138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91">
            <a:extLst>
              <a:ext uri="{FF2B5EF4-FFF2-40B4-BE49-F238E27FC236}">
                <a16:creationId xmlns="" xmlns:a16="http://schemas.microsoft.com/office/drawing/2014/main" id="{AB37689E-B38E-4CE5-A132-22D4490C66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114" y="1327284"/>
            <a:ext cx="2135862" cy="923330"/>
          </a:xfrm>
          <a:prstGeom prst="rect">
            <a:avLst/>
          </a:prstGeom>
          <a:solidFill>
            <a:srgbClr val="CCFF99"/>
          </a:solidFill>
          <a:ln w="9525">
            <a:solidFill>
              <a:srgbClr val="339933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 b="1" dirty="0">
                <a:latin typeface="Comic Sans MS" panose="030F0702030302020204" pitchFamily="66" charset="0"/>
              </a:rPr>
              <a:t>CNIDOBLASTOS</a:t>
            </a:r>
          </a:p>
          <a:p>
            <a:pPr algn="ctr">
              <a:spcBef>
                <a:spcPct val="50000"/>
              </a:spcBef>
            </a:pPr>
            <a:r>
              <a:rPr lang="es-ES_tradnl" sz="1200" dirty="0">
                <a:latin typeface="Comic Sans MS" panose="030F0702030302020204" pitchFamily="66" charset="0"/>
              </a:rPr>
              <a:t>Células que segregan </a:t>
            </a:r>
            <a:r>
              <a:rPr lang="es-ES_tradnl" sz="1200" dirty="0" err="1">
                <a:latin typeface="Comic Sans MS" panose="030F0702030302020204" pitchFamily="66" charset="0"/>
              </a:rPr>
              <a:t>sust</a:t>
            </a:r>
            <a:r>
              <a:rPr lang="es-ES_tradnl" sz="1200" dirty="0">
                <a:latin typeface="Comic Sans MS" panose="030F0702030302020204" pitchFamily="66" charset="0"/>
              </a:rPr>
              <a:t>. urticantes que facilitan la captura de presas.</a:t>
            </a:r>
            <a:endParaRPr lang="es-ES" sz="120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Object 90"/>
          <p:cNvGraphicFramePr>
            <a:graphicFrameLocks noChangeAspect="1"/>
          </p:cNvGraphicFramePr>
          <p:nvPr/>
        </p:nvGraphicFramePr>
        <p:xfrm>
          <a:off x="1163891" y="2130220"/>
          <a:ext cx="4441825" cy="4608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206" name="Imagen de mapa de bits" r:id="rId3" imgW="5296639" imgH="5495238" progId="PBrush">
                  <p:embed/>
                </p:oleObj>
              </mc:Choice>
              <mc:Fallback>
                <p:oleObj name="Imagen de mapa de bits" r:id="rId3" imgW="5296639" imgH="5495238" progId="PBrush">
                  <p:embed/>
                  <p:pic>
                    <p:nvPicPr>
                      <p:cNvPr id="0" name="Object 9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3891" y="2130220"/>
                        <a:ext cx="4441825" cy="4608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Box 89"/>
          <p:cNvSpPr txBox="1">
            <a:spLocks noChangeArrowheads="1"/>
          </p:cNvSpPr>
          <p:nvPr/>
        </p:nvSpPr>
        <p:spPr bwMode="auto">
          <a:xfrm>
            <a:off x="1920152" y="1247265"/>
            <a:ext cx="5176394" cy="593112"/>
          </a:xfrm>
          <a:prstGeom prst="rect">
            <a:avLst/>
          </a:prstGeom>
          <a:solidFill>
            <a:srgbClr val="99FF33"/>
          </a:solidFill>
          <a:ln w="38100">
            <a:noFill/>
            <a:miter lim="800000"/>
            <a:headEnd/>
            <a:tailEnd/>
          </a:ln>
        </p:spPr>
        <p:txBody>
          <a:bodyPr wrap="square" lIns="90000" tIns="46800" rIns="90000" bIns="46800" anchor="ctr">
            <a:spAutoFit/>
          </a:bodyPr>
          <a:lstStyle/>
          <a:p>
            <a:pPr algn="ctr" eaLnBrk="0" hangingPunct="0">
              <a:lnSpc>
                <a:spcPct val="90000"/>
              </a:lnSpc>
            </a:pPr>
            <a:r>
              <a:rPr kumimoji="1" lang="es-ES_tradnl" dirty="0">
                <a:latin typeface="Comic Sans MS" panose="030F0702030302020204" pitchFamily="66" charset="0"/>
              </a:rPr>
              <a:t>Dos aperturas, boca y ano, y diferentes regiones adaptadas al tipo de alimentación</a:t>
            </a:r>
          </a:p>
        </p:txBody>
      </p:sp>
      <p:sp>
        <p:nvSpPr>
          <p:cNvPr id="4" name="Text Box 91"/>
          <p:cNvSpPr txBox="1">
            <a:spLocks noChangeArrowheads="1"/>
          </p:cNvSpPr>
          <p:nvPr/>
        </p:nvSpPr>
        <p:spPr bwMode="auto">
          <a:xfrm>
            <a:off x="5972306" y="3155049"/>
            <a:ext cx="2663825" cy="1091710"/>
          </a:xfrm>
          <a:prstGeom prst="rect">
            <a:avLst/>
          </a:prstGeom>
          <a:solidFill>
            <a:srgbClr val="FF99CC"/>
          </a:solidFill>
          <a:ln w="38100">
            <a:noFill/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 eaLnBrk="0" hangingPunct="0">
              <a:lnSpc>
                <a:spcPct val="90000"/>
              </a:lnSpc>
            </a:pPr>
            <a:r>
              <a:rPr kumimoji="1" lang="es-ES_tradnl" dirty="0">
                <a:latin typeface="Comic Sans MS" panose="030F0702030302020204" pitchFamily="66" charset="0"/>
              </a:rPr>
              <a:t>En TRIBLÁSTICOS: Mayoría de invertebrados y todos los vertebrados</a:t>
            </a:r>
            <a:endParaRPr kumimoji="1" lang="es-ES_tradnl" b="1" dirty="0">
              <a:latin typeface="Comic Sans MS" panose="030F0702030302020204" pitchFamily="66" charset="0"/>
            </a:endParaRPr>
          </a:p>
        </p:txBody>
      </p:sp>
      <p:sp>
        <p:nvSpPr>
          <p:cNvPr id="5" name="Text Box 79"/>
          <p:cNvSpPr txBox="1">
            <a:spLocks noChangeArrowheads="1"/>
          </p:cNvSpPr>
          <p:nvPr/>
        </p:nvSpPr>
        <p:spPr bwMode="auto">
          <a:xfrm>
            <a:off x="3254756" y="639621"/>
            <a:ext cx="2810683" cy="371513"/>
          </a:xfrm>
          <a:prstGeom prst="rect">
            <a:avLst/>
          </a:prstGeom>
          <a:solidFill>
            <a:srgbClr val="C2F8EC"/>
          </a:solidFill>
          <a:ln w="38100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 eaLnBrk="0" hangingPunct="0">
              <a:lnSpc>
                <a:spcPct val="90000"/>
              </a:lnSpc>
            </a:pPr>
            <a:r>
              <a:rPr kumimoji="1" lang="es-ES_tradnl" sz="2000" dirty="0">
                <a:latin typeface="Comic Sans MS" panose="030F0702030302020204" pitchFamily="66" charset="0"/>
              </a:rPr>
              <a:t>2. TUBO DIGESTIVO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933575" y="114300"/>
            <a:ext cx="5256213" cy="338554"/>
          </a:xfrm>
          <a:prstGeom prst="rect">
            <a:avLst/>
          </a:prstGeom>
          <a:solidFill>
            <a:srgbClr val="FFFF99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600" dirty="0">
                <a:solidFill>
                  <a:schemeClr val="accent2"/>
                </a:solidFill>
                <a:latin typeface="Comic Sans MS" panose="030F0702030302020204" pitchFamily="66" charset="0"/>
              </a:rPr>
              <a:t>MODELOS DE APARATOS DIGESTIVOS</a:t>
            </a:r>
            <a:endParaRPr lang="es-ES_tradnl" sz="160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9" name="Text Box 3"/>
          <p:cNvSpPr txBox="1">
            <a:spLocks noChangeArrowheads="1"/>
          </p:cNvSpPr>
          <p:nvPr/>
        </p:nvSpPr>
        <p:spPr bwMode="auto">
          <a:xfrm>
            <a:off x="792163" y="715963"/>
            <a:ext cx="76327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b="1" u="sng" dirty="0">
                <a:solidFill>
                  <a:srgbClr val="669900"/>
                </a:solidFill>
                <a:latin typeface="Comic Sans MS" panose="030F0702030302020204" pitchFamily="66" charset="0"/>
              </a:rPr>
              <a:t>PLATELMINTOS</a:t>
            </a:r>
            <a:r>
              <a:rPr lang="es-ES_tradnl" b="1" dirty="0">
                <a:solidFill>
                  <a:srgbClr val="669900"/>
                </a:solidFill>
                <a:latin typeface="Comic Sans MS" panose="030F0702030302020204" pitchFamily="66" charset="0"/>
              </a:rPr>
              <a:t>: digestión mixta, tubo digestivo de fondo ciego.</a:t>
            </a:r>
            <a:endParaRPr lang="es-ES" b="1" dirty="0">
              <a:solidFill>
                <a:srgbClr val="6699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29384" name="Picture 8" descr="833571ALMT05P94H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900" y="1376363"/>
            <a:ext cx="8712200" cy="3292475"/>
          </a:xfrm>
          <a:prstGeom prst="rect">
            <a:avLst/>
          </a:prstGeom>
          <a:noFill/>
        </p:spPr>
      </p:pic>
      <p:sp>
        <p:nvSpPr>
          <p:cNvPr id="229391" name="Text Box 15"/>
          <p:cNvSpPr txBox="1">
            <a:spLocks noChangeArrowheads="1"/>
          </p:cNvSpPr>
          <p:nvPr/>
        </p:nvSpPr>
        <p:spPr bwMode="auto">
          <a:xfrm>
            <a:off x="1681163" y="3835400"/>
            <a:ext cx="1439862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200" b="1">
                <a:solidFill>
                  <a:schemeClr val="bg1"/>
                </a:solidFill>
                <a:latin typeface="Comic Sans MS" panose="030F0702030302020204" pitchFamily="66" charset="0"/>
              </a:rPr>
              <a:t>Tubo digestivo ciego</a:t>
            </a:r>
          </a:p>
        </p:txBody>
      </p:sp>
      <p:sp>
        <p:nvSpPr>
          <p:cNvPr id="229392" name="Line 16"/>
          <p:cNvSpPr>
            <a:spLocks noChangeShapeType="1"/>
          </p:cNvSpPr>
          <p:nvPr/>
        </p:nvSpPr>
        <p:spPr bwMode="auto">
          <a:xfrm flipV="1">
            <a:off x="2555875" y="2754313"/>
            <a:ext cx="792163" cy="10350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29400" name="Text Box 24"/>
          <p:cNvSpPr txBox="1">
            <a:spLocks noChangeArrowheads="1"/>
          </p:cNvSpPr>
          <p:nvPr/>
        </p:nvSpPr>
        <p:spPr bwMode="auto">
          <a:xfrm>
            <a:off x="6156325" y="2133600"/>
            <a:ext cx="1439863" cy="27463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200" b="1">
                <a:solidFill>
                  <a:schemeClr val="bg1"/>
                </a:solidFill>
                <a:latin typeface="Comic Sans MS" panose="030F0702030302020204" pitchFamily="66" charset="0"/>
              </a:rPr>
              <a:t>Boca ventral</a:t>
            </a:r>
          </a:p>
        </p:txBody>
      </p:sp>
      <p:sp>
        <p:nvSpPr>
          <p:cNvPr id="229401" name="Text Box 25"/>
          <p:cNvSpPr txBox="1">
            <a:spLocks noChangeArrowheads="1"/>
          </p:cNvSpPr>
          <p:nvPr/>
        </p:nvSpPr>
        <p:spPr bwMode="auto">
          <a:xfrm>
            <a:off x="4832350" y="1585913"/>
            <a:ext cx="1439863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200" b="1">
                <a:solidFill>
                  <a:schemeClr val="bg1"/>
                </a:solidFill>
                <a:latin typeface="Comic Sans MS" panose="030F0702030302020204" pitchFamily="66" charset="0"/>
              </a:rPr>
              <a:t>Faringe musculosa</a:t>
            </a:r>
          </a:p>
        </p:txBody>
      </p:sp>
      <p:pic>
        <p:nvPicPr>
          <p:cNvPr id="229403" name="Picture 27" descr="Nueva imagen (6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763" y="4491038"/>
            <a:ext cx="2592387" cy="17256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29409" name="Line 33"/>
          <p:cNvSpPr>
            <a:spLocks noChangeShapeType="1"/>
          </p:cNvSpPr>
          <p:nvPr/>
        </p:nvSpPr>
        <p:spPr bwMode="auto">
          <a:xfrm flipH="1">
            <a:off x="5364163" y="2492375"/>
            <a:ext cx="1079500" cy="82867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29410" name="Line 34"/>
          <p:cNvSpPr>
            <a:spLocks noChangeShapeType="1"/>
          </p:cNvSpPr>
          <p:nvPr/>
        </p:nvSpPr>
        <p:spPr bwMode="auto">
          <a:xfrm flipH="1">
            <a:off x="4225925" y="2027238"/>
            <a:ext cx="1131888" cy="93503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Text Box 2"/>
          <p:cNvSpPr txBox="1">
            <a:spLocks noChangeArrowheads="1"/>
          </p:cNvSpPr>
          <p:nvPr/>
        </p:nvSpPr>
        <p:spPr bwMode="auto">
          <a:xfrm>
            <a:off x="474114" y="656329"/>
            <a:ext cx="8351838" cy="815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2000" b="1" u="sng" dirty="0">
                <a:solidFill>
                  <a:srgbClr val="669900"/>
                </a:solidFill>
                <a:latin typeface="Comic Sans MS" panose="030F0702030302020204" pitchFamily="66" charset="0"/>
              </a:rPr>
              <a:t>ANÉLIDOS</a:t>
            </a:r>
            <a:r>
              <a:rPr lang="es-ES_tradnl" b="1" dirty="0">
                <a:solidFill>
                  <a:srgbClr val="669900"/>
                </a:solidFill>
                <a:latin typeface="Comic Sans MS" panose="030F0702030302020204" pitchFamily="66" charset="0"/>
              </a:rPr>
              <a:t>: tubo digestivo regionalizado.</a:t>
            </a:r>
          </a:p>
          <a:p>
            <a:pPr>
              <a:spcBef>
                <a:spcPct val="50000"/>
              </a:spcBef>
            </a:pPr>
            <a:r>
              <a:rPr lang="es-ES_tradnl" b="1" dirty="0">
                <a:solidFill>
                  <a:srgbClr val="669900"/>
                </a:solidFill>
                <a:latin typeface="Comic Sans MS" panose="030F0702030302020204" pitchFamily="66" charset="0"/>
              </a:rPr>
              <a:t>Boca – faringe – esófago – estómago  (buche – molleja) – intestino - ano</a:t>
            </a:r>
            <a:endParaRPr lang="es-ES" b="1" dirty="0">
              <a:solidFill>
                <a:srgbClr val="6699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34502" name="Picture 6" descr="833571ALMT05P94H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457" y="2816266"/>
            <a:ext cx="7021172" cy="3382755"/>
          </a:xfrm>
          <a:prstGeom prst="rect">
            <a:avLst/>
          </a:prstGeom>
          <a:noFill/>
        </p:spPr>
      </p:pic>
      <p:sp>
        <p:nvSpPr>
          <p:cNvPr id="234507" name="Text Box 11"/>
          <p:cNvSpPr txBox="1">
            <a:spLocks noChangeArrowheads="1"/>
          </p:cNvSpPr>
          <p:nvPr/>
        </p:nvSpPr>
        <p:spPr bwMode="auto">
          <a:xfrm>
            <a:off x="1080668" y="5665809"/>
            <a:ext cx="526106" cy="27699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200" b="1" dirty="0">
                <a:solidFill>
                  <a:schemeClr val="bg1"/>
                </a:solidFill>
                <a:latin typeface="Comic Sans MS" panose="030F0702030302020204" pitchFamily="66" charset="0"/>
              </a:rPr>
              <a:t>Boca</a:t>
            </a:r>
          </a:p>
        </p:txBody>
      </p:sp>
      <p:sp>
        <p:nvSpPr>
          <p:cNvPr id="234508" name="Text Box 12"/>
          <p:cNvSpPr txBox="1">
            <a:spLocks noChangeArrowheads="1"/>
          </p:cNvSpPr>
          <p:nvPr/>
        </p:nvSpPr>
        <p:spPr bwMode="auto">
          <a:xfrm>
            <a:off x="1685327" y="5575169"/>
            <a:ext cx="1511952" cy="27699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200" b="1" dirty="0">
                <a:solidFill>
                  <a:schemeClr val="bg1"/>
                </a:solidFill>
                <a:latin typeface="Comic Sans MS" panose="030F0702030302020204" pitchFamily="66" charset="0"/>
              </a:rPr>
              <a:t>Faringe musculosa</a:t>
            </a:r>
          </a:p>
        </p:txBody>
      </p:sp>
      <p:sp>
        <p:nvSpPr>
          <p:cNvPr id="234509" name="Text Box 13"/>
          <p:cNvSpPr txBox="1">
            <a:spLocks noChangeArrowheads="1"/>
          </p:cNvSpPr>
          <p:nvPr/>
        </p:nvSpPr>
        <p:spPr bwMode="auto">
          <a:xfrm>
            <a:off x="1008063" y="4329113"/>
            <a:ext cx="785812" cy="27463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200" b="1">
                <a:solidFill>
                  <a:schemeClr val="bg1"/>
                </a:solidFill>
                <a:latin typeface="Comic Sans MS" panose="030F0702030302020204" pitchFamily="66" charset="0"/>
              </a:rPr>
              <a:t>Esófago</a:t>
            </a:r>
          </a:p>
        </p:txBody>
      </p:sp>
      <p:sp>
        <p:nvSpPr>
          <p:cNvPr id="234510" name="Text Box 14"/>
          <p:cNvSpPr txBox="1">
            <a:spLocks noChangeArrowheads="1"/>
          </p:cNvSpPr>
          <p:nvPr/>
        </p:nvSpPr>
        <p:spPr bwMode="auto">
          <a:xfrm>
            <a:off x="1456569" y="3860800"/>
            <a:ext cx="615874" cy="27699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200" b="1">
                <a:solidFill>
                  <a:schemeClr val="bg1"/>
                </a:solidFill>
                <a:latin typeface="Comic Sans MS" panose="030F0702030302020204" pitchFamily="66" charset="0"/>
              </a:rPr>
              <a:t>Buche</a:t>
            </a:r>
          </a:p>
        </p:txBody>
      </p:sp>
      <p:sp>
        <p:nvSpPr>
          <p:cNvPr id="234511" name="Text Box 15"/>
          <p:cNvSpPr txBox="1">
            <a:spLocks noChangeArrowheads="1"/>
          </p:cNvSpPr>
          <p:nvPr/>
        </p:nvSpPr>
        <p:spPr bwMode="auto">
          <a:xfrm>
            <a:off x="2295068" y="3681413"/>
            <a:ext cx="718466" cy="27699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200" b="1">
                <a:solidFill>
                  <a:schemeClr val="bg1"/>
                </a:solidFill>
                <a:latin typeface="Comic Sans MS" panose="030F0702030302020204" pitchFamily="66" charset="0"/>
              </a:rPr>
              <a:t>Molleja</a:t>
            </a:r>
          </a:p>
        </p:txBody>
      </p:sp>
      <p:sp>
        <p:nvSpPr>
          <p:cNvPr id="234512" name="Text Box 16"/>
          <p:cNvSpPr txBox="1">
            <a:spLocks noChangeArrowheads="1"/>
          </p:cNvSpPr>
          <p:nvPr/>
        </p:nvSpPr>
        <p:spPr bwMode="auto">
          <a:xfrm>
            <a:off x="5274130" y="4076700"/>
            <a:ext cx="857928" cy="27699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200" b="1">
                <a:solidFill>
                  <a:schemeClr val="bg1"/>
                </a:solidFill>
                <a:latin typeface="Comic Sans MS" panose="030F0702030302020204" pitchFamily="66" charset="0"/>
              </a:rPr>
              <a:t>Intestino</a:t>
            </a:r>
          </a:p>
        </p:txBody>
      </p:sp>
      <p:sp>
        <p:nvSpPr>
          <p:cNvPr id="234513" name="Text Box 17"/>
          <p:cNvSpPr txBox="1">
            <a:spLocks noChangeArrowheads="1"/>
          </p:cNvSpPr>
          <p:nvPr/>
        </p:nvSpPr>
        <p:spPr bwMode="auto">
          <a:xfrm>
            <a:off x="4044168" y="5481638"/>
            <a:ext cx="457176" cy="27699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200" b="1">
                <a:solidFill>
                  <a:schemeClr val="bg1"/>
                </a:solidFill>
                <a:latin typeface="Comic Sans MS" panose="030F0702030302020204" pitchFamily="66" charset="0"/>
              </a:rPr>
              <a:t>Ano</a:t>
            </a:r>
          </a:p>
        </p:txBody>
      </p:sp>
      <p:pic>
        <p:nvPicPr>
          <p:cNvPr id="234516" name="Picture 20" descr="Nueva imagen (7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51529" y="1639921"/>
            <a:ext cx="2392471" cy="190883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34523" name="Line 27"/>
          <p:cNvSpPr>
            <a:spLocks noChangeShapeType="1"/>
          </p:cNvSpPr>
          <p:nvPr/>
        </p:nvSpPr>
        <p:spPr bwMode="auto">
          <a:xfrm flipV="1">
            <a:off x="5795963" y="3608388"/>
            <a:ext cx="252412" cy="468312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34524" name="Line 28"/>
          <p:cNvSpPr>
            <a:spLocks noChangeShapeType="1"/>
          </p:cNvSpPr>
          <p:nvPr/>
        </p:nvSpPr>
        <p:spPr bwMode="auto">
          <a:xfrm flipV="1">
            <a:off x="4517873" y="5296639"/>
            <a:ext cx="358775" cy="28733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34525" name="Line 29"/>
          <p:cNvSpPr>
            <a:spLocks noChangeShapeType="1"/>
          </p:cNvSpPr>
          <p:nvPr/>
        </p:nvSpPr>
        <p:spPr bwMode="auto">
          <a:xfrm flipH="1" flipV="1">
            <a:off x="813496" y="5495229"/>
            <a:ext cx="252413" cy="2159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34526" name="Line 30"/>
          <p:cNvSpPr>
            <a:spLocks noChangeShapeType="1"/>
          </p:cNvSpPr>
          <p:nvPr/>
        </p:nvSpPr>
        <p:spPr bwMode="auto">
          <a:xfrm>
            <a:off x="2592388" y="3933825"/>
            <a:ext cx="0" cy="5397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34527" name="Line 31"/>
          <p:cNvSpPr>
            <a:spLocks noChangeShapeType="1"/>
          </p:cNvSpPr>
          <p:nvPr/>
        </p:nvSpPr>
        <p:spPr bwMode="auto">
          <a:xfrm>
            <a:off x="1725069" y="4149725"/>
            <a:ext cx="215900" cy="50323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34528" name="Line 32"/>
          <p:cNvSpPr>
            <a:spLocks noChangeShapeType="1"/>
          </p:cNvSpPr>
          <p:nvPr/>
        </p:nvSpPr>
        <p:spPr bwMode="auto">
          <a:xfrm>
            <a:off x="1340720" y="4545013"/>
            <a:ext cx="180975" cy="468312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34529" name="Line 33"/>
          <p:cNvSpPr>
            <a:spLocks noChangeShapeType="1"/>
          </p:cNvSpPr>
          <p:nvPr/>
        </p:nvSpPr>
        <p:spPr bwMode="auto">
          <a:xfrm flipH="1" flipV="1">
            <a:off x="1171206" y="5392063"/>
            <a:ext cx="468312" cy="252413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34" name="Freeform 34"/>
          <p:cNvSpPr>
            <a:spLocks/>
          </p:cNvSpPr>
          <p:nvPr/>
        </p:nvSpPr>
        <p:spPr bwMode="auto">
          <a:xfrm>
            <a:off x="1019175" y="4868863"/>
            <a:ext cx="2292350" cy="1387475"/>
          </a:xfrm>
          <a:custGeom>
            <a:avLst/>
            <a:gdLst/>
            <a:ahLst/>
            <a:cxnLst>
              <a:cxn ang="0">
                <a:pos x="1172" y="0"/>
              </a:cxn>
              <a:cxn ang="0">
                <a:pos x="0" y="250"/>
              </a:cxn>
              <a:cxn ang="0">
                <a:pos x="923" y="245"/>
              </a:cxn>
              <a:cxn ang="0">
                <a:pos x="923" y="874"/>
              </a:cxn>
              <a:cxn ang="0">
                <a:pos x="1444" y="182"/>
              </a:cxn>
            </a:cxnLst>
            <a:rect l="0" t="0" r="r" b="b"/>
            <a:pathLst>
              <a:path w="1444" h="874">
                <a:moveTo>
                  <a:pt x="1172" y="0"/>
                </a:moveTo>
                <a:lnTo>
                  <a:pt x="0" y="250"/>
                </a:lnTo>
                <a:lnTo>
                  <a:pt x="923" y="245"/>
                </a:lnTo>
                <a:lnTo>
                  <a:pt x="923" y="874"/>
                </a:lnTo>
                <a:lnTo>
                  <a:pt x="1444" y="182"/>
                </a:lnTo>
              </a:path>
            </a:pathLst>
          </a:custGeom>
          <a:gradFill rotWithShape="1">
            <a:gsLst>
              <a:gs pos="0">
                <a:srgbClr val="D7FF65"/>
              </a:gs>
              <a:gs pos="100000">
                <a:schemeClr val="bg1"/>
              </a:gs>
            </a:gsLst>
            <a:lin ang="18900000" scaled="1"/>
          </a:gradFill>
          <a:ln w="9525">
            <a:solidFill>
              <a:srgbClr val="6699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30402" name="Text Box 2"/>
          <p:cNvSpPr txBox="1">
            <a:spLocks noChangeArrowheads="1"/>
          </p:cNvSpPr>
          <p:nvPr/>
        </p:nvSpPr>
        <p:spPr bwMode="auto">
          <a:xfrm>
            <a:off x="792163" y="358159"/>
            <a:ext cx="7632700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b="1" u="sng" dirty="0">
                <a:solidFill>
                  <a:srgbClr val="669900"/>
                </a:solidFill>
                <a:latin typeface="Comic Sans MS" panose="030F0702030302020204" pitchFamily="66" charset="0"/>
              </a:rPr>
              <a:t>MOLUSCOS</a:t>
            </a:r>
            <a:r>
              <a:rPr lang="es-ES_tradnl" b="1" dirty="0">
                <a:solidFill>
                  <a:srgbClr val="669900"/>
                </a:solidFill>
                <a:latin typeface="Comic Sans MS" panose="030F0702030302020204" pitchFamily="66" charset="0"/>
              </a:rPr>
              <a:t>:  Glándulas digestivas (salivares y hepatopáncreas).</a:t>
            </a:r>
          </a:p>
          <a:p>
            <a:pPr>
              <a:spcBef>
                <a:spcPct val="50000"/>
              </a:spcBef>
            </a:pPr>
            <a:r>
              <a:rPr lang="es-ES_tradnl" b="1" dirty="0">
                <a:solidFill>
                  <a:srgbClr val="669900"/>
                </a:solidFill>
                <a:latin typeface="Comic Sans MS" panose="030F0702030302020204" pitchFamily="66" charset="0"/>
              </a:rPr>
              <a:t>Boca –  esófago ciliado – estómago – intestino  - ano</a:t>
            </a:r>
            <a:endParaRPr lang="es-ES" b="1" dirty="0">
              <a:solidFill>
                <a:srgbClr val="6699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30417" name="Picture 17" descr="829835_Página_031_Imagen_000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313"/>
          <a:stretch>
            <a:fillRect/>
          </a:stretch>
        </p:blipFill>
        <p:spPr bwMode="auto">
          <a:xfrm>
            <a:off x="1403350" y="2455863"/>
            <a:ext cx="6985000" cy="3721100"/>
          </a:xfrm>
          <a:prstGeom prst="rect">
            <a:avLst/>
          </a:prstGeom>
          <a:noFill/>
        </p:spPr>
      </p:pic>
      <p:sp>
        <p:nvSpPr>
          <p:cNvPr id="230418" name="Line 18"/>
          <p:cNvSpPr>
            <a:spLocks noChangeShapeType="1"/>
          </p:cNvSpPr>
          <p:nvPr/>
        </p:nvSpPr>
        <p:spPr bwMode="auto">
          <a:xfrm flipV="1">
            <a:off x="6616935" y="2708275"/>
            <a:ext cx="877887" cy="1498600"/>
          </a:xfrm>
          <a:prstGeom prst="line">
            <a:avLst/>
          </a:prstGeom>
          <a:noFill/>
          <a:ln w="19050">
            <a:solidFill>
              <a:srgbClr val="004A00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30419" name="Rectangle 19"/>
          <p:cNvSpPr>
            <a:spLocks noChangeArrowheads="1"/>
          </p:cNvSpPr>
          <p:nvPr/>
        </p:nvSpPr>
        <p:spPr bwMode="auto">
          <a:xfrm>
            <a:off x="6840538" y="2451102"/>
            <a:ext cx="1366837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Hepatopáncreas</a:t>
            </a:r>
            <a:endParaRPr lang="es-ES" sz="1200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230420" name="Line 20"/>
          <p:cNvSpPr>
            <a:spLocks noChangeShapeType="1"/>
          </p:cNvSpPr>
          <p:nvPr/>
        </p:nvSpPr>
        <p:spPr bwMode="auto">
          <a:xfrm>
            <a:off x="4824413" y="5156200"/>
            <a:ext cx="1439862" cy="900113"/>
          </a:xfrm>
          <a:prstGeom prst="line">
            <a:avLst/>
          </a:prstGeom>
          <a:noFill/>
          <a:ln w="19050">
            <a:solidFill>
              <a:srgbClr val="004A00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30421" name="Rectangle 21"/>
          <p:cNvSpPr>
            <a:spLocks noChangeArrowheads="1"/>
          </p:cNvSpPr>
          <p:nvPr/>
        </p:nvSpPr>
        <p:spPr bwMode="auto">
          <a:xfrm>
            <a:off x="6162675" y="5913438"/>
            <a:ext cx="1116013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Estómago</a:t>
            </a:r>
            <a:endParaRPr lang="es-ES" sz="120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230423" name="Rectangle 23"/>
          <p:cNvSpPr>
            <a:spLocks noChangeArrowheads="1"/>
          </p:cNvSpPr>
          <p:nvPr/>
        </p:nvSpPr>
        <p:spPr bwMode="auto">
          <a:xfrm>
            <a:off x="2992438" y="5373688"/>
            <a:ext cx="75565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Boca</a:t>
            </a:r>
            <a:endParaRPr lang="es-ES" sz="120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230424" name="Line 24"/>
          <p:cNvSpPr>
            <a:spLocks noChangeShapeType="1"/>
          </p:cNvSpPr>
          <p:nvPr/>
        </p:nvSpPr>
        <p:spPr bwMode="auto">
          <a:xfrm flipH="1" flipV="1">
            <a:off x="3816350" y="3248025"/>
            <a:ext cx="755650" cy="1152525"/>
          </a:xfrm>
          <a:prstGeom prst="line">
            <a:avLst/>
          </a:prstGeom>
          <a:noFill/>
          <a:ln w="19050">
            <a:solidFill>
              <a:srgbClr val="004A00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30425" name="Rectangle 25"/>
          <p:cNvSpPr>
            <a:spLocks noChangeArrowheads="1"/>
          </p:cNvSpPr>
          <p:nvPr/>
        </p:nvSpPr>
        <p:spPr bwMode="auto">
          <a:xfrm>
            <a:off x="3419475" y="2925763"/>
            <a:ext cx="757238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Ano</a:t>
            </a:r>
            <a:endParaRPr lang="es-ES" sz="120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230428" name="Rectangle 28"/>
          <p:cNvSpPr>
            <a:spLocks noChangeArrowheads="1"/>
          </p:cNvSpPr>
          <p:nvPr/>
        </p:nvSpPr>
        <p:spPr bwMode="auto">
          <a:xfrm>
            <a:off x="3887788" y="5768975"/>
            <a:ext cx="1116012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Esófago</a:t>
            </a:r>
            <a:endParaRPr lang="es-ES" sz="120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230429" name="Rectangle 29"/>
          <p:cNvSpPr>
            <a:spLocks noChangeArrowheads="1"/>
          </p:cNvSpPr>
          <p:nvPr/>
        </p:nvSpPr>
        <p:spPr bwMode="auto">
          <a:xfrm>
            <a:off x="4464050" y="2384425"/>
            <a:ext cx="1366838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Intestino</a:t>
            </a:r>
            <a:endParaRPr lang="es-ES" sz="1200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230430" name="Line 30"/>
          <p:cNvSpPr>
            <a:spLocks noChangeShapeType="1"/>
          </p:cNvSpPr>
          <p:nvPr/>
        </p:nvSpPr>
        <p:spPr bwMode="auto">
          <a:xfrm>
            <a:off x="5040313" y="2673350"/>
            <a:ext cx="323850" cy="468313"/>
          </a:xfrm>
          <a:prstGeom prst="line">
            <a:avLst/>
          </a:prstGeom>
          <a:noFill/>
          <a:ln w="19050">
            <a:solidFill>
              <a:srgbClr val="004A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30431" name="Line 31"/>
          <p:cNvSpPr>
            <a:spLocks noChangeShapeType="1"/>
          </p:cNvSpPr>
          <p:nvPr/>
        </p:nvSpPr>
        <p:spPr bwMode="auto">
          <a:xfrm flipH="1" flipV="1">
            <a:off x="3816350" y="4905375"/>
            <a:ext cx="360363" cy="900113"/>
          </a:xfrm>
          <a:prstGeom prst="line">
            <a:avLst/>
          </a:prstGeom>
          <a:noFill/>
          <a:ln w="19050">
            <a:solidFill>
              <a:srgbClr val="004A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30433" name="Rectangle 33"/>
          <p:cNvSpPr>
            <a:spLocks noChangeArrowheads="1"/>
          </p:cNvSpPr>
          <p:nvPr/>
        </p:nvSpPr>
        <p:spPr bwMode="auto">
          <a:xfrm>
            <a:off x="2879725" y="4868863"/>
            <a:ext cx="431800" cy="288925"/>
          </a:xfrm>
          <a:prstGeom prst="rect">
            <a:avLst/>
          </a:prstGeom>
          <a:noFill/>
          <a:ln w="9525">
            <a:solidFill>
              <a:srgbClr val="66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pic>
        <p:nvPicPr>
          <p:cNvPr id="230432" name="Picture 32" descr="e0197858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910" t="12109" r="9921" b="12935"/>
          <a:stretch>
            <a:fillRect/>
          </a:stretch>
        </p:blipFill>
        <p:spPr bwMode="auto">
          <a:xfrm>
            <a:off x="337930" y="5265737"/>
            <a:ext cx="2141745" cy="1455827"/>
          </a:xfrm>
          <a:prstGeom prst="rect">
            <a:avLst/>
          </a:prstGeom>
          <a:noFill/>
          <a:ln w="9525">
            <a:solidFill>
              <a:srgbClr val="669900"/>
            </a:solidFill>
            <a:miter lim="800000"/>
            <a:headEnd/>
            <a:tailEnd/>
          </a:ln>
        </p:spPr>
      </p:pic>
      <p:sp>
        <p:nvSpPr>
          <p:cNvPr id="230422" name="Line 22"/>
          <p:cNvSpPr>
            <a:spLocks noChangeShapeType="1"/>
          </p:cNvSpPr>
          <p:nvPr/>
        </p:nvSpPr>
        <p:spPr bwMode="auto">
          <a:xfrm>
            <a:off x="3203575" y="4905375"/>
            <a:ext cx="144463" cy="503238"/>
          </a:xfrm>
          <a:prstGeom prst="line">
            <a:avLst/>
          </a:prstGeom>
          <a:noFill/>
          <a:ln w="19050">
            <a:solidFill>
              <a:srgbClr val="004A00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30435" name="Rectangle 35"/>
          <p:cNvSpPr>
            <a:spLocks noChangeArrowheads="1"/>
          </p:cNvSpPr>
          <p:nvPr/>
        </p:nvSpPr>
        <p:spPr bwMode="auto">
          <a:xfrm>
            <a:off x="2861126" y="6213090"/>
            <a:ext cx="75565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Rádula</a:t>
            </a:r>
            <a:endParaRPr lang="es-ES" sz="1200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230436" name="Line 36"/>
          <p:cNvSpPr>
            <a:spLocks noChangeShapeType="1"/>
          </p:cNvSpPr>
          <p:nvPr/>
        </p:nvSpPr>
        <p:spPr bwMode="auto">
          <a:xfrm>
            <a:off x="1835150" y="6051188"/>
            <a:ext cx="1116013" cy="287338"/>
          </a:xfrm>
          <a:prstGeom prst="line">
            <a:avLst/>
          </a:prstGeom>
          <a:noFill/>
          <a:ln w="19050">
            <a:solidFill>
              <a:srgbClr val="004A00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3" name="Text Box 89">
            <a:extLst>
              <a:ext uri="{FF2B5EF4-FFF2-40B4-BE49-F238E27FC236}">
                <a16:creationId xmlns="" xmlns:a16="http://schemas.microsoft.com/office/drawing/2014/main" id="{0553FE3A-0570-4F30-BB8E-2F304C9FCC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1520" y="1347233"/>
            <a:ext cx="3203575" cy="676212"/>
          </a:xfrm>
          <a:prstGeom prst="rect">
            <a:avLst/>
          </a:prstGeom>
          <a:solidFill>
            <a:srgbClr val="CBFFCB"/>
          </a:solidFill>
          <a:ln w="38100">
            <a:solidFill>
              <a:srgbClr val="008000"/>
            </a:solidFill>
            <a:miter lim="800000"/>
            <a:headEnd/>
            <a:tailEnd/>
          </a:ln>
        </p:spPr>
        <p:txBody>
          <a:bodyPr wrap="square" lIns="90000" tIns="46800" rIns="90000" bIns="46800" anchor="ctr">
            <a:spAutoFit/>
          </a:bodyPr>
          <a:lstStyle/>
          <a:p>
            <a:pPr marL="285750" indent="-285750" eaLnBrk="0" hangingPunct="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kumimoji="1" lang="es-ES_tradnl" sz="1400" dirty="0">
                <a:latin typeface="Comic Sans MS" panose="030F0702030302020204" pitchFamily="66" charset="0"/>
              </a:rPr>
              <a:t>GASTERÓPODOS: con rádula</a:t>
            </a:r>
          </a:p>
          <a:p>
            <a:pPr marL="285750" indent="-285750" eaLnBrk="0" hangingPunct="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kumimoji="1" lang="es-ES_tradnl" sz="1400" dirty="0">
                <a:latin typeface="Comic Sans MS" panose="030F0702030302020204" pitchFamily="66" charset="0"/>
              </a:rPr>
              <a:t>CEFALÓPODOS: pico de loro</a:t>
            </a:r>
          </a:p>
          <a:p>
            <a:pPr marL="285750" indent="-285750" eaLnBrk="0" hangingPunct="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kumimoji="1" lang="es-ES_tradnl" sz="1400" dirty="0">
                <a:latin typeface="Comic Sans MS" panose="030F0702030302020204" pitchFamily="66" charset="0"/>
              </a:rPr>
              <a:t>BIVALVOS: aparato filtrante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913FF04-752E-4196-933D-0755BD5D68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1720842"/>
            <a:ext cx="1567543" cy="932688"/>
          </a:xfrm>
          <a:prstGeom prst="rect">
            <a:avLst/>
          </a:prstGeom>
        </p:spPr>
      </p:pic>
      <p:sp>
        <p:nvSpPr>
          <p:cNvPr id="25" name="Rectangle 29">
            <a:extLst>
              <a:ext uri="{FF2B5EF4-FFF2-40B4-BE49-F238E27FC236}">
                <a16:creationId xmlns="" xmlns:a16="http://schemas.microsoft.com/office/drawing/2014/main" id="{38224FBB-76B5-42B4-9FDE-096E55B121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803" y="2580369"/>
            <a:ext cx="1366838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Pico de loro</a:t>
            </a:r>
            <a:endParaRPr lang="es-ES" sz="1200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Text Box 2"/>
          <p:cNvSpPr txBox="1">
            <a:spLocks noChangeArrowheads="1"/>
          </p:cNvSpPr>
          <p:nvPr/>
        </p:nvSpPr>
        <p:spPr bwMode="auto">
          <a:xfrm>
            <a:off x="792163" y="576817"/>
            <a:ext cx="76327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b="1" u="sng" dirty="0">
                <a:solidFill>
                  <a:srgbClr val="669900"/>
                </a:solidFill>
                <a:latin typeface="Comic Sans MS" panose="030F0702030302020204" pitchFamily="66" charset="0"/>
              </a:rPr>
              <a:t>ARTRÓPODOS CRUSTÁCEOS:</a:t>
            </a:r>
            <a:r>
              <a:rPr lang="es-ES_tradnl" b="1" dirty="0">
                <a:solidFill>
                  <a:srgbClr val="669900"/>
                </a:solidFill>
                <a:latin typeface="Comic Sans MS" panose="030F0702030302020204" pitchFamily="66" charset="0"/>
              </a:rPr>
              <a:t> estómago triturador y estómago glandular conectado a un hepatopáncreas.</a:t>
            </a:r>
            <a:endParaRPr lang="es-ES" b="1" dirty="0">
              <a:solidFill>
                <a:srgbClr val="6699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31431" name="Picture 7" descr="833571ALMT05P95H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5038" y="1455875"/>
            <a:ext cx="5905500" cy="4068762"/>
          </a:xfrm>
          <a:prstGeom prst="rect">
            <a:avLst/>
          </a:prstGeom>
          <a:noFill/>
        </p:spPr>
      </p:pic>
      <p:pic>
        <p:nvPicPr>
          <p:cNvPr id="231432" name="Picture 8" descr="Nueva imagen (9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6213" y="3357563"/>
            <a:ext cx="3671887" cy="2408237"/>
          </a:xfrm>
          <a:prstGeom prst="rect">
            <a:avLst/>
          </a:prstGeom>
          <a:noFill/>
        </p:spPr>
      </p:pic>
      <p:sp>
        <p:nvSpPr>
          <p:cNvPr id="231438" name="Text Box 14"/>
          <p:cNvSpPr txBox="1">
            <a:spLocks noChangeArrowheads="1"/>
          </p:cNvSpPr>
          <p:nvPr/>
        </p:nvSpPr>
        <p:spPr bwMode="auto">
          <a:xfrm>
            <a:off x="2447925" y="3716338"/>
            <a:ext cx="17287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200">
                <a:solidFill>
                  <a:srgbClr val="004A00"/>
                </a:solidFill>
                <a:latin typeface="Comic Sans MS" panose="030F0702030302020204" pitchFamily="66" charset="0"/>
              </a:rPr>
              <a:t>Hepatopáncreas</a:t>
            </a:r>
          </a:p>
        </p:txBody>
      </p:sp>
      <p:sp>
        <p:nvSpPr>
          <p:cNvPr id="231439" name="Text Box 15"/>
          <p:cNvSpPr txBox="1">
            <a:spLocks noChangeArrowheads="1"/>
          </p:cNvSpPr>
          <p:nvPr/>
        </p:nvSpPr>
        <p:spPr bwMode="auto">
          <a:xfrm>
            <a:off x="4500563" y="2600325"/>
            <a:ext cx="79216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200">
                <a:solidFill>
                  <a:srgbClr val="004A00"/>
                </a:solidFill>
                <a:latin typeface="Comic Sans MS" panose="030F0702030302020204" pitchFamily="66" charset="0"/>
              </a:rPr>
              <a:t>Boca</a:t>
            </a:r>
          </a:p>
        </p:txBody>
      </p:sp>
      <p:sp>
        <p:nvSpPr>
          <p:cNvPr id="231440" name="Text Box 16"/>
          <p:cNvSpPr txBox="1">
            <a:spLocks noChangeArrowheads="1"/>
          </p:cNvSpPr>
          <p:nvPr/>
        </p:nvSpPr>
        <p:spPr bwMode="auto">
          <a:xfrm>
            <a:off x="3024188" y="3249613"/>
            <a:ext cx="100806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200">
                <a:solidFill>
                  <a:srgbClr val="004A00"/>
                </a:solidFill>
                <a:latin typeface="Comic Sans MS" panose="030F0702030302020204" pitchFamily="66" charset="0"/>
              </a:rPr>
              <a:t>Esófago</a:t>
            </a:r>
          </a:p>
        </p:txBody>
      </p:sp>
      <p:sp>
        <p:nvSpPr>
          <p:cNvPr id="231442" name="Text Box 18"/>
          <p:cNvSpPr txBox="1">
            <a:spLocks noChangeArrowheads="1"/>
          </p:cNvSpPr>
          <p:nvPr/>
        </p:nvSpPr>
        <p:spPr bwMode="auto">
          <a:xfrm>
            <a:off x="2159000" y="1557338"/>
            <a:ext cx="17287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200">
                <a:solidFill>
                  <a:srgbClr val="004A00"/>
                </a:solidFill>
                <a:latin typeface="Comic Sans MS" panose="030F0702030302020204" pitchFamily="66" charset="0"/>
              </a:rPr>
              <a:t>Saco cardíaco</a:t>
            </a:r>
          </a:p>
        </p:txBody>
      </p:sp>
      <p:sp>
        <p:nvSpPr>
          <p:cNvPr id="231443" name="Text Box 19"/>
          <p:cNvSpPr txBox="1">
            <a:spLocks noChangeArrowheads="1"/>
          </p:cNvSpPr>
          <p:nvPr/>
        </p:nvSpPr>
        <p:spPr bwMode="auto">
          <a:xfrm>
            <a:off x="863600" y="1881188"/>
            <a:ext cx="17287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200">
                <a:solidFill>
                  <a:srgbClr val="004A00"/>
                </a:solidFill>
                <a:latin typeface="Comic Sans MS" panose="030F0702030302020204" pitchFamily="66" charset="0"/>
              </a:rPr>
              <a:t>Saco pilórico</a:t>
            </a:r>
          </a:p>
        </p:txBody>
      </p:sp>
      <p:sp>
        <p:nvSpPr>
          <p:cNvPr id="231444" name="Text Box 20"/>
          <p:cNvSpPr txBox="1">
            <a:spLocks noChangeArrowheads="1"/>
          </p:cNvSpPr>
          <p:nvPr/>
        </p:nvSpPr>
        <p:spPr bwMode="auto">
          <a:xfrm>
            <a:off x="1655763" y="4149725"/>
            <a:ext cx="172878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200">
                <a:solidFill>
                  <a:srgbClr val="004A00"/>
                </a:solidFill>
                <a:latin typeface="Comic Sans MS" panose="030F0702030302020204" pitchFamily="66" charset="0"/>
              </a:rPr>
              <a:t>Intestino</a:t>
            </a:r>
          </a:p>
        </p:txBody>
      </p:sp>
      <p:sp>
        <p:nvSpPr>
          <p:cNvPr id="231445" name="Text Box 21"/>
          <p:cNvSpPr txBox="1">
            <a:spLocks noChangeArrowheads="1"/>
          </p:cNvSpPr>
          <p:nvPr/>
        </p:nvSpPr>
        <p:spPr bwMode="auto">
          <a:xfrm>
            <a:off x="323850" y="4581525"/>
            <a:ext cx="17287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200">
                <a:solidFill>
                  <a:srgbClr val="004A00"/>
                </a:solidFill>
                <a:latin typeface="Comic Sans MS" panose="030F0702030302020204" pitchFamily="66" charset="0"/>
              </a:rPr>
              <a:t>Ano</a:t>
            </a:r>
          </a:p>
        </p:txBody>
      </p:sp>
      <p:sp>
        <p:nvSpPr>
          <p:cNvPr id="231446" name="Line 22"/>
          <p:cNvSpPr>
            <a:spLocks noChangeShapeType="1"/>
          </p:cNvSpPr>
          <p:nvPr/>
        </p:nvSpPr>
        <p:spPr bwMode="auto">
          <a:xfrm flipH="1" flipV="1">
            <a:off x="3492500" y="2565400"/>
            <a:ext cx="1042988" cy="142875"/>
          </a:xfrm>
          <a:prstGeom prst="line">
            <a:avLst/>
          </a:prstGeom>
          <a:noFill/>
          <a:ln w="19050">
            <a:solidFill>
              <a:srgbClr val="004A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31447" name="Line 23"/>
          <p:cNvSpPr>
            <a:spLocks noChangeShapeType="1"/>
          </p:cNvSpPr>
          <p:nvPr/>
        </p:nvSpPr>
        <p:spPr bwMode="auto">
          <a:xfrm flipV="1">
            <a:off x="3311525" y="2492375"/>
            <a:ext cx="107950" cy="757238"/>
          </a:xfrm>
          <a:prstGeom prst="line">
            <a:avLst/>
          </a:prstGeom>
          <a:noFill/>
          <a:ln w="19050">
            <a:solidFill>
              <a:srgbClr val="004A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31448" name="Line 24"/>
          <p:cNvSpPr>
            <a:spLocks noChangeShapeType="1"/>
          </p:cNvSpPr>
          <p:nvPr/>
        </p:nvSpPr>
        <p:spPr bwMode="auto">
          <a:xfrm>
            <a:off x="2879725" y="1844675"/>
            <a:ext cx="252413" cy="431800"/>
          </a:xfrm>
          <a:prstGeom prst="line">
            <a:avLst/>
          </a:prstGeom>
          <a:noFill/>
          <a:ln w="19050">
            <a:solidFill>
              <a:srgbClr val="004A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31449" name="Line 25"/>
          <p:cNvSpPr>
            <a:spLocks noChangeShapeType="1"/>
          </p:cNvSpPr>
          <p:nvPr/>
        </p:nvSpPr>
        <p:spPr bwMode="auto">
          <a:xfrm>
            <a:off x="1871663" y="2133600"/>
            <a:ext cx="863600" cy="358775"/>
          </a:xfrm>
          <a:prstGeom prst="line">
            <a:avLst/>
          </a:prstGeom>
          <a:noFill/>
          <a:ln w="19050">
            <a:solidFill>
              <a:srgbClr val="004A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31450" name="Line 26"/>
          <p:cNvSpPr>
            <a:spLocks noChangeShapeType="1"/>
          </p:cNvSpPr>
          <p:nvPr/>
        </p:nvSpPr>
        <p:spPr bwMode="auto">
          <a:xfrm flipH="1" flipV="1">
            <a:off x="2411413" y="2727780"/>
            <a:ext cx="504825" cy="1042988"/>
          </a:xfrm>
          <a:prstGeom prst="line">
            <a:avLst/>
          </a:prstGeom>
          <a:noFill/>
          <a:ln w="19050">
            <a:solidFill>
              <a:srgbClr val="004A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31451" name="Line 27"/>
          <p:cNvSpPr>
            <a:spLocks noChangeShapeType="1"/>
          </p:cNvSpPr>
          <p:nvPr/>
        </p:nvSpPr>
        <p:spPr bwMode="auto">
          <a:xfrm flipV="1">
            <a:off x="755650" y="4400550"/>
            <a:ext cx="539750" cy="323850"/>
          </a:xfrm>
          <a:prstGeom prst="line">
            <a:avLst/>
          </a:prstGeom>
          <a:noFill/>
          <a:ln w="19050">
            <a:solidFill>
              <a:srgbClr val="004A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31452" name="Line 28"/>
          <p:cNvSpPr>
            <a:spLocks noChangeShapeType="1"/>
          </p:cNvSpPr>
          <p:nvPr/>
        </p:nvSpPr>
        <p:spPr bwMode="auto">
          <a:xfrm flipH="1" flipV="1">
            <a:off x="1295400" y="3284538"/>
            <a:ext cx="647700" cy="900112"/>
          </a:xfrm>
          <a:prstGeom prst="line">
            <a:avLst/>
          </a:prstGeom>
          <a:noFill/>
          <a:ln w="19050">
            <a:solidFill>
              <a:srgbClr val="004A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19" name="18 Título"/>
          <p:cNvSpPr>
            <a:spLocks noGrp="1"/>
          </p:cNvSpPr>
          <p:nvPr>
            <p:ph type="ctrTitle"/>
          </p:nvPr>
        </p:nvSpPr>
        <p:spPr>
          <a:xfrm>
            <a:off x="323850" y="5666267"/>
            <a:ext cx="8707416" cy="853799"/>
          </a:xfrm>
        </p:spPr>
        <p:txBody>
          <a:bodyPr>
            <a:normAutofit/>
          </a:bodyPr>
          <a:lstStyle/>
          <a:p>
            <a:r>
              <a:rPr lang="es-ES" sz="1600" b="1" dirty="0">
                <a:solidFill>
                  <a:srgbClr val="008000"/>
                </a:solidFill>
                <a:latin typeface="Comic Sans MS" panose="030F0702030302020204" pitchFamily="66" charset="0"/>
              </a:rPr>
              <a:t>Boca – faringe – esófago – estómago (saco cardíaco – saco pilórico) – intestino - ano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552" name="Picture 8" descr="Nueva imagen (10)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5677" y="4412908"/>
            <a:ext cx="2675213" cy="1378763"/>
          </a:xfrm>
          <a:prstGeom prst="rect">
            <a:avLst/>
          </a:prstGeom>
          <a:noFill/>
        </p:spPr>
      </p:pic>
      <p:sp>
        <p:nvSpPr>
          <p:cNvPr id="236546" name="Text Box 2"/>
          <p:cNvSpPr txBox="1">
            <a:spLocks noChangeArrowheads="1"/>
          </p:cNvSpPr>
          <p:nvPr/>
        </p:nvSpPr>
        <p:spPr bwMode="auto">
          <a:xfrm>
            <a:off x="457200" y="319341"/>
            <a:ext cx="796766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b="1" u="sng" dirty="0">
                <a:solidFill>
                  <a:srgbClr val="669900"/>
                </a:solidFill>
                <a:latin typeface="Comic Sans MS" panose="030F0702030302020204" pitchFamily="66" charset="0"/>
              </a:rPr>
              <a:t>ARTRÓPODOS INSECTOS</a:t>
            </a:r>
            <a:r>
              <a:rPr lang="es-ES_tradnl" b="1" dirty="0">
                <a:solidFill>
                  <a:srgbClr val="669900"/>
                </a:solidFill>
                <a:latin typeface="Comic Sans MS" panose="030F0702030302020204" pitchFamily="66" charset="0"/>
              </a:rPr>
              <a:t>: mayor grado de  complejidad de los artrópodos. Boca especializada según alimentación, con glándulas salivares.</a:t>
            </a:r>
            <a:endParaRPr lang="es-ES" b="1" u="sng" dirty="0">
              <a:solidFill>
                <a:srgbClr val="6699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36560" name="Picture 16" descr="829835_Página_031_Imagen_000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14425" y="1089025"/>
            <a:ext cx="7416800" cy="3492500"/>
          </a:xfrm>
          <a:prstGeom prst="rect">
            <a:avLst/>
          </a:prstGeom>
          <a:noFill/>
        </p:spPr>
      </p:pic>
      <p:sp>
        <p:nvSpPr>
          <p:cNvPr id="236561" name="Line 17"/>
          <p:cNvSpPr>
            <a:spLocks noChangeShapeType="1"/>
          </p:cNvSpPr>
          <p:nvPr/>
        </p:nvSpPr>
        <p:spPr bwMode="auto">
          <a:xfrm>
            <a:off x="4570413" y="2817813"/>
            <a:ext cx="1260475" cy="1258887"/>
          </a:xfrm>
          <a:prstGeom prst="line">
            <a:avLst/>
          </a:prstGeom>
          <a:noFill/>
          <a:ln w="19050">
            <a:solidFill>
              <a:srgbClr val="006600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36562" name="Rectangle 18"/>
          <p:cNvSpPr>
            <a:spLocks noChangeArrowheads="1"/>
          </p:cNvSpPr>
          <p:nvPr/>
        </p:nvSpPr>
        <p:spPr bwMode="auto">
          <a:xfrm>
            <a:off x="5164138" y="4041775"/>
            <a:ext cx="2173287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Molleja o “molinillo gástrico”</a:t>
            </a:r>
            <a:endParaRPr lang="es-ES" sz="1200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236563" name="Line 19"/>
          <p:cNvSpPr>
            <a:spLocks noChangeShapeType="1"/>
          </p:cNvSpPr>
          <p:nvPr/>
        </p:nvSpPr>
        <p:spPr bwMode="auto">
          <a:xfrm>
            <a:off x="2951163" y="2744788"/>
            <a:ext cx="755650" cy="1584325"/>
          </a:xfrm>
          <a:prstGeom prst="line">
            <a:avLst/>
          </a:prstGeom>
          <a:noFill/>
          <a:ln w="19050">
            <a:solidFill>
              <a:srgbClr val="006600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36564" name="Rectangle 20"/>
          <p:cNvSpPr>
            <a:spLocks noChangeArrowheads="1"/>
          </p:cNvSpPr>
          <p:nvPr/>
        </p:nvSpPr>
        <p:spPr bwMode="auto">
          <a:xfrm>
            <a:off x="3275013" y="4329113"/>
            <a:ext cx="1116012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Esófago</a:t>
            </a:r>
            <a:endParaRPr lang="es-ES" sz="120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236565" name="Line 21"/>
          <p:cNvSpPr>
            <a:spLocks noChangeShapeType="1"/>
          </p:cNvSpPr>
          <p:nvPr/>
        </p:nvSpPr>
        <p:spPr bwMode="auto">
          <a:xfrm flipH="1" flipV="1">
            <a:off x="3130550" y="1520825"/>
            <a:ext cx="180975" cy="1079500"/>
          </a:xfrm>
          <a:prstGeom prst="line">
            <a:avLst/>
          </a:prstGeom>
          <a:noFill/>
          <a:ln w="19050">
            <a:solidFill>
              <a:srgbClr val="006600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36566" name="Rectangle 22"/>
          <p:cNvSpPr>
            <a:spLocks noChangeArrowheads="1"/>
          </p:cNvSpPr>
          <p:nvPr/>
        </p:nvSpPr>
        <p:spPr bwMode="auto">
          <a:xfrm>
            <a:off x="2698750" y="1196975"/>
            <a:ext cx="82867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Buche</a:t>
            </a:r>
            <a:endParaRPr lang="es-ES" sz="120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236567" name="Line 23"/>
          <p:cNvSpPr>
            <a:spLocks noChangeShapeType="1"/>
          </p:cNvSpPr>
          <p:nvPr/>
        </p:nvSpPr>
        <p:spPr bwMode="auto">
          <a:xfrm flipH="1">
            <a:off x="2303463" y="3105150"/>
            <a:ext cx="647700" cy="142875"/>
          </a:xfrm>
          <a:prstGeom prst="line">
            <a:avLst/>
          </a:prstGeom>
          <a:noFill/>
          <a:ln w="19050">
            <a:solidFill>
              <a:srgbClr val="006600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36568" name="Rectangle 24"/>
          <p:cNvSpPr>
            <a:spLocks noChangeArrowheads="1"/>
          </p:cNvSpPr>
          <p:nvPr/>
        </p:nvSpPr>
        <p:spPr bwMode="auto">
          <a:xfrm>
            <a:off x="1511300" y="3105150"/>
            <a:ext cx="808038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Boca</a:t>
            </a:r>
            <a:endParaRPr lang="es-ES" sz="120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236569" name="Line 25"/>
          <p:cNvSpPr>
            <a:spLocks noChangeShapeType="1"/>
          </p:cNvSpPr>
          <p:nvPr/>
        </p:nvSpPr>
        <p:spPr bwMode="auto">
          <a:xfrm>
            <a:off x="6659563" y="3175000"/>
            <a:ext cx="1439862" cy="900113"/>
          </a:xfrm>
          <a:prstGeom prst="line">
            <a:avLst/>
          </a:prstGeom>
          <a:noFill/>
          <a:ln w="19050">
            <a:solidFill>
              <a:srgbClr val="006600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36570" name="Rectangle 26"/>
          <p:cNvSpPr>
            <a:spLocks noChangeArrowheads="1"/>
          </p:cNvSpPr>
          <p:nvPr/>
        </p:nvSpPr>
        <p:spPr bwMode="auto">
          <a:xfrm>
            <a:off x="7666038" y="4041775"/>
            <a:ext cx="1116012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Intestino</a:t>
            </a:r>
            <a:endParaRPr lang="es-ES" sz="120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236571" name="Line 27"/>
          <p:cNvSpPr>
            <a:spLocks noChangeShapeType="1"/>
          </p:cNvSpPr>
          <p:nvPr/>
        </p:nvSpPr>
        <p:spPr bwMode="auto">
          <a:xfrm flipV="1">
            <a:off x="8101013" y="2744788"/>
            <a:ext cx="393700" cy="396875"/>
          </a:xfrm>
          <a:prstGeom prst="line">
            <a:avLst/>
          </a:prstGeom>
          <a:noFill/>
          <a:ln w="19050">
            <a:solidFill>
              <a:srgbClr val="006600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36572" name="Rectangle 28"/>
          <p:cNvSpPr>
            <a:spLocks noChangeArrowheads="1"/>
          </p:cNvSpPr>
          <p:nvPr/>
        </p:nvSpPr>
        <p:spPr bwMode="auto">
          <a:xfrm>
            <a:off x="8315325" y="2528888"/>
            <a:ext cx="82867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Ano</a:t>
            </a:r>
            <a:endParaRPr lang="es-ES" sz="120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17 Marcador de texto"/>
          <p:cNvSpPr>
            <a:spLocks noGrp="1"/>
          </p:cNvSpPr>
          <p:nvPr>
            <p:ph type="body" idx="1"/>
          </p:nvPr>
        </p:nvSpPr>
        <p:spPr>
          <a:xfrm>
            <a:off x="119268" y="5665303"/>
            <a:ext cx="9144001" cy="769179"/>
          </a:xfrm>
        </p:spPr>
        <p:txBody>
          <a:bodyPr>
            <a:normAutofit/>
          </a:bodyPr>
          <a:lstStyle/>
          <a:p>
            <a:r>
              <a:rPr lang="es-ES" sz="1600" b="1" dirty="0">
                <a:solidFill>
                  <a:srgbClr val="008000"/>
                </a:solidFill>
                <a:latin typeface="Comic Sans MS" panose="030F0702030302020204" pitchFamily="66" charset="0"/>
              </a:rPr>
              <a:t>Boca – faringe – esófago – estómago (buche – molleja – glandular) – intestino - ano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BC02063C-293B-4926-983E-A0FA81D1F6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9738" y="1582567"/>
            <a:ext cx="2173287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Estómago glandular</a:t>
            </a:r>
            <a:endParaRPr lang="es-ES" sz="1200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Line 21">
            <a:extLst>
              <a:ext uri="{FF2B5EF4-FFF2-40B4-BE49-F238E27FC236}">
                <a16:creationId xmlns="" xmlns:a16="http://schemas.microsoft.com/office/drawing/2014/main" id="{705E06D1-A122-41B1-AA46-CD391A48297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63770" y="1881016"/>
            <a:ext cx="1260474" cy="1031081"/>
          </a:xfrm>
          <a:prstGeom prst="line">
            <a:avLst/>
          </a:prstGeom>
          <a:noFill/>
          <a:ln w="19050">
            <a:solidFill>
              <a:srgbClr val="006600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Text Box 2"/>
          <p:cNvSpPr txBox="1">
            <a:spLocks noChangeArrowheads="1"/>
          </p:cNvSpPr>
          <p:nvPr/>
        </p:nvSpPr>
        <p:spPr bwMode="auto">
          <a:xfrm>
            <a:off x="792163" y="576817"/>
            <a:ext cx="727841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b="1" dirty="0">
                <a:solidFill>
                  <a:srgbClr val="669900"/>
                </a:solidFill>
                <a:latin typeface="Comic Sans MS" panose="030F0702030302020204" pitchFamily="66" charset="0"/>
              </a:rPr>
              <a:t>1. PROCESOS DE LA NUTRICIÓN HETERÓTROFA</a:t>
            </a:r>
            <a:endParaRPr lang="es-ES" b="1" dirty="0">
              <a:solidFill>
                <a:srgbClr val="6699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13024" name="Picture 32" descr="DIGES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92225" y="1160463"/>
            <a:ext cx="1092200" cy="2824162"/>
          </a:xfrm>
          <a:prstGeom prst="rect">
            <a:avLst/>
          </a:prstGeom>
          <a:noFill/>
        </p:spPr>
      </p:pic>
      <p:pic>
        <p:nvPicPr>
          <p:cNvPr id="213025" name="Picture 33" descr="RESPIRAT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84963" y="1665288"/>
            <a:ext cx="1143000" cy="2339975"/>
          </a:xfrm>
          <a:prstGeom prst="rect">
            <a:avLst/>
          </a:prstGeom>
          <a:noFill/>
        </p:spPr>
      </p:pic>
      <p:pic>
        <p:nvPicPr>
          <p:cNvPr id="213026" name="Picture 34" descr="826630Unidad03_Página_03_Imagen_000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64275" y="4616450"/>
            <a:ext cx="1227138" cy="1611313"/>
          </a:xfrm>
          <a:prstGeom prst="rect">
            <a:avLst/>
          </a:prstGeom>
          <a:noFill/>
        </p:spPr>
      </p:pic>
      <p:pic>
        <p:nvPicPr>
          <p:cNvPr id="213027" name="Picture 35" descr="ALMP02H0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3850" y="4616450"/>
            <a:ext cx="2447925" cy="1843088"/>
          </a:xfrm>
          <a:prstGeom prst="rect">
            <a:avLst/>
          </a:prstGeom>
          <a:noFill/>
        </p:spPr>
      </p:pic>
      <p:pic>
        <p:nvPicPr>
          <p:cNvPr id="213028" name="Picture 36" descr="826630Unidad04_Página_17_Imagen_000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11575" y="2097088"/>
            <a:ext cx="1646238" cy="2808287"/>
          </a:xfrm>
          <a:prstGeom prst="rect">
            <a:avLst/>
          </a:prstGeom>
          <a:noFill/>
        </p:spPr>
      </p:pic>
      <p:sp>
        <p:nvSpPr>
          <p:cNvPr id="213029" name="Text Box 37"/>
          <p:cNvSpPr txBox="1">
            <a:spLocks noChangeArrowheads="1"/>
          </p:cNvSpPr>
          <p:nvPr/>
        </p:nvSpPr>
        <p:spPr bwMode="auto">
          <a:xfrm>
            <a:off x="2082789" y="1204913"/>
            <a:ext cx="1282723" cy="307777"/>
          </a:xfrm>
          <a:prstGeom prst="rect">
            <a:avLst/>
          </a:prstGeom>
          <a:solidFill>
            <a:schemeClr val="folHlink">
              <a:alpha val="48000"/>
            </a:schemeClr>
          </a:solidFill>
          <a:ln w="38100">
            <a:solidFill>
              <a:srgbClr val="0066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400" b="1">
                <a:solidFill>
                  <a:srgbClr val="006600"/>
                </a:solidFill>
                <a:latin typeface="Comic Sans MS" panose="030F0702030302020204" pitchFamily="66" charset="0"/>
              </a:rPr>
              <a:t>DIGESTIÓN</a:t>
            </a:r>
          </a:p>
        </p:txBody>
      </p:sp>
      <p:sp>
        <p:nvSpPr>
          <p:cNvPr id="213030" name="Text Box 38"/>
          <p:cNvSpPr txBox="1">
            <a:spLocks noChangeArrowheads="1"/>
          </p:cNvSpPr>
          <p:nvPr/>
        </p:nvSpPr>
        <p:spPr bwMode="auto">
          <a:xfrm>
            <a:off x="6518127" y="1204913"/>
            <a:ext cx="1475084" cy="307777"/>
          </a:xfrm>
          <a:prstGeom prst="rect">
            <a:avLst/>
          </a:prstGeom>
          <a:solidFill>
            <a:schemeClr val="folHlink">
              <a:alpha val="48000"/>
            </a:schemeClr>
          </a:solidFill>
          <a:ln w="38100">
            <a:solidFill>
              <a:srgbClr val="0066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400" b="1">
                <a:solidFill>
                  <a:srgbClr val="006600"/>
                </a:solidFill>
                <a:latin typeface="Comic Sans MS" panose="030F0702030302020204" pitchFamily="66" charset="0"/>
              </a:rPr>
              <a:t>RESPIRACIÓN</a:t>
            </a:r>
          </a:p>
        </p:txBody>
      </p:sp>
      <p:sp>
        <p:nvSpPr>
          <p:cNvPr id="213031" name="Text Box 39"/>
          <p:cNvSpPr txBox="1">
            <a:spLocks noChangeArrowheads="1"/>
          </p:cNvSpPr>
          <p:nvPr/>
        </p:nvSpPr>
        <p:spPr bwMode="auto">
          <a:xfrm>
            <a:off x="3824411" y="1773238"/>
            <a:ext cx="1418978" cy="307777"/>
          </a:xfrm>
          <a:prstGeom prst="rect">
            <a:avLst/>
          </a:prstGeom>
          <a:solidFill>
            <a:schemeClr val="folHlink">
              <a:alpha val="48000"/>
            </a:schemeClr>
          </a:solidFill>
          <a:ln w="38100">
            <a:solidFill>
              <a:srgbClr val="0066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400" b="1">
                <a:solidFill>
                  <a:srgbClr val="006600"/>
                </a:solidFill>
                <a:latin typeface="Comic Sans MS" panose="030F0702030302020204" pitchFamily="66" charset="0"/>
              </a:rPr>
              <a:t>TRANSPORTE</a:t>
            </a:r>
          </a:p>
        </p:txBody>
      </p:sp>
      <p:sp>
        <p:nvSpPr>
          <p:cNvPr id="213032" name="Text Box 40"/>
          <p:cNvSpPr txBox="1">
            <a:spLocks noChangeArrowheads="1"/>
          </p:cNvSpPr>
          <p:nvPr/>
        </p:nvSpPr>
        <p:spPr bwMode="auto">
          <a:xfrm>
            <a:off x="160417" y="4508500"/>
            <a:ext cx="1592104" cy="307777"/>
          </a:xfrm>
          <a:prstGeom prst="rect">
            <a:avLst/>
          </a:prstGeom>
          <a:solidFill>
            <a:schemeClr val="folHlink">
              <a:alpha val="48000"/>
            </a:schemeClr>
          </a:solidFill>
          <a:ln w="38100">
            <a:solidFill>
              <a:srgbClr val="0066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400" b="1">
                <a:solidFill>
                  <a:srgbClr val="006600"/>
                </a:solidFill>
                <a:latin typeface="Comic Sans MS" panose="030F0702030302020204" pitchFamily="66" charset="0"/>
              </a:rPr>
              <a:t>METABOLISMO</a:t>
            </a:r>
          </a:p>
        </p:txBody>
      </p:sp>
      <p:sp>
        <p:nvSpPr>
          <p:cNvPr id="213033" name="Text Box 41"/>
          <p:cNvSpPr txBox="1">
            <a:spLocks noChangeArrowheads="1"/>
          </p:cNvSpPr>
          <p:nvPr/>
        </p:nvSpPr>
        <p:spPr bwMode="auto">
          <a:xfrm>
            <a:off x="7566114" y="4833938"/>
            <a:ext cx="1261884" cy="307777"/>
          </a:xfrm>
          <a:prstGeom prst="rect">
            <a:avLst/>
          </a:prstGeom>
          <a:solidFill>
            <a:schemeClr val="folHlink">
              <a:alpha val="48000"/>
            </a:schemeClr>
          </a:solidFill>
          <a:ln w="38100">
            <a:solidFill>
              <a:srgbClr val="0066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400" b="1">
                <a:solidFill>
                  <a:srgbClr val="006600"/>
                </a:solidFill>
                <a:latin typeface="Comic Sans MS" panose="030F0702030302020204" pitchFamily="66" charset="0"/>
              </a:rPr>
              <a:t>EXCRECIÓN</a:t>
            </a:r>
          </a:p>
        </p:txBody>
      </p:sp>
      <p:sp>
        <p:nvSpPr>
          <p:cNvPr id="213034" name="Text Box 42"/>
          <p:cNvSpPr txBox="1">
            <a:spLocks noChangeArrowheads="1"/>
          </p:cNvSpPr>
          <p:nvPr/>
        </p:nvSpPr>
        <p:spPr bwMode="auto">
          <a:xfrm>
            <a:off x="1092776" y="4005263"/>
            <a:ext cx="1489510" cy="276999"/>
          </a:xfrm>
          <a:prstGeom prst="rect">
            <a:avLst/>
          </a:prstGeom>
          <a:solidFill>
            <a:schemeClr val="bg1"/>
          </a:solidFill>
          <a:ln w="38100">
            <a:solidFill>
              <a:schemeClr val="folHlink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200" b="1">
                <a:solidFill>
                  <a:srgbClr val="006600"/>
                </a:solidFill>
                <a:latin typeface="Comic Sans MS" panose="030F0702030302020204" pitchFamily="66" charset="0"/>
              </a:rPr>
              <a:t>Aparato digestivo</a:t>
            </a:r>
          </a:p>
        </p:txBody>
      </p:sp>
      <p:sp>
        <p:nvSpPr>
          <p:cNvPr id="213035" name="Text Box 43"/>
          <p:cNvSpPr txBox="1">
            <a:spLocks noChangeArrowheads="1"/>
          </p:cNvSpPr>
          <p:nvPr/>
        </p:nvSpPr>
        <p:spPr bwMode="auto">
          <a:xfrm>
            <a:off x="6337300" y="4041775"/>
            <a:ext cx="1836738" cy="276999"/>
          </a:xfrm>
          <a:prstGeom prst="rect">
            <a:avLst/>
          </a:prstGeom>
          <a:solidFill>
            <a:schemeClr val="bg1"/>
          </a:solidFill>
          <a:ln w="38100">
            <a:solidFill>
              <a:schemeClr val="folHlink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200" b="1">
                <a:solidFill>
                  <a:srgbClr val="006600"/>
                </a:solidFill>
                <a:latin typeface="Comic Sans MS" panose="030F0702030302020204" pitchFamily="66" charset="0"/>
              </a:rPr>
              <a:t>Aparato respiratorio</a:t>
            </a:r>
          </a:p>
        </p:txBody>
      </p:sp>
      <p:sp>
        <p:nvSpPr>
          <p:cNvPr id="213036" name="Text Box 44"/>
          <p:cNvSpPr txBox="1">
            <a:spLocks noChangeArrowheads="1"/>
          </p:cNvSpPr>
          <p:nvPr/>
        </p:nvSpPr>
        <p:spPr bwMode="auto">
          <a:xfrm>
            <a:off x="2365124" y="5949950"/>
            <a:ext cx="1332416" cy="276999"/>
          </a:xfrm>
          <a:prstGeom prst="rect">
            <a:avLst/>
          </a:prstGeom>
          <a:solidFill>
            <a:schemeClr val="bg1"/>
          </a:solidFill>
          <a:ln w="38100">
            <a:solidFill>
              <a:schemeClr val="folHlink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200" b="1">
                <a:solidFill>
                  <a:srgbClr val="006600"/>
                </a:solidFill>
                <a:latin typeface="Comic Sans MS" panose="030F0702030302020204" pitchFamily="66" charset="0"/>
              </a:rPr>
              <a:t>Interior celular</a:t>
            </a:r>
          </a:p>
        </p:txBody>
      </p:sp>
      <p:sp>
        <p:nvSpPr>
          <p:cNvPr id="213037" name="Text Box 45"/>
          <p:cNvSpPr txBox="1">
            <a:spLocks noChangeArrowheads="1"/>
          </p:cNvSpPr>
          <p:nvPr/>
        </p:nvSpPr>
        <p:spPr bwMode="auto">
          <a:xfrm>
            <a:off x="3916363" y="4868863"/>
            <a:ext cx="1195387" cy="461665"/>
          </a:xfrm>
          <a:prstGeom prst="rect">
            <a:avLst/>
          </a:prstGeom>
          <a:solidFill>
            <a:schemeClr val="bg1"/>
          </a:solidFill>
          <a:ln w="38100">
            <a:solidFill>
              <a:schemeClr val="folHlink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200" b="1">
                <a:solidFill>
                  <a:srgbClr val="006600"/>
                </a:solidFill>
                <a:latin typeface="Comic Sans MS" panose="030F0702030302020204" pitchFamily="66" charset="0"/>
              </a:rPr>
              <a:t>Aparato circulatorio</a:t>
            </a:r>
          </a:p>
        </p:txBody>
      </p:sp>
      <p:sp>
        <p:nvSpPr>
          <p:cNvPr id="213038" name="Text Box 46"/>
          <p:cNvSpPr txBox="1">
            <a:spLocks noChangeArrowheads="1"/>
          </p:cNvSpPr>
          <p:nvPr/>
        </p:nvSpPr>
        <p:spPr bwMode="auto">
          <a:xfrm>
            <a:off x="7455500" y="5876925"/>
            <a:ext cx="1484702" cy="276999"/>
          </a:xfrm>
          <a:prstGeom prst="rect">
            <a:avLst/>
          </a:prstGeom>
          <a:solidFill>
            <a:schemeClr val="bg1"/>
          </a:solidFill>
          <a:ln w="38100">
            <a:solidFill>
              <a:schemeClr val="folHlink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200" b="1">
                <a:solidFill>
                  <a:srgbClr val="006600"/>
                </a:solidFill>
                <a:latin typeface="Comic Sans MS" panose="030F0702030302020204" pitchFamily="66" charset="0"/>
              </a:rPr>
              <a:t>Aparato excretor</a:t>
            </a:r>
          </a:p>
        </p:txBody>
      </p:sp>
      <p:sp>
        <p:nvSpPr>
          <p:cNvPr id="213040" name="Text Box 48"/>
          <p:cNvSpPr txBox="1">
            <a:spLocks noChangeArrowheads="1"/>
          </p:cNvSpPr>
          <p:nvPr/>
        </p:nvSpPr>
        <p:spPr bwMode="auto">
          <a:xfrm>
            <a:off x="323850" y="1592263"/>
            <a:ext cx="15128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Alimentos y agua</a:t>
            </a:r>
            <a:endParaRPr lang="es-ES" sz="120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213041" name="Text Box 49"/>
          <p:cNvSpPr txBox="1">
            <a:spLocks noChangeArrowheads="1"/>
          </p:cNvSpPr>
          <p:nvPr/>
        </p:nvSpPr>
        <p:spPr bwMode="auto">
          <a:xfrm>
            <a:off x="225425" y="3473450"/>
            <a:ext cx="12144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Materia fecal</a:t>
            </a:r>
            <a:endParaRPr lang="es-ES" sz="120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213042" name="Text Box 50"/>
          <p:cNvSpPr txBox="1">
            <a:spLocks noChangeArrowheads="1"/>
          </p:cNvSpPr>
          <p:nvPr/>
        </p:nvSpPr>
        <p:spPr bwMode="auto">
          <a:xfrm>
            <a:off x="2700338" y="2276475"/>
            <a:ext cx="10795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Nutrientes</a:t>
            </a:r>
            <a:endParaRPr lang="es-ES" sz="120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213043" name="Text Box 51"/>
          <p:cNvSpPr txBox="1">
            <a:spLocks noChangeArrowheads="1"/>
          </p:cNvSpPr>
          <p:nvPr/>
        </p:nvSpPr>
        <p:spPr bwMode="auto">
          <a:xfrm>
            <a:off x="2805113" y="3763963"/>
            <a:ext cx="10461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Nutrientes </a:t>
            </a:r>
            <a:b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</a:br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y oxígeno</a:t>
            </a:r>
            <a:endParaRPr lang="es-ES" sz="120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213044" name="AutoShape 52"/>
          <p:cNvSpPr>
            <a:spLocks noChangeArrowheads="1"/>
          </p:cNvSpPr>
          <p:nvPr/>
        </p:nvSpPr>
        <p:spPr bwMode="auto">
          <a:xfrm>
            <a:off x="8029575" y="2097088"/>
            <a:ext cx="827088" cy="179387"/>
          </a:xfrm>
          <a:prstGeom prst="rightArrow">
            <a:avLst>
              <a:gd name="adj1" fmla="val 49370"/>
              <a:gd name="adj2" fmla="val 91615"/>
            </a:avLst>
          </a:prstGeom>
          <a:gradFill rotWithShape="1">
            <a:gsLst>
              <a:gs pos="0">
                <a:srgbClr val="FF0000">
                  <a:gamma/>
                  <a:tint val="9020"/>
                  <a:invGamma/>
                </a:srgbClr>
              </a:gs>
              <a:gs pos="100000">
                <a:srgbClr val="FF000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213045" name="AutoShape 53"/>
          <p:cNvSpPr>
            <a:spLocks noChangeArrowheads="1"/>
          </p:cNvSpPr>
          <p:nvPr/>
        </p:nvSpPr>
        <p:spPr bwMode="auto">
          <a:xfrm rot="10800000">
            <a:off x="7885113" y="1844675"/>
            <a:ext cx="827087" cy="179388"/>
          </a:xfrm>
          <a:prstGeom prst="rightArrow">
            <a:avLst>
              <a:gd name="adj1" fmla="val 49370"/>
              <a:gd name="adj2" fmla="val 91614"/>
            </a:avLst>
          </a:prstGeom>
          <a:gradFill rotWithShape="1">
            <a:gsLst>
              <a:gs pos="0">
                <a:srgbClr val="3366FF">
                  <a:gamma/>
                  <a:tint val="9020"/>
                  <a:invGamma/>
                </a:srgbClr>
              </a:gs>
              <a:gs pos="100000">
                <a:srgbClr val="3366FF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213046" name="Text Box 54"/>
          <p:cNvSpPr txBox="1">
            <a:spLocks noChangeArrowheads="1"/>
          </p:cNvSpPr>
          <p:nvPr/>
        </p:nvSpPr>
        <p:spPr bwMode="auto">
          <a:xfrm>
            <a:off x="7812088" y="1592263"/>
            <a:ext cx="133191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Aire inspirado</a:t>
            </a:r>
            <a:endParaRPr lang="es-ES" sz="120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213047" name="Text Box 55"/>
          <p:cNvSpPr txBox="1">
            <a:spLocks noChangeArrowheads="1"/>
          </p:cNvSpPr>
          <p:nvPr/>
        </p:nvSpPr>
        <p:spPr bwMode="auto">
          <a:xfrm>
            <a:off x="7991475" y="2260600"/>
            <a:ext cx="1117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Aire espirado</a:t>
            </a:r>
            <a:endParaRPr lang="es-ES" sz="120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213048" name="Text Box 56"/>
          <p:cNvSpPr txBox="1">
            <a:spLocks noChangeArrowheads="1"/>
          </p:cNvSpPr>
          <p:nvPr/>
        </p:nvSpPr>
        <p:spPr bwMode="auto">
          <a:xfrm>
            <a:off x="5435600" y="1989138"/>
            <a:ext cx="122396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Oxígeno (O</a:t>
            </a:r>
            <a:r>
              <a:rPr lang="es-ES_tradnl" sz="1400" baseline="-25000">
                <a:solidFill>
                  <a:srgbClr val="006600"/>
                </a:solidFill>
                <a:latin typeface="Comic Sans MS" panose="030F0702030302020204" pitchFamily="66" charset="0"/>
              </a:rPr>
              <a:t>2</a:t>
            </a:r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)</a:t>
            </a:r>
            <a:endParaRPr lang="es-ES" sz="120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213049" name="Text Box 57"/>
          <p:cNvSpPr txBox="1">
            <a:spLocks noChangeArrowheads="1"/>
          </p:cNvSpPr>
          <p:nvPr/>
        </p:nvSpPr>
        <p:spPr bwMode="auto">
          <a:xfrm>
            <a:off x="5260975" y="3194050"/>
            <a:ext cx="143986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Dióxido de carbono (CO</a:t>
            </a:r>
            <a:r>
              <a:rPr lang="es-ES_tradnl" sz="1400" baseline="-25000">
                <a:solidFill>
                  <a:srgbClr val="006600"/>
                </a:solidFill>
                <a:latin typeface="Comic Sans MS" panose="030F0702030302020204" pitchFamily="66" charset="0"/>
              </a:rPr>
              <a:t>2</a:t>
            </a:r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)     y agua</a:t>
            </a:r>
            <a:endParaRPr lang="es-ES" sz="120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213050" name="Text Box 58"/>
          <p:cNvSpPr txBox="1">
            <a:spLocks noChangeArrowheads="1"/>
          </p:cNvSpPr>
          <p:nvPr/>
        </p:nvSpPr>
        <p:spPr bwMode="auto">
          <a:xfrm>
            <a:off x="5508625" y="4843463"/>
            <a:ext cx="971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Desechos y agua</a:t>
            </a:r>
            <a:endParaRPr lang="es-ES" sz="120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213051" name="AutoShape 59"/>
          <p:cNvSpPr>
            <a:spLocks noChangeArrowheads="1"/>
          </p:cNvSpPr>
          <p:nvPr/>
        </p:nvSpPr>
        <p:spPr bwMode="auto">
          <a:xfrm>
            <a:off x="7505700" y="5373688"/>
            <a:ext cx="827088" cy="179387"/>
          </a:xfrm>
          <a:prstGeom prst="rightArrow">
            <a:avLst>
              <a:gd name="adj1" fmla="val 49370"/>
              <a:gd name="adj2" fmla="val 91615"/>
            </a:avLst>
          </a:prstGeom>
          <a:gradFill rotWithShape="1">
            <a:gsLst>
              <a:gs pos="0">
                <a:srgbClr val="FF0000">
                  <a:gamma/>
                  <a:tint val="5882"/>
                  <a:invGamma/>
                </a:srgbClr>
              </a:gs>
              <a:gs pos="100000">
                <a:srgbClr val="FF000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213052" name="Text Box 60"/>
          <p:cNvSpPr txBox="1">
            <a:spLocks noChangeArrowheads="1"/>
          </p:cNvSpPr>
          <p:nvPr/>
        </p:nvSpPr>
        <p:spPr bwMode="auto">
          <a:xfrm>
            <a:off x="7416800" y="5551488"/>
            <a:ext cx="6461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Orina</a:t>
            </a:r>
            <a:endParaRPr lang="es-ES" sz="120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213053" name="AutoShape 61"/>
          <p:cNvSpPr>
            <a:spLocks noChangeArrowheads="1"/>
          </p:cNvSpPr>
          <p:nvPr/>
        </p:nvSpPr>
        <p:spPr bwMode="auto">
          <a:xfrm rot="13738997" flipH="1">
            <a:off x="5511800" y="1373188"/>
            <a:ext cx="863600" cy="2165350"/>
          </a:xfrm>
          <a:custGeom>
            <a:avLst/>
            <a:gdLst>
              <a:gd name="G0" fmla="+- -281160 0 0"/>
              <a:gd name="G1" fmla="+- -3858022 0 0"/>
              <a:gd name="G2" fmla="+- -281160 0 -3858022"/>
              <a:gd name="G3" fmla="+- 10800 0 0"/>
              <a:gd name="G4" fmla="+- 0 0 -28116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8622 0 0"/>
              <a:gd name="G9" fmla="+- 0 0 -3858022"/>
              <a:gd name="G10" fmla="+- 8622 0 2700"/>
              <a:gd name="G11" fmla="cos G10 -281160"/>
              <a:gd name="G12" fmla="sin G10 -281160"/>
              <a:gd name="G13" fmla="cos 13500 -281160"/>
              <a:gd name="G14" fmla="sin 13500 -281160"/>
              <a:gd name="G15" fmla="+- G11 10800 0"/>
              <a:gd name="G16" fmla="+- G12 10800 0"/>
              <a:gd name="G17" fmla="+- G13 10800 0"/>
              <a:gd name="G18" fmla="+- G14 10800 0"/>
              <a:gd name="G19" fmla="*/ 8622 1 2"/>
              <a:gd name="G20" fmla="+- G19 5400 0"/>
              <a:gd name="G21" fmla="cos G20 -281160"/>
              <a:gd name="G22" fmla="sin G20 -281160"/>
              <a:gd name="G23" fmla="+- G21 10800 0"/>
              <a:gd name="G24" fmla="+- G12 G23 G22"/>
              <a:gd name="G25" fmla="+- G22 G23 G11"/>
              <a:gd name="G26" fmla="cos 10800 -281160"/>
              <a:gd name="G27" fmla="sin 10800 -281160"/>
              <a:gd name="G28" fmla="cos 8622 -281160"/>
              <a:gd name="G29" fmla="sin 8622 -28116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3858022"/>
              <a:gd name="G36" fmla="sin G34 -3858022"/>
              <a:gd name="G37" fmla="+/ -3858022 -28116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8622 G39"/>
              <a:gd name="G43" fmla="sin 8622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20000 w 21600"/>
              <a:gd name="T5" fmla="*/ 5144 h 21600"/>
              <a:gd name="T6" fmla="*/ 15820 w 21600"/>
              <a:gd name="T7" fmla="*/ 2487 h 21600"/>
              <a:gd name="T8" fmla="*/ 18145 w 21600"/>
              <a:gd name="T9" fmla="*/ 6284 h 21600"/>
              <a:gd name="T10" fmla="*/ 24262 w 21600"/>
              <a:gd name="T11" fmla="*/ 9790 h 21600"/>
              <a:gd name="T12" fmla="*/ 20766 w 21600"/>
              <a:gd name="T13" fmla="*/ 13851 h 21600"/>
              <a:gd name="T14" fmla="*/ 16705 w 21600"/>
              <a:gd name="T15" fmla="*/ 10356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9397" y="10155"/>
                </a:moveTo>
                <a:cubicBezTo>
                  <a:pt x="19189" y="7372"/>
                  <a:pt x="17646" y="4862"/>
                  <a:pt x="15257" y="3419"/>
                </a:cubicBezTo>
                <a:lnTo>
                  <a:pt x="16383" y="1555"/>
                </a:lnTo>
                <a:cubicBezTo>
                  <a:pt x="19375" y="3362"/>
                  <a:pt x="21308" y="6506"/>
                  <a:pt x="21569" y="9992"/>
                </a:cubicBezTo>
                <a:lnTo>
                  <a:pt x="24262" y="9790"/>
                </a:lnTo>
                <a:lnTo>
                  <a:pt x="20766" y="13851"/>
                </a:lnTo>
                <a:lnTo>
                  <a:pt x="16705" y="10356"/>
                </a:lnTo>
                <a:lnTo>
                  <a:pt x="19397" y="10155"/>
                </a:lnTo>
                <a:close/>
              </a:path>
            </a:pathLst>
          </a:custGeom>
          <a:gradFill rotWithShape="1">
            <a:gsLst>
              <a:gs pos="0">
                <a:srgbClr val="3333CC">
                  <a:gamma/>
                  <a:tint val="15294"/>
                  <a:invGamma/>
                </a:srgbClr>
              </a:gs>
              <a:gs pos="100000">
                <a:srgbClr val="3333CC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213054" name="AutoShape 62"/>
          <p:cNvSpPr>
            <a:spLocks noChangeArrowheads="1"/>
          </p:cNvSpPr>
          <p:nvPr/>
        </p:nvSpPr>
        <p:spPr bwMode="auto">
          <a:xfrm rot="16663802" flipH="1">
            <a:off x="5807075" y="3209925"/>
            <a:ext cx="863600" cy="2165350"/>
          </a:xfrm>
          <a:custGeom>
            <a:avLst/>
            <a:gdLst>
              <a:gd name="G0" fmla="+- -281160 0 0"/>
              <a:gd name="G1" fmla="+- -3858022 0 0"/>
              <a:gd name="G2" fmla="+- -281160 0 -3858022"/>
              <a:gd name="G3" fmla="+- 10800 0 0"/>
              <a:gd name="G4" fmla="+- 0 0 -28116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8622 0 0"/>
              <a:gd name="G9" fmla="+- 0 0 -3858022"/>
              <a:gd name="G10" fmla="+- 8622 0 2700"/>
              <a:gd name="G11" fmla="cos G10 -281160"/>
              <a:gd name="G12" fmla="sin G10 -281160"/>
              <a:gd name="G13" fmla="cos 13500 -281160"/>
              <a:gd name="G14" fmla="sin 13500 -281160"/>
              <a:gd name="G15" fmla="+- G11 10800 0"/>
              <a:gd name="G16" fmla="+- G12 10800 0"/>
              <a:gd name="G17" fmla="+- G13 10800 0"/>
              <a:gd name="G18" fmla="+- G14 10800 0"/>
              <a:gd name="G19" fmla="*/ 8622 1 2"/>
              <a:gd name="G20" fmla="+- G19 5400 0"/>
              <a:gd name="G21" fmla="cos G20 -281160"/>
              <a:gd name="G22" fmla="sin G20 -281160"/>
              <a:gd name="G23" fmla="+- G21 10800 0"/>
              <a:gd name="G24" fmla="+- G12 G23 G22"/>
              <a:gd name="G25" fmla="+- G22 G23 G11"/>
              <a:gd name="G26" fmla="cos 10800 -281160"/>
              <a:gd name="G27" fmla="sin 10800 -281160"/>
              <a:gd name="G28" fmla="cos 8622 -281160"/>
              <a:gd name="G29" fmla="sin 8622 -28116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3858022"/>
              <a:gd name="G36" fmla="sin G34 -3858022"/>
              <a:gd name="G37" fmla="+/ -3858022 -28116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8622 G39"/>
              <a:gd name="G43" fmla="sin 8622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20000 w 21600"/>
              <a:gd name="T5" fmla="*/ 5144 h 21600"/>
              <a:gd name="T6" fmla="*/ 15820 w 21600"/>
              <a:gd name="T7" fmla="*/ 2487 h 21600"/>
              <a:gd name="T8" fmla="*/ 18145 w 21600"/>
              <a:gd name="T9" fmla="*/ 6284 h 21600"/>
              <a:gd name="T10" fmla="*/ 24262 w 21600"/>
              <a:gd name="T11" fmla="*/ 9790 h 21600"/>
              <a:gd name="T12" fmla="*/ 20766 w 21600"/>
              <a:gd name="T13" fmla="*/ 13851 h 21600"/>
              <a:gd name="T14" fmla="*/ 16705 w 21600"/>
              <a:gd name="T15" fmla="*/ 10356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9397" y="10155"/>
                </a:moveTo>
                <a:cubicBezTo>
                  <a:pt x="19189" y="7372"/>
                  <a:pt x="17646" y="4862"/>
                  <a:pt x="15257" y="3419"/>
                </a:cubicBezTo>
                <a:lnTo>
                  <a:pt x="16383" y="1555"/>
                </a:lnTo>
                <a:cubicBezTo>
                  <a:pt x="19375" y="3362"/>
                  <a:pt x="21308" y="6506"/>
                  <a:pt x="21569" y="9992"/>
                </a:cubicBezTo>
                <a:lnTo>
                  <a:pt x="24262" y="9790"/>
                </a:lnTo>
                <a:lnTo>
                  <a:pt x="20766" y="13851"/>
                </a:lnTo>
                <a:lnTo>
                  <a:pt x="16705" y="10356"/>
                </a:lnTo>
                <a:lnTo>
                  <a:pt x="19397" y="10155"/>
                </a:lnTo>
                <a:close/>
              </a:path>
            </a:pathLst>
          </a:custGeom>
          <a:gradFill rotWithShape="1">
            <a:gsLst>
              <a:gs pos="0">
                <a:srgbClr val="3333CC">
                  <a:gamma/>
                  <a:tint val="15294"/>
                  <a:invGamma/>
                </a:srgbClr>
              </a:gs>
              <a:gs pos="100000">
                <a:srgbClr val="3333CC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213055" name="Text Box 63"/>
          <p:cNvSpPr txBox="1">
            <a:spLocks noChangeArrowheads="1"/>
          </p:cNvSpPr>
          <p:nvPr/>
        </p:nvSpPr>
        <p:spPr bwMode="auto">
          <a:xfrm>
            <a:off x="2339975" y="5265738"/>
            <a:ext cx="1479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CO</a:t>
            </a:r>
            <a:r>
              <a:rPr lang="es-ES_tradnl" sz="1200" baseline="-25000">
                <a:solidFill>
                  <a:srgbClr val="006600"/>
                </a:solidFill>
                <a:latin typeface="Comic Sans MS" panose="030F0702030302020204" pitchFamily="66" charset="0"/>
              </a:rPr>
              <a:t>2</a:t>
            </a:r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, agua y otros desechos</a:t>
            </a:r>
            <a:endParaRPr lang="es-ES" sz="120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213056" name="AutoShape 64"/>
          <p:cNvSpPr>
            <a:spLocks noChangeArrowheads="1"/>
          </p:cNvSpPr>
          <p:nvPr/>
        </p:nvSpPr>
        <p:spPr bwMode="auto">
          <a:xfrm flipH="1">
            <a:off x="503238" y="3716338"/>
            <a:ext cx="827087" cy="179387"/>
          </a:xfrm>
          <a:prstGeom prst="rightArrow">
            <a:avLst>
              <a:gd name="adj1" fmla="val 49370"/>
              <a:gd name="adj2" fmla="val 91615"/>
            </a:avLst>
          </a:prstGeom>
          <a:gradFill rotWithShape="1">
            <a:gsLst>
              <a:gs pos="0">
                <a:srgbClr val="FF0000">
                  <a:gamma/>
                  <a:tint val="9020"/>
                  <a:invGamma/>
                </a:srgbClr>
              </a:gs>
              <a:gs pos="100000">
                <a:srgbClr val="FF000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213057" name="AutoShape 65"/>
          <p:cNvSpPr>
            <a:spLocks noChangeArrowheads="1"/>
          </p:cNvSpPr>
          <p:nvPr/>
        </p:nvSpPr>
        <p:spPr bwMode="auto">
          <a:xfrm rot="10800000" flipH="1">
            <a:off x="719138" y="1376363"/>
            <a:ext cx="827087" cy="179387"/>
          </a:xfrm>
          <a:prstGeom prst="rightArrow">
            <a:avLst>
              <a:gd name="adj1" fmla="val 49370"/>
              <a:gd name="adj2" fmla="val 91615"/>
            </a:avLst>
          </a:prstGeom>
          <a:gradFill rotWithShape="1">
            <a:gsLst>
              <a:gs pos="0">
                <a:srgbClr val="3366FF">
                  <a:gamma/>
                  <a:tint val="9020"/>
                  <a:invGamma/>
                </a:srgbClr>
              </a:gs>
              <a:gs pos="100000">
                <a:srgbClr val="3366FF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213059" name="AutoShape 67"/>
          <p:cNvSpPr>
            <a:spLocks noChangeArrowheads="1"/>
          </p:cNvSpPr>
          <p:nvPr/>
        </p:nvSpPr>
        <p:spPr bwMode="auto">
          <a:xfrm rot="16663802" flipH="1">
            <a:off x="2998788" y="1308100"/>
            <a:ext cx="863600" cy="2165350"/>
          </a:xfrm>
          <a:custGeom>
            <a:avLst/>
            <a:gdLst>
              <a:gd name="G0" fmla="+- -281160 0 0"/>
              <a:gd name="G1" fmla="+- -3858022 0 0"/>
              <a:gd name="G2" fmla="+- -281160 0 -3858022"/>
              <a:gd name="G3" fmla="+- 10800 0 0"/>
              <a:gd name="G4" fmla="+- 0 0 -28116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8622 0 0"/>
              <a:gd name="G9" fmla="+- 0 0 -3858022"/>
              <a:gd name="G10" fmla="+- 8622 0 2700"/>
              <a:gd name="G11" fmla="cos G10 -281160"/>
              <a:gd name="G12" fmla="sin G10 -281160"/>
              <a:gd name="G13" fmla="cos 13500 -281160"/>
              <a:gd name="G14" fmla="sin 13500 -281160"/>
              <a:gd name="G15" fmla="+- G11 10800 0"/>
              <a:gd name="G16" fmla="+- G12 10800 0"/>
              <a:gd name="G17" fmla="+- G13 10800 0"/>
              <a:gd name="G18" fmla="+- G14 10800 0"/>
              <a:gd name="G19" fmla="*/ 8622 1 2"/>
              <a:gd name="G20" fmla="+- G19 5400 0"/>
              <a:gd name="G21" fmla="cos G20 -281160"/>
              <a:gd name="G22" fmla="sin G20 -281160"/>
              <a:gd name="G23" fmla="+- G21 10800 0"/>
              <a:gd name="G24" fmla="+- G12 G23 G22"/>
              <a:gd name="G25" fmla="+- G22 G23 G11"/>
              <a:gd name="G26" fmla="cos 10800 -281160"/>
              <a:gd name="G27" fmla="sin 10800 -281160"/>
              <a:gd name="G28" fmla="cos 8622 -281160"/>
              <a:gd name="G29" fmla="sin 8622 -28116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3858022"/>
              <a:gd name="G36" fmla="sin G34 -3858022"/>
              <a:gd name="G37" fmla="+/ -3858022 -28116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8622 G39"/>
              <a:gd name="G43" fmla="sin 8622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20000 w 21600"/>
              <a:gd name="T5" fmla="*/ 5144 h 21600"/>
              <a:gd name="T6" fmla="*/ 15820 w 21600"/>
              <a:gd name="T7" fmla="*/ 2487 h 21600"/>
              <a:gd name="T8" fmla="*/ 18145 w 21600"/>
              <a:gd name="T9" fmla="*/ 6284 h 21600"/>
              <a:gd name="T10" fmla="*/ 24262 w 21600"/>
              <a:gd name="T11" fmla="*/ 9790 h 21600"/>
              <a:gd name="T12" fmla="*/ 20766 w 21600"/>
              <a:gd name="T13" fmla="*/ 13851 h 21600"/>
              <a:gd name="T14" fmla="*/ 16705 w 21600"/>
              <a:gd name="T15" fmla="*/ 10356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9397" y="10155"/>
                </a:moveTo>
                <a:cubicBezTo>
                  <a:pt x="19189" y="7372"/>
                  <a:pt x="17646" y="4862"/>
                  <a:pt x="15257" y="3419"/>
                </a:cubicBezTo>
                <a:lnTo>
                  <a:pt x="16383" y="1555"/>
                </a:lnTo>
                <a:cubicBezTo>
                  <a:pt x="19375" y="3362"/>
                  <a:pt x="21308" y="6506"/>
                  <a:pt x="21569" y="9992"/>
                </a:cubicBezTo>
                <a:lnTo>
                  <a:pt x="24262" y="9790"/>
                </a:lnTo>
                <a:lnTo>
                  <a:pt x="20766" y="13851"/>
                </a:lnTo>
                <a:lnTo>
                  <a:pt x="16705" y="10356"/>
                </a:lnTo>
                <a:lnTo>
                  <a:pt x="19397" y="10155"/>
                </a:lnTo>
                <a:close/>
              </a:path>
            </a:pathLst>
          </a:custGeom>
          <a:gradFill rotWithShape="1">
            <a:gsLst>
              <a:gs pos="0">
                <a:srgbClr val="3333CC">
                  <a:gamma/>
                  <a:tint val="15294"/>
                  <a:invGamma/>
                </a:srgbClr>
              </a:gs>
              <a:gs pos="100000">
                <a:srgbClr val="3333CC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213061" name="AutoShape 69"/>
          <p:cNvSpPr>
            <a:spLocks noChangeArrowheads="1"/>
          </p:cNvSpPr>
          <p:nvPr/>
        </p:nvSpPr>
        <p:spPr bwMode="auto">
          <a:xfrm rot="2828009" flipH="1">
            <a:off x="2703513" y="3894138"/>
            <a:ext cx="863600" cy="2165350"/>
          </a:xfrm>
          <a:custGeom>
            <a:avLst/>
            <a:gdLst>
              <a:gd name="G0" fmla="+- -281160 0 0"/>
              <a:gd name="G1" fmla="+- -3858022 0 0"/>
              <a:gd name="G2" fmla="+- -281160 0 -3858022"/>
              <a:gd name="G3" fmla="+- 10800 0 0"/>
              <a:gd name="G4" fmla="+- 0 0 -28116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8622 0 0"/>
              <a:gd name="G9" fmla="+- 0 0 -3858022"/>
              <a:gd name="G10" fmla="+- 8622 0 2700"/>
              <a:gd name="G11" fmla="cos G10 -281160"/>
              <a:gd name="G12" fmla="sin G10 -281160"/>
              <a:gd name="G13" fmla="cos 13500 -281160"/>
              <a:gd name="G14" fmla="sin 13500 -281160"/>
              <a:gd name="G15" fmla="+- G11 10800 0"/>
              <a:gd name="G16" fmla="+- G12 10800 0"/>
              <a:gd name="G17" fmla="+- G13 10800 0"/>
              <a:gd name="G18" fmla="+- G14 10800 0"/>
              <a:gd name="G19" fmla="*/ 8622 1 2"/>
              <a:gd name="G20" fmla="+- G19 5400 0"/>
              <a:gd name="G21" fmla="cos G20 -281160"/>
              <a:gd name="G22" fmla="sin G20 -281160"/>
              <a:gd name="G23" fmla="+- G21 10800 0"/>
              <a:gd name="G24" fmla="+- G12 G23 G22"/>
              <a:gd name="G25" fmla="+- G22 G23 G11"/>
              <a:gd name="G26" fmla="cos 10800 -281160"/>
              <a:gd name="G27" fmla="sin 10800 -281160"/>
              <a:gd name="G28" fmla="cos 8622 -281160"/>
              <a:gd name="G29" fmla="sin 8622 -28116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3858022"/>
              <a:gd name="G36" fmla="sin G34 -3858022"/>
              <a:gd name="G37" fmla="+/ -3858022 -28116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8622 G39"/>
              <a:gd name="G43" fmla="sin 8622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20000 w 21600"/>
              <a:gd name="T5" fmla="*/ 5144 h 21600"/>
              <a:gd name="T6" fmla="*/ 15820 w 21600"/>
              <a:gd name="T7" fmla="*/ 2487 h 21600"/>
              <a:gd name="T8" fmla="*/ 18145 w 21600"/>
              <a:gd name="T9" fmla="*/ 6284 h 21600"/>
              <a:gd name="T10" fmla="*/ 24262 w 21600"/>
              <a:gd name="T11" fmla="*/ 9790 h 21600"/>
              <a:gd name="T12" fmla="*/ 20766 w 21600"/>
              <a:gd name="T13" fmla="*/ 13851 h 21600"/>
              <a:gd name="T14" fmla="*/ 16705 w 21600"/>
              <a:gd name="T15" fmla="*/ 10356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9397" y="10155"/>
                </a:moveTo>
                <a:cubicBezTo>
                  <a:pt x="19189" y="7372"/>
                  <a:pt x="17646" y="4862"/>
                  <a:pt x="15257" y="3419"/>
                </a:cubicBezTo>
                <a:lnTo>
                  <a:pt x="16383" y="1555"/>
                </a:lnTo>
                <a:cubicBezTo>
                  <a:pt x="19375" y="3362"/>
                  <a:pt x="21308" y="6506"/>
                  <a:pt x="21569" y="9992"/>
                </a:cubicBezTo>
                <a:lnTo>
                  <a:pt x="24262" y="9790"/>
                </a:lnTo>
                <a:lnTo>
                  <a:pt x="20766" y="13851"/>
                </a:lnTo>
                <a:lnTo>
                  <a:pt x="16705" y="10356"/>
                </a:lnTo>
                <a:lnTo>
                  <a:pt x="19397" y="10155"/>
                </a:lnTo>
                <a:close/>
              </a:path>
            </a:pathLst>
          </a:custGeom>
          <a:gradFill rotWithShape="1">
            <a:gsLst>
              <a:gs pos="0">
                <a:srgbClr val="3333CC">
                  <a:gamma/>
                  <a:tint val="15294"/>
                  <a:invGamma/>
                </a:srgbClr>
              </a:gs>
              <a:gs pos="100000">
                <a:srgbClr val="3333CC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213062" name="AutoShape 70"/>
          <p:cNvSpPr>
            <a:spLocks noChangeArrowheads="1"/>
          </p:cNvSpPr>
          <p:nvPr/>
        </p:nvSpPr>
        <p:spPr bwMode="auto">
          <a:xfrm rot="2828009" flipH="1">
            <a:off x="5326063" y="1951038"/>
            <a:ext cx="863600" cy="2165350"/>
          </a:xfrm>
          <a:custGeom>
            <a:avLst/>
            <a:gdLst>
              <a:gd name="G0" fmla="+- -281160 0 0"/>
              <a:gd name="G1" fmla="+- -3858022 0 0"/>
              <a:gd name="G2" fmla="+- -281160 0 -3858022"/>
              <a:gd name="G3" fmla="+- 10800 0 0"/>
              <a:gd name="G4" fmla="+- 0 0 -28116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8622 0 0"/>
              <a:gd name="G9" fmla="+- 0 0 -3858022"/>
              <a:gd name="G10" fmla="+- 8622 0 2700"/>
              <a:gd name="G11" fmla="cos G10 -281160"/>
              <a:gd name="G12" fmla="sin G10 -281160"/>
              <a:gd name="G13" fmla="cos 13500 -281160"/>
              <a:gd name="G14" fmla="sin 13500 -281160"/>
              <a:gd name="G15" fmla="+- G11 10800 0"/>
              <a:gd name="G16" fmla="+- G12 10800 0"/>
              <a:gd name="G17" fmla="+- G13 10800 0"/>
              <a:gd name="G18" fmla="+- G14 10800 0"/>
              <a:gd name="G19" fmla="*/ 8622 1 2"/>
              <a:gd name="G20" fmla="+- G19 5400 0"/>
              <a:gd name="G21" fmla="cos G20 -281160"/>
              <a:gd name="G22" fmla="sin G20 -281160"/>
              <a:gd name="G23" fmla="+- G21 10800 0"/>
              <a:gd name="G24" fmla="+- G12 G23 G22"/>
              <a:gd name="G25" fmla="+- G22 G23 G11"/>
              <a:gd name="G26" fmla="cos 10800 -281160"/>
              <a:gd name="G27" fmla="sin 10800 -281160"/>
              <a:gd name="G28" fmla="cos 8622 -281160"/>
              <a:gd name="G29" fmla="sin 8622 -28116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3858022"/>
              <a:gd name="G36" fmla="sin G34 -3858022"/>
              <a:gd name="G37" fmla="+/ -3858022 -28116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8622 G39"/>
              <a:gd name="G43" fmla="sin 8622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20000 w 21600"/>
              <a:gd name="T5" fmla="*/ 5144 h 21600"/>
              <a:gd name="T6" fmla="*/ 15820 w 21600"/>
              <a:gd name="T7" fmla="*/ 2487 h 21600"/>
              <a:gd name="T8" fmla="*/ 18145 w 21600"/>
              <a:gd name="T9" fmla="*/ 6284 h 21600"/>
              <a:gd name="T10" fmla="*/ 24262 w 21600"/>
              <a:gd name="T11" fmla="*/ 9790 h 21600"/>
              <a:gd name="T12" fmla="*/ 20766 w 21600"/>
              <a:gd name="T13" fmla="*/ 13851 h 21600"/>
              <a:gd name="T14" fmla="*/ 16705 w 21600"/>
              <a:gd name="T15" fmla="*/ 10356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9397" y="10155"/>
                </a:moveTo>
                <a:cubicBezTo>
                  <a:pt x="19189" y="7372"/>
                  <a:pt x="17646" y="4862"/>
                  <a:pt x="15257" y="3419"/>
                </a:cubicBezTo>
                <a:lnTo>
                  <a:pt x="16383" y="1555"/>
                </a:lnTo>
                <a:cubicBezTo>
                  <a:pt x="19375" y="3362"/>
                  <a:pt x="21308" y="6506"/>
                  <a:pt x="21569" y="9992"/>
                </a:cubicBezTo>
                <a:lnTo>
                  <a:pt x="24262" y="9790"/>
                </a:lnTo>
                <a:lnTo>
                  <a:pt x="20766" y="13851"/>
                </a:lnTo>
                <a:lnTo>
                  <a:pt x="16705" y="10356"/>
                </a:lnTo>
                <a:lnTo>
                  <a:pt x="19397" y="10155"/>
                </a:lnTo>
                <a:close/>
              </a:path>
            </a:pathLst>
          </a:custGeom>
          <a:gradFill rotWithShape="1">
            <a:gsLst>
              <a:gs pos="0">
                <a:srgbClr val="3333CC">
                  <a:gamma/>
                  <a:tint val="15294"/>
                  <a:invGamma/>
                </a:srgbClr>
              </a:gs>
              <a:gs pos="100000">
                <a:srgbClr val="3333CC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213063" name="AutoShape 71"/>
          <p:cNvSpPr>
            <a:spLocks noChangeArrowheads="1"/>
          </p:cNvSpPr>
          <p:nvPr/>
        </p:nvSpPr>
        <p:spPr bwMode="auto">
          <a:xfrm rot="13738997" flipH="1">
            <a:off x="2776538" y="3425825"/>
            <a:ext cx="863600" cy="2165350"/>
          </a:xfrm>
          <a:custGeom>
            <a:avLst/>
            <a:gdLst>
              <a:gd name="G0" fmla="+- -281160 0 0"/>
              <a:gd name="G1" fmla="+- -3858022 0 0"/>
              <a:gd name="G2" fmla="+- -281160 0 -3858022"/>
              <a:gd name="G3" fmla="+- 10800 0 0"/>
              <a:gd name="G4" fmla="+- 0 0 -28116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8622 0 0"/>
              <a:gd name="G9" fmla="+- 0 0 -3858022"/>
              <a:gd name="G10" fmla="+- 8622 0 2700"/>
              <a:gd name="G11" fmla="cos G10 -281160"/>
              <a:gd name="G12" fmla="sin G10 -281160"/>
              <a:gd name="G13" fmla="cos 13500 -281160"/>
              <a:gd name="G14" fmla="sin 13500 -281160"/>
              <a:gd name="G15" fmla="+- G11 10800 0"/>
              <a:gd name="G16" fmla="+- G12 10800 0"/>
              <a:gd name="G17" fmla="+- G13 10800 0"/>
              <a:gd name="G18" fmla="+- G14 10800 0"/>
              <a:gd name="G19" fmla="*/ 8622 1 2"/>
              <a:gd name="G20" fmla="+- G19 5400 0"/>
              <a:gd name="G21" fmla="cos G20 -281160"/>
              <a:gd name="G22" fmla="sin G20 -281160"/>
              <a:gd name="G23" fmla="+- G21 10800 0"/>
              <a:gd name="G24" fmla="+- G12 G23 G22"/>
              <a:gd name="G25" fmla="+- G22 G23 G11"/>
              <a:gd name="G26" fmla="cos 10800 -281160"/>
              <a:gd name="G27" fmla="sin 10800 -281160"/>
              <a:gd name="G28" fmla="cos 8622 -281160"/>
              <a:gd name="G29" fmla="sin 8622 -28116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3858022"/>
              <a:gd name="G36" fmla="sin G34 -3858022"/>
              <a:gd name="G37" fmla="+/ -3858022 -28116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8622 G39"/>
              <a:gd name="G43" fmla="sin 8622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20000 w 21600"/>
              <a:gd name="T5" fmla="*/ 5144 h 21600"/>
              <a:gd name="T6" fmla="*/ 15820 w 21600"/>
              <a:gd name="T7" fmla="*/ 2487 h 21600"/>
              <a:gd name="T8" fmla="*/ 18145 w 21600"/>
              <a:gd name="T9" fmla="*/ 6284 h 21600"/>
              <a:gd name="T10" fmla="*/ 24262 w 21600"/>
              <a:gd name="T11" fmla="*/ 9790 h 21600"/>
              <a:gd name="T12" fmla="*/ 20766 w 21600"/>
              <a:gd name="T13" fmla="*/ 13851 h 21600"/>
              <a:gd name="T14" fmla="*/ 16705 w 21600"/>
              <a:gd name="T15" fmla="*/ 10356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9397" y="10155"/>
                </a:moveTo>
                <a:cubicBezTo>
                  <a:pt x="19189" y="7372"/>
                  <a:pt x="17646" y="4862"/>
                  <a:pt x="15257" y="3419"/>
                </a:cubicBezTo>
                <a:lnTo>
                  <a:pt x="16383" y="1555"/>
                </a:lnTo>
                <a:cubicBezTo>
                  <a:pt x="19375" y="3362"/>
                  <a:pt x="21308" y="6506"/>
                  <a:pt x="21569" y="9992"/>
                </a:cubicBezTo>
                <a:lnTo>
                  <a:pt x="24262" y="9790"/>
                </a:lnTo>
                <a:lnTo>
                  <a:pt x="20766" y="13851"/>
                </a:lnTo>
                <a:lnTo>
                  <a:pt x="16705" y="10356"/>
                </a:lnTo>
                <a:lnTo>
                  <a:pt x="19397" y="10155"/>
                </a:lnTo>
                <a:close/>
              </a:path>
            </a:pathLst>
          </a:custGeom>
          <a:gradFill rotWithShape="1">
            <a:gsLst>
              <a:gs pos="0">
                <a:srgbClr val="3333CC">
                  <a:gamma/>
                  <a:tint val="15294"/>
                  <a:invGamma/>
                </a:srgbClr>
              </a:gs>
              <a:gs pos="100000">
                <a:srgbClr val="3333CC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2" name="Text Box 4"/>
          <p:cNvSpPr txBox="1">
            <a:spLocks noChangeArrowheads="1"/>
          </p:cNvSpPr>
          <p:nvPr/>
        </p:nvSpPr>
        <p:spPr bwMode="auto">
          <a:xfrm>
            <a:off x="792163" y="417793"/>
            <a:ext cx="51847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b="1" dirty="0">
                <a:solidFill>
                  <a:srgbClr val="669900"/>
                </a:solidFill>
                <a:latin typeface="Comic Sans MS" panose="030F0702030302020204" pitchFamily="66" charset="0"/>
              </a:rPr>
              <a:t>APARATOS BUCALES DE LOS INSECTOS</a:t>
            </a:r>
            <a:endParaRPr lang="es-ES" b="1" dirty="0">
              <a:solidFill>
                <a:srgbClr val="669900"/>
              </a:solidFill>
              <a:latin typeface="Comic Sans MS" panose="030F0702030302020204" pitchFamily="66" charset="0"/>
            </a:endParaRPr>
          </a:p>
        </p:txBody>
      </p:sp>
      <p:sp>
        <p:nvSpPr>
          <p:cNvPr id="237583" name="Text Box 15"/>
          <p:cNvSpPr txBox="1">
            <a:spLocks noChangeArrowheads="1"/>
          </p:cNvSpPr>
          <p:nvPr/>
        </p:nvSpPr>
        <p:spPr bwMode="auto">
          <a:xfrm>
            <a:off x="597101" y="2636838"/>
            <a:ext cx="1003800" cy="276999"/>
          </a:xfrm>
          <a:prstGeom prst="rect">
            <a:avLst/>
          </a:prstGeom>
          <a:solidFill>
            <a:schemeClr val="bg1"/>
          </a:solidFill>
          <a:ln w="38100">
            <a:solidFill>
              <a:schemeClr val="folHlink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200" b="1">
                <a:solidFill>
                  <a:srgbClr val="006600"/>
                </a:solidFill>
                <a:latin typeface="Comic Sans MS" panose="030F0702030302020204" pitchFamily="66" charset="0"/>
              </a:rPr>
              <a:t>Masticador</a:t>
            </a:r>
          </a:p>
        </p:txBody>
      </p:sp>
      <p:pic>
        <p:nvPicPr>
          <p:cNvPr id="237584" name="Picture 16" descr="MANO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67513" y="1592263"/>
            <a:ext cx="336550" cy="336550"/>
          </a:xfrm>
          <a:prstGeom prst="rect">
            <a:avLst/>
          </a:prstGeom>
          <a:noFill/>
        </p:spPr>
      </p:pic>
      <p:sp>
        <p:nvSpPr>
          <p:cNvPr id="237585" name="Text Box 17"/>
          <p:cNvSpPr txBox="1">
            <a:spLocks noChangeArrowheads="1"/>
          </p:cNvSpPr>
          <p:nvPr/>
        </p:nvSpPr>
        <p:spPr bwMode="auto">
          <a:xfrm>
            <a:off x="6192838" y="3140762"/>
            <a:ext cx="983214" cy="276999"/>
          </a:xfrm>
          <a:prstGeom prst="rect">
            <a:avLst/>
          </a:prstGeom>
          <a:solidFill>
            <a:schemeClr val="bg1"/>
          </a:solidFill>
          <a:ln w="38100">
            <a:solidFill>
              <a:schemeClr val="folHlink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200" b="1">
                <a:solidFill>
                  <a:srgbClr val="006600"/>
                </a:solidFill>
                <a:latin typeface="Comic Sans MS" panose="030F0702030302020204" pitchFamily="66" charset="0"/>
              </a:rPr>
              <a:t>Chupador</a:t>
            </a:r>
          </a:p>
        </p:txBody>
      </p:sp>
      <p:sp>
        <p:nvSpPr>
          <p:cNvPr id="237586" name="Text Box 18"/>
          <p:cNvSpPr txBox="1">
            <a:spLocks noChangeArrowheads="1"/>
          </p:cNvSpPr>
          <p:nvPr/>
        </p:nvSpPr>
        <p:spPr bwMode="auto">
          <a:xfrm>
            <a:off x="3042384" y="4873397"/>
            <a:ext cx="805028" cy="276999"/>
          </a:xfrm>
          <a:prstGeom prst="rect">
            <a:avLst/>
          </a:prstGeom>
          <a:solidFill>
            <a:schemeClr val="bg1"/>
          </a:solidFill>
          <a:ln w="38100">
            <a:solidFill>
              <a:schemeClr val="folHlink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200" b="1">
                <a:solidFill>
                  <a:srgbClr val="006600"/>
                </a:solidFill>
                <a:latin typeface="Comic Sans MS" panose="030F0702030302020204" pitchFamily="66" charset="0"/>
              </a:rPr>
              <a:t>Lamedor</a:t>
            </a:r>
          </a:p>
        </p:txBody>
      </p:sp>
      <p:sp>
        <p:nvSpPr>
          <p:cNvPr id="237587" name="Text Box 19"/>
          <p:cNvSpPr txBox="1">
            <a:spLocks noChangeArrowheads="1"/>
          </p:cNvSpPr>
          <p:nvPr/>
        </p:nvSpPr>
        <p:spPr bwMode="auto">
          <a:xfrm>
            <a:off x="6332881" y="4545013"/>
            <a:ext cx="716863" cy="276999"/>
          </a:xfrm>
          <a:prstGeom prst="rect">
            <a:avLst/>
          </a:prstGeom>
          <a:solidFill>
            <a:schemeClr val="bg1"/>
          </a:solidFill>
          <a:ln w="38100">
            <a:solidFill>
              <a:schemeClr val="folHlink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200" b="1">
                <a:solidFill>
                  <a:srgbClr val="006600"/>
                </a:solidFill>
                <a:latin typeface="Comic Sans MS" panose="030F0702030302020204" pitchFamily="66" charset="0"/>
              </a:rPr>
              <a:t>Picador</a:t>
            </a:r>
          </a:p>
        </p:txBody>
      </p:sp>
      <p:pic>
        <p:nvPicPr>
          <p:cNvPr id="237592" name="Picture 24" descr="ed01327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5900" y="3033713"/>
            <a:ext cx="2339975" cy="1474787"/>
          </a:xfrm>
          <a:prstGeom prst="rect">
            <a:avLst/>
          </a:prstGeom>
          <a:noFill/>
        </p:spPr>
      </p:pic>
      <p:pic>
        <p:nvPicPr>
          <p:cNvPr id="237596" name="Picture 28" descr="ec03554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8175" y="5257863"/>
            <a:ext cx="2339975" cy="1455737"/>
          </a:xfrm>
          <a:prstGeom prst="rect">
            <a:avLst/>
          </a:prstGeom>
          <a:noFill/>
        </p:spPr>
      </p:pic>
      <p:pic>
        <p:nvPicPr>
          <p:cNvPr id="237600" name="Picture 32"/>
          <p:cNvPicPr>
            <a:picLocks noChangeAspect="1" noChangeArrowheads="1"/>
          </p:cNvPicPr>
          <p:nvPr/>
        </p:nvPicPr>
        <p:blipFill>
          <a:blip r:embed="rId5" cstate="print"/>
          <a:srcRect t="10970" b="13792"/>
          <a:stretch>
            <a:fillRect/>
          </a:stretch>
        </p:blipFill>
        <p:spPr bwMode="auto">
          <a:xfrm>
            <a:off x="5585865" y="4940300"/>
            <a:ext cx="2339975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7602" name="Rectangle 34"/>
          <p:cNvSpPr>
            <a:spLocks noChangeArrowheads="1"/>
          </p:cNvSpPr>
          <p:nvPr/>
        </p:nvSpPr>
        <p:spPr bwMode="auto">
          <a:xfrm>
            <a:off x="6156325" y="2697163"/>
            <a:ext cx="2339975" cy="147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pic>
        <p:nvPicPr>
          <p:cNvPr id="237605" name="Picture 37" descr="ed01051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76938" y="1569415"/>
            <a:ext cx="2339975" cy="1474788"/>
          </a:xfrm>
          <a:prstGeom prst="rect">
            <a:avLst/>
          </a:prstGeom>
          <a:noFill/>
        </p:spPr>
      </p:pic>
      <p:pic>
        <p:nvPicPr>
          <p:cNvPr id="237579" name="Picture 11" descr="Nueva imagen (12)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64388" y="3465998"/>
            <a:ext cx="1763713" cy="1492250"/>
          </a:xfrm>
          <a:prstGeom prst="rect">
            <a:avLst/>
          </a:prstGeom>
          <a:noFill/>
        </p:spPr>
      </p:pic>
      <p:pic>
        <p:nvPicPr>
          <p:cNvPr id="237589" name="Picture 21" descr="Nueva imagen (13)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981176" y="3895240"/>
            <a:ext cx="1282700" cy="1885950"/>
          </a:xfrm>
          <a:prstGeom prst="rect">
            <a:avLst/>
          </a:prstGeom>
          <a:noFill/>
        </p:spPr>
      </p:pic>
      <p:pic>
        <p:nvPicPr>
          <p:cNvPr id="237590" name="Picture 22" descr="Nueva imagen (14)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440928" y="1327150"/>
            <a:ext cx="1628775" cy="2030413"/>
          </a:xfrm>
          <a:prstGeom prst="rect">
            <a:avLst/>
          </a:prstGeom>
          <a:noFill/>
        </p:spPr>
      </p:pic>
      <p:pic>
        <p:nvPicPr>
          <p:cNvPr id="237588" name="Picture 20" descr="Nueva imagen (15)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641197" y="1237214"/>
            <a:ext cx="1508125" cy="1885950"/>
          </a:xfrm>
          <a:prstGeom prst="rect">
            <a:avLst/>
          </a:prstGeom>
          <a:noFill/>
        </p:spPr>
      </p:pic>
      <p:pic>
        <p:nvPicPr>
          <p:cNvPr id="19" name="Picture 5" descr="833571ALMT05P95H08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623" t="11024" r="9343" b="8446"/>
          <a:stretch>
            <a:fillRect/>
          </a:stretch>
        </p:blipFill>
        <p:spPr bwMode="auto">
          <a:xfrm>
            <a:off x="7380541" y="5258653"/>
            <a:ext cx="1743571" cy="1690997"/>
          </a:xfrm>
          <a:prstGeom prst="rect">
            <a:avLst/>
          </a:prstGeom>
          <a:noFill/>
        </p:spPr>
      </p:pic>
      <p:pic>
        <p:nvPicPr>
          <p:cNvPr id="20" name="Picture 6" descr="833571ALMT05P95H05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598" t="10660" r="13570" b="7791"/>
          <a:stretch>
            <a:fillRect/>
          </a:stretch>
        </p:blipFill>
        <p:spPr bwMode="auto">
          <a:xfrm>
            <a:off x="176621" y="1172854"/>
            <a:ext cx="1392313" cy="1580666"/>
          </a:xfrm>
          <a:prstGeom prst="rect">
            <a:avLst/>
          </a:prstGeom>
          <a:noFill/>
        </p:spPr>
      </p:pic>
      <p:pic>
        <p:nvPicPr>
          <p:cNvPr id="21" name="Picture 7" descr="833571ALMT05P95H06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216946" y="59675"/>
            <a:ext cx="1364786" cy="1490829"/>
          </a:xfrm>
          <a:prstGeom prst="rect">
            <a:avLst/>
          </a:prstGeom>
          <a:noFill/>
        </p:spPr>
      </p:pic>
      <p:pic>
        <p:nvPicPr>
          <p:cNvPr id="22" name="Picture 8" descr="833571ALMT05P95H07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04988" y="4909919"/>
            <a:ext cx="1279986" cy="186151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Text Box 2"/>
          <p:cNvSpPr txBox="1">
            <a:spLocks noChangeArrowheads="1"/>
          </p:cNvSpPr>
          <p:nvPr/>
        </p:nvSpPr>
        <p:spPr bwMode="auto">
          <a:xfrm>
            <a:off x="792163" y="556939"/>
            <a:ext cx="76327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b="1" u="sng" dirty="0">
                <a:solidFill>
                  <a:srgbClr val="669900"/>
                </a:solidFill>
                <a:latin typeface="Comic Sans MS" panose="030F0702030302020204" pitchFamily="66" charset="0"/>
              </a:rPr>
              <a:t>EQUINODERMOS</a:t>
            </a:r>
            <a:r>
              <a:rPr lang="es-ES_tradnl" b="1" dirty="0">
                <a:solidFill>
                  <a:srgbClr val="669900"/>
                </a:solidFill>
                <a:latin typeface="Comic Sans MS" panose="030F0702030302020204" pitchFamily="66" charset="0"/>
              </a:rPr>
              <a:t>:  boca ventral, ano dorsal.</a:t>
            </a:r>
            <a:endParaRPr lang="es-ES" b="1" dirty="0">
              <a:solidFill>
                <a:srgbClr val="6699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35525" name="Picture 5" descr="833571ALMT05P95H04"/>
          <p:cNvPicPr>
            <a:picLocks noChangeAspect="1" noChangeArrowheads="1"/>
          </p:cNvPicPr>
          <p:nvPr/>
        </p:nvPicPr>
        <p:blipFill>
          <a:blip r:embed="rId2" cstate="print"/>
          <a:srcRect l="1981" t="1373"/>
          <a:stretch>
            <a:fillRect/>
          </a:stretch>
        </p:blipFill>
        <p:spPr bwMode="auto">
          <a:xfrm>
            <a:off x="3660775" y="1265238"/>
            <a:ext cx="4791075" cy="4900612"/>
          </a:xfrm>
          <a:prstGeom prst="rect">
            <a:avLst/>
          </a:prstGeom>
          <a:noFill/>
        </p:spPr>
      </p:pic>
      <p:pic>
        <p:nvPicPr>
          <p:cNvPr id="235527" name="Picture 7" descr="Nueva imagen (11)"/>
          <p:cNvPicPr>
            <a:picLocks noChangeAspect="1" noChangeArrowheads="1"/>
          </p:cNvPicPr>
          <p:nvPr/>
        </p:nvPicPr>
        <p:blipFill>
          <a:blip r:embed="rId3" cstate="print"/>
          <a:srcRect l="4843" t="3575" r="2280" b="3418"/>
          <a:stretch>
            <a:fillRect/>
          </a:stretch>
        </p:blipFill>
        <p:spPr bwMode="auto">
          <a:xfrm>
            <a:off x="323850" y="1376363"/>
            <a:ext cx="2916238" cy="1978025"/>
          </a:xfrm>
          <a:prstGeom prst="rect">
            <a:avLst/>
          </a:prstGeom>
          <a:noFill/>
        </p:spPr>
      </p:pic>
      <p:sp>
        <p:nvSpPr>
          <p:cNvPr id="235533" name="Text Box 13"/>
          <p:cNvSpPr txBox="1">
            <a:spLocks noChangeArrowheads="1"/>
          </p:cNvSpPr>
          <p:nvPr/>
        </p:nvSpPr>
        <p:spPr bwMode="auto">
          <a:xfrm>
            <a:off x="5484813" y="5949950"/>
            <a:ext cx="530225" cy="274638"/>
          </a:xfrm>
          <a:prstGeom prst="rect">
            <a:avLst/>
          </a:prstGeom>
          <a:solidFill>
            <a:schemeClr val="bg1">
              <a:alpha val="71001"/>
            </a:schemeClr>
          </a:solidFill>
          <a:ln w="381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200">
                <a:solidFill>
                  <a:srgbClr val="006600"/>
                </a:solidFill>
                <a:latin typeface="Comic Sans MS" panose="030F0702030302020204" pitchFamily="66" charset="0"/>
              </a:rPr>
              <a:t>Boca</a:t>
            </a:r>
          </a:p>
        </p:txBody>
      </p:sp>
      <p:sp>
        <p:nvSpPr>
          <p:cNvPr id="235534" name="Text Box 14"/>
          <p:cNvSpPr txBox="1">
            <a:spLocks noChangeArrowheads="1"/>
          </p:cNvSpPr>
          <p:nvPr/>
        </p:nvSpPr>
        <p:spPr bwMode="auto">
          <a:xfrm>
            <a:off x="4010977" y="2816225"/>
            <a:ext cx="755335" cy="276999"/>
          </a:xfrm>
          <a:prstGeom prst="rect">
            <a:avLst/>
          </a:prstGeom>
          <a:solidFill>
            <a:schemeClr val="bg1">
              <a:alpha val="71001"/>
            </a:schemeClr>
          </a:solidFill>
          <a:ln w="381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200">
                <a:solidFill>
                  <a:srgbClr val="006600"/>
                </a:solidFill>
                <a:latin typeface="Comic Sans MS" panose="030F0702030302020204" pitchFamily="66" charset="0"/>
              </a:rPr>
              <a:t>Esófago</a:t>
            </a:r>
          </a:p>
        </p:txBody>
      </p:sp>
      <p:sp>
        <p:nvSpPr>
          <p:cNvPr id="235535" name="Text Box 15"/>
          <p:cNvSpPr txBox="1">
            <a:spLocks noChangeArrowheads="1"/>
          </p:cNvSpPr>
          <p:nvPr/>
        </p:nvSpPr>
        <p:spPr bwMode="auto">
          <a:xfrm>
            <a:off x="7780338" y="2889250"/>
            <a:ext cx="868362" cy="274638"/>
          </a:xfrm>
          <a:prstGeom prst="rect">
            <a:avLst/>
          </a:prstGeom>
          <a:solidFill>
            <a:schemeClr val="bg1">
              <a:alpha val="71001"/>
            </a:schemeClr>
          </a:solidFill>
          <a:ln w="381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200">
                <a:solidFill>
                  <a:srgbClr val="006600"/>
                </a:solidFill>
                <a:latin typeface="Comic Sans MS" panose="030F0702030302020204" pitchFamily="66" charset="0"/>
              </a:rPr>
              <a:t>Estómago</a:t>
            </a:r>
          </a:p>
        </p:txBody>
      </p:sp>
      <p:sp>
        <p:nvSpPr>
          <p:cNvPr id="235536" name="Text Box 16"/>
          <p:cNvSpPr txBox="1">
            <a:spLocks noChangeArrowheads="1"/>
          </p:cNvSpPr>
          <p:nvPr/>
        </p:nvSpPr>
        <p:spPr bwMode="auto">
          <a:xfrm>
            <a:off x="6929900" y="2384425"/>
            <a:ext cx="856325" cy="276999"/>
          </a:xfrm>
          <a:prstGeom prst="rect">
            <a:avLst/>
          </a:prstGeom>
          <a:solidFill>
            <a:schemeClr val="bg1">
              <a:alpha val="71001"/>
            </a:schemeClr>
          </a:solidFill>
          <a:ln w="381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200">
                <a:solidFill>
                  <a:srgbClr val="006600"/>
                </a:solidFill>
                <a:latin typeface="Comic Sans MS" panose="030F0702030302020204" pitchFamily="66" charset="0"/>
              </a:rPr>
              <a:t>Intestino</a:t>
            </a:r>
          </a:p>
        </p:txBody>
      </p:sp>
      <p:sp>
        <p:nvSpPr>
          <p:cNvPr id="235537" name="Text Box 17"/>
          <p:cNvSpPr txBox="1">
            <a:spLocks noChangeArrowheads="1"/>
          </p:cNvSpPr>
          <p:nvPr/>
        </p:nvSpPr>
        <p:spPr bwMode="auto">
          <a:xfrm>
            <a:off x="6132513" y="2349500"/>
            <a:ext cx="454025" cy="274638"/>
          </a:xfrm>
          <a:prstGeom prst="rect">
            <a:avLst/>
          </a:prstGeom>
          <a:solidFill>
            <a:schemeClr val="bg1">
              <a:alpha val="71001"/>
            </a:schemeClr>
          </a:solidFill>
          <a:ln w="381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200">
                <a:solidFill>
                  <a:srgbClr val="006600"/>
                </a:solidFill>
                <a:latin typeface="Comic Sans MS" panose="030F0702030302020204" pitchFamily="66" charset="0"/>
              </a:rPr>
              <a:t>Ano</a:t>
            </a:r>
          </a:p>
        </p:txBody>
      </p:sp>
      <p:sp>
        <p:nvSpPr>
          <p:cNvPr id="235538" name="Text Box 18"/>
          <p:cNvSpPr txBox="1">
            <a:spLocks noChangeArrowheads="1"/>
          </p:cNvSpPr>
          <p:nvPr/>
        </p:nvSpPr>
        <p:spPr bwMode="auto">
          <a:xfrm>
            <a:off x="6825005" y="5121275"/>
            <a:ext cx="1866217" cy="276999"/>
          </a:xfrm>
          <a:prstGeom prst="rect">
            <a:avLst/>
          </a:prstGeom>
          <a:solidFill>
            <a:schemeClr val="bg1">
              <a:alpha val="71001"/>
            </a:schemeClr>
          </a:solidFill>
          <a:ln w="381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Linterna de Aristóteles</a:t>
            </a:r>
          </a:p>
        </p:txBody>
      </p:sp>
      <p:sp>
        <p:nvSpPr>
          <p:cNvPr id="235539" name="Line 19"/>
          <p:cNvSpPr>
            <a:spLocks noChangeShapeType="1"/>
          </p:cNvSpPr>
          <p:nvPr/>
        </p:nvSpPr>
        <p:spPr bwMode="auto">
          <a:xfrm flipH="1" flipV="1">
            <a:off x="6156325" y="4760913"/>
            <a:ext cx="720725" cy="468312"/>
          </a:xfrm>
          <a:prstGeom prst="line">
            <a:avLst/>
          </a:prstGeom>
          <a:noFill/>
          <a:ln w="19050">
            <a:solidFill>
              <a:srgbClr val="004A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35540" name="Line 20"/>
          <p:cNvSpPr>
            <a:spLocks noChangeShapeType="1"/>
          </p:cNvSpPr>
          <p:nvPr/>
        </p:nvSpPr>
        <p:spPr bwMode="auto">
          <a:xfrm flipV="1">
            <a:off x="5795963" y="5516563"/>
            <a:ext cx="504825" cy="433387"/>
          </a:xfrm>
          <a:prstGeom prst="line">
            <a:avLst/>
          </a:prstGeom>
          <a:noFill/>
          <a:ln w="19050">
            <a:solidFill>
              <a:srgbClr val="004A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35541" name="Line 21"/>
          <p:cNvSpPr>
            <a:spLocks noChangeShapeType="1"/>
          </p:cNvSpPr>
          <p:nvPr/>
        </p:nvSpPr>
        <p:spPr bwMode="auto">
          <a:xfrm flipH="1">
            <a:off x="6767513" y="2600325"/>
            <a:ext cx="396875" cy="396875"/>
          </a:xfrm>
          <a:prstGeom prst="line">
            <a:avLst/>
          </a:prstGeom>
          <a:noFill/>
          <a:ln w="19050">
            <a:solidFill>
              <a:srgbClr val="004A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35542" name="Line 22"/>
          <p:cNvSpPr>
            <a:spLocks noChangeShapeType="1"/>
          </p:cNvSpPr>
          <p:nvPr/>
        </p:nvSpPr>
        <p:spPr bwMode="auto">
          <a:xfrm flipH="1" flipV="1">
            <a:off x="5605689" y="2360386"/>
            <a:ext cx="503238" cy="179388"/>
          </a:xfrm>
          <a:prstGeom prst="line">
            <a:avLst/>
          </a:prstGeom>
          <a:noFill/>
          <a:ln w="19050">
            <a:solidFill>
              <a:srgbClr val="004A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35543" name="Line 23"/>
          <p:cNvSpPr>
            <a:spLocks noChangeShapeType="1"/>
          </p:cNvSpPr>
          <p:nvPr/>
        </p:nvSpPr>
        <p:spPr bwMode="auto">
          <a:xfrm flipH="1">
            <a:off x="7524750" y="3105150"/>
            <a:ext cx="576263" cy="1079500"/>
          </a:xfrm>
          <a:prstGeom prst="line">
            <a:avLst/>
          </a:prstGeom>
          <a:noFill/>
          <a:ln w="19050">
            <a:solidFill>
              <a:srgbClr val="004A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35544" name="Line 24"/>
          <p:cNvSpPr>
            <a:spLocks noChangeShapeType="1"/>
          </p:cNvSpPr>
          <p:nvPr/>
        </p:nvSpPr>
        <p:spPr bwMode="auto">
          <a:xfrm>
            <a:off x="4535488" y="3105150"/>
            <a:ext cx="1441450" cy="1187450"/>
          </a:xfrm>
          <a:prstGeom prst="line">
            <a:avLst/>
          </a:prstGeom>
          <a:noFill/>
          <a:ln w="19050">
            <a:solidFill>
              <a:srgbClr val="004A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pic>
        <p:nvPicPr>
          <p:cNvPr id="17" name="Picture 19" descr="linterna"/>
          <p:cNvPicPr>
            <a:picLocks noChangeAspect="1" noChangeArrowheads="1"/>
          </p:cNvPicPr>
          <p:nvPr/>
        </p:nvPicPr>
        <p:blipFill>
          <a:blip r:embed="rId4" cstate="print"/>
          <a:srcRect l="19673" b="24164"/>
          <a:stretch>
            <a:fillRect/>
          </a:stretch>
        </p:blipFill>
        <p:spPr bwMode="auto">
          <a:xfrm>
            <a:off x="815009" y="3719915"/>
            <a:ext cx="1841155" cy="1751464"/>
          </a:xfrm>
          <a:prstGeom prst="rect">
            <a:avLst/>
          </a:prstGeom>
          <a:noFill/>
        </p:spPr>
      </p:pic>
      <p:sp>
        <p:nvSpPr>
          <p:cNvPr id="18" name="Text Box 18"/>
          <p:cNvSpPr txBox="1">
            <a:spLocks noChangeArrowheads="1"/>
          </p:cNvSpPr>
          <p:nvPr/>
        </p:nvSpPr>
        <p:spPr bwMode="auto">
          <a:xfrm>
            <a:off x="708825" y="5521472"/>
            <a:ext cx="2201390" cy="923330"/>
          </a:xfrm>
          <a:prstGeom prst="rect">
            <a:avLst/>
          </a:prstGeom>
          <a:solidFill>
            <a:schemeClr val="bg1">
              <a:alpha val="71001"/>
            </a:schemeClr>
          </a:solidFill>
          <a:ln w="381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200" b="1" dirty="0">
                <a:solidFill>
                  <a:srgbClr val="006600"/>
                </a:solidFill>
                <a:latin typeface="Comic Sans MS" panose="030F0702030302020204" pitchFamily="66" charset="0"/>
              </a:rPr>
              <a:t>Linterna de Aristóteles</a:t>
            </a:r>
          </a:p>
          <a:p>
            <a:pPr algn="ctr">
              <a:spcBef>
                <a:spcPct val="50000"/>
              </a:spcBef>
            </a:pPr>
            <a:r>
              <a:rPr lang="es-ES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(sistema mandibular que realiza una digestión mecánica)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539" name="Text Box 115"/>
          <p:cNvSpPr txBox="1">
            <a:spLocks noChangeArrowheads="1"/>
          </p:cNvSpPr>
          <p:nvPr/>
        </p:nvSpPr>
        <p:spPr bwMode="auto">
          <a:xfrm>
            <a:off x="1973331" y="114300"/>
            <a:ext cx="5256213" cy="338554"/>
          </a:xfrm>
          <a:prstGeom prst="rect">
            <a:avLst/>
          </a:prstGeom>
          <a:solidFill>
            <a:srgbClr val="21FD5B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600" dirty="0">
                <a:solidFill>
                  <a:schemeClr val="accent2"/>
                </a:solidFill>
                <a:latin typeface="Comic Sans MS" panose="030F0702030302020204" pitchFamily="66" charset="0"/>
              </a:rPr>
              <a:t>APARATO DIGESTIVO DE VERTEBRADOS</a:t>
            </a:r>
            <a:endParaRPr lang="es-ES_tradnl" sz="1600" dirty="0">
              <a:latin typeface="Comic Sans MS" panose="030F0702030302020204" pitchFamily="66" charset="0"/>
            </a:endParaRPr>
          </a:p>
        </p:txBody>
      </p:sp>
      <p:pic>
        <p:nvPicPr>
          <p:cNvPr id="615541" name="Picture 117" descr="T11-3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575" y="1054100"/>
            <a:ext cx="5907088" cy="400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18"/>
          <p:cNvGrpSpPr>
            <a:grpSpLocks/>
          </p:cNvGrpSpPr>
          <p:nvPr/>
        </p:nvGrpSpPr>
        <p:grpSpPr bwMode="auto">
          <a:xfrm>
            <a:off x="4425950" y="4256091"/>
            <a:ext cx="854075" cy="830263"/>
            <a:chOff x="4010" y="3055"/>
            <a:chExt cx="538" cy="523"/>
          </a:xfrm>
        </p:grpSpPr>
        <p:sp>
          <p:nvSpPr>
            <p:cNvPr id="14372" name="Text Box 119"/>
            <p:cNvSpPr txBox="1">
              <a:spLocks noChangeArrowheads="1"/>
            </p:cNvSpPr>
            <p:nvPr/>
          </p:nvSpPr>
          <p:spPr bwMode="auto">
            <a:xfrm>
              <a:off x="4010" y="3383"/>
              <a:ext cx="538" cy="19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 type="none" w="lg" len="med"/>
            </a:ln>
          </p:spPr>
          <p:txBody>
            <a:bodyPr lIns="90000" tIns="46800" rIns="90000" bIns="46800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s-ES_tradnl" sz="1400">
                  <a:latin typeface="Comic Sans MS" panose="030F0702030302020204" pitchFamily="66" charset="0"/>
                </a:rPr>
                <a:t>Ano</a:t>
              </a:r>
            </a:p>
          </p:txBody>
        </p:sp>
        <p:sp>
          <p:nvSpPr>
            <p:cNvPr id="14373" name="Line 120"/>
            <p:cNvSpPr>
              <a:spLocks noChangeShapeType="1"/>
            </p:cNvSpPr>
            <p:nvPr/>
          </p:nvSpPr>
          <p:spPr bwMode="auto">
            <a:xfrm flipV="1">
              <a:off x="4264" y="3055"/>
              <a:ext cx="0" cy="336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none" w="lg" len="med"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>
                <a:latin typeface="Comic Sans MS" panose="030F0702030302020204" pitchFamily="66" charset="0"/>
              </a:endParaRPr>
            </a:p>
          </p:txBody>
        </p:sp>
      </p:grpSp>
      <p:grpSp>
        <p:nvGrpSpPr>
          <p:cNvPr id="3" name="Group 121"/>
          <p:cNvGrpSpPr>
            <a:grpSpLocks/>
          </p:cNvGrpSpPr>
          <p:nvPr/>
        </p:nvGrpSpPr>
        <p:grpSpPr bwMode="auto">
          <a:xfrm>
            <a:off x="4295775" y="2244725"/>
            <a:ext cx="1947863" cy="812800"/>
            <a:chOff x="3928" y="1788"/>
            <a:chExt cx="1227" cy="512"/>
          </a:xfrm>
        </p:grpSpPr>
        <p:sp>
          <p:nvSpPr>
            <p:cNvPr id="14370" name="Text Box 122"/>
            <p:cNvSpPr txBox="1">
              <a:spLocks noChangeArrowheads="1"/>
            </p:cNvSpPr>
            <p:nvPr/>
          </p:nvSpPr>
          <p:spPr bwMode="auto">
            <a:xfrm>
              <a:off x="4444" y="1788"/>
              <a:ext cx="711" cy="3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 type="none" w="lg" len="med"/>
            </a:ln>
          </p:spPr>
          <p:txBody>
            <a:bodyPr lIns="90000" tIns="46800" rIns="90000" bIns="46800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s-ES_tradnl" sz="1400" dirty="0">
                  <a:latin typeface="Comic Sans MS" panose="030F0702030302020204" pitchFamily="66" charset="0"/>
                </a:rPr>
                <a:t>Intestino delgado</a:t>
              </a:r>
            </a:p>
          </p:txBody>
        </p:sp>
        <p:sp>
          <p:nvSpPr>
            <p:cNvPr id="14371" name="Line 123"/>
            <p:cNvSpPr>
              <a:spLocks noChangeShapeType="1"/>
            </p:cNvSpPr>
            <p:nvPr/>
          </p:nvSpPr>
          <p:spPr bwMode="auto">
            <a:xfrm flipH="1">
              <a:off x="3928" y="1964"/>
              <a:ext cx="654" cy="336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none" w="lg" len="med"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>
                <a:latin typeface="Comic Sans MS" panose="030F0702030302020204" pitchFamily="66" charset="0"/>
              </a:endParaRPr>
            </a:p>
          </p:txBody>
        </p:sp>
      </p:grpSp>
      <p:grpSp>
        <p:nvGrpSpPr>
          <p:cNvPr id="4" name="Group 124"/>
          <p:cNvGrpSpPr>
            <a:grpSpLocks/>
          </p:cNvGrpSpPr>
          <p:nvPr/>
        </p:nvGrpSpPr>
        <p:grpSpPr bwMode="auto">
          <a:xfrm>
            <a:off x="3573463" y="1631950"/>
            <a:ext cx="1241425" cy="1612900"/>
            <a:chOff x="3473" y="1402"/>
            <a:chExt cx="782" cy="1016"/>
          </a:xfrm>
        </p:grpSpPr>
        <p:sp>
          <p:nvSpPr>
            <p:cNvPr id="14368" name="Text Box 125"/>
            <p:cNvSpPr txBox="1">
              <a:spLocks noChangeArrowheads="1"/>
            </p:cNvSpPr>
            <p:nvPr/>
          </p:nvSpPr>
          <p:spPr bwMode="auto">
            <a:xfrm>
              <a:off x="3599" y="1402"/>
              <a:ext cx="656" cy="19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 type="none" w="lg" len="med"/>
            </a:ln>
          </p:spPr>
          <p:txBody>
            <a:bodyPr lIns="90000" tIns="46800" rIns="90000" bIns="46800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s-ES_tradnl" sz="1400">
                  <a:latin typeface="Comic Sans MS" panose="030F0702030302020204" pitchFamily="66" charset="0"/>
                </a:rPr>
                <a:t>Páncreas</a:t>
              </a:r>
            </a:p>
          </p:txBody>
        </p:sp>
        <p:sp>
          <p:nvSpPr>
            <p:cNvPr id="14369" name="Line 126"/>
            <p:cNvSpPr>
              <a:spLocks noChangeShapeType="1"/>
            </p:cNvSpPr>
            <p:nvPr/>
          </p:nvSpPr>
          <p:spPr bwMode="auto">
            <a:xfrm flipV="1">
              <a:off x="3473" y="1555"/>
              <a:ext cx="373" cy="863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none" w="lg" len="med"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>
                <a:latin typeface="Comic Sans MS" panose="030F0702030302020204" pitchFamily="66" charset="0"/>
              </a:endParaRPr>
            </a:p>
          </p:txBody>
        </p:sp>
      </p:grpSp>
      <p:grpSp>
        <p:nvGrpSpPr>
          <p:cNvPr id="5" name="Group 127"/>
          <p:cNvGrpSpPr>
            <a:grpSpLocks/>
          </p:cNvGrpSpPr>
          <p:nvPr/>
        </p:nvGrpSpPr>
        <p:grpSpPr bwMode="auto">
          <a:xfrm>
            <a:off x="2705100" y="1385888"/>
            <a:ext cx="1041400" cy="1816100"/>
            <a:chOff x="2926" y="1247"/>
            <a:chExt cx="656" cy="1144"/>
          </a:xfrm>
        </p:grpSpPr>
        <p:sp>
          <p:nvSpPr>
            <p:cNvPr id="14366" name="Text Box 128"/>
            <p:cNvSpPr txBox="1">
              <a:spLocks noChangeArrowheads="1"/>
            </p:cNvSpPr>
            <p:nvPr/>
          </p:nvSpPr>
          <p:spPr bwMode="auto">
            <a:xfrm>
              <a:off x="2926" y="1247"/>
              <a:ext cx="656" cy="19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 type="none" w="lg" len="med"/>
            </a:ln>
          </p:spPr>
          <p:txBody>
            <a:bodyPr lIns="90000" tIns="46800" rIns="90000" bIns="46800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s-ES_tradnl" sz="1400">
                  <a:latin typeface="Comic Sans MS" panose="030F0702030302020204" pitchFamily="66" charset="0"/>
                </a:rPr>
                <a:t>Estómago</a:t>
              </a:r>
            </a:p>
          </p:txBody>
        </p:sp>
        <p:sp>
          <p:nvSpPr>
            <p:cNvPr id="14367" name="Line 129"/>
            <p:cNvSpPr>
              <a:spLocks noChangeShapeType="1"/>
            </p:cNvSpPr>
            <p:nvPr/>
          </p:nvSpPr>
          <p:spPr bwMode="auto">
            <a:xfrm>
              <a:off x="3228" y="1391"/>
              <a:ext cx="0" cy="100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none" w="lg" len="med"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>
                <a:latin typeface="Comic Sans MS" panose="030F0702030302020204" pitchFamily="66" charset="0"/>
              </a:endParaRPr>
            </a:p>
          </p:txBody>
        </p:sp>
      </p:grpSp>
      <p:grpSp>
        <p:nvGrpSpPr>
          <p:cNvPr id="6" name="Group 130"/>
          <p:cNvGrpSpPr>
            <a:grpSpLocks/>
          </p:cNvGrpSpPr>
          <p:nvPr/>
        </p:nvGrpSpPr>
        <p:grpSpPr bwMode="auto">
          <a:xfrm>
            <a:off x="1982788" y="1876425"/>
            <a:ext cx="884237" cy="1138238"/>
            <a:chOff x="2471" y="1556"/>
            <a:chExt cx="557" cy="717"/>
          </a:xfrm>
        </p:grpSpPr>
        <p:sp>
          <p:nvSpPr>
            <p:cNvPr id="14364" name="Text Box 131"/>
            <p:cNvSpPr txBox="1">
              <a:spLocks noChangeArrowheads="1"/>
            </p:cNvSpPr>
            <p:nvPr/>
          </p:nvSpPr>
          <p:spPr bwMode="auto">
            <a:xfrm>
              <a:off x="2471" y="1556"/>
              <a:ext cx="538" cy="19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 type="none" w="lg" len="med"/>
            </a:ln>
          </p:spPr>
          <p:txBody>
            <a:bodyPr lIns="90000" tIns="46800" rIns="90000" bIns="46800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s-ES_tradnl" sz="1400">
                  <a:latin typeface="Comic Sans MS" panose="030F0702030302020204" pitchFamily="66" charset="0"/>
                </a:rPr>
                <a:t>Hígado</a:t>
              </a:r>
            </a:p>
          </p:txBody>
        </p:sp>
        <p:sp>
          <p:nvSpPr>
            <p:cNvPr id="14365" name="Line 132"/>
            <p:cNvSpPr>
              <a:spLocks noChangeShapeType="1"/>
            </p:cNvSpPr>
            <p:nvPr/>
          </p:nvSpPr>
          <p:spPr bwMode="auto">
            <a:xfrm>
              <a:off x="2755" y="1718"/>
              <a:ext cx="273" cy="555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none" w="lg" len="med"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>
                <a:latin typeface="Comic Sans MS" panose="030F0702030302020204" pitchFamily="66" charset="0"/>
              </a:endParaRPr>
            </a:p>
          </p:txBody>
        </p:sp>
      </p:grpSp>
      <p:grpSp>
        <p:nvGrpSpPr>
          <p:cNvPr id="7" name="Group 133"/>
          <p:cNvGrpSpPr>
            <a:grpSpLocks/>
          </p:cNvGrpSpPr>
          <p:nvPr/>
        </p:nvGrpSpPr>
        <p:grpSpPr bwMode="auto">
          <a:xfrm>
            <a:off x="-36513" y="3417891"/>
            <a:ext cx="911226" cy="788988"/>
            <a:chOff x="1199" y="2527"/>
            <a:chExt cx="574" cy="497"/>
          </a:xfrm>
        </p:grpSpPr>
        <p:sp>
          <p:nvSpPr>
            <p:cNvPr id="14362" name="Text Box 134"/>
            <p:cNvSpPr txBox="1">
              <a:spLocks noChangeArrowheads="1"/>
            </p:cNvSpPr>
            <p:nvPr/>
          </p:nvSpPr>
          <p:spPr bwMode="auto">
            <a:xfrm>
              <a:off x="1199" y="2829"/>
              <a:ext cx="538" cy="19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 type="none" w="lg" len="med"/>
            </a:ln>
          </p:spPr>
          <p:txBody>
            <a:bodyPr lIns="90000" tIns="46800" rIns="90000" bIns="46800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s-ES_tradnl" sz="1400">
                  <a:latin typeface="Comic Sans MS" panose="030F0702030302020204" pitchFamily="66" charset="0"/>
                </a:rPr>
                <a:t>Boca</a:t>
              </a:r>
            </a:p>
          </p:txBody>
        </p:sp>
        <p:sp>
          <p:nvSpPr>
            <p:cNvPr id="14363" name="Line 135"/>
            <p:cNvSpPr>
              <a:spLocks noChangeShapeType="1"/>
            </p:cNvSpPr>
            <p:nvPr/>
          </p:nvSpPr>
          <p:spPr bwMode="auto">
            <a:xfrm flipH="1">
              <a:off x="1491" y="2527"/>
              <a:ext cx="282" cy="355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none" w="lg" len="med"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>
                <a:latin typeface="Comic Sans MS" panose="030F0702030302020204" pitchFamily="66" charset="0"/>
              </a:endParaRPr>
            </a:p>
          </p:txBody>
        </p:sp>
      </p:grpSp>
      <p:grpSp>
        <p:nvGrpSpPr>
          <p:cNvPr id="8" name="Group 136"/>
          <p:cNvGrpSpPr>
            <a:grpSpLocks/>
          </p:cNvGrpSpPr>
          <p:nvPr/>
        </p:nvGrpSpPr>
        <p:grpSpPr bwMode="auto">
          <a:xfrm>
            <a:off x="641350" y="3403601"/>
            <a:ext cx="1143000" cy="1336676"/>
            <a:chOff x="1626" y="2518"/>
            <a:chExt cx="720" cy="842"/>
          </a:xfrm>
        </p:grpSpPr>
        <p:sp>
          <p:nvSpPr>
            <p:cNvPr id="14360" name="Text Box 137"/>
            <p:cNvSpPr txBox="1">
              <a:spLocks noChangeArrowheads="1"/>
            </p:cNvSpPr>
            <p:nvPr/>
          </p:nvSpPr>
          <p:spPr bwMode="auto">
            <a:xfrm>
              <a:off x="1626" y="3165"/>
              <a:ext cx="538" cy="19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 type="none" w="lg" len="med"/>
            </a:ln>
          </p:spPr>
          <p:txBody>
            <a:bodyPr lIns="90000" tIns="46800" rIns="90000" bIns="46800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s-ES_tradnl" sz="1400">
                  <a:latin typeface="Comic Sans MS" panose="030F0702030302020204" pitchFamily="66" charset="0"/>
                </a:rPr>
                <a:t>Esófago</a:t>
              </a:r>
            </a:p>
          </p:txBody>
        </p:sp>
        <p:sp>
          <p:nvSpPr>
            <p:cNvPr id="14361" name="Line 138"/>
            <p:cNvSpPr>
              <a:spLocks noChangeShapeType="1"/>
            </p:cNvSpPr>
            <p:nvPr/>
          </p:nvSpPr>
          <p:spPr bwMode="auto">
            <a:xfrm flipV="1">
              <a:off x="1955" y="2518"/>
              <a:ext cx="391" cy="691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none" w="lg" len="med"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>
                <a:latin typeface="Comic Sans MS" panose="030F0702030302020204" pitchFamily="66" charset="0"/>
              </a:endParaRPr>
            </a:p>
          </p:txBody>
        </p:sp>
      </p:grpSp>
      <p:sp>
        <p:nvSpPr>
          <p:cNvPr id="615563" name="Text Box 139"/>
          <p:cNvSpPr txBox="1">
            <a:spLocks noChangeArrowheads="1"/>
          </p:cNvSpPr>
          <p:nvPr/>
        </p:nvSpPr>
        <p:spPr bwMode="auto">
          <a:xfrm>
            <a:off x="4572000" y="770245"/>
            <a:ext cx="4032250" cy="593112"/>
          </a:xfrm>
          <a:prstGeom prst="rect">
            <a:avLst/>
          </a:prstGeom>
          <a:solidFill>
            <a:srgbClr val="99FF33"/>
          </a:solidFill>
          <a:ln w="38100">
            <a:noFill/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 eaLnBrk="0" hangingPunct="0">
              <a:lnSpc>
                <a:spcPct val="90000"/>
              </a:lnSpc>
            </a:pPr>
            <a:r>
              <a:rPr kumimoji="1" lang="es-ES_tradnl" dirty="0">
                <a:latin typeface="Comic Sans MS" panose="030F0702030302020204" pitchFamily="66" charset="0"/>
              </a:rPr>
              <a:t>Se forma por un </a:t>
            </a:r>
            <a:r>
              <a:rPr kumimoji="1" lang="es-ES_tradnl" b="1" dirty="0">
                <a:latin typeface="Comic Sans MS" panose="030F0702030302020204" pitchFamily="66" charset="0"/>
              </a:rPr>
              <a:t>tubo digestivo</a:t>
            </a:r>
            <a:r>
              <a:rPr kumimoji="1" lang="es-ES_tradnl" dirty="0">
                <a:latin typeface="Comic Sans MS" panose="030F0702030302020204" pitchFamily="66" charset="0"/>
              </a:rPr>
              <a:t> y las </a:t>
            </a:r>
            <a:r>
              <a:rPr kumimoji="1" lang="es-ES_tradnl" b="1" dirty="0">
                <a:latin typeface="Comic Sans MS" panose="030F0702030302020204" pitchFamily="66" charset="0"/>
              </a:rPr>
              <a:t>glándulas anejas</a:t>
            </a:r>
          </a:p>
        </p:txBody>
      </p:sp>
      <p:sp>
        <p:nvSpPr>
          <p:cNvPr id="615564" name="Rectangle 140"/>
          <p:cNvSpPr>
            <a:spLocks noChangeArrowheads="1"/>
          </p:cNvSpPr>
          <p:nvPr/>
        </p:nvSpPr>
        <p:spPr bwMode="auto">
          <a:xfrm>
            <a:off x="6554794" y="790575"/>
            <a:ext cx="1655762" cy="28733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615565" name="Line 141"/>
          <p:cNvSpPr>
            <a:spLocks noChangeShapeType="1"/>
          </p:cNvSpPr>
          <p:nvPr/>
        </p:nvSpPr>
        <p:spPr bwMode="auto">
          <a:xfrm>
            <a:off x="7164388" y="1052513"/>
            <a:ext cx="0" cy="108108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615566" name="Text Box 142"/>
          <p:cNvSpPr txBox="1">
            <a:spLocks noChangeArrowheads="1"/>
          </p:cNvSpPr>
          <p:nvPr/>
        </p:nvSpPr>
        <p:spPr bwMode="auto">
          <a:xfrm>
            <a:off x="7359650" y="1431925"/>
            <a:ext cx="113204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dirty="0">
                <a:latin typeface="Comic Sans MS" panose="030F0702030302020204" pitchFamily="66" charset="0"/>
              </a:rPr>
              <a:t>presenta</a:t>
            </a:r>
          </a:p>
        </p:txBody>
      </p:sp>
      <p:sp>
        <p:nvSpPr>
          <p:cNvPr id="615567" name="Text Box 143"/>
          <p:cNvSpPr txBox="1">
            <a:spLocks noChangeArrowheads="1"/>
          </p:cNvSpPr>
          <p:nvPr/>
        </p:nvSpPr>
        <p:spPr bwMode="auto">
          <a:xfrm>
            <a:off x="6372225" y="2202072"/>
            <a:ext cx="2640013" cy="586957"/>
          </a:xfrm>
          <a:prstGeom prst="rect">
            <a:avLst/>
          </a:prstGeom>
          <a:solidFill>
            <a:srgbClr val="CCCCFF"/>
          </a:solidFill>
          <a:ln w="25400">
            <a:noFill/>
            <a:miter lim="800000"/>
            <a:headEnd/>
            <a:tailEnd type="none" w="lg" len="med"/>
          </a:ln>
        </p:spPr>
        <p:txBody>
          <a:bodyPr lIns="90000" tIns="46800" rIns="90000" bIns="4680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600" dirty="0">
                <a:latin typeface="Comic Sans MS" panose="030F0702030302020204" pitchFamily="66" charset="0"/>
              </a:rPr>
              <a:t>Características anatómicas y fisiológicas:</a:t>
            </a:r>
          </a:p>
        </p:txBody>
      </p:sp>
      <p:sp>
        <p:nvSpPr>
          <p:cNvPr id="615568" name="Text Box 144"/>
          <p:cNvSpPr txBox="1">
            <a:spLocks noChangeArrowheads="1"/>
          </p:cNvSpPr>
          <p:nvPr/>
        </p:nvSpPr>
        <p:spPr bwMode="auto">
          <a:xfrm>
            <a:off x="5724525" y="2984500"/>
            <a:ext cx="3355975" cy="584775"/>
          </a:xfrm>
          <a:prstGeom prst="rect">
            <a:avLst/>
          </a:prstGeom>
          <a:solidFill>
            <a:srgbClr val="FFFF66"/>
          </a:solidFill>
          <a:ln w="19050">
            <a:solidFill>
              <a:srgbClr val="FFCC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eaLnBrk="0" hangingPunct="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s-ES_tradnl" sz="1600" b="1" dirty="0">
                <a:latin typeface="Comic Sans MS" panose="030F0702030302020204" pitchFamily="66" charset="0"/>
              </a:rPr>
              <a:t>Paredes musculosas</a:t>
            </a:r>
            <a:r>
              <a:rPr lang="es-ES_tradnl" sz="1600" dirty="0">
                <a:latin typeface="Comic Sans MS" panose="030F0702030302020204" pitchFamily="66" charset="0"/>
              </a:rPr>
              <a:t> para el movimiento de los alimentos.</a:t>
            </a:r>
            <a:endParaRPr lang="es-ES_tradnl" sz="1600" b="1" dirty="0">
              <a:latin typeface="Comic Sans MS" panose="030F0702030302020204" pitchFamily="66" charset="0"/>
            </a:endParaRPr>
          </a:p>
        </p:txBody>
      </p:sp>
      <p:sp>
        <p:nvSpPr>
          <p:cNvPr id="615569" name="Text Box 145"/>
          <p:cNvSpPr txBox="1">
            <a:spLocks noChangeArrowheads="1"/>
          </p:cNvSpPr>
          <p:nvPr/>
        </p:nvSpPr>
        <p:spPr bwMode="auto">
          <a:xfrm>
            <a:off x="5724525" y="3776663"/>
            <a:ext cx="3355975" cy="830997"/>
          </a:xfrm>
          <a:prstGeom prst="rect">
            <a:avLst/>
          </a:prstGeom>
          <a:solidFill>
            <a:srgbClr val="FFFF66"/>
          </a:solidFill>
          <a:ln w="19050">
            <a:solidFill>
              <a:srgbClr val="FFCC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eaLnBrk="0" hangingPunct="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s-ES_tradnl" sz="1600" dirty="0">
                <a:latin typeface="Comic Sans MS" panose="030F0702030302020204" pitchFamily="66" charset="0"/>
              </a:rPr>
              <a:t>Con </a:t>
            </a:r>
            <a:r>
              <a:rPr lang="es-ES_tradnl" sz="1600" b="1" dirty="0">
                <a:latin typeface="Comic Sans MS" panose="030F0702030302020204" pitchFamily="66" charset="0"/>
              </a:rPr>
              <a:t>zonas adaptadas</a:t>
            </a:r>
            <a:r>
              <a:rPr lang="es-ES_tradnl" sz="1600" dirty="0">
                <a:latin typeface="Comic Sans MS" panose="030F0702030302020204" pitchFamily="66" charset="0"/>
              </a:rPr>
              <a:t> al tipo de alimentación (</a:t>
            </a:r>
            <a:r>
              <a:rPr lang="es-ES_tradnl" sz="1600" dirty="0" err="1">
                <a:latin typeface="Comic Sans MS" panose="030F0702030302020204" pitchFamily="66" charset="0"/>
              </a:rPr>
              <a:t>boca,faringe</a:t>
            </a:r>
            <a:r>
              <a:rPr lang="es-ES_tradnl" sz="1600" dirty="0">
                <a:latin typeface="Comic Sans MS" panose="030F0702030302020204" pitchFamily="66" charset="0"/>
              </a:rPr>
              <a:t>, esófago, estómago, intestino).</a:t>
            </a:r>
            <a:endParaRPr lang="es-ES_tradnl" sz="1600" b="1" dirty="0">
              <a:latin typeface="Comic Sans MS" panose="030F0702030302020204" pitchFamily="66" charset="0"/>
            </a:endParaRPr>
          </a:p>
        </p:txBody>
      </p:sp>
      <p:sp>
        <p:nvSpPr>
          <p:cNvPr id="615570" name="Text Box 146"/>
          <p:cNvSpPr txBox="1">
            <a:spLocks noChangeArrowheads="1"/>
          </p:cNvSpPr>
          <p:nvPr/>
        </p:nvSpPr>
        <p:spPr bwMode="auto">
          <a:xfrm>
            <a:off x="5742214" y="4856163"/>
            <a:ext cx="3355975" cy="584775"/>
          </a:xfrm>
          <a:prstGeom prst="rect">
            <a:avLst/>
          </a:prstGeom>
          <a:solidFill>
            <a:srgbClr val="FFFF66"/>
          </a:solidFill>
          <a:ln w="19050">
            <a:solidFill>
              <a:srgbClr val="FFCC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eaLnBrk="0" hangingPunct="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s-ES_tradnl" sz="1600" b="1" dirty="0">
                <a:latin typeface="Comic Sans MS" panose="030F0702030302020204" pitchFamily="66" charset="0"/>
              </a:rPr>
              <a:t>Gran longitud</a:t>
            </a:r>
            <a:r>
              <a:rPr lang="es-ES_tradnl" sz="1600" dirty="0">
                <a:latin typeface="Comic Sans MS" panose="030F0702030302020204" pitchFamily="66" charset="0"/>
              </a:rPr>
              <a:t> que permite una digestión y absorción eficaz.</a:t>
            </a:r>
            <a:endParaRPr lang="es-ES_tradnl" sz="1600" b="1" dirty="0">
              <a:latin typeface="Comic Sans MS" panose="030F0702030302020204" pitchFamily="66" charset="0"/>
            </a:endParaRPr>
          </a:p>
        </p:txBody>
      </p:sp>
      <p:sp>
        <p:nvSpPr>
          <p:cNvPr id="615571" name="Text Box 147"/>
          <p:cNvSpPr txBox="1">
            <a:spLocks noChangeArrowheads="1"/>
          </p:cNvSpPr>
          <p:nvPr/>
        </p:nvSpPr>
        <p:spPr bwMode="auto">
          <a:xfrm>
            <a:off x="5752419" y="5645148"/>
            <a:ext cx="3355975" cy="830997"/>
          </a:xfrm>
          <a:prstGeom prst="rect">
            <a:avLst/>
          </a:prstGeom>
          <a:solidFill>
            <a:srgbClr val="FFFF66"/>
          </a:solidFill>
          <a:ln w="19050">
            <a:solidFill>
              <a:srgbClr val="FFCC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eaLnBrk="0" hangingPunct="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s-ES_tradnl" sz="1600" dirty="0">
                <a:latin typeface="Comic Sans MS" panose="030F0702030302020204" pitchFamily="66" charset="0"/>
              </a:rPr>
              <a:t>Con </a:t>
            </a:r>
            <a:r>
              <a:rPr lang="es-ES_tradnl" sz="1600" b="1" dirty="0">
                <a:latin typeface="Comic Sans MS" panose="030F0702030302020204" pitchFamily="66" charset="0"/>
              </a:rPr>
              <a:t>glándulas</a:t>
            </a:r>
            <a:r>
              <a:rPr lang="es-ES_tradnl" sz="1600" dirty="0">
                <a:latin typeface="Comic Sans MS" panose="030F0702030302020204" pitchFamily="66" charset="0"/>
              </a:rPr>
              <a:t> en las paredes del estómago e intestino que segregan jugos con enzimas.</a:t>
            </a:r>
            <a:endParaRPr lang="es-ES_tradnl" sz="1600" b="1" dirty="0">
              <a:latin typeface="Comic Sans MS" panose="030F0702030302020204" pitchFamily="66" charset="0"/>
            </a:endParaRPr>
          </a:p>
        </p:txBody>
      </p:sp>
      <p:sp>
        <p:nvSpPr>
          <p:cNvPr id="615572" name="Text Box 148"/>
          <p:cNvSpPr txBox="1">
            <a:spLocks noChangeArrowheads="1"/>
          </p:cNvSpPr>
          <p:nvPr/>
        </p:nvSpPr>
        <p:spPr bwMode="auto">
          <a:xfrm>
            <a:off x="79180" y="4932572"/>
            <a:ext cx="1152525" cy="586957"/>
          </a:xfrm>
          <a:prstGeom prst="rect">
            <a:avLst/>
          </a:prstGeom>
          <a:solidFill>
            <a:srgbClr val="CCCCFF"/>
          </a:solidFill>
          <a:ln w="25400">
            <a:noFill/>
            <a:miter lim="800000"/>
            <a:headEnd/>
            <a:tailEnd type="none" w="lg" len="med"/>
          </a:ln>
        </p:spPr>
        <p:txBody>
          <a:bodyPr lIns="90000" tIns="46800" rIns="90000" bIns="4680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600" dirty="0">
                <a:latin typeface="Comic Sans MS" panose="030F0702030302020204" pitchFamily="66" charset="0"/>
              </a:rPr>
              <a:t>Glándulas anejas:</a:t>
            </a:r>
          </a:p>
        </p:txBody>
      </p:sp>
      <p:sp>
        <p:nvSpPr>
          <p:cNvPr id="615573" name="Text Box 149"/>
          <p:cNvSpPr txBox="1">
            <a:spLocks noChangeArrowheads="1"/>
          </p:cNvSpPr>
          <p:nvPr/>
        </p:nvSpPr>
        <p:spPr bwMode="auto">
          <a:xfrm>
            <a:off x="235626" y="5672599"/>
            <a:ext cx="4248150" cy="338554"/>
          </a:xfrm>
          <a:prstGeom prst="rect">
            <a:avLst/>
          </a:prstGeom>
          <a:solidFill>
            <a:srgbClr val="FFFF66"/>
          </a:solidFill>
          <a:ln w="19050">
            <a:solidFill>
              <a:srgbClr val="FFCC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eaLnBrk="0" hangingPunct="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s-ES_tradnl" sz="1600" dirty="0">
                <a:latin typeface="Comic Sans MS" panose="030F0702030302020204" pitchFamily="66" charset="0"/>
              </a:rPr>
              <a:t>Glándulas salivales, páncreas e hígado</a:t>
            </a:r>
            <a:endParaRPr lang="es-ES_tradnl" sz="1600" b="1" dirty="0">
              <a:latin typeface="Comic Sans MS" panose="030F0702030302020204" pitchFamily="66" charset="0"/>
            </a:endParaRPr>
          </a:p>
        </p:txBody>
      </p:sp>
      <p:sp>
        <p:nvSpPr>
          <p:cNvPr id="615574" name="Text Box 150"/>
          <p:cNvSpPr txBox="1">
            <a:spLocks noChangeArrowheads="1"/>
          </p:cNvSpPr>
          <p:nvPr/>
        </p:nvSpPr>
        <p:spPr bwMode="auto">
          <a:xfrm>
            <a:off x="237435" y="6169039"/>
            <a:ext cx="4692428" cy="584775"/>
          </a:xfrm>
          <a:prstGeom prst="rect">
            <a:avLst/>
          </a:prstGeom>
          <a:solidFill>
            <a:srgbClr val="FFFF66"/>
          </a:solidFill>
          <a:ln w="19050">
            <a:solidFill>
              <a:srgbClr val="FFCC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 eaLnBrk="0" hangingPunct="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s-ES_tradnl" sz="1600" dirty="0">
                <a:latin typeface="Comic Sans MS" panose="030F0702030302020204" pitchFamily="66" charset="0"/>
              </a:rPr>
              <a:t>Producen </a:t>
            </a:r>
            <a:r>
              <a:rPr lang="es-ES_tradnl" sz="1600" b="1" dirty="0">
                <a:latin typeface="Comic Sans MS" panose="030F0702030302020204" pitchFamily="66" charset="0"/>
              </a:rPr>
              <a:t>jugos</a:t>
            </a:r>
            <a:r>
              <a:rPr lang="es-ES_tradnl" sz="1600" dirty="0">
                <a:latin typeface="Comic Sans MS" panose="030F0702030302020204" pitchFamily="66" charset="0"/>
              </a:rPr>
              <a:t> que vierten al tubo digestivo y facilitan o realizan la digestión.</a:t>
            </a:r>
            <a:endParaRPr lang="es-ES_tradnl" sz="1600" b="1" dirty="0">
              <a:latin typeface="Comic Sans MS" panose="030F0702030302020204" pitchFamily="66" charset="0"/>
            </a:endParaRPr>
          </a:p>
        </p:txBody>
      </p:sp>
      <p:sp>
        <p:nvSpPr>
          <p:cNvPr id="37" name="Text Box 122">
            <a:extLst>
              <a:ext uri="{FF2B5EF4-FFF2-40B4-BE49-F238E27FC236}">
                <a16:creationId xmlns="" xmlns:a16="http://schemas.microsoft.com/office/drawing/2014/main" id="{040E9317-847E-4873-B5BD-27709C39B6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1440" y="4824656"/>
            <a:ext cx="1128713" cy="525401"/>
          </a:xfrm>
          <a:prstGeom prst="rect">
            <a:avLst/>
          </a:prstGeom>
          <a:noFill/>
          <a:ln w="12700">
            <a:noFill/>
            <a:miter lim="800000"/>
            <a:headEnd/>
            <a:tailEnd type="none" w="lg" len="med"/>
          </a:ln>
        </p:spPr>
        <p:txBody>
          <a:bodyPr lIns="90000" tIns="46800" rIns="90000" bIns="4680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400" dirty="0">
                <a:latin typeface="Comic Sans MS" panose="030F0702030302020204" pitchFamily="66" charset="0"/>
              </a:rPr>
              <a:t>Intestino grueso</a:t>
            </a:r>
          </a:p>
        </p:txBody>
      </p:sp>
      <p:sp>
        <p:nvSpPr>
          <p:cNvPr id="38" name="Line 120">
            <a:extLst>
              <a:ext uri="{FF2B5EF4-FFF2-40B4-BE49-F238E27FC236}">
                <a16:creationId xmlns="" xmlns:a16="http://schemas.microsoft.com/office/drawing/2014/main" id="{BC35E199-8160-47F4-968C-B8764F8458F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62425" y="4158113"/>
            <a:ext cx="329280" cy="69805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 type="none" w="lg" len="med"/>
          </a:ln>
        </p:spPr>
        <p:txBody>
          <a:bodyPr wrap="square" lIns="90000" tIns="46800" rIns="90000" bIns="46800" anchor="ctr">
            <a:spAutoFit/>
          </a:bodyPr>
          <a:lstStyle/>
          <a:p>
            <a:endParaRPr lang="es-ES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82381"/>
            <a:ext cx="7444409" cy="871167"/>
          </a:xfrm>
          <a:solidFill>
            <a:srgbClr val="21FD5B"/>
          </a:solidFill>
        </p:spPr>
        <p:txBody>
          <a:bodyPr>
            <a:normAutofit/>
          </a:bodyPr>
          <a:lstStyle/>
          <a:p>
            <a:r>
              <a:rPr lang="es-ES" sz="2400" dirty="0">
                <a:latin typeface="Comic Sans MS" panose="030F0702030302020204" pitchFamily="66" charset="0"/>
              </a:rPr>
              <a:t>VERTEBRADOS: Especializaciones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596355" y="1212574"/>
            <a:ext cx="7374827" cy="5645426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l"/>
            <a:r>
              <a:rPr lang="es-ES" sz="2400" dirty="0">
                <a:solidFill>
                  <a:srgbClr val="00B050"/>
                </a:solidFill>
                <a:latin typeface="Comic Sans MS" panose="030F0702030302020204" pitchFamily="66" charset="0"/>
              </a:rPr>
              <a:t>BOCA</a:t>
            </a:r>
          </a:p>
          <a:p>
            <a:pPr algn="l">
              <a:buFont typeface="Arial" pitchFamily="34" charset="0"/>
              <a:buChar char="•"/>
            </a:pPr>
            <a:r>
              <a:rPr lang="es-ES" sz="1800" dirty="0">
                <a:solidFill>
                  <a:schemeClr val="tx1"/>
                </a:solidFill>
                <a:latin typeface="Comic Sans MS" panose="030F0702030302020204" pitchFamily="66" charset="0"/>
              </a:rPr>
              <a:t> Picos (aves, quelonios, monotremas)</a:t>
            </a:r>
          </a:p>
          <a:p>
            <a:pPr algn="l">
              <a:buFont typeface="Arial" pitchFamily="34" charset="0"/>
              <a:buChar char="•"/>
            </a:pPr>
            <a:r>
              <a:rPr lang="es-ES" sz="1800" dirty="0">
                <a:solidFill>
                  <a:schemeClr val="tx1"/>
                </a:solidFill>
                <a:latin typeface="Comic Sans MS" panose="030F0702030302020204" pitchFamily="66" charset="0"/>
              </a:rPr>
              <a:t> Dientes</a:t>
            </a:r>
          </a:p>
          <a:p>
            <a:pPr algn="l">
              <a:buFont typeface="Arial" pitchFamily="34" charset="0"/>
              <a:buChar char="•"/>
            </a:pPr>
            <a:r>
              <a:rPr lang="es-ES" sz="1800" dirty="0">
                <a:solidFill>
                  <a:schemeClr val="tx1"/>
                </a:solidFill>
                <a:latin typeface="Comic Sans MS" panose="030F0702030302020204" pitchFamily="66" charset="0"/>
              </a:rPr>
              <a:t> Glándulas salivares</a:t>
            </a:r>
          </a:p>
          <a:p>
            <a:pPr algn="l">
              <a:buFont typeface="Arial" pitchFamily="34" charset="0"/>
              <a:buChar char="•"/>
            </a:pPr>
            <a:r>
              <a:rPr lang="es-ES" sz="1800" dirty="0">
                <a:solidFill>
                  <a:schemeClr val="tx1"/>
                </a:solidFill>
                <a:latin typeface="Comic Sans MS" panose="030F0702030302020204" pitchFamily="66" charset="0"/>
              </a:rPr>
              <a:t> Lengua</a:t>
            </a:r>
          </a:p>
          <a:p>
            <a:pPr algn="l"/>
            <a:endParaRPr lang="es-ES" sz="2400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algn="l"/>
            <a:r>
              <a:rPr lang="es-ES" sz="2400" dirty="0">
                <a:solidFill>
                  <a:srgbClr val="00B050"/>
                </a:solidFill>
                <a:latin typeface="Comic Sans MS" panose="030F0702030302020204" pitchFamily="66" charset="0"/>
              </a:rPr>
              <a:t>ESÓFAFO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ES" sz="1800" dirty="0">
                <a:solidFill>
                  <a:schemeClr val="tx1"/>
                </a:solidFill>
                <a:latin typeface="Comic Sans MS" panose="030F0702030302020204" pitchFamily="66" charset="0"/>
              </a:rPr>
              <a:t>Buche (aves)</a:t>
            </a:r>
          </a:p>
          <a:p>
            <a:pPr algn="l"/>
            <a:endParaRPr lang="es-ES" sz="2400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algn="l"/>
            <a:r>
              <a:rPr lang="es-ES" sz="2400" dirty="0">
                <a:solidFill>
                  <a:srgbClr val="00B050"/>
                </a:solidFill>
                <a:latin typeface="Comic Sans MS" panose="030F0702030302020204" pitchFamily="66" charset="0"/>
              </a:rPr>
              <a:t>ESTÓMAGO</a:t>
            </a:r>
          </a:p>
          <a:p>
            <a:pPr algn="l">
              <a:buFont typeface="Arial" pitchFamily="34" charset="0"/>
              <a:buChar char="•"/>
            </a:pPr>
            <a:r>
              <a:rPr lang="es-ES" sz="1800" dirty="0">
                <a:solidFill>
                  <a:schemeClr val="tx1"/>
                </a:solidFill>
                <a:latin typeface="Comic Sans MS" panose="030F0702030302020204" pitchFamily="66" charset="0"/>
              </a:rPr>
              <a:t> Molleja (aves)</a:t>
            </a:r>
          </a:p>
          <a:p>
            <a:pPr algn="l">
              <a:buFont typeface="Arial" pitchFamily="34" charset="0"/>
              <a:buChar char="•"/>
            </a:pPr>
            <a:r>
              <a:rPr lang="es-ES" sz="1800" dirty="0">
                <a:solidFill>
                  <a:schemeClr val="tx1"/>
                </a:solidFill>
                <a:latin typeface="Comic Sans MS" panose="030F0702030302020204" pitchFamily="66" charset="0"/>
              </a:rPr>
              <a:t> Panza, redecilla, libro </a:t>
            </a:r>
          </a:p>
          <a:p>
            <a:pPr algn="l"/>
            <a:r>
              <a:rPr lang="es-ES" sz="1800" dirty="0">
                <a:solidFill>
                  <a:schemeClr val="tx1"/>
                </a:solidFill>
                <a:latin typeface="Comic Sans MS" panose="030F0702030302020204" pitchFamily="66" charset="0"/>
              </a:rPr>
              <a:t>  y cuajar (rumiantes)</a:t>
            </a:r>
          </a:p>
          <a:p>
            <a:pPr algn="l"/>
            <a:endParaRPr lang="es-ES" dirty="0">
              <a:solidFill>
                <a:schemeClr val="tx1"/>
              </a:solidFill>
            </a:endParaRPr>
          </a:p>
          <a:p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5" name="Picture 77" descr="T11-4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9759" y="2359144"/>
            <a:ext cx="4498963" cy="3842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94"/>
          <p:cNvSpPr txBox="1">
            <a:spLocks noChangeArrowheads="1"/>
          </p:cNvSpPr>
          <p:nvPr/>
        </p:nvSpPr>
        <p:spPr bwMode="auto">
          <a:xfrm>
            <a:off x="7009991" y="2588246"/>
            <a:ext cx="1220426" cy="771623"/>
          </a:xfrm>
          <a:prstGeom prst="rect">
            <a:avLst/>
          </a:prstGeom>
          <a:noFill/>
          <a:ln w="12700">
            <a:noFill/>
            <a:miter lim="800000"/>
            <a:headEnd/>
            <a:tailEnd type="none" w="lg" len="med"/>
          </a:ln>
        </p:spPr>
        <p:txBody>
          <a:bodyPr wrap="square" lIns="90000" tIns="46800" rIns="90000" bIns="4680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400" b="1" dirty="0">
                <a:latin typeface="Comic Sans MS" panose="030F0702030302020204" pitchFamily="66" charset="0"/>
              </a:rPr>
              <a:t>Molleja</a:t>
            </a:r>
          </a:p>
          <a:p>
            <a:pPr algn="ctr" eaLnBrk="0" hangingPunct="0">
              <a:spcBef>
                <a:spcPct val="50000"/>
              </a:spcBef>
            </a:pPr>
            <a:r>
              <a:rPr lang="es-ES_tradnl" sz="1200" dirty="0">
                <a:latin typeface="Comic Sans MS" panose="030F0702030302020204" pitchFamily="66" charset="0"/>
              </a:rPr>
              <a:t>(Estómago triturador)</a:t>
            </a:r>
          </a:p>
        </p:txBody>
      </p:sp>
      <p:sp>
        <p:nvSpPr>
          <p:cNvPr id="7" name="Line 95"/>
          <p:cNvSpPr>
            <a:spLocks noChangeShapeType="1"/>
          </p:cNvSpPr>
          <p:nvPr/>
        </p:nvSpPr>
        <p:spPr bwMode="auto">
          <a:xfrm flipV="1">
            <a:off x="6304392" y="2818504"/>
            <a:ext cx="881716" cy="1313198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none" w="lg" len="med"/>
          </a:ln>
        </p:spPr>
        <p:txBody>
          <a:bodyPr wrap="square" lIns="90000" tIns="46800" rIns="90000" bIns="46800" anchor="ctr">
            <a:spAutoFit/>
          </a:bodyPr>
          <a:lstStyle/>
          <a:p>
            <a:endParaRPr lang="es-ES"/>
          </a:p>
        </p:txBody>
      </p:sp>
      <p:sp>
        <p:nvSpPr>
          <p:cNvPr id="8" name="Text Box 85"/>
          <p:cNvSpPr txBox="1">
            <a:spLocks noChangeArrowheads="1"/>
          </p:cNvSpPr>
          <p:nvPr/>
        </p:nvSpPr>
        <p:spPr bwMode="auto">
          <a:xfrm>
            <a:off x="4086583" y="4208836"/>
            <a:ext cx="1096620" cy="956288"/>
          </a:xfrm>
          <a:prstGeom prst="rect">
            <a:avLst/>
          </a:prstGeom>
          <a:noFill/>
          <a:ln w="12700">
            <a:noFill/>
            <a:miter lim="800000"/>
            <a:headEnd/>
            <a:tailEnd type="none" w="lg" len="med"/>
          </a:ln>
        </p:spPr>
        <p:txBody>
          <a:bodyPr wrap="square" lIns="90000" tIns="46800" rIns="90000" bIns="4680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400" b="1" dirty="0">
                <a:latin typeface="Comic Sans MS" panose="030F0702030302020204" pitchFamily="66" charset="0"/>
              </a:rPr>
              <a:t>Buche</a:t>
            </a:r>
          </a:p>
          <a:p>
            <a:pPr algn="ctr" eaLnBrk="0" hangingPunct="0">
              <a:spcBef>
                <a:spcPct val="50000"/>
              </a:spcBef>
            </a:pPr>
            <a:r>
              <a:rPr lang="es-ES_tradnl" sz="1200" dirty="0">
                <a:latin typeface="Comic Sans MS" panose="030F0702030302020204" pitchFamily="66" charset="0"/>
              </a:rPr>
              <a:t>(almacena, humedece y ablanda)</a:t>
            </a:r>
          </a:p>
        </p:txBody>
      </p:sp>
      <p:sp>
        <p:nvSpPr>
          <p:cNvPr id="9" name="Line 86"/>
          <p:cNvSpPr>
            <a:spLocks noChangeShapeType="1"/>
          </p:cNvSpPr>
          <p:nvPr/>
        </p:nvSpPr>
        <p:spPr bwMode="auto">
          <a:xfrm flipV="1">
            <a:off x="4957435" y="4047495"/>
            <a:ext cx="504825" cy="246063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none" w="lg" len="med"/>
          </a:ln>
        </p:spPr>
        <p:txBody>
          <a:bodyPr wrap="none" lIns="90000" tIns="46800" rIns="90000" bIns="46800" anchor="ctr">
            <a:spAutoFit/>
          </a:bodyPr>
          <a:lstStyle/>
          <a:p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32" name="Picture 4" descr="833571ALMT05P102H01"/>
          <p:cNvPicPr>
            <a:picLocks noChangeAspect="1" noChangeArrowheads="1"/>
          </p:cNvPicPr>
          <p:nvPr/>
        </p:nvPicPr>
        <p:blipFill>
          <a:blip r:embed="rId2" cstate="print"/>
          <a:srcRect l="3429" t="4697" r="3787" b="4454"/>
          <a:stretch>
            <a:fillRect/>
          </a:stretch>
        </p:blipFill>
        <p:spPr bwMode="auto">
          <a:xfrm>
            <a:off x="1692275" y="1376363"/>
            <a:ext cx="6191250" cy="4852987"/>
          </a:xfrm>
          <a:prstGeom prst="rect">
            <a:avLst/>
          </a:prstGeom>
          <a:noFill/>
        </p:spPr>
      </p:pic>
      <p:sp>
        <p:nvSpPr>
          <p:cNvPr id="227333" name="Text Box 5"/>
          <p:cNvSpPr txBox="1">
            <a:spLocks noChangeArrowheads="1"/>
          </p:cNvSpPr>
          <p:nvPr/>
        </p:nvSpPr>
        <p:spPr bwMode="auto">
          <a:xfrm>
            <a:off x="792163" y="715963"/>
            <a:ext cx="7416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b="1" dirty="0">
                <a:solidFill>
                  <a:srgbClr val="669900"/>
                </a:solidFill>
                <a:latin typeface="Comic Sans MS" panose="030F0702030302020204" pitchFamily="66" charset="0"/>
              </a:rPr>
              <a:t>ESTÓMAGO DE LOS RUMIANTES</a:t>
            </a:r>
            <a:endParaRPr lang="es-ES" b="1" dirty="0">
              <a:solidFill>
                <a:srgbClr val="669900"/>
              </a:solidFill>
              <a:latin typeface="Comic Sans MS" panose="030F0702030302020204" pitchFamily="66" charset="0"/>
            </a:endParaRPr>
          </a:p>
        </p:txBody>
      </p:sp>
      <p:sp>
        <p:nvSpPr>
          <p:cNvPr id="227336" name="Text Box 8"/>
          <p:cNvSpPr txBox="1">
            <a:spLocks noChangeArrowheads="1"/>
          </p:cNvSpPr>
          <p:nvPr/>
        </p:nvSpPr>
        <p:spPr bwMode="auto">
          <a:xfrm>
            <a:off x="928688" y="4581525"/>
            <a:ext cx="1333500" cy="523220"/>
          </a:xfrm>
          <a:prstGeom prst="rect">
            <a:avLst/>
          </a:prstGeom>
          <a:solidFill>
            <a:srgbClr val="DAFEA6">
              <a:alpha val="53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400" b="1">
                <a:solidFill>
                  <a:srgbClr val="004A00"/>
                </a:solidFill>
                <a:latin typeface="Comic Sans MS" panose="030F0702030302020204" pitchFamily="66" charset="0"/>
              </a:rPr>
              <a:t> Intestino delgado</a:t>
            </a:r>
            <a:endParaRPr lang="es-ES" sz="1400" b="1">
              <a:solidFill>
                <a:srgbClr val="004A00"/>
              </a:solidFill>
              <a:latin typeface="Comic Sans MS" panose="030F0702030302020204" pitchFamily="66" charset="0"/>
            </a:endParaRPr>
          </a:p>
        </p:txBody>
      </p:sp>
      <p:sp>
        <p:nvSpPr>
          <p:cNvPr id="227337" name="Text Box 9"/>
          <p:cNvSpPr txBox="1">
            <a:spLocks noChangeArrowheads="1"/>
          </p:cNvSpPr>
          <p:nvPr/>
        </p:nvSpPr>
        <p:spPr bwMode="auto">
          <a:xfrm>
            <a:off x="833438" y="3968750"/>
            <a:ext cx="1152525" cy="523220"/>
          </a:xfrm>
          <a:prstGeom prst="rect">
            <a:avLst/>
          </a:prstGeom>
          <a:solidFill>
            <a:srgbClr val="DAFEA6">
              <a:alpha val="53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400" b="1">
                <a:solidFill>
                  <a:srgbClr val="004A00"/>
                </a:solidFill>
                <a:latin typeface="Comic Sans MS" panose="030F0702030302020204" pitchFamily="66" charset="0"/>
              </a:rPr>
              <a:t> Intestino grueso</a:t>
            </a:r>
            <a:endParaRPr lang="es-ES" sz="1400" b="1">
              <a:solidFill>
                <a:srgbClr val="004A00"/>
              </a:solidFill>
              <a:latin typeface="Comic Sans MS" panose="030F0702030302020204" pitchFamily="66" charset="0"/>
            </a:endParaRPr>
          </a:p>
        </p:txBody>
      </p:sp>
      <p:sp>
        <p:nvSpPr>
          <p:cNvPr id="227338" name="Text Box 10"/>
          <p:cNvSpPr txBox="1">
            <a:spLocks noChangeArrowheads="1"/>
          </p:cNvSpPr>
          <p:nvPr/>
        </p:nvSpPr>
        <p:spPr bwMode="auto">
          <a:xfrm>
            <a:off x="4664075" y="1600200"/>
            <a:ext cx="1046163" cy="304800"/>
          </a:xfrm>
          <a:prstGeom prst="rect">
            <a:avLst/>
          </a:prstGeom>
          <a:solidFill>
            <a:srgbClr val="DAFEA6">
              <a:alpha val="53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400" b="1">
                <a:solidFill>
                  <a:srgbClr val="004A00"/>
                </a:solidFill>
                <a:latin typeface="Comic Sans MS" panose="030F0702030302020204" pitchFamily="66" charset="0"/>
              </a:rPr>
              <a:t> Panza</a:t>
            </a:r>
            <a:endParaRPr lang="es-ES" sz="1400" b="1">
              <a:solidFill>
                <a:srgbClr val="004A00"/>
              </a:solidFill>
              <a:latin typeface="Comic Sans MS" panose="030F0702030302020204" pitchFamily="66" charset="0"/>
            </a:endParaRPr>
          </a:p>
        </p:txBody>
      </p:sp>
      <p:sp>
        <p:nvSpPr>
          <p:cNvPr id="227339" name="Text Box 11"/>
          <p:cNvSpPr txBox="1">
            <a:spLocks noChangeArrowheads="1"/>
          </p:cNvSpPr>
          <p:nvPr/>
        </p:nvSpPr>
        <p:spPr bwMode="auto">
          <a:xfrm>
            <a:off x="3708400" y="2082800"/>
            <a:ext cx="1042988" cy="304800"/>
          </a:xfrm>
          <a:prstGeom prst="rect">
            <a:avLst/>
          </a:prstGeom>
          <a:solidFill>
            <a:srgbClr val="DAFEA6">
              <a:alpha val="53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400" b="1">
                <a:solidFill>
                  <a:srgbClr val="004A00"/>
                </a:solidFill>
                <a:latin typeface="Comic Sans MS" panose="030F0702030302020204" pitchFamily="66" charset="0"/>
              </a:rPr>
              <a:t> Redecilla</a:t>
            </a:r>
            <a:endParaRPr lang="es-ES" sz="1400" b="1">
              <a:solidFill>
                <a:srgbClr val="004A00"/>
              </a:solidFill>
              <a:latin typeface="Comic Sans MS" panose="030F0702030302020204" pitchFamily="66" charset="0"/>
            </a:endParaRPr>
          </a:p>
        </p:txBody>
      </p:sp>
      <p:sp>
        <p:nvSpPr>
          <p:cNvPr id="227340" name="AutoShape 12"/>
          <p:cNvSpPr>
            <a:spLocks noChangeArrowheads="1"/>
          </p:cNvSpPr>
          <p:nvPr/>
        </p:nvSpPr>
        <p:spPr bwMode="auto">
          <a:xfrm rot="11157448">
            <a:off x="5961063" y="3141663"/>
            <a:ext cx="1296987" cy="2195512"/>
          </a:xfrm>
          <a:prstGeom prst="triangle">
            <a:avLst>
              <a:gd name="adj" fmla="val 43065"/>
            </a:avLst>
          </a:prstGeom>
          <a:solidFill>
            <a:srgbClr val="DAFEA6">
              <a:alpha val="53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pic>
        <p:nvPicPr>
          <p:cNvPr id="227342" name="Picture 14" descr="vaca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81650" y="1328738"/>
            <a:ext cx="2465388" cy="2344737"/>
          </a:xfrm>
          <a:prstGeom prst="rect">
            <a:avLst/>
          </a:prstGeom>
          <a:noFill/>
        </p:spPr>
      </p:pic>
      <p:sp>
        <p:nvSpPr>
          <p:cNvPr id="227345" name="Line 17"/>
          <p:cNvSpPr>
            <a:spLocks noChangeShapeType="1"/>
          </p:cNvSpPr>
          <p:nvPr/>
        </p:nvSpPr>
        <p:spPr bwMode="auto">
          <a:xfrm flipH="1">
            <a:off x="2808288" y="1773238"/>
            <a:ext cx="1835150" cy="503237"/>
          </a:xfrm>
          <a:prstGeom prst="line">
            <a:avLst/>
          </a:prstGeom>
          <a:noFill/>
          <a:ln w="19050">
            <a:solidFill>
              <a:srgbClr val="004A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27346" name="Line 18"/>
          <p:cNvSpPr>
            <a:spLocks noChangeShapeType="1"/>
          </p:cNvSpPr>
          <p:nvPr/>
        </p:nvSpPr>
        <p:spPr bwMode="auto">
          <a:xfrm flipH="1">
            <a:off x="4140200" y="1916113"/>
            <a:ext cx="827088" cy="2125662"/>
          </a:xfrm>
          <a:prstGeom prst="line">
            <a:avLst/>
          </a:prstGeom>
          <a:noFill/>
          <a:ln w="19050">
            <a:solidFill>
              <a:srgbClr val="004A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27347" name="Line 19"/>
          <p:cNvSpPr>
            <a:spLocks noChangeShapeType="1"/>
          </p:cNvSpPr>
          <p:nvPr/>
        </p:nvSpPr>
        <p:spPr bwMode="auto">
          <a:xfrm flipV="1">
            <a:off x="2268538" y="4076700"/>
            <a:ext cx="1295400" cy="647700"/>
          </a:xfrm>
          <a:prstGeom prst="line">
            <a:avLst/>
          </a:prstGeom>
          <a:noFill/>
          <a:ln w="19050">
            <a:solidFill>
              <a:srgbClr val="004A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27348" name="Line 20"/>
          <p:cNvSpPr>
            <a:spLocks noChangeShapeType="1"/>
          </p:cNvSpPr>
          <p:nvPr/>
        </p:nvSpPr>
        <p:spPr bwMode="auto">
          <a:xfrm flipV="1">
            <a:off x="1979613" y="3644900"/>
            <a:ext cx="1331912" cy="576263"/>
          </a:xfrm>
          <a:prstGeom prst="line">
            <a:avLst/>
          </a:prstGeom>
          <a:noFill/>
          <a:ln w="19050">
            <a:solidFill>
              <a:srgbClr val="004A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27349" name="Line 21"/>
          <p:cNvSpPr>
            <a:spLocks noChangeShapeType="1"/>
          </p:cNvSpPr>
          <p:nvPr/>
        </p:nvSpPr>
        <p:spPr bwMode="auto">
          <a:xfrm flipH="1">
            <a:off x="3311525" y="2384425"/>
            <a:ext cx="684213" cy="288925"/>
          </a:xfrm>
          <a:prstGeom prst="line">
            <a:avLst/>
          </a:prstGeom>
          <a:noFill/>
          <a:ln w="19050">
            <a:solidFill>
              <a:srgbClr val="004A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27350" name="Line 22"/>
          <p:cNvSpPr>
            <a:spLocks noChangeShapeType="1"/>
          </p:cNvSpPr>
          <p:nvPr/>
        </p:nvSpPr>
        <p:spPr bwMode="auto">
          <a:xfrm flipV="1">
            <a:off x="4535488" y="4581525"/>
            <a:ext cx="107950" cy="900113"/>
          </a:xfrm>
          <a:prstGeom prst="line">
            <a:avLst/>
          </a:prstGeom>
          <a:noFill/>
          <a:ln w="19050">
            <a:solidFill>
              <a:srgbClr val="004A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27351" name="Text Box 23"/>
          <p:cNvSpPr txBox="1">
            <a:spLocks noChangeArrowheads="1"/>
          </p:cNvSpPr>
          <p:nvPr/>
        </p:nvSpPr>
        <p:spPr bwMode="auto">
          <a:xfrm>
            <a:off x="3816350" y="5453063"/>
            <a:ext cx="1333500" cy="523220"/>
          </a:xfrm>
          <a:prstGeom prst="rect">
            <a:avLst/>
          </a:prstGeom>
          <a:solidFill>
            <a:srgbClr val="DAFEA6">
              <a:alpha val="53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400" b="1">
                <a:solidFill>
                  <a:srgbClr val="004A00"/>
                </a:solidFill>
                <a:latin typeface="Comic Sans MS" panose="030F0702030302020204" pitchFamily="66" charset="0"/>
              </a:rPr>
              <a:t> Cuajar o abomaso</a:t>
            </a:r>
            <a:endParaRPr lang="es-ES" sz="1400" b="1">
              <a:solidFill>
                <a:srgbClr val="004A00"/>
              </a:solidFill>
              <a:latin typeface="Comic Sans MS" panose="030F0702030302020204" pitchFamily="66" charset="0"/>
            </a:endParaRPr>
          </a:p>
        </p:txBody>
      </p:sp>
      <p:sp>
        <p:nvSpPr>
          <p:cNvPr id="227352" name="Text Box 24"/>
          <p:cNvSpPr txBox="1">
            <a:spLocks noChangeArrowheads="1"/>
          </p:cNvSpPr>
          <p:nvPr/>
        </p:nvSpPr>
        <p:spPr bwMode="auto">
          <a:xfrm>
            <a:off x="5040313" y="4581525"/>
            <a:ext cx="1008062" cy="523220"/>
          </a:xfrm>
          <a:prstGeom prst="rect">
            <a:avLst/>
          </a:prstGeom>
          <a:solidFill>
            <a:srgbClr val="DAFEA6">
              <a:alpha val="53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400" b="1">
                <a:solidFill>
                  <a:srgbClr val="004A00"/>
                </a:solidFill>
                <a:latin typeface="Comic Sans MS" panose="030F0702030302020204" pitchFamily="66" charset="0"/>
              </a:rPr>
              <a:t> Libro u omaso</a:t>
            </a:r>
            <a:endParaRPr lang="es-ES" sz="1400" b="1">
              <a:solidFill>
                <a:srgbClr val="004A00"/>
              </a:solidFill>
              <a:latin typeface="Comic Sans MS" panose="030F0702030302020204" pitchFamily="66" charset="0"/>
            </a:endParaRPr>
          </a:p>
        </p:txBody>
      </p:sp>
      <p:sp>
        <p:nvSpPr>
          <p:cNvPr id="227353" name="Line 25"/>
          <p:cNvSpPr>
            <a:spLocks noChangeShapeType="1"/>
          </p:cNvSpPr>
          <p:nvPr/>
        </p:nvSpPr>
        <p:spPr bwMode="auto">
          <a:xfrm flipH="1" flipV="1">
            <a:off x="4608513" y="4292600"/>
            <a:ext cx="431800" cy="360363"/>
          </a:xfrm>
          <a:prstGeom prst="line">
            <a:avLst/>
          </a:prstGeom>
          <a:noFill/>
          <a:ln w="19050">
            <a:solidFill>
              <a:srgbClr val="004A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27354" name="Text Box 26"/>
          <p:cNvSpPr txBox="1">
            <a:spLocks noChangeArrowheads="1"/>
          </p:cNvSpPr>
          <p:nvPr/>
        </p:nvSpPr>
        <p:spPr bwMode="auto">
          <a:xfrm>
            <a:off x="750888" y="3160713"/>
            <a:ext cx="1333500" cy="523220"/>
          </a:xfrm>
          <a:prstGeom prst="rect">
            <a:avLst/>
          </a:prstGeom>
          <a:solidFill>
            <a:srgbClr val="DAFEA6">
              <a:alpha val="53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400" b="1">
                <a:solidFill>
                  <a:srgbClr val="004A00"/>
                </a:solidFill>
                <a:latin typeface="Comic Sans MS" panose="030F0702030302020204" pitchFamily="66" charset="0"/>
              </a:rPr>
              <a:t> Cuajar o abomaso</a:t>
            </a:r>
            <a:endParaRPr lang="es-ES" sz="1400" b="1">
              <a:solidFill>
                <a:srgbClr val="004A00"/>
              </a:solidFill>
              <a:latin typeface="Comic Sans MS" panose="030F0702030302020204" pitchFamily="66" charset="0"/>
            </a:endParaRPr>
          </a:p>
        </p:txBody>
      </p:sp>
      <p:sp>
        <p:nvSpPr>
          <p:cNvPr id="227355" name="Text Box 27"/>
          <p:cNvSpPr txBox="1">
            <a:spLocks noChangeArrowheads="1"/>
          </p:cNvSpPr>
          <p:nvPr/>
        </p:nvSpPr>
        <p:spPr bwMode="auto">
          <a:xfrm>
            <a:off x="815975" y="2379663"/>
            <a:ext cx="1008063" cy="523220"/>
          </a:xfrm>
          <a:prstGeom prst="rect">
            <a:avLst/>
          </a:prstGeom>
          <a:solidFill>
            <a:srgbClr val="DAFEA6">
              <a:alpha val="53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400" b="1">
                <a:solidFill>
                  <a:srgbClr val="004A00"/>
                </a:solidFill>
                <a:latin typeface="Comic Sans MS" panose="030F0702030302020204" pitchFamily="66" charset="0"/>
              </a:rPr>
              <a:t> Libro u omaso</a:t>
            </a:r>
            <a:endParaRPr lang="es-ES" sz="1400" b="1">
              <a:solidFill>
                <a:srgbClr val="004A00"/>
              </a:solidFill>
              <a:latin typeface="Comic Sans MS" panose="030F0702030302020204" pitchFamily="66" charset="0"/>
            </a:endParaRPr>
          </a:p>
        </p:txBody>
      </p:sp>
      <p:sp>
        <p:nvSpPr>
          <p:cNvPr id="227356" name="Line 28"/>
          <p:cNvSpPr>
            <a:spLocks noChangeShapeType="1"/>
          </p:cNvSpPr>
          <p:nvPr/>
        </p:nvSpPr>
        <p:spPr bwMode="auto">
          <a:xfrm>
            <a:off x="1831975" y="2579688"/>
            <a:ext cx="1049338" cy="219075"/>
          </a:xfrm>
          <a:prstGeom prst="line">
            <a:avLst/>
          </a:prstGeom>
          <a:noFill/>
          <a:ln w="19050">
            <a:solidFill>
              <a:srgbClr val="004A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27357" name="Line 29"/>
          <p:cNvSpPr>
            <a:spLocks noChangeShapeType="1"/>
          </p:cNvSpPr>
          <p:nvPr/>
        </p:nvSpPr>
        <p:spPr bwMode="auto">
          <a:xfrm flipV="1">
            <a:off x="1997075" y="3005138"/>
            <a:ext cx="869950" cy="374650"/>
          </a:xfrm>
          <a:prstGeom prst="line">
            <a:avLst/>
          </a:prstGeom>
          <a:noFill/>
          <a:ln w="19050">
            <a:solidFill>
              <a:srgbClr val="004A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2"/>
          <p:cNvSpPr txBox="1">
            <a:spLocks noChangeArrowheads="1"/>
          </p:cNvSpPr>
          <p:nvPr/>
        </p:nvSpPr>
        <p:spPr bwMode="auto">
          <a:xfrm>
            <a:off x="1933575" y="114300"/>
            <a:ext cx="5256213" cy="338554"/>
          </a:xfrm>
          <a:prstGeom prst="rect">
            <a:avLst/>
          </a:prstGeom>
          <a:solidFill>
            <a:srgbClr val="21FD5B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600" dirty="0">
                <a:solidFill>
                  <a:schemeClr val="accent2"/>
                </a:solidFill>
                <a:latin typeface="Comic Sans MS" panose="030F0702030302020204" pitchFamily="66" charset="0"/>
              </a:rPr>
              <a:t>APARATO DIGESTIVO DE VERTEBRADOS</a:t>
            </a:r>
            <a:endParaRPr lang="es-ES_tradnl" sz="1600" dirty="0">
              <a:latin typeface="Comic Sans MS" panose="030F0702030302020204" pitchFamily="66" charset="0"/>
            </a:endParaRPr>
          </a:p>
        </p:txBody>
      </p:sp>
      <p:sp>
        <p:nvSpPr>
          <p:cNvPr id="3078" name="Text Box 5"/>
          <p:cNvSpPr txBox="1">
            <a:spLocks noChangeArrowheads="1"/>
          </p:cNvSpPr>
          <p:nvPr/>
        </p:nvSpPr>
        <p:spPr bwMode="auto">
          <a:xfrm>
            <a:off x="684213" y="1004604"/>
            <a:ext cx="3671888" cy="369332"/>
          </a:xfrm>
          <a:prstGeom prst="rect">
            <a:avLst/>
          </a:prstGeom>
          <a:solidFill>
            <a:srgbClr val="FFFF66"/>
          </a:solidFill>
          <a:ln w="19050">
            <a:solidFill>
              <a:srgbClr val="FFCC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_tradnl" dirty="0">
                <a:latin typeface="Comic Sans MS" panose="030F0702030302020204" pitchFamily="66" charset="0"/>
              </a:rPr>
              <a:t>Carnívoros: Tubo digestivo corto</a:t>
            </a:r>
            <a:endParaRPr lang="es-ES_tradnl" b="1" dirty="0">
              <a:latin typeface="Comic Sans MS" panose="030F0702030302020204" pitchFamily="66" charset="0"/>
            </a:endParaRPr>
          </a:p>
        </p:txBody>
      </p:sp>
      <p:sp>
        <p:nvSpPr>
          <p:cNvPr id="3079" name="Text Box 6"/>
          <p:cNvSpPr txBox="1">
            <a:spLocks noChangeArrowheads="1"/>
          </p:cNvSpPr>
          <p:nvPr/>
        </p:nvSpPr>
        <p:spPr bwMode="auto">
          <a:xfrm>
            <a:off x="4932363" y="987752"/>
            <a:ext cx="3671888" cy="369332"/>
          </a:xfrm>
          <a:prstGeom prst="rect">
            <a:avLst/>
          </a:prstGeom>
          <a:solidFill>
            <a:srgbClr val="FFFF66"/>
          </a:solidFill>
          <a:ln w="19050">
            <a:solidFill>
              <a:srgbClr val="FFCC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_tradnl" dirty="0">
                <a:latin typeface="Comic Sans MS" panose="030F0702030302020204" pitchFamily="66" charset="0"/>
              </a:rPr>
              <a:t>Herbívoros: Tubo digestivo largo</a:t>
            </a:r>
            <a:endParaRPr lang="es-ES_tradnl" b="1" dirty="0">
              <a:latin typeface="Comic Sans MS" panose="030F0702030302020204" pitchFamily="66" charset="0"/>
            </a:endParaRPr>
          </a:p>
        </p:txBody>
      </p:sp>
      <p:graphicFrame>
        <p:nvGraphicFramePr>
          <p:cNvPr id="635911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4619872"/>
              </p:ext>
            </p:extLst>
          </p:nvPr>
        </p:nvGraphicFramePr>
        <p:xfrm>
          <a:off x="5292725" y="1641301"/>
          <a:ext cx="2767013" cy="5086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786" name="Imagen de mapa de bits" r:id="rId4" imgW="3104762" imgH="5706272" progId="PBrush">
                  <p:embed/>
                </p:oleObj>
              </mc:Choice>
              <mc:Fallback>
                <p:oleObj name="Imagen de mapa de bits" r:id="rId4" imgW="3104762" imgH="5706272" progId="PBrush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2725" y="1641301"/>
                        <a:ext cx="2767013" cy="5086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5912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2080594"/>
              </p:ext>
            </p:extLst>
          </p:nvPr>
        </p:nvGraphicFramePr>
        <p:xfrm>
          <a:off x="849313" y="2170590"/>
          <a:ext cx="3219450" cy="3819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787" name="Imagen de mapa de bits" r:id="rId6" imgW="3219899" imgH="3820058" progId="PBrush">
                  <p:embed/>
                </p:oleObj>
              </mc:Choice>
              <mc:Fallback>
                <p:oleObj name="Imagen de mapa de bits" r:id="rId6" imgW="3219899" imgH="3820058" progId="PBrush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9313" y="2170590"/>
                        <a:ext cx="3219450" cy="3819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146" name="Text Box 2"/>
          <p:cNvSpPr txBox="1">
            <a:spLocks noChangeArrowheads="1"/>
          </p:cNvSpPr>
          <p:nvPr/>
        </p:nvSpPr>
        <p:spPr bwMode="auto">
          <a:xfrm>
            <a:off x="2052638" y="114300"/>
            <a:ext cx="5040312" cy="338554"/>
          </a:xfrm>
          <a:prstGeom prst="rect">
            <a:avLst/>
          </a:prstGeom>
          <a:solidFill>
            <a:srgbClr val="21FD5B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600" dirty="0">
                <a:solidFill>
                  <a:schemeClr val="accent2"/>
                </a:solidFill>
                <a:latin typeface="Comic Sans MS" panose="030F0702030302020204" pitchFamily="66" charset="0"/>
              </a:rPr>
              <a:t>ABSORCIÓN INTESTINAL Y EGESTIÓN</a:t>
            </a:r>
            <a:endParaRPr lang="es-ES_tradnl" sz="1600" dirty="0">
              <a:latin typeface="Comic Sans MS" panose="030F0702030302020204" pitchFamily="66" charset="0"/>
            </a:endParaRPr>
          </a:p>
        </p:txBody>
      </p:sp>
      <p:sp>
        <p:nvSpPr>
          <p:cNvPr id="646147" name="Text Box 3"/>
          <p:cNvSpPr txBox="1">
            <a:spLocks noChangeArrowheads="1"/>
          </p:cNvSpPr>
          <p:nvPr/>
        </p:nvSpPr>
        <p:spPr bwMode="auto">
          <a:xfrm>
            <a:off x="250825" y="618669"/>
            <a:ext cx="2331385" cy="343813"/>
          </a:xfrm>
          <a:prstGeom prst="rect">
            <a:avLst/>
          </a:prstGeom>
          <a:solidFill>
            <a:srgbClr val="C2F8EC"/>
          </a:solidFill>
          <a:ln w="38100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 eaLnBrk="0" hangingPunct="0">
              <a:lnSpc>
                <a:spcPct val="90000"/>
              </a:lnSpc>
            </a:pPr>
            <a:r>
              <a:rPr kumimoji="1" lang="es-ES_tradnl" dirty="0">
                <a:latin typeface="Comic Sans MS" panose="030F0702030302020204" pitchFamily="66" charset="0"/>
              </a:rPr>
              <a:t>Absorción intestinal</a:t>
            </a:r>
          </a:p>
        </p:txBody>
      </p:sp>
      <p:sp>
        <p:nvSpPr>
          <p:cNvPr id="646202" name="Text Box 58"/>
          <p:cNvSpPr txBox="1">
            <a:spLocks noChangeArrowheads="1"/>
          </p:cNvSpPr>
          <p:nvPr/>
        </p:nvSpPr>
        <p:spPr bwMode="auto">
          <a:xfrm>
            <a:off x="2771775" y="606732"/>
            <a:ext cx="5041900" cy="593112"/>
          </a:xfrm>
          <a:prstGeom prst="rect">
            <a:avLst/>
          </a:prstGeom>
          <a:solidFill>
            <a:srgbClr val="FF99CC"/>
          </a:solidFill>
          <a:ln w="38100">
            <a:noFill/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 eaLnBrk="0" hangingPunct="0">
              <a:lnSpc>
                <a:spcPct val="90000"/>
              </a:lnSpc>
            </a:pPr>
            <a:r>
              <a:rPr kumimoji="1" lang="es-ES_tradnl" dirty="0">
                <a:latin typeface="Comic Sans MS" panose="030F0702030302020204" pitchFamily="66" charset="0"/>
              </a:rPr>
              <a:t>Paso de los nutrientes de la pared del intestino al sistema circulatorio</a:t>
            </a:r>
            <a:endParaRPr kumimoji="1" lang="es-ES_tradnl" b="1" dirty="0">
              <a:latin typeface="Comic Sans MS" panose="030F0702030302020204" pitchFamily="66" charset="0"/>
            </a:endParaRPr>
          </a:p>
        </p:txBody>
      </p:sp>
      <p:sp>
        <p:nvSpPr>
          <p:cNvPr id="646203" name="Freeform 59"/>
          <p:cNvSpPr>
            <a:spLocks/>
          </p:cNvSpPr>
          <p:nvPr/>
        </p:nvSpPr>
        <p:spPr bwMode="auto">
          <a:xfrm rot="7065872">
            <a:off x="4576763" y="1254125"/>
            <a:ext cx="792162" cy="534988"/>
          </a:xfrm>
          <a:custGeom>
            <a:avLst/>
            <a:gdLst>
              <a:gd name="T0" fmla="*/ 2147483647 w 63"/>
              <a:gd name="T1" fmla="*/ 0 h 30"/>
              <a:gd name="T2" fmla="*/ 2147483647 w 63"/>
              <a:gd name="T3" fmla="*/ 636029517 h 30"/>
              <a:gd name="T4" fmla="*/ 2147483647 w 63"/>
              <a:gd name="T5" fmla="*/ 1590073654 h 30"/>
              <a:gd name="T6" fmla="*/ 0 w 63"/>
              <a:gd name="T7" fmla="*/ 2147483647 h 30"/>
              <a:gd name="T8" fmla="*/ 2147483647 w 63"/>
              <a:gd name="T9" fmla="*/ 2147483647 h 30"/>
              <a:gd name="T10" fmla="*/ 2147483647 w 63"/>
              <a:gd name="T11" fmla="*/ 2147483647 h 30"/>
              <a:gd name="T12" fmla="*/ 2147483647 w 63"/>
              <a:gd name="T13" fmla="*/ 0 h 3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3"/>
              <a:gd name="T22" fmla="*/ 0 h 30"/>
              <a:gd name="T23" fmla="*/ 63 w 63"/>
              <a:gd name="T24" fmla="*/ 30 h 3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3" h="30">
                <a:moveTo>
                  <a:pt x="63" y="0"/>
                </a:moveTo>
                <a:lnTo>
                  <a:pt x="48" y="2"/>
                </a:lnTo>
                <a:lnTo>
                  <a:pt x="50" y="5"/>
                </a:lnTo>
                <a:cubicBezTo>
                  <a:pt x="50" y="5"/>
                  <a:pt x="23" y="26"/>
                  <a:pt x="0" y="20"/>
                </a:cubicBezTo>
                <a:cubicBezTo>
                  <a:pt x="21" y="30"/>
                  <a:pt x="54" y="10"/>
                  <a:pt x="54" y="10"/>
                </a:cubicBezTo>
                <a:lnTo>
                  <a:pt x="56" y="13"/>
                </a:lnTo>
                <a:lnTo>
                  <a:pt x="63" y="0"/>
                </a:lnTo>
                <a:close/>
              </a:path>
            </a:pathLst>
          </a:custGeom>
          <a:gradFill rotWithShape="0">
            <a:gsLst>
              <a:gs pos="0">
                <a:srgbClr val="FEC8F2"/>
              </a:gs>
              <a:gs pos="100000">
                <a:srgbClr val="FC8CE4"/>
              </a:gs>
            </a:gsLst>
            <a:lin ang="0" scaled="1"/>
          </a:gradFill>
          <a:ln w="31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646204" name="Text Box 60"/>
          <p:cNvSpPr txBox="1">
            <a:spLocks noChangeArrowheads="1"/>
          </p:cNvSpPr>
          <p:nvPr/>
        </p:nvSpPr>
        <p:spPr bwMode="auto">
          <a:xfrm>
            <a:off x="5016500" y="1352550"/>
            <a:ext cx="11897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dirty="0">
                <a:latin typeface="Comic Sans MS" panose="030F0702030302020204" pitchFamily="66" charset="0"/>
              </a:rPr>
              <a:t>Mediante</a:t>
            </a:r>
          </a:p>
        </p:txBody>
      </p:sp>
      <p:grpSp>
        <p:nvGrpSpPr>
          <p:cNvPr id="2" name="Group 62"/>
          <p:cNvGrpSpPr>
            <a:grpSpLocks/>
          </p:cNvGrpSpPr>
          <p:nvPr/>
        </p:nvGrpSpPr>
        <p:grpSpPr bwMode="auto">
          <a:xfrm>
            <a:off x="4787900" y="2039938"/>
            <a:ext cx="1296988" cy="381000"/>
            <a:chOff x="3303" y="960"/>
            <a:chExt cx="1065" cy="240"/>
          </a:xfrm>
        </p:grpSpPr>
        <p:sp>
          <p:nvSpPr>
            <p:cNvPr id="19495" name="AutoShape 63"/>
            <p:cNvSpPr>
              <a:spLocks noChangeArrowheads="1"/>
            </p:cNvSpPr>
            <p:nvPr/>
          </p:nvSpPr>
          <p:spPr bwMode="auto">
            <a:xfrm>
              <a:off x="3303" y="960"/>
              <a:ext cx="969" cy="240"/>
            </a:xfrm>
            <a:prstGeom prst="roundRect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9496" name="Text Box 64"/>
            <p:cNvSpPr txBox="1">
              <a:spLocks noChangeArrowheads="1"/>
            </p:cNvSpPr>
            <p:nvPr/>
          </p:nvSpPr>
          <p:spPr bwMode="auto">
            <a:xfrm>
              <a:off x="3360" y="960"/>
              <a:ext cx="100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_tradnl">
                  <a:latin typeface="Comic Sans MS" pitchFamily="66" charset="0"/>
                </a:rPr>
                <a:t>Difusión</a:t>
              </a:r>
              <a:endParaRPr lang="es-ES">
                <a:latin typeface="Comic Sans MS" pitchFamily="66" charset="0"/>
              </a:endParaRPr>
            </a:p>
          </p:txBody>
        </p:sp>
      </p:grpSp>
      <p:grpSp>
        <p:nvGrpSpPr>
          <p:cNvPr id="3" name="Group 65"/>
          <p:cNvGrpSpPr>
            <a:grpSpLocks/>
          </p:cNvGrpSpPr>
          <p:nvPr/>
        </p:nvGrpSpPr>
        <p:grpSpPr bwMode="auto">
          <a:xfrm>
            <a:off x="6154738" y="2035175"/>
            <a:ext cx="2378075" cy="381000"/>
            <a:chOff x="3303" y="960"/>
            <a:chExt cx="1065" cy="240"/>
          </a:xfrm>
        </p:grpSpPr>
        <p:sp>
          <p:nvSpPr>
            <p:cNvPr id="19493" name="AutoShape 66"/>
            <p:cNvSpPr>
              <a:spLocks noChangeArrowheads="1"/>
            </p:cNvSpPr>
            <p:nvPr/>
          </p:nvSpPr>
          <p:spPr bwMode="auto">
            <a:xfrm>
              <a:off x="3303" y="960"/>
              <a:ext cx="969" cy="240"/>
            </a:xfrm>
            <a:prstGeom prst="roundRect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9494" name="Text Box 67"/>
            <p:cNvSpPr txBox="1">
              <a:spLocks noChangeArrowheads="1"/>
            </p:cNvSpPr>
            <p:nvPr/>
          </p:nvSpPr>
          <p:spPr bwMode="auto">
            <a:xfrm>
              <a:off x="3360" y="960"/>
              <a:ext cx="100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_tradnl">
                  <a:latin typeface="Comic Sans MS" pitchFamily="66" charset="0"/>
                </a:rPr>
                <a:t>Transporte activo</a:t>
              </a:r>
              <a:endParaRPr lang="es-ES">
                <a:latin typeface="Comic Sans MS" pitchFamily="66" charset="0"/>
              </a:endParaRPr>
            </a:p>
          </p:txBody>
        </p:sp>
      </p:grpSp>
      <p:sp>
        <p:nvSpPr>
          <p:cNvPr id="646212" name="Rectangle 68"/>
          <p:cNvSpPr>
            <a:spLocks noChangeArrowheads="1"/>
          </p:cNvSpPr>
          <p:nvPr/>
        </p:nvSpPr>
        <p:spPr bwMode="auto">
          <a:xfrm>
            <a:off x="4572000" y="1989138"/>
            <a:ext cx="3887788" cy="503237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grpSp>
        <p:nvGrpSpPr>
          <p:cNvPr id="4" name="Group 76"/>
          <p:cNvGrpSpPr>
            <a:grpSpLocks/>
          </p:cNvGrpSpPr>
          <p:nvPr/>
        </p:nvGrpSpPr>
        <p:grpSpPr bwMode="auto">
          <a:xfrm>
            <a:off x="539750" y="1773238"/>
            <a:ext cx="2520950" cy="1009650"/>
            <a:chOff x="657" y="1207"/>
            <a:chExt cx="1588" cy="636"/>
          </a:xfrm>
        </p:grpSpPr>
        <p:sp>
          <p:nvSpPr>
            <p:cNvPr id="646218" name="Cloud"/>
            <p:cNvSpPr>
              <a:spLocks noChangeAspect="1" noEditPoints="1" noChangeArrowheads="1"/>
            </p:cNvSpPr>
            <p:nvPr/>
          </p:nvSpPr>
          <p:spPr bwMode="auto">
            <a:xfrm>
              <a:off x="657" y="1207"/>
              <a:ext cx="1588" cy="636"/>
            </a:xfrm>
            <a:custGeom>
              <a:avLst/>
              <a:gdLst>
                <a:gd name="T0" fmla="*/ 67 w 21600"/>
                <a:gd name="T1" fmla="*/ 10800 h 21600"/>
                <a:gd name="T2" fmla="*/ 10800 w 21600"/>
                <a:gd name="T3" fmla="*/ 21577 h 21600"/>
                <a:gd name="T4" fmla="*/ 21582 w 21600"/>
                <a:gd name="T5" fmla="*/ 10800 h 21600"/>
                <a:gd name="T6" fmla="*/ 10800 w 21600"/>
                <a:gd name="T7" fmla="*/ 1235 h 21600"/>
                <a:gd name="T8" fmla="*/ 2977 w 21600"/>
                <a:gd name="T9" fmla="*/ 3262 h 21600"/>
                <a:gd name="T10" fmla="*/ 17087 w 21600"/>
                <a:gd name="T11" fmla="*/ 173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BE7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19492" name="Text Box 75"/>
            <p:cNvSpPr txBox="1">
              <a:spLocks noChangeArrowheads="1"/>
            </p:cNvSpPr>
            <p:nvPr/>
          </p:nvSpPr>
          <p:spPr bwMode="auto">
            <a:xfrm>
              <a:off x="857" y="1298"/>
              <a:ext cx="1252" cy="4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_tradnl">
                  <a:latin typeface="Comic Sans MS" pitchFamily="66" charset="0"/>
                </a:rPr>
                <a:t>Estructuras con gran superficie</a:t>
              </a:r>
              <a:endParaRPr lang="es-ES">
                <a:latin typeface="Comic Sans MS" pitchFamily="66" charset="0"/>
              </a:endParaRPr>
            </a:p>
          </p:txBody>
        </p:sp>
      </p:grpSp>
      <p:cxnSp>
        <p:nvCxnSpPr>
          <p:cNvPr id="646221" name="AutoShape 77"/>
          <p:cNvCxnSpPr>
            <a:cxnSpLocks noChangeShapeType="1"/>
            <a:stCxn id="646212" idx="1"/>
            <a:endCxn id="646218" idx="3"/>
          </p:cNvCxnSpPr>
          <p:nvPr/>
        </p:nvCxnSpPr>
        <p:spPr bwMode="auto">
          <a:xfrm rot="10800000">
            <a:off x="1800225" y="1830388"/>
            <a:ext cx="2757488" cy="411162"/>
          </a:xfrm>
          <a:prstGeom prst="curvedConnector4">
            <a:avLst>
              <a:gd name="adj1" fmla="val 26884"/>
              <a:gd name="adj2" fmla="val 169500"/>
            </a:avLst>
          </a:prstGeom>
          <a:noFill/>
          <a:ln w="28575">
            <a:solidFill>
              <a:srgbClr val="FF0000"/>
            </a:solidFill>
            <a:prstDash val="sysDot"/>
            <a:round/>
            <a:headEnd/>
            <a:tailEnd type="triangle" w="lg" len="lg"/>
          </a:ln>
        </p:spPr>
      </p:cxnSp>
      <p:sp>
        <p:nvSpPr>
          <p:cNvPr id="646222" name="Text Box 78"/>
          <p:cNvSpPr txBox="1">
            <a:spLocks noChangeArrowheads="1"/>
          </p:cNvSpPr>
          <p:nvPr/>
        </p:nvSpPr>
        <p:spPr bwMode="auto">
          <a:xfrm>
            <a:off x="2195513" y="1262063"/>
            <a:ext cx="17011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dirty="0">
                <a:latin typeface="Comic Sans MS" panose="030F0702030302020204" pitchFamily="66" charset="0"/>
              </a:rPr>
              <a:t>Se realizan en</a:t>
            </a:r>
          </a:p>
        </p:txBody>
      </p:sp>
      <p:pic>
        <p:nvPicPr>
          <p:cNvPr id="646223" name="Picture 79" descr="T11-08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7295" y="3494828"/>
            <a:ext cx="2277802" cy="1133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80"/>
          <p:cNvGrpSpPr>
            <a:grpSpLocks/>
          </p:cNvGrpSpPr>
          <p:nvPr/>
        </p:nvGrpSpPr>
        <p:grpSpPr bwMode="auto">
          <a:xfrm>
            <a:off x="925099" y="2822713"/>
            <a:ext cx="2752378" cy="1928190"/>
            <a:chOff x="675" y="901"/>
            <a:chExt cx="2145" cy="1445"/>
          </a:xfrm>
        </p:grpSpPr>
        <p:sp>
          <p:nvSpPr>
            <p:cNvPr id="19489" name="Text Box 81"/>
            <p:cNvSpPr txBox="1">
              <a:spLocks noChangeArrowheads="1"/>
            </p:cNvSpPr>
            <p:nvPr/>
          </p:nvSpPr>
          <p:spPr bwMode="auto">
            <a:xfrm>
              <a:off x="935" y="960"/>
              <a:ext cx="1573" cy="394"/>
            </a:xfrm>
            <a:prstGeom prst="rect">
              <a:avLst/>
            </a:prstGeom>
            <a:solidFill>
              <a:srgbClr val="A2FCDE"/>
            </a:solidFill>
            <a:ln w="12700">
              <a:noFill/>
              <a:miter lim="800000"/>
              <a:headEnd/>
              <a:tailEnd type="none" w="lg" len="med"/>
            </a:ln>
          </p:spPr>
          <p:txBody>
            <a:bodyPr lIns="90000" tIns="46800" rIns="90000" bIns="46800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s-ES_tradnl" sz="1400" dirty="0">
                  <a:latin typeface="Comic Sans MS" panose="030F0702030302020204" pitchFamily="66" charset="0"/>
                </a:rPr>
                <a:t>CIEGOS INTESTINALES</a:t>
              </a:r>
            </a:p>
          </p:txBody>
        </p:sp>
        <p:sp>
          <p:nvSpPr>
            <p:cNvPr id="19490" name="Rectangle 82"/>
            <p:cNvSpPr>
              <a:spLocks noChangeArrowheads="1"/>
            </p:cNvSpPr>
            <p:nvPr/>
          </p:nvSpPr>
          <p:spPr bwMode="auto">
            <a:xfrm>
              <a:off x="675" y="901"/>
              <a:ext cx="2145" cy="1445"/>
            </a:xfrm>
            <a:prstGeom prst="rect">
              <a:avLst/>
            </a:prstGeom>
            <a:noFill/>
            <a:ln w="38100" cmpd="dbl">
              <a:solidFill>
                <a:srgbClr val="FF0000"/>
              </a:solidFill>
              <a:miter lim="800000"/>
              <a:headEnd/>
              <a:tailEnd type="none" w="lg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s-ES"/>
            </a:p>
          </p:txBody>
        </p:sp>
      </p:grpSp>
      <p:pic>
        <p:nvPicPr>
          <p:cNvPr id="646227" name="Picture 83" descr="T11-08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6074" y="3240161"/>
            <a:ext cx="2636705" cy="1227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84"/>
          <p:cNvGrpSpPr>
            <a:grpSpLocks/>
          </p:cNvGrpSpPr>
          <p:nvPr/>
        </p:nvGrpSpPr>
        <p:grpSpPr bwMode="auto">
          <a:xfrm>
            <a:off x="5278439" y="2763079"/>
            <a:ext cx="2652987" cy="1948070"/>
            <a:chOff x="3448" y="928"/>
            <a:chExt cx="2145" cy="1445"/>
          </a:xfrm>
        </p:grpSpPr>
        <p:sp>
          <p:nvSpPr>
            <p:cNvPr id="19487" name="Text Box 85"/>
            <p:cNvSpPr txBox="1">
              <a:spLocks noChangeArrowheads="1"/>
            </p:cNvSpPr>
            <p:nvPr/>
          </p:nvSpPr>
          <p:spPr bwMode="auto">
            <a:xfrm>
              <a:off x="3754" y="935"/>
              <a:ext cx="1573" cy="230"/>
            </a:xfrm>
            <a:prstGeom prst="rect">
              <a:avLst/>
            </a:prstGeom>
            <a:solidFill>
              <a:srgbClr val="A2FCDE"/>
            </a:solidFill>
            <a:ln w="12700">
              <a:noFill/>
              <a:miter lim="800000"/>
              <a:headEnd/>
              <a:tailEnd type="none" w="lg" len="med"/>
            </a:ln>
          </p:spPr>
          <p:txBody>
            <a:bodyPr lIns="90000" tIns="46800" rIns="90000" bIns="46800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s-ES_tradnl" sz="1400" dirty="0">
                  <a:latin typeface="Comic Sans MS" panose="030F0702030302020204" pitchFamily="66" charset="0"/>
                </a:rPr>
                <a:t>VÁLVULA ESPIRAL</a:t>
              </a:r>
            </a:p>
          </p:txBody>
        </p:sp>
        <p:sp>
          <p:nvSpPr>
            <p:cNvPr id="19488" name="Rectangle 86"/>
            <p:cNvSpPr>
              <a:spLocks noChangeArrowheads="1"/>
            </p:cNvSpPr>
            <p:nvPr/>
          </p:nvSpPr>
          <p:spPr bwMode="auto">
            <a:xfrm>
              <a:off x="3448" y="928"/>
              <a:ext cx="2145" cy="1445"/>
            </a:xfrm>
            <a:prstGeom prst="rect">
              <a:avLst/>
            </a:prstGeom>
            <a:noFill/>
            <a:ln w="38100" cmpd="dbl">
              <a:solidFill>
                <a:srgbClr val="FF0000"/>
              </a:solidFill>
              <a:miter lim="800000"/>
              <a:headEnd/>
              <a:tailEnd type="none" w="lg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s-ES"/>
            </a:p>
          </p:txBody>
        </p:sp>
      </p:grpSp>
      <p:pic>
        <p:nvPicPr>
          <p:cNvPr id="646231" name="Picture 87" descr="T11-08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9652" y="4895110"/>
            <a:ext cx="2271357" cy="1585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6232" name="Picture 88" descr="T11-08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98329" y="4740486"/>
            <a:ext cx="1535112" cy="177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6233" name="Picture 89" descr="T11-08d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82266" y="5009325"/>
            <a:ext cx="1780805" cy="1590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90"/>
          <p:cNvGrpSpPr>
            <a:grpSpLocks/>
          </p:cNvGrpSpPr>
          <p:nvPr/>
        </p:nvGrpSpPr>
        <p:grpSpPr bwMode="auto">
          <a:xfrm>
            <a:off x="464587" y="4731027"/>
            <a:ext cx="8083065" cy="1780208"/>
            <a:chOff x="373" y="2455"/>
            <a:chExt cx="5555" cy="1555"/>
          </a:xfrm>
        </p:grpSpPr>
        <p:sp>
          <p:nvSpPr>
            <p:cNvPr id="19485" name="Rectangle 91"/>
            <p:cNvSpPr>
              <a:spLocks noChangeArrowheads="1"/>
            </p:cNvSpPr>
            <p:nvPr/>
          </p:nvSpPr>
          <p:spPr bwMode="auto">
            <a:xfrm>
              <a:off x="373" y="2455"/>
              <a:ext cx="5555" cy="1555"/>
            </a:xfrm>
            <a:prstGeom prst="rect">
              <a:avLst/>
            </a:prstGeom>
            <a:noFill/>
            <a:ln w="38100" cmpd="dbl">
              <a:solidFill>
                <a:srgbClr val="FF0000"/>
              </a:solidFill>
              <a:miter lim="800000"/>
              <a:headEnd/>
              <a:tailEnd type="none" w="lg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s-ES"/>
            </a:p>
          </p:txBody>
        </p:sp>
        <p:sp>
          <p:nvSpPr>
            <p:cNvPr id="19486" name="Text Box 92"/>
            <p:cNvSpPr txBox="1">
              <a:spLocks noChangeArrowheads="1"/>
            </p:cNvSpPr>
            <p:nvPr/>
          </p:nvSpPr>
          <p:spPr bwMode="auto">
            <a:xfrm>
              <a:off x="2327" y="2507"/>
              <a:ext cx="1573" cy="271"/>
            </a:xfrm>
            <a:prstGeom prst="rect">
              <a:avLst/>
            </a:prstGeom>
            <a:solidFill>
              <a:srgbClr val="A2FCDE"/>
            </a:solidFill>
            <a:ln w="12700">
              <a:noFill/>
              <a:miter lim="800000"/>
              <a:headEnd/>
              <a:tailEnd type="none" w="lg" len="med"/>
            </a:ln>
          </p:spPr>
          <p:txBody>
            <a:bodyPr lIns="90000" tIns="46800" rIns="90000" bIns="46800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s-ES_tradnl" sz="1400" dirty="0">
                  <a:latin typeface="Comic Sans MS" panose="030F0702030302020204" pitchFamily="66" charset="0"/>
                </a:rPr>
                <a:t>VELLOSIDADES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242" name="Text Box 2"/>
          <p:cNvSpPr txBox="1">
            <a:spLocks noChangeArrowheads="1"/>
          </p:cNvSpPr>
          <p:nvPr/>
        </p:nvSpPr>
        <p:spPr bwMode="auto">
          <a:xfrm>
            <a:off x="792163" y="114300"/>
            <a:ext cx="7383007" cy="338554"/>
          </a:xfrm>
          <a:prstGeom prst="rect">
            <a:avLst/>
          </a:prstGeom>
          <a:solidFill>
            <a:srgbClr val="21FD5B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600" b="1" dirty="0">
                <a:solidFill>
                  <a:schemeClr val="accent2"/>
                </a:solidFill>
                <a:latin typeface="Comic Sans MS" panose="030F0702030302020204" pitchFamily="66" charset="0"/>
              </a:rPr>
              <a:t>EGESTIÓN:</a:t>
            </a:r>
            <a:r>
              <a:rPr lang="es-ES_tradnl" sz="1600" dirty="0">
                <a:solidFill>
                  <a:schemeClr val="accent2"/>
                </a:solidFill>
                <a:latin typeface="Comic Sans MS" panose="030F0702030302020204" pitchFamily="66" charset="0"/>
              </a:rPr>
              <a:t> Eliminación de restos no digeridos en forma de heces fecales.</a:t>
            </a:r>
            <a:endParaRPr lang="es-ES_tradnl" sz="1600" dirty="0">
              <a:latin typeface="Comic Sans MS" panose="030F0702030302020204" pitchFamily="66" charset="0"/>
            </a:endParaRPr>
          </a:p>
        </p:txBody>
      </p:sp>
      <p:sp>
        <p:nvSpPr>
          <p:cNvPr id="650274" name="Freeform 34"/>
          <p:cNvSpPr>
            <a:spLocks/>
          </p:cNvSpPr>
          <p:nvPr/>
        </p:nvSpPr>
        <p:spPr bwMode="auto">
          <a:xfrm rot="7065872">
            <a:off x="4576763" y="666291"/>
            <a:ext cx="792162" cy="534988"/>
          </a:xfrm>
          <a:custGeom>
            <a:avLst/>
            <a:gdLst>
              <a:gd name="T0" fmla="*/ 2147483647 w 63"/>
              <a:gd name="T1" fmla="*/ 0 h 30"/>
              <a:gd name="T2" fmla="*/ 2147483647 w 63"/>
              <a:gd name="T3" fmla="*/ 636029517 h 30"/>
              <a:gd name="T4" fmla="*/ 2147483647 w 63"/>
              <a:gd name="T5" fmla="*/ 1590073654 h 30"/>
              <a:gd name="T6" fmla="*/ 0 w 63"/>
              <a:gd name="T7" fmla="*/ 2147483647 h 30"/>
              <a:gd name="T8" fmla="*/ 2147483647 w 63"/>
              <a:gd name="T9" fmla="*/ 2147483647 h 30"/>
              <a:gd name="T10" fmla="*/ 2147483647 w 63"/>
              <a:gd name="T11" fmla="*/ 2147483647 h 30"/>
              <a:gd name="T12" fmla="*/ 2147483647 w 63"/>
              <a:gd name="T13" fmla="*/ 0 h 3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3"/>
              <a:gd name="T22" fmla="*/ 0 h 30"/>
              <a:gd name="T23" fmla="*/ 63 w 63"/>
              <a:gd name="T24" fmla="*/ 30 h 3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3" h="30">
                <a:moveTo>
                  <a:pt x="63" y="0"/>
                </a:moveTo>
                <a:lnTo>
                  <a:pt x="48" y="2"/>
                </a:lnTo>
                <a:lnTo>
                  <a:pt x="50" y="5"/>
                </a:lnTo>
                <a:cubicBezTo>
                  <a:pt x="50" y="5"/>
                  <a:pt x="23" y="26"/>
                  <a:pt x="0" y="20"/>
                </a:cubicBezTo>
                <a:cubicBezTo>
                  <a:pt x="21" y="30"/>
                  <a:pt x="54" y="10"/>
                  <a:pt x="54" y="10"/>
                </a:cubicBezTo>
                <a:lnTo>
                  <a:pt x="56" y="13"/>
                </a:lnTo>
                <a:lnTo>
                  <a:pt x="63" y="0"/>
                </a:lnTo>
                <a:close/>
              </a:path>
            </a:pathLst>
          </a:custGeom>
          <a:gradFill rotWithShape="0">
            <a:gsLst>
              <a:gs pos="0">
                <a:srgbClr val="FEC8F2"/>
              </a:gs>
              <a:gs pos="100000">
                <a:srgbClr val="FC8CE4"/>
              </a:gs>
            </a:gsLst>
            <a:lin ang="0" scaled="1"/>
          </a:gradFill>
          <a:ln w="31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650275" name="Text Box 35"/>
          <p:cNvSpPr txBox="1">
            <a:spLocks noChangeArrowheads="1"/>
          </p:cNvSpPr>
          <p:nvPr/>
        </p:nvSpPr>
        <p:spPr bwMode="auto">
          <a:xfrm>
            <a:off x="5016500" y="830033"/>
            <a:ext cx="156645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dirty="0">
                <a:latin typeface="Comic Sans MS" panose="030F0702030302020204" pitchFamily="66" charset="0"/>
              </a:rPr>
              <a:t>Por medio de</a:t>
            </a:r>
          </a:p>
        </p:txBody>
      </p:sp>
      <p:grpSp>
        <p:nvGrpSpPr>
          <p:cNvPr id="2" name="Group 36"/>
          <p:cNvGrpSpPr>
            <a:grpSpLocks/>
          </p:cNvGrpSpPr>
          <p:nvPr/>
        </p:nvGrpSpPr>
        <p:grpSpPr bwMode="auto">
          <a:xfrm>
            <a:off x="5201558" y="1321474"/>
            <a:ext cx="1655763" cy="381000"/>
            <a:chOff x="3303" y="960"/>
            <a:chExt cx="1065" cy="240"/>
          </a:xfrm>
        </p:grpSpPr>
        <p:sp>
          <p:nvSpPr>
            <p:cNvPr id="21526" name="AutoShape 37"/>
            <p:cNvSpPr>
              <a:spLocks noChangeArrowheads="1"/>
            </p:cNvSpPr>
            <p:nvPr/>
          </p:nvSpPr>
          <p:spPr bwMode="auto">
            <a:xfrm>
              <a:off x="3303" y="960"/>
              <a:ext cx="969" cy="240"/>
            </a:xfrm>
            <a:prstGeom prst="roundRect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1527" name="Text Box 38"/>
            <p:cNvSpPr txBox="1">
              <a:spLocks noChangeArrowheads="1"/>
            </p:cNvSpPr>
            <p:nvPr/>
          </p:nvSpPr>
          <p:spPr bwMode="auto">
            <a:xfrm>
              <a:off x="3360" y="960"/>
              <a:ext cx="100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_tradnl">
                  <a:latin typeface="Comic Sans MS" pitchFamily="66" charset="0"/>
                </a:rPr>
                <a:t>Defecación</a:t>
              </a:r>
              <a:endParaRPr lang="es-ES">
                <a:latin typeface="Comic Sans MS" pitchFamily="66" charset="0"/>
              </a:endParaRPr>
            </a:p>
          </p:txBody>
        </p:sp>
      </p:grpSp>
      <p:sp>
        <p:nvSpPr>
          <p:cNvPr id="650279" name="Text Box 39"/>
          <p:cNvSpPr txBox="1">
            <a:spLocks noChangeArrowheads="1"/>
          </p:cNvSpPr>
          <p:nvPr/>
        </p:nvSpPr>
        <p:spPr bwMode="auto">
          <a:xfrm>
            <a:off x="7386404" y="2430002"/>
            <a:ext cx="576263" cy="338554"/>
          </a:xfrm>
          <a:prstGeom prst="rect">
            <a:avLst/>
          </a:prstGeom>
          <a:solidFill>
            <a:srgbClr val="FFFF66"/>
          </a:solidFill>
          <a:ln w="19050">
            <a:solidFill>
              <a:srgbClr val="FFCC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_tradnl" sz="1600" dirty="0">
                <a:latin typeface="Comic Sans MS" panose="030F0702030302020204" pitchFamily="66" charset="0"/>
              </a:rPr>
              <a:t>Ano</a:t>
            </a:r>
            <a:endParaRPr lang="es-ES_tradnl" sz="1600" b="1" dirty="0">
              <a:latin typeface="Comic Sans MS" panose="030F0702030302020204" pitchFamily="66" charset="0"/>
            </a:endParaRPr>
          </a:p>
        </p:txBody>
      </p:sp>
      <p:sp>
        <p:nvSpPr>
          <p:cNvPr id="650280" name="Text Box 40"/>
          <p:cNvSpPr txBox="1">
            <a:spLocks noChangeArrowheads="1"/>
          </p:cNvSpPr>
          <p:nvPr/>
        </p:nvSpPr>
        <p:spPr bwMode="auto">
          <a:xfrm>
            <a:off x="3840470" y="2327274"/>
            <a:ext cx="2039019" cy="761747"/>
          </a:xfrm>
          <a:prstGeom prst="rect">
            <a:avLst/>
          </a:prstGeom>
          <a:solidFill>
            <a:srgbClr val="FFFF66"/>
          </a:solidFill>
          <a:ln w="19050">
            <a:solidFill>
              <a:srgbClr val="FFCC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_tradnl" sz="1600" dirty="0">
                <a:latin typeface="Comic Sans MS" panose="030F0702030302020204" pitchFamily="66" charset="0"/>
              </a:rPr>
              <a:t>       Cloaca</a:t>
            </a:r>
          </a:p>
          <a:p>
            <a:pPr algn="ctr" eaLnBrk="0" hangingPunct="0">
              <a:spcBef>
                <a:spcPct val="50000"/>
              </a:spcBef>
            </a:pPr>
            <a:r>
              <a:rPr lang="es-ES_tradnl" sz="1100" dirty="0">
                <a:latin typeface="Comic Sans MS" panose="030F0702030302020204" pitchFamily="66" charset="0"/>
              </a:rPr>
              <a:t>(orificio digestivo, excretor y reproductor)</a:t>
            </a:r>
          </a:p>
        </p:txBody>
      </p:sp>
      <p:cxnSp>
        <p:nvCxnSpPr>
          <p:cNvPr id="650281" name="AutoShape 41"/>
          <p:cNvCxnSpPr>
            <a:cxnSpLocks noChangeShapeType="1"/>
          </p:cNvCxnSpPr>
          <p:nvPr/>
        </p:nvCxnSpPr>
        <p:spPr bwMode="auto">
          <a:xfrm rot="5400000">
            <a:off x="4626644" y="1706150"/>
            <a:ext cx="712645" cy="430045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</p:spPr>
      </p:cxnSp>
      <p:cxnSp>
        <p:nvCxnSpPr>
          <p:cNvPr id="650282" name="AutoShape 42"/>
          <p:cNvCxnSpPr>
            <a:cxnSpLocks noChangeShapeType="1"/>
          </p:cNvCxnSpPr>
          <p:nvPr/>
        </p:nvCxnSpPr>
        <p:spPr bwMode="auto">
          <a:xfrm rot="16200000" flipH="1">
            <a:off x="6700203" y="1597184"/>
            <a:ext cx="808034" cy="792299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</p:spPr>
      </p:cxnSp>
      <p:sp>
        <p:nvSpPr>
          <p:cNvPr id="650283" name="Text Box 43"/>
          <p:cNvSpPr txBox="1">
            <a:spLocks noChangeArrowheads="1"/>
          </p:cNvSpPr>
          <p:nvPr/>
        </p:nvSpPr>
        <p:spPr bwMode="auto">
          <a:xfrm>
            <a:off x="3120209" y="3150792"/>
            <a:ext cx="2507028" cy="537712"/>
          </a:xfrm>
          <a:prstGeom prst="rect">
            <a:avLst/>
          </a:prstGeom>
          <a:solidFill>
            <a:srgbClr val="FF99CC"/>
          </a:solidFill>
          <a:ln w="38100">
            <a:noFill/>
            <a:miter lim="800000"/>
            <a:headEnd/>
            <a:tailEnd/>
          </a:ln>
        </p:spPr>
        <p:txBody>
          <a:bodyPr wrap="square" lIns="90000" tIns="46800" rIns="90000" bIns="46800" anchor="ctr">
            <a:spAutoFit/>
          </a:bodyPr>
          <a:lstStyle/>
          <a:p>
            <a:pPr eaLnBrk="0" hangingPunct="0">
              <a:lnSpc>
                <a:spcPct val="90000"/>
              </a:lnSpc>
            </a:pPr>
            <a:r>
              <a:rPr kumimoji="1" lang="es-ES_tradnl" sz="1600" dirty="0">
                <a:latin typeface="Comic Sans MS" panose="030F0702030302020204" pitchFamily="66" charset="0"/>
              </a:rPr>
              <a:t>Mamíferos monotremas, anfibios, reptiles y aves</a:t>
            </a:r>
            <a:endParaRPr kumimoji="1" lang="es-ES_tradnl" sz="1600" b="1" dirty="0">
              <a:latin typeface="Comic Sans MS" panose="030F0702030302020204" pitchFamily="66" charset="0"/>
            </a:endParaRPr>
          </a:p>
        </p:txBody>
      </p:sp>
      <p:pic>
        <p:nvPicPr>
          <p:cNvPr id="650284" name="Picture 4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95313" y="723428"/>
            <a:ext cx="2210825" cy="2130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0286" name="Text Box 46"/>
          <p:cNvSpPr txBox="1">
            <a:spLocks noChangeArrowheads="1"/>
          </p:cNvSpPr>
          <p:nvPr/>
        </p:nvSpPr>
        <p:spPr bwMode="auto">
          <a:xfrm>
            <a:off x="6957109" y="2859553"/>
            <a:ext cx="1585912" cy="316113"/>
          </a:xfrm>
          <a:prstGeom prst="rect">
            <a:avLst/>
          </a:prstGeom>
          <a:solidFill>
            <a:srgbClr val="FF99CC"/>
          </a:solidFill>
          <a:ln w="38100">
            <a:noFill/>
            <a:miter lim="800000"/>
            <a:headEnd/>
            <a:tailEnd/>
          </a:ln>
        </p:spPr>
        <p:txBody>
          <a:bodyPr wrap="square" lIns="90000" tIns="46800" rIns="90000" bIns="46800" anchor="ctr">
            <a:spAutoFit/>
          </a:bodyPr>
          <a:lstStyle/>
          <a:p>
            <a:pPr algn="ctr" eaLnBrk="0" hangingPunct="0">
              <a:lnSpc>
                <a:spcPct val="90000"/>
              </a:lnSpc>
            </a:pPr>
            <a:r>
              <a:rPr kumimoji="1" lang="es-ES_tradnl" sz="1600" dirty="0">
                <a:latin typeface="Comic Sans MS" panose="030F0702030302020204" pitchFamily="66" charset="0"/>
              </a:rPr>
              <a:t>Mamíferos</a:t>
            </a:r>
            <a:endParaRPr kumimoji="1" lang="es-ES_tradnl" sz="1600" b="1" dirty="0">
              <a:latin typeface="Comic Sans MS" panose="030F0702030302020204" pitchFamily="66" charset="0"/>
            </a:endParaRPr>
          </a:p>
        </p:txBody>
      </p:sp>
      <p:pic>
        <p:nvPicPr>
          <p:cNvPr id="650287" name="Picture 4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063" y="3671888"/>
            <a:ext cx="3240087" cy="299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6" name="Group 48">
            <a:extLst>
              <a:ext uri="{FF2B5EF4-FFF2-40B4-BE49-F238E27FC236}">
                <a16:creationId xmlns="" xmlns:a16="http://schemas.microsoft.com/office/drawing/2014/main" id="{1E984AD2-3C32-4F29-80C4-A7D579B6B397}"/>
              </a:ext>
            </a:extLst>
          </p:cNvPr>
          <p:cNvGrpSpPr>
            <a:grpSpLocks/>
          </p:cNvGrpSpPr>
          <p:nvPr/>
        </p:nvGrpSpPr>
        <p:grpSpPr bwMode="auto">
          <a:xfrm>
            <a:off x="308672" y="3420422"/>
            <a:ext cx="1378388" cy="338554"/>
            <a:chOff x="3297" y="960"/>
            <a:chExt cx="975" cy="240"/>
          </a:xfrm>
        </p:grpSpPr>
        <p:sp>
          <p:nvSpPr>
            <p:cNvPr id="37" name="AutoShape 49">
              <a:extLst>
                <a:ext uri="{FF2B5EF4-FFF2-40B4-BE49-F238E27FC236}">
                  <a16:creationId xmlns="" xmlns:a16="http://schemas.microsoft.com/office/drawing/2014/main" id="{651E9F5C-85B2-46BF-A6C8-F0D64C92DA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3" y="960"/>
              <a:ext cx="969" cy="240"/>
            </a:xfrm>
            <a:prstGeom prst="roundRect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 sz="1600"/>
            </a:p>
          </p:txBody>
        </p:sp>
        <p:sp>
          <p:nvSpPr>
            <p:cNvPr id="38" name="Text Box 50">
              <a:extLst>
                <a:ext uri="{FF2B5EF4-FFF2-40B4-BE49-F238E27FC236}">
                  <a16:creationId xmlns="" xmlns:a16="http://schemas.microsoft.com/office/drawing/2014/main" id="{4C98E00A-BF32-4EE7-ABF9-7A112FCA35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97" y="960"/>
              <a:ext cx="975" cy="2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_tradnl" sz="1600" dirty="0">
                  <a:latin typeface="Comic Sans MS" pitchFamily="66" charset="0"/>
                </a:rPr>
                <a:t>Egagrópilas</a:t>
              </a:r>
              <a:endParaRPr lang="es-ES" sz="1600" dirty="0">
                <a:latin typeface="Comic Sans MS" pitchFamily="66" charset="0"/>
              </a:endParaRPr>
            </a:p>
          </p:txBody>
        </p:sp>
      </p:grpSp>
      <p:sp>
        <p:nvSpPr>
          <p:cNvPr id="39" name="Text Box 51">
            <a:extLst>
              <a:ext uri="{FF2B5EF4-FFF2-40B4-BE49-F238E27FC236}">
                <a16:creationId xmlns="" xmlns:a16="http://schemas.microsoft.com/office/drawing/2014/main" id="{0EDFEC86-FA21-45B8-B4C2-0FDC9B26EA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284" y="6308195"/>
            <a:ext cx="3903433" cy="482313"/>
          </a:xfrm>
          <a:prstGeom prst="rect">
            <a:avLst/>
          </a:prstGeom>
          <a:solidFill>
            <a:srgbClr val="FF99CC"/>
          </a:solidFill>
          <a:ln w="38100">
            <a:noFill/>
            <a:miter lim="800000"/>
            <a:headEnd/>
            <a:tailEnd/>
          </a:ln>
        </p:spPr>
        <p:txBody>
          <a:bodyPr wrap="square" lIns="90000" tIns="46800" rIns="90000" bIns="46800" anchor="ctr">
            <a:spAutoFit/>
          </a:bodyPr>
          <a:lstStyle/>
          <a:p>
            <a:pPr algn="ctr" eaLnBrk="0" hangingPunct="0">
              <a:lnSpc>
                <a:spcPct val="90000"/>
              </a:lnSpc>
            </a:pPr>
            <a:r>
              <a:rPr kumimoji="1" lang="es-ES_tradnl" sz="1400" dirty="0">
                <a:latin typeface="Comic Sans MS" panose="030F0702030302020204" pitchFamily="66" charset="0"/>
              </a:rPr>
              <a:t>Restos no digeridos (pelos, plumas, huesos,..) que algunas aves eliminan regurgitando</a:t>
            </a:r>
            <a:endParaRPr kumimoji="1" lang="es-ES_tradnl" sz="1400" b="1" dirty="0">
              <a:latin typeface="Comic Sans MS" panose="030F0702030302020204" pitchFamily="66" charset="0"/>
            </a:endParaRPr>
          </a:p>
        </p:txBody>
      </p:sp>
      <p:pic>
        <p:nvPicPr>
          <p:cNvPr id="40" name="Picture 52">
            <a:extLst>
              <a:ext uri="{FF2B5EF4-FFF2-40B4-BE49-F238E27FC236}">
                <a16:creationId xmlns="" xmlns:a16="http://schemas.microsoft.com/office/drawing/2014/main" id="{9DFD3C2E-8303-496C-A2CE-56168A913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4284" y="3815645"/>
            <a:ext cx="3060473" cy="2457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Text Box 2"/>
          <p:cNvSpPr txBox="1">
            <a:spLocks noChangeArrowheads="1"/>
          </p:cNvSpPr>
          <p:nvPr/>
        </p:nvSpPr>
        <p:spPr bwMode="auto">
          <a:xfrm>
            <a:off x="792163" y="556939"/>
            <a:ext cx="7416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b="1" dirty="0">
                <a:solidFill>
                  <a:srgbClr val="669900"/>
                </a:solidFill>
                <a:latin typeface="Comic Sans MS" panose="030F0702030302020204" pitchFamily="66" charset="0"/>
              </a:rPr>
              <a:t>4. VERTEBRADOS: tubo digestivo + glándulas anejas</a:t>
            </a:r>
            <a:endParaRPr lang="es-ES" b="1" dirty="0">
              <a:solidFill>
                <a:srgbClr val="6699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23244" name="Picture 12" descr="833571ALMT05P096H0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58788" y="944563"/>
            <a:ext cx="2428875" cy="5400675"/>
          </a:xfrm>
          <a:prstGeom prst="rect">
            <a:avLst/>
          </a:prstGeom>
          <a:noFill/>
        </p:spPr>
      </p:pic>
      <p:sp>
        <p:nvSpPr>
          <p:cNvPr id="223247" name="Text Box 15"/>
          <p:cNvSpPr txBox="1">
            <a:spLocks noChangeArrowheads="1"/>
          </p:cNvSpPr>
          <p:nvPr/>
        </p:nvSpPr>
        <p:spPr bwMode="auto">
          <a:xfrm>
            <a:off x="1096713" y="4221163"/>
            <a:ext cx="868362" cy="27463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Estómago</a:t>
            </a:r>
          </a:p>
        </p:txBody>
      </p:sp>
      <p:sp>
        <p:nvSpPr>
          <p:cNvPr id="223248" name="Line 16"/>
          <p:cNvSpPr>
            <a:spLocks noChangeShapeType="1"/>
          </p:cNvSpPr>
          <p:nvPr/>
        </p:nvSpPr>
        <p:spPr bwMode="auto">
          <a:xfrm flipV="1">
            <a:off x="2030574" y="3860800"/>
            <a:ext cx="1403350" cy="396875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23291" name="Text Box 59"/>
          <p:cNvSpPr txBox="1">
            <a:spLocks noChangeArrowheads="1"/>
          </p:cNvSpPr>
          <p:nvPr/>
        </p:nvSpPr>
        <p:spPr bwMode="auto">
          <a:xfrm>
            <a:off x="3403605" y="2312988"/>
            <a:ext cx="755335" cy="27699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Esófago</a:t>
            </a:r>
          </a:p>
        </p:txBody>
      </p:sp>
      <p:sp>
        <p:nvSpPr>
          <p:cNvPr id="223292" name="Line 60"/>
          <p:cNvSpPr>
            <a:spLocks noChangeShapeType="1"/>
          </p:cNvSpPr>
          <p:nvPr/>
        </p:nvSpPr>
        <p:spPr bwMode="auto">
          <a:xfrm flipH="1">
            <a:off x="3096197" y="2528888"/>
            <a:ext cx="288925" cy="179387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23295" name="Text Box 63"/>
          <p:cNvSpPr txBox="1">
            <a:spLocks noChangeArrowheads="1"/>
          </p:cNvSpPr>
          <p:nvPr/>
        </p:nvSpPr>
        <p:spPr bwMode="auto">
          <a:xfrm>
            <a:off x="4264180" y="4365625"/>
            <a:ext cx="1174750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Intestino delgado</a:t>
            </a:r>
          </a:p>
        </p:txBody>
      </p:sp>
      <p:sp>
        <p:nvSpPr>
          <p:cNvPr id="223296" name="Text Box 64"/>
          <p:cNvSpPr txBox="1">
            <a:spLocks noChangeArrowheads="1"/>
          </p:cNvSpPr>
          <p:nvPr/>
        </p:nvSpPr>
        <p:spPr bwMode="auto">
          <a:xfrm>
            <a:off x="4145672" y="5265738"/>
            <a:ext cx="1154112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Intestino grueso</a:t>
            </a:r>
          </a:p>
        </p:txBody>
      </p:sp>
      <p:sp>
        <p:nvSpPr>
          <p:cNvPr id="223297" name="Text Box 65"/>
          <p:cNvSpPr txBox="1">
            <a:spLocks noChangeArrowheads="1"/>
          </p:cNvSpPr>
          <p:nvPr/>
        </p:nvSpPr>
        <p:spPr bwMode="auto">
          <a:xfrm>
            <a:off x="2422338" y="6070600"/>
            <a:ext cx="454025" cy="27463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Ano</a:t>
            </a:r>
          </a:p>
        </p:txBody>
      </p:sp>
      <p:sp>
        <p:nvSpPr>
          <p:cNvPr id="223298" name="Freeform 66"/>
          <p:cNvSpPr>
            <a:spLocks/>
          </p:cNvSpPr>
          <p:nvPr/>
        </p:nvSpPr>
        <p:spPr bwMode="auto">
          <a:xfrm>
            <a:off x="2874016" y="6129338"/>
            <a:ext cx="334962" cy="88900"/>
          </a:xfrm>
          <a:custGeom>
            <a:avLst/>
            <a:gdLst/>
            <a:ahLst/>
            <a:cxnLst>
              <a:cxn ang="0">
                <a:pos x="0" y="56"/>
              </a:cxn>
              <a:cxn ang="0">
                <a:pos x="211" y="0"/>
              </a:cxn>
            </a:cxnLst>
            <a:rect l="0" t="0" r="r" b="b"/>
            <a:pathLst>
              <a:path w="211" h="56">
                <a:moveTo>
                  <a:pt x="0" y="56"/>
                </a:moveTo>
                <a:lnTo>
                  <a:pt x="211" y="0"/>
                </a:lnTo>
              </a:path>
            </a:pathLst>
          </a:custGeom>
          <a:noFill/>
          <a:ln w="19050">
            <a:solidFill>
              <a:srgbClr val="008000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23299" name="Line 67"/>
          <p:cNvSpPr>
            <a:spLocks noChangeShapeType="1"/>
          </p:cNvSpPr>
          <p:nvPr/>
        </p:nvSpPr>
        <p:spPr bwMode="auto">
          <a:xfrm flipH="1">
            <a:off x="3816922" y="5516563"/>
            <a:ext cx="431800" cy="10795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23300" name="Line 68"/>
          <p:cNvSpPr>
            <a:spLocks noChangeShapeType="1"/>
          </p:cNvSpPr>
          <p:nvPr/>
        </p:nvSpPr>
        <p:spPr bwMode="auto">
          <a:xfrm flipH="1">
            <a:off x="3592462" y="4616450"/>
            <a:ext cx="755650" cy="468313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23319" name="Text Box 87"/>
          <p:cNvSpPr txBox="1">
            <a:spLocks noChangeArrowheads="1"/>
          </p:cNvSpPr>
          <p:nvPr/>
        </p:nvSpPr>
        <p:spPr bwMode="auto">
          <a:xfrm>
            <a:off x="3688609" y="1773238"/>
            <a:ext cx="79216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Faringe</a:t>
            </a:r>
            <a:endParaRPr lang="es-ES" sz="1200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223340" name="Line 108"/>
          <p:cNvSpPr>
            <a:spLocks noChangeShapeType="1"/>
          </p:cNvSpPr>
          <p:nvPr/>
        </p:nvSpPr>
        <p:spPr bwMode="auto">
          <a:xfrm flipH="1">
            <a:off x="3029591" y="1916113"/>
            <a:ext cx="539750" cy="36512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pic>
        <p:nvPicPr>
          <p:cNvPr id="19" name="Picture 7" descr="833571ALMT05P098H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82068" y="1038225"/>
            <a:ext cx="2393950" cy="5327650"/>
          </a:xfrm>
          <a:prstGeom prst="rect">
            <a:avLst/>
          </a:prstGeom>
          <a:noFill/>
        </p:spPr>
      </p:pic>
      <p:sp>
        <p:nvSpPr>
          <p:cNvPr id="20" name="Freeform 19"/>
          <p:cNvSpPr>
            <a:spLocks/>
          </p:cNvSpPr>
          <p:nvPr/>
        </p:nvSpPr>
        <p:spPr bwMode="auto">
          <a:xfrm>
            <a:off x="6914105" y="1412875"/>
            <a:ext cx="557212" cy="73025"/>
          </a:xfrm>
          <a:custGeom>
            <a:avLst/>
            <a:gdLst/>
            <a:ahLst/>
            <a:cxnLst>
              <a:cxn ang="0">
                <a:pos x="351" y="0"/>
              </a:cxn>
              <a:cxn ang="0">
                <a:pos x="0" y="46"/>
              </a:cxn>
            </a:cxnLst>
            <a:rect l="0" t="0" r="r" b="b"/>
            <a:pathLst>
              <a:path w="351" h="46">
                <a:moveTo>
                  <a:pt x="351" y="0"/>
                </a:moveTo>
                <a:lnTo>
                  <a:pt x="0" y="46"/>
                </a:lnTo>
              </a:path>
            </a:pathLst>
          </a:custGeom>
          <a:noFill/>
          <a:ln w="19050">
            <a:solidFill>
              <a:srgbClr val="008000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1" name="Line 18"/>
          <p:cNvSpPr>
            <a:spLocks noChangeShapeType="1"/>
          </p:cNvSpPr>
          <p:nvPr/>
        </p:nvSpPr>
        <p:spPr bwMode="auto">
          <a:xfrm flipH="1">
            <a:off x="6583008" y="1412875"/>
            <a:ext cx="828675" cy="43180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4" name="Line 17"/>
          <p:cNvSpPr>
            <a:spLocks noChangeShapeType="1"/>
          </p:cNvSpPr>
          <p:nvPr/>
        </p:nvSpPr>
        <p:spPr bwMode="auto">
          <a:xfrm flipH="1">
            <a:off x="6551327" y="1412875"/>
            <a:ext cx="900112" cy="252413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5" name="Text Box 10"/>
          <p:cNvSpPr txBox="1">
            <a:spLocks noChangeArrowheads="1"/>
          </p:cNvSpPr>
          <p:nvPr/>
        </p:nvSpPr>
        <p:spPr bwMode="auto">
          <a:xfrm>
            <a:off x="7306977" y="1180135"/>
            <a:ext cx="1154112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Glándulas salivales</a:t>
            </a:r>
          </a:p>
        </p:txBody>
      </p:sp>
      <p:sp>
        <p:nvSpPr>
          <p:cNvPr id="26" name="Text Box 8"/>
          <p:cNvSpPr txBox="1">
            <a:spLocks noChangeArrowheads="1"/>
          </p:cNvSpPr>
          <p:nvPr/>
        </p:nvSpPr>
        <p:spPr bwMode="auto">
          <a:xfrm>
            <a:off x="7728355" y="4114800"/>
            <a:ext cx="1174750" cy="27463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Páncreas</a:t>
            </a:r>
          </a:p>
        </p:txBody>
      </p:sp>
      <p:sp>
        <p:nvSpPr>
          <p:cNvPr id="27" name="Line 14"/>
          <p:cNvSpPr>
            <a:spLocks noChangeShapeType="1"/>
          </p:cNvSpPr>
          <p:nvPr/>
        </p:nvSpPr>
        <p:spPr bwMode="auto">
          <a:xfrm flipH="1">
            <a:off x="7332171" y="4257675"/>
            <a:ext cx="503238" cy="34925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8" name="Text Box 9"/>
          <p:cNvSpPr txBox="1">
            <a:spLocks noChangeArrowheads="1"/>
          </p:cNvSpPr>
          <p:nvPr/>
        </p:nvSpPr>
        <p:spPr bwMode="auto">
          <a:xfrm>
            <a:off x="4990123" y="3213100"/>
            <a:ext cx="1154113" cy="27463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Hígado</a:t>
            </a:r>
          </a:p>
        </p:txBody>
      </p:sp>
      <p:sp>
        <p:nvSpPr>
          <p:cNvPr id="29" name="Line 13"/>
          <p:cNvSpPr>
            <a:spLocks noChangeShapeType="1"/>
          </p:cNvSpPr>
          <p:nvPr/>
        </p:nvSpPr>
        <p:spPr bwMode="auto">
          <a:xfrm>
            <a:off x="5929992" y="3392488"/>
            <a:ext cx="431800" cy="180975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30" name="Text Box 5"/>
          <p:cNvSpPr txBox="1">
            <a:spLocks noChangeArrowheads="1"/>
          </p:cNvSpPr>
          <p:nvPr/>
        </p:nvSpPr>
        <p:spPr bwMode="auto">
          <a:xfrm>
            <a:off x="1657818" y="1569439"/>
            <a:ext cx="530225" cy="27463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Boca</a:t>
            </a:r>
          </a:p>
        </p:txBody>
      </p:sp>
      <p:sp>
        <p:nvSpPr>
          <p:cNvPr id="31" name="Line 20"/>
          <p:cNvSpPr>
            <a:spLocks noChangeShapeType="1"/>
          </p:cNvSpPr>
          <p:nvPr/>
        </p:nvSpPr>
        <p:spPr bwMode="auto">
          <a:xfrm flipV="1">
            <a:off x="2141109" y="1551908"/>
            <a:ext cx="539750" cy="107950"/>
          </a:xfrm>
          <a:prstGeom prst="line">
            <a:avLst/>
          </a:prstGeom>
          <a:noFill/>
          <a:ln w="19050">
            <a:solidFill>
              <a:srgbClr val="004A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Text Box 2"/>
          <p:cNvSpPr txBox="1">
            <a:spLocks noChangeArrowheads="1"/>
          </p:cNvSpPr>
          <p:nvPr/>
        </p:nvSpPr>
        <p:spPr bwMode="auto">
          <a:xfrm>
            <a:off x="568388" y="430196"/>
            <a:ext cx="7416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b="1" dirty="0">
                <a:solidFill>
                  <a:srgbClr val="006600"/>
                </a:solidFill>
                <a:latin typeface="Comic Sans MS" panose="030F0702030302020204" pitchFamily="66" charset="0"/>
              </a:rPr>
              <a:t>LA BOCA</a:t>
            </a:r>
            <a:endParaRPr lang="es-ES" b="1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272389" name="Text Box 5"/>
          <p:cNvSpPr txBox="1">
            <a:spLocks noChangeArrowheads="1"/>
          </p:cNvSpPr>
          <p:nvPr/>
        </p:nvSpPr>
        <p:spPr bwMode="auto">
          <a:xfrm>
            <a:off x="465138" y="3298825"/>
            <a:ext cx="530225" cy="27463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Boca</a:t>
            </a:r>
          </a:p>
        </p:txBody>
      </p:sp>
      <p:sp>
        <p:nvSpPr>
          <p:cNvPr id="272390" name="Text Box 6"/>
          <p:cNvSpPr txBox="1">
            <a:spLocks noChangeArrowheads="1"/>
          </p:cNvSpPr>
          <p:nvPr/>
        </p:nvSpPr>
        <p:spPr bwMode="auto">
          <a:xfrm>
            <a:off x="2557553" y="1700213"/>
            <a:ext cx="933269" cy="27699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200">
                <a:solidFill>
                  <a:srgbClr val="006600"/>
                </a:solidFill>
                <a:latin typeface="Comic Sans MS" panose="030F0702030302020204" pitchFamily="66" charset="0"/>
              </a:rPr>
              <a:t>Dentadura</a:t>
            </a:r>
          </a:p>
        </p:txBody>
      </p:sp>
      <p:grpSp>
        <p:nvGrpSpPr>
          <p:cNvPr id="2" name="Group 32"/>
          <p:cNvGrpSpPr>
            <a:grpSpLocks/>
          </p:cNvGrpSpPr>
          <p:nvPr/>
        </p:nvGrpSpPr>
        <p:grpSpPr bwMode="auto">
          <a:xfrm>
            <a:off x="4793737" y="3002673"/>
            <a:ext cx="4535487" cy="3455988"/>
            <a:chOff x="2971" y="1298"/>
            <a:chExt cx="2857" cy="2177"/>
          </a:xfrm>
        </p:grpSpPr>
        <p:sp>
          <p:nvSpPr>
            <p:cNvPr id="272391" name="Text Box 7"/>
            <p:cNvSpPr txBox="1">
              <a:spLocks noChangeArrowheads="1"/>
            </p:cNvSpPr>
            <p:nvPr/>
          </p:nvSpPr>
          <p:spPr bwMode="auto">
            <a:xfrm>
              <a:off x="4899" y="2750"/>
              <a:ext cx="92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200">
                  <a:solidFill>
                    <a:srgbClr val="006600"/>
                  </a:solidFill>
                  <a:latin typeface="Comic Sans MS" panose="030F0702030302020204" pitchFamily="66" charset="0"/>
                </a:rPr>
                <a:t>Sentido </a:t>
              </a:r>
              <a:br>
                <a:rPr lang="es-ES_tradnl" sz="1200">
                  <a:solidFill>
                    <a:srgbClr val="006600"/>
                  </a:solidFill>
                  <a:latin typeface="Comic Sans MS" panose="030F0702030302020204" pitchFamily="66" charset="0"/>
                </a:rPr>
              </a:br>
              <a:r>
                <a:rPr lang="es-ES_tradnl" sz="1200">
                  <a:solidFill>
                    <a:srgbClr val="006600"/>
                  </a:solidFill>
                  <a:latin typeface="Comic Sans MS" panose="030F0702030302020204" pitchFamily="66" charset="0"/>
                </a:rPr>
                <a:t>del gusto</a:t>
              </a:r>
              <a:endParaRPr lang="es-ES" sz="1200">
                <a:solidFill>
                  <a:srgbClr val="006600"/>
                </a:solidFill>
                <a:latin typeface="Comic Sans MS" panose="030F0702030302020204" pitchFamily="66" charset="0"/>
              </a:endParaRPr>
            </a:p>
          </p:txBody>
        </p:sp>
        <p:grpSp>
          <p:nvGrpSpPr>
            <p:cNvPr id="3" name="Group 31"/>
            <p:cNvGrpSpPr>
              <a:grpSpLocks/>
            </p:cNvGrpSpPr>
            <p:nvPr/>
          </p:nvGrpSpPr>
          <p:grpSpPr bwMode="auto">
            <a:xfrm>
              <a:off x="2971" y="1298"/>
              <a:ext cx="2314" cy="2177"/>
              <a:chOff x="2971" y="1298"/>
              <a:chExt cx="2314" cy="2177"/>
            </a:xfrm>
          </p:grpSpPr>
          <p:pic>
            <p:nvPicPr>
              <p:cNvPr id="272393" name="Picture 9" descr="826630Atlas_Página_10_Imagen_0006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3515" y="1298"/>
                <a:ext cx="1705" cy="2177"/>
              </a:xfrm>
              <a:prstGeom prst="rect">
                <a:avLst/>
              </a:prstGeom>
              <a:noFill/>
            </p:spPr>
          </p:pic>
          <p:sp>
            <p:nvSpPr>
              <p:cNvPr id="272394" name="Line 10"/>
              <p:cNvSpPr>
                <a:spLocks noChangeShapeType="1"/>
              </p:cNvSpPr>
              <p:nvPr/>
            </p:nvSpPr>
            <p:spPr bwMode="auto">
              <a:xfrm>
                <a:off x="4378" y="2546"/>
                <a:ext cx="907" cy="226"/>
              </a:xfrm>
              <a:prstGeom prst="line">
                <a:avLst/>
              </a:prstGeom>
              <a:noFill/>
              <a:ln w="19050">
                <a:solidFill>
                  <a:srgbClr val="004A00"/>
                </a:solidFill>
                <a:round/>
                <a:headEnd type="triangle" w="med" len="med"/>
                <a:tailEnd/>
              </a:ln>
              <a:effectLst/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72395" name="Line 11"/>
              <p:cNvSpPr>
                <a:spLocks noChangeShapeType="1"/>
              </p:cNvSpPr>
              <p:nvPr/>
            </p:nvSpPr>
            <p:spPr bwMode="auto">
              <a:xfrm flipH="1" flipV="1">
                <a:off x="3562" y="2341"/>
                <a:ext cx="589" cy="68"/>
              </a:xfrm>
              <a:prstGeom prst="line">
                <a:avLst/>
              </a:prstGeom>
              <a:noFill/>
              <a:ln w="19050">
                <a:solidFill>
                  <a:srgbClr val="004A00"/>
                </a:solidFill>
                <a:round/>
                <a:headEnd type="triangle" w="med" len="med"/>
                <a:tailEnd/>
              </a:ln>
              <a:effectLst/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72396" name="Text Box 12"/>
              <p:cNvSpPr txBox="1">
                <a:spLocks noChangeArrowheads="1"/>
              </p:cNvSpPr>
              <p:nvPr/>
            </p:nvSpPr>
            <p:spPr bwMode="auto">
              <a:xfrm>
                <a:off x="2971" y="2183"/>
                <a:ext cx="767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s-ES_tradnl" sz="1200">
                    <a:solidFill>
                      <a:srgbClr val="006600"/>
                    </a:solidFill>
                    <a:latin typeface="Comic Sans MS" panose="030F0702030302020204" pitchFamily="66" charset="0"/>
                  </a:rPr>
                  <a:t> Órgano musculoso</a:t>
                </a:r>
                <a:endParaRPr lang="es-ES" sz="1200">
                  <a:solidFill>
                    <a:srgbClr val="006600"/>
                  </a:solidFill>
                  <a:latin typeface="Comic Sans MS" panose="030F0702030302020204" pitchFamily="66" charset="0"/>
                </a:endParaRPr>
              </a:p>
            </p:txBody>
          </p:sp>
        </p:grpSp>
      </p:grpSp>
      <p:pic>
        <p:nvPicPr>
          <p:cNvPr id="272402" name="Picture 18" descr="boca"/>
          <p:cNvPicPr>
            <a:picLocks noChangeAspect="1" noChangeArrowheads="1"/>
          </p:cNvPicPr>
          <p:nvPr/>
        </p:nvPicPr>
        <p:blipFill>
          <a:blip r:embed="rId3" cstate="print"/>
          <a:srcRect l="10838" t="4845" r="17523" b="5957"/>
          <a:stretch>
            <a:fillRect/>
          </a:stretch>
        </p:blipFill>
        <p:spPr bwMode="auto">
          <a:xfrm>
            <a:off x="971550" y="1916113"/>
            <a:ext cx="3095625" cy="3565525"/>
          </a:xfrm>
          <a:prstGeom prst="rect">
            <a:avLst/>
          </a:prstGeom>
          <a:noFill/>
        </p:spPr>
      </p:pic>
      <p:sp>
        <p:nvSpPr>
          <p:cNvPr id="272403" name="Line 19"/>
          <p:cNvSpPr>
            <a:spLocks noChangeShapeType="1"/>
          </p:cNvSpPr>
          <p:nvPr/>
        </p:nvSpPr>
        <p:spPr bwMode="auto">
          <a:xfrm flipH="1">
            <a:off x="1835150" y="1989138"/>
            <a:ext cx="1008063" cy="1116012"/>
          </a:xfrm>
          <a:prstGeom prst="line">
            <a:avLst/>
          </a:prstGeom>
          <a:noFill/>
          <a:ln w="19050">
            <a:solidFill>
              <a:srgbClr val="004A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72404" name="Line 20"/>
          <p:cNvSpPr>
            <a:spLocks noChangeShapeType="1"/>
          </p:cNvSpPr>
          <p:nvPr/>
        </p:nvSpPr>
        <p:spPr bwMode="auto">
          <a:xfrm flipV="1">
            <a:off x="1008063" y="3321050"/>
            <a:ext cx="539750" cy="107950"/>
          </a:xfrm>
          <a:prstGeom prst="line">
            <a:avLst/>
          </a:prstGeom>
          <a:noFill/>
          <a:ln w="19050">
            <a:solidFill>
              <a:srgbClr val="004A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72405" name="Text Box 21"/>
          <p:cNvSpPr txBox="1">
            <a:spLocks noChangeArrowheads="1"/>
          </p:cNvSpPr>
          <p:nvPr/>
        </p:nvSpPr>
        <p:spPr bwMode="auto">
          <a:xfrm>
            <a:off x="703263" y="4437063"/>
            <a:ext cx="688975" cy="27463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200">
                <a:solidFill>
                  <a:srgbClr val="006600"/>
                </a:solidFill>
                <a:latin typeface="Comic Sans MS" panose="030F0702030302020204" pitchFamily="66" charset="0"/>
              </a:rPr>
              <a:t>Lengua</a:t>
            </a:r>
          </a:p>
        </p:txBody>
      </p:sp>
      <p:sp>
        <p:nvSpPr>
          <p:cNvPr id="272406" name="Line 22"/>
          <p:cNvSpPr>
            <a:spLocks noChangeShapeType="1"/>
          </p:cNvSpPr>
          <p:nvPr/>
        </p:nvSpPr>
        <p:spPr bwMode="auto">
          <a:xfrm flipV="1">
            <a:off x="1258888" y="3284538"/>
            <a:ext cx="1117600" cy="1116012"/>
          </a:xfrm>
          <a:prstGeom prst="line">
            <a:avLst/>
          </a:prstGeom>
          <a:noFill/>
          <a:ln w="19050">
            <a:solidFill>
              <a:srgbClr val="004A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72407" name="Text Box 23"/>
          <p:cNvSpPr txBox="1">
            <a:spLocks noChangeArrowheads="1"/>
          </p:cNvSpPr>
          <p:nvPr/>
        </p:nvSpPr>
        <p:spPr bwMode="auto">
          <a:xfrm>
            <a:off x="4093207" y="3263605"/>
            <a:ext cx="720070" cy="27699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Faringe</a:t>
            </a:r>
          </a:p>
        </p:txBody>
      </p:sp>
      <p:sp>
        <p:nvSpPr>
          <p:cNvPr id="272408" name="Line 24"/>
          <p:cNvSpPr>
            <a:spLocks noChangeShapeType="1"/>
          </p:cNvSpPr>
          <p:nvPr/>
        </p:nvSpPr>
        <p:spPr bwMode="auto">
          <a:xfrm flipH="1">
            <a:off x="3407896" y="3436144"/>
            <a:ext cx="757237" cy="576262"/>
          </a:xfrm>
          <a:prstGeom prst="line">
            <a:avLst/>
          </a:prstGeom>
          <a:noFill/>
          <a:ln w="19050">
            <a:solidFill>
              <a:srgbClr val="004A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3" name="Text Box 41"/>
          <p:cNvSpPr txBox="1">
            <a:spLocks noChangeArrowheads="1"/>
          </p:cNvSpPr>
          <p:nvPr/>
        </p:nvSpPr>
        <p:spPr bwMode="auto">
          <a:xfrm>
            <a:off x="3629088" y="2312988"/>
            <a:ext cx="129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Glándula salival parótida</a:t>
            </a:r>
            <a:endParaRPr lang="es-ES" sz="1200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Text Box 43"/>
          <p:cNvSpPr txBox="1">
            <a:spLocks noChangeArrowheads="1"/>
          </p:cNvSpPr>
          <p:nvPr/>
        </p:nvSpPr>
        <p:spPr bwMode="auto">
          <a:xfrm>
            <a:off x="318534" y="1452009"/>
            <a:ext cx="16208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Glándula salival sublingual</a:t>
            </a:r>
            <a:endParaRPr lang="es-ES" sz="1200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25" name="Text Box 42"/>
          <p:cNvSpPr txBox="1">
            <a:spLocks noChangeArrowheads="1"/>
          </p:cNvSpPr>
          <p:nvPr/>
        </p:nvSpPr>
        <p:spPr bwMode="auto">
          <a:xfrm>
            <a:off x="959946" y="4928497"/>
            <a:ext cx="18716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Glándula salival submaxilar</a:t>
            </a:r>
            <a:endParaRPr lang="es-ES" sz="1200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26" name="Line 44"/>
          <p:cNvSpPr>
            <a:spLocks noChangeShapeType="1"/>
          </p:cNvSpPr>
          <p:nvPr/>
        </p:nvSpPr>
        <p:spPr bwMode="auto">
          <a:xfrm flipH="1">
            <a:off x="3814477" y="2781300"/>
            <a:ext cx="396875" cy="468313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7" name="Line 45"/>
          <p:cNvSpPr>
            <a:spLocks noChangeShapeType="1"/>
          </p:cNvSpPr>
          <p:nvPr/>
        </p:nvSpPr>
        <p:spPr bwMode="auto">
          <a:xfrm flipV="1">
            <a:off x="1800425" y="4019824"/>
            <a:ext cx="971550" cy="936625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8" name="Line 46"/>
          <p:cNvSpPr>
            <a:spLocks noChangeShapeType="1"/>
          </p:cNvSpPr>
          <p:nvPr/>
        </p:nvSpPr>
        <p:spPr bwMode="auto">
          <a:xfrm>
            <a:off x="1493695" y="1944065"/>
            <a:ext cx="647700" cy="1439863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30" name="Text Box 2">
            <a:extLst>
              <a:ext uri="{FF2B5EF4-FFF2-40B4-BE49-F238E27FC236}">
                <a16:creationId xmlns="" xmlns:a16="http://schemas.microsoft.com/office/drawing/2014/main" id="{BC254E96-F590-4C96-92E3-5C09A43C48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63" y="5639584"/>
            <a:ext cx="74168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1400" b="1" u="sng" dirty="0">
                <a:solidFill>
                  <a:srgbClr val="006600"/>
                </a:solidFill>
                <a:latin typeface="Comic Sans MS" panose="030F0702030302020204" pitchFamily="66" charset="0"/>
              </a:rPr>
              <a:t>BOCA</a:t>
            </a:r>
            <a:r>
              <a:rPr lang="es-ES_tradnl" sz="1400" b="1" dirty="0">
                <a:solidFill>
                  <a:srgbClr val="006600"/>
                </a:solidFill>
                <a:latin typeface="Comic Sans MS" panose="030F0702030302020204" pitchFamily="66" charset="0"/>
              </a:rPr>
              <a:t>:</a:t>
            </a:r>
          </a:p>
          <a:p>
            <a:pPr>
              <a:spcBef>
                <a:spcPct val="50000"/>
              </a:spcBef>
            </a:pPr>
            <a:r>
              <a:rPr lang="es-ES_tradnl" sz="1400" b="1" dirty="0">
                <a:solidFill>
                  <a:srgbClr val="006600"/>
                </a:solidFill>
                <a:latin typeface="Comic Sans MS" panose="030F0702030302020204" pitchFamily="66" charset="0"/>
              </a:rPr>
              <a:t>- INGESTIÓN, INICIO DE DIGESTIÓN (mecánica y química)</a:t>
            </a:r>
          </a:p>
          <a:p>
            <a:pPr>
              <a:spcBef>
                <a:spcPct val="50000"/>
              </a:spcBef>
            </a:pPr>
            <a:r>
              <a:rPr lang="es-ES" sz="1400" b="1" dirty="0">
                <a:solidFill>
                  <a:srgbClr val="006600"/>
                </a:solidFill>
                <a:latin typeface="Comic Sans MS" panose="030F0702030302020204" pitchFamily="66" charset="0"/>
              </a:rPr>
              <a:t>- ACCIÓN DE LOS DIENTES Y DE LA SALIVA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18534" y="5642096"/>
            <a:ext cx="5615541" cy="1126505"/>
          </a:xfrm>
          <a:prstGeom prst="rect">
            <a:avLst/>
          </a:prstGeom>
          <a:noFill/>
          <a:ln>
            <a:solidFill>
              <a:srgbClr val="004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600" b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/>
          <a:srcRect t="12781" b="13047"/>
          <a:stretch/>
        </p:blipFill>
        <p:spPr>
          <a:xfrm>
            <a:off x="5177426" y="399242"/>
            <a:ext cx="3293394" cy="230532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53" name="Text Box 29"/>
          <p:cNvSpPr txBox="1">
            <a:spLocks noChangeArrowheads="1"/>
          </p:cNvSpPr>
          <p:nvPr/>
        </p:nvSpPr>
        <p:spPr bwMode="auto">
          <a:xfrm>
            <a:off x="792163" y="427865"/>
            <a:ext cx="51847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b="1" dirty="0">
                <a:solidFill>
                  <a:srgbClr val="669900"/>
                </a:solidFill>
              </a:rPr>
              <a:t> 2. </a:t>
            </a:r>
            <a:r>
              <a:rPr lang="es-ES_tradnl" b="1" dirty="0">
                <a:solidFill>
                  <a:srgbClr val="669900"/>
                </a:solidFill>
                <a:latin typeface="Comic Sans MS" panose="030F0702030302020204" pitchFamily="66" charset="0"/>
              </a:rPr>
              <a:t>FASES DE LA DIGESTIÓN</a:t>
            </a:r>
            <a:endParaRPr lang="es-ES" b="1" dirty="0">
              <a:solidFill>
                <a:srgbClr val="669900"/>
              </a:solidFill>
              <a:latin typeface="Comic Sans MS" panose="030F0702030302020204" pitchFamily="66" charset="0"/>
            </a:endParaRPr>
          </a:p>
        </p:txBody>
      </p:sp>
      <p:sp>
        <p:nvSpPr>
          <p:cNvPr id="257069" name="AutoShape 45"/>
          <p:cNvSpPr>
            <a:spLocks noChangeArrowheads="1"/>
          </p:cNvSpPr>
          <p:nvPr/>
        </p:nvSpPr>
        <p:spPr bwMode="auto">
          <a:xfrm>
            <a:off x="3455988" y="1773238"/>
            <a:ext cx="755650" cy="53975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006600"/>
          </a:solidFill>
          <a:ln w="9525">
            <a:solidFill>
              <a:srgbClr val="0066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257079" name="Text Box 55">
            <a:hlinkClick r:id="rId2" action="ppaction://hlinksldjump"/>
          </p:cNvPr>
          <p:cNvSpPr txBox="1">
            <a:spLocks noChangeArrowheads="1"/>
          </p:cNvSpPr>
          <p:nvPr/>
        </p:nvSpPr>
        <p:spPr bwMode="auto">
          <a:xfrm>
            <a:off x="6033945" y="4545013"/>
            <a:ext cx="1309974" cy="307777"/>
          </a:xfrm>
          <a:prstGeom prst="rect">
            <a:avLst/>
          </a:prstGeom>
          <a:solidFill>
            <a:srgbClr val="DAFEA6"/>
          </a:solidFill>
          <a:ln w="38100">
            <a:solidFill>
              <a:srgbClr val="0066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400" b="1">
                <a:solidFill>
                  <a:srgbClr val="006600"/>
                </a:solidFill>
                <a:latin typeface="Comic Sans MS" panose="030F0702030302020204" pitchFamily="66" charset="0"/>
              </a:rPr>
              <a:t>ABSORCIÓN</a:t>
            </a:r>
          </a:p>
        </p:txBody>
      </p:sp>
      <p:sp>
        <p:nvSpPr>
          <p:cNvPr id="257081" name="Text Box 57"/>
          <p:cNvSpPr txBox="1">
            <a:spLocks noChangeArrowheads="1"/>
          </p:cNvSpPr>
          <p:nvPr/>
        </p:nvSpPr>
        <p:spPr bwMode="auto">
          <a:xfrm>
            <a:off x="165089" y="3481388"/>
            <a:ext cx="1282723" cy="307777"/>
          </a:xfrm>
          <a:prstGeom prst="rect">
            <a:avLst/>
          </a:prstGeom>
          <a:solidFill>
            <a:srgbClr val="DAFEA6"/>
          </a:solidFill>
          <a:ln w="38100">
            <a:solidFill>
              <a:srgbClr val="004A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400" b="1">
                <a:solidFill>
                  <a:srgbClr val="006600"/>
                </a:solidFill>
                <a:latin typeface="Comic Sans MS" panose="030F0702030302020204" pitchFamily="66" charset="0"/>
              </a:rPr>
              <a:t>DIGESTIÓN</a:t>
            </a:r>
          </a:p>
        </p:txBody>
      </p:sp>
      <p:pic>
        <p:nvPicPr>
          <p:cNvPr id="257084" name="Picture 60" descr="826630Unidad03_Página_04_Imagen_000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907" b="2692"/>
          <a:stretch>
            <a:fillRect/>
          </a:stretch>
        </p:blipFill>
        <p:spPr bwMode="auto">
          <a:xfrm>
            <a:off x="3132138" y="1016000"/>
            <a:ext cx="2965450" cy="5219700"/>
          </a:xfrm>
          <a:prstGeom prst="rect">
            <a:avLst/>
          </a:prstGeom>
          <a:noFill/>
        </p:spPr>
      </p:pic>
      <p:sp>
        <p:nvSpPr>
          <p:cNvPr id="257085" name="AutoShape 61"/>
          <p:cNvSpPr>
            <a:spLocks noChangeArrowheads="1"/>
          </p:cNvSpPr>
          <p:nvPr/>
        </p:nvSpPr>
        <p:spPr bwMode="auto">
          <a:xfrm rot="5400000" flipH="1">
            <a:off x="5311776" y="4192587"/>
            <a:ext cx="360362" cy="1039813"/>
          </a:xfrm>
          <a:custGeom>
            <a:avLst/>
            <a:gdLst>
              <a:gd name="G0" fmla="+- 9501 0 0"/>
              <a:gd name="G1" fmla="+- 21600 0 9501"/>
              <a:gd name="G2" fmla="*/ 9501 1 2"/>
              <a:gd name="G3" fmla="+- 21600 0 G2"/>
              <a:gd name="G4" fmla="+/ 9501 21600 2"/>
              <a:gd name="G5" fmla="+/ G1 0 2"/>
              <a:gd name="G6" fmla="*/ 21600 21600 9501"/>
              <a:gd name="G7" fmla="*/ G6 1 2"/>
              <a:gd name="G8" fmla="+- 21600 0 G7"/>
              <a:gd name="G9" fmla="*/ 21600 1 2"/>
              <a:gd name="G10" fmla="+- 9501 0 G9"/>
              <a:gd name="G11" fmla="?: G10 G8 0"/>
              <a:gd name="G12" fmla="?: G10 G7 21600"/>
              <a:gd name="T0" fmla="*/ 16849 w 21600"/>
              <a:gd name="T1" fmla="*/ 10800 h 21600"/>
              <a:gd name="T2" fmla="*/ 10800 w 21600"/>
              <a:gd name="T3" fmla="*/ 21600 h 21600"/>
              <a:gd name="T4" fmla="*/ 4751 w 21600"/>
              <a:gd name="T5" fmla="*/ 10800 h 21600"/>
              <a:gd name="T6" fmla="*/ 10800 w 21600"/>
              <a:gd name="T7" fmla="*/ 0 h 21600"/>
              <a:gd name="T8" fmla="*/ 6551 w 21600"/>
              <a:gd name="T9" fmla="*/ 6551 h 21600"/>
              <a:gd name="T10" fmla="*/ 15049 w 21600"/>
              <a:gd name="T11" fmla="*/ 1504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9501" y="21600"/>
                </a:lnTo>
                <a:lnTo>
                  <a:pt x="12099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folHlink">
              <a:alpha val="39999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257086" name="AutoShape 62"/>
          <p:cNvSpPr>
            <a:spLocks noChangeArrowheads="1"/>
          </p:cNvSpPr>
          <p:nvPr/>
        </p:nvSpPr>
        <p:spPr bwMode="auto">
          <a:xfrm rot="5400000" flipH="1">
            <a:off x="4879976" y="4960937"/>
            <a:ext cx="360362" cy="1039813"/>
          </a:xfrm>
          <a:custGeom>
            <a:avLst/>
            <a:gdLst>
              <a:gd name="G0" fmla="+- 9501 0 0"/>
              <a:gd name="G1" fmla="+- 21600 0 9501"/>
              <a:gd name="G2" fmla="*/ 9501 1 2"/>
              <a:gd name="G3" fmla="+- 21600 0 G2"/>
              <a:gd name="G4" fmla="+/ 9501 21600 2"/>
              <a:gd name="G5" fmla="+/ G1 0 2"/>
              <a:gd name="G6" fmla="*/ 21600 21600 9501"/>
              <a:gd name="G7" fmla="*/ G6 1 2"/>
              <a:gd name="G8" fmla="+- 21600 0 G7"/>
              <a:gd name="G9" fmla="*/ 21600 1 2"/>
              <a:gd name="G10" fmla="+- 9501 0 G9"/>
              <a:gd name="G11" fmla="?: G10 G8 0"/>
              <a:gd name="G12" fmla="?: G10 G7 21600"/>
              <a:gd name="T0" fmla="*/ 16849 w 21600"/>
              <a:gd name="T1" fmla="*/ 10800 h 21600"/>
              <a:gd name="T2" fmla="*/ 10800 w 21600"/>
              <a:gd name="T3" fmla="*/ 21600 h 21600"/>
              <a:gd name="T4" fmla="*/ 4751 w 21600"/>
              <a:gd name="T5" fmla="*/ 10800 h 21600"/>
              <a:gd name="T6" fmla="*/ 10800 w 21600"/>
              <a:gd name="T7" fmla="*/ 0 h 21600"/>
              <a:gd name="T8" fmla="*/ 6551 w 21600"/>
              <a:gd name="T9" fmla="*/ 6551 h 21600"/>
              <a:gd name="T10" fmla="*/ 15049 w 21600"/>
              <a:gd name="T11" fmla="*/ 1504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9501" y="21600"/>
                </a:lnTo>
                <a:lnTo>
                  <a:pt x="12099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folHlink">
              <a:alpha val="39999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257071" name="Text Box 47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5584578" y="5313363"/>
            <a:ext cx="1167307" cy="307777"/>
          </a:xfrm>
          <a:prstGeom prst="rect">
            <a:avLst/>
          </a:prstGeom>
          <a:solidFill>
            <a:srgbClr val="DAFEA6"/>
          </a:solidFill>
          <a:ln w="38100">
            <a:solidFill>
              <a:srgbClr val="0066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400" b="1">
                <a:solidFill>
                  <a:srgbClr val="006600"/>
                </a:solidFill>
                <a:latin typeface="Comic Sans MS" panose="030F0702030302020204" pitchFamily="66" charset="0"/>
              </a:rPr>
              <a:t>EGESTIÓN</a:t>
            </a:r>
          </a:p>
        </p:txBody>
      </p:sp>
      <p:sp>
        <p:nvSpPr>
          <p:cNvPr id="257089" name="AutoShape 65"/>
          <p:cNvSpPr>
            <a:spLocks/>
          </p:cNvSpPr>
          <p:nvPr/>
        </p:nvSpPr>
        <p:spPr bwMode="auto">
          <a:xfrm>
            <a:off x="1511300" y="2565400"/>
            <a:ext cx="215900" cy="2159000"/>
          </a:xfrm>
          <a:prstGeom prst="leftBrace">
            <a:avLst>
              <a:gd name="adj1" fmla="val 83333"/>
              <a:gd name="adj2" fmla="val 50000"/>
            </a:avLst>
          </a:prstGeom>
          <a:noFill/>
          <a:ln w="19050">
            <a:solidFill>
              <a:srgbClr val="0066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257090" name="AutoShape 66"/>
          <p:cNvSpPr>
            <a:spLocks noChangeArrowheads="1"/>
          </p:cNvSpPr>
          <p:nvPr/>
        </p:nvSpPr>
        <p:spPr bwMode="auto">
          <a:xfrm rot="36221525">
            <a:off x="3503613" y="1652587"/>
            <a:ext cx="317500" cy="1781175"/>
          </a:xfrm>
          <a:custGeom>
            <a:avLst/>
            <a:gdLst>
              <a:gd name="G0" fmla="+- 9501 0 0"/>
              <a:gd name="G1" fmla="+- 21600 0 9501"/>
              <a:gd name="G2" fmla="*/ 9501 1 2"/>
              <a:gd name="G3" fmla="+- 21600 0 G2"/>
              <a:gd name="G4" fmla="+/ 9501 21600 2"/>
              <a:gd name="G5" fmla="+/ G1 0 2"/>
              <a:gd name="G6" fmla="*/ 21600 21600 9501"/>
              <a:gd name="G7" fmla="*/ G6 1 2"/>
              <a:gd name="G8" fmla="+- 21600 0 G7"/>
              <a:gd name="G9" fmla="*/ 21600 1 2"/>
              <a:gd name="G10" fmla="+- 9501 0 G9"/>
              <a:gd name="G11" fmla="?: G10 G8 0"/>
              <a:gd name="G12" fmla="?: G10 G7 21600"/>
              <a:gd name="T0" fmla="*/ 16849 w 21600"/>
              <a:gd name="T1" fmla="*/ 10800 h 21600"/>
              <a:gd name="T2" fmla="*/ 10800 w 21600"/>
              <a:gd name="T3" fmla="*/ 21600 h 21600"/>
              <a:gd name="T4" fmla="*/ 4751 w 21600"/>
              <a:gd name="T5" fmla="*/ 10800 h 21600"/>
              <a:gd name="T6" fmla="*/ 10800 w 21600"/>
              <a:gd name="T7" fmla="*/ 0 h 21600"/>
              <a:gd name="T8" fmla="*/ 6551 w 21600"/>
              <a:gd name="T9" fmla="*/ 6551 h 21600"/>
              <a:gd name="T10" fmla="*/ 15049 w 21600"/>
              <a:gd name="T11" fmla="*/ 1504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9501" y="21600"/>
                </a:lnTo>
                <a:lnTo>
                  <a:pt x="12099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folHlink">
              <a:alpha val="39999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257091" name="AutoShape 67"/>
          <p:cNvSpPr>
            <a:spLocks noChangeArrowheads="1"/>
          </p:cNvSpPr>
          <p:nvPr/>
        </p:nvSpPr>
        <p:spPr bwMode="auto">
          <a:xfrm rot="16200000">
            <a:off x="3743326" y="3098800"/>
            <a:ext cx="539750" cy="1908175"/>
          </a:xfrm>
          <a:custGeom>
            <a:avLst/>
            <a:gdLst>
              <a:gd name="G0" fmla="+- 9465 0 0"/>
              <a:gd name="G1" fmla="+- 21600 0 9465"/>
              <a:gd name="G2" fmla="*/ 9465 1 2"/>
              <a:gd name="G3" fmla="+- 21600 0 G2"/>
              <a:gd name="G4" fmla="+/ 9465 21600 2"/>
              <a:gd name="G5" fmla="+/ G1 0 2"/>
              <a:gd name="G6" fmla="*/ 21600 21600 9465"/>
              <a:gd name="G7" fmla="*/ G6 1 2"/>
              <a:gd name="G8" fmla="+- 21600 0 G7"/>
              <a:gd name="G9" fmla="*/ 21600 1 2"/>
              <a:gd name="G10" fmla="+- 9465 0 G9"/>
              <a:gd name="G11" fmla="?: G10 G8 0"/>
              <a:gd name="G12" fmla="?: G10 G7 21600"/>
              <a:gd name="T0" fmla="*/ 16867 w 21600"/>
              <a:gd name="T1" fmla="*/ 10800 h 21600"/>
              <a:gd name="T2" fmla="*/ 10800 w 21600"/>
              <a:gd name="T3" fmla="*/ 21600 h 21600"/>
              <a:gd name="T4" fmla="*/ 4733 w 21600"/>
              <a:gd name="T5" fmla="*/ 10800 h 21600"/>
              <a:gd name="T6" fmla="*/ 10800 w 21600"/>
              <a:gd name="T7" fmla="*/ 0 h 21600"/>
              <a:gd name="T8" fmla="*/ 6533 w 21600"/>
              <a:gd name="T9" fmla="*/ 6533 h 21600"/>
              <a:gd name="T10" fmla="*/ 15067 w 21600"/>
              <a:gd name="T11" fmla="*/ 1506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9465" y="21600"/>
                </a:lnTo>
                <a:lnTo>
                  <a:pt x="12135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folHlink">
              <a:alpha val="39999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257092" name="AutoShape 68"/>
          <p:cNvSpPr>
            <a:spLocks noChangeArrowheads="1"/>
          </p:cNvSpPr>
          <p:nvPr/>
        </p:nvSpPr>
        <p:spPr bwMode="auto">
          <a:xfrm rot="34984889">
            <a:off x="3455988" y="1773238"/>
            <a:ext cx="317500" cy="2628900"/>
          </a:xfrm>
          <a:custGeom>
            <a:avLst/>
            <a:gdLst>
              <a:gd name="G0" fmla="+- 9501 0 0"/>
              <a:gd name="G1" fmla="+- 21600 0 9501"/>
              <a:gd name="G2" fmla="*/ 9501 1 2"/>
              <a:gd name="G3" fmla="+- 21600 0 G2"/>
              <a:gd name="G4" fmla="+/ 9501 21600 2"/>
              <a:gd name="G5" fmla="+/ G1 0 2"/>
              <a:gd name="G6" fmla="*/ 21600 21600 9501"/>
              <a:gd name="G7" fmla="*/ G6 1 2"/>
              <a:gd name="G8" fmla="+- 21600 0 G7"/>
              <a:gd name="G9" fmla="*/ 21600 1 2"/>
              <a:gd name="G10" fmla="+- 9501 0 G9"/>
              <a:gd name="G11" fmla="?: G10 G8 0"/>
              <a:gd name="G12" fmla="?: G10 G7 21600"/>
              <a:gd name="T0" fmla="*/ 16849 w 21600"/>
              <a:gd name="T1" fmla="*/ 10800 h 21600"/>
              <a:gd name="T2" fmla="*/ 10800 w 21600"/>
              <a:gd name="T3" fmla="*/ 21600 h 21600"/>
              <a:gd name="T4" fmla="*/ 4751 w 21600"/>
              <a:gd name="T5" fmla="*/ 10800 h 21600"/>
              <a:gd name="T6" fmla="*/ 10800 w 21600"/>
              <a:gd name="T7" fmla="*/ 0 h 21600"/>
              <a:gd name="T8" fmla="*/ 6551 w 21600"/>
              <a:gd name="T9" fmla="*/ 6551 h 21600"/>
              <a:gd name="T10" fmla="*/ 15049 w 21600"/>
              <a:gd name="T11" fmla="*/ 1504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9501" y="21600"/>
                </a:lnTo>
                <a:lnTo>
                  <a:pt x="12099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folHlink">
              <a:alpha val="39999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257088" name="Text Box 64"/>
          <p:cNvSpPr txBox="1">
            <a:spLocks noChangeArrowheads="1"/>
          </p:cNvSpPr>
          <p:nvPr/>
        </p:nvSpPr>
        <p:spPr bwMode="auto">
          <a:xfrm>
            <a:off x="1744271" y="3783013"/>
            <a:ext cx="1361271" cy="523220"/>
          </a:xfrm>
          <a:prstGeom prst="rect">
            <a:avLst/>
          </a:prstGeom>
          <a:solidFill>
            <a:srgbClr val="DAFEA6"/>
          </a:solidFill>
          <a:ln w="38100">
            <a:solidFill>
              <a:srgbClr val="0066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400" b="1">
                <a:solidFill>
                  <a:srgbClr val="006600"/>
                </a:solidFill>
                <a:latin typeface="Comic Sans MS" panose="030F0702030302020204" pitchFamily="66" charset="0"/>
              </a:rPr>
              <a:t>DIGESTIÓN </a:t>
            </a:r>
            <a:br>
              <a:rPr lang="es-ES" sz="1400" b="1">
                <a:solidFill>
                  <a:srgbClr val="006600"/>
                </a:solidFill>
                <a:latin typeface="Comic Sans MS" panose="030F0702030302020204" pitchFamily="66" charset="0"/>
              </a:rPr>
            </a:br>
            <a:r>
              <a:rPr lang="es-ES" sz="1400" b="1">
                <a:solidFill>
                  <a:srgbClr val="006600"/>
                </a:solidFill>
                <a:latin typeface="Comic Sans MS" panose="030F0702030302020204" pitchFamily="66" charset="0"/>
              </a:rPr>
              <a:t>QUÍMICA</a:t>
            </a:r>
          </a:p>
        </p:txBody>
      </p:sp>
      <p:sp>
        <p:nvSpPr>
          <p:cNvPr id="257093" name="AutoShape 69"/>
          <p:cNvSpPr>
            <a:spLocks noChangeArrowheads="1"/>
          </p:cNvSpPr>
          <p:nvPr/>
        </p:nvSpPr>
        <p:spPr bwMode="auto">
          <a:xfrm rot="6776488" flipV="1">
            <a:off x="3791744" y="2296319"/>
            <a:ext cx="317500" cy="2376488"/>
          </a:xfrm>
          <a:custGeom>
            <a:avLst/>
            <a:gdLst>
              <a:gd name="G0" fmla="+- 9501 0 0"/>
              <a:gd name="G1" fmla="+- 21600 0 9501"/>
              <a:gd name="G2" fmla="*/ 9501 1 2"/>
              <a:gd name="G3" fmla="+- 21600 0 G2"/>
              <a:gd name="G4" fmla="+/ 9501 21600 2"/>
              <a:gd name="G5" fmla="+/ G1 0 2"/>
              <a:gd name="G6" fmla="*/ 21600 21600 9501"/>
              <a:gd name="G7" fmla="*/ G6 1 2"/>
              <a:gd name="G8" fmla="+- 21600 0 G7"/>
              <a:gd name="G9" fmla="*/ 21600 1 2"/>
              <a:gd name="G10" fmla="+- 9501 0 G9"/>
              <a:gd name="G11" fmla="?: G10 G8 0"/>
              <a:gd name="G12" fmla="?: G10 G7 21600"/>
              <a:gd name="T0" fmla="*/ 16849 w 21600"/>
              <a:gd name="T1" fmla="*/ 10800 h 21600"/>
              <a:gd name="T2" fmla="*/ 10800 w 21600"/>
              <a:gd name="T3" fmla="*/ 21600 h 21600"/>
              <a:gd name="T4" fmla="*/ 4751 w 21600"/>
              <a:gd name="T5" fmla="*/ 10800 h 21600"/>
              <a:gd name="T6" fmla="*/ 10800 w 21600"/>
              <a:gd name="T7" fmla="*/ 0 h 21600"/>
              <a:gd name="T8" fmla="*/ 6551 w 21600"/>
              <a:gd name="T9" fmla="*/ 6551 h 21600"/>
              <a:gd name="T10" fmla="*/ 15049 w 21600"/>
              <a:gd name="T11" fmla="*/ 1504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9501" y="21600"/>
                </a:lnTo>
                <a:lnTo>
                  <a:pt x="12099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folHlink">
              <a:alpha val="39999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257087" name="Text Box 63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1744271" y="2744788"/>
            <a:ext cx="1361271" cy="523220"/>
          </a:xfrm>
          <a:prstGeom prst="rect">
            <a:avLst/>
          </a:prstGeom>
          <a:solidFill>
            <a:srgbClr val="DAFEA6"/>
          </a:solidFill>
          <a:ln w="38100">
            <a:solidFill>
              <a:srgbClr val="0066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400" b="1">
                <a:solidFill>
                  <a:srgbClr val="006600"/>
                </a:solidFill>
                <a:latin typeface="Comic Sans MS" panose="030F0702030302020204" pitchFamily="66" charset="0"/>
              </a:rPr>
              <a:t>DIGESTIÓN </a:t>
            </a:r>
            <a:br>
              <a:rPr lang="es-ES" sz="1400" b="1">
                <a:solidFill>
                  <a:srgbClr val="006600"/>
                </a:solidFill>
                <a:latin typeface="Comic Sans MS" panose="030F0702030302020204" pitchFamily="66" charset="0"/>
              </a:rPr>
            </a:br>
            <a:r>
              <a:rPr lang="es-ES" sz="1400" b="1">
                <a:solidFill>
                  <a:srgbClr val="006600"/>
                </a:solidFill>
                <a:latin typeface="Comic Sans MS" panose="030F0702030302020204" pitchFamily="66" charset="0"/>
              </a:rPr>
              <a:t>MECÁNICA</a:t>
            </a:r>
          </a:p>
        </p:txBody>
      </p:sp>
      <p:sp>
        <p:nvSpPr>
          <p:cNvPr id="257068" name="Text Box 44">
            <a:hlinkClick r:id="rId6" action="ppaction://hlinksldjump"/>
          </p:cNvPr>
          <p:cNvSpPr txBox="1">
            <a:spLocks noChangeArrowheads="1"/>
          </p:cNvSpPr>
          <p:nvPr/>
        </p:nvSpPr>
        <p:spPr bwMode="auto">
          <a:xfrm>
            <a:off x="2793912" y="1376363"/>
            <a:ext cx="1298753" cy="307777"/>
          </a:xfrm>
          <a:prstGeom prst="rect">
            <a:avLst/>
          </a:prstGeom>
          <a:solidFill>
            <a:srgbClr val="DAFEA6"/>
          </a:solidFill>
          <a:ln w="38100">
            <a:solidFill>
              <a:srgbClr val="0066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400" b="1">
                <a:solidFill>
                  <a:srgbClr val="006600"/>
                </a:solidFill>
                <a:latin typeface="Comic Sans MS" panose="030F0702030302020204" pitchFamily="66" charset="0"/>
              </a:rPr>
              <a:t>INGESTIÓN</a:t>
            </a:r>
          </a:p>
        </p:txBody>
      </p:sp>
      <p:sp>
        <p:nvSpPr>
          <p:cNvPr id="18" name="Text Box 91">
            <a:extLst>
              <a:ext uri="{FF2B5EF4-FFF2-40B4-BE49-F238E27FC236}">
                <a16:creationId xmlns="" xmlns:a16="http://schemas.microsoft.com/office/drawing/2014/main" id="{DED10AFC-13F1-47C7-8C2F-5A6030F014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206" y="1277180"/>
            <a:ext cx="2019039" cy="523220"/>
          </a:xfrm>
          <a:prstGeom prst="rect">
            <a:avLst/>
          </a:prstGeom>
          <a:solidFill>
            <a:srgbClr val="CCFF99"/>
          </a:solidFill>
          <a:ln w="9525">
            <a:solidFill>
              <a:srgbClr val="339933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s-ES_tradnl" sz="1400" dirty="0">
                <a:latin typeface="Comic Sans MS" panose="030F0702030302020204" pitchFamily="66" charset="0"/>
              </a:rPr>
              <a:t>Entrada de alimentos en el tubo digestivo.</a:t>
            </a:r>
            <a:endParaRPr lang="es-ES" sz="1400" dirty="0">
              <a:latin typeface="Comic Sans MS" panose="030F0702030302020204" pitchFamily="66" charset="0"/>
            </a:endParaRPr>
          </a:p>
        </p:txBody>
      </p:sp>
      <p:sp>
        <p:nvSpPr>
          <p:cNvPr id="19" name="Text Box 93">
            <a:extLst>
              <a:ext uri="{FF2B5EF4-FFF2-40B4-BE49-F238E27FC236}">
                <a16:creationId xmlns="" xmlns:a16="http://schemas.microsoft.com/office/drawing/2014/main" id="{6DBC9CA3-B23F-420E-AB93-A42D01C37C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37" y="3806349"/>
            <a:ext cx="1514959" cy="738664"/>
          </a:xfrm>
          <a:prstGeom prst="rect">
            <a:avLst/>
          </a:prstGeom>
          <a:solidFill>
            <a:srgbClr val="CCFF99"/>
          </a:solidFill>
          <a:ln w="9525">
            <a:solidFill>
              <a:srgbClr val="339933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s-ES_tradnl" sz="1400" dirty="0">
                <a:latin typeface="Comic Sans MS" panose="030F0702030302020204" pitchFamily="66" charset="0"/>
              </a:rPr>
              <a:t>Transformación de los alimentos en nutrientes.</a:t>
            </a:r>
          </a:p>
        </p:txBody>
      </p:sp>
      <p:sp>
        <p:nvSpPr>
          <p:cNvPr id="20" name="Text Box 94">
            <a:extLst>
              <a:ext uri="{FF2B5EF4-FFF2-40B4-BE49-F238E27FC236}">
                <a16:creationId xmlns="" xmlns:a16="http://schemas.microsoft.com/office/drawing/2014/main" id="{31B47092-42E2-4675-B8FD-5BFEAEC1DA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0186" y="4855620"/>
            <a:ext cx="2214627" cy="523220"/>
          </a:xfrm>
          <a:prstGeom prst="rect">
            <a:avLst/>
          </a:prstGeom>
          <a:solidFill>
            <a:srgbClr val="CCFF99"/>
          </a:solidFill>
          <a:ln w="9525">
            <a:solidFill>
              <a:srgbClr val="339933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s-ES_tradnl" sz="1400" dirty="0">
                <a:latin typeface="Comic Sans MS" panose="030F0702030302020204" pitchFamily="66" charset="0"/>
              </a:rPr>
              <a:t>Paso de los nutrientes al torrente sanguíneo.</a:t>
            </a:r>
            <a:endParaRPr lang="es-ES" sz="1400" dirty="0">
              <a:latin typeface="Comic Sans MS" panose="030F0702030302020204" pitchFamily="66" charset="0"/>
            </a:endParaRPr>
          </a:p>
        </p:txBody>
      </p:sp>
      <p:sp>
        <p:nvSpPr>
          <p:cNvPr id="21" name="Text Box 98">
            <a:extLst>
              <a:ext uri="{FF2B5EF4-FFF2-40B4-BE49-F238E27FC236}">
                <a16:creationId xmlns="" xmlns:a16="http://schemas.microsoft.com/office/drawing/2014/main" id="{74AC6E17-37CE-4C30-AE7D-2767274059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1957" y="5659759"/>
            <a:ext cx="3648107" cy="307777"/>
          </a:xfrm>
          <a:prstGeom prst="rect">
            <a:avLst/>
          </a:prstGeom>
          <a:solidFill>
            <a:srgbClr val="CCFF99"/>
          </a:solidFill>
          <a:ln w="9525">
            <a:solidFill>
              <a:srgbClr val="339933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s-ES_tradnl" sz="1400" dirty="0">
                <a:latin typeface="Comic Sans MS" panose="030F0702030302020204" pitchFamily="66" charset="0"/>
              </a:rPr>
              <a:t>Eliminación de las sustancias no digeridas.</a:t>
            </a:r>
            <a:endParaRPr lang="es-ES" sz="1400" dirty="0">
              <a:latin typeface="Comic Sans MS" panose="030F0702030302020204" pitchFamily="66" charset="0"/>
            </a:endParaRPr>
          </a:p>
        </p:txBody>
      </p:sp>
      <p:sp>
        <p:nvSpPr>
          <p:cNvPr id="23" name="Rectangle 226">
            <a:extLst>
              <a:ext uri="{FF2B5EF4-FFF2-40B4-BE49-F238E27FC236}">
                <a16:creationId xmlns="" xmlns:a16="http://schemas.microsoft.com/office/drawing/2014/main" id="{47E4D640-E746-439B-BD18-F3A44496B8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0097" y="1550485"/>
            <a:ext cx="324764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s-ES_tradnl" sz="1200" dirty="0">
                <a:latin typeface="Comic Sans MS" pitchFamily="66" charset="0"/>
              </a:rPr>
              <a:t>Se </a:t>
            </a:r>
            <a:r>
              <a:rPr lang="es-ES_tradnl" sz="1200" b="1" dirty="0">
                <a:latin typeface="Comic Sans MS" pitchFamily="66" charset="0"/>
              </a:rPr>
              <a:t>reduce</a:t>
            </a:r>
            <a:r>
              <a:rPr lang="es-ES_tradnl" sz="1200" dirty="0">
                <a:latin typeface="Comic Sans MS" pitchFamily="66" charset="0"/>
              </a:rPr>
              <a:t> el tamaño de las partículas del alimento, </a:t>
            </a:r>
            <a:r>
              <a:rPr lang="es-ES_tradnl" sz="1200" b="1" dirty="0">
                <a:latin typeface="Comic Sans MS" pitchFamily="66" charset="0"/>
              </a:rPr>
              <a:t>no</a:t>
            </a:r>
            <a:r>
              <a:rPr lang="es-ES_tradnl" sz="1200" dirty="0">
                <a:latin typeface="Comic Sans MS" pitchFamily="66" charset="0"/>
              </a:rPr>
              <a:t> hay transformación en otras sustancias. La realizan los </a:t>
            </a:r>
            <a:r>
              <a:rPr lang="es-ES_tradnl" sz="1200" b="1" dirty="0">
                <a:latin typeface="Comic Sans MS" pitchFamily="66" charset="0"/>
              </a:rPr>
              <a:t>dientes y las paredes del tubo digestivo</a:t>
            </a:r>
            <a:r>
              <a:rPr lang="es-ES_tradnl" sz="1200" dirty="0">
                <a:latin typeface="Comic Sans MS" pitchFamily="66" charset="0"/>
              </a:rPr>
              <a:t>.</a:t>
            </a:r>
            <a:endParaRPr lang="es-ES" sz="1200" dirty="0">
              <a:latin typeface="Comic Sans MS" pitchFamily="66" charset="0"/>
            </a:endParaRPr>
          </a:p>
        </p:txBody>
      </p:sp>
      <p:sp>
        <p:nvSpPr>
          <p:cNvPr id="24" name="Rectangle 232">
            <a:extLst>
              <a:ext uri="{FF2B5EF4-FFF2-40B4-BE49-F238E27FC236}">
                <a16:creationId xmlns="" xmlns:a16="http://schemas.microsoft.com/office/drawing/2014/main" id="{B3B8FA50-0FD9-442C-8196-BD61B50E4C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4184" y="3229401"/>
            <a:ext cx="312222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s-ES_tradnl" sz="1200" dirty="0">
                <a:latin typeface="Comic Sans MS" pitchFamily="66" charset="0"/>
              </a:rPr>
              <a:t>Los componentes de los alimentos se transforman en otras sustancias diferentes. La realizan </a:t>
            </a:r>
            <a:r>
              <a:rPr lang="es-ES_tradnl" sz="1200" b="1" dirty="0">
                <a:latin typeface="Comic Sans MS" pitchFamily="66" charset="0"/>
              </a:rPr>
              <a:t>las enzimas </a:t>
            </a:r>
            <a:r>
              <a:rPr lang="es-ES_tradnl" sz="1200" dirty="0">
                <a:latin typeface="Comic Sans MS" pitchFamily="66" charset="0"/>
              </a:rPr>
              <a:t>de los jugos digestivos</a:t>
            </a:r>
            <a:r>
              <a:rPr lang="es-ES_tradnl" sz="1200" b="1" dirty="0">
                <a:latin typeface="Comic Sans MS" pitchFamily="66" charset="0"/>
              </a:rPr>
              <a:t>.</a:t>
            </a:r>
            <a:endParaRPr lang="es-ES" sz="1200" b="1" dirty="0">
              <a:latin typeface="Comic Sans MS" pitchFamily="66" charset="0"/>
            </a:endParaRPr>
          </a:p>
        </p:txBody>
      </p:sp>
      <p:cxnSp>
        <p:nvCxnSpPr>
          <p:cNvPr id="2" name="Conector recto de flecha 1">
            <a:extLst>
              <a:ext uri="{FF2B5EF4-FFF2-40B4-BE49-F238E27FC236}">
                <a16:creationId xmlns="" xmlns:a16="http://schemas.microsoft.com/office/drawing/2014/main" id="{4EBBF677-41D2-44C8-A8B0-C1830799E268}"/>
              </a:ext>
            </a:extLst>
          </p:cNvPr>
          <p:cNvCxnSpPr>
            <a:cxnSpLocks/>
          </p:cNvCxnSpPr>
          <p:nvPr/>
        </p:nvCxnSpPr>
        <p:spPr>
          <a:xfrm flipV="1">
            <a:off x="4673173" y="1722761"/>
            <a:ext cx="1046924" cy="2964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cto de flecha 5">
            <a:extLst>
              <a:ext uri="{FF2B5EF4-FFF2-40B4-BE49-F238E27FC236}">
                <a16:creationId xmlns="" xmlns:a16="http://schemas.microsoft.com/office/drawing/2014/main" id="{1BA104B9-7A5F-4CC7-9C61-3C8470342002}"/>
              </a:ext>
            </a:extLst>
          </p:cNvPr>
          <p:cNvCxnSpPr>
            <a:cxnSpLocks/>
          </p:cNvCxnSpPr>
          <p:nvPr/>
        </p:nvCxnSpPr>
        <p:spPr>
          <a:xfrm flipV="1">
            <a:off x="4976581" y="3481388"/>
            <a:ext cx="1143088" cy="5937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AutoShape 67">
            <a:extLst>
              <a:ext uri="{FF2B5EF4-FFF2-40B4-BE49-F238E27FC236}">
                <a16:creationId xmlns="" xmlns:a16="http://schemas.microsoft.com/office/drawing/2014/main" id="{E007A2C0-3035-4934-9808-447CBDFC0D47}"/>
              </a:ext>
            </a:extLst>
          </p:cNvPr>
          <p:cNvSpPr>
            <a:spLocks noChangeArrowheads="1"/>
          </p:cNvSpPr>
          <p:nvPr/>
        </p:nvSpPr>
        <p:spPr bwMode="auto">
          <a:xfrm rot="17050113">
            <a:off x="3612980" y="3467447"/>
            <a:ext cx="459826" cy="1493151"/>
          </a:xfrm>
          <a:custGeom>
            <a:avLst/>
            <a:gdLst>
              <a:gd name="G0" fmla="+- 9465 0 0"/>
              <a:gd name="G1" fmla="+- 21600 0 9465"/>
              <a:gd name="G2" fmla="*/ 9465 1 2"/>
              <a:gd name="G3" fmla="+- 21600 0 G2"/>
              <a:gd name="G4" fmla="+/ 9465 21600 2"/>
              <a:gd name="G5" fmla="+/ G1 0 2"/>
              <a:gd name="G6" fmla="*/ 21600 21600 9465"/>
              <a:gd name="G7" fmla="*/ G6 1 2"/>
              <a:gd name="G8" fmla="+- 21600 0 G7"/>
              <a:gd name="G9" fmla="*/ 21600 1 2"/>
              <a:gd name="G10" fmla="+- 9465 0 G9"/>
              <a:gd name="G11" fmla="?: G10 G8 0"/>
              <a:gd name="G12" fmla="?: G10 G7 21600"/>
              <a:gd name="T0" fmla="*/ 16867 w 21600"/>
              <a:gd name="T1" fmla="*/ 10800 h 21600"/>
              <a:gd name="T2" fmla="*/ 10800 w 21600"/>
              <a:gd name="T3" fmla="*/ 21600 h 21600"/>
              <a:gd name="T4" fmla="*/ 4733 w 21600"/>
              <a:gd name="T5" fmla="*/ 10800 h 21600"/>
              <a:gd name="T6" fmla="*/ 10800 w 21600"/>
              <a:gd name="T7" fmla="*/ 0 h 21600"/>
              <a:gd name="T8" fmla="*/ 6533 w 21600"/>
              <a:gd name="T9" fmla="*/ 6533 h 21600"/>
              <a:gd name="T10" fmla="*/ 15067 w 21600"/>
              <a:gd name="T11" fmla="*/ 1506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9465" y="21600"/>
                </a:lnTo>
                <a:lnTo>
                  <a:pt x="12135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folHlink">
              <a:alpha val="39999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9" name="Picture 39" descr="826630Unidad03_Página_05_Imagen_000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60475" y="2457450"/>
            <a:ext cx="2535238" cy="3408363"/>
          </a:xfrm>
          <a:prstGeom prst="rect">
            <a:avLst/>
          </a:prstGeom>
          <a:noFill/>
        </p:spPr>
      </p:pic>
      <p:sp>
        <p:nvSpPr>
          <p:cNvPr id="245803" name="Text Box 43"/>
          <p:cNvSpPr txBox="1">
            <a:spLocks noChangeArrowheads="1"/>
          </p:cNvSpPr>
          <p:nvPr/>
        </p:nvSpPr>
        <p:spPr bwMode="auto">
          <a:xfrm>
            <a:off x="3365500" y="3105150"/>
            <a:ext cx="12604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1400">
                <a:solidFill>
                  <a:srgbClr val="006600"/>
                </a:solidFill>
                <a:latin typeface="Comic Sans MS" panose="030F0702030302020204" pitchFamily="66" charset="0"/>
              </a:rPr>
              <a:t>Corona</a:t>
            </a:r>
            <a:endParaRPr lang="es-ES" sz="140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245804" name="Text Box 44"/>
          <p:cNvSpPr txBox="1">
            <a:spLocks noChangeArrowheads="1"/>
          </p:cNvSpPr>
          <p:nvPr/>
        </p:nvSpPr>
        <p:spPr bwMode="auto">
          <a:xfrm>
            <a:off x="3617913" y="3573463"/>
            <a:ext cx="12604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1400">
                <a:solidFill>
                  <a:srgbClr val="006600"/>
                </a:solidFill>
                <a:latin typeface="Comic Sans MS" panose="030F0702030302020204" pitchFamily="66" charset="0"/>
              </a:rPr>
              <a:t>Cuello</a:t>
            </a:r>
            <a:endParaRPr lang="es-ES" sz="140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245805" name="Text Box 45"/>
          <p:cNvSpPr txBox="1">
            <a:spLocks noChangeArrowheads="1"/>
          </p:cNvSpPr>
          <p:nvPr/>
        </p:nvSpPr>
        <p:spPr bwMode="auto">
          <a:xfrm>
            <a:off x="3617913" y="4221163"/>
            <a:ext cx="12604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1400">
                <a:solidFill>
                  <a:srgbClr val="006600"/>
                </a:solidFill>
                <a:latin typeface="Comic Sans MS" panose="030F0702030302020204" pitchFamily="66" charset="0"/>
              </a:rPr>
              <a:t>Raíz</a:t>
            </a:r>
            <a:endParaRPr lang="es-ES" sz="140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245806" name="Line 46"/>
          <p:cNvSpPr>
            <a:spLocks noChangeShapeType="1"/>
          </p:cNvSpPr>
          <p:nvPr/>
        </p:nvSpPr>
        <p:spPr bwMode="auto">
          <a:xfrm flipV="1">
            <a:off x="1979613" y="1989138"/>
            <a:ext cx="325437" cy="1008062"/>
          </a:xfrm>
          <a:prstGeom prst="line">
            <a:avLst/>
          </a:prstGeom>
          <a:noFill/>
          <a:ln w="19050">
            <a:solidFill>
              <a:srgbClr val="006600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45807" name="Text Box 47"/>
          <p:cNvSpPr txBox="1">
            <a:spLocks noChangeArrowheads="1"/>
          </p:cNvSpPr>
          <p:nvPr/>
        </p:nvSpPr>
        <p:spPr bwMode="auto">
          <a:xfrm>
            <a:off x="2052638" y="1700213"/>
            <a:ext cx="9350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1400" dirty="0">
                <a:solidFill>
                  <a:srgbClr val="006600"/>
                </a:solidFill>
                <a:latin typeface="Comic Sans MS" panose="030F0702030302020204" pitchFamily="66" charset="0"/>
              </a:rPr>
              <a:t>Esmalte</a:t>
            </a:r>
            <a:endParaRPr lang="es-ES" sz="1400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245808" name="Line 48"/>
          <p:cNvSpPr>
            <a:spLocks noChangeShapeType="1"/>
          </p:cNvSpPr>
          <p:nvPr/>
        </p:nvSpPr>
        <p:spPr bwMode="auto">
          <a:xfrm flipH="1">
            <a:off x="1116013" y="3321050"/>
            <a:ext cx="971550" cy="576263"/>
          </a:xfrm>
          <a:prstGeom prst="line">
            <a:avLst/>
          </a:prstGeom>
          <a:noFill/>
          <a:ln w="19050">
            <a:solidFill>
              <a:srgbClr val="006600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45809" name="Text Box 49"/>
          <p:cNvSpPr txBox="1">
            <a:spLocks noChangeArrowheads="1"/>
          </p:cNvSpPr>
          <p:nvPr/>
        </p:nvSpPr>
        <p:spPr bwMode="auto">
          <a:xfrm>
            <a:off x="612775" y="3897313"/>
            <a:ext cx="7207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1400">
                <a:solidFill>
                  <a:srgbClr val="006600"/>
                </a:solidFill>
                <a:latin typeface="Comic Sans MS" panose="030F0702030302020204" pitchFamily="66" charset="0"/>
              </a:rPr>
              <a:t>Marfil</a:t>
            </a:r>
            <a:endParaRPr lang="es-ES" sz="140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245810" name="Line 50"/>
          <p:cNvSpPr>
            <a:spLocks noChangeShapeType="1"/>
          </p:cNvSpPr>
          <p:nvPr/>
        </p:nvSpPr>
        <p:spPr bwMode="auto">
          <a:xfrm flipH="1">
            <a:off x="1079500" y="4076700"/>
            <a:ext cx="1081088" cy="541338"/>
          </a:xfrm>
          <a:prstGeom prst="line">
            <a:avLst/>
          </a:prstGeom>
          <a:noFill/>
          <a:ln w="19050">
            <a:solidFill>
              <a:srgbClr val="006600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45811" name="Text Box 51"/>
          <p:cNvSpPr txBox="1">
            <a:spLocks noChangeArrowheads="1"/>
          </p:cNvSpPr>
          <p:nvPr/>
        </p:nvSpPr>
        <p:spPr bwMode="auto">
          <a:xfrm>
            <a:off x="2484438" y="2097088"/>
            <a:ext cx="10445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400">
                <a:solidFill>
                  <a:srgbClr val="006600"/>
                </a:solidFill>
                <a:latin typeface="Comic Sans MS" panose="030F0702030302020204" pitchFamily="66" charset="0"/>
              </a:rPr>
              <a:t>Cavidad pulpar</a:t>
            </a:r>
            <a:endParaRPr lang="es-ES" sz="140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245812" name="Line 52"/>
          <p:cNvSpPr>
            <a:spLocks noChangeShapeType="1"/>
          </p:cNvSpPr>
          <p:nvPr/>
        </p:nvSpPr>
        <p:spPr bwMode="auto">
          <a:xfrm flipH="1">
            <a:off x="1095375" y="5205413"/>
            <a:ext cx="863600" cy="396875"/>
          </a:xfrm>
          <a:prstGeom prst="line">
            <a:avLst/>
          </a:prstGeom>
          <a:noFill/>
          <a:ln w="19050">
            <a:solidFill>
              <a:srgbClr val="006600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45813" name="Text Box 53"/>
          <p:cNvSpPr txBox="1">
            <a:spLocks noChangeArrowheads="1"/>
          </p:cNvSpPr>
          <p:nvPr/>
        </p:nvSpPr>
        <p:spPr bwMode="auto">
          <a:xfrm>
            <a:off x="468313" y="5535613"/>
            <a:ext cx="971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1400">
                <a:solidFill>
                  <a:srgbClr val="006600"/>
                </a:solidFill>
                <a:latin typeface="Comic Sans MS" panose="030F0702030302020204" pitchFamily="66" charset="0"/>
              </a:rPr>
              <a:t>Cemento</a:t>
            </a:r>
            <a:endParaRPr lang="es-ES" sz="140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245817" name="Text Box 57"/>
          <p:cNvSpPr txBox="1">
            <a:spLocks noChangeArrowheads="1"/>
          </p:cNvSpPr>
          <p:nvPr/>
        </p:nvSpPr>
        <p:spPr bwMode="auto">
          <a:xfrm>
            <a:off x="3563938" y="5049838"/>
            <a:ext cx="86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1400">
                <a:solidFill>
                  <a:srgbClr val="006600"/>
                </a:solidFill>
                <a:latin typeface="Comic Sans MS" panose="030F0702030302020204" pitchFamily="66" charset="0"/>
              </a:rPr>
              <a:t>Encía</a:t>
            </a:r>
            <a:endParaRPr lang="es-ES" sz="140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245818" name="Line 58"/>
          <p:cNvSpPr>
            <a:spLocks noChangeShapeType="1"/>
          </p:cNvSpPr>
          <p:nvPr/>
        </p:nvSpPr>
        <p:spPr bwMode="auto">
          <a:xfrm flipH="1">
            <a:off x="2303463" y="2565400"/>
            <a:ext cx="576262" cy="1116013"/>
          </a:xfrm>
          <a:prstGeom prst="line">
            <a:avLst/>
          </a:prstGeom>
          <a:noFill/>
          <a:ln w="19050">
            <a:solidFill>
              <a:srgbClr val="0066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45819" name="Text Box 59"/>
          <p:cNvSpPr txBox="1">
            <a:spLocks noChangeArrowheads="1"/>
          </p:cNvSpPr>
          <p:nvPr/>
        </p:nvSpPr>
        <p:spPr bwMode="auto">
          <a:xfrm>
            <a:off x="179388" y="4618038"/>
            <a:ext cx="14033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400">
                <a:solidFill>
                  <a:srgbClr val="006600"/>
                </a:solidFill>
                <a:latin typeface="Comic Sans MS" panose="030F0702030302020204" pitchFamily="66" charset="0"/>
              </a:rPr>
              <a:t>Vasos y nervios</a:t>
            </a:r>
            <a:endParaRPr lang="es-ES" sz="140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245897" name="Line 137"/>
          <p:cNvSpPr>
            <a:spLocks noChangeShapeType="1"/>
          </p:cNvSpPr>
          <p:nvPr/>
        </p:nvSpPr>
        <p:spPr bwMode="auto">
          <a:xfrm flipH="1">
            <a:off x="3095625" y="3284538"/>
            <a:ext cx="325438" cy="73025"/>
          </a:xfrm>
          <a:prstGeom prst="line">
            <a:avLst/>
          </a:prstGeom>
          <a:noFill/>
          <a:ln w="19050">
            <a:solidFill>
              <a:srgbClr val="0066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45898" name="Line 138"/>
          <p:cNvSpPr>
            <a:spLocks noChangeShapeType="1"/>
          </p:cNvSpPr>
          <p:nvPr/>
        </p:nvSpPr>
        <p:spPr bwMode="auto">
          <a:xfrm flipH="1">
            <a:off x="3205163" y="3717925"/>
            <a:ext cx="466725" cy="71438"/>
          </a:xfrm>
          <a:prstGeom prst="line">
            <a:avLst/>
          </a:prstGeom>
          <a:noFill/>
          <a:ln w="19050">
            <a:solidFill>
              <a:srgbClr val="0066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45900" name="Line 140"/>
          <p:cNvSpPr>
            <a:spLocks noChangeShapeType="1"/>
          </p:cNvSpPr>
          <p:nvPr/>
        </p:nvSpPr>
        <p:spPr bwMode="auto">
          <a:xfrm flipH="1">
            <a:off x="2771775" y="4400550"/>
            <a:ext cx="865188" cy="612775"/>
          </a:xfrm>
          <a:prstGeom prst="line">
            <a:avLst/>
          </a:prstGeom>
          <a:noFill/>
          <a:ln w="19050">
            <a:solidFill>
              <a:srgbClr val="0066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45901" name="Line 141"/>
          <p:cNvSpPr>
            <a:spLocks noChangeShapeType="1"/>
          </p:cNvSpPr>
          <p:nvPr/>
        </p:nvSpPr>
        <p:spPr bwMode="auto">
          <a:xfrm flipH="1" flipV="1">
            <a:off x="3095625" y="5121275"/>
            <a:ext cx="504825" cy="36513"/>
          </a:xfrm>
          <a:prstGeom prst="line">
            <a:avLst/>
          </a:prstGeom>
          <a:noFill/>
          <a:ln w="19050">
            <a:solidFill>
              <a:srgbClr val="0066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pic>
        <p:nvPicPr>
          <p:cNvPr id="245941" name="Picture 181" descr="833571ALMT05P096H01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67350" y="1449388"/>
            <a:ext cx="2695575" cy="4248150"/>
          </a:xfrm>
          <a:prstGeom prst="rect">
            <a:avLst/>
          </a:prstGeom>
          <a:noFill/>
        </p:spPr>
      </p:pic>
      <p:sp>
        <p:nvSpPr>
          <p:cNvPr id="245942" name="Line 182"/>
          <p:cNvSpPr>
            <a:spLocks noChangeShapeType="1"/>
          </p:cNvSpPr>
          <p:nvPr/>
        </p:nvSpPr>
        <p:spPr bwMode="auto">
          <a:xfrm flipH="1">
            <a:off x="7524750" y="4005263"/>
            <a:ext cx="396875" cy="504825"/>
          </a:xfrm>
          <a:prstGeom prst="line">
            <a:avLst/>
          </a:prstGeom>
          <a:noFill/>
          <a:ln w="19050">
            <a:solidFill>
              <a:srgbClr val="004A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45943" name="Text Box 183"/>
          <p:cNvSpPr txBox="1">
            <a:spLocks noChangeArrowheads="1"/>
          </p:cNvSpPr>
          <p:nvPr/>
        </p:nvSpPr>
        <p:spPr bwMode="auto">
          <a:xfrm>
            <a:off x="6453829" y="1158875"/>
            <a:ext cx="819455" cy="27699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Incisivos</a:t>
            </a:r>
          </a:p>
        </p:txBody>
      </p:sp>
      <p:sp>
        <p:nvSpPr>
          <p:cNvPr id="245944" name="Text Box 184"/>
          <p:cNvSpPr txBox="1">
            <a:spLocks noChangeArrowheads="1"/>
          </p:cNvSpPr>
          <p:nvPr/>
        </p:nvSpPr>
        <p:spPr bwMode="auto">
          <a:xfrm>
            <a:off x="5316538" y="1811338"/>
            <a:ext cx="663575" cy="27463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200">
                <a:solidFill>
                  <a:srgbClr val="006600"/>
                </a:solidFill>
                <a:latin typeface="Comic Sans MS" panose="030F0702030302020204" pitchFamily="66" charset="0"/>
              </a:rPr>
              <a:t>Canino</a:t>
            </a:r>
          </a:p>
        </p:txBody>
      </p:sp>
      <p:sp>
        <p:nvSpPr>
          <p:cNvPr id="245945" name="Text Box 185"/>
          <p:cNvSpPr txBox="1">
            <a:spLocks noChangeArrowheads="1"/>
          </p:cNvSpPr>
          <p:nvPr/>
        </p:nvSpPr>
        <p:spPr bwMode="auto">
          <a:xfrm>
            <a:off x="4733005" y="2241550"/>
            <a:ext cx="978153" cy="27699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200">
                <a:solidFill>
                  <a:srgbClr val="006600"/>
                </a:solidFill>
                <a:latin typeface="Comic Sans MS" panose="030F0702030302020204" pitchFamily="66" charset="0"/>
              </a:rPr>
              <a:t>Premolares</a:t>
            </a:r>
          </a:p>
        </p:txBody>
      </p:sp>
      <p:sp>
        <p:nvSpPr>
          <p:cNvPr id="245946" name="Text Box 186"/>
          <p:cNvSpPr txBox="1">
            <a:spLocks noChangeArrowheads="1"/>
          </p:cNvSpPr>
          <p:nvPr/>
        </p:nvSpPr>
        <p:spPr bwMode="auto">
          <a:xfrm>
            <a:off x="4791233" y="3141663"/>
            <a:ext cx="755335" cy="27699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200">
                <a:solidFill>
                  <a:srgbClr val="006600"/>
                </a:solidFill>
                <a:latin typeface="Comic Sans MS" panose="030F0702030302020204" pitchFamily="66" charset="0"/>
              </a:rPr>
              <a:t>Molares</a:t>
            </a:r>
          </a:p>
        </p:txBody>
      </p:sp>
      <p:sp>
        <p:nvSpPr>
          <p:cNvPr id="245947" name="Text Box 187"/>
          <p:cNvSpPr txBox="1">
            <a:spLocks noChangeArrowheads="1"/>
          </p:cNvSpPr>
          <p:nvPr/>
        </p:nvSpPr>
        <p:spPr bwMode="auto">
          <a:xfrm>
            <a:off x="7478713" y="5192713"/>
            <a:ext cx="663575" cy="27463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200">
                <a:solidFill>
                  <a:srgbClr val="006600"/>
                </a:solidFill>
                <a:latin typeface="Comic Sans MS" panose="030F0702030302020204" pitchFamily="66" charset="0"/>
              </a:rPr>
              <a:t>Canino</a:t>
            </a:r>
          </a:p>
        </p:txBody>
      </p:sp>
      <p:sp>
        <p:nvSpPr>
          <p:cNvPr id="245948" name="Freeform 188"/>
          <p:cNvSpPr>
            <a:spLocks/>
          </p:cNvSpPr>
          <p:nvPr/>
        </p:nvSpPr>
        <p:spPr bwMode="auto">
          <a:xfrm>
            <a:off x="7356475" y="2089150"/>
            <a:ext cx="482600" cy="44450"/>
          </a:xfrm>
          <a:custGeom>
            <a:avLst/>
            <a:gdLst/>
            <a:ahLst/>
            <a:cxnLst>
              <a:cxn ang="0">
                <a:pos x="304" y="0"/>
              </a:cxn>
              <a:cxn ang="0">
                <a:pos x="0" y="28"/>
              </a:cxn>
            </a:cxnLst>
            <a:rect l="0" t="0" r="r" b="b"/>
            <a:pathLst>
              <a:path w="304" h="28">
                <a:moveTo>
                  <a:pt x="304" y="0"/>
                </a:moveTo>
                <a:lnTo>
                  <a:pt x="0" y="28"/>
                </a:lnTo>
              </a:path>
            </a:pathLst>
          </a:custGeom>
          <a:noFill/>
          <a:ln w="19050">
            <a:solidFill>
              <a:srgbClr val="004A00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45949" name="Freeform 189"/>
          <p:cNvSpPr>
            <a:spLocks/>
          </p:cNvSpPr>
          <p:nvPr/>
        </p:nvSpPr>
        <p:spPr bwMode="auto">
          <a:xfrm>
            <a:off x="5508625" y="2744788"/>
            <a:ext cx="576263" cy="531812"/>
          </a:xfrm>
          <a:custGeom>
            <a:avLst/>
            <a:gdLst/>
            <a:ahLst/>
            <a:cxnLst>
              <a:cxn ang="0">
                <a:pos x="0" y="335"/>
              </a:cxn>
              <a:cxn ang="0">
                <a:pos x="363" y="0"/>
              </a:cxn>
            </a:cxnLst>
            <a:rect l="0" t="0" r="r" b="b"/>
            <a:pathLst>
              <a:path w="363" h="335">
                <a:moveTo>
                  <a:pt x="0" y="335"/>
                </a:moveTo>
                <a:lnTo>
                  <a:pt x="363" y="0"/>
                </a:lnTo>
              </a:path>
            </a:pathLst>
          </a:custGeom>
          <a:noFill/>
          <a:ln w="19050">
            <a:solidFill>
              <a:srgbClr val="004A00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45950" name="Freeform 190"/>
          <p:cNvSpPr>
            <a:spLocks/>
          </p:cNvSpPr>
          <p:nvPr/>
        </p:nvSpPr>
        <p:spPr bwMode="auto">
          <a:xfrm>
            <a:off x="5508625" y="2998788"/>
            <a:ext cx="576263" cy="284162"/>
          </a:xfrm>
          <a:custGeom>
            <a:avLst/>
            <a:gdLst/>
            <a:ahLst/>
            <a:cxnLst>
              <a:cxn ang="0">
                <a:pos x="0" y="179"/>
              </a:cxn>
              <a:cxn ang="0">
                <a:pos x="363" y="0"/>
              </a:cxn>
            </a:cxnLst>
            <a:rect l="0" t="0" r="r" b="b"/>
            <a:pathLst>
              <a:path w="363" h="179">
                <a:moveTo>
                  <a:pt x="0" y="179"/>
                </a:moveTo>
                <a:lnTo>
                  <a:pt x="363" y="0"/>
                </a:lnTo>
              </a:path>
            </a:pathLst>
          </a:custGeom>
          <a:noFill/>
          <a:ln w="19050">
            <a:solidFill>
              <a:srgbClr val="004A00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45951" name="Line 191"/>
          <p:cNvSpPr>
            <a:spLocks noChangeShapeType="1"/>
          </p:cNvSpPr>
          <p:nvPr/>
        </p:nvSpPr>
        <p:spPr bwMode="auto">
          <a:xfrm flipV="1">
            <a:off x="5508625" y="3249613"/>
            <a:ext cx="539750" cy="34925"/>
          </a:xfrm>
          <a:prstGeom prst="line">
            <a:avLst/>
          </a:prstGeom>
          <a:noFill/>
          <a:ln w="19050">
            <a:solidFill>
              <a:srgbClr val="004A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45952" name="Line 192"/>
          <p:cNvSpPr>
            <a:spLocks noChangeShapeType="1"/>
          </p:cNvSpPr>
          <p:nvPr/>
        </p:nvSpPr>
        <p:spPr bwMode="auto">
          <a:xfrm flipH="1">
            <a:off x="7632700" y="4005263"/>
            <a:ext cx="288925" cy="0"/>
          </a:xfrm>
          <a:prstGeom prst="line">
            <a:avLst/>
          </a:prstGeom>
          <a:noFill/>
          <a:ln w="19050">
            <a:solidFill>
              <a:srgbClr val="004A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45953" name="Line 193"/>
          <p:cNvSpPr>
            <a:spLocks noChangeShapeType="1"/>
          </p:cNvSpPr>
          <p:nvPr/>
        </p:nvSpPr>
        <p:spPr bwMode="auto">
          <a:xfrm flipH="1">
            <a:off x="7597775" y="4005263"/>
            <a:ext cx="323850" cy="215900"/>
          </a:xfrm>
          <a:prstGeom prst="line">
            <a:avLst/>
          </a:prstGeom>
          <a:noFill/>
          <a:ln w="19050">
            <a:solidFill>
              <a:srgbClr val="004A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45954" name="Line 194"/>
          <p:cNvSpPr>
            <a:spLocks noChangeShapeType="1"/>
          </p:cNvSpPr>
          <p:nvPr/>
        </p:nvSpPr>
        <p:spPr bwMode="auto">
          <a:xfrm flipH="1" flipV="1">
            <a:off x="7453313" y="4725988"/>
            <a:ext cx="431800" cy="71437"/>
          </a:xfrm>
          <a:prstGeom prst="line">
            <a:avLst/>
          </a:prstGeom>
          <a:noFill/>
          <a:ln w="19050">
            <a:solidFill>
              <a:srgbClr val="004A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45955" name="Line 195"/>
          <p:cNvSpPr>
            <a:spLocks noChangeShapeType="1"/>
          </p:cNvSpPr>
          <p:nvPr/>
        </p:nvSpPr>
        <p:spPr bwMode="auto">
          <a:xfrm flipH="1">
            <a:off x="7380288" y="4797425"/>
            <a:ext cx="504825" cy="144463"/>
          </a:xfrm>
          <a:prstGeom prst="line">
            <a:avLst/>
          </a:prstGeom>
          <a:noFill/>
          <a:ln w="19050">
            <a:solidFill>
              <a:srgbClr val="004A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45956" name="Line 196"/>
          <p:cNvSpPr>
            <a:spLocks noChangeShapeType="1"/>
          </p:cNvSpPr>
          <p:nvPr/>
        </p:nvSpPr>
        <p:spPr bwMode="auto">
          <a:xfrm flipH="1" flipV="1">
            <a:off x="7237413" y="5084763"/>
            <a:ext cx="323850" cy="180975"/>
          </a:xfrm>
          <a:prstGeom prst="line">
            <a:avLst/>
          </a:prstGeom>
          <a:noFill/>
          <a:ln w="19050">
            <a:solidFill>
              <a:srgbClr val="004A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45957" name="Line 197"/>
          <p:cNvSpPr>
            <a:spLocks noChangeShapeType="1"/>
          </p:cNvSpPr>
          <p:nvPr/>
        </p:nvSpPr>
        <p:spPr bwMode="auto">
          <a:xfrm flipH="1" flipV="1">
            <a:off x="6769100" y="5229225"/>
            <a:ext cx="71438" cy="323850"/>
          </a:xfrm>
          <a:prstGeom prst="line">
            <a:avLst/>
          </a:prstGeom>
          <a:noFill/>
          <a:ln w="19050">
            <a:solidFill>
              <a:srgbClr val="004A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45958" name="Line 198"/>
          <p:cNvSpPr>
            <a:spLocks noChangeShapeType="1"/>
          </p:cNvSpPr>
          <p:nvPr/>
        </p:nvSpPr>
        <p:spPr bwMode="auto">
          <a:xfrm flipV="1">
            <a:off x="6840538" y="5265738"/>
            <a:ext cx="73025" cy="287337"/>
          </a:xfrm>
          <a:prstGeom prst="line">
            <a:avLst/>
          </a:prstGeom>
          <a:noFill/>
          <a:ln w="19050">
            <a:solidFill>
              <a:srgbClr val="004A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45959" name="Line 199"/>
          <p:cNvSpPr>
            <a:spLocks noChangeShapeType="1"/>
          </p:cNvSpPr>
          <p:nvPr/>
        </p:nvSpPr>
        <p:spPr bwMode="auto">
          <a:xfrm flipH="1" flipV="1">
            <a:off x="6589713" y="5192713"/>
            <a:ext cx="250825" cy="360362"/>
          </a:xfrm>
          <a:prstGeom prst="line">
            <a:avLst/>
          </a:prstGeom>
          <a:noFill/>
          <a:ln w="19050">
            <a:solidFill>
              <a:srgbClr val="004A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45960" name="Freeform 200"/>
          <p:cNvSpPr>
            <a:spLocks/>
          </p:cNvSpPr>
          <p:nvPr/>
        </p:nvSpPr>
        <p:spPr bwMode="auto">
          <a:xfrm>
            <a:off x="6840538" y="5187950"/>
            <a:ext cx="223837" cy="366713"/>
          </a:xfrm>
          <a:custGeom>
            <a:avLst/>
            <a:gdLst/>
            <a:ahLst/>
            <a:cxnLst>
              <a:cxn ang="0">
                <a:pos x="0" y="231"/>
              </a:cxn>
              <a:cxn ang="0">
                <a:pos x="141" y="0"/>
              </a:cxn>
            </a:cxnLst>
            <a:rect l="0" t="0" r="r" b="b"/>
            <a:pathLst>
              <a:path w="141" h="231">
                <a:moveTo>
                  <a:pt x="0" y="231"/>
                </a:moveTo>
                <a:lnTo>
                  <a:pt x="141" y="0"/>
                </a:lnTo>
              </a:path>
            </a:pathLst>
          </a:custGeom>
          <a:noFill/>
          <a:ln w="19050">
            <a:solidFill>
              <a:srgbClr val="004A00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45961" name="Line 201"/>
          <p:cNvSpPr>
            <a:spLocks noChangeShapeType="1"/>
          </p:cNvSpPr>
          <p:nvPr/>
        </p:nvSpPr>
        <p:spPr bwMode="auto">
          <a:xfrm>
            <a:off x="5905500" y="2025650"/>
            <a:ext cx="395288" cy="107950"/>
          </a:xfrm>
          <a:prstGeom prst="line">
            <a:avLst/>
          </a:prstGeom>
          <a:noFill/>
          <a:ln w="19050">
            <a:solidFill>
              <a:srgbClr val="004A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45962" name="Line 202"/>
          <p:cNvSpPr>
            <a:spLocks noChangeShapeType="1"/>
          </p:cNvSpPr>
          <p:nvPr/>
        </p:nvSpPr>
        <p:spPr bwMode="auto">
          <a:xfrm flipV="1">
            <a:off x="5689600" y="2349500"/>
            <a:ext cx="503238" cy="34925"/>
          </a:xfrm>
          <a:prstGeom prst="line">
            <a:avLst/>
          </a:prstGeom>
          <a:noFill/>
          <a:ln w="19050">
            <a:solidFill>
              <a:srgbClr val="004A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45963" name="Line 203"/>
          <p:cNvSpPr>
            <a:spLocks noChangeShapeType="1"/>
          </p:cNvSpPr>
          <p:nvPr/>
        </p:nvSpPr>
        <p:spPr bwMode="auto">
          <a:xfrm>
            <a:off x="5689600" y="2384425"/>
            <a:ext cx="466725" cy="107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45964" name="Line 204"/>
          <p:cNvSpPr>
            <a:spLocks noChangeShapeType="1"/>
          </p:cNvSpPr>
          <p:nvPr/>
        </p:nvSpPr>
        <p:spPr bwMode="auto">
          <a:xfrm flipH="1">
            <a:off x="6732588" y="1412875"/>
            <a:ext cx="73025" cy="504825"/>
          </a:xfrm>
          <a:prstGeom prst="line">
            <a:avLst/>
          </a:prstGeom>
          <a:noFill/>
          <a:ln w="19050">
            <a:solidFill>
              <a:srgbClr val="004A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45965" name="Line 205"/>
          <p:cNvSpPr>
            <a:spLocks noChangeShapeType="1"/>
          </p:cNvSpPr>
          <p:nvPr/>
        </p:nvSpPr>
        <p:spPr bwMode="auto">
          <a:xfrm>
            <a:off x="6805613" y="1412875"/>
            <a:ext cx="107950" cy="468313"/>
          </a:xfrm>
          <a:prstGeom prst="line">
            <a:avLst/>
          </a:prstGeom>
          <a:noFill/>
          <a:ln w="19050">
            <a:solidFill>
              <a:srgbClr val="004A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45966" name="Freeform 206"/>
          <p:cNvSpPr>
            <a:spLocks/>
          </p:cNvSpPr>
          <p:nvPr/>
        </p:nvSpPr>
        <p:spPr bwMode="auto">
          <a:xfrm>
            <a:off x="6480175" y="1428750"/>
            <a:ext cx="317500" cy="560388"/>
          </a:xfrm>
          <a:custGeom>
            <a:avLst/>
            <a:gdLst/>
            <a:ahLst/>
            <a:cxnLst>
              <a:cxn ang="0">
                <a:pos x="200" y="0"/>
              </a:cxn>
              <a:cxn ang="0">
                <a:pos x="0" y="353"/>
              </a:cxn>
            </a:cxnLst>
            <a:rect l="0" t="0" r="r" b="b"/>
            <a:pathLst>
              <a:path w="200" h="353">
                <a:moveTo>
                  <a:pt x="200" y="0"/>
                </a:moveTo>
                <a:lnTo>
                  <a:pt x="0" y="353"/>
                </a:lnTo>
              </a:path>
            </a:pathLst>
          </a:custGeom>
          <a:noFill/>
          <a:ln w="19050">
            <a:solidFill>
              <a:srgbClr val="004A00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45967" name="Freeform 207"/>
          <p:cNvSpPr>
            <a:spLocks/>
          </p:cNvSpPr>
          <p:nvPr/>
        </p:nvSpPr>
        <p:spPr bwMode="auto">
          <a:xfrm>
            <a:off x="6804025" y="1416050"/>
            <a:ext cx="288925" cy="5365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82" y="338"/>
              </a:cxn>
            </a:cxnLst>
            <a:rect l="0" t="0" r="r" b="b"/>
            <a:pathLst>
              <a:path w="182" h="338">
                <a:moveTo>
                  <a:pt x="0" y="0"/>
                </a:moveTo>
                <a:lnTo>
                  <a:pt x="182" y="338"/>
                </a:lnTo>
              </a:path>
            </a:pathLst>
          </a:custGeom>
          <a:noFill/>
          <a:ln w="19050">
            <a:solidFill>
              <a:srgbClr val="004A00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45968" name="Text Box 208"/>
          <p:cNvSpPr txBox="1">
            <a:spLocks noChangeArrowheads="1"/>
          </p:cNvSpPr>
          <p:nvPr/>
        </p:nvSpPr>
        <p:spPr bwMode="auto">
          <a:xfrm>
            <a:off x="7837488" y="1917700"/>
            <a:ext cx="663575" cy="27463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Canino</a:t>
            </a:r>
          </a:p>
        </p:txBody>
      </p:sp>
      <p:grpSp>
        <p:nvGrpSpPr>
          <p:cNvPr id="245970" name="Group 210"/>
          <p:cNvGrpSpPr>
            <a:grpSpLocks/>
          </p:cNvGrpSpPr>
          <p:nvPr/>
        </p:nvGrpSpPr>
        <p:grpSpPr bwMode="auto">
          <a:xfrm>
            <a:off x="7921625" y="3825875"/>
            <a:ext cx="914400" cy="395288"/>
            <a:chOff x="2336" y="2614"/>
            <a:chExt cx="576" cy="249"/>
          </a:xfrm>
        </p:grpSpPr>
        <p:sp>
          <p:nvSpPr>
            <p:cNvPr id="245971" name="Text Box 211">
              <a:hlinkClick r:id="rId4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2361" y="2659"/>
              <a:ext cx="476" cy="174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" sz="1200">
                  <a:solidFill>
                    <a:srgbClr val="006600"/>
                  </a:solidFill>
                  <a:latin typeface="Comic Sans MS" panose="030F0702030302020204" pitchFamily="66" charset="0"/>
                </a:rPr>
                <a:t>Molares</a:t>
              </a:r>
            </a:p>
          </p:txBody>
        </p:sp>
        <p:sp>
          <p:nvSpPr>
            <p:cNvPr id="245972" name="AutoShape 212">
              <a:hlinkClick r:id="rId4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2336" y="2614"/>
              <a:ext cx="576" cy="249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S">
                <a:latin typeface="Comic Sans MS" panose="030F0702030302020204" pitchFamily="66" charset="0"/>
              </a:endParaRPr>
            </a:p>
          </p:txBody>
        </p:sp>
      </p:grpSp>
      <p:grpSp>
        <p:nvGrpSpPr>
          <p:cNvPr id="245975" name="Group 215"/>
          <p:cNvGrpSpPr>
            <a:grpSpLocks/>
          </p:cNvGrpSpPr>
          <p:nvPr/>
        </p:nvGrpSpPr>
        <p:grpSpPr bwMode="auto">
          <a:xfrm>
            <a:off x="7896225" y="4618038"/>
            <a:ext cx="1042988" cy="358775"/>
            <a:chOff x="2320" y="3113"/>
            <a:chExt cx="657" cy="226"/>
          </a:xfrm>
        </p:grpSpPr>
        <p:sp>
          <p:nvSpPr>
            <p:cNvPr id="245976" name="Text Box 216">
              <a:hlinkClick r:id="rId5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2340" y="3138"/>
              <a:ext cx="616" cy="174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" sz="1200">
                  <a:solidFill>
                    <a:srgbClr val="006600"/>
                  </a:solidFill>
                  <a:latin typeface="Comic Sans MS" panose="030F0702030302020204" pitchFamily="66" charset="0"/>
                </a:rPr>
                <a:t>Premolares</a:t>
              </a:r>
            </a:p>
          </p:txBody>
        </p:sp>
        <p:sp>
          <p:nvSpPr>
            <p:cNvPr id="245977" name="AutoShape 217">
              <a:hlinkClick r:id="rId5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2320" y="3113"/>
              <a:ext cx="657" cy="226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S">
                <a:latin typeface="Comic Sans MS" panose="030F0702030302020204" pitchFamily="66" charset="0"/>
              </a:endParaRPr>
            </a:p>
          </p:txBody>
        </p:sp>
      </p:grpSp>
      <p:grpSp>
        <p:nvGrpSpPr>
          <p:cNvPr id="245980" name="Group 220"/>
          <p:cNvGrpSpPr>
            <a:grpSpLocks/>
          </p:cNvGrpSpPr>
          <p:nvPr/>
        </p:nvGrpSpPr>
        <p:grpSpPr bwMode="auto">
          <a:xfrm>
            <a:off x="6372225" y="5553075"/>
            <a:ext cx="973138" cy="323850"/>
            <a:chOff x="1360" y="3702"/>
            <a:chExt cx="613" cy="204"/>
          </a:xfrm>
        </p:grpSpPr>
        <p:sp>
          <p:nvSpPr>
            <p:cNvPr id="245981" name="Text Box 221">
              <a:hlinkClick r:id="rId6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1411" y="3712"/>
              <a:ext cx="516" cy="174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" sz="1200">
                  <a:solidFill>
                    <a:srgbClr val="006600"/>
                  </a:solidFill>
                  <a:latin typeface="Comic Sans MS" panose="030F0702030302020204" pitchFamily="66" charset="0"/>
                </a:rPr>
                <a:t>Incisivos</a:t>
              </a:r>
            </a:p>
          </p:txBody>
        </p:sp>
        <p:sp>
          <p:nvSpPr>
            <p:cNvPr id="245982" name="AutoShape 222">
              <a:hlinkClick r:id="rId6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1360" y="3702"/>
              <a:ext cx="613" cy="204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S">
                <a:latin typeface="Comic Sans MS" panose="030F0702030302020204" pitchFamily="66" charset="0"/>
              </a:endParaRPr>
            </a:p>
          </p:txBody>
        </p:sp>
      </p:grpSp>
      <p:sp>
        <p:nvSpPr>
          <p:cNvPr id="245984" name="Line 224"/>
          <p:cNvSpPr>
            <a:spLocks noChangeShapeType="1"/>
          </p:cNvSpPr>
          <p:nvPr/>
        </p:nvSpPr>
        <p:spPr bwMode="auto">
          <a:xfrm flipV="1">
            <a:off x="6192838" y="5084763"/>
            <a:ext cx="215900" cy="180975"/>
          </a:xfrm>
          <a:prstGeom prst="line">
            <a:avLst/>
          </a:prstGeom>
          <a:noFill/>
          <a:ln w="19050">
            <a:solidFill>
              <a:srgbClr val="004A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grpSp>
        <p:nvGrpSpPr>
          <p:cNvPr id="245987" name="Group 227"/>
          <p:cNvGrpSpPr>
            <a:grpSpLocks/>
          </p:cNvGrpSpPr>
          <p:nvPr/>
        </p:nvGrpSpPr>
        <p:grpSpPr bwMode="auto">
          <a:xfrm>
            <a:off x="5292725" y="5229225"/>
            <a:ext cx="914400" cy="374650"/>
            <a:chOff x="680" y="3498"/>
            <a:chExt cx="576" cy="236"/>
          </a:xfrm>
        </p:grpSpPr>
        <p:sp>
          <p:nvSpPr>
            <p:cNvPr id="245988" name="AutoShape 228">
              <a:hlinkClick r:id="rId5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680" y="3498"/>
              <a:ext cx="576" cy="236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S">
                <a:latin typeface="Comic Sans MS" panose="030F0702030302020204" pitchFamily="66" charset="0"/>
              </a:endParaRPr>
            </a:p>
          </p:txBody>
        </p:sp>
        <p:sp>
          <p:nvSpPr>
            <p:cNvPr id="245989" name="Text Box 229">
              <a:hlinkClick r:id="rId5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761" y="3522"/>
              <a:ext cx="418" cy="173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" sz="1200">
                  <a:solidFill>
                    <a:srgbClr val="006600"/>
                  </a:solidFill>
                  <a:latin typeface="Comic Sans MS" panose="030F0702030302020204" pitchFamily="66" charset="0"/>
                </a:rPr>
                <a:t>Canino</a:t>
              </a:r>
            </a:p>
          </p:txBody>
        </p:sp>
      </p:grpSp>
      <p:pic>
        <p:nvPicPr>
          <p:cNvPr id="245990" name="Picture 230" descr="826630Atlas_Página_05_Imagen_0005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2195" t="49283"/>
          <a:stretch>
            <a:fillRect/>
          </a:stretch>
        </p:blipFill>
        <p:spPr bwMode="auto">
          <a:xfrm>
            <a:off x="4304541" y="3260038"/>
            <a:ext cx="1439293" cy="1940823"/>
          </a:xfrm>
          <a:prstGeom prst="rect">
            <a:avLst/>
          </a:prstGeom>
          <a:noFill/>
        </p:spPr>
      </p:pic>
      <p:pic>
        <p:nvPicPr>
          <p:cNvPr id="67" name="Picture 59" descr="826630Atlas_Página_05_Imagen_0005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0616" r="51175"/>
          <a:stretch>
            <a:fillRect/>
          </a:stretch>
        </p:blipFill>
        <p:spPr bwMode="auto">
          <a:xfrm>
            <a:off x="6697490" y="139172"/>
            <a:ext cx="1611142" cy="2172893"/>
          </a:xfrm>
          <a:prstGeom prst="rect">
            <a:avLst/>
          </a:prstGeom>
          <a:noFill/>
        </p:spPr>
      </p:pic>
      <p:pic>
        <p:nvPicPr>
          <p:cNvPr id="68" name="Picture 54" descr="826630Atlas_Página_05_Imagen_0005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4325" b="46048"/>
          <a:stretch>
            <a:fillRect/>
          </a:stretch>
        </p:blipFill>
        <p:spPr bwMode="auto">
          <a:xfrm>
            <a:off x="3819880" y="675861"/>
            <a:ext cx="1425437" cy="1923255"/>
          </a:xfrm>
          <a:prstGeom prst="rect">
            <a:avLst/>
          </a:prstGeom>
          <a:noFill/>
        </p:spPr>
      </p:pic>
      <p:pic>
        <p:nvPicPr>
          <p:cNvPr id="69" name="Picture 59" descr="826630Atlas_Página_05_Imagen_0005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922" b="47353"/>
          <a:stretch>
            <a:fillRect/>
          </a:stretch>
        </p:blipFill>
        <p:spPr bwMode="auto">
          <a:xfrm>
            <a:off x="7783191" y="4671393"/>
            <a:ext cx="1596352" cy="2154148"/>
          </a:xfrm>
          <a:prstGeom prst="rect">
            <a:avLst/>
          </a:prstGeom>
          <a:noFill/>
        </p:spPr>
      </p:pic>
      <p:sp>
        <p:nvSpPr>
          <p:cNvPr id="70" name="Text Box 98">
            <a:extLst>
              <a:ext uri="{FF2B5EF4-FFF2-40B4-BE49-F238E27FC236}">
                <a16:creationId xmlns="" xmlns:a16="http://schemas.microsoft.com/office/drawing/2014/main" id="{692F48F4-DCDC-44AD-BFAD-ACEA88A13A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462" y="407680"/>
            <a:ext cx="3672408" cy="830997"/>
          </a:xfrm>
          <a:prstGeom prst="rect">
            <a:avLst/>
          </a:prstGeom>
          <a:solidFill>
            <a:srgbClr val="CCFF99"/>
          </a:solidFill>
          <a:ln w="9525">
            <a:solidFill>
              <a:srgbClr val="339933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s-ES_tradnl" sz="1200" b="1" dirty="0">
                <a:latin typeface="Comic Sans MS" panose="030F0702030302020204" pitchFamily="66" charset="0"/>
              </a:rPr>
              <a:t>LOS DIENTES: TIPOS Y NÚMERO. </a:t>
            </a:r>
          </a:p>
          <a:p>
            <a:pPr algn="l">
              <a:spcBef>
                <a:spcPct val="50000"/>
              </a:spcBef>
            </a:pPr>
            <a:r>
              <a:rPr lang="es-ES_tradnl" sz="1200" dirty="0">
                <a:latin typeface="Comic Sans MS" panose="030F0702030302020204" pitchFamily="66" charset="0"/>
              </a:rPr>
              <a:t>- Dentición de adulto: 32 dientes</a:t>
            </a:r>
          </a:p>
          <a:p>
            <a:pPr algn="l">
              <a:spcBef>
                <a:spcPct val="50000"/>
              </a:spcBef>
            </a:pPr>
            <a:r>
              <a:rPr lang="es-ES_tradnl" sz="1200" dirty="0">
                <a:latin typeface="Comic Sans MS" panose="030F0702030302020204" pitchFamily="66" charset="0"/>
              </a:rPr>
              <a:t>- Dientes de leche: 20 dientes (no hay molares)</a:t>
            </a:r>
            <a:endParaRPr lang="es-ES" sz="1200" dirty="0">
              <a:latin typeface="Comic Sans MS" panose="030F0702030302020204" pitchFamily="66" charset="0"/>
            </a:endParaRPr>
          </a:p>
        </p:txBody>
      </p:sp>
      <p:sp>
        <p:nvSpPr>
          <p:cNvPr id="71" name="Text Box 2">
            <a:extLst>
              <a:ext uri="{FF2B5EF4-FFF2-40B4-BE49-F238E27FC236}">
                <a16:creationId xmlns="" xmlns:a16="http://schemas.microsoft.com/office/drawing/2014/main" id="{6072EC5B-5016-419B-BE46-DCB1D60908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263" y="6278487"/>
            <a:ext cx="74168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1600" dirty="0">
                <a:solidFill>
                  <a:srgbClr val="006600"/>
                </a:solidFill>
                <a:latin typeface="Comic Sans MS" panose="030F0702030302020204" pitchFamily="66" charset="0"/>
              </a:rPr>
              <a:t>DIGESTIÓN </a:t>
            </a:r>
            <a:r>
              <a:rPr lang="es-ES_tradnl" sz="1600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MECÁNICA: cortan, desgarran y trituran los alimentos.</a:t>
            </a:r>
            <a:endParaRPr lang="es-ES" sz="1600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0"/>
          <p:cNvGrpSpPr>
            <a:grpSpLocks/>
          </p:cNvGrpSpPr>
          <p:nvPr/>
        </p:nvGrpSpPr>
        <p:grpSpPr bwMode="auto">
          <a:xfrm>
            <a:off x="287524" y="1226734"/>
            <a:ext cx="2123814" cy="1025135"/>
            <a:chOff x="624" y="2016"/>
            <a:chExt cx="1059" cy="904"/>
          </a:xfrm>
        </p:grpSpPr>
        <p:sp>
          <p:nvSpPr>
            <p:cNvPr id="11280" name="Oval 31" descr="Rombos punteados"/>
            <p:cNvSpPr>
              <a:spLocks noChangeArrowheads="1"/>
            </p:cNvSpPr>
            <p:nvPr/>
          </p:nvSpPr>
          <p:spPr bwMode="auto">
            <a:xfrm>
              <a:off x="624" y="2016"/>
              <a:ext cx="1059" cy="904"/>
            </a:xfrm>
            <a:prstGeom prst="ellipse">
              <a:avLst/>
            </a:prstGeom>
            <a:pattFill prst="dotDmnd">
              <a:fgClr>
                <a:schemeClr val="accent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>
                <a:solidFill>
                  <a:srgbClr val="000000"/>
                </a:solidFill>
              </a:endParaRPr>
            </a:p>
          </p:txBody>
        </p:sp>
        <p:sp>
          <p:nvSpPr>
            <p:cNvPr id="11281" name="Rectangle 32"/>
            <p:cNvSpPr>
              <a:spLocks noChangeArrowheads="1"/>
            </p:cNvSpPr>
            <p:nvPr/>
          </p:nvSpPr>
          <p:spPr bwMode="auto">
            <a:xfrm>
              <a:off x="862" y="2016"/>
              <a:ext cx="644" cy="6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s-ES_tradnl" sz="2000" dirty="0">
                  <a:solidFill>
                    <a:srgbClr val="000000"/>
                  </a:solidFill>
                  <a:latin typeface="Comic Sans MS" pitchFamily="66" charset="0"/>
                </a:rPr>
                <a:t>BOCA:</a:t>
              </a:r>
            </a:p>
            <a:p>
              <a:pPr algn="ctr"/>
              <a:r>
                <a:rPr lang="es-ES_tradnl" sz="1600" dirty="0">
                  <a:solidFill>
                    <a:srgbClr val="00B050"/>
                  </a:solidFill>
                  <a:latin typeface="Comic Sans MS" pitchFamily="66" charset="0"/>
                </a:rPr>
                <a:t>Acción de la saliva</a:t>
              </a:r>
            </a:p>
          </p:txBody>
        </p:sp>
      </p:grpSp>
      <p:sp>
        <p:nvSpPr>
          <p:cNvPr id="20" name="Text Box 93"/>
          <p:cNvSpPr txBox="1">
            <a:spLocks noChangeArrowheads="1"/>
          </p:cNvSpPr>
          <p:nvPr/>
        </p:nvSpPr>
        <p:spPr bwMode="auto">
          <a:xfrm>
            <a:off x="210250" y="3572162"/>
            <a:ext cx="3086742" cy="1846659"/>
          </a:xfrm>
          <a:prstGeom prst="rect">
            <a:avLst/>
          </a:prstGeom>
          <a:solidFill>
            <a:srgbClr val="CCFF99"/>
          </a:solidFill>
          <a:ln w="9525">
            <a:solidFill>
              <a:srgbClr val="339933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1200" b="1" dirty="0">
                <a:solidFill>
                  <a:srgbClr val="000000"/>
                </a:solidFill>
                <a:latin typeface="Comic Sans MS" panose="030F0702030302020204" pitchFamily="66" charset="0"/>
              </a:rPr>
              <a:t>FUNCIONES DE LA SALIVA:</a:t>
            </a: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s-ES_tradnl" sz="1200" dirty="0">
                <a:solidFill>
                  <a:srgbClr val="000000"/>
                </a:solidFill>
                <a:latin typeface="Comic Sans MS" panose="030F0702030302020204" pitchFamily="66" charset="0"/>
              </a:rPr>
              <a:t>Digestión química de glúcidos (inicio)</a:t>
            </a: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s-ES_tradnl" sz="1200" dirty="0">
                <a:solidFill>
                  <a:srgbClr val="000000"/>
                </a:solidFill>
                <a:latin typeface="Comic Sans MS" panose="030F0702030302020204" pitchFamily="66" charset="0"/>
              </a:rPr>
              <a:t>Formación del bolo alimenticio</a:t>
            </a: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s-ES_tradnl" sz="1200" dirty="0">
                <a:solidFill>
                  <a:srgbClr val="000000"/>
                </a:solidFill>
                <a:latin typeface="Comic Sans MS" panose="030F0702030302020204" pitchFamily="66" charset="0"/>
              </a:rPr>
              <a:t>Acción antimicrobiana</a:t>
            </a: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s-ES_tradnl" sz="1200" dirty="0">
                <a:solidFill>
                  <a:srgbClr val="000000"/>
                </a:solidFill>
                <a:latin typeface="Comic Sans MS" panose="030F0702030302020204" pitchFamily="66" charset="0"/>
              </a:rPr>
              <a:t>Facilitar la percepción de los sabores</a:t>
            </a: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s-ES_tradnl" sz="1200" dirty="0">
                <a:solidFill>
                  <a:srgbClr val="000000"/>
                </a:solidFill>
                <a:latin typeface="Comic Sans MS" panose="030F0702030302020204" pitchFamily="66" charset="0"/>
              </a:rPr>
              <a:t>Facilitar la deglución</a:t>
            </a:r>
            <a:endParaRPr lang="es-ES" sz="12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Text Box 93"/>
          <p:cNvSpPr txBox="1">
            <a:spLocks noChangeArrowheads="1"/>
          </p:cNvSpPr>
          <p:nvPr/>
        </p:nvSpPr>
        <p:spPr bwMode="auto">
          <a:xfrm>
            <a:off x="7542051" y="508962"/>
            <a:ext cx="1429554" cy="1477328"/>
          </a:xfrm>
          <a:prstGeom prst="rect">
            <a:avLst/>
          </a:prstGeom>
          <a:solidFill>
            <a:srgbClr val="CCFF99"/>
          </a:solidFill>
          <a:ln w="9525">
            <a:solidFill>
              <a:srgbClr val="339933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s-ES_tradnl" sz="1200" b="1" dirty="0">
                <a:solidFill>
                  <a:srgbClr val="000000"/>
                </a:solidFill>
                <a:latin typeface="Comic Sans MS" panose="030F0702030302020204" pitchFamily="66" charset="0"/>
              </a:rPr>
              <a:t>GLÁNDULAS SALIVARES </a:t>
            </a:r>
            <a:r>
              <a:rPr lang="es-ES_tradnl" sz="12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    (</a:t>
            </a:r>
            <a:r>
              <a:rPr lang="es-ES_tradnl" sz="1200" b="1" dirty="0">
                <a:solidFill>
                  <a:srgbClr val="000000"/>
                </a:solidFill>
                <a:latin typeface="Comic Sans MS" panose="030F0702030302020204" pitchFamily="66" charset="0"/>
              </a:rPr>
              <a:t>3 pares</a:t>
            </a:r>
            <a:r>
              <a:rPr lang="es-ES_tradnl" sz="12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)</a:t>
            </a:r>
            <a:endParaRPr lang="es-ES_tradnl" sz="12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s-ES_tradnl" sz="1200" dirty="0">
                <a:solidFill>
                  <a:srgbClr val="000000"/>
                </a:solidFill>
                <a:latin typeface="Comic Sans MS" panose="030F0702030302020204" pitchFamily="66" charset="0"/>
              </a:rPr>
              <a:t>Parótidas</a:t>
            </a: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s-ES_tradnl" sz="1200" dirty="0">
                <a:solidFill>
                  <a:srgbClr val="000000"/>
                </a:solidFill>
                <a:latin typeface="Comic Sans MS" panose="030F0702030302020204" pitchFamily="66" charset="0"/>
              </a:rPr>
              <a:t>Submaxilares</a:t>
            </a: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s-ES_tradnl" sz="1200" dirty="0">
                <a:solidFill>
                  <a:srgbClr val="000000"/>
                </a:solidFill>
                <a:latin typeface="Comic Sans MS" panose="030F0702030302020204" pitchFamily="66" charset="0"/>
              </a:rPr>
              <a:t>Sublinguales</a:t>
            </a:r>
            <a:endParaRPr lang="es-ES" sz="12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Text Box 22">
            <a:extLst>
              <a:ext uri="{FF2B5EF4-FFF2-40B4-BE49-F238E27FC236}">
                <a16:creationId xmlns="" xmlns:a16="http://schemas.microsoft.com/office/drawing/2014/main" id="{8A291B0A-4F4C-43FE-8996-9C3A7ABA76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544" y="260648"/>
            <a:ext cx="51847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dirty="0">
                <a:solidFill>
                  <a:srgbClr val="339933"/>
                </a:solidFill>
                <a:latin typeface="Comic Sans MS" panose="030F0702030302020204" pitchFamily="66" charset="0"/>
              </a:rPr>
              <a:t>BOCA : </a:t>
            </a:r>
            <a:r>
              <a:rPr lang="es-ES_tradnl" b="1" dirty="0">
                <a:solidFill>
                  <a:srgbClr val="339933"/>
                </a:solidFill>
                <a:latin typeface="Comic Sans MS" panose="030F0702030302020204" pitchFamily="66" charset="0"/>
              </a:rPr>
              <a:t>Acción de la saliva.</a:t>
            </a:r>
            <a:endParaRPr lang="es-ES" dirty="0">
              <a:solidFill>
                <a:srgbClr val="339933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Flecha: hacia abajo 6">
            <a:extLst>
              <a:ext uri="{FF2B5EF4-FFF2-40B4-BE49-F238E27FC236}">
                <a16:creationId xmlns="" xmlns:a16="http://schemas.microsoft.com/office/drawing/2014/main" id="{FF82F497-1025-4BEE-AFCA-3A8F52BFBB56}"/>
              </a:ext>
            </a:extLst>
          </p:cNvPr>
          <p:cNvSpPr/>
          <p:nvPr/>
        </p:nvSpPr>
        <p:spPr>
          <a:xfrm>
            <a:off x="1259631" y="2342024"/>
            <a:ext cx="260075" cy="1135275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FFFF"/>
              </a:solidFill>
            </a:endParaRPr>
          </a:p>
        </p:txBody>
      </p:sp>
      <p:cxnSp>
        <p:nvCxnSpPr>
          <p:cNvPr id="9" name="Conector recto de flecha 8">
            <a:extLst>
              <a:ext uri="{FF2B5EF4-FFF2-40B4-BE49-F238E27FC236}">
                <a16:creationId xmlns="" xmlns:a16="http://schemas.microsoft.com/office/drawing/2014/main" id="{75533748-EF40-4CB9-AAC2-BD4C65506A61}"/>
              </a:ext>
            </a:extLst>
          </p:cNvPr>
          <p:cNvCxnSpPr>
            <a:cxnSpLocks/>
          </p:cNvCxnSpPr>
          <p:nvPr/>
        </p:nvCxnSpPr>
        <p:spPr>
          <a:xfrm>
            <a:off x="4759103" y="4522427"/>
            <a:ext cx="0" cy="5100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ector recto de flecha 13">
            <a:extLst>
              <a:ext uri="{FF2B5EF4-FFF2-40B4-BE49-F238E27FC236}">
                <a16:creationId xmlns="" xmlns:a16="http://schemas.microsoft.com/office/drawing/2014/main" id="{CDF42C97-C27D-4C6E-B231-433B0545B8EF}"/>
              </a:ext>
            </a:extLst>
          </p:cNvPr>
          <p:cNvCxnSpPr>
            <a:cxnSpLocks/>
          </p:cNvCxnSpPr>
          <p:nvPr/>
        </p:nvCxnSpPr>
        <p:spPr>
          <a:xfrm>
            <a:off x="3194343" y="3973390"/>
            <a:ext cx="50285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6" name="Picture 24" descr="GAMILOSA">
            <a:extLst>
              <a:ext uri="{FF2B5EF4-FFF2-40B4-BE49-F238E27FC236}">
                <a16:creationId xmlns="" xmlns:a16="http://schemas.microsoft.com/office/drawing/2014/main" id="{79D902F3-7568-4E6A-BCC1-ECE4319EF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97196" y="3847594"/>
            <a:ext cx="2123814" cy="658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Text Box 25">
            <a:extLst>
              <a:ext uri="{FF2B5EF4-FFF2-40B4-BE49-F238E27FC236}">
                <a16:creationId xmlns="" xmlns:a16="http://schemas.microsoft.com/office/drawing/2014/main" id="{E4455980-D03E-49B3-8B0D-A1FBAF8832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4343" y="5807557"/>
            <a:ext cx="22324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_tradnl" sz="1200" b="1" dirty="0">
                <a:solidFill>
                  <a:srgbClr val="000000"/>
                </a:solidFill>
                <a:latin typeface="Comic Sans MS" pitchFamily="66" charset="0"/>
              </a:rPr>
              <a:t>GLÚCIDOS</a:t>
            </a:r>
            <a:endParaRPr lang="es-ES" sz="1200" b="1" dirty="0">
              <a:solidFill>
                <a:srgbClr val="000000"/>
              </a:solidFill>
              <a:latin typeface="Comic Sans MS" pitchFamily="66" charset="0"/>
            </a:endParaRPr>
          </a:p>
        </p:txBody>
      </p:sp>
      <p:grpSp>
        <p:nvGrpSpPr>
          <p:cNvPr id="39" name="Group 29">
            <a:extLst>
              <a:ext uri="{FF2B5EF4-FFF2-40B4-BE49-F238E27FC236}">
                <a16:creationId xmlns="" xmlns:a16="http://schemas.microsoft.com/office/drawing/2014/main" id="{AE8E4ECA-A13A-46F0-8212-DC0948D85A0C}"/>
              </a:ext>
            </a:extLst>
          </p:cNvPr>
          <p:cNvGrpSpPr>
            <a:grpSpLocks/>
          </p:cNvGrpSpPr>
          <p:nvPr/>
        </p:nvGrpSpPr>
        <p:grpSpPr bwMode="auto">
          <a:xfrm>
            <a:off x="4350909" y="5092121"/>
            <a:ext cx="1049419" cy="546358"/>
            <a:chOff x="4176" y="1680"/>
            <a:chExt cx="1248" cy="1248"/>
          </a:xfrm>
        </p:grpSpPr>
        <p:sp>
          <p:nvSpPr>
            <p:cNvPr id="40" name="Rectangle 30">
              <a:extLst>
                <a:ext uri="{FF2B5EF4-FFF2-40B4-BE49-F238E27FC236}">
                  <a16:creationId xmlns="" xmlns:a16="http://schemas.microsoft.com/office/drawing/2014/main" id="{216DEE39-3C7F-4D84-A7F0-7F521CCF59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6" y="1680"/>
              <a:ext cx="1248" cy="1248"/>
            </a:xfrm>
            <a:prstGeom prst="rect">
              <a:avLst/>
            </a:prstGeom>
            <a:solidFill>
              <a:srgbClr val="FFFFCC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r"/>
              <a:endParaRPr lang="es-ES">
                <a:solidFill>
                  <a:srgbClr val="000000"/>
                </a:solidFill>
              </a:endParaRPr>
            </a:p>
          </p:txBody>
        </p:sp>
        <p:pic>
          <p:nvPicPr>
            <p:cNvPr id="41" name="Picture 31" descr="aDglu">
              <a:extLst>
                <a:ext uri="{FF2B5EF4-FFF2-40B4-BE49-F238E27FC236}">
                  <a16:creationId xmlns="" xmlns:a16="http://schemas.microsoft.com/office/drawing/2014/main" id="{BD075E00-CDAD-42C4-B5F6-361381D4A0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249" y="1782"/>
              <a:ext cx="1031" cy="1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7" name="Picture 8" descr="Resultado de imagen de glandulas salivales tipos&quot;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4" t="-491" r="-230" b="491"/>
          <a:stretch/>
        </p:blipFill>
        <p:spPr bwMode="auto">
          <a:xfrm>
            <a:off x="2483370" y="895275"/>
            <a:ext cx="4947737" cy="262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93"/>
          <p:cNvSpPr txBox="1">
            <a:spLocks noChangeArrowheads="1"/>
          </p:cNvSpPr>
          <p:nvPr/>
        </p:nvSpPr>
        <p:spPr bwMode="auto">
          <a:xfrm>
            <a:off x="6221214" y="4001722"/>
            <a:ext cx="2641675" cy="1661993"/>
          </a:xfrm>
          <a:prstGeom prst="rect">
            <a:avLst/>
          </a:prstGeom>
          <a:solidFill>
            <a:srgbClr val="CCFF99"/>
          </a:solidFill>
          <a:ln w="9525">
            <a:solidFill>
              <a:srgbClr val="339933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12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COMPONENTES </a:t>
            </a:r>
            <a:r>
              <a:rPr lang="es-ES_tradnl" sz="1200" b="1" dirty="0">
                <a:solidFill>
                  <a:srgbClr val="000000"/>
                </a:solidFill>
                <a:latin typeface="Comic Sans MS" panose="030F0702030302020204" pitchFamily="66" charset="0"/>
              </a:rPr>
              <a:t>DE LA </a:t>
            </a:r>
            <a:r>
              <a:rPr lang="es-ES_tradnl" sz="12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SALIVA</a:t>
            </a:r>
            <a:endParaRPr lang="es-ES_tradnl" sz="12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s-ES_tradnl" sz="12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Agua</a:t>
            </a:r>
            <a:endParaRPr lang="es-ES_tradnl" sz="12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s-ES_tradnl" sz="12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Mucina</a:t>
            </a:r>
            <a:endParaRPr lang="es-ES_tradnl" sz="12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s-ES_tradnl" sz="12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Lisozima</a:t>
            </a:r>
            <a:endParaRPr lang="es-ES_tradnl" sz="12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s-ES_tradnl" sz="12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Ptialina (amilasa salival)</a:t>
            </a:r>
            <a:endParaRPr lang="es-ES_tradnl" sz="12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s-ES_tradnl" sz="12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Maltasa</a:t>
            </a:r>
            <a:endParaRPr lang="es-ES" sz="12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Text Box 93"/>
          <p:cNvSpPr txBox="1">
            <a:spLocks noChangeArrowheads="1"/>
          </p:cNvSpPr>
          <p:nvPr/>
        </p:nvSpPr>
        <p:spPr bwMode="auto">
          <a:xfrm>
            <a:off x="332601" y="5530558"/>
            <a:ext cx="2189408" cy="1107996"/>
          </a:xfrm>
          <a:prstGeom prst="rect">
            <a:avLst/>
          </a:prstGeom>
          <a:solidFill>
            <a:srgbClr val="CCFF99"/>
          </a:solidFill>
          <a:ln w="9525">
            <a:solidFill>
              <a:srgbClr val="339933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REGULACIÓN SECRECIÓN         (Nerviosa)</a:t>
            </a:r>
          </a:p>
          <a:p>
            <a:pPr algn="ctr">
              <a:spcBef>
                <a:spcPct val="50000"/>
              </a:spcBef>
            </a:pPr>
            <a:r>
              <a:rPr lang="es-ES_tradnl" sz="12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Estímulos visuales, olfativos, masticación, contacto con mucosa bucal.</a:t>
            </a:r>
            <a:endParaRPr lang="es-ES_tradnl" sz="12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4840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412" name="Picture 4" descr="826630Unidad03_Página_09_Imagen_000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87505" y="1080467"/>
            <a:ext cx="3494088" cy="5435600"/>
          </a:xfrm>
          <a:prstGeom prst="rect">
            <a:avLst/>
          </a:prstGeom>
          <a:noFill/>
        </p:spPr>
      </p:pic>
      <p:sp>
        <p:nvSpPr>
          <p:cNvPr id="273415" name="Text Box 7"/>
          <p:cNvSpPr txBox="1">
            <a:spLocks noChangeArrowheads="1"/>
          </p:cNvSpPr>
          <p:nvPr/>
        </p:nvSpPr>
        <p:spPr bwMode="auto">
          <a:xfrm>
            <a:off x="5721350" y="1844675"/>
            <a:ext cx="129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Deglución </a:t>
            </a:r>
            <a:b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</a:br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de alimento</a:t>
            </a:r>
            <a:endParaRPr lang="es-ES" sz="1200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273416" name="Text Box 8"/>
          <p:cNvSpPr txBox="1">
            <a:spLocks noChangeArrowheads="1"/>
          </p:cNvSpPr>
          <p:nvPr/>
        </p:nvSpPr>
        <p:spPr bwMode="auto">
          <a:xfrm>
            <a:off x="5940425" y="4098925"/>
            <a:ext cx="129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Entrada </a:t>
            </a:r>
            <a:b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</a:br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de aire</a:t>
            </a:r>
            <a:endParaRPr lang="es-ES" sz="120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273421" name="Line 13"/>
          <p:cNvSpPr>
            <a:spLocks noChangeShapeType="1"/>
          </p:cNvSpPr>
          <p:nvPr/>
        </p:nvSpPr>
        <p:spPr bwMode="auto">
          <a:xfrm flipH="1">
            <a:off x="5484604" y="2301208"/>
            <a:ext cx="611416" cy="505675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73422" name="Line 14"/>
          <p:cNvSpPr>
            <a:spLocks noChangeShapeType="1"/>
          </p:cNvSpPr>
          <p:nvPr/>
        </p:nvSpPr>
        <p:spPr bwMode="auto">
          <a:xfrm flipH="1">
            <a:off x="5542669" y="4454340"/>
            <a:ext cx="689332" cy="912996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73423" name="Text Box 15"/>
          <p:cNvSpPr txBox="1">
            <a:spLocks noChangeArrowheads="1"/>
          </p:cNvSpPr>
          <p:nvPr/>
        </p:nvSpPr>
        <p:spPr bwMode="auto">
          <a:xfrm>
            <a:off x="859782" y="2744788"/>
            <a:ext cx="2398412" cy="276999"/>
          </a:xfrm>
          <a:prstGeom prst="rect">
            <a:avLst/>
          </a:prstGeom>
          <a:solidFill>
            <a:schemeClr val="bg1"/>
          </a:solidFill>
          <a:ln w="38100">
            <a:solidFill>
              <a:schemeClr val="folHlink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200" b="1">
                <a:solidFill>
                  <a:srgbClr val="006600"/>
                </a:solidFill>
                <a:latin typeface="Comic Sans MS" panose="030F0702030302020204" pitchFamily="66" charset="0"/>
              </a:rPr>
              <a:t>Funcionamiento de la epiglotis</a:t>
            </a:r>
          </a:p>
        </p:txBody>
      </p:sp>
      <p:sp>
        <p:nvSpPr>
          <p:cNvPr id="273424" name="Text Box 16"/>
          <p:cNvSpPr txBox="1">
            <a:spLocks noChangeArrowheads="1"/>
          </p:cNvSpPr>
          <p:nvPr/>
        </p:nvSpPr>
        <p:spPr bwMode="auto">
          <a:xfrm>
            <a:off x="1979613" y="3709988"/>
            <a:ext cx="12954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Epiglotis</a:t>
            </a:r>
            <a:endParaRPr lang="es-ES" sz="120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273425" name="Line 17"/>
          <p:cNvSpPr>
            <a:spLocks noChangeShapeType="1"/>
          </p:cNvSpPr>
          <p:nvPr/>
        </p:nvSpPr>
        <p:spPr bwMode="auto">
          <a:xfrm flipV="1">
            <a:off x="3059113" y="2744787"/>
            <a:ext cx="2197100" cy="1116012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73426" name="Line 18"/>
          <p:cNvSpPr>
            <a:spLocks noChangeShapeType="1"/>
          </p:cNvSpPr>
          <p:nvPr/>
        </p:nvSpPr>
        <p:spPr bwMode="auto">
          <a:xfrm>
            <a:off x="3059113" y="3860800"/>
            <a:ext cx="2287438" cy="1430698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pic>
        <p:nvPicPr>
          <p:cNvPr id="69633" name="Picture 1" descr="C:\Documents and Settings\ana\Mis documentos\Mis imágenes\Deglucion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86592" y="2226365"/>
            <a:ext cx="2098379" cy="2264259"/>
          </a:xfrm>
          <a:prstGeom prst="rect">
            <a:avLst/>
          </a:prstGeom>
          <a:noFill/>
        </p:spPr>
      </p:pic>
      <p:sp>
        <p:nvSpPr>
          <p:cNvPr id="14" name="13 Marcador de texto"/>
          <p:cNvSpPr>
            <a:spLocks noGrp="1"/>
          </p:cNvSpPr>
          <p:nvPr>
            <p:ph type="body" idx="1"/>
          </p:nvPr>
        </p:nvSpPr>
        <p:spPr>
          <a:xfrm>
            <a:off x="7116416" y="4218688"/>
            <a:ext cx="2107090" cy="1500187"/>
          </a:xfrm>
        </p:spPr>
        <p:txBody>
          <a:bodyPr/>
          <a:lstStyle/>
          <a:p>
            <a:r>
              <a:rPr lang="es-ES" sz="1800" b="1" u="sng" dirty="0">
                <a:solidFill>
                  <a:srgbClr val="008000"/>
                </a:solidFill>
                <a:latin typeface="Comic Sans MS" panose="030F0702030302020204" pitchFamily="66" charset="0"/>
              </a:rPr>
              <a:t>Actos reflejos</a:t>
            </a:r>
            <a:r>
              <a:rPr lang="es-ES" sz="1800" b="1" dirty="0">
                <a:solidFill>
                  <a:srgbClr val="008000"/>
                </a:solidFill>
                <a:latin typeface="Comic Sans MS" panose="030F0702030302020204" pitchFamily="66" charset="0"/>
              </a:rPr>
              <a:t>:</a:t>
            </a:r>
          </a:p>
          <a:p>
            <a:pPr>
              <a:buFont typeface="Arial" pitchFamily="34" charset="0"/>
              <a:buChar char="•"/>
            </a:pPr>
            <a:r>
              <a:rPr lang="es-ES" sz="1800" b="1" dirty="0">
                <a:solidFill>
                  <a:srgbClr val="008000"/>
                </a:solidFill>
                <a:latin typeface="Comic Sans MS" panose="030F0702030302020204" pitchFamily="66" charset="0"/>
              </a:rPr>
              <a:t>Cierre glotis</a:t>
            </a:r>
          </a:p>
          <a:p>
            <a:pPr>
              <a:buFont typeface="Arial" pitchFamily="34" charset="0"/>
              <a:buChar char="•"/>
            </a:pPr>
            <a:r>
              <a:rPr lang="es-ES" sz="1800" b="1" dirty="0">
                <a:solidFill>
                  <a:srgbClr val="008000"/>
                </a:solidFill>
                <a:latin typeface="Comic Sans MS" panose="030F0702030302020204" pitchFamily="66" charset="0"/>
              </a:rPr>
              <a:t>Cierre coanas</a:t>
            </a:r>
          </a:p>
        </p:txBody>
      </p:sp>
      <p:sp>
        <p:nvSpPr>
          <p:cNvPr id="15" name="Text Box 22">
            <a:extLst>
              <a:ext uri="{FF2B5EF4-FFF2-40B4-BE49-F238E27FC236}">
                <a16:creationId xmlns="" xmlns:a16="http://schemas.microsoft.com/office/drawing/2014/main" id="{95AB73AD-48AD-4A29-9CDB-42C98E23F0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678" y="323046"/>
            <a:ext cx="8244644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s-ES_tradnl" sz="2000" b="1" u="sng" dirty="0">
                <a:solidFill>
                  <a:srgbClr val="339933"/>
                </a:solidFill>
                <a:latin typeface="Comic Sans MS" panose="030F0702030302020204" pitchFamily="66" charset="0"/>
              </a:rPr>
              <a:t>LA FARINGE</a:t>
            </a:r>
            <a:r>
              <a:rPr lang="es-ES_tradnl" sz="2000" b="1" dirty="0">
                <a:solidFill>
                  <a:srgbClr val="339933"/>
                </a:solidFill>
                <a:latin typeface="Comic Sans MS" panose="030F0702030302020204" pitchFamily="66" charset="0"/>
              </a:rPr>
              <a:t>: </a:t>
            </a:r>
            <a:r>
              <a:rPr lang="es-ES_tradnl" sz="1600" dirty="0">
                <a:solidFill>
                  <a:srgbClr val="339933"/>
                </a:solidFill>
                <a:latin typeface="Comic Sans MS" panose="030F0702030302020204" pitchFamily="66" charset="0"/>
              </a:rPr>
              <a:t>Comunica la boca con el esófago, en ella es donde tiene lugar la</a:t>
            </a:r>
            <a:r>
              <a:rPr lang="es-ES_tradnl" sz="1600" b="1" dirty="0">
                <a:solidFill>
                  <a:srgbClr val="339933"/>
                </a:solidFill>
                <a:latin typeface="Comic Sans MS" panose="030F0702030302020204" pitchFamily="66" charset="0"/>
              </a:rPr>
              <a:t> DEGLUCIÓN</a:t>
            </a:r>
            <a:r>
              <a:rPr lang="es-ES_tradnl" sz="1600" dirty="0">
                <a:solidFill>
                  <a:srgbClr val="339933"/>
                </a:solidFill>
                <a:latin typeface="Comic Sans MS" panose="030F0702030302020204" pitchFamily="66" charset="0"/>
              </a:rPr>
              <a:t> (paso del bolo alimenticio de la boca al esófago, atravesando la faringe</a:t>
            </a:r>
            <a:r>
              <a:rPr lang="es-ES_tradnl" sz="1600" dirty="0" smtClean="0">
                <a:solidFill>
                  <a:srgbClr val="339933"/>
                </a:solidFill>
                <a:latin typeface="Comic Sans MS" panose="030F0702030302020204" pitchFamily="66" charset="0"/>
              </a:rPr>
              <a:t>.).</a:t>
            </a:r>
            <a:r>
              <a:rPr lang="es-ES" sz="1600" dirty="0">
                <a:solidFill>
                  <a:srgbClr val="339933"/>
                </a:solidFill>
                <a:latin typeface="Comic Sans MS" panose="030F0702030302020204" pitchFamily="66" charset="0"/>
              </a:rPr>
              <a:t> </a:t>
            </a:r>
            <a:r>
              <a:rPr lang="es-ES" sz="1600" dirty="0" smtClean="0">
                <a:solidFill>
                  <a:srgbClr val="339933"/>
                </a:solidFill>
                <a:latin typeface="Comic Sans MS" panose="030F0702030302020204" pitchFamily="66" charset="0"/>
              </a:rPr>
              <a:t>Comunica además con las fosas nasales, la laringe y el oído medio.</a:t>
            </a:r>
            <a:endParaRPr lang="es-ES_tradnl" sz="1600" dirty="0" smtClean="0">
              <a:solidFill>
                <a:srgbClr val="339933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Rectangle 64">
            <a:extLst>
              <a:ext uri="{FF2B5EF4-FFF2-40B4-BE49-F238E27FC236}">
                <a16:creationId xmlns="" xmlns:a16="http://schemas.microsoft.com/office/drawing/2014/main" id="{59D15E17-92E4-483B-BA2B-E80F129D58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679" y="6191609"/>
            <a:ext cx="6666738" cy="505675"/>
          </a:xfrm>
          <a:prstGeom prst="rect">
            <a:avLst/>
          </a:prstGeom>
          <a:solidFill>
            <a:srgbClr val="FFFF00"/>
          </a:solidFill>
          <a:ln w="9525">
            <a:solidFill>
              <a:srgbClr val="33993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ES_tradnl" sz="1400" dirty="0">
                <a:latin typeface="Comic Sans MS" panose="030F0702030302020204" pitchFamily="66" charset="0"/>
              </a:rPr>
              <a:t>La </a:t>
            </a:r>
            <a:r>
              <a:rPr lang="es-ES_tradnl" sz="1400" b="1" dirty="0">
                <a:latin typeface="Comic Sans MS" panose="030F0702030302020204" pitchFamily="66" charset="0"/>
              </a:rPr>
              <a:t>epiglotis</a:t>
            </a:r>
            <a:r>
              <a:rPr lang="es-ES_tradnl" sz="1400" dirty="0">
                <a:latin typeface="Comic Sans MS" panose="030F0702030302020204" pitchFamily="66" charset="0"/>
              </a:rPr>
              <a:t> fuerza el paso del bolo al esófago cerrando el orificio respiratorio. </a:t>
            </a:r>
            <a:endParaRPr lang="es-ES" sz="140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5" descr="T11-06b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89166" y="1945561"/>
            <a:ext cx="2700885" cy="3560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09" name="Picture 1" descr="C:\Documents and Settings\ana\Mis documentos\Mis imágenes\Esofago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8299" y="1908678"/>
            <a:ext cx="1884709" cy="3280790"/>
          </a:xfrm>
          <a:prstGeom prst="rect">
            <a:avLst/>
          </a:prstGeom>
          <a:noFill/>
        </p:spPr>
      </p:pic>
      <p:sp>
        <p:nvSpPr>
          <p:cNvPr id="5" name="Text Box 22">
            <a:extLst>
              <a:ext uri="{FF2B5EF4-FFF2-40B4-BE49-F238E27FC236}">
                <a16:creationId xmlns="" xmlns:a16="http://schemas.microsoft.com/office/drawing/2014/main" id="{21EF4D24-C9D3-4C42-B2A5-51D5F01E66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525268"/>
            <a:ext cx="882047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s-ES_tradnl" sz="2000" b="1" u="sng" dirty="0">
                <a:solidFill>
                  <a:srgbClr val="339933"/>
                </a:solidFill>
                <a:latin typeface="Comic Sans MS" panose="030F0702030302020204" pitchFamily="66" charset="0"/>
              </a:rPr>
              <a:t>EL ESÓFAGO</a:t>
            </a:r>
            <a:r>
              <a:rPr lang="es-ES_tradnl" sz="2000" dirty="0">
                <a:solidFill>
                  <a:srgbClr val="339933"/>
                </a:solidFill>
                <a:latin typeface="Comic Sans MS" panose="030F0702030302020204" pitchFamily="66" charset="0"/>
              </a:rPr>
              <a:t>: </a:t>
            </a:r>
            <a:r>
              <a:rPr lang="es-ES_tradnl" dirty="0">
                <a:solidFill>
                  <a:srgbClr val="339933"/>
                </a:solidFill>
                <a:latin typeface="Comic Sans MS" panose="030F0702030302020204" pitchFamily="66" charset="0"/>
              </a:rPr>
              <a:t>Comunica la faringe con el estómago. Transporta el bolo alimenticio desde la faringe al estómago, gracias a los </a:t>
            </a:r>
            <a:r>
              <a:rPr lang="es-ES_tradnl" b="1" dirty="0">
                <a:solidFill>
                  <a:srgbClr val="339933"/>
                </a:solidFill>
                <a:latin typeface="Comic Sans MS" panose="030F0702030302020204" pitchFamily="66" charset="0"/>
              </a:rPr>
              <a:t>movimientos peristálticos descendentes</a:t>
            </a:r>
            <a:r>
              <a:rPr lang="es-ES_tradnl" b="1" dirty="0" smtClean="0">
                <a:solidFill>
                  <a:srgbClr val="339933"/>
                </a:solidFill>
                <a:latin typeface="Comic Sans MS" panose="030F0702030302020204" pitchFamily="66" charset="0"/>
              </a:rPr>
              <a:t>. </a:t>
            </a:r>
            <a:r>
              <a:rPr lang="es-ES_tradnl" dirty="0" smtClean="0">
                <a:solidFill>
                  <a:srgbClr val="339933"/>
                </a:solidFill>
                <a:latin typeface="Comic Sans MS" panose="030F0702030302020204" pitchFamily="66" charset="0"/>
              </a:rPr>
              <a:t>Estos se desencadenan con la deglución.</a:t>
            </a:r>
            <a:endParaRPr lang="es-ES" dirty="0">
              <a:solidFill>
                <a:srgbClr val="339933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Text Box 2"/>
          <p:cNvSpPr txBox="1">
            <a:spLocks noChangeArrowheads="1"/>
          </p:cNvSpPr>
          <p:nvPr/>
        </p:nvSpPr>
        <p:spPr bwMode="auto">
          <a:xfrm>
            <a:off x="278597" y="239975"/>
            <a:ext cx="74168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2400" b="1" dirty="0">
                <a:solidFill>
                  <a:srgbClr val="669900"/>
                </a:solidFill>
                <a:latin typeface="Comic Sans MS" panose="030F0702030302020204" pitchFamily="66" charset="0"/>
              </a:rPr>
              <a:t>EL  ESTÓMAGO</a:t>
            </a:r>
          </a:p>
          <a:p>
            <a:pPr marL="285750" indent="-285750">
              <a:spcBef>
                <a:spcPct val="50000"/>
              </a:spcBef>
              <a:buFontTx/>
              <a:buChar char="-"/>
            </a:pPr>
            <a:r>
              <a:rPr lang="es-ES_tradnl" sz="1600" dirty="0">
                <a:solidFill>
                  <a:srgbClr val="669900"/>
                </a:solidFill>
                <a:latin typeface="Comic Sans MS" panose="030F0702030302020204" pitchFamily="66" charset="0"/>
              </a:rPr>
              <a:t>Acción </a:t>
            </a:r>
            <a:r>
              <a:rPr lang="es-ES_tradnl" sz="1600" b="1" dirty="0">
                <a:solidFill>
                  <a:srgbClr val="669900"/>
                </a:solidFill>
                <a:latin typeface="Comic Sans MS" panose="030F0702030302020204" pitchFamily="66" charset="0"/>
              </a:rPr>
              <a:t>mecánica</a:t>
            </a:r>
            <a:r>
              <a:rPr lang="es-ES_tradnl" sz="1600" dirty="0">
                <a:solidFill>
                  <a:srgbClr val="669900"/>
                </a:solidFill>
                <a:latin typeface="Comic Sans MS" panose="030F0702030302020204" pitchFamily="66" charset="0"/>
              </a:rPr>
              <a:t>  </a:t>
            </a:r>
          </a:p>
          <a:p>
            <a:pPr>
              <a:spcBef>
                <a:spcPct val="50000"/>
              </a:spcBef>
            </a:pPr>
            <a:r>
              <a:rPr lang="es-ES_tradnl" sz="1600" dirty="0">
                <a:solidFill>
                  <a:srgbClr val="669900"/>
                </a:solidFill>
                <a:latin typeface="Comic Sans MS" panose="030F0702030302020204" pitchFamily="66" charset="0"/>
              </a:rPr>
              <a:t>     (</a:t>
            </a:r>
            <a:r>
              <a:rPr lang="es-ES_tradnl" sz="1600" dirty="0" err="1">
                <a:solidFill>
                  <a:srgbClr val="669900"/>
                </a:solidFill>
                <a:latin typeface="Comic Sans MS" panose="030F0702030302020204" pitchFamily="66" charset="0"/>
              </a:rPr>
              <a:t>mov</a:t>
            </a:r>
            <a:r>
              <a:rPr lang="es-ES_tradnl" sz="1600" dirty="0">
                <a:solidFill>
                  <a:srgbClr val="669900"/>
                </a:solidFill>
                <a:latin typeface="Comic Sans MS" panose="030F0702030302020204" pitchFamily="66" charset="0"/>
              </a:rPr>
              <a:t>. peristálticos) </a:t>
            </a:r>
          </a:p>
          <a:p>
            <a:pPr>
              <a:spcBef>
                <a:spcPct val="50000"/>
              </a:spcBef>
            </a:pPr>
            <a:r>
              <a:rPr lang="es-ES_tradnl" sz="1600" b="1" dirty="0">
                <a:solidFill>
                  <a:srgbClr val="669900"/>
                </a:solidFill>
                <a:latin typeface="Comic Sans MS" panose="030F0702030302020204" pitchFamily="66" charset="0"/>
              </a:rPr>
              <a:t>-  </a:t>
            </a:r>
            <a:r>
              <a:rPr lang="es-ES_tradnl" sz="1600" dirty="0">
                <a:solidFill>
                  <a:srgbClr val="669900"/>
                </a:solidFill>
                <a:latin typeface="Comic Sans MS" panose="030F0702030302020204" pitchFamily="66" charset="0"/>
              </a:rPr>
              <a:t>Acción </a:t>
            </a:r>
            <a:r>
              <a:rPr lang="es-ES_tradnl" sz="1600" b="1" dirty="0">
                <a:solidFill>
                  <a:srgbClr val="669900"/>
                </a:solidFill>
                <a:latin typeface="Comic Sans MS" panose="030F0702030302020204" pitchFamily="66" charset="0"/>
              </a:rPr>
              <a:t>química</a:t>
            </a:r>
          </a:p>
          <a:p>
            <a:pPr>
              <a:spcBef>
                <a:spcPct val="50000"/>
              </a:spcBef>
            </a:pPr>
            <a:r>
              <a:rPr lang="es-ES_tradnl" sz="1600" dirty="0">
                <a:solidFill>
                  <a:srgbClr val="669900"/>
                </a:solidFill>
                <a:latin typeface="Comic Sans MS" panose="030F0702030302020204" pitchFamily="66" charset="0"/>
              </a:rPr>
              <a:t>     (</a:t>
            </a:r>
            <a:r>
              <a:rPr lang="es-ES_tradnl" sz="1600" b="1" dirty="0">
                <a:solidFill>
                  <a:srgbClr val="669900"/>
                </a:solidFill>
                <a:latin typeface="Comic Sans MS" panose="030F0702030302020204" pitchFamily="66" charset="0"/>
              </a:rPr>
              <a:t>jugo gástrico)</a:t>
            </a:r>
            <a:endParaRPr lang="es-ES" sz="1600" dirty="0">
              <a:solidFill>
                <a:srgbClr val="66990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71413" name="Group 53"/>
          <p:cNvGrpSpPr>
            <a:grpSpLocks/>
          </p:cNvGrpSpPr>
          <p:nvPr/>
        </p:nvGrpSpPr>
        <p:grpSpPr bwMode="auto">
          <a:xfrm>
            <a:off x="4532381" y="2146093"/>
            <a:ext cx="3887788" cy="3889375"/>
            <a:chOff x="1678" y="1139"/>
            <a:chExt cx="2449" cy="2450"/>
          </a:xfrm>
        </p:grpSpPr>
        <p:pic>
          <p:nvPicPr>
            <p:cNvPr id="271409" name="Picture 49" descr="833571ALMT05P096H01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9374" t="42004" r="17874" b="30826"/>
            <a:stretch>
              <a:fillRect/>
            </a:stretch>
          </p:blipFill>
          <p:spPr bwMode="auto">
            <a:xfrm>
              <a:off x="1701" y="1139"/>
              <a:ext cx="2426" cy="2336"/>
            </a:xfrm>
            <a:prstGeom prst="rect">
              <a:avLst/>
            </a:prstGeom>
            <a:noFill/>
          </p:spPr>
        </p:pic>
        <p:sp>
          <p:nvSpPr>
            <p:cNvPr id="271410" name="Rectangle 50"/>
            <p:cNvSpPr>
              <a:spLocks noChangeArrowheads="1"/>
            </p:cNvSpPr>
            <p:nvPr/>
          </p:nvSpPr>
          <p:spPr bwMode="auto">
            <a:xfrm>
              <a:off x="1678" y="3181"/>
              <a:ext cx="499" cy="40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71411" name="Rectangle 51"/>
            <p:cNvSpPr>
              <a:spLocks noChangeArrowheads="1"/>
            </p:cNvSpPr>
            <p:nvPr/>
          </p:nvSpPr>
          <p:spPr bwMode="auto">
            <a:xfrm>
              <a:off x="3560" y="3181"/>
              <a:ext cx="499" cy="40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71412" name="Rectangle 52"/>
            <p:cNvSpPr>
              <a:spLocks noChangeArrowheads="1"/>
            </p:cNvSpPr>
            <p:nvPr/>
          </p:nvSpPr>
          <p:spPr bwMode="auto">
            <a:xfrm>
              <a:off x="1977" y="3330"/>
              <a:ext cx="499" cy="22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ES"/>
            </a:p>
          </p:txBody>
        </p:sp>
      </p:grpSp>
      <p:sp>
        <p:nvSpPr>
          <p:cNvPr id="271419" name="Text Box 59"/>
          <p:cNvSpPr txBox="1">
            <a:spLocks noChangeArrowheads="1"/>
          </p:cNvSpPr>
          <p:nvPr/>
        </p:nvSpPr>
        <p:spPr bwMode="auto">
          <a:xfrm>
            <a:off x="7992352" y="4389332"/>
            <a:ext cx="12954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Píloro</a:t>
            </a:r>
            <a:endParaRPr lang="es-ES" sz="1200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271420" name="Text Box 60"/>
          <p:cNvSpPr txBox="1">
            <a:spLocks noChangeArrowheads="1"/>
          </p:cNvSpPr>
          <p:nvPr/>
        </p:nvSpPr>
        <p:spPr bwMode="auto">
          <a:xfrm>
            <a:off x="7923756" y="2061271"/>
            <a:ext cx="12954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Cardias</a:t>
            </a:r>
            <a:endParaRPr lang="es-ES" sz="1200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271421" name="Text Box 61"/>
          <p:cNvSpPr txBox="1">
            <a:spLocks noChangeArrowheads="1"/>
          </p:cNvSpPr>
          <p:nvPr/>
        </p:nvSpPr>
        <p:spPr bwMode="auto">
          <a:xfrm>
            <a:off x="2087563" y="4941888"/>
            <a:ext cx="129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>
                <a:solidFill>
                  <a:srgbClr val="006600"/>
                </a:solidFill>
              </a:rPr>
              <a:t>Intestino delgado</a:t>
            </a:r>
            <a:endParaRPr lang="es-ES" sz="1200">
              <a:solidFill>
                <a:srgbClr val="006600"/>
              </a:solidFill>
            </a:endParaRPr>
          </a:p>
        </p:txBody>
      </p:sp>
      <p:sp>
        <p:nvSpPr>
          <p:cNvPr id="271422" name="Text Box 62"/>
          <p:cNvSpPr txBox="1">
            <a:spLocks noChangeArrowheads="1"/>
          </p:cNvSpPr>
          <p:nvPr/>
        </p:nvSpPr>
        <p:spPr bwMode="auto">
          <a:xfrm>
            <a:off x="6752605" y="1628224"/>
            <a:ext cx="12954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Esófago</a:t>
            </a:r>
            <a:endParaRPr lang="es-ES" sz="1200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271424" name="Line 64"/>
          <p:cNvSpPr>
            <a:spLocks noChangeShapeType="1"/>
          </p:cNvSpPr>
          <p:nvPr/>
        </p:nvSpPr>
        <p:spPr bwMode="auto">
          <a:xfrm flipH="1">
            <a:off x="6649859" y="1864070"/>
            <a:ext cx="395287" cy="32385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71425" name="Line 65"/>
          <p:cNvSpPr>
            <a:spLocks noChangeShapeType="1"/>
          </p:cNvSpPr>
          <p:nvPr/>
        </p:nvSpPr>
        <p:spPr bwMode="auto">
          <a:xfrm flipH="1" flipV="1">
            <a:off x="6287102" y="4287346"/>
            <a:ext cx="2052637" cy="21590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71427" name="Line 67"/>
          <p:cNvSpPr>
            <a:spLocks noChangeShapeType="1"/>
          </p:cNvSpPr>
          <p:nvPr/>
        </p:nvSpPr>
        <p:spPr bwMode="auto">
          <a:xfrm flipH="1">
            <a:off x="7448136" y="2296353"/>
            <a:ext cx="1150938" cy="53975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pic>
        <p:nvPicPr>
          <p:cNvPr id="19" name="Picture 63" descr="Estóma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2881" y="2156853"/>
            <a:ext cx="3252787" cy="403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5" name="Picture 1" descr="C:\Documents and Settings\ana\Mis documentos\Mis imágenes\estomago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81375" y="397572"/>
            <a:ext cx="1834438" cy="1614305"/>
          </a:xfrm>
          <a:prstGeom prst="rect">
            <a:avLst/>
          </a:prstGeom>
          <a:noFill/>
        </p:spPr>
      </p:pic>
      <p:sp>
        <p:nvSpPr>
          <p:cNvPr id="17" name="Text Box 93">
            <a:extLst>
              <a:ext uri="{FF2B5EF4-FFF2-40B4-BE49-F238E27FC236}">
                <a16:creationId xmlns="" xmlns:a16="http://schemas.microsoft.com/office/drawing/2014/main" id="{45D6227F-FF91-4D1D-89AC-DA28061C88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9871" y="117052"/>
            <a:ext cx="3024063" cy="1169551"/>
          </a:xfrm>
          <a:prstGeom prst="rect">
            <a:avLst/>
          </a:prstGeom>
          <a:solidFill>
            <a:srgbClr val="CCFF99"/>
          </a:solidFill>
          <a:ln w="9525">
            <a:solidFill>
              <a:srgbClr val="339933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s-ES_tradnl" sz="1400" b="1" dirty="0">
                <a:latin typeface="Comic Sans MS" panose="030F0702030302020204" pitchFamily="66" charset="0"/>
              </a:rPr>
              <a:t>Estómago: </a:t>
            </a:r>
            <a:r>
              <a:rPr lang="es-ES_tradnl" sz="1400" dirty="0">
                <a:latin typeface="Comic Sans MS" panose="030F0702030302020204" pitchFamily="66" charset="0"/>
              </a:rPr>
              <a:t>Tiene 2</a:t>
            </a:r>
            <a:r>
              <a:rPr lang="es-ES_tradnl" sz="1400" b="1" dirty="0">
                <a:latin typeface="Comic Sans MS" panose="030F0702030302020204" pitchFamily="66" charset="0"/>
              </a:rPr>
              <a:t> esfínteres </a:t>
            </a:r>
            <a:r>
              <a:rPr lang="es-ES_tradnl" sz="1400" dirty="0">
                <a:latin typeface="Comic Sans MS" panose="030F0702030302020204" pitchFamily="66" charset="0"/>
              </a:rPr>
              <a:t>o músculos, localizados en:</a:t>
            </a:r>
          </a:p>
          <a:p>
            <a:pPr marL="285750" indent="-285750" algn="l">
              <a:spcBef>
                <a:spcPct val="50000"/>
              </a:spcBef>
              <a:buFontTx/>
              <a:buChar char="-"/>
            </a:pPr>
            <a:r>
              <a:rPr lang="es-ES_tradnl" sz="1400" b="1" dirty="0">
                <a:latin typeface="Comic Sans MS" panose="030F0702030302020204" pitchFamily="66" charset="0"/>
              </a:rPr>
              <a:t>Entrada: CARDIAS</a:t>
            </a:r>
          </a:p>
          <a:p>
            <a:pPr marL="285750" indent="-285750" algn="l">
              <a:spcBef>
                <a:spcPct val="50000"/>
              </a:spcBef>
              <a:buFontTx/>
              <a:buChar char="-"/>
            </a:pPr>
            <a:r>
              <a:rPr lang="es-ES_tradnl" sz="1400" b="1" dirty="0">
                <a:latin typeface="Comic Sans MS" panose="030F0702030302020204" pitchFamily="66" charset="0"/>
              </a:rPr>
              <a:t>Salida: PÍLORO</a:t>
            </a:r>
            <a:endParaRPr lang="es-ES" sz="1400" dirty="0">
              <a:latin typeface="Comic Sans MS" panose="030F0702030302020204" pitchFamily="66" charset="0"/>
            </a:endParaRPr>
          </a:p>
        </p:txBody>
      </p:sp>
      <p:sp>
        <p:nvSpPr>
          <p:cNvPr id="18" name="Text Box 93">
            <a:extLst>
              <a:ext uri="{FF2B5EF4-FFF2-40B4-BE49-F238E27FC236}">
                <a16:creationId xmlns="" xmlns:a16="http://schemas.microsoft.com/office/drawing/2014/main" id="{C10FAF27-E896-4922-8A55-555249C665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3162" y="6236046"/>
            <a:ext cx="7990599" cy="523220"/>
          </a:xfrm>
          <a:prstGeom prst="rect">
            <a:avLst/>
          </a:prstGeom>
          <a:solidFill>
            <a:srgbClr val="CCFF99"/>
          </a:solidFill>
          <a:ln w="9525">
            <a:solidFill>
              <a:srgbClr val="339933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400" b="1" dirty="0">
                <a:latin typeface="Comic Sans MS" panose="030F0702030302020204" pitchFamily="66" charset="0"/>
              </a:rPr>
              <a:t>El resultado de la acción digestiva en el estómago es la formación de una papilla llamada QUIMO. </a:t>
            </a:r>
            <a:r>
              <a:rPr lang="es-ES_tradnl" sz="1400" dirty="0">
                <a:latin typeface="Comic Sans MS" panose="030F0702030302020204" pitchFamily="66" charset="0"/>
              </a:rPr>
              <a:t>Éste pasa al intestino delgado a través del píloro.</a:t>
            </a:r>
            <a:endParaRPr lang="es-ES" sz="140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93">
            <a:extLst>
              <a:ext uri="{FF2B5EF4-FFF2-40B4-BE49-F238E27FC236}">
                <a16:creationId xmlns="" xmlns:a16="http://schemas.microsoft.com/office/drawing/2014/main" id="{45D6227F-FF91-4D1D-89AC-DA28061C88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2597" y="544545"/>
            <a:ext cx="3024063" cy="307777"/>
          </a:xfrm>
          <a:prstGeom prst="rect">
            <a:avLst/>
          </a:prstGeom>
          <a:solidFill>
            <a:srgbClr val="CCFF99"/>
          </a:solidFill>
          <a:ln w="9525">
            <a:solidFill>
              <a:srgbClr val="339933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400" b="1" dirty="0" smtClean="0">
                <a:latin typeface="Comic Sans MS" panose="030F0702030302020204" pitchFamily="66" charset="0"/>
              </a:rPr>
              <a:t>EL JUGO GÁSTRICO</a:t>
            </a:r>
            <a:endParaRPr lang="es-ES" sz="1400" b="1" dirty="0">
              <a:latin typeface="Comic Sans MS" panose="030F0702030302020204" pitchFamily="66" charset="0"/>
            </a:endParaRPr>
          </a:p>
        </p:txBody>
      </p:sp>
      <p:pic>
        <p:nvPicPr>
          <p:cNvPr id="156682" name="Picture 10" descr="Resultado de imagen de JUGO GASTRICO FUNCION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54" y="305486"/>
            <a:ext cx="4532335" cy="583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93">
            <a:extLst>
              <a:ext uri="{FF2B5EF4-FFF2-40B4-BE49-F238E27FC236}">
                <a16:creationId xmlns="" xmlns:a16="http://schemas.microsoft.com/office/drawing/2014/main" id="{45D6227F-FF91-4D1D-89AC-DA28061C88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4387" y="1303553"/>
            <a:ext cx="2060484" cy="1923604"/>
          </a:xfrm>
          <a:prstGeom prst="rect">
            <a:avLst/>
          </a:prstGeom>
          <a:solidFill>
            <a:srgbClr val="CCFF99"/>
          </a:solidFill>
          <a:ln w="9525">
            <a:solidFill>
              <a:srgbClr val="339933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4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COMPONENTES</a:t>
            </a: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s-ES_tradnl" sz="1400" dirty="0" err="1" smtClean="0">
                <a:solidFill>
                  <a:prstClr val="black"/>
                </a:solidFill>
                <a:latin typeface="Comic Sans MS" panose="030F0702030302020204" pitchFamily="66" charset="0"/>
              </a:rPr>
              <a:t>HCl</a:t>
            </a:r>
            <a:endParaRPr lang="es-ES_tradnl" sz="1400" dirty="0" smtClean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s-ES_tradnl" sz="14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Mucus</a:t>
            </a: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s-ES_tradnl" sz="1400" dirty="0" err="1" smtClean="0">
                <a:solidFill>
                  <a:prstClr val="black"/>
                </a:solidFill>
                <a:latin typeface="Comic Sans MS" panose="030F0702030302020204" pitchFamily="66" charset="0"/>
              </a:rPr>
              <a:t>Pepsinógeno</a:t>
            </a:r>
            <a:endParaRPr lang="es-ES_tradnl" sz="1400" dirty="0" smtClean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s-ES_tradnl" sz="14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Lipasa gástrica</a:t>
            </a: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s-ES_tradnl" sz="14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Factor intrínseco</a:t>
            </a:r>
            <a:endParaRPr lang="es-ES" sz="14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Text Box 93">
            <a:extLst>
              <a:ext uri="{FF2B5EF4-FFF2-40B4-BE49-F238E27FC236}">
                <a16:creationId xmlns="" xmlns:a16="http://schemas.microsoft.com/office/drawing/2014/main" id="{45D6227F-FF91-4D1D-89AC-DA28061C88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2598" y="4225412"/>
            <a:ext cx="3024063" cy="954107"/>
          </a:xfrm>
          <a:prstGeom prst="rect">
            <a:avLst/>
          </a:prstGeom>
          <a:solidFill>
            <a:srgbClr val="CCFF99"/>
          </a:solidFill>
          <a:ln w="9525">
            <a:solidFill>
              <a:srgbClr val="339933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400" b="1" dirty="0" smtClean="0">
                <a:latin typeface="Comic Sans MS" panose="030F0702030302020204" pitchFamily="66" charset="0"/>
              </a:rPr>
              <a:t>REGULACIÓN SECRECIÓN</a:t>
            </a:r>
          </a:p>
          <a:p>
            <a:pPr marL="285750" indent="-285750" algn="ctr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s-ES" sz="1400" dirty="0" smtClean="0">
                <a:latin typeface="Comic Sans MS" panose="030F0702030302020204" pitchFamily="66" charset="0"/>
              </a:rPr>
              <a:t>Nerviosa</a:t>
            </a:r>
          </a:p>
          <a:p>
            <a:pPr marL="285750" indent="-285750" algn="ctr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s-ES" sz="1400" dirty="0" smtClean="0">
                <a:latin typeface="Comic Sans MS" panose="030F0702030302020204" pitchFamily="66" charset="0"/>
              </a:rPr>
              <a:t>Hormonal: gastrina.</a:t>
            </a:r>
            <a:endParaRPr lang="es-ES" sz="1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25959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322" name="Text Box 66"/>
          <p:cNvSpPr txBox="1">
            <a:spLocks noChangeArrowheads="1"/>
          </p:cNvSpPr>
          <p:nvPr/>
        </p:nvSpPr>
        <p:spPr bwMode="auto">
          <a:xfrm>
            <a:off x="616799" y="565651"/>
            <a:ext cx="7416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b="1" dirty="0" smtClean="0">
                <a:solidFill>
                  <a:srgbClr val="669900"/>
                </a:solidFill>
              </a:rPr>
              <a:t>EL </a:t>
            </a:r>
            <a:r>
              <a:rPr lang="es-ES_tradnl" b="1" dirty="0">
                <a:solidFill>
                  <a:srgbClr val="669900"/>
                </a:solidFill>
              </a:rPr>
              <a:t>I</a:t>
            </a:r>
            <a:r>
              <a:rPr lang="es-ES_tradnl" b="1" dirty="0">
                <a:solidFill>
                  <a:srgbClr val="669900"/>
                </a:solidFill>
                <a:latin typeface="Comic Sans MS" panose="030F0702030302020204" pitchFamily="66" charset="0"/>
              </a:rPr>
              <a:t>NTESTINO DELGADO </a:t>
            </a:r>
            <a:endParaRPr lang="es-ES" b="1" dirty="0">
              <a:solidFill>
                <a:srgbClr val="669900"/>
              </a:solidFill>
              <a:latin typeface="Comic Sans MS" panose="030F0702030302020204" pitchFamily="66" charset="0"/>
            </a:endParaRPr>
          </a:p>
        </p:txBody>
      </p:sp>
      <p:sp>
        <p:nvSpPr>
          <p:cNvPr id="224323" name="Oval 67"/>
          <p:cNvSpPr>
            <a:spLocks noChangeArrowheads="1"/>
          </p:cNvSpPr>
          <p:nvPr/>
        </p:nvSpPr>
        <p:spPr bwMode="auto">
          <a:xfrm>
            <a:off x="4103688" y="1196975"/>
            <a:ext cx="720725" cy="503238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pic>
        <p:nvPicPr>
          <p:cNvPr id="224324" name="Picture 68" descr="intestin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7813" y="1089025"/>
            <a:ext cx="3625850" cy="5148263"/>
          </a:xfrm>
          <a:prstGeom prst="rect">
            <a:avLst/>
          </a:prstGeom>
          <a:noFill/>
        </p:spPr>
      </p:pic>
      <p:sp>
        <p:nvSpPr>
          <p:cNvPr id="224330" name="Text Box 74"/>
          <p:cNvSpPr txBox="1">
            <a:spLocks noChangeArrowheads="1"/>
          </p:cNvSpPr>
          <p:nvPr/>
        </p:nvSpPr>
        <p:spPr bwMode="auto">
          <a:xfrm>
            <a:off x="4414853" y="1529866"/>
            <a:ext cx="12954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Duodeno</a:t>
            </a:r>
            <a:endParaRPr lang="es-ES" sz="1200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224331" name="Text Box 75"/>
          <p:cNvSpPr txBox="1">
            <a:spLocks noChangeArrowheads="1"/>
          </p:cNvSpPr>
          <p:nvPr/>
        </p:nvSpPr>
        <p:spPr bwMode="auto">
          <a:xfrm>
            <a:off x="6189663" y="2852738"/>
            <a:ext cx="12954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Yeyuno</a:t>
            </a:r>
            <a:endParaRPr lang="es-ES" sz="120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224332" name="Text Box 76"/>
          <p:cNvSpPr txBox="1">
            <a:spLocks noChangeArrowheads="1"/>
          </p:cNvSpPr>
          <p:nvPr/>
        </p:nvSpPr>
        <p:spPr bwMode="auto">
          <a:xfrm>
            <a:off x="6523038" y="4464050"/>
            <a:ext cx="104298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 dirty="0" err="1">
                <a:solidFill>
                  <a:srgbClr val="006600"/>
                </a:solidFill>
                <a:latin typeface="Comic Sans MS" panose="030F0702030302020204" pitchFamily="66" charset="0"/>
              </a:rPr>
              <a:t>Ileon</a:t>
            </a:r>
            <a:endParaRPr lang="es-ES" sz="1200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224333" name="Text Box 77"/>
          <p:cNvSpPr txBox="1">
            <a:spLocks noChangeArrowheads="1"/>
          </p:cNvSpPr>
          <p:nvPr/>
        </p:nvSpPr>
        <p:spPr bwMode="auto">
          <a:xfrm>
            <a:off x="5256213" y="5734050"/>
            <a:ext cx="12954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Recto</a:t>
            </a:r>
            <a:endParaRPr lang="es-ES" sz="120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224334" name="Text Box 78"/>
          <p:cNvSpPr txBox="1">
            <a:spLocks noChangeArrowheads="1"/>
          </p:cNvSpPr>
          <p:nvPr/>
        </p:nvSpPr>
        <p:spPr bwMode="auto">
          <a:xfrm>
            <a:off x="3100388" y="5734050"/>
            <a:ext cx="12954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Ano</a:t>
            </a:r>
            <a:endParaRPr lang="es-ES" sz="120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224335" name="Text Box 79"/>
          <p:cNvSpPr txBox="1">
            <a:spLocks noChangeArrowheads="1"/>
          </p:cNvSpPr>
          <p:nvPr/>
        </p:nvSpPr>
        <p:spPr bwMode="auto">
          <a:xfrm>
            <a:off x="1446213" y="5481638"/>
            <a:ext cx="129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Apéndice vermiforme</a:t>
            </a:r>
            <a:endParaRPr lang="es-ES" sz="120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224336" name="Text Box 80"/>
          <p:cNvSpPr txBox="1">
            <a:spLocks noChangeArrowheads="1"/>
          </p:cNvSpPr>
          <p:nvPr/>
        </p:nvSpPr>
        <p:spPr bwMode="auto">
          <a:xfrm>
            <a:off x="792163" y="4797425"/>
            <a:ext cx="12954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Ciego</a:t>
            </a:r>
            <a:endParaRPr lang="es-ES" sz="120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224337" name="Text Box 81"/>
          <p:cNvSpPr txBox="1">
            <a:spLocks noChangeArrowheads="1"/>
          </p:cNvSpPr>
          <p:nvPr/>
        </p:nvSpPr>
        <p:spPr bwMode="auto">
          <a:xfrm>
            <a:off x="1466850" y="3309938"/>
            <a:ext cx="129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Colon ascendente</a:t>
            </a:r>
            <a:endParaRPr lang="es-ES" sz="120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224338" name="Text Box 82"/>
          <p:cNvSpPr txBox="1">
            <a:spLocks noChangeArrowheads="1"/>
          </p:cNvSpPr>
          <p:nvPr/>
        </p:nvSpPr>
        <p:spPr bwMode="auto">
          <a:xfrm>
            <a:off x="6570663" y="3786188"/>
            <a:ext cx="129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Colon descendente</a:t>
            </a:r>
            <a:endParaRPr lang="es-ES" sz="120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224339" name="Text Box 83"/>
          <p:cNvSpPr txBox="1">
            <a:spLocks noChangeArrowheads="1"/>
          </p:cNvSpPr>
          <p:nvPr/>
        </p:nvSpPr>
        <p:spPr bwMode="auto">
          <a:xfrm>
            <a:off x="6386513" y="5211763"/>
            <a:ext cx="12954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Colon sigmoideo</a:t>
            </a:r>
            <a:endParaRPr lang="es-ES" sz="120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224340" name="Text Box 84"/>
          <p:cNvSpPr txBox="1">
            <a:spLocks noChangeArrowheads="1"/>
          </p:cNvSpPr>
          <p:nvPr/>
        </p:nvSpPr>
        <p:spPr bwMode="auto">
          <a:xfrm>
            <a:off x="1507263" y="2072223"/>
            <a:ext cx="129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Colon transverso</a:t>
            </a:r>
            <a:endParaRPr lang="es-ES" sz="1200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224341" name="Line 85"/>
          <p:cNvSpPr>
            <a:spLocks noChangeShapeType="1"/>
          </p:cNvSpPr>
          <p:nvPr/>
        </p:nvSpPr>
        <p:spPr bwMode="auto">
          <a:xfrm flipH="1">
            <a:off x="4283869" y="1779373"/>
            <a:ext cx="576263" cy="612775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24342" name="Line 86"/>
          <p:cNvSpPr>
            <a:spLocks noChangeShapeType="1"/>
          </p:cNvSpPr>
          <p:nvPr/>
        </p:nvSpPr>
        <p:spPr bwMode="auto">
          <a:xfrm>
            <a:off x="2787512" y="2384425"/>
            <a:ext cx="1223962" cy="720725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24343" name="Line 87"/>
          <p:cNvSpPr>
            <a:spLocks noChangeShapeType="1"/>
          </p:cNvSpPr>
          <p:nvPr/>
        </p:nvSpPr>
        <p:spPr bwMode="auto">
          <a:xfrm flipV="1">
            <a:off x="2700338" y="3392488"/>
            <a:ext cx="539750" cy="144462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24344" name="Line 88"/>
          <p:cNvSpPr>
            <a:spLocks noChangeShapeType="1"/>
          </p:cNvSpPr>
          <p:nvPr/>
        </p:nvSpPr>
        <p:spPr bwMode="auto">
          <a:xfrm>
            <a:off x="1727200" y="4976813"/>
            <a:ext cx="1728788" cy="36512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24345" name="Line 89"/>
          <p:cNvSpPr>
            <a:spLocks noChangeShapeType="1"/>
          </p:cNvSpPr>
          <p:nvPr/>
        </p:nvSpPr>
        <p:spPr bwMode="auto">
          <a:xfrm flipV="1">
            <a:off x="2735263" y="5300663"/>
            <a:ext cx="973137" cy="433387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24346" name="Line 90"/>
          <p:cNvSpPr>
            <a:spLocks noChangeShapeType="1"/>
          </p:cNvSpPr>
          <p:nvPr/>
        </p:nvSpPr>
        <p:spPr bwMode="auto">
          <a:xfrm>
            <a:off x="3959225" y="5913438"/>
            <a:ext cx="649288" cy="179387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24347" name="Line 91"/>
          <p:cNvSpPr>
            <a:spLocks noChangeShapeType="1"/>
          </p:cNvSpPr>
          <p:nvPr/>
        </p:nvSpPr>
        <p:spPr bwMode="auto">
          <a:xfrm flipH="1" flipV="1">
            <a:off x="4859338" y="5661025"/>
            <a:ext cx="684212" cy="180975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24348" name="Line 92"/>
          <p:cNvSpPr>
            <a:spLocks noChangeShapeType="1"/>
          </p:cNvSpPr>
          <p:nvPr/>
        </p:nvSpPr>
        <p:spPr bwMode="auto">
          <a:xfrm flipH="1" flipV="1">
            <a:off x="5795963" y="5192713"/>
            <a:ext cx="647700" cy="252412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24349" name="Line 93"/>
          <p:cNvSpPr>
            <a:spLocks noChangeShapeType="1"/>
          </p:cNvSpPr>
          <p:nvPr/>
        </p:nvSpPr>
        <p:spPr bwMode="auto">
          <a:xfrm flipH="1">
            <a:off x="6119813" y="4005263"/>
            <a:ext cx="468312" cy="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24350" name="Line 94"/>
          <p:cNvSpPr>
            <a:spLocks noChangeShapeType="1"/>
          </p:cNvSpPr>
          <p:nvPr/>
        </p:nvSpPr>
        <p:spPr bwMode="auto">
          <a:xfrm flipH="1">
            <a:off x="4392613" y="3033713"/>
            <a:ext cx="2124075" cy="75565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24351" name="Line 95"/>
          <p:cNvSpPr>
            <a:spLocks noChangeShapeType="1"/>
          </p:cNvSpPr>
          <p:nvPr/>
        </p:nvSpPr>
        <p:spPr bwMode="auto">
          <a:xfrm flipH="1">
            <a:off x="4356100" y="4616450"/>
            <a:ext cx="2447925" cy="252413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7" name="Text Box 93">
            <a:extLst>
              <a:ext uri="{FF2B5EF4-FFF2-40B4-BE49-F238E27FC236}">
                <a16:creationId xmlns="" xmlns:a16="http://schemas.microsoft.com/office/drawing/2014/main" id="{68A3C24E-79AE-4047-AE99-FB0E19531F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0650" y="296982"/>
            <a:ext cx="2717502" cy="1923604"/>
          </a:xfrm>
          <a:prstGeom prst="rect">
            <a:avLst/>
          </a:prstGeom>
          <a:solidFill>
            <a:srgbClr val="CCFF99"/>
          </a:solidFill>
          <a:ln w="9525">
            <a:solidFill>
              <a:srgbClr val="339933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s-ES_tradnl" sz="1400" dirty="0">
                <a:latin typeface="Comic Sans MS" panose="030F0702030302020204" pitchFamily="66" charset="0"/>
              </a:rPr>
              <a:t>El INTESTINO DELGADO está </a:t>
            </a:r>
            <a:r>
              <a:rPr lang="es-ES_tradnl" sz="1400" b="1" dirty="0">
                <a:latin typeface="Comic Sans MS" panose="030F0702030302020204" pitchFamily="66" charset="0"/>
              </a:rPr>
              <a:t>formado por 3 partes</a:t>
            </a:r>
            <a:r>
              <a:rPr lang="es-ES_tradnl" sz="1400" dirty="0">
                <a:latin typeface="Comic Sans MS" panose="030F0702030302020204" pitchFamily="66" charset="0"/>
              </a:rPr>
              <a:t>:</a:t>
            </a:r>
          </a:p>
          <a:p>
            <a:pPr marL="285750" indent="-285750" algn="l">
              <a:spcBef>
                <a:spcPct val="50000"/>
              </a:spcBef>
              <a:buFontTx/>
              <a:buChar char="-"/>
            </a:pPr>
            <a:r>
              <a:rPr lang="es-ES_tradnl" sz="1400" dirty="0" smtClean="0">
                <a:latin typeface="Comic Sans MS" panose="030F0702030302020204" pitchFamily="66" charset="0"/>
              </a:rPr>
              <a:t>DUODENO (30 cm)</a:t>
            </a:r>
            <a:endParaRPr lang="es-ES_tradnl" sz="1400" dirty="0">
              <a:latin typeface="Comic Sans MS" panose="030F0702030302020204" pitchFamily="66" charset="0"/>
            </a:endParaRPr>
          </a:p>
          <a:p>
            <a:pPr marL="285750" indent="-285750" algn="l">
              <a:spcBef>
                <a:spcPct val="50000"/>
              </a:spcBef>
              <a:buFontTx/>
              <a:buChar char="-"/>
            </a:pPr>
            <a:r>
              <a:rPr lang="es-ES_tradnl" sz="1400" dirty="0">
                <a:latin typeface="Comic Sans MS" panose="030F0702030302020204" pitchFamily="66" charset="0"/>
              </a:rPr>
              <a:t>YEYUNO</a:t>
            </a:r>
          </a:p>
          <a:p>
            <a:pPr marL="285750" indent="-285750" algn="l">
              <a:spcBef>
                <a:spcPct val="50000"/>
              </a:spcBef>
              <a:buFontTx/>
              <a:buChar char="-"/>
            </a:pPr>
            <a:r>
              <a:rPr lang="es-ES_tradnl" sz="1400" dirty="0" smtClean="0">
                <a:latin typeface="Comic Sans MS" panose="030F0702030302020204" pitchFamily="66" charset="0"/>
              </a:rPr>
              <a:t>ÍLEON: desemboca en el intestino grueso a través de la válvula ileocecal.</a:t>
            </a:r>
            <a:endParaRPr lang="es-ES" sz="1400" dirty="0">
              <a:latin typeface="Comic Sans MS" panose="030F0702030302020204" pitchFamily="66" charset="0"/>
            </a:endParaRPr>
          </a:p>
        </p:txBody>
      </p:sp>
      <p:sp>
        <p:nvSpPr>
          <p:cNvPr id="28" name="Text Box 93">
            <a:extLst>
              <a:ext uri="{FF2B5EF4-FFF2-40B4-BE49-F238E27FC236}">
                <a16:creationId xmlns="" xmlns:a16="http://schemas.microsoft.com/office/drawing/2014/main" id="{C3D39E4C-F12D-4BC9-8322-9CF9FB2723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470" y="6182381"/>
            <a:ext cx="7667439" cy="523220"/>
          </a:xfrm>
          <a:prstGeom prst="rect">
            <a:avLst/>
          </a:prstGeom>
          <a:solidFill>
            <a:srgbClr val="CCFF99"/>
          </a:solidFill>
          <a:ln w="9525">
            <a:solidFill>
              <a:srgbClr val="339933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s-ES_tradnl" sz="1400" b="1" dirty="0">
                <a:latin typeface="Comic Sans MS" panose="030F0702030302020204" pitchFamily="66" charset="0"/>
              </a:rPr>
              <a:t>El resultado de la acción digestiva en el intestino delgado es la formación del QUILO (formado por monosacáridos, ácidos grasos, aminoácidos).</a:t>
            </a:r>
            <a:endParaRPr lang="es-ES" sz="140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4" name="Text Box 4"/>
          <p:cNvSpPr txBox="1">
            <a:spLocks noChangeArrowheads="1"/>
          </p:cNvSpPr>
          <p:nvPr/>
        </p:nvSpPr>
        <p:spPr bwMode="auto">
          <a:xfrm>
            <a:off x="792162" y="327657"/>
            <a:ext cx="786471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b="1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DUODENO: </a:t>
            </a:r>
            <a:r>
              <a:rPr lang="es-ES_tradnl" sz="1400" b="1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comunicado con</a:t>
            </a:r>
            <a:r>
              <a:rPr lang="es-ES_tradnl" b="1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 HÍGADO </a:t>
            </a:r>
            <a:r>
              <a:rPr lang="es-ES_tradnl" b="1" dirty="0">
                <a:solidFill>
                  <a:srgbClr val="006600"/>
                </a:solidFill>
                <a:latin typeface="Comic Sans MS" panose="030F0702030302020204" pitchFamily="66" charset="0"/>
              </a:rPr>
              <a:t>Y </a:t>
            </a:r>
            <a:r>
              <a:rPr lang="es-ES_tradnl" b="1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PÁNCREAS,</a:t>
            </a:r>
            <a:r>
              <a:rPr lang="es-ES_tradnl" sz="1400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 </a:t>
            </a:r>
            <a:r>
              <a:rPr lang="es-ES_tradnl" sz="1400" b="1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que </a:t>
            </a:r>
            <a:r>
              <a:rPr lang="es-ES_tradnl" sz="1400" b="1" dirty="0">
                <a:solidFill>
                  <a:srgbClr val="006600"/>
                </a:solidFill>
                <a:latin typeface="Comic Sans MS" panose="030F0702030302020204" pitchFamily="66" charset="0"/>
              </a:rPr>
              <a:t>e</a:t>
            </a:r>
            <a:r>
              <a:rPr lang="es-ES_tradnl" sz="1400" b="1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laboran </a:t>
            </a:r>
            <a:r>
              <a:rPr lang="es-ES_tradnl" sz="1400" b="1" dirty="0">
                <a:solidFill>
                  <a:srgbClr val="006600"/>
                </a:solidFill>
                <a:latin typeface="Comic Sans MS" panose="030F0702030302020204" pitchFamily="66" charset="0"/>
              </a:rPr>
              <a:t>jugos (bilis y jugo pancreático</a:t>
            </a:r>
            <a:r>
              <a:rPr lang="es-ES_tradnl" sz="1400" b="1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) vertidos </a:t>
            </a:r>
            <a:r>
              <a:rPr lang="es-ES_tradnl" sz="1400" b="1" dirty="0">
                <a:solidFill>
                  <a:srgbClr val="006600"/>
                </a:solidFill>
                <a:latin typeface="Comic Sans MS" panose="030F0702030302020204" pitchFamily="66" charset="0"/>
              </a:rPr>
              <a:t>al duodeno.</a:t>
            </a:r>
            <a:endParaRPr lang="es-ES" b="1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86817" name="Picture 97" descr="higado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3600" y="1520825"/>
            <a:ext cx="4094163" cy="4257675"/>
          </a:xfrm>
          <a:prstGeom prst="rect">
            <a:avLst/>
          </a:prstGeom>
          <a:noFill/>
        </p:spPr>
      </p:pic>
      <p:sp>
        <p:nvSpPr>
          <p:cNvPr id="286818" name="Text Box 98"/>
          <p:cNvSpPr txBox="1">
            <a:spLocks noChangeArrowheads="1"/>
          </p:cNvSpPr>
          <p:nvPr/>
        </p:nvSpPr>
        <p:spPr bwMode="auto">
          <a:xfrm>
            <a:off x="4025574" y="3465513"/>
            <a:ext cx="100806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1200">
                <a:solidFill>
                  <a:srgbClr val="004A00"/>
                </a:solidFill>
                <a:latin typeface="Comic Sans MS" panose="030F0702030302020204" pitchFamily="66" charset="0"/>
              </a:rPr>
              <a:t>Páncreas</a:t>
            </a:r>
            <a:endParaRPr lang="es-ES" sz="1200">
              <a:solidFill>
                <a:srgbClr val="004A00"/>
              </a:solidFill>
              <a:latin typeface="Comic Sans MS" panose="030F0702030302020204" pitchFamily="66" charset="0"/>
            </a:endParaRPr>
          </a:p>
        </p:txBody>
      </p:sp>
      <p:sp>
        <p:nvSpPr>
          <p:cNvPr id="286820" name="AutoShape 100"/>
          <p:cNvSpPr>
            <a:spLocks noChangeArrowheads="1"/>
          </p:cNvSpPr>
          <p:nvPr/>
        </p:nvSpPr>
        <p:spPr bwMode="auto">
          <a:xfrm rot="5599261">
            <a:off x="1527969" y="3769519"/>
            <a:ext cx="1152525" cy="541337"/>
          </a:xfrm>
          <a:custGeom>
            <a:avLst/>
            <a:gdLst>
              <a:gd name="G0" fmla="+- 5185 0 0"/>
              <a:gd name="G1" fmla="+- -6897754 0 0"/>
              <a:gd name="G2" fmla="+- 5185 0 -6897754"/>
              <a:gd name="G3" fmla="+- 10800 0 0"/>
              <a:gd name="G4" fmla="+- 0 0 5185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8689 0 0"/>
              <a:gd name="G9" fmla="+- 0 0 -6897754"/>
              <a:gd name="G10" fmla="+- 8689 0 2700"/>
              <a:gd name="G11" fmla="cos G10 5185"/>
              <a:gd name="G12" fmla="sin G10 5185"/>
              <a:gd name="G13" fmla="cos 13500 5185"/>
              <a:gd name="G14" fmla="sin 13500 5185"/>
              <a:gd name="G15" fmla="+- G11 10800 0"/>
              <a:gd name="G16" fmla="+- G12 10800 0"/>
              <a:gd name="G17" fmla="+- G13 10800 0"/>
              <a:gd name="G18" fmla="+- G14 10800 0"/>
              <a:gd name="G19" fmla="*/ 8689 1 2"/>
              <a:gd name="G20" fmla="+- G19 5400 0"/>
              <a:gd name="G21" fmla="cos G20 5185"/>
              <a:gd name="G22" fmla="sin G20 5185"/>
              <a:gd name="G23" fmla="+- G21 10800 0"/>
              <a:gd name="G24" fmla="+- G12 G23 G22"/>
              <a:gd name="G25" fmla="+- G22 G23 G11"/>
              <a:gd name="G26" fmla="cos 10800 5185"/>
              <a:gd name="G27" fmla="sin 10800 5185"/>
              <a:gd name="G28" fmla="cos 8689 5185"/>
              <a:gd name="G29" fmla="sin 8689 5185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6897754"/>
              <a:gd name="G36" fmla="sin G34 -6897754"/>
              <a:gd name="G37" fmla="+/ -6897754 5185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8689 G39"/>
              <a:gd name="G43" fmla="sin 8689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17361 w 21600"/>
              <a:gd name="T5" fmla="*/ 2221 h 21600"/>
              <a:gd name="T6" fmla="*/ 8236 w 21600"/>
              <a:gd name="T7" fmla="*/ 1398 h 21600"/>
              <a:gd name="T8" fmla="*/ 16079 w 21600"/>
              <a:gd name="T9" fmla="*/ 3898 h 21600"/>
              <a:gd name="T10" fmla="*/ 24299 w 21600"/>
              <a:gd name="T11" fmla="*/ 10818 h 21600"/>
              <a:gd name="T12" fmla="*/ 20539 w 21600"/>
              <a:gd name="T13" fmla="*/ 14569 h 21600"/>
              <a:gd name="T14" fmla="*/ 16788 w 21600"/>
              <a:gd name="T15" fmla="*/ 10808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9488" y="10811"/>
                </a:moveTo>
                <a:cubicBezTo>
                  <a:pt x="19488" y="10807"/>
                  <a:pt x="19489" y="10803"/>
                  <a:pt x="19489" y="10800"/>
                </a:cubicBezTo>
                <a:cubicBezTo>
                  <a:pt x="19489" y="6001"/>
                  <a:pt x="15598" y="2111"/>
                  <a:pt x="10800" y="2111"/>
                </a:cubicBezTo>
                <a:cubicBezTo>
                  <a:pt x="10027" y="2110"/>
                  <a:pt x="9259" y="2213"/>
                  <a:pt x="8514" y="2417"/>
                </a:cubicBezTo>
                <a:lnTo>
                  <a:pt x="7959" y="380"/>
                </a:lnTo>
                <a:cubicBezTo>
                  <a:pt x="8884" y="127"/>
                  <a:pt x="9840" y="-1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cubicBezTo>
                  <a:pt x="21600" y="10804"/>
                  <a:pt x="21599" y="10809"/>
                  <a:pt x="21599" y="10814"/>
                </a:cubicBezTo>
                <a:lnTo>
                  <a:pt x="24299" y="10818"/>
                </a:lnTo>
                <a:lnTo>
                  <a:pt x="20539" y="14569"/>
                </a:lnTo>
                <a:lnTo>
                  <a:pt x="16788" y="10808"/>
                </a:lnTo>
                <a:lnTo>
                  <a:pt x="19488" y="10811"/>
                </a:lnTo>
                <a:close/>
              </a:path>
            </a:pathLst>
          </a:custGeom>
          <a:solidFill>
            <a:schemeClr val="folHlink"/>
          </a:solidFill>
          <a:ln w="9525">
            <a:solidFill>
              <a:srgbClr val="33993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286821" name="AutoShape 101"/>
          <p:cNvSpPr>
            <a:spLocks noChangeArrowheads="1"/>
          </p:cNvSpPr>
          <p:nvPr/>
        </p:nvSpPr>
        <p:spPr bwMode="auto">
          <a:xfrm rot="147050" flipH="1">
            <a:off x="2160588" y="4433888"/>
            <a:ext cx="827087" cy="449262"/>
          </a:xfrm>
          <a:custGeom>
            <a:avLst/>
            <a:gdLst>
              <a:gd name="G0" fmla="+- 5185 0 0"/>
              <a:gd name="G1" fmla="+- -6607875 0 0"/>
              <a:gd name="G2" fmla="+- 5185 0 -6607875"/>
              <a:gd name="G3" fmla="+- 10800 0 0"/>
              <a:gd name="G4" fmla="+- 0 0 5185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8689 0 0"/>
              <a:gd name="G9" fmla="+- 0 0 -6607875"/>
              <a:gd name="G10" fmla="+- 8689 0 2700"/>
              <a:gd name="G11" fmla="cos G10 5185"/>
              <a:gd name="G12" fmla="sin G10 5185"/>
              <a:gd name="G13" fmla="cos 13500 5185"/>
              <a:gd name="G14" fmla="sin 13500 5185"/>
              <a:gd name="G15" fmla="+- G11 10800 0"/>
              <a:gd name="G16" fmla="+- G12 10800 0"/>
              <a:gd name="G17" fmla="+- G13 10800 0"/>
              <a:gd name="G18" fmla="+- G14 10800 0"/>
              <a:gd name="G19" fmla="*/ 8689 1 2"/>
              <a:gd name="G20" fmla="+- G19 5400 0"/>
              <a:gd name="G21" fmla="cos G20 5185"/>
              <a:gd name="G22" fmla="sin G20 5185"/>
              <a:gd name="G23" fmla="+- G21 10800 0"/>
              <a:gd name="G24" fmla="+- G12 G23 G22"/>
              <a:gd name="G25" fmla="+- G22 G23 G11"/>
              <a:gd name="G26" fmla="cos 10800 5185"/>
              <a:gd name="G27" fmla="sin 10800 5185"/>
              <a:gd name="G28" fmla="cos 8689 5185"/>
              <a:gd name="G29" fmla="sin 8689 5185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6607875"/>
              <a:gd name="G36" fmla="sin G34 -6607875"/>
              <a:gd name="G37" fmla="+/ -6607875 5185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8689 G39"/>
              <a:gd name="G43" fmla="sin 8689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17687 w 21600"/>
              <a:gd name="T5" fmla="*/ 2481 h 21600"/>
              <a:gd name="T6" fmla="*/ 8969 w 21600"/>
              <a:gd name="T7" fmla="*/ 1228 h 21600"/>
              <a:gd name="T8" fmla="*/ 16341 w 21600"/>
              <a:gd name="T9" fmla="*/ 4107 h 21600"/>
              <a:gd name="T10" fmla="*/ 24299 w 21600"/>
              <a:gd name="T11" fmla="*/ 10818 h 21600"/>
              <a:gd name="T12" fmla="*/ 20539 w 21600"/>
              <a:gd name="T13" fmla="*/ 14569 h 21600"/>
              <a:gd name="T14" fmla="*/ 16788 w 21600"/>
              <a:gd name="T15" fmla="*/ 10808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9488" y="10811"/>
                </a:moveTo>
                <a:cubicBezTo>
                  <a:pt x="19488" y="10807"/>
                  <a:pt x="19489" y="10803"/>
                  <a:pt x="19489" y="10800"/>
                </a:cubicBezTo>
                <a:cubicBezTo>
                  <a:pt x="19489" y="6001"/>
                  <a:pt x="15598" y="2111"/>
                  <a:pt x="10800" y="2111"/>
                </a:cubicBezTo>
                <a:cubicBezTo>
                  <a:pt x="10252" y="2110"/>
                  <a:pt x="9705" y="2162"/>
                  <a:pt x="9167" y="2265"/>
                </a:cubicBezTo>
                <a:lnTo>
                  <a:pt x="8771" y="192"/>
                </a:lnTo>
                <a:cubicBezTo>
                  <a:pt x="9439" y="64"/>
                  <a:pt x="10119" y="-1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cubicBezTo>
                  <a:pt x="21600" y="10804"/>
                  <a:pt x="21599" y="10809"/>
                  <a:pt x="21599" y="10814"/>
                </a:cubicBezTo>
                <a:lnTo>
                  <a:pt x="24299" y="10818"/>
                </a:lnTo>
                <a:lnTo>
                  <a:pt x="20539" y="14569"/>
                </a:lnTo>
                <a:lnTo>
                  <a:pt x="16788" y="10808"/>
                </a:lnTo>
                <a:lnTo>
                  <a:pt x="19488" y="10811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286823" name="Text Box 103"/>
          <p:cNvSpPr txBox="1">
            <a:spLocks noChangeArrowheads="1"/>
          </p:cNvSpPr>
          <p:nvPr/>
        </p:nvSpPr>
        <p:spPr bwMode="auto">
          <a:xfrm>
            <a:off x="2627313" y="3176588"/>
            <a:ext cx="8636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1200">
                <a:solidFill>
                  <a:srgbClr val="004A00"/>
                </a:solidFill>
                <a:latin typeface="Comic Sans MS" panose="030F0702030302020204" pitchFamily="66" charset="0"/>
              </a:rPr>
              <a:t>Bilis</a:t>
            </a:r>
            <a:endParaRPr lang="es-ES" sz="1200">
              <a:solidFill>
                <a:srgbClr val="004A00"/>
              </a:solidFill>
              <a:latin typeface="Comic Sans MS" panose="030F0702030302020204" pitchFamily="66" charset="0"/>
            </a:endParaRPr>
          </a:p>
        </p:txBody>
      </p:sp>
      <p:sp>
        <p:nvSpPr>
          <p:cNvPr id="286825" name="Text Box 105"/>
          <p:cNvSpPr txBox="1">
            <a:spLocks noChangeArrowheads="1"/>
          </p:cNvSpPr>
          <p:nvPr/>
        </p:nvSpPr>
        <p:spPr bwMode="auto">
          <a:xfrm>
            <a:off x="2771775" y="3465513"/>
            <a:ext cx="1296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>
                <a:solidFill>
                  <a:srgbClr val="004A00"/>
                </a:solidFill>
                <a:latin typeface="Comic Sans MS" panose="030F0702030302020204" pitchFamily="66" charset="0"/>
              </a:rPr>
              <a:t>Jugo pancreático</a:t>
            </a:r>
            <a:endParaRPr lang="es-ES" sz="1200">
              <a:solidFill>
                <a:srgbClr val="004A00"/>
              </a:solidFill>
              <a:latin typeface="Comic Sans MS" panose="030F0702030302020204" pitchFamily="66" charset="0"/>
            </a:endParaRPr>
          </a:p>
        </p:txBody>
      </p:sp>
      <p:sp>
        <p:nvSpPr>
          <p:cNvPr id="286827" name="Text Box 107"/>
          <p:cNvSpPr txBox="1">
            <a:spLocks noChangeArrowheads="1"/>
          </p:cNvSpPr>
          <p:nvPr/>
        </p:nvSpPr>
        <p:spPr bwMode="auto">
          <a:xfrm>
            <a:off x="503238" y="5326063"/>
            <a:ext cx="129698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>
                <a:solidFill>
                  <a:srgbClr val="004A00"/>
                </a:solidFill>
                <a:latin typeface="Comic Sans MS" panose="030F0702030302020204" pitchFamily="66" charset="0"/>
              </a:rPr>
              <a:t>Jugo intestinal</a:t>
            </a:r>
            <a:endParaRPr lang="es-ES" sz="1200">
              <a:solidFill>
                <a:srgbClr val="004A00"/>
              </a:solidFill>
              <a:latin typeface="Comic Sans MS" panose="030F0702030302020204" pitchFamily="66" charset="0"/>
            </a:endParaRPr>
          </a:p>
        </p:txBody>
      </p:sp>
      <p:sp>
        <p:nvSpPr>
          <p:cNvPr id="286829" name="Text Box 109"/>
          <p:cNvSpPr txBox="1">
            <a:spLocks noChangeArrowheads="1"/>
          </p:cNvSpPr>
          <p:nvPr/>
        </p:nvSpPr>
        <p:spPr bwMode="auto">
          <a:xfrm>
            <a:off x="2087563" y="5661025"/>
            <a:ext cx="68421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>
                <a:solidFill>
                  <a:srgbClr val="004A00"/>
                </a:solidFill>
                <a:latin typeface="Comic Sans MS" panose="030F0702030302020204" pitchFamily="66" charset="0"/>
              </a:rPr>
              <a:t>Quilo</a:t>
            </a:r>
            <a:endParaRPr lang="es-ES" sz="1200">
              <a:solidFill>
                <a:srgbClr val="004A00"/>
              </a:solidFill>
              <a:latin typeface="Comic Sans MS" panose="030F0702030302020204" pitchFamily="66" charset="0"/>
            </a:endParaRPr>
          </a:p>
        </p:txBody>
      </p:sp>
      <p:sp>
        <p:nvSpPr>
          <p:cNvPr id="286830" name="Text Box 110"/>
          <p:cNvSpPr txBox="1">
            <a:spLocks noChangeArrowheads="1"/>
          </p:cNvSpPr>
          <p:nvPr/>
        </p:nvSpPr>
        <p:spPr bwMode="auto">
          <a:xfrm>
            <a:off x="503238" y="4616450"/>
            <a:ext cx="936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>
                <a:solidFill>
                  <a:srgbClr val="004A00"/>
                </a:solidFill>
                <a:latin typeface="Comic Sans MS" panose="030F0702030302020204" pitchFamily="66" charset="0"/>
              </a:rPr>
              <a:t>Vesícula biliar</a:t>
            </a:r>
            <a:endParaRPr lang="es-ES" sz="1200">
              <a:solidFill>
                <a:srgbClr val="004A00"/>
              </a:solidFill>
              <a:latin typeface="Comic Sans MS" panose="030F0702030302020204" pitchFamily="66" charset="0"/>
            </a:endParaRPr>
          </a:p>
        </p:txBody>
      </p:sp>
      <p:sp>
        <p:nvSpPr>
          <p:cNvPr id="286832" name="Line 112"/>
          <p:cNvSpPr>
            <a:spLocks noChangeShapeType="1"/>
          </p:cNvSpPr>
          <p:nvPr/>
        </p:nvSpPr>
        <p:spPr bwMode="auto">
          <a:xfrm flipV="1">
            <a:off x="900113" y="3860800"/>
            <a:ext cx="611187" cy="75565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86834" name="Line 114"/>
          <p:cNvSpPr>
            <a:spLocks noChangeShapeType="1"/>
          </p:cNvSpPr>
          <p:nvPr/>
        </p:nvSpPr>
        <p:spPr bwMode="auto">
          <a:xfrm flipH="1">
            <a:off x="3816350" y="3752850"/>
            <a:ext cx="431800" cy="466725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86835" name="Line 115"/>
          <p:cNvSpPr>
            <a:spLocks noChangeShapeType="1"/>
          </p:cNvSpPr>
          <p:nvPr/>
        </p:nvSpPr>
        <p:spPr bwMode="auto">
          <a:xfrm flipV="1">
            <a:off x="1519693" y="4801280"/>
            <a:ext cx="406400" cy="528637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86836" name="Line 116"/>
          <p:cNvSpPr>
            <a:spLocks noChangeShapeType="1"/>
          </p:cNvSpPr>
          <p:nvPr/>
        </p:nvSpPr>
        <p:spPr bwMode="auto">
          <a:xfrm flipH="1">
            <a:off x="2339975" y="3465513"/>
            <a:ext cx="503238" cy="684212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86837" name="Line 117"/>
          <p:cNvSpPr>
            <a:spLocks noChangeShapeType="1"/>
          </p:cNvSpPr>
          <p:nvPr/>
        </p:nvSpPr>
        <p:spPr bwMode="auto">
          <a:xfrm flipH="1">
            <a:off x="2484438" y="3933825"/>
            <a:ext cx="682625" cy="503238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graphicFrame>
        <p:nvGraphicFramePr>
          <p:cNvPr id="13314" name="Object 86"/>
          <p:cNvGraphicFramePr>
            <a:graphicFrameLocks noChangeAspect="1"/>
          </p:cNvGraphicFramePr>
          <p:nvPr/>
        </p:nvGraphicFramePr>
        <p:xfrm>
          <a:off x="5754687" y="3478696"/>
          <a:ext cx="2295525" cy="2609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83" name="Imagen de mapa de bits" r:id="rId4" imgW="2295238" imgH="2610214" progId="PBrush">
                  <p:embed/>
                </p:oleObj>
              </mc:Choice>
              <mc:Fallback>
                <p:oleObj name="Imagen de mapa de bits" r:id="rId4" imgW="2295238" imgH="2610214" progId="PBrush">
                  <p:embed/>
                  <p:pic>
                    <p:nvPicPr>
                      <p:cNvPr id="0" name="Object 8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54687" y="3478696"/>
                        <a:ext cx="2295525" cy="2609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" name="Picture 9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3799" y="871830"/>
            <a:ext cx="4049387" cy="2129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 Box 98">
            <a:extLst>
              <a:ext uri="{FF2B5EF4-FFF2-40B4-BE49-F238E27FC236}">
                <a16:creationId xmlns="" xmlns:a16="http://schemas.microsoft.com/office/drawing/2014/main" id="{F49704B6-2272-40DA-8541-B4E245AC8E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4111" y="3102305"/>
            <a:ext cx="121276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1200" dirty="0">
                <a:solidFill>
                  <a:srgbClr val="004A00"/>
                </a:solidFill>
                <a:latin typeface="Comic Sans MS" panose="030F0702030302020204" pitchFamily="66" charset="0"/>
              </a:rPr>
              <a:t>Canal hepático</a:t>
            </a:r>
            <a:endParaRPr lang="es-ES" sz="1200" dirty="0">
              <a:solidFill>
                <a:srgbClr val="004A00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Text Box 98">
            <a:extLst>
              <a:ext uri="{FF2B5EF4-FFF2-40B4-BE49-F238E27FC236}">
                <a16:creationId xmlns="" xmlns:a16="http://schemas.microsoft.com/office/drawing/2014/main" id="{3D3800FB-703C-49B6-8327-C31E5BED14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5164" y="4416409"/>
            <a:ext cx="100806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1200" dirty="0">
                <a:solidFill>
                  <a:srgbClr val="004A00"/>
                </a:solidFill>
                <a:latin typeface="Comic Sans MS" panose="030F0702030302020204" pitchFamily="66" charset="0"/>
              </a:rPr>
              <a:t>Canal colédoco</a:t>
            </a:r>
            <a:endParaRPr lang="es-ES" sz="1200" dirty="0">
              <a:solidFill>
                <a:srgbClr val="004A00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Text Box 98">
            <a:extLst>
              <a:ext uri="{FF2B5EF4-FFF2-40B4-BE49-F238E27FC236}">
                <a16:creationId xmlns="" xmlns:a16="http://schemas.microsoft.com/office/drawing/2014/main" id="{BD5CB051-3F5C-4934-B77E-0D58198B19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8743" y="4217229"/>
            <a:ext cx="144856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1200" dirty="0">
                <a:solidFill>
                  <a:srgbClr val="004A00"/>
                </a:solidFill>
                <a:latin typeface="Comic Sans MS" panose="030F0702030302020204" pitchFamily="66" charset="0"/>
              </a:rPr>
              <a:t>Vesícula biliar</a:t>
            </a:r>
            <a:endParaRPr lang="es-ES" sz="1200" dirty="0">
              <a:solidFill>
                <a:srgbClr val="004A00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Text Box 98">
            <a:extLst>
              <a:ext uri="{FF2B5EF4-FFF2-40B4-BE49-F238E27FC236}">
                <a16:creationId xmlns="" xmlns:a16="http://schemas.microsoft.com/office/drawing/2014/main" id="{81F22B20-5D6B-444C-B8C0-4DAD41EDBF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3189" y="3247186"/>
            <a:ext cx="141175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1200" dirty="0">
                <a:solidFill>
                  <a:srgbClr val="004A00"/>
                </a:solidFill>
                <a:latin typeface="Comic Sans MS" panose="030F0702030302020204" pitchFamily="66" charset="0"/>
              </a:rPr>
              <a:t>Conducto cístico</a:t>
            </a:r>
            <a:endParaRPr lang="es-ES" sz="1200" dirty="0">
              <a:solidFill>
                <a:srgbClr val="004A00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Line 115">
            <a:extLst>
              <a:ext uri="{FF2B5EF4-FFF2-40B4-BE49-F238E27FC236}">
                <a16:creationId xmlns="" xmlns:a16="http://schemas.microsoft.com/office/drawing/2014/main" id="{2C82DCDB-738D-4F2D-AAB6-F3520D70FD7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456318" y="5191708"/>
            <a:ext cx="21262" cy="484221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5" name="Text Box 98">
            <a:extLst>
              <a:ext uri="{FF2B5EF4-FFF2-40B4-BE49-F238E27FC236}">
                <a16:creationId xmlns="" xmlns:a16="http://schemas.microsoft.com/office/drawing/2014/main" id="{E07E2810-F124-4976-AAF0-F04C6F991D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8275" y="5270580"/>
            <a:ext cx="1008062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1200" dirty="0">
                <a:solidFill>
                  <a:srgbClr val="004A00"/>
                </a:solidFill>
                <a:latin typeface="Comic Sans MS" panose="030F0702030302020204" pitchFamily="66" charset="0"/>
              </a:rPr>
              <a:t>Ampolla de </a:t>
            </a:r>
            <a:r>
              <a:rPr lang="es-ES_tradnl" sz="1200" dirty="0" err="1">
                <a:solidFill>
                  <a:srgbClr val="004A00"/>
                </a:solidFill>
                <a:latin typeface="Comic Sans MS" panose="030F0702030302020204" pitchFamily="66" charset="0"/>
              </a:rPr>
              <a:t>Vater</a:t>
            </a:r>
            <a:r>
              <a:rPr lang="es-ES_tradnl" sz="1200" dirty="0">
                <a:solidFill>
                  <a:srgbClr val="004A00"/>
                </a:solidFill>
                <a:latin typeface="Comic Sans MS" panose="030F0702030302020204" pitchFamily="66" charset="0"/>
              </a:rPr>
              <a:t>:</a:t>
            </a:r>
          </a:p>
          <a:p>
            <a:pPr>
              <a:spcBef>
                <a:spcPct val="50000"/>
              </a:spcBef>
            </a:pPr>
            <a:r>
              <a:rPr lang="es-ES_tradnl" sz="1200" dirty="0">
                <a:solidFill>
                  <a:srgbClr val="004A00"/>
                </a:solidFill>
                <a:latin typeface="Comic Sans MS" panose="030F0702030302020204" pitchFamily="66" charset="0"/>
              </a:rPr>
              <a:t>Duodeno</a:t>
            </a:r>
            <a:endParaRPr lang="es-ES" sz="1200" dirty="0">
              <a:solidFill>
                <a:srgbClr val="004A00"/>
              </a:solidFill>
              <a:latin typeface="Comic Sans MS" panose="030F0702030302020204" pitchFamily="66" charset="0"/>
            </a:endParaRPr>
          </a:p>
        </p:txBody>
      </p:sp>
      <p:sp>
        <p:nvSpPr>
          <p:cNvPr id="26" name="Text Box 93">
            <a:extLst>
              <a:ext uri="{FF2B5EF4-FFF2-40B4-BE49-F238E27FC236}">
                <a16:creationId xmlns="" xmlns:a16="http://schemas.microsoft.com/office/drawing/2014/main" id="{4D517341-3BEF-4BBC-8D68-E66AAC507C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3162" y="6236046"/>
            <a:ext cx="7872635" cy="307777"/>
          </a:xfrm>
          <a:prstGeom prst="rect">
            <a:avLst/>
          </a:prstGeom>
          <a:solidFill>
            <a:srgbClr val="CCFF99"/>
          </a:solidFill>
          <a:ln w="9525">
            <a:solidFill>
              <a:srgbClr val="339933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s-ES_tradnl" sz="1400" dirty="0">
                <a:latin typeface="Comic Sans MS" panose="030F0702030302020204" pitchFamily="66" charset="0"/>
              </a:rPr>
              <a:t>En el duodeno se segrega además el </a:t>
            </a:r>
            <a:r>
              <a:rPr lang="es-ES_tradnl" sz="1400" b="1" dirty="0">
                <a:latin typeface="Comic Sans MS" panose="030F0702030302020204" pitchFamily="66" charset="0"/>
              </a:rPr>
              <a:t>jugo intestinal</a:t>
            </a:r>
            <a:r>
              <a:rPr lang="es-ES_tradnl" sz="1400" dirty="0">
                <a:latin typeface="Comic Sans MS" panose="030F0702030302020204" pitchFamily="66" charset="0"/>
              </a:rPr>
              <a:t>, que digiere glúcidos, lípidos y proteínas.</a:t>
            </a:r>
            <a:endParaRPr lang="es-ES" sz="140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Picture 2" descr="Resultado de imagen de bilis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367" y="1090414"/>
            <a:ext cx="3810000" cy="318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93"/>
          <p:cNvSpPr txBox="1">
            <a:spLocks noChangeArrowheads="1"/>
          </p:cNvSpPr>
          <p:nvPr/>
        </p:nvSpPr>
        <p:spPr bwMode="auto">
          <a:xfrm>
            <a:off x="1847512" y="4725123"/>
            <a:ext cx="2189408" cy="73866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rgbClr val="339933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REGULACIÓN SECRECIÓN         (Hormonal)</a:t>
            </a:r>
            <a:endParaRPr lang="es-ES_tradnl" sz="1200" dirty="0" smtClean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marL="171450" indent="-1714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s-ES_tradnl" sz="1200" dirty="0" err="1" smtClean="0">
                <a:solidFill>
                  <a:srgbClr val="000000"/>
                </a:solidFill>
                <a:latin typeface="Comic Sans MS" panose="030F0702030302020204" pitchFamily="66" charset="0"/>
              </a:rPr>
              <a:t>Colecistoquinina</a:t>
            </a:r>
            <a:endParaRPr lang="es-ES_tradnl" sz="12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2897" r="2491" b="8316"/>
          <a:stretch/>
        </p:blipFill>
        <p:spPr>
          <a:xfrm>
            <a:off x="4778062" y="819955"/>
            <a:ext cx="4031376" cy="2914918"/>
          </a:xfrm>
          <a:prstGeom prst="rect">
            <a:avLst/>
          </a:prstGeom>
        </p:spPr>
      </p:pic>
      <p:sp>
        <p:nvSpPr>
          <p:cNvPr id="7" name="Text Box 93">
            <a:extLst>
              <a:ext uri="{FF2B5EF4-FFF2-40B4-BE49-F238E27FC236}">
                <a16:creationId xmlns="" xmlns:a16="http://schemas.microsoft.com/office/drawing/2014/main" id="{45D6227F-FF91-4D1D-89AC-DA28061C88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3508" y="4030775"/>
            <a:ext cx="2060484" cy="2462213"/>
          </a:xfrm>
          <a:prstGeom prst="rect">
            <a:avLst/>
          </a:prstGeom>
          <a:solidFill>
            <a:srgbClr val="CCFF99"/>
          </a:solidFill>
          <a:ln w="9525">
            <a:solidFill>
              <a:srgbClr val="339933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4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COMPONENTES</a:t>
            </a: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s-ES_tradnl" sz="14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Agua</a:t>
            </a: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s-ES_tradnl" sz="14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Sales minerales</a:t>
            </a: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s-ES_tradnl" sz="14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Ácidos y sales biliares</a:t>
            </a: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s-ES_tradnl" sz="14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Fosfatasa alcalina</a:t>
            </a: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s-ES_tradnl" sz="14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Pigmentos biliares</a:t>
            </a:r>
          </a:p>
          <a:p>
            <a:pPr>
              <a:spcBef>
                <a:spcPct val="50000"/>
              </a:spcBef>
            </a:pPr>
            <a:endParaRPr lang="es-ES" sz="14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 Box 93">
            <a:extLst>
              <a:ext uri="{FF2B5EF4-FFF2-40B4-BE49-F238E27FC236}">
                <a16:creationId xmlns="" xmlns:a16="http://schemas.microsoft.com/office/drawing/2014/main" id="{45D6227F-FF91-4D1D-89AC-DA28061C88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2216" y="304158"/>
            <a:ext cx="3024063" cy="307777"/>
          </a:xfrm>
          <a:prstGeom prst="rect">
            <a:avLst/>
          </a:prstGeom>
          <a:solidFill>
            <a:srgbClr val="CCFF99"/>
          </a:solidFill>
          <a:ln w="9525">
            <a:solidFill>
              <a:srgbClr val="339933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400" b="1" dirty="0" smtClean="0">
                <a:latin typeface="Comic Sans MS" panose="030F0702030302020204" pitchFamily="66" charset="0"/>
              </a:rPr>
              <a:t>LA BILIS</a:t>
            </a:r>
            <a:endParaRPr lang="es-ES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483932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40097" name="Object 9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4917898"/>
              </p:ext>
            </p:extLst>
          </p:nvPr>
        </p:nvGraphicFramePr>
        <p:xfrm>
          <a:off x="951825" y="368209"/>
          <a:ext cx="3465629" cy="50421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96" name="Imagen de mapa de bits" r:id="rId3" imgW="2542857" imgH="4780952" progId="PBrush">
                  <p:embed/>
                </p:oleObj>
              </mc:Choice>
              <mc:Fallback>
                <p:oleObj name="Imagen de mapa de bits" r:id="rId3" imgW="2542857" imgH="4780952" progId="PBrush">
                  <p:embed/>
                  <p:pic>
                    <p:nvPicPr>
                      <p:cNvPr id="0" name="Object 9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1825" y="368209"/>
                        <a:ext cx="3465629" cy="504217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0101" name="Object 10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3156359"/>
              </p:ext>
            </p:extLst>
          </p:nvPr>
        </p:nvGraphicFramePr>
        <p:xfrm>
          <a:off x="4861122" y="368208"/>
          <a:ext cx="3342797" cy="50421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97" name="Imagen de mapa de bits" r:id="rId5" imgW="2333333" imgH="5172797" progId="PBrush">
                  <p:embed/>
                </p:oleObj>
              </mc:Choice>
              <mc:Fallback>
                <p:oleObj name="Imagen de mapa de bits" r:id="rId5" imgW="2333333" imgH="5172797" progId="PBrush">
                  <p:embed/>
                  <p:pic>
                    <p:nvPicPr>
                      <p:cNvPr id="0" name="Object 10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1122" y="368208"/>
                        <a:ext cx="3342797" cy="504217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93"/>
          <p:cNvSpPr txBox="1">
            <a:spLocks noChangeArrowheads="1"/>
          </p:cNvSpPr>
          <p:nvPr/>
        </p:nvSpPr>
        <p:spPr bwMode="auto">
          <a:xfrm>
            <a:off x="1589935" y="5562250"/>
            <a:ext cx="2189408" cy="1015663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rgbClr val="339933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REGULACIÓN SECRECIÓN         (Hormonal)</a:t>
            </a:r>
          </a:p>
          <a:p>
            <a:pPr marL="171450" indent="-1714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s-ES_tradnl" sz="12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Secretina</a:t>
            </a:r>
          </a:p>
          <a:p>
            <a:pPr marL="171450" indent="-1714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s-ES_tradnl" sz="1200" dirty="0" err="1" smtClean="0">
                <a:solidFill>
                  <a:srgbClr val="000000"/>
                </a:solidFill>
                <a:latin typeface="Comic Sans MS" panose="030F0702030302020204" pitchFamily="66" charset="0"/>
              </a:rPr>
              <a:t>Colecistoquinina</a:t>
            </a:r>
            <a:endParaRPr lang="es-ES_tradnl" sz="12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ext Box 93"/>
          <p:cNvSpPr txBox="1">
            <a:spLocks noChangeArrowheads="1"/>
          </p:cNvSpPr>
          <p:nvPr/>
        </p:nvSpPr>
        <p:spPr bwMode="auto">
          <a:xfrm>
            <a:off x="5533518" y="5556316"/>
            <a:ext cx="2399867" cy="1015663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rgbClr val="339933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REGULACIÓN SECRECIÓN         (Nerviosa)</a:t>
            </a:r>
          </a:p>
          <a:p>
            <a:pPr marL="171450" indent="-1714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s-ES_tradnl" sz="12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Reflejo </a:t>
            </a:r>
            <a:r>
              <a:rPr lang="es-ES_tradnl" sz="1200" dirty="0" err="1" smtClean="0">
                <a:solidFill>
                  <a:srgbClr val="000000"/>
                </a:solidFill>
                <a:latin typeface="Comic Sans MS" panose="030F0702030302020204" pitchFamily="66" charset="0"/>
              </a:rPr>
              <a:t>gastro</a:t>
            </a:r>
            <a:r>
              <a:rPr lang="es-ES_tradnl" sz="12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 – entérico</a:t>
            </a:r>
          </a:p>
          <a:p>
            <a:pPr marL="171450" indent="-1714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s-ES_tradnl" sz="12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Roce quimo pared intestinal.</a:t>
            </a:r>
            <a:endParaRPr lang="es-ES_tradnl" sz="12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Text Box 2"/>
          <p:cNvSpPr txBox="1">
            <a:spLocks noChangeArrowheads="1"/>
          </p:cNvSpPr>
          <p:nvPr/>
        </p:nvSpPr>
        <p:spPr bwMode="auto">
          <a:xfrm>
            <a:off x="792163" y="372045"/>
            <a:ext cx="51847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b="1" dirty="0">
                <a:solidFill>
                  <a:srgbClr val="669900"/>
                </a:solidFill>
                <a:latin typeface="Comic Sans MS" panose="030F0702030302020204" pitchFamily="66" charset="0"/>
              </a:rPr>
              <a:t>1. INGESTIÓN</a:t>
            </a:r>
            <a:endParaRPr lang="es-ES" b="1" dirty="0">
              <a:solidFill>
                <a:srgbClr val="669900"/>
              </a:solidFill>
              <a:latin typeface="Comic Sans MS" panose="030F0702030302020204" pitchFamily="66" charset="0"/>
            </a:endParaRPr>
          </a:p>
        </p:txBody>
      </p:sp>
      <p:sp>
        <p:nvSpPr>
          <p:cNvPr id="262151" name="Text Box 7"/>
          <p:cNvSpPr txBox="1">
            <a:spLocks noChangeArrowheads="1"/>
          </p:cNvSpPr>
          <p:nvPr/>
        </p:nvSpPr>
        <p:spPr bwMode="auto">
          <a:xfrm>
            <a:off x="576231" y="917267"/>
            <a:ext cx="2872019" cy="954107"/>
          </a:xfrm>
          <a:prstGeom prst="rect">
            <a:avLst/>
          </a:prstGeom>
          <a:solidFill>
            <a:srgbClr val="DAFEA6"/>
          </a:solidFill>
          <a:ln w="38100">
            <a:solidFill>
              <a:srgbClr val="0066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400" b="1" dirty="0">
                <a:solidFill>
                  <a:srgbClr val="006600"/>
                </a:solidFill>
                <a:latin typeface="Comic Sans MS" panose="030F0702030302020204" pitchFamily="66" charset="0"/>
              </a:rPr>
              <a:t>FORMA PASIVA: </a:t>
            </a:r>
          </a:p>
          <a:p>
            <a:pPr algn="ctr">
              <a:spcBef>
                <a:spcPct val="50000"/>
              </a:spcBef>
            </a:pPr>
            <a:r>
              <a:rPr lang="es-ES" sz="1400" b="1" dirty="0">
                <a:solidFill>
                  <a:srgbClr val="006600"/>
                </a:solidFill>
                <a:latin typeface="Comic Sans MS" panose="030F0702030302020204" pitchFamily="66" charset="0"/>
              </a:rPr>
              <a:t>Sin órganos de captación. </a:t>
            </a:r>
          </a:p>
          <a:p>
            <a:pPr algn="ctr">
              <a:spcBef>
                <a:spcPct val="50000"/>
              </a:spcBef>
            </a:pPr>
            <a:r>
              <a:rPr lang="es-ES" sz="1400" b="1" dirty="0">
                <a:solidFill>
                  <a:srgbClr val="006600"/>
                </a:solidFill>
                <a:latin typeface="Comic Sans MS" panose="030F0702030302020204" pitchFamily="66" charset="0"/>
              </a:rPr>
              <a:t>Animales acuáticos inmóviles</a:t>
            </a:r>
          </a:p>
        </p:txBody>
      </p:sp>
      <p:sp>
        <p:nvSpPr>
          <p:cNvPr id="262152" name="Text Box 8"/>
          <p:cNvSpPr txBox="1">
            <a:spLocks noChangeArrowheads="1"/>
          </p:cNvSpPr>
          <p:nvPr/>
        </p:nvSpPr>
        <p:spPr bwMode="auto">
          <a:xfrm>
            <a:off x="5033162" y="928031"/>
            <a:ext cx="3252814" cy="954107"/>
          </a:xfrm>
          <a:prstGeom prst="rect">
            <a:avLst/>
          </a:prstGeom>
          <a:solidFill>
            <a:srgbClr val="DAFEA6"/>
          </a:solidFill>
          <a:ln w="38100">
            <a:solidFill>
              <a:srgbClr val="0066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400" b="1" dirty="0">
                <a:solidFill>
                  <a:srgbClr val="006600"/>
                </a:solidFill>
                <a:latin typeface="Comic Sans MS" panose="030F0702030302020204" pitchFamily="66" charset="0"/>
              </a:rPr>
              <a:t>FORMA  ACTIVA: </a:t>
            </a:r>
          </a:p>
          <a:p>
            <a:pPr algn="ctr">
              <a:spcBef>
                <a:spcPct val="50000"/>
              </a:spcBef>
            </a:pPr>
            <a:r>
              <a:rPr lang="es-ES" sz="1400" b="1" dirty="0">
                <a:solidFill>
                  <a:srgbClr val="006600"/>
                </a:solidFill>
                <a:latin typeface="Comic Sans MS" panose="030F0702030302020204" pitchFamily="66" charset="0"/>
              </a:rPr>
              <a:t>Con órganos de captura y sujeción.</a:t>
            </a:r>
          </a:p>
          <a:p>
            <a:pPr algn="ctr">
              <a:spcBef>
                <a:spcPct val="50000"/>
              </a:spcBef>
            </a:pPr>
            <a:r>
              <a:rPr lang="es-ES" sz="1400" b="1" dirty="0">
                <a:solidFill>
                  <a:srgbClr val="006600"/>
                </a:solidFill>
                <a:latin typeface="Comic Sans MS" panose="030F0702030302020204" pitchFamily="66" charset="0"/>
              </a:rPr>
              <a:t>Móviles.</a:t>
            </a:r>
          </a:p>
        </p:txBody>
      </p:sp>
      <p:pic>
        <p:nvPicPr>
          <p:cNvPr id="262153" name="Picture 9" descr="ed03128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76713" y="2058017"/>
            <a:ext cx="2339975" cy="14763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62154" name="Picture 10" descr="ed031050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59450" y="4149735"/>
            <a:ext cx="3168650" cy="2417762"/>
          </a:xfrm>
          <a:prstGeom prst="rect">
            <a:avLst/>
          </a:prstGeom>
          <a:noFill/>
        </p:spPr>
      </p:pic>
      <p:pic>
        <p:nvPicPr>
          <p:cNvPr id="262156" name="Picture 12" descr="Nueva imagen (4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1650" y="2001838"/>
            <a:ext cx="2879725" cy="1909762"/>
          </a:xfrm>
          <a:prstGeom prst="rect">
            <a:avLst/>
          </a:prstGeom>
          <a:noFill/>
        </p:spPr>
      </p:pic>
      <p:pic>
        <p:nvPicPr>
          <p:cNvPr id="262157" name="Picture 13" descr="ex08032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19250" y="4564988"/>
            <a:ext cx="1979613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2158" name="Picture 14" descr="ec07001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4306" y="3748982"/>
            <a:ext cx="1620837" cy="12890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62159" name="Text Box 15"/>
          <p:cNvSpPr txBox="1">
            <a:spLocks noChangeArrowheads="1"/>
          </p:cNvSpPr>
          <p:nvPr/>
        </p:nvSpPr>
        <p:spPr bwMode="auto">
          <a:xfrm>
            <a:off x="2572205" y="2420938"/>
            <a:ext cx="857927" cy="276999"/>
          </a:xfrm>
          <a:prstGeom prst="rect">
            <a:avLst/>
          </a:prstGeom>
          <a:solidFill>
            <a:schemeClr val="bg1"/>
          </a:solidFill>
          <a:ln w="38100">
            <a:solidFill>
              <a:schemeClr val="folHlink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200" b="1" dirty="0">
                <a:solidFill>
                  <a:srgbClr val="006600"/>
                </a:solidFill>
                <a:latin typeface="Comic Sans MS" panose="030F0702030302020204" pitchFamily="66" charset="0"/>
              </a:rPr>
              <a:t>Poríferos</a:t>
            </a:r>
          </a:p>
        </p:txBody>
      </p:sp>
      <p:sp>
        <p:nvSpPr>
          <p:cNvPr id="262160" name="Text Box 16"/>
          <p:cNvSpPr txBox="1">
            <a:spLocks noChangeArrowheads="1"/>
          </p:cNvSpPr>
          <p:nvPr/>
        </p:nvSpPr>
        <p:spPr bwMode="auto">
          <a:xfrm>
            <a:off x="2048674" y="4255007"/>
            <a:ext cx="1467068" cy="276999"/>
          </a:xfrm>
          <a:prstGeom prst="rect">
            <a:avLst/>
          </a:prstGeom>
          <a:solidFill>
            <a:schemeClr val="bg1"/>
          </a:solidFill>
          <a:ln w="38100">
            <a:solidFill>
              <a:schemeClr val="folHlink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200" b="1">
                <a:solidFill>
                  <a:srgbClr val="006600"/>
                </a:solidFill>
                <a:latin typeface="Comic Sans MS" panose="030F0702030302020204" pitchFamily="66" charset="0"/>
              </a:rPr>
              <a:t>Moluscos bivalvos</a:t>
            </a:r>
          </a:p>
        </p:txBody>
      </p:sp>
      <p:sp>
        <p:nvSpPr>
          <p:cNvPr id="262161" name="Text Box 17"/>
          <p:cNvSpPr txBox="1">
            <a:spLocks noChangeArrowheads="1"/>
          </p:cNvSpPr>
          <p:nvPr/>
        </p:nvSpPr>
        <p:spPr bwMode="auto">
          <a:xfrm>
            <a:off x="6015330" y="2140704"/>
            <a:ext cx="963725" cy="276999"/>
          </a:xfrm>
          <a:prstGeom prst="rect">
            <a:avLst/>
          </a:prstGeom>
          <a:solidFill>
            <a:schemeClr val="bg1"/>
          </a:solidFill>
          <a:ln w="38100">
            <a:solidFill>
              <a:schemeClr val="folHlink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200" b="1" dirty="0">
                <a:solidFill>
                  <a:srgbClr val="006600"/>
                </a:solidFill>
                <a:latin typeface="Comic Sans MS" panose="030F0702030302020204" pitchFamily="66" charset="0"/>
              </a:rPr>
              <a:t>Mamíferos</a:t>
            </a:r>
          </a:p>
        </p:txBody>
      </p:sp>
      <p:sp>
        <p:nvSpPr>
          <p:cNvPr id="262162" name="Text Box 18"/>
          <p:cNvSpPr txBox="1">
            <a:spLocks noChangeArrowheads="1"/>
          </p:cNvSpPr>
          <p:nvPr/>
        </p:nvSpPr>
        <p:spPr bwMode="auto">
          <a:xfrm>
            <a:off x="7116044" y="6197574"/>
            <a:ext cx="1757211" cy="276999"/>
          </a:xfrm>
          <a:prstGeom prst="rect">
            <a:avLst/>
          </a:prstGeom>
          <a:solidFill>
            <a:schemeClr val="bg1"/>
          </a:solidFill>
          <a:ln w="38100">
            <a:solidFill>
              <a:schemeClr val="folHlink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200" b="1" dirty="0">
                <a:solidFill>
                  <a:srgbClr val="006600"/>
                </a:solidFill>
                <a:latin typeface="Comic Sans MS" panose="030F0702030302020204" pitchFamily="66" charset="0"/>
              </a:rPr>
              <a:t>Moluscos cefalópodos</a:t>
            </a:r>
          </a:p>
        </p:txBody>
      </p:sp>
      <p:pic>
        <p:nvPicPr>
          <p:cNvPr id="262149" name="Picture 5" descr="Nueva imagen (5)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67175" y="3894606"/>
            <a:ext cx="2374900" cy="157638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62163" name="Text Box 19"/>
          <p:cNvSpPr txBox="1">
            <a:spLocks noChangeArrowheads="1"/>
          </p:cNvSpPr>
          <p:nvPr/>
        </p:nvSpPr>
        <p:spPr bwMode="auto">
          <a:xfrm>
            <a:off x="4285950" y="5201875"/>
            <a:ext cx="849913" cy="276999"/>
          </a:xfrm>
          <a:prstGeom prst="rect">
            <a:avLst/>
          </a:prstGeom>
          <a:solidFill>
            <a:schemeClr val="bg1"/>
          </a:solidFill>
          <a:ln w="38100">
            <a:solidFill>
              <a:schemeClr val="folHlink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200" b="1" dirty="0" err="1">
                <a:solidFill>
                  <a:srgbClr val="006600"/>
                </a:solidFill>
                <a:latin typeface="Comic Sans MS" panose="030F0702030302020204" pitchFamily="66" charset="0"/>
              </a:rPr>
              <a:t>Cnidarios</a:t>
            </a:r>
            <a:endParaRPr lang="es-ES" sz="1200" b="1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619628" name="Object 108"/>
          <p:cNvGraphicFramePr>
            <a:graphicFrameLocks noChangeAspect="1"/>
          </p:cNvGraphicFramePr>
          <p:nvPr/>
        </p:nvGraphicFramePr>
        <p:xfrm>
          <a:off x="7319203" y="2524125"/>
          <a:ext cx="1476375" cy="1450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32" name="Imagen de mapa de bits" r:id="rId9" imgW="1676634" imgH="1647619" progId="PBrush">
                  <p:embed/>
                </p:oleObj>
              </mc:Choice>
              <mc:Fallback>
                <p:oleObj name="Imagen de mapa de bits" r:id="rId9" imgW="1676634" imgH="1647619" progId="PBrush">
                  <p:embed/>
                  <p:pic>
                    <p:nvPicPr>
                      <p:cNvPr id="0" name="Object 10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19203" y="2524125"/>
                        <a:ext cx="1476375" cy="1450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 Box 17"/>
          <p:cNvSpPr txBox="1">
            <a:spLocks noChangeArrowheads="1"/>
          </p:cNvSpPr>
          <p:nvPr/>
        </p:nvSpPr>
        <p:spPr bwMode="auto">
          <a:xfrm>
            <a:off x="7927870" y="2193713"/>
            <a:ext cx="544443" cy="276999"/>
          </a:xfrm>
          <a:prstGeom prst="rect">
            <a:avLst/>
          </a:prstGeom>
          <a:solidFill>
            <a:schemeClr val="bg1"/>
          </a:solidFill>
          <a:ln w="38100">
            <a:solidFill>
              <a:schemeClr val="folHlink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200" b="1" dirty="0">
                <a:solidFill>
                  <a:srgbClr val="006600"/>
                </a:solidFill>
                <a:latin typeface="Comic Sans MS" panose="030F0702030302020204" pitchFamily="66" charset="0"/>
              </a:rPr>
              <a:t>Aves</a:t>
            </a:r>
          </a:p>
        </p:txBody>
      </p:sp>
      <p:sp>
        <p:nvSpPr>
          <p:cNvPr id="19" name="Text Box 73">
            <a:extLst>
              <a:ext uri="{FF2B5EF4-FFF2-40B4-BE49-F238E27FC236}">
                <a16:creationId xmlns="" xmlns:a16="http://schemas.microsoft.com/office/drawing/2014/main" id="{C957FFA8-D77B-4EDA-880B-C879CF4E49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615" y="6117150"/>
            <a:ext cx="3472118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 algn="ctr">
            <a:solidFill>
              <a:srgbClr val="0066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Con </a:t>
            </a:r>
            <a:r>
              <a:rPr lang="es-ES" sz="1200" b="1" dirty="0">
                <a:solidFill>
                  <a:srgbClr val="006600"/>
                </a:solidFill>
                <a:latin typeface="Comic Sans MS" panose="030F0702030302020204" pitchFamily="66" charset="0"/>
              </a:rPr>
              <a:t>flagelos, cilios o redes de filtración</a:t>
            </a:r>
            <a:r>
              <a:rPr lang="es-ES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 del agua para facilitar la captación del alimento.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328613" y="179280"/>
            <a:ext cx="5040312" cy="338554"/>
          </a:xfrm>
          <a:prstGeom prst="rect">
            <a:avLst/>
          </a:prstGeom>
          <a:solidFill>
            <a:srgbClr val="21FD5B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600" dirty="0">
                <a:solidFill>
                  <a:schemeClr val="accent2"/>
                </a:solidFill>
                <a:latin typeface="Comic Sans MS" panose="030F0702030302020204" pitchFamily="66" charset="0"/>
              </a:rPr>
              <a:t>ABSORCIÓN INTESTINAL </a:t>
            </a:r>
            <a:endParaRPr lang="es-ES_tradnl" sz="1600" dirty="0">
              <a:latin typeface="Comic Sans MS" panose="030F0702030302020204" pitchFamily="66" charset="0"/>
            </a:endParaRPr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327025" y="682688"/>
            <a:ext cx="5041900" cy="676212"/>
          </a:xfrm>
          <a:prstGeom prst="rect">
            <a:avLst/>
          </a:prstGeom>
          <a:solidFill>
            <a:srgbClr val="CBFFCB"/>
          </a:solidFill>
          <a:ln w="38100">
            <a:noFill/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 eaLnBrk="0" hangingPunct="0">
              <a:lnSpc>
                <a:spcPct val="90000"/>
              </a:lnSpc>
            </a:pPr>
            <a:r>
              <a:rPr kumimoji="1" lang="es-ES_tradnl" sz="1400" dirty="0">
                <a:latin typeface="Comic Sans MS" panose="030F0702030302020204" pitchFamily="66" charset="0"/>
              </a:rPr>
              <a:t>Paso de los nutrientes de la pared del intestino al sistema </a:t>
            </a:r>
            <a:r>
              <a:rPr kumimoji="1" lang="es-ES_tradnl" sz="1400" dirty="0" smtClean="0">
                <a:latin typeface="Comic Sans MS" panose="030F0702030302020204" pitchFamily="66" charset="0"/>
              </a:rPr>
              <a:t>circulatorio, gracias a las vellosidades y microvellosidades que incrementan la superficie de absorción.</a:t>
            </a:r>
            <a:endParaRPr kumimoji="1" lang="es-ES_tradnl" sz="1400" b="1" dirty="0">
              <a:latin typeface="Comic Sans MS" panose="030F0702030302020204" pitchFamily="66" charset="0"/>
            </a:endParaRPr>
          </a:p>
        </p:txBody>
      </p:sp>
      <p:grpSp>
        <p:nvGrpSpPr>
          <p:cNvPr id="2" name="Group 63"/>
          <p:cNvGrpSpPr>
            <a:grpSpLocks/>
          </p:cNvGrpSpPr>
          <p:nvPr/>
        </p:nvGrpSpPr>
        <p:grpSpPr bwMode="auto">
          <a:xfrm>
            <a:off x="122238" y="1412875"/>
            <a:ext cx="4264025" cy="4198938"/>
            <a:chOff x="151" y="1352"/>
            <a:chExt cx="2686" cy="2645"/>
          </a:xfrm>
        </p:grpSpPr>
        <p:pic>
          <p:nvPicPr>
            <p:cNvPr id="20507" name="Picture 64" descr="T11-08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11" y="1352"/>
              <a:ext cx="2026" cy="25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508" name="Text Box 65"/>
            <p:cNvSpPr txBox="1">
              <a:spLocks noChangeArrowheads="1"/>
            </p:cNvSpPr>
            <p:nvPr/>
          </p:nvSpPr>
          <p:spPr bwMode="auto">
            <a:xfrm>
              <a:off x="245" y="1962"/>
              <a:ext cx="482" cy="3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 type="none" w="lg" len="med"/>
            </a:ln>
          </p:spPr>
          <p:txBody>
            <a:bodyPr lIns="90000" tIns="46800" rIns="90000" bIns="46800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s-ES_tradnl" sz="1400">
                  <a:latin typeface="Comic Sans MS" panose="030F0702030302020204" pitchFamily="66" charset="0"/>
                </a:rPr>
                <a:t>Ácidos grasos</a:t>
              </a:r>
            </a:p>
          </p:txBody>
        </p:sp>
        <p:sp>
          <p:nvSpPr>
            <p:cNvPr id="20509" name="Text Box 66"/>
            <p:cNvSpPr txBox="1">
              <a:spLocks noChangeArrowheads="1"/>
            </p:cNvSpPr>
            <p:nvPr/>
          </p:nvSpPr>
          <p:spPr bwMode="auto">
            <a:xfrm>
              <a:off x="151" y="2394"/>
              <a:ext cx="957" cy="19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 type="none" w="lg" len="med"/>
            </a:ln>
          </p:spPr>
          <p:txBody>
            <a:bodyPr wrap="square" lIns="90000" tIns="46800" rIns="90000" bIns="46800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s-ES_tradnl" sz="1400" dirty="0">
                  <a:latin typeface="Comic Sans MS" panose="030F0702030302020204" pitchFamily="66" charset="0"/>
                </a:rPr>
                <a:t>Monosacáridos</a:t>
              </a:r>
            </a:p>
          </p:txBody>
        </p:sp>
        <p:sp>
          <p:nvSpPr>
            <p:cNvPr id="20510" name="Text Box 67"/>
            <p:cNvSpPr txBox="1">
              <a:spLocks noChangeArrowheads="1"/>
            </p:cNvSpPr>
            <p:nvPr/>
          </p:nvSpPr>
          <p:spPr bwMode="auto">
            <a:xfrm>
              <a:off x="281" y="2693"/>
              <a:ext cx="754" cy="19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 type="none" w="lg" len="med"/>
            </a:ln>
          </p:spPr>
          <p:txBody>
            <a:bodyPr lIns="90000" tIns="46800" rIns="90000" bIns="46800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s-ES_tradnl" sz="1400">
                  <a:latin typeface="Comic Sans MS" panose="030F0702030302020204" pitchFamily="66" charset="0"/>
                </a:rPr>
                <a:t>Aminoácido</a:t>
              </a:r>
            </a:p>
          </p:txBody>
        </p:sp>
        <p:sp>
          <p:nvSpPr>
            <p:cNvPr id="20511" name="Text Box 68"/>
            <p:cNvSpPr txBox="1">
              <a:spLocks noChangeArrowheads="1"/>
            </p:cNvSpPr>
            <p:nvPr/>
          </p:nvSpPr>
          <p:spPr bwMode="auto">
            <a:xfrm>
              <a:off x="282" y="3184"/>
              <a:ext cx="881" cy="19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 type="none" w="lg" len="med"/>
            </a:ln>
          </p:spPr>
          <p:txBody>
            <a:bodyPr lIns="90000" tIns="46800" rIns="90000" bIns="46800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s-ES_tradnl" sz="1400">
                  <a:latin typeface="Comic Sans MS" panose="030F0702030302020204" pitchFamily="66" charset="0"/>
                </a:rPr>
                <a:t>Monosacárido</a:t>
              </a:r>
            </a:p>
          </p:txBody>
        </p:sp>
        <p:sp>
          <p:nvSpPr>
            <p:cNvPr id="20512" name="Text Box 69"/>
            <p:cNvSpPr txBox="1">
              <a:spLocks noChangeArrowheads="1"/>
            </p:cNvSpPr>
            <p:nvPr/>
          </p:nvSpPr>
          <p:spPr bwMode="auto">
            <a:xfrm>
              <a:off x="282" y="3430"/>
              <a:ext cx="590" cy="19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 type="none" w="lg" len="med"/>
            </a:ln>
          </p:spPr>
          <p:txBody>
            <a:bodyPr lIns="90000" tIns="46800" rIns="90000" bIns="46800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s-ES_tradnl" sz="1400">
                  <a:latin typeface="Comic Sans MS" panose="030F0702030302020204" pitchFamily="66" charset="0"/>
                </a:rPr>
                <a:t>Glicerina</a:t>
              </a:r>
            </a:p>
          </p:txBody>
        </p:sp>
        <p:sp>
          <p:nvSpPr>
            <p:cNvPr id="20513" name="Text Box 70"/>
            <p:cNvSpPr txBox="1">
              <a:spLocks noChangeArrowheads="1"/>
            </p:cNvSpPr>
            <p:nvPr/>
          </p:nvSpPr>
          <p:spPr bwMode="auto">
            <a:xfrm>
              <a:off x="381" y="3802"/>
              <a:ext cx="754" cy="19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 type="none" w="lg" len="med"/>
            </a:ln>
          </p:spPr>
          <p:txBody>
            <a:bodyPr lIns="90000" tIns="46800" rIns="90000" bIns="46800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s-ES_tradnl" sz="1400">
                  <a:latin typeface="Comic Sans MS" panose="030F0702030302020204" pitchFamily="66" charset="0"/>
                </a:rPr>
                <a:t>Aminoácido</a:t>
              </a:r>
            </a:p>
          </p:txBody>
        </p:sp>
      </p:grpSp>
      <p:grpSp>
        <p:nvGrpSpPr>
          <p:cNvPr id="3" name="Group 71"/>
          <p:cNvGrpSpPr>
            <a:grpSpLocks/>
          </p:cNvGrpSpPr>
          <p:nvPr/>
        </p:nvGrpSpPr>
        <p:grpSpPr bwMode="auto">
          <a:xfrm>
            <a:off x="3562350" y="1982788"/>
            <a:ext cx="2022475" cy="501650"/>
            <a:chOff x="2318" y="1711"/>
            <a:chExt cx="1274" cy="316"/>
          </a:xfrm>
        </p:grpSpPr>
        <p:sp>
          <p:nvSpPr>
            <p:cNvPr id="20505" name="Text Box 72"/>
            <p:cNvSpPr txBox="1">
              <a:spLocks noChangeArrowheads="1"/>
            </p:cNvSpPr>
            <p:nvPr/>
          </p:nvSpPr>
          <p:spPr bwMode="auto">
            <a:xfrm>
              <a:off x="2856" y="1711"/>
              <a:ext cx="736" cy="19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 type="none" w="lg" len="med"/>
            </a:ln>
          </p:spPr>
          <p:txBody>
            <a:bodyPr lIns="90000" tIns="46800" rIns="90000" bIns="46800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s-ES_tradnl" sz="1400">
                  <a:latin typeface="Comic Sans MS" panose="030F0702030302020204" pitchFamily="66" charset="0"/>
                </a:rPr>
                <a:t>Capilares</a:t>
              </a:r>
            </a:p>
          </p:txBody>
        </p:sp>
        <p:sp>
          <p:nvSpPr>
            <p:cNvPr id="20506" name="Line 73"/>
            <p:cNvSpPr>
              <a:spLocks noChangeShapeType="1"/>
            </p:cNvSpPr>
            <p:nvPr/>
          </p:nvSpPr>
          <p:spPr bwMode="auto">
            <a:xfrm flipH="1">
              <a:off x="2318" y="1818"/>
              <a:ext cx="637" cy="209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none" w="lg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s-ES">
                <a:latin typeface="Comic Sans MS" panose="030F0702030302020204" pitchFamily="66" charset="0"/>
              </a:endParaRPr>
            </a:p>
          </p:txBody>
        </p:sp>
      </p:grpSp>
      <p:grpSp>
        <p:nvGrpSpPr>
          <p:cNvPr id="4" name="Group 74"/>
          <p:cNvGrpSpPr>
            <a:grpSpLocks/>
          </p:cNvGrpSpPr>
          <p:nvPr/>
        </p:nvGrpSpPr>
        <p:grpSpPr bwMode="auto">
          <a:xfrm>
            <a:off x="4125913" y="2903535"/>
            <a:ext cx="1674812" cy="596899"/>
            <a:chOff x="2673" y="2291"/>
            <a:chExt cx="1055" cy="376"/>
          </a:xfrm>
        </p:grpSpPr>
        <p:sp>
          <p:nvSpPr>
            <p:cNvPr id="20502" name="Text Box 75"/>
            <p:cNvSpPr txBox="1">
              <a:spLocks noChangeArrowheads="1"/>
            </p:cNvSpPr>
            <p:nvPr/>
          </p:nvSpPr>
          <p:spPr bwMode="auto">
            <a:xfrm>
              <a:off x="2992" y="2336"/>
              <a:ext cx="736" cy="3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 type="none" w="lg" len="med"/>
            </a:ln>
          </p:spPr>
          <p:txBody>
            <a:bodyPr lIns="90000" tIns="46800" rIns="90000" bIns="46800" anchor="ctr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s-ES_tradnl" sz="1400">
                  <a:latin typeface="Comic Sans MS" panose="030F0702030302020204" pitchFamily="66" charset="0"/>
                </a:rPr>
                <a:t>Células epiteliales</a:t>
              </a:r>
            </a:p>
          </p:txBody>
        </p:sp>
        <p:sp>
          <p:nvSpPr>
            <p:cNvPr id="20503" name="Line 76"/>
            <p:cNvSpPr>
              <a:spLocks noChangeShapeType="1"/>
            </p:cNvSpPr>
            <p:nvPr/>
          </p:nvSpPr>
          <p:spPr bwMode="auto">
            <a:xfrm>
              <a:off x="2673" y="2291"/>
              <a:ext cx="364" cy="127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none" w="lg" len="med"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>
                <a:latin typeface="Comic Sans MS" panose="030F0702030302020204" pitchFamily="66" charset="0"/>
              </a:endParaRPr>
            </a:p>
          </p:txBody>
        </p:sp>
        <p:sp>
          <p:nvSpPr>
            <p:cNvPr id="20504" name="Line 77"/>
            <p:cNvSpPr>
              <a:spLocks noChangeShapeType="1"/>
            </p:cNvSpPr>
            <p:nvPr/>
          </p:nvSpPr>
          <p:spPr bwMode="auto">
            <a:xfrm flipH="1">
              <a:off x="2673" y="2418"/>
              <a:ext cx="364" cy="246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none" w="lg" len="med"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>
                <a:latin typeface="Comic Sans MS" panose="030F0702030302020204" pitchFamily="66" charset="0"/>
              </a:endParaRPr>
            </a:p>
          </p:txBody>
        </p:sp>
      </p:grpSp>
      <p:grpSp>
        <p:nvGrpSpPr>
          <p:cNvPr id="5" name="Group 78"/>
          <p:cNvGrpSpPr>
            <a:grpSpLocks/>
          </p:cNvGrpSpPr>
          <p:nvPr/>
        </p:nvGrpSpPr>
        <p:grpSpPr bwMode="auto">
          <a:xfrm>
            <a:off x="3159125" y="4532313"/>
            <a:ext cx="2627313" cy="579437"/>
            <a:chOff x="2064" y="3317"/>
            <a:chExt cx="1655" cy="365"/>
          </a:xfrm>
        </p:grpSpPr>
        <p:sp>
          <p:nvSpPr>
            <p:cNvPr id="20500" name="Text Box 79"/>
            <p:cNvSpPr txBox="1">
              <a:spLocks noChangeArrowheads="1"/>
            </p:cNvSpPr>
            <p:nvPr/>
          </p:nvSpPr>
          <p:spPr bwMode="auto">
            <a:xfrm>
              <a:off x="2983" y="3317"/>
              <a:ext cx="736" cy="3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 type="none" w="lg" len="med"/>
            </a:ln>
          </p:spPr>
          <p:txBody>
            <a:bodyPr lIns="90000" tIns="46800" rIns="90000" bIns="46800" anchor="ctr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s-ES_tradnl" sz="1400">
                  <a:latin typeface="Comic Sans MS" panose="030F0702030302020204" pitchFamily="66" charset="0"/>
                </a:rPr>
                <a:t>Vaso quilífero</a:t>
              </a:r>
            </a:p>
          </p:txBody>
        </p:sp>
        <p:sp>
          <p:nvSpPr>
            <p:cNvPr id="20501" name="Line 80"/>
            <p:cNvSpPr>
              <a:spLocks noChangeShapeType="1"/>
            </p:cNvSpPr>
            <p:nvPr/>
          </p:nvSpPr>
          <p:spPr bwMode="auto">
            <a:xfrm flipV="1">
              <a:off x="2064" y="3437"/>
              <a:ext cx="964" cy="245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none" w="lg" len="med"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>
                <a:latin typeface="Comic Sans MS" panose="030F0702030302020204" pitchFamily="66" charset="0"/>
              </a:endParaRPr>
            </a:p>
          </p:txBody>
        </p:sp>
      </p:grpSp>
      <p:sp>
        <p:nvSpPr>
          <p:cNvPr id="20489" name="Text Box 81"/>
          <p:cNvSpPr txBox="1">
            <a:spLocks noChangeArrowheads="1"/>
          </p:cNvSpPr>
          <p:nvPr/>
        </p:nvSpPr>
        <p:spPr bwMode="auto">
          <a:xfrm>
            <a:off x="5764213" y="1938318"/>
            <a:ext cx="3047999" cy="309958"/>
          </a:xfrm>
          <a:prstGeom prst="rect">
            <a:avLst/>
          </a:prstGeom>
          <a:solidFill>
            <a:srgbClr val="4BEDF5"/>
          </a:solidFill>
          <a:ln w="12700">
            <a:noFill/>
            <a:miter lim="800000"/>
            <a:headEnd/>
            <a:tailEnd type="none" w="lg" len="med"/>
          </a:ln>
        </p:spPr>
        <p:txBody>
          <a:bodyPr wrap="square" lIns="90000" tIns="46800" rIns="90000" bIns="4680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400" dirty="0">
                <a:latin typeface="Comic Sans MS" panose="030F0702030302020204" pitchFamily="66" charset="0"/>
              </a:rPr>
              <a:t>PASAN A LOS CAPILARES</a:t>
            </a:r>
          </a:p>
        </p:txBody>
      </p:sp>
      <p:sp>
        <p:nvSpPr>
          <p:cNvPr id="20490" name="Text Box 82"/>
          <p:cNvSpPr txBox="1">
            <a:spLocks noChangeArrowheads="1"/>
          </p:cNvSpPr>
          <p:nvPr/>
        </p:nvSpPr>
        <p:spPr bwMode="auto">
          <a:xfrm>
            <a:off x="5679646" y="1965588"/>
            <a:ext cx="3370263" cy="1925785"/>
          </a:xfrm>
          <a:prstGeom prst="rect">
            <a:avLst/>
          </a:prstGeom>
          <a:noFill/>
          <a:ln w="12700">
            <a:noFill/>
            <a:miter lim="800000"/>
            <a:headEnd/>
            <a:tailEnd type="none" w="lg" len="med"/>
          </a:ln>
        </p:spPr>
        <p:txBody>
          <a:bodyPr wrap="square" lIns="90000" tIns="46800" rIns="90000" bIns="46800" anchor="ctr">
            <a:spAutoFit/>
          </a:bodyPr>
          <a:lstStyle/>
          <a:p>
            <a:pPr marL="1400175" indent="-1400175" eaLnBrk="0" hangingPunct="0">
              <a:spcBef>
                <a:spcPct val="50000"/>
              </a:spcBef>
            </a:pPr>
            <a:endParaRPr lang="es-ES_tradnl" sz="1400" b="1" dirty="0">
              <a:latin typeface="Comic Sans MS" panose="030F0702030302020204" pitchFamily="66" charset="0"/>
            </a:endParaRPr>
          </a:p>
          <a:p>
            <a:pPr marL="1400175" indent="-1400175" eaLnBrk="0" hangingPunct="0">
              <a:spcBef>
                <a:spcPct val="50000"/>
              </a:spcBef>
            </a:pPr>
            <a:r>
              <a:rPr lang="es-ES_tradnl" sz="1400" dirty="0">
                <a:latin typeface="Comic Sans MS" panose="030F0702030302020204" pitchFamily="66" charset="0"/>
              </a:rPr>
              <a:t>Por difusión o transporte activo:</a:t>
            </a:r>
          </a:p>
          <a:p>
            <a:pPr marL="1400175" indent="-1400175" eaLnBrk="0" hangingPunct="0">
              <a:spcBef>
                <a:spcPct val="50000"/>
              </a:spcBef>
            </a:pPr>
            <a:r>
              <a:rPr lang="es-ES_tradnl" sz="1400" b="1" dirty="0">
                <a:latin typeface="Comic Sans MS" panose="030F0702030302020204" pitchFamily="66" charset="0"/>
              </a:rPr>
              <a:t>- Monosacáridos</a:t>
            </a:r>
            <a:endParaRPr lang="es-ES_tradnl" sz="1400" dirty="0">
              <a:latin typeface="Comic Sans MS" panose="030F0702030302020204" pitchFamily="66" charset="0"/>
            </a:endParaRPr>
          </a:p>
          <a:p>
            <a:pPr eaLnBrk="0" hangingPunct="0">
              <a:spcBef>
                <a:spcPct val="50000"/>
              </a:spcBef>
            </a:pPr>
            <a:r>
              <a:rPr lang="es-ES_tradnl" sz="1400" b="1" dirty="0" smtClean="0">
                <a:latin typeface="Comic Sans MS" panose="030F0702030302020204" pitchFamily="66" charset="0"/>
              </a:rPr>
              <a:t>- Aminoácidos</a:t>
            </a:r>
          </a:p>
          <a:p>
            <a:pPr eaLnBrk="0" hangingPunct="0">
              <a:spcBef>
                <a:spcPct val="50000"/>
              </a:spcBef>
            </a:pPr>
            <a:r>
              <a:rPr lang="es-ES_tradnl" sz="1400" b="1" dirty="0" smtClean="0">
                <a:latin typeface="Comic Sans MS" panose="030F0702030302020204" pitchFamily="66" charset="0"/>
              </a:rPr>
              <a:t>- Glicerina</a:t>
            </a:r>
            <a:endParaRPr lang="es-ES_tradnl" sz="1400" dirty="0">
              <a:latin typeface="Comic Sans MS" panose="030F0702030302020204" pitchFamily="66" charset="0"/>
            </a:endParaRPr>
          </a:p>
          <a:p>
            <a:pPr marL="1400175" indent="-1400175" eaLnBrk="0" hangingPunct="0">
              <a:spcBef>
                <a:spcPct val="50000"/>
              </a:spcBef>
            </a:pPr>
            <a:r>
              <a:rPr lang="es-ES_tradnl" sz="1400" b="1" dirty="0">
                <a:latin typeface="Comic Sans MS" panose="030F0702030302020204" pitchFamily="66" charset="0"/>
              </a:rPr>
              <a:t>- Ácidos grasos</a:t>
            </a:r>
            <a:r>
              <a:rPr lang="es-ES_tradnl" sz="1400" dirty="0">
                <a:latin typeface="Comic Sans MS" panose="030F0702030302020204" pitchFamily="66" charset="0"/>
              </a:rPr>
              <a:t> de cadena corta</a:t>
            </a:r>
          </a:p>
        </p:txBody>
      </p:sp>
      <p:sp>
        <p:nvSpPr>
          <p:cNvPr id="20491" name="Text Box 83"/>
          <p:cNvSpPr txBox="1">
            <a:spLocks noChangeArrowheads="1"/>
          </p:cNvSpPr>
          <p:nvPr/>
        </p:nvSpPr>
        <p:spPr bwMode="auto">
          <a:xfrm>
            <a:off x="5764213" y="4084424"/>
            <a:ext cx="3048000" cy="525401"/>
          </a:xfrm>
          <a:prstGeom prst="rect">
            <a:avLst/>
          </a:prstGeom>
          <a:solidFill>
            <a:srgbClr val="4BEDF5"/>
          </a:solidFill>
          <a:ln w="12700">
            <a:noFill/>
            <a:miter lim="800000"/>
            <a:headEnd/>
            <a:tailEnd type="none" w="lg" len="med"/>
          </a:ln>
        </p:spPr>
        <p:txBody>
          <a:bodyPr lIns="90000" tIns="46800" rIns="90000" bIns="4680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400" dirty="0">
                <a:latin typeface="Comic Sans MS" panose="030F0702030302020204" pitchFamily="66" charset="0"/>
              </a:rPr>
              <a:t>PASAN AL SISTEMA LINFÁTICO</a:t>
            </a:r>
          </a:p>
        </p:txBody>
      </p:sp>
      <p:sp>
        <p:nvSpPr>
          <p:cNvPr id="20492" name="Text Box 84"/>
          <p:cNvSpPr txBox="1">
            <a:spLocks noChangeArrowheads="1"/>
          </p:cNvSpPr>
          <p:nvPr/>
        </p:nvSpPr>
        <p:spPr bwMode="auto">
          <a:xfrm>
            <a:off x="5659981" y="4730360"/>
            <a:ext cx="3370263" cy="740845"/>
          </a:xfrm>
          <a:prstGeom prst="rect">
            <a:avLst/>
          </a:prstGeom>
          <a:noFill/>
          <a:ln w="12700">
            <a:noFill/>
            <a:miter lim="800000"/>
            <a:headEnd/>
            <a:tailEnd type="none" w="lg" len="med"/>
          </a:ln>
        </p:spPr>
        <p:txBody>
          <a:bodyPr wrap="square" lIns="90000" tIns="46800" rIns="90000" bIns="46800" anchor="ctr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_tradnl" sz="1400" b="1" dirty="0">
                <a:latin typeface="Comic Sans MS" panose="030F0702030302020204" pitchFamily="66" charset="0"/>
              </a:rPr>
              <a:t>Ácidos grasos de cadena larga</a:t>
            </a:r>
            <a:r>
              <a:rPr lang="es-ES_tradnl" sz="1400" dirty="0">
                <a:latin typeface="Comic Sans MS" panose="030F0702030302020204" pitchFamily="66" charset="0"/>
              </a:rPr>
              <a:t> tras formar triglicéridos en las células epiteliales(quilomicrones).</a:t>
            </a:r>
          </a:p>
        </p:txBody>
      </p:sp>
      <p:sp>
        <p:nvSpPr>
          <p:cNvPr id="20493" name="Freeform 85"/>
          <p:cNvSpPr>
            <a:spLocks/>
          </p:cNvSpPr>
          <p:nvPr/>
        </p:nvSpPr>
        <p:spPr bwMode="auto">
          <a:xfrm>
            <a:off x="1711325" y="2755900"/>
            <a:ext cx="723900" cy="206375"/>
          </a:xfrm>
          <a:custGeom>
            <a:avLst/>
            <a:gdLst>
              <a:gd name="T0" fmla="*/ 0 w 456"/>
              <a:gd name="T1" fmla="*/ 327620258 h 130"/>
              <a:gd name="T2" fmla="*/ 604837537 w 456"/>
              <a:gd name="T3" fmla="*/ 25201557 h 130"/>
              <a:gd name="T4" fmla="*/ 1149191339 w 456"/>
              <a:gd name="T5" fmla="*/ 176410904 h 130"/>
              <a:gd name="T6" fmla="*/ 0 60000 65536"/>
              <a:gd name="T7" fmla="*/ 0 60000 65536"/>
              <a:gd name="T8" fmla="*/ 0 60000 65536"/>
              <a:gd name="T9" fmla="*/ 0 w 456"/>
              <a:gd name="T10" fmla="*/ 0 h 130"/>
              <a:gd name="T11" fmla="*/ 456 w 456"/>
              <a:gd name="T12" fmla="*/ 130 h 13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56" h="130">
                <a:moveTo>
                  <a:pt x="0" y="130"/>
                </a:moveTo>
                <a:cubicBezTo>
                  <a:pt x="82" y="75"/>
                  <a:pt x="164" y="20"/>
                  <a:pt x="240" y="10"/>
                </a:cubicBezTo>
                <a:cubicBezTo>
                  <a:pt x="316" y="0"/>
                  <a:pt x="386" y="35"/>
                  <a:pt x="456" y="70"/>
                </a:cubicBezTo>
              </a:path>
            </a:pathLst>
          </a:custGeom>
          <a:noFill/>
          <a:ln w="19050" cap="flat" cmpd="sng">
            <a:solidFill>
              <a:srgbClr val="00FF00"/>
            </a:solidFill>
            <a:prstDash val="solid"/>
            <a:round/>
            <a:headEnd type="none" w="med" len="med"/>
            <a:tailEnd type="stealth" w="lg" len="lg"/>
          </a:ln>
        </p:spPr>
        <p:txBody>
          <a:bodyPr wrap="none" lIns="90000" tIns="46800" rIns="90000" bIns="46800" anchor="ctr">
            <a:spAutoFit/>
          </a:bodyPr>
          <a:lstStyle/>
          <a:p>
            <a:endParaRPr lang="es-ES"/>
          </a:p>
        </p:txBody>
      </p:sp>
      <p:sp>
        <p:nvSpPr>
          <p:cNvPr id="20494" name="Freeform 86"/>
          <p:cNvSpPr>
            <a:spLocks/>
          </p:cNvSpPr>
          <p:nvPr/>
        </p:nvSpPr>
        <p:spPr bwMode="auto">
          <a:xfrm>
            <a:off x="1539875" y="4008438"/>
            <a:ext cx="927100" cy="211137"/>
          </a:xfrm>
          <a:custGeom>
            <a:avLst/>
            <a:gdLst>
              <a:gd name="T0" fmla="*/ 0 w 584"/>
              <a:gd name="T1" fmla="*/ 335179139 h 133"/>
              <a:gd name="T2" fmla="*/ 735885516 w 584"/>
              <a:gd name="T3" fmla="*/ 22680555 h 133"/>
              <a:gd name="T4" fmla="*/ 1471771032 w 584"/>
              <a:gd name="T5" fmla="*/ 204131335 h 133"/>
              <a:gd name="T6" fmla="*/ 0 60000 65536"/>
              <a:gd name="T7" fmla="*/ 0 60000 65536"/>
              <a:gd name="T8" fmla="*/ 0 60000 65536"/>
              <a:gd name="T9" fmla="*/ 0 w 584"/>
              <a:gd name="T10" fmla="*/ 0 h 133"/>
              <a:gd name="T11" fmla="*/ 584 w 584"/>
              <a:gd name="T12" fmla="*/ 133 h 13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84" h="133">
                <a:moveTo>
                  <a:pt x="0" y="133"/>
                </a:moveTo>
                <a:cubicBezTo>
                  <a:pt x="49" y="112"/>
                  <a:pt x="195" y="18"/>
                  <a:pt x="292" y="9"/>
                </a:cubicBezTo>
                <a:cubicBezTo>
                  <a:pt x="389" y="0"/>
                  <a:pt x="523" y="66"/>
                  <a:pt x="584" y="81"/>
                </a:cubicBezTo>
              </a:path>
            </a:pathLst>
          </a:custGeom>
          <a:noFill/>
          <a:ln w="19050" cap="flat" cmpd="sng">
            <a:solidFill>
              <a:srgbClr val="00FF00"/>
            </a:solidFill>
            <a:prstDash val="solid"/>
            <a:round/>
            <a:headEnd type="none" w="med" len="med"/>
            <a:tailEnd type="stealth" w="lg" len="lg"/>
          </a:ln>
        </p:spPr>
        <p:txBody>
          <a:bodyPr wrap="none" lIns="90000" tIns="46800" rIns="90000" bIns="46800" anchor="ctr">
            <a:spAutoFit/>
          </a:bodyPr>
          <a:lstStyle/>
          <a:p>
            <a:endParaRPr lang="es-ES"/>
          </a:p>
        </p:txBody>
      </p:sp>
      <p:sp>
        <p:nvSpPr>
          <p:cNvPr id="20495" name="Freeform 87"/>
          <p:cNvSpPr>
            <a:spLocks/>
          </p:cNvSpPr>
          <p:nvPr/>
        </p:nvSpPr>
        <p:spPr bwMode="auto">
          <a:xfrm>
            <a:off x="1330325" y="4659313"/>
            <a:ext cx="546100" cy="227012"/>
          </a:xfrm>
          <a:custGeom>
            <a:avLst/>
            <a:gdLst>
              <a:gd name="T0" fmla="*/ 0 w 344"/>
              <a:gd name="T1" fmla="*/ 360380702 h 143"/>
              <a:gd name="T2" fmla="*/ 393144335 w 344"/>
              <a:gd name="T3" fmla="*/ 37801463 h 143"/>
              <a:gd name="T4" fmla="*/ 866933839 w 344"/>
              <a:gd name="T5" fmla="*/ 128526887 h 143"/>
              <a:gd name="T6" fmla="*/ 0 60000 65536"/>
              <a:gd name="T7" fmla="*/ 0 60000 65536"/>
              <a:gd name="T8" fmla="*/ 0 60000 65536"/>
              <a:gd name="T9" fmla="*/ 0 w 344"/>
              <a:gd name="T10" fmla="*/ 0 h 143"/>
              <a:gd name="T11" fmla="*/ 344 w 344"/>
              <a:gd name="T12" fmla="*/ 143 h 14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44" h="143">
                <a:moveTo>
                  <a:pt x="0" y="143"/>
                </a:moveTo>
                <a:cubicBezTo>
                  <a:pt x="26" y="122"/>
                  <a:pt x="99" y="30"/>
                  <a:pt x="156" y="15"/>
                </a:cubicBezTo>
                <a:cubicBezTo>
                  <a:pt x="213" y="0"/>
                  <a:pt x="305" y="44"/>
                  <a:pt x="344" y="51"/>
                </a:cubicBezTo>
              </a:path>
            </a:pathLst>
          </a:cu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</p:spPr>
        <p:txBody>
          <a:bodyPr wrap="none" lIns="90000" tIns="46800" rIns="90000" bIns="46800" anchor="ctr">
            <a:spAutoFit/>
          </a:bodyPr>
          <a:lstStyle/>
          <a:p>
            <a:endParaRPr lang="es-ES"/>
          </a:p>
        </p:txBody>
      </p:sp>
      <p:sp>
        <p:nvSpPr>
          <p:cNvPr id="20496" name="Freeform 88"/>
          <p:cNvSpPr>
            <a:spLocks/>
          </p:cNvSpPr>
          <p:nvPr/>
        </p:nvSpPr>
        <p:spPr bwMode="auto">
          <a:xfrm>
            <a:off x="2276475" y="2305050"/>
            <a:ext cx="717550" cy="415925"/>
          </a:xfrm>
          <a:custGeom>
            <a:avLst/>
            <a:gdLst>
              <a:gd name="T0" fmla="*/ 0 w 452"/>
              <a:gd name="T1" fmla="*/ 85685297 h 262"/>
              <a:gd name="T2" fmla="*/ 624998780 w 452"/>
              <a:gd name="T3" fmla="*/ 95765918 h 262"/>
              <a:gd name="T4" fmla="*/ 1139110714 w 452"/>
              <a:gd name="T5" fmla="*/ 660280828 h 262"/>
              <a:gd name="T6" fmla="*/ 0 60000 65536"/>
              <a:gd name="T7" fmla="*/ 0 60000 65536"/>
              <a:gd name="T8" fmla="*/ 0 60000 65536"/>
              <a:gd name="T9" fmla="*/ 0 w 452"/>
              <a:gd name="T10" fmla="*/ 0 h 262"/>
              <a:gd name="T11" fmla="*/ 452 w 452"/>
              <a:gd name="T12" fmla="*/ 262 h 26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52" h="262">
                <a:moveTo>
                  <a:pt x="0" y="34"/>
                </a:moveTo>
                <a:cubicBezTo>
                  <a:pt x="41" y="35"/>
                  <a:pt x="173" y="0"/>
                  <a:pt x="248" y="38"/>
                </a:cubicBezTo>
                <a:cubicBezTo>
                  <a:pt x="323" y="76"/>
                  <a:pt x="410" y="215"/>
                  <a:pt x="452" y="262"/>
                </a:cubicBezTo>
              </a:path>
            </a:pathLst>
          </a:cu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</p:spPr>
        <p:txBody>
          <a:bodyPr wrap="none" lIns="90000" tIns="46800" rIns="90000" bIns="46800" anchor="ctr">
            <a:spAutoFit/>
          </a:bodyPr>
          <a:lstStyle/>
          <a:p>
            <a:endParaRPr lang="es-ES"/>
          </a:p>
        </p:txBody>
      </p:sp>
      <p:sp>
        <p:nvSpPr>
          <p:cNvPr id="20497" name="Freeform 89"/>
          <p:cNvSpPr>
            <a:spLocks/>
          </p:cNvSpPr>
          <p:nvPr/>
        </p:nvSpPr>
        <p:spPr bwMode="auto">
          <a:xfrm>
            <a:off x="2105025" y="4676775"/>
            <a:ext cx="908050" cy="203200"/>
          </a:xfrm>
          <a:custGeom>
            <a:avLst/>
            <a:gdLst>
              <a:gd name="T0" fmla="*/ 0 w 572"/>
              <a:gd name="T1" fmla="*/ 80644986 h 128"/>
              <a:gd name="T2" fmla="*/ 695563027 w 572"/>
              <a:gd name="T3" fmla="*/ 40322493 h 128"/>
              <a:gd name="T4" fmla="*/ 1441529157 w 572"/>
              <a:gd name="T5" fmla="*/ 322579945 h 128"/>
              <a:gd name="T6" fmla="*/ 0 60000 65536"/>
              <a:gd name="T7" fmla="*/ 0 60000 65536"/>
              <a:gd name="T8" fmla="*/ 0 60000 65536"/>
              <a:gd name="T9" fmla="*/ 0 w 572"/>
              <a:gd name="T10" fmla="*/ 0 h 128"/>
              <a:gd name="T11" fmla="*/ 572 w 572"/>
              <a:gd name="T12" fmla="*/ 128 h 1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72" h="128">
                <a:moveTo>
                  <a:pt x="0" y="32"/>
                </a:moveTo>
                <a:cubicBezTo>
                  <a:pt x="46" y="29"/>
                  <a:pt x="181" y="0"/>
                  <a:pt x="276" y="16"/>
                </a:cubicBezTo>
                <a:cubicBezTo>
                  <a:pt x="371" y="32"/>
                  <a:pt x="510" y="105"/>
                  <a:pt x="572" y="128"/>
                </a:cubicBezTo>
              </a:path>
            </a:pathLst>
          </a:cu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</p:spPr>
        <p:txBody>
          <a:bodyPr wrap="none" lIns="90000" tIns="46800" rIns="90000" bIns="46800" anchor="ctr">
            <a:spAutoFit/>
          </a:bodyPr>
          <a:lstStyle/>
          <a:p>
            <a:endParaRPr lang="es-ES"/>
          </a:p>
        </p:txBody>
      </p:sp>
      <p:sp>
        <p:nvSpPr>
          <p:cNvPr id="20498" name="Freeform 90"/>
          <p:cNvSpPr>
            <a:spLocks/>
          </p:cNvSpPr>
          <p:nvPr/>
        </p:nvSpPr>
        <p:spPr bwMode="auto">
          <a:xfrm>
            <a:off x="1393825" y="3198813"/>
            <a:ext cx="1066800" cy="227012"/>
          </a:xfrm>
          <a:custGeom>
            <a:avLst/>
            <a:gdLst>
              <a:gd name="T0" fmla="*/ 0 w 672"/>
              <a:gd name="T1" fmla="*/ 360380702 h 143"/>
              <a:gd name="T2" fmla="*/ 786288663 w 672"/>
              <a:gd name="T3" fmla="*/ 37801463 h 143"/>
              <a:gd name="T4" fmla="*/ 1693545178 w 672"/>
              <a:gd name="T5" fmla="*/ 138607485 h 143"/>
              <a:gd name="T6" fmla="*/ 0 60000 65536"/>
              <a:gd name="T7" fmla="*/ 0 60000 65536"/>
              <a:gd name="T8" fmla="*/ 0 60000 65536"/>
              <a:gd name="T9" fmla="*/ 0 w 672"/>
              <a:gd name="T10" fmla="*/ 0 h 143"/>
              <a:gd name="T11" fmla="*/ 672 w 672"/>
              <a:gd name="T12" fmla="*/ 143 h 14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72" h="143">
                <a:moveTo>
                  <a:pt x="0" y="143"/>
                </a:moveTo>
                <a:cubicBezTo>
                  <a:pt x="52" y="122"/>
                  <a:pt x="200" y="30"/>
                  <a:pt x="312" y="15"/>
                </a:cubicBezTo>
                <a:cubicBezTo>
                  <a:pt x="424" y="0"/>
                  <a:pt x="597" y="47"/>
                  <a:pt x="672" y="55"/>
                </a:cubicBezTo>
              </a:path>
            </a:pathLst>
          </a:cu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stealth" w="lg" len="lg"/>
          </a:ln>
        </p:spPr>
        <p:txBody>
          <a:bodyPr wrap="none" lIns="90000" tIns="46800" rIns="90000" bIns="46800" anchor="ctr">
            <a:spAutoFit/>
          </a:bodyPr>
          <a:lstStyle/>
          <a:p>
            <a:endParaRPr lang="es-ES"/>
          </a:p>
        </p:txBody>
      </p:sp>
      <p:sp>
        <p:nvSpPr>
          <p:cNvPr id="20499" name="Freeform 91"/>
          <p:cNvSpPr>
            <a:spLocks/>
          </p:cNvSpPr>
          <p:nvPr/>
        </p:nvSpPr>
        <p:spPr bwMode="auto">
          <a:xfrm>
            <a:off x="1336675" y="2314575"/>
            <a:ext cx="704850" cy="279400"/>
          </a:xfrm>
          <a:custGeom>
            <a:avLst/>
            <a:gdLst>
              <a:gd name="T0" fmla="*/ 0 w 444"/>
              <a:gd name="T1" fmla="*/ 443547545 h 176"/>
              <a:gd name="T2" fmla="*/ 473789443 w 444"/>
              <a:gd name="T3" fmla="*/ 60483754 h 176"/>
              <a:gd name="T4" fmla="*/ 1118949464 w 444"/>
              <a:gd name="T5" fmla="*/ 80644997 h 176"/>
              <a:gd name="T6" fmla="*/ 0 60000 65536"/>
              <a:gd name="T7" fmla="*/ 0 60000 65536"/>
              <a:gd name="T8" fmla="*/ 0 60000 65536"/>
              <a:gd name="T9" fmla="*/ 0 w 444"/>
              <a:gd name="T10" fmla="*/ 0 h 176"/>
              <a:gd name="T11" fmla="*/ 444 w 444"/>
              <a:gd name="T12" fmla="*/ 176 h 17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44" h="176">
                <a:moveTo>
                  <a:pt x="0" y="176"/>
                </a:moveTo>
                <a:cubicBezTo>
                  <a:pt x="31" y="151"/>
                  <a:pt x="114" y="48"/>
                  <a:pt x="188" y="24"/>
                </a:cubicBezTo>
                <a:cubicBezTo>
                  <a:pt x="262" y="0"/>
                  <a:pt x="391" y="30"/>
                  <a:pt x="444" y="32"/>
                </a:cubicBezTo>
              </a:path>
            </a:pathLst>
          </a:cu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</p:spPr>
        <p:txBody>
          <a:bodyPr wrap="none" lIns="90000" tIns="46800" rIns="90000" bIns="46800" anchor="ctr">
            <a:spAutoFit/>
          </a:bodyPr>
          <a:lstStyle/>
          <a:p>
            <a:endParaRPr lang="es-ES"/>
          </a:p>
        </p:txBody>
      </p:sp>
      <p:sp>
        <p:nvSpPr>
          <p:cNvPr id="33" name="Text Box 4">
            <a:extLst>
              <a:ext uri="{FF2B5EF4-FFF2-40B4-BE49-F238E27FC236}">
                <a16:creationId xmlns="" xmlns:a16="http://schemas.microsoft.com/office/drawing/2014/main" id="{97AA829D-DC58-4285-B006-22DDE8D354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9690" y="6053626"/>
            <a:ext cx="6719900" cy="2884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noFill/>
            <a:miter lim="800000"/>
            <a:headEnd/>
            <a:tailEnd/>
          </a:ln>
        </p:spPr>
        <p:txBody>
          <a:bodyPr wrap="square" lIns="90000" tIns="46800" rIns="90000" bIns="46800" anchor="ctr">
            <a:spAutoFit/>
          </a:bodyPr>
          <a:lstStyle/>
          <a:p>
            <a:pPr algn="ctr" eaLnBrk="0" hangingPunct="0">
              <a:lnSpc>
                <a:spcPct val="90000"/>
              </a:lnSpc>
            </a:pPr>
            <a:r>
              <a:rPr kumimoji="1" lang="es-ES_tradnl" sz="1400" dirty="0">
                <a:latin typeface="Comic Sans MS" panose="030F0702030302020204" pitchFamily="66" charset="0"/>
              </a:rPr>
              <a:t>Enterocito </a:t>
            </a:r>
            <a:r>
              <a:rPr kumimoji="1" lang="es-ES_tradnl" sz="1400" dirty="0">
                <a:latin typeface="Comic Sans MS" panose="030F0702030302020204" pitchFamily="66" charset="0"/>
                <a:cs typeface="Calibri" panose="020F0502020204030204" pitchFamily="34" charset="0"/>
              </a:rPr>
              <a:t>→ vaso quilífero </a:t>
            </a:r>
            <a:r>
              <a:rPr kumimoji="1" lang="es-ES_tradnl" sz="1400" dirty="0"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kumimoji="1" lang="es-ES_tradnl" sz="1400" dirty="0">
                <a:latin typeface="Comic Sans MS" panose="030F0702030302020204" pitchFamily="66" charset="0"/>
                <a:cs typeface="Calibri" panose="020F0502020204030204" pitchFamily="34" charset="0"/>
              </a:rPr>
              <a:t>vaso linfático de mayor calibre → vaso sanguíneo</a:t>
            </a:r>
            <a:endParaRPr kumimoji="1" lang="es-ES_tradnl" sz="1400" b="1" dirty="0">
              <a:latin typeface="Comic Sans MS" panose="030F0702030302020204" pitchFamily="66" charset="0"/>
            </a:endParaRPr>
          </a:p>
        </p:txBody>
      </p:sp>
      <p:cxnSp>
        <p:nvCxnSpPr>
          <p:cNvPr id="6" name="Conector recto de flecha 5">
            <a:extLst>
              <a:ext uri="{FF2B5EF4-FFF2-40B4-BE49-F238E27FC236}">
                <a16:creationId xmlns="" xmlns:a16="http://schemas.microsoft.com/office/drawing/2014/main" id="{E32093D5-94D0-4485-8310-CDDA1637842D}"/>
              </a:ext>
            </a:extLst>
          </p:cNvPr>
          <p:cNvCxnSpPr>
            <a:cxnSpLocks/>
          </p:cNvCxnSpPr>
          <p:nvPr/>
        </p:nvCxnSpPr>
        <p:spPr>
          <a:xfrm>
            <a:off x="7114776" y="5508625"/>
            <a:ext cx="0" cy="54175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6674" name="Picture 2" descr="Resultado de imagen de higado distribucion de nutriente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 t="6035" r="2418" b="4754"/>
          <a:stretch/>
        </p:blipFill>
        <p:spPr bwMode="auto">
          <a:xfrm>
            <a:off x="6416675" y="162297"/>
            <a:ext cx="2009334" cy="142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82" name="Text Box 6"/>
          <p:cNvSpPr txBox="1">
            <a:spLocks noChangeArrowheads="1"/>
          </p:cNvSpPr>
          <p:nvPr/>
        </p:nvSpPr>
        <p:spPr bwMode="auto">
          <a:xfrm>
            <a:off x="1799431" y="404813"/>
            <a:ext cx="7416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b="1" dirty="0">
                <a:solidFill>
                  <a:srgbClr val="669900"/>
                </a:solidFill>
                <a:latin typeface="Comic Sans MS" panose="030F0702030302020204" pitchFamily="66" charset="0"/>
              </a:rPr>
              <a:t>LA ABSORCIÓN . EL INTESTINO DELGADO</a:t>
            </a:r>
            <a:endParaRPr lang="es-ES" b="1" dirty="0">
              <a:solidFill>
                <a:srgbClr val="6699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80583" name="Picture 7" descr="833571ALMT05P100H01"/>
          <p:cNvPicPr>
            <a:picLocks noChangeAspect="1" noChangeArrowheads="1"/>
          </p:cNvPicPr>
          <p:nvPr/>
        </p:nvPicPr>
        <p:blipFill>
          <a:blip r:embed="rId2" cstate="print"/>
          <a:srcRect t="2983" b="3812"/>
          <a:stretch>
            <a:fillRect/>
          </a:stretch>
        </p:blipFill>
        <p:spPr bwMode="auto">
          <a:xfrm>
            <a:off x="1403350" y="1227138"/>
            <a:ext cx="6516688" cy="5132387"/>
          </a:xfrm>
          <a:prstGeom prst="rect">
            <a:avLst/>
          </a:prstGeom>
          <a:noFill/>
        </p:spPr>
      </p:pic>
      <p:sp>
        <p:nvSpPr>
          <p:cNvPr id="280584" name="Text Box 8"/>
          <p:cNvSpPr txBox="1">
            <a:spLocks noChangeArrowheads="1"/>
          </p:cNvSpPr>
          <p:nvPr/>
        </p:nvSpPr>
        <p:spPr bwMode="auto">
          <a:xfrm>
            <a:off x="287338" y="4341813"/>
            <a:ext cx="16922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200">
                <a:solidFill>
                  <a:srgbClr val="004A00"/>
                </a:solidFill>
                <a:latin typeface="Comic Sans MS" panose="030F0702030302020204" pitchFamily="66" charset="0"/>
              </a:rPr>
              <a:t>Quilomicrones</a:t>
            </a:r>
          </a:p>
        </p:txBody>
      </p:sp>
      <p:sp>
        <p:nvSpPr>
          <p:cNvPr id="280586" name="Text Box 10"/>
          <p:cNvSpPr txBox="1">
            <a:spLocks noChangeArrowheads="1"/>
          </p:cNvSpPr>
          <p:nvPr/>
        </p:nvSpPr>
        <p:spPr bwMode="auto">
          <a:xfrm>
            <a:off x="1692275" y="5697538"/>
            <a:ext cx="8461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200">
                <a:solidFill>
                  <a:srgbClr val="004A00"/>
                </a:solidFill>
                <a:latin typeface="Comic Sans MS" panose="030F0702030302020204" pitchFamily="66" charset="0"/>
              </a:rPr>
              <a:t>Sistema linfático</a:t>
            </a:r>
          </a:p>
        </p:txBody>
      </p:sp>
      <p:sp>
        <p:nvSpPr>
          <p:cNvPr id="280589" name="Text Box 13"/>
          <p:cNvSpPr txBox="1">
            <a:spLocks noChangeArrowheads="1"/>
          </p:cNvSpPr>
          <p:nvPr/>
        </p:nvSpPr>
        <p:spPr bwMode="auto">
          <a:xfrm>
            <a:off x="7920038" y="2503488"/>
            <a:ext cx="1260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200">
                <a:solidFill>
                  <a:srgbClr val="004A00"/>
                </a:solidFill>
                <a:latin typeface="Comic Sans MS" panose="030F0702030302020204" pitchFamily="66" charset="0"/>
              </a:rPr>
              <a:t>Células de la mucosa</a:t>
            </a:r>
          </a:p>
        </p:txBody>
      </p:sp>
      <p:sp>
        <p:nvSpPr>
          <p:cNvPr id="280590" name="Text Box 14"/>
          <p:cNvSpPr txBox="1">
            <a:spLocks noChangeArrowheads="1"/>
          </p:cNvSpPr>
          <p:nvPr/>
        </p:nvSpPr>
        <p:spPr bwMode="auto">
          <a:xfrm>
            <a:off x="0" y="2417763"/>
            <a:ext cx="12604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200">
                <a:solidFill>
                  <a:srgbClr val="004A00"/>
                </a:solidFill>
                <a:latin typeface="Comic Sans MS" panose="030F0702030302020204" pitchFamily="66" charset="0"/>
              </a:rPr>
              <a:t>Difusión pasiva</a:t>
            </a:r>
          </a:p>
        </p:txBody>
      </p:sp>
      <p:sp>
        <p:nvSpPr>
          <p:cNvPr id="280592" name="Text Box 16"/>
          <p:cNvSpPr txBox="1">
            <a:spLocks noChangeArrowheads="1"/>
          </p:cNvSpPr>
          <p:nvPr/>
        </p:nvSpPr>
        <p:spPr bwMode="auto">
          <a:xfrm>
            <a:off x="7451725" y="5265738"/>
            <a:ext cx="12239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200">
                <a:solidFill>
                  <a:srgbClr val="004A00"/>
                </a:solidFill>
                <a:latin typeface="Comic Sans MS" panose="030F0702030302020204" pitchFamily="66" charset="0"/>
              </a:rPr>
              <a:t>Sistema sanguíneo</a:t>
            </a:r>
          </a:p>
        </p:txBody>
      </p:sp>
      <p:sp>
        <p:nvSpPr>
          <p:cNvPr id="280596" name="Text Box 20"/>
          <p:cNvSpPr txBox="1">
            <a:spLocks noChangeArrowheads="1"/>
          </p:cNvSpPr>
          <p:nvPr/>
        </p:nvSpPr>
        <p:spPr bwMode="auto">
          <a:xfrm>
            <a:off x="3095625" y="1071563"/>
            <a:ext cx="1296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200">
                <a:solidFill>
                  <a:srgbClr val="004A00"/>
                </a:solidFill>
                <a:latin typeface="Comic Sans MS" panose="030F0702030302020204" pitchFamily="66" charset="0"/>
              </a:rPr>
              <a:t>Transporte activo</a:t>
            </a:r>
          </a:p>
        </p:txBody>
      </p:sp>
      <p:sp>
        <p:nvSpPr>
          <p:cNvPr id="280598" name="Text Box 22"/>
          <p:cNvSpPr txBox="1">
            <a:spLocks noChangeArrowheads="1"/>
          </p:cNvSpPr>
          <p:nvPr/>
        </p:nvSpPr>
        <p:spPr bwMode="auto">
          <a:xfrm>
            <a:off x="4679950" y="1138238"/>
            <a:ext cx="15859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200">
                <a:solidFill>
                  <a:srgbClr val="004A00"/>
                </a:solidFill>
                <a:latin typeface="Comic Sans MS" panose="030F0702030302020204" pitchFamily="66" charset="0"/>
              </a:rPr>
              <a:t>Aminoácidos</a:t>
            </a:r>
          </a:p>
        </p:txBody>
      </p:sp>
      <p:sp>
        <p:nvSpPr>
          <p:cNvPr id="280602" name="Text Box 26"/>
          <p:cNvSpPr txBox="1">
            <a:spLocks noChangeArrowheads="1"/>
          </p:cNvSpPr>
          <p:nvPr/>
        </p:nvSpPr>
        <p:spPr bwMode="auto">
          <a:xfrm>
            <a:off x="7667625" y="1412875"/>
            <a:ext cx="1260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200">
                <a:solidFill>
                  <a:srgbClr val="004A00"/>
                </a:solidFill>
                <a:latin typeface="Comic Sans MS" panose="030F0702030302020204" pitchFamily="66" charset="0"/>
              </a:rPr>
              <a:t>Difusión facilitada</a:t>
            </a:r>
          </a:p>
        </p:txBody>
      </p:sp>
      <p:sp>
        <p:nvSpPr>
          <p:cNvPr id="280603" name="Line 27"/>
          <p:cNvSpPr>
            <a:spLocks noChangeShapeType="1"/>
          </p:cNvSpPr>
          <p:nvPr/>
        </p:nvSpPr>
        <p:spPr bwMode="auto">
          <a:xfrm flipH="1">
            <a:off x="6877050" y="1628775"/>
            <a:ext cx="827088" cy="64770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80604" name="Line 28"/>
          <p:cNvSpPr>
            <a:spLocks noChangeShapeType="1"/>
          </p:cNvSpPr>
          <p:nvPr/>
        </p:nvSpPr>
        <p:spPr bwMode="auto">
          <a:xfrm flipV="1">
            <a:off x="1187450" y="2133600"/>
            <a:ext cx="1081088" cy="403225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80605" name="Line 29"/>
          <p:cNvSpPr>
            <a:spLocks noChangeShapeType="1"/>
          </p:cNvSpPr>
          <p:nvPr/>
        </p:nvSpPr>
        <p:spPr bwMode="auto">
          <a:xfrm flipH="1">
            <a:off x="7092950" y="5408613"/>
            <a:ext cx="574675" cy="252412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80606" name="Line 30"/>
          <p:cNvSpPr>
            <a:spLocks noChangeShapeType="1"/>
          </p:cNvSpPr>
          <p:nvPr/>
        </p:nvSpPr>
        <p:spPr bwMode="auto">
          <a:xfrm flipV="1">
            <a:off x="2303463" y="5337175"/>
            <a:ext cx="252412" cy="360363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80607" name="Line 31"/>
          <p:cNvSpPr>
            <a:spLocks noChangeShapeType="1"/>
          </p:cNvSpPr>
          <p:nvPr/>
        </p:nvSpPr>
        <p:spPr bwMode="auto">
          <a:xfrm flipH="1" flipV="1">
            <a:off x="7524750" y="2168525"/>
            <a:ext cx="503238" cy="43180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80608" name="Freeform 32"/>
          <p:cNvSpPr>
            <a:spLocks/>
          </p:cNvSpPr>
          <p:nvPr/>
        </p:nvSpPr>
        <p:spPr bwMode="auto">
          <a:xfrm>
            <a:off x="6626225" y="1427163"/>
            <a:ext cx="522288" cy="136525"/>
          </a:xfrm>
          <a:custGeom>
            <a:avLst/>
            <a:gdLst/>
            <a:ahLst/>
            <a:cxnLst>
              <a:cxn ang="0">
                <a:pos x="329" y="0"/>
              </a:cxn>
              <a:cxn ang="0">
                <a:pos x="0" y="86"/>
              </a:cxn>
            </a:cxnLst>
            <a:rect l="0" t="0" r="r" b="b"/>
            <a:pathLst>
              <a:path w="329" h="86">
                <a:moveTo>
                  <a:pt x="329" y="0"/>
                </a:moveTo>
                <a:lnTo>
                  <a:pt x="0" y="86"/>
                </a:lnTo>
              </a:path>
            </a:pathLst>
          </a:custGeom>
          <a:noFill/>
          <a:ln w="19050">
            <a:solidFill>
              <a:srgbClr val="008000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80609" name="Freeform 33"/>
          <p:cNvSpPr>
            <a:spLocks/>
          </p:cNvSpPr>
          <p:nvPr/>
        </p:nvSpPr>
        <p:spPr bwMode="auto">
          <a:xfrm>
            <a:off x="6877050" y="1416050"/>
            <a:ext cx="282575" cy="500063"/>
          </a:xfrm>
          <a:custGeom>
            <a:avLst/>
            <a:gdLst/>
            <a:ahLst/>
            <a:cxnLst>
              <a:cxn ang="0">
                <a:pos x="178" y="0"/>
              </a:cxn>
              <a:cxn ang="0">
                <a:pos x="0" y="315"/>
              </a:cxn>
            </a:cxnLst>
            <a:rect l="0" t="0" r="r" b="b"/>
            <a:pathLst>
              <a:path w="178" h="315">
                <a:moveTo>
                  <a:pt x="178" y="0"/>
                </a:moveTo>
                <a:lnTo>
                  <a:pt x="0" y="315"/>
                </a:lnTo>
              </a:path>
            </a:pathLst>
          </a:cu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80610" name="Freeform 34"/>
          <p:cNvSpPr>
            <a:spLocks/>
          </p:cNvSpPr>
          <p:nvPr/>
        </p:nvSpPr>
        <p:spPr bwMode="auto">
          <a:xfrm>
            <a:off x="4429125" y="1371600"/>
            <a:ext cx="682625" cy="473075"/>
          </a:xfrm>
          <a:custGeom>
            <a:avLst/>
            <a:gdLst/>
            <a:ahLst/>
            <a:cxnLst>
              <a:cxn ang="0">
                <a:pos x="430" y="0"/>
              </a:cxn>
              <a:cxn ang="0">
                <a:pos x="0" y="298"/>
              </a:cxn>
            </a:cxnLst>
            <a:rect l="0" t="0" r="r" b="b"/>
            <a:pathLst>
              <a:path w="430" h="298">
                <a:moveTo>
                  <a:pt x="430" y="0"/>
                </a:moveTo>
                <a:lnTo>
                  <a:pt x="0" y="298"/>
                </a:lnTo>
              </a:path>
            </a:pathLst>
          </a:custGeom>
          <a:noFill/>
          <a:ln w="19050">
            <a:solidFill>
              <a:srgbClr val="008000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80611" name="Line 35"/>
          <p:cNvSpPr>
            <a:spLocks noChangeShapeType="1"/>
          </p:cNvSpPr>
          <p:nvPr/>
        </p:nvSpPr>
        <p:spPr bwMode="auto">
          <a:xfrm flipH="1">
            <a:off x="5076825" y="1376363"/>
            <a:ext cx="34925" cy="288925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80612" name="Text Box 36"/>
          <p:cNvSpPr txBox="1">
            <a:spLocks noChangeArrowheads="1"/>
          </p:cNvSpPr>
          <p:nvPr/>
        </p:nvSpPr>
        <p:spPr bwMode="auto">
          <a:xfrm>
            <a:off x="6516688" y="1160463"/>
            <a:ext cx="158591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200">
                <a:solidFill>
                  <a:srgbClr val="004A00"/>
                </a:solidFill>
                <a:latin typeface="Comic Sans MS" panose="030F0702030302020204" pitchFamily="66" charset="0"/>
              </a:rPr>
              <a:t>Glúcidos sencillos</a:t>
            </a:r>
          </a:p>
        </p:txBody>
      </p:sp>
      <p:sp>
        <p:nvSpPr>
          <p:cNvPr id="280613" name="Line 37"/>
          <p:cNvSpPr>
            <a:spLocks noChangeShapeType="1"/>
          </p:cNvSpPr>
          <p:nvPr/>
        </p:nvSpPr>
        <p:spPr bwMode="auto">
          <a:xfrm flipV="1">
            <a:off x="1511300" y="4005263"/>
            <a:ext cx="576263" cy="43180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80614" name="Line 38"/>
          <p:cNvSpPr>
            <a:spLocks noChangeShapeType="1"/>
          </p:cNvSpPr>
          <p:nvPr/>
        </p:nvSpPr>
        <p:spPr bwMode="auto">
          <a:xfrm flipV="1">
            <a:off x="1511300" y="4292600"/>
            <a:ext cx="1692275" cy="144463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80616" name="Line 40"/>
          <p:cNvSpPr>
            <a:spLocks noChangeShapeType="1"/>
          </p:cNvSpPr>
          <p:nvPr/>
        </p:nvSpPr>
        <p:spPr bwMode="auto">
          <a:xfrm>
            <a:off x="3708400" y="1484313"/>
            <a:ext cx="34925" cy="720725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80617" name="Text Box 41"/>
          <p:cNvSpPr txBox="1">
            <a:spLocks noChangeArrowheads="1"/>
          </p:cNvSpPr>
          <p:nvPr/>
        </p:nvSpPr>
        <p:spPr bwMode="auto">
          <a:xfrm>
            <a:off x="0" y="1160463"/>
            <a:ext cx="176371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200">
                <a:solidFill>
                  <a:srgbClr val="004A00"/>
                </a:solidFill>
                <a:latin typeface="Comic Sans MS" panose="030F0702030302020204" pitchFamily="66" charset="0"/>
              </a:rPr>
              <a:t>Glicerol,  ácidos grasos, colesterol y vitaminas liposolubles</a:t>
            </a:r>
          </a:p>
        </p:txBody>
      </p:sp>
      <p:sp>
        <p:nvSpPr>
          <p:cNvPr id="280618" name="Line 42"/>
          <p:cNvSpPr>
            <a:spLocks noChangeShapeType="1"/>
          </p:cNvSpPr>
          <p:nvPr/>
        </p:nvSpPr>
        <p:spPr bwMode="auto">
          <a:xfrm flipV="1">
            <a:off x="1655763" y="1520825"/>
            <a:ext cx="647700" cy="144463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80619" name="Line 43"/>
          <p:cNvSpPr>
            <a:spLocks noChangeShapeType="1"/>
          </p:cNvSpPr>
          <p:nvPr/>
        </p:nvSpPr>
        <p:spPr bwMode="auto">
          <a:xfrm>
            <a:off x="1655763" y="1665288"/>
            <a:ext cx="1655762" cy="34925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4" name="Text Box 4"/>
          <p:cNvSpPr txBox="1">
            <a:spLocks noChangeArrowheads="1"/>
          </p:cNvSpPr>
          <p:nvPr/>
        </p:nvSpPr>
        <p:spPr bwMode="auto">
          <a:xfrm>
            <a:off x="99390" y="437671"/>
            <a:ext cx="914399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b="1" dirty="0">
                <a:solidFill>
                  <a:srgbClr val="669900"/>
                </a:solidFill>
                <a:latin typeface="Comic Sans MS" panose="030F0702030302020204" pitchFamily="66" charset="0"/>
              </a:rPr>
              <a:t>LA ABSORCIÓN Y EGESTIÓN  EN VERTEBRADOS. EL INTESTINO GRUESO</a:t>
            </a:r>
            <a:endParaRPr lang="es-ES" b="1" dirty="0">
              <a:solidFill>
                <a:srgbClr val="6699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81605" name="Picture 5" descr="826630Unidad03_Página_07_Imagen_000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77900" y="1074738"/>
            <a:ext cx="4119563" cy="4211637"/>
          </a:xfrm>
          <a:prstGeom prst="rect">
            <a:avLst/>
          </a:prstGeom>
          <a:noFill/>
        </p:spPr>
      </p:pic>
      <p:sp>
        <p:nvSpPr>
          <p:cNvPr id="281606" name="Rectangle 6"/>
          <p:cNvSpPr>
            <a:spLocks noChangeArrowheads="1"/>
          </p:cNvSpPr>
          <p:nvPr/>
        </p:nvSpPr>
        <p:spPr bwMode="auto">
          <a:xfrm>
            <a:off x="6877050" y="3019425"/>
            <a:ext cx="11525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s-ES_tradnl" sz="1200">
                <a:solidFill>
                  <a:srgbClr val="004A00"/>
                </a:solidFill>
                <a:latin typeface="Comic Sans MS" panose="030F0702030302020204" pitchFamily="66" charset="0"/>
              </a:rPr>
              <a:t>Flora intestinal</a:t>
            </a:r>
            <a:endParaRPr lang="es-ES" sz="1200">
              <a:solidFill>
                <a:srgbClr val="004A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81608" name="Picture 8" descr="Imagen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00675" y="3703638"/>
            <a:ext cx="2605088" cy="2605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1609" name="Freeform 9"/>
          <p:cNvSpPr>
            <a:spLocks/>
          </p:cNvSpPr>
          <p:nvPr/>
        </p:nvSpPr>
        <p:spPr bwMode="auto">
          <a:xfrm>
            <a:off x="4137025" y="3738563"/>
            <a:ext cx="2278063" cy="2105025"/>
          </a:xfrm>
          <a:custGeom>
            <a:avLst/>
            <a:gdLst/>
            <a:ahLst/>
            <a:cxnLst>
              <a:cxn ang="0">
                <a:pos x="187" y="91"/>
              </a:cxn>
              <a:cxn ang="0">
                <a:pos x="1435" y="0"/>
              </a:cxn>
              <a:cxn ang="0">
                <a:pos x="1369" y="19"/>
              </a:cxn>
              <a:cxn ang="0">
                <a:pos x="1285" y="47"/>
              </a:cxn>
              <a:cxn ang="0">
                <a:pos x="1253" y="68"/>
              </a:cxn>
              <a:cxn ang="0">
                <a:pos x="1163" y="114"/>
              </a:cxn>
              <a:cxn ang="0">
                <a:pos x="1161" y="127"/>
              </a:cxn>
              <a:cxn ang="0">
                <a:pos x="1125" y="147"/>
              </a:cxn>
              <a:cxn ang="0">
                <a:pos x="1113" y="155"/>
              </a:cxn>
              <a:cxn ang="0">
                <a:pos x="1065" y="199"/>
              </a:cxn>
              <a:cxn ang="0">
                <a:pos x="1025" y="235"/>
              </a:cxn>
              <a:cxn ang="0">
                <a:pos x="1017" y="247"/>
              </a:cxn>
              <a:cxn ang="0">
                <a:pos x="1005" y="255"/>
              </a:cxn>
              <a:cxn ang="0">
                <a:pos x="969" y="315"/>
              </a:cxn>
              <a:cxn ang="0">
                <a:pos x="961" y="327"/>
              </a:cxn>
              <a:cxn ang="0">
                <a:pos x="937" y="339"/>
              </a:cxn>
              <a:cxn ang="0">
                <a:pos x="901" y="383"/>
              </a:cxn>
              <a:cxn ang="0">
                <a:pos x="893" y="407"/>
              </a:cxn>
              <a:cxn ang="0">
                <a:pos x="861" y="511"/>
              </a:cxn>
              <a:cxn ang="0">
                <a:pos x="817" y="639"/>
              </a:cxn>
              <a:cxn ang="0">
                <a:pos x="801" y="883"/>
              </a:cxn>
              <a:cxn ang="0">
                <a:pos x="821" y="967"/>
              </a:cxn>
              <a:cxn ang="0">
                <a:pos x="837" y="991"/>
              </a:cxn>
              <a:cxn ang="0">
                <a:pos x="845" y="1015"/>
              </a:cxn>
              <a:cxn ang="0">
                <a:pos x="885" y="1139"/>
              </a:cxn>
              <a:cxn ang="0">
                <a:pos x="937" y="1247"/>
              </a:cxn>
              <a:cxn ang="0">
                <a:pos x="969" y="1295"/>
              </a:cxn>
              <a:cxn ang="0">
                <a:pos x="973" y="1295"/>
              </a:cxn>
              <a:cxn ang="0">
                <a:pos x="969" y="1291"/>
              </a:cxn>
              <a:cxn ang="0">
                <a:pos x="137" y="283"/>
              </a:cxn>
              <a:cxn ang="0">
                <a:pos x="149" y="259"/>
              </a:cxn>
              <a:cxn ang="0">
                <a:pos x="173" y="255"/>
              </a:cxn>
              <a:cxn ang="0">
                <a:pos x="185" y="251"/>
              </a:cxn>
              <a:cxn ang="0">
                <a:pos x="221" y="223"/>
              </a:cxn>
              <a:cxn ang="0">
                <a:pos x="237" y="187"/>
              </a:cxn>
              <a:cxn ang="0">
                <a:pos x="213" y="123"/>
              </a:cxn>
              <a:cxn ang="0">
                <a:pos x="187" y="91"/>
              </a:cxn>
            </a:cxnLst>
            <a:rect l="0" t="0" r="r" b="b"/>
            <a:pathLst>
              <a:path w="1435" h="1326">
                <a:moveTo>
                  <a:pt x="187" y="91"/>
                </a:moveTo>
                <a:lnTo>
                  <a:pt x="1435" y="0"/>
                </a:lnTo>
                <a:cubicBezTo>
                  <a:pt x="1413" y="5"/>
                  <a:pt x="1391" y="12"/>
                  <a:pt x="1369" y="19"/>
                </a:cubicBezTo>
                <a:cubicBezTo>
                  <a:pt x="1336" y="30"/>
                  <a:pt x="1325" y="47"/>
                  <a:pt x="1285" y="47"/>
                </a:cubicBezTo>
                <a:lnTo>
                  <a:pt x="1253" y="68"/>
                </a:lnTo>
                <a:cubicBezTo>
                  <a:pt x="1223" y="83"/>
                  <a:pt x="1191" y="96"/>
                  <a:pt x="1163" y="114"/>
                </a:cubicBezTo>
                <a:cubicBezTo>
                  <a:pt x="1159" y="116"/>
                  <a:pt x="1164" y="124"/>
                  <a:pt x="1161" y="127"/>
                </a:cubicBezTo>
                <a:cubicBezTo>
                  <a:pt x="1152" y="138"/>
                  <a:pt x="1136" y="139"/>
                  <a:pt x="1125" y="147"/>
                </a:cubicBezTo>
                <a:cubicBezTo>
                  <a:pt x="1121" y="150"/>
                  <a:pt x="1113" y="155"/>
                  <a:pt x="1113" y="155"/>
                </a:cubicBezTo>
                <a:cubicBezTo>
                  <a:pt x="1105" y="178"/>
                  <a:pt x="1084" y="186"/>
                  <a:pt x="1065" y="199"/>
                </a:cubicBezTo>
                <a:cubicBezTo>
                  <a:pt x="1046" y="228"/>
                  <a:pt x="1050" y="218"/>
                  <a:pt x="1025" y="235"/>
                </a:cubicBezTo>
                <a:cubicBezTo>
                  <a:pt x="1022" y="239"/>
                  <a:pt x="1020" y="244"/>
                  <a:pt x="1017" y="247"/>
                </a:cubicBezTo>
                <a:cubicBezTo>
                  <a:pt x="1014" y="250"/>
                  <a:pt x="1008" y="251"/>
                  <a:pt x="1005" y="255"/>
                </a:cubicBezTo>
                <a:cubicBezTo>
                  <a:pt x="990" y="272"/>
                  <a:pt x="982" y="296"/>
                  <a:pt x="969" y="315"/>
                </a:cubicBezTo>
                <a:cubicBezTo>
                  <a:pt x="966" y="319"/>
                  <a:pt x="966" y="325"/>
                  <a:pt x="961" y="327"/>
                </a:cubicBezTo>
                <a:cubicBezTo>
                  <a:pt x="944" y="333"/>
                  <a:pt x="953" y="329"/>
                  <a:pt x="937" y="339"/>
                </a:cubicBezTo>
                <a:cubicBezTo>
                  <a:pt x="926" y="356"/>
                  <a:pt x="913" y="365"/>
                  <a:pt x="901" y="383"/>
                </a:cubicBezTo>
                <a:cubicBezTo>
                  <a:pt x="896" y="390"/>
                  <a:pt x="893" y="407"/>
                  <a:pt x="893" y="407"/>
                </a:cubicBezTo>
                <a:cubicBezTo>
                  <a:pt x="888" y="442"/>
                  <a:pt x="881" y="481"/>
                  <a:pt x="861" y="511"/>
                </a:cubicBezTo>
                <a:cubicBezTo>
                  <a:pt x="852" y="558"/>
                  <a:pt x="825" y="592"/>
                  <a:pt x="817" y="639"/>
                </a:cubicBezTo>
                <a:cubicBezTo>
                  <a:pt x="815" y="726"/>
                  <a:pt x="815" y="800"/>
                  <a:pt x="801" y="883"/>
                </a:cubicBezTo>
                <a:cubicBezTo>
                  <a:pt x="804" y="905"/>
                  <a:pt x="808" y="947"/>
                  <a:pt x="821" y="967"/>
                </a:cubicBezTo>
                <a:cubicBezTo>
                  <a:pt x="826" y="975"/>
                  <a:pt x="834" y="982"/>
                  <a:pt x="837" y="991"/>
                </a:cubicBezTo>
                <a:cubicBezTo>
                  <a:pt x="840" y="999"/>
                  <a:pt x="845" y="1015"/>
                  <a:pt x="845" y="1015"/>
                </a:cubicBezTo>
                <a:cubicBezTo>
                  <a:pt x="851" y="1060"/>
                  <a:pt x="871" y="1097"/>
                  <a:pt x="885" y="1139"/>
                </a:cubicBezTo>
                <a:cubicBezTo>
                  <a:pt x="891" y="1179"/>
                  <a:pt x="901" y="1223"/>
                  <a:pt x="937" y="1247"/>
                </a:cubicBezTo>
                <a:cubicBezTo>
                  <a:pt x="944" y="1267"/>
                  <a:pt x="958" y="1278"/>
                  <a:pt x="969" y="1295"/>
                </a:cubicBezTo>
                <a:cubicBezTo>
                  <a:pt x="968" y="1298"/>
                  <a:pt x="957" y="1326"/>
                  <a:pt x="973" y="1295"/>
                </a:cubicBezTo>
                <a:cubicBezTo>
                  <a:pt x="983" y="1274"/>
                  <a:pt x="975" y="1285"/>
                  <a:pt x="969" y="1291"/>
                </a:cubicBezTo>
                <a:cubicBezTo>
                  <a:pt x="814" y="1130"/>
                  <a:pt x="274" y="455"/>
                  <a:pt x="137" y="283"/>
                </a:cubicBezTo>
                <a:cubicBezTo>
                  <a:pt x="0" y="111"/>
                  <a:pt x="143" y="264"/>
                  <a:pt x="149" y="259"/>
                </a:cubicBezTo>
                <a:cubicBezTo>
                  <a:pt x="157" y="258"/>
                  <a:pt x="165" y="257"/>
                  <a:pt x="173" y="255"/>
                </a:cubicBezTo>
                <a:cubicBezTo>
                  <a:pt x="177" y="254"/>
                  <a:pt x="181" y="252"/>
                  <a:pt x="185" y="251"/>
                </a:cubicBezTo>
                <a:cubicBezTo>
                  <a:pt x="197" y="239"/>
                  <a:pt x="209" y="235"/>
                  <a:pt x="221" y="223"/>
                </a:cubicBezTo>
                <a:cubicBezTo>
                  <a:pt x="225" y="210"/>
                  <a:pt x="233" y="200"/>
                  <a:pt x="237" y="187"/>
                </a:cubicBezTo>
                <a:cubicBezTo>
                  <a:pt x="234" y="150"/>
                  <a:pt x="240" y="141"/>
                  <a:pt x="213" y="123"/>
                </a:cubicBezTo>
                <a:cubicBezTo>
                  <a:pt x="211" y="117"/>
                  <a:pt x="192" y="91"/>
                  <a:pt x="187" y="91"/>
                </a:cubicBezTo>
                <a:close/>
              </a:path>
            </a:pathLst>
          </a:custGeom>
          <a:solidFill>
            <a:srgbClr val="FF6600">
              <a:alpha val="32001"/>
            </a:srgbClr>
          </a:solidFill>
          <a:ln w="9525" cap="flat" cmpd="sng">
            <a:noFill/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81610" name="Oval 10"/>
          <p:cNvSpPr>
            <a:spLocks noChangeArrowheads="1"/>
          </p:cNvSpPr>
          <p:nvPr/>
        </p:nvSpPr>
        <p:spPr bwMode="auto">
          <a:xfrm>
            <a:off x="4254500" y="3883025"/>
            <a:ext cx="252413" cy="252413"/>
          </a:xfrm>
          <a:prstGeom prst="ellipse">
            <a:avLst/>
          </a:prstGeom>
          <a:noFill/>
          <a:ln w="12700">
            <a:solidFill>
              <a:srgbClr val="FF66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281611" name="Oval 11"/>
          <p:cNvSpPr>
            <a:spLocks noChangeArrowheads="1"/>
          </p:cNvSpPr>
          <p:nvPr/>
        </p:nvSpPr>
        <p:spPr bwMode="auto">
          <a:xfrm>
            <a:off x="5413375" y="3716338"/>
            <a:ext cx="2592388" cy="2592387"/>
          </a:xfrm>
          <a:prstGeom prst="ellipse">
            <a:avLst/>
          </a:prstGeom>
          <a:noFill/>
          <a:ln w="15875">
            <a:solidFill>
              <a:srgbClr val="FF66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281612" name="Text Box 12"/>
          <p:cNvSpPr txBox="1">
            <a:spLocks noChangeArrowheads="1"/>
          </p:cNvSpPr>
          <p:nvPr/>
        </p:nvSpPr>
        <p:spPr bwMode="auto">
          <a:xfrm>
            <a:off x="2201863" y="5359400"/>
            <a:ext cx="90011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1200">
                <a:solidFill>
                  <a:srgbClr val="004A00"/>
                </a:solidFill>
                <a:latin typeface="Comic Sans MS" panose="030F0702030302020204" pitchFamily="66" charset="0"/>
              </a:rPr>
              <a:t>Ano</a:t>
            </a:r>
            <a:endParaRPr lang="es-ES" sz="1200">
              <a:solidFill>
                <a:srgbClr val="004A00"/>
              </a:solidFill>
              <a:latin typeface="Comic Sans MS" panose="030F0702030302020204" pitchFamily="66" charset="0"/>
            </a:endParaRPr>
          </a:p>
        </p:txBody>
      </p:sp>
      <p:sp>
        <p:nvSpPr>
          <p:cNvPr id="281613" name="Text Box 13"/>
          <p:cNvSpPr txBox="1">
            <a:spLocks noChangeArrowheads="1"/>
          </p:cNvSpPr>
          <p:nvPr/>
        </p:nvSpPr>
        <p:spPr bwMode="auto">
          <a:xfrm>
            <a:off x="3527425" y="5233988"/>
            <a:ext cx="9001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1200">
                <a:solidFill>
                  <a:srgbClr val="004A00"/>
                </a:solidFill>
                <a:latin typeface="Comic Sans MS" panose="030F0702030302020204" pitchFamily="66" charset="0"/>
              </a:rPr>
              <a:t>Recto</a:t>
            </a:r>
            <a:endParaRPr lang="es-ES" sz="1200">
              <a:solidFill>
                <a:srgbClr val="004A00"/>
              </a:solidFill>
              <a:latin typeface="Comic Sans MS" panose="030F0702030302020204" pitchFamily="66" charset="0"/>
            </a:endParaRPr>
          </a:p>
        </p:txBody>
      </p:sp>
      <p:sp>
        <p:nvSpPr>
          <p:cNvPr id="281614" name="Line 14"/>
          <p:cNvSpPr>
            <a:spLocks noChangeShapeType="1"/>
          </p:cNvSpPr>
          <p:nvPr/>
        </p:nvSpPr>
        <p:spPr bwMode="auto">
          <a:xfrm>
            <a:off x="4002088" y="4064000"/>
            <a:ext cx="107950" cy="719138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81615" name="Text Box 15"/>
          <p:cNvSpPr txBox="1">
            <a:spLocks noChangeArrowheads="1"/>
          </p:cNvSpPr>
          <p:nvPr/>
        </p:nvSpPr>
        <p:spPr bwMode="auto">
          <a:xfrm>
            <a:off x="3786188" y="4730750"/>
            <a:ext cx="90011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1200">
                <a:solidFill>
                  <a:srgbClr val="004A00"/>
                </a:solidFill>
                <a:latin typeface="Comic Sans MS" panose="030F0702030302020204" pitchFamily="66" charset="0"/>
              </a:rPr>
              <a:t>Heces</a:t>
            </a:r>
            <a:endParaRPr lang="es-ES" sz="1200">
              <a:solidFill>
                <a:srgbClr val="004A00"/>
              </a:solidFill>
              <a:latin typeface="Comic Sans MS" panose="030F0702030302020204" pitchFamily="66" charset="0"/>
            </a:endParaRPr>
          </a:p>
        </p:txBody>
      </p:sp>
      <p:sp>
        <p:nvSpPr>
          <p:cNvPr id="281616" name="Text Box 16"/>
          <p:cNvSpPr txBox="1">
            <a:spLocks noChangeArrowheads="1"/>
          </p:cNvSpPr>
          <p:nvPr/>
        </p:nvSpPr>
        <p:spPr bwMode="auto">
          <a:xfrm>
            <a:off x="1049338" y="4783138"/>
            <a:ext cx="11890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1200" dirty="0">
                <a:solidFill>
                  <a:srgbClr val="004A00"/>
                </a:solidFill>
                <a:latin typeface="Comic Sans MS" panose="030F0702030302020204" pitchFamily="66" charset="0"/>
              </a:rPr>
              <a:t>Apéndice vermiforme</a:t>
            </a:r>
            <a:endParaRPr lang="es-ES" sz="1200" dirty="0">
              <a:solidFill>
                <a:srgbClr val="004A00"/>
              </a:solidFill>
              <a:latin typeface="Comic Sans MS" panose="030F0702030302020204" pitchFamily="66" charset="0"/>
            </a:endParaRPr>
          </a:p>
        </p:txBody>
      </p:sp>
      <p:sp>
        <p:nvSpPr>
          <p:cNvPr id="281617" name="Line 17"/>
          <p:cNvSpPr>
            <a:spLocks noChangeShapeType="1"/>
          </p:cNvSpPr>
          <p:nvPr/>
        </p:nvSpPr>
        <p:spPr bwMode="auto">
          <a:xfrm flipH="1">
            <a:off x="1655763" y="4100513"/>
            <a:ext cx="503237" cy="719137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81618" name="Line 18"/>
          <p:cNvSpPr>
            <a:spLocks noChangeShapeType="1"/>
          </p:cNvSpPr>
          <p:nvPr/>
        </p:nvSpPr>
        <p:spPr bwMode="auto">
          <a:xfrm flipH="1">
            <a:off x="935038" y="2622550"/>
            <a:ext cx="720725" cy="144463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81619" name="Text Box 19"/>
          <p:cNvSpPr txBox="1">
            <a:spLocks noChangeArrowheads="1"/>
          </p:cNvSpPr>
          <p:nvPr/>
        </p:nvSpPr>
        <p:spPr bwMode="auto">
          <a:xfrm>
            <a:off x="215900" y="2587625"/>
            <a:ext cx="11890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1200">
                <a:solidFill>
                  <a:srgbClr val="004A00"/>
                </a:solidFill>
                <a:latin typeface="Comic Sans MS" panose="030F0702030302020204" pitchFamily="66" charset="0"/>
              </a:rPr>
              <a:t>Colon ascendente</a:t>
            </a:r>
            <a:endParaRPr lang="es-ES" sz="1200">
              <a:solidFill>
                <a:srgbClr val="004A00"/>
              </a:solidFill>
              <a:latin typeface="Comic Sans MS" panose="030F0702030302020204" pitchFamily="66" charset="0"/>
            </a:endParaRPr>
          </a:p>
        </p:txBody>
      </p:sp>
      <p:sp>
        <p:nvSpPr>
          <p:cNvPr id="281620" name="Text Box 20"/>
          <p:cNvSpPr txBox="1">
            <a:spLocks noChangeArrowheads="1"/>
          </p:cNvSpPr>
          <p:nvPr/>
        </p:nvSpPr>
        <p:spPr bwMode="auto">
          <a:xfrm>
            <a:off x="5224463" y="1928813"/>
            <a:ext cx="11890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1200">
                <a:solidFill>
                  <a:srgbClr val="004A00"/>
                </a:solidFill>
                <a:latin typeface="Comic Sans MS" panose="030F0702030302020204" pitchFamily="66" charset="0"/>
              </a:rPr>
              <a:t> Colon transverso</a:t>
            </a:r>
            <a:endParaRPr lang="es-ES" sz="1200">
              <a:solidFill>
                <a:srgbClr val="004A00"/>
              </a:solidFill>
              <a:latin typeface="Comic Sans MS" panose="030F0702030302020204" pitchFamily="66" charset="0"/>
            </a:endParaRPr>
          </a:p>
        </p:txBody>
      </p:sp>
      <p:sp>
        <p:nvSpPr>
          <p:cNvPr id="281621" name="Line 21"/>
          <p:cNvSpPr>
            <a:spLocks noChangeShapeType="1"/>
          </p:cNvSpPr>
          <p:nvPr/>
        </p:nvSpPr>
        <p:spPr bwMode="auto">
          <a:xfrm>
            <a:off x="4068763" y="1758950"/>
            <a:ext cx="1187450" cy="43180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81622" name="Text Box 22"/>
          <p:cNvSpPr txBox="1">
            <a:spLocks noChangeArrowheads="1"/>
          </p:cNvSpPr>
          <p:nvPr/>
        </p:nvSpPr>
        <p:spPr bwMode="auto">
          <a:xfrm>
            <a:off x="5545138" y="2501900"/>
            <a:ext cx="1333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1200">
                <a:solidFill>
                  <a:srgbClr val="004A00"/>
                </a:solidFill>
                <a:latin typeface="Comic Sans MS" panose="030F0702030302020204" pitchFamily="66" charset="0"/>
              </a:rPr>
              <a:t> Colon descendente</a:t>
            </a:r>
            <a:endParaRPr lang="es-ES" sz="1200">
              <a:solidFill>
                <a:srgbClr val="004A00"/>
              </a:solidFill>
              <a:latin typeface="Comic Sans MS" panose="030F0702030302020204" pitchFamily="66" charset="0"/>
            </a:endParaRPr>
          </a:p>
        </p:txBody>
      </p:sp>
      <p:sp>
        <p:nvSpPr>
          <p:cNvPr id="281623" name="Line 23"/>
          <p:cNvSpPr>
            <a:spLocks noChangeShapeType="1"/>
          </p:cNvSpPr>
          <p:nvPr/>
        </p:nvSpPr>
        <p:spPr bwMode="auto">
          <a:xfrm flipV="1">
            <a:off x="4519613" y="2695575"/>
            <a:ext cx="1079500" cy="179388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81624" name="Line 24"/>
          <p:cNvSpPr>
            <a:spLocks noChangeShapeType="1"/>
          </p:cNvSpPr>
          <p:nvPr/>
        </p:nvSpPr>
        <p:spPr bwMode="auto">
          <a:xfrm flipH="1">
            <a:off x="5292725" y="5611813"/>
            <a:ext cx="358775" cy="395287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81625" name="Text Box 25"/>
          <p:cNvSpPr txBox="1">
            <a:spLocks noChangeArrowheads="1"/>
          </p:cNvSpPr>
          <p:nvPr/>
        </p:nvSpPr>
        <p:spPr bwMode="auto">
          <a:xfrm>
            <a:off x="3871368" y="5954713"/>
            <a:ext cx="237912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 i="1" dirty="0" err="1">
                <a:solidFill>
                  <a:srgbClr val="004A00"/>
                </a:solidFill>
                <a:latin typeface="Comic Sans MS" panose="030F0702030302020204" pitchFamily="66" charset="0"/>
              </a:rPr>
              <a:t>Escherichia</a:t>
            </a:r>
            <a:r>
              <a:rPr lang="es-ES_tradnl" sz="1200" i="1" dirty="0">
                <a:solidFill>
                  <a:srgbClr val="004A00"/>
                </a:solidFill>
                <a:latin typeface="Comic Sans MS" panose="030F0702030302020204" pitchFamily="66" charset="0"/>
              </a:rPr>
              <a:t> </a:t>
            </a:r>
            <a:r>
              <a:rPr lang="es-ES_tradnl" sz="1200" i="1" dirty="0" err="1">
                <a:solidFill>
                  <a:srgbClr val="004A00"/>
                </a:solidFill>
                <a:latin typeface="Comic Sans MS" panose="030F0702030302020204" pitchFamily="66" charset="0"/>
              </a:rPr>
              <a:t>coli</a:t>
            </a:r>
            <a:endParaRPr lang="es-ES_tradnl" sz="1200" i="1" dirty="0">
              <a:solidFill>
                <a:srgbClr val="004A00"/>
              </a:solidFill>
              <a:latin typeface="Comic Sans MS" panose="030F0702030302020204" pitchFamily="66" charset="0"/>
            </a:endParaRPr>
          </a:p>
          <a:p>
            <a:pPr>
              <a:spcBef>
                <a:spcPct val="50000"/>
              </a:spcBef>
            </a:pPr>
            <a:r>
              <a:rPr lang="es-ES_tradnl" sz="1200" i="1" dirty="0">
                <a:solidFill>
                  <a:srgbClr val="004A00"/>
                </a:solidFill>
                <a:latin typeface="Comic Sans MS" panose="030F0702030302020204" pitchFamily="66" charset="0"/>
              </a:rPr>
              <a:t>Intervienen en la formación de las heces y sintetizan vitaminas.</a:t>
            </a:r>
            <a:endParaRPr lang="es-ES" sz="1200" i="1" dirty="0">
              <a:solidFill>
                <a:srgbClr val="004A00"/>
              </a:solidFill>
              <a:latin typeface="Comic Sans MS" panose="030F0702030302020204" pitchFamily="66" charset="0"/>
            </a:endParaRPr>
          </a:p>
        </p:txBody>
      </p:sp>
      <p:sp>
        <p:nvSpPr>
          <p:cNvPr id="281626" name="AutoShape 26"/>
          <p:cNvSpPr>
            <a:spLocks noChangeArrowheads="1"/>
          </p:cNvSpPr>
          <p:nvPr/>
        </p:nvSpPr>
        <p:spPr bwMode="auto">
          <a:xfrm rot="21472475" flipH="1">
            <a:off x="3121025" y="4313238"/>
            <a:ext cx="550863" cy="1800225"/>
          </a:xfrm>
          <a:custGeom>
            <a:avLst/>
            <a:gdLst>
              <a:gd name="G0" fmla="+- -57819 0 0"/>
              <a:gd name="G1" fmla="+- -1837125 0 0"/>
              <a:gd name="G2" fmla="+- -57819 0 -1837125"/>
              <a:gd name="G3" fmla="+- 10800 0 0"/>
              <a:gd name="G4" fmla="+- 0 0 -57819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5260 0 0"/>
              <a:gd name="G9" fmla="+- 0 0 -1837125"/>
              <a:gd name="G10" fmla="+- 5260 0 2700"/>
              <a:gd name="G11" fmla="cos G10 -57819"/>
              <a:gd name="G12" fmla="sin G10 -57819"/>
              <a:gd name="G13" fmla="cos 13500 -57819"/>
              <a:gd name="G14" fmla="sin 13500 -57819"/>
              <a:gd name="G15" fmla="+- G11 10800 0"/>
              <a:gd name="G16" fmla="+- G12 10800 0"/>
              <a:gd name="G17" fmla="+- G13 10800 0"/>
              <a:gd name="G18" fmla="+- G14 10800 0"/>
              <a:gd name="G19" fmla="*/ 5260 1 2"/>
              <a:gd name="G20" fmla="+- G19 5400 0"/>
              <a:gd name="G21" fmla="cos G20 -57819"/>
              <a:gd name="G22" fmla="sin G20 -57819"/>
              <a:gd name="G23" fmla="+- G21 10800 0"/>
              <a:gd name="G24" fmla="+- G12 G23 G22"/>
              <a:gd name="G25" fmla="+- G22 G23 G11"/>
              <a:gd name="G26" fmla="cos 10800 -57819"/>
              <a:gd name="G27" fmla="sin 10800 -57819"/>
              <a:gd name="G28" fmla="cos 5260 -57819"/>
              <a:gd name="G29" fmla="sin 5260 -57819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1837125"/>
              <a:gd name="G36" fmla="sin G34 -1837125"/>
              <a:gd name="G37" fmla="+/ -1837125 -57819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5260 G39"/>
              <a:gd name="G43" fmla="sin 5260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21258 w 21600"/>
              <a:gd name="T5" fmla="*/ 8103 h 21600"/>
              <a:gd name="T6" fmla="*/ 17887 w 21600"/>
              <a:gd name="T7" fmla="*/ 7026 h 21600"/>
              <a:gd name="T8" fmla="*/ 15893 w 21600"/>
              <a:gd name="T9" fmla="*/ 9486 h 21600"/>
              <a:gd name="T10" fmla="*/ 24298 w 21600"/>
              <a:gd name="T11" fmla="*/ 10592 h 21600"/>
              <a:gd name="T12" fmla="*/ 18913 w 21600"/>
              <a:gd name="T13" fmla="*/ 16146 h 21600"/>
              <a:gd name="T14" fmla="*/ 13359 w 21600"/>
              <a:gd name="T15" fmla="*/ 10760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6059" y="10719"/>
                </a:moveTo>
                <a:cubicBezTo>
                  <a:pt x="16046" y="9884"/>
                  <a:pt x="15835" y="9064"/>
                  <a:pt x="15442" y="8327"/>
                </a:cubicBezTo>
                <a:lnTo>
                  <a:pt x="20332" y="5724"/>
                </a:lnTo>
                <a:cubicBezTo>
                  <a:pt x="21138" y="7237"/>
                  <a:pt x="21572" y="8919"/>
                  <a:pt x="21598" y="10633"/>
                </a:cubicBezTo>
                <a:lnTo>
                  <a:pt x="24298" y="10592"/>
                </a:lnTo>
                <a:lnTo>
                  <a:pt x="18913" y="16146"/>
                </a:lnTo>
                <a:lnTo>
                  <a:pt x="13359" y="10760"/>
                </a:lnTo>
                <a:lnTo>
                  <a:pt x="16059" y="10719"/>
                </a:lnTo>
                <a:close/>
              </a:path>
            </a:pathLst>
          </a:custGeom>
          <a:solidFill>
            <a:schemeClr val="folHlink"/>
          </a:solidFill>
          <a:ln w="1905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281627" name="Line 27"/>
          <p:cNvSpPr>
            <a:spLocks noChangeShapeType="1"/>
          </p:cNvSpPr>
          <p:nvPr/>
        </p:nvSpPr>
        <p:spPr bwMode="auto">
          <a:xfrm flipH="1">
            <a:off x="2490788" y="4891088"/>
            <a:ext cx="684212" cy="53975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81628" name="Line 28"/>
          <p:cNvSpPr>
            <a:spLocks noChangeShapeType="1"/>
          </p:cNvSpPr>
          <p:nvPr/>
        </p:nvSpPr>
        <p:spPr bwMode="auto">
          <a:xfrm>
            <a:off x="3167063" y="4567238"/>
            <a:ext cx="433387" cy="684212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81630" name="Text Box 30"/>
          <p:cNvSpPr txBox="1">
            <a:spLocks noChangeArrowheads="1"/>
          </p:cNvSpPr>
          <p:nvPr/>
        </p:nvSpPr>
        <p:spPr bwMode="auto">
          <a:xfrm>
            <a:off x="2175774" y="5683250"/>
            <a:ext cx="2079415" cy="307777"/>
          </a:xfrm>
          <a:prstGeom prst="rect">
            <a:avLst/>
          </a:prstGeom>
          <a:solidFill>
            <a:schemeClr val="bg1"/>
          </a:solidFill>
          <a:ln w="38100">
            <a:solidFill>
              <a:schemeClr val="folHlink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400" b="1">
                <a:solidFill>
                  <a:srgbClr val="006600"/>
                </a:solidFill>
                <a:latin typeface="Comic Sans MS" panose="030F0702030302020204" pitchFamily="66" charset="0"/>
              </a:rPr>
              <a:t>Egestión o defecación</a:t>
            </a:r>
          </a:p>
        </p:txBody>
      </p:sp>
      <p:sp>
        <p:nvSpPr>
          <p:cNvPr id="281631" name="Line 31"/>
          <p:cNvSpPr>
            <a:spLocks noChangeShapeType="1"/>
          </p:cNvSpPr>
          <p:nvPr/>
        </p:nvSpPr>
        <p:spPr bwMode="auto">
          <a:xfrm flipH="1">
            <a:off x="6847031" y="3559175"/>
            <a:ext cx="280843" cy="339726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81632" name="Text Box 32"/>
          <p:cNvSpPr txBox="1">
            <a:spLocks noChangeArrowheads="1"/>
          </p:cNvSpPr>
          <p:nvPr/>
        </p:nvSpPr>
        <p:spPr bwMode="auto">
          <a:xfrm>
            <a:off x="1765300" y="1181100"/>
            <a:ext cx="2592388" cy="523220"/>
          </a:xfrm>
          <a:prstGeom prst="rect">
            <a:avLst/>
          </a:prstGeom>
          <a:solidFill>
            <a:schemeClr val="bg1"/>
          </a:solidFill>
          <a:ln w="38100">
            <a:solidFill>
              <a:schemeClr val="folHlink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400" b="1">
                <a:solidFill>
                  <a:srgbClr val="006600"/>
                </a:solidFill>
                <a:latin typeface="Comic Sans MS" panose="030F0702030302020204" pitchFamily="66" charset="0"/>
              </a:rPr>
              <a:t>Absorción de agua, sodio y sales minerales</a:t>
            </a:r>
          </a:p>
        </p:txBody>
      </p:sp>
      <p:sp>
        <p:nvSpPr>
          <p:cNvPr id="281633" name="AutoShape 33"/>
          <p:cNvSpPr>
            <a:spLocks noChangeArrowheads="1"/>
          </p:cNvSpPr>
          <p:nvPr/>
        </p:nvSpPr>
        <p:spPr bwMode="auto">
          <a:xfrm>
            <a:off x="2898775" y="1736725"/>
            <a:ext cx="325438" cy="252413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folHlink"/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30" name="Text Box 16"/>
          <p:cNvSpPr txBox="1">
            <a:spLocks noChangeArrowheads="1"/>
          </p:cNvSpPr>
          <p:nvPr/>
        </p:nvSpPr>
        <p:spPr bwMode="auto">
          <a:xfrm>
            <a:off x="537860" y="4046192"/>
            <a:ext cx="118903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200" dirty="0">
                <a:solidFill>
                  <a:srgbClr val="004A00"/>
                </a:solidFill>
                <a:latin typeface="Comic Sans MS" panose="030F0702030302020204" pitchFamily="66" charset="0"/>
              </a:rPr>
              <a:t>Ciego</a:t>
            </a:r>
          </a:p>
        </p:txBody>
      </p:sp>
      <p:sp>
        <p:nvSpPr>
          <p:cNvPr id="32" name="Line 18"/>
          <p:cNvSpPr>
            <a:spLocks noChangeShapeType="1"/>
          </p:cNvSpPr>
          <p:nvPr/>
        </p:nvSpPr>
        <p:spPr bwMode="auto">
          <a:xfrm flipH="1">
            <a:off x="1087438" y="4040076"/>
            <a:ext cx="720725" cy="144463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33" name="Text Box 93">
            <a:extLst>
              <a:ext uri="{FF2B5EF4-FFF2-40B4-BE49-F238E27FC236}">
                <a16:creationId xmlns="" xmlns:a16="http://schemas.microsoft.com/office/drawing/2014/main" id="{64B6E374-3B4C-41B6-8FD0-929293380C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3100" y="980728"/>
            <a:ext cx="2477392" cy="1754326"/>
          </a:xfrm>
          <a:prstGeom prst="rect">
            <a:avLst/>
          </a:prstGeom>
          <a:solidFill>
            <a:srgbClr val="CCFF99"/>
          </a:solidFill>
          <a:ln w="9525">
            <a:solidFill>
              <a:srgbClr val="339933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s-ES_tradnl" sz="1200" b="1" dirty="0">
                <a:latin typeface="Comic Sans MS" panose="030F0702030302020204" pitchFamily="66" charset="0"/>
              </a:rPr>
              <a:t>LAS HECES SE FORMAN     GRACIAS A:</a:t>
            </a:r>
          </a:p>
          <a:p>
            <a:pPr marL="285750" indent="-285750" algn="l">
              <a:spcBef>
                <a:spcPct val="50000"/>
              </a:spcBef>
              <a:buFontTx/>
              <a:buChar char="-"/>
            </a:pPr>
            <a:r>
              <a:rPr lang="es-ES_tradnl" sz="1200" u="sng" dirty="0">
                <a:latin typeface="Comic Sans MS" panose="030F0702030302020204" pitchFamily="66" charset="0"/>
              </a:rPr>
              <a:t>Absorción de agua</a:t>
            </a:r>
          </a:p>
          <a:p>
            <a:pPr marL="285750" indent="-285750">
              <a:spcBef>
                <a:spcPct val="50000"/>
              </a:spcBef>
              <a:buFontTx/>
              <a:buChar char="-"/>
            </a:pPr>
            <a:r>
              <a:rPr lang="es-ES_tradnl" sz="1200" u="sng" dirty="0">
                <a:latin typeface="Comic Sans MS" panose="030F0702030302020204" pitchFamily="66" charset="0"/>
              </a:rPr>
              <a:t>Acción de la flora intestinal</a:t>
            </a:r>
            <a:r>
              <a:rPr lang="es-ES_tradnl" sz="1200" dirty="0">
                <a:latin typeface="Comic Sans MS" panose="030F0702030302020204" pitchFamily="66" charset="0"/>
              </a:rPr>
              <a:t> (ésta con sus fermentaciones proporciona sus características a las heces)</a:t>
            </a:r>
          </a:p>
        </p:txBody>
      </p:sp>
      <p:sp>
        <p:nvSpPr>
          <p:cNvPr id="34" name="Rectangle 106">
            <a:extLst>
              <a:ext uri="{FF2B5EF4-FFF2-40B4-BE49-F238E27FC236}">
                <a16:creationId xmlns="" xmlns:a16="http://schemas.microsoft.com/office/drawing/2014/main" id="{D557A9BE-E609-4DE3-9244-CEB77DD97D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510" y="6123059"/>
            <a:ext cx="2288278" cy="647700"/>
          </a:xfrm>
          <a:prstGeom prst="rect">
            <a:avLst/>
          </a:prstGeom>
          <a:solidFill>
            <a:srgbClr val="CCFF99"/>
          </a:solidFill>
          <a:ln w="9525">
            <a:solidFill>
              <a:srgbClr val="339933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r>
              <a:rPr lang="es-ES_tradnl" sz="1400" b="1" dirty="0">
                <a:latin typeface="Comic Sans MS" panose="030F0702030302020204" pitchFamily="66" charset="0"/>
              </a:rPr>
              <a:t>INTESTINO GRUESO</a:t>
            </a:r>
            <a:r>
              <a:rPr lang="es-ES_tradnl" sz="1400" dirty="0">
                <a:latin typeface="Comic Sans MS" panose="030F0702030302020204" pitchFamily="66" charset="0"/>
              </a:rPr>
              <a:t>:</a:t>
            </a:r>
          </a:p>
          <a:p>
            <a:pPr algn="l"/>
            <a:r>
              <a:rPr lang="es-ES_tradnl" sz="1400" dirty="0">
                <a:latin typeface="Comic Sans MS" panose="030F0702030302020204" pitchFamily="66" charset="0"/>
              </a:rPr>
              <a:t>Ciego, colon y recto.</a:t>
            </a:r>
            <a:endParaRPr lang="es-ES" sz="140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608" name="Text Box 88"/>
          <p:cNvSpPr txBox="1">
            <a:spLocks noChangeArrowheads="1"/>
          </p:cNvSpPr>
          <p:nvPr/>
        </p:nvSpPr>
        <p:spPr bwMode="auto">
          <a:xfrm>
            <a:off x="1223570" y="336498"/>
            <a:ext cx="6696859" cy="338554"/>
          </a:xfrm>
          <a:prstGeom prst="rect">
            <a:avLst/>
          </a:prstGeom>
          <a:solidFill>
            <a:srgbClr val="CBFFCB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600" dirty="0">
                <a:solidFill>
                  <a:schemeClr val="accent2"/>
                </a:solidFill>
                <a:latin typeface="Comic Sans MS" panose="030F0702030302020204" pitchFamily="66" charset="0"/>
              </a:rPr>
              <a:t>INGESTIÓN ACTIVA DEL ALIMENTO: Estructuras especializadas</a:t>
            </a:r>
            <a:endParaRPr lang="es-ES_tradnl" sz="1600" dirty="0">
              <a:latin typeface="Comic Sans MS" panose="030F0702030302020204" pitchFamily="66" charset="0"/>
            </a:endParaRPr>
          </a:p>
        </p:txBody>
      </p:sp>
      <p:sp>
        <p:nvSpPr>
          <p:cNvPr id="619617" name="Text Box 97"/>
          <p:cNvSpPr txBox="1">
            <a:spLocks noChangeArrowheads="1"/>
          </p:cNvSpPr>
          <p:nvPr/>
        </p:nvSpPr>
        <p:spPr bwMode="auto">
          <a:xfrm>
            <a:off x="905164" y="940805"/>
            <a:ext cx="2952852" cy="343813"/>
          </a:xfrm>
          <a:prstGeom prst="rect">
            <a:avLst/>
          </a:prstGeom>
          <a:solidFill>
            <a:srgbClr val="21FD5B"/>
          </a:solidFill>
          <a:ln w="38100">
            <a:noFill/>
            <a:miter lim="800000"/>
            <a:headEnd/>
            <a:tailEnd/>
          </a:ln>
        </p:spPr>
        <p:txBody>
          <a:bodyPr wrap="square" lIns="90000" tIns="46800" rIns="90000" bIns="46800" anchor="ctr">
            <a:spAutoFit/>
          </a:bodyPr>
          <a:lstStyle/>
          <a:p>
            <a:pPr algn="ctr" eaLnBrk="0" hangingPunct="0">
              <a:lnSpc>
                <a:spcPct val="90000"/>
              </a:lnSpc>
            </a:pPr>
            <a:r>
              <a:rPr kumimoji="1" lang="es-ES_tradnl" dirty="0" err="1">
                <a:latin typeface="Comic Sans MS" panose="030F0702030302020204" pitchFamily="66" charset="0"/>
              </a:rPr>
              <a:t>Cnidarios</a:t>
            </a:r>
            <a:r>
              <a:rPr kumimoji="1" lang="es-ES_tradnl" dirty="0">
                <a:latin typeface="Comic Sans MS" panose="030F0702030302020204" pitchFamily="66" charset="0"/>
              </a:rPr>
              <a:t>: </a:t>
            </a:r>
            <a:r>
              <a:rPr kumimoji="1" lang="es-ES_tradnl" dirty="0" err="1">
                <a:latin typeface="Comic Sans MS" panose="030F0702030302020204" pitchFamily="66" charset="0"/>
              </a:rPr>
              <a:t>cnidoblastos</a:t>
            </a:r>
            <a:endParaRPr kumimoji="1" lang="es-ES_tradnl" dirty="0">
              <a:latin typeface="Comic Sans MS" panose="030F0702030302020204" pitchFamily="66" charset="0"/>
            </a:endParaRPr>
          </a:p>
        </p:txBody>
      </p:sp>
      <p:pic>
        <p:nvPicPr>
          <p:cNvPr id="619619" name="Picture 9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81150" y="1494352"/>
            <a:ext cx="2474912" cy="249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9618" name="Picture 9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6984" y="1605466"/>
            <a:ext cx="2376487" cy="206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9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80921" y="2310718"/>
            <a:ext cx="2447485" cy="2996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 Box 95"/>
          <p:cNvSpPr txBox="1">
            <a:spLocks noChangeArrowheads="1"/>
          </p:cNvSpPr>
          <p:nvPr/>
        </p:nvSpPr>
        <p:spPr bwMode="auto">
          <a:xfrm>
            <a:off x="5168348" y="940043"/>
            <a:ext cx="3975651" cy="343813"/>
          </a:xfrm>
          <a:prstGeom prst="rect">
            <a:avLst/>
          </a:prstGeom>
          <a:solidFill>
            <a:srgbClr val="21FD5B"/>
          </a:solidFill>
          <a:ln w="38100">
            <a:noFill/>
            <a:miter lim="800000"/>
            <a:headEnd/>
            <a:tailEnd/>
          </a:ln>
        </p:spPr>
        <p:txBody>
          <a:bodyPr wrap="square" lIns="90000" tIns="46800" rIns="90000" bIns="46800" anchor="ctr">
            <a:spAutoFit/>
          </a:bodyPr>
          <a:lstStyle/>
          <a:p>
            <a:pPr algn="ctr" eaLnBrk="0" hangingPunct="0">
              <a:lnSpc>
                <a:spcPct val="90000"/>
              </a:lnSpc>
            </a:pPr>
            <a:r>
              <a:rPr kumimoji="1" lang="es-ES_tradnl" dirty="0">
                <a:latin typeface="Comic Sans MS" panose="030F0702030302020204" pitchFamily="66" charset="0"/>
              </a:rPr>
              <a:t>Moluscos cefalópodos: tentáculos</a:t>
            </a:r>
          </a:p>
        </p:txBody>
      </p:sp>
      <p:sp>
        <p:nvSpPr>
          <p:cNvPr id="28" name="Text Box 96"/>
          <p:cNvSpPr txBox="1">
            <a:spLocks noChangeArrowheads="1"/>
          </p:cNvSpPr>
          <p:nvPr/>
        </p:nvSpPr>
        <p:spPr bwMode="auto">
          <a:xfrm>
            <a:off x="5809350" y="1447434"/>
            <a:ext cx="3024187" cy="343813"/>
          </a:xfrm>
          <a:prstGeom prst="rect">
            <a:avLst/>
          </a:prstGeom>
          <a:solidFill>
            <a:srgbClr val="FF99CC"/>
          </a:solidFill>
          <a:ln w="38100">
            <a:noFill/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 eaLnBrk="0" hangingPunct="0">
              <a:lnSpc>
                <a:spcPct val="90000"/>
              </a:lnSpc>
            </a:pPr>
            <a:r>
              <a:rPr kumimoji="1" lang="es-ES_tradnl" dirty="0">
                <a:latin typeface="Comic Sans MS" panose="030F0702030302020204" pitchFamily="66" charset="0"/>
              </a:rPr>
              <a:t>Musculosos y con ventosas</a:t>
            </a:r>
            <a:endParaRPr kumimoji="1" lang="es-ES_tradnl" b="1" dirty="0">
              <a:latin typeface="Comic Sans MS" panose="030F0702030302020204" pitchFamily="66" charset="0"/>
            </a:endParaRPr>
          </a:p>
        </p:txBody>
      </p:sp>
      <p:sp>
        <p:nvSpPr>
          <p:cNvPr id="12" name="Text Box 101"/>
          <p:cNvSpPr txBox="1">
            <a:spLocks noChangeArrowheads="1"/>
          </p:cNvSpPr>
          <p:nvPr/>
        </p:nvSpPr>
        <p:spPr bwMode="auto">
          <a:xfrm>
            <a:off x="519899" y="4200786"/>
            <a:ext cx="3960813" cy="343813"/>
          </a:xfrm>
          <a:prstGeom prst="rect">
            <a:avLst/>
          </a:prstGeom>
          <a:solidFill>
            <a:srgbClr val="21FD5B"/>
          </a:solidFill>
          <a:ln w="38100">
            <a:noFill/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 eaLnBrk="0" hangingPunct="0">
              <a:lnSpc>
                <a:spcPct val="90000"/>
              </a:lnSpc>
            </a:pPr>
            <a:r>
              <a:rPr kumimoji="1" lang="es-ES_tradnl" dirty="0">
                <a:latin typeface="Comic Sans MS" panose="030F0702030302020204" pitchFamily="66" charset="0"/>
              </a:rPr>
              <a:t>Apéndices bucales de artrópodos </a:t>
            </a:r>
          </a:p>
        </p:txBody>
      </p:sp>
      <p:pic>
        <p:nvPicPr>
          <p:cNvPr id="13" name="Picture 10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9268" y="4755721"/>
            <a:ext cx="2782957" cy="2080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0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84390" y="4810526"/>
            <a:ext cx="2633297" cy="2087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9630" name="Object 110"/>
          <p:cNvGraphicFramePr>
            <a:graphicFrameLocks noChangeAspect="1"/>
          </p:cNvGraphicFramePr>
          <p:nvPr/>
        </p:nvGraphicFramePr>
        <p:xfrm>
          <a:off x="7215809" y="3282955"/>
          <a:ext cx="1689649" cy="10917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1" name="Imagen de mapa de bits" r:id="rId3" imgW="2476190" imgH="1600000" progId="PBrush">
                  <p:embed/>
                </p:oleObj>
              </mc:Choice>
              <mc:Fallback>
                <p:oleObj name="Imagen de mapa de bits" r:id="rId3" imgW="2476190" imgH="1600000" progId="PBrush">
                  <p:embed/>
                  <p:pic>
                    <p:nvPicPr>
                      <p:cNvPr id="0" name="Object 1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15809" y="3282955"/>
                        <a:ext cx="1689649" cy="109177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9628" name="Object 108"/>
          <p:cNvGraphicFramePr>
            <a:graphicFrameLocks noChangeAspect="1"/>
          </p:cNvGraphicFramePr>
          <p:nvPr/>
        </p:nvGraphicFramePr>
        <p:xfrm>
          <a:off x="441325" y="2981740"/>
          <a:ext cx="1476275" cy="14511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2" name="Imagen de mapa de bits" r:id="rId5" imgW="1676634" imgH="1647619" progId="PBrush">
                  <p:embed/>
                </p:oleObj>
              </mc:Choice>
              <mc:Fallback>
                <p:oleObj name="Imagen de mapa de bits" r:id="rId5" imgW="1676634" imgH="1647619" progId="PBrush">
                  <p:embed/>
                  <p:pic>
                    <p:nvPicPr>
                      <p:cNvPr id="0" name="Object 10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325" y="2981740"/>
                        <a:ext cx="1476275" cy="145111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9627" name="Object 107"/>
          <p:cNvGraphicFramePr>
            <a:graphicFrameLocks noChangeAspect="1"/>
          </p:cNvGraphicFramePr>
          <p:nvPr/>
        </p:nvGraphicFramePr>
        <p:xfrm>
          <a:off x="2105977" y="3008903"/>
          <a:ext cx="5189330" cy="14627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3" name="Imagen de mapa de bits" r:id="rId7" imgW="6961905" imgH="1961905" progId="PBrush">
                  <p:embed/>
                </p:oleObj>
              </mc:Choice>
              <mc:Fallback>
                <p:oleObj name="Imagen de mapa de bits" r:id="rId7" imgW="6961905" imgH="1961905" progId="PBrush">
                  <p:embed/>
                  <p:pic>
                    <p:nvPicPr>
                      <p:cNvPr id="0" name="Object 10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05977" y="3008903"/>
                        <a:ext cx="5189330" cy="146271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106"/>
          <p:cNvSpPr txBox="1">
            <a:spLocks noChangeArrowheads="1"/>
          </p:cNvSpPr>
          <p:nvPr/>
        </p:nvSpPr>
        <p:spPr bwMode="auto">
          <a:xfrm>
            <a:off x="400602" y="2521578"/>
            <a:ext cx="1584325" cy="343813"/>
          </a:xfrm>
          <a:prstGeom prst="rect">
            <a:avLst/>
          </a:prstGeom>
          <a:solidFill>
            <a:srgbClr val="99FF33"/>
          </a:solidFill>
          <a:ln w="38100">
            <a:noFill/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 eaLnBrk="0" hangingPunct="0">
              <a:lnSpc>
                <a:spcPct val="90000"/>
              </a:lnSpc>
            </a:pPr>
            <a:r>
              <a:rPr kumimoji="1" lang="es-ES_tradnl" dirty="0">
                <a:latin typeface="Comic Sans MS" panose="030F0702030302020204" pitchFamily="66" charset="0"/>
              </a:rPr>
              <a:t>Pico córneo</a:t>
            </a:r>
          </a:p>
        </p:txBody>
      </p:sp>
      <p:pic>
        <p:nvPicPr>
          <p:cNvPr id="7" name="Picture 10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00602" y="5016707"/>
            <a:ext cx="7837488" cy="150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104"/>
          <p:cNvSpPr txBox="1">
            <a:spLocks noChangeArrowheads="1"/>
          </p:cNvSpPr>
          <p:nvPr/>
        </p:nvSpPr>
        <p:spPr bwMode="auto">
          <a:xfrm>
            <a:off x="321090" y="4602396"/>
            <a:ext cx="2808288" cy="343813"/>
          </a:xfrm>
          <a:prstGeom prst="rect">
            <a:avLst/>
          </a:prstGeom>
          <a:solidFill>
            <a:srgbClr val="99FF33"/>
          </a:solidFill>
          <a:ln w="38100">
            <a:noFill/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 eaLnBrk="0" hangingPunct="0">
              <a:lnSpc>
                <a:spcPct val="90000"/>
              </a:lnSpc>
            </a:pPr>
            <a:r>
              <a:rPr kumimoji="1" lang="es-ES_tradnl" dirty="0">
                <a:latin typeface="Comic Sans MS" panose="030F0702030302020204" pitchFamily="66" charset="0"/>
              </a:rPr>
              <a:t>Dientes de vertebrados</a:t>
            </a:r>
          </a:p>
        </p:txBody>
      </p:sp>
      <p:sp>
        <p:nvSpPr>
          <p:cNvPr id="9" name="Text Box 88"/>
          <p:cNvSpPr txBox="1">
            <a:spLocks noChangeArrowheads="1"/>
          </p:cNvSpPr>
          <p:nvPr/>
        </p:nvSpPr>
        <p:spPr bwMode="auto">
          <a:xfrm>
            <a:off x="966872" y="159837"/>
            <a:ext cx="7221113" cy="338554"/>
          </a:xfrm>
          <a:prstGeom prst="rect">
            <a:avLst/>
          </a:prstGeom>
          <a:solidFill>
            <a:srgbClr val="CBFFCB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600" b="1" dirty="0">
                <a:solidFill>
                  <a:schemeClr val="accent2"/>
                </a:solidFill>
                <a:latin typeface="Comic Sans MS" panose="030F0702030302020204" pitchFamily="66" charset="0"/>
              </a:rPr>
              <a:t>INGESTIÓN ACTIVA DEL ALIMENTO: Estructuras especializadas</a:t>
            </a:r>
            <a:endParaRPr lang="es-ES_tradnl" sz="1600" b="1" dirty="0">
              <a:latin typeface="Comic Sans MS" panose="030F0702030302020204" pitchFamily="66" charset="0"/>
            </a:endParaRPr>
          </a:p>
        </p:txBody>
      </p:sp>
      <p:sp>
        <p:nvSpPr>
          <p:cNvPr id="10" name="Text Box 90"/>
          <p:cNvSpPr txBox="1">
            <a:spLocks noChangeArrowheads="1"/>
          </p:cNvSpPr>
          <p:nvPr/>
        </p:nvSpPr>
        <p:spPr bwMode="auto">
          <a:xfrm>
            <a:off x="261458" y="686178"/>
            <a:ext cx="2520950" cy="343813"/>
          </a:xfrm>
          <a:prstGeom prst="rect">
            <a:avLst/>
          </a:prstGeom>
          <a:solidFill>
            <a:srgbClr val="99FF33"/>
          </a:solidFill>
          <a:ln w="38100">
            <a:noFill/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 eaLnBrk="0" hangingPunct="0">
              <a:lnSpc>
                <a:spcPct val="90000"/>
              </a:lnSpc>
            </a:pPr>
            <a:r>
              <a:rPr kumimoji="1" lang="es-ES_tradnl" dirty="0">
                <a:latin typeface="Comic Sans MS" panose="030F0702030302020204" pitchFamily="66" charset="0"/>
              </a:rPr>
              <a:t>Rádula en moluscos</a:t>
            </a:r>
          </a:p>
        </p:txBody>
      </p:sp>
      <p:pic>
        <p:nvPicPr>
          <p:cNvPr id="12" name="Picture 92"/>
          <p:cNvPicPr>
            <a:picLocks noChangeAspect="1" noChangeArrowheads="1"/>
          </p:cNvPicPr>
          <p:nvPr/>
        </p:nvPicPr>
        <p:blipFill rotWithShape="1">
          <a:blip r:embed="rId10" cstate="print"/>
          <a:srcRect t="4361"/>
          <a:stretch/>
        </p:blipFill>
        <p:spPr bwMode="auto">
          <a:xfrm>
            <a:off x="7333959" y="686178"/>
            <a:ext cx="1405117" cy="2199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13" name="Picture 121" descr="Imagen relacionada">
            <a:extLst>
              <a:ext uri="{FF2B5EF4-FFF2-40B4-BE49-F238E27FC236}">
                <a16:creationId xmlns="" xmlns:a16="http://schemas.microsoft.com/office/drawing/2014/main" id="{3A759078-2946-4D18-890A-D6B1BA6162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0" t="5969" r="3037" b="2089"/>
          <a:stretch/>
        </p:blipFill>
        <p:spPr bwMode="auto">
          <a:xfrm>
            <a:off x="3399687" y="617941"/>
            <a:ext cx="3187591" cy="2300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34886" y="135492"/>
            <a:ext cx="6981355" cy="365287"/>
          </a:xfrm>
          <a:solidFill>
            <a:srgbClr val="92D05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s-ES" sz="2000" dirty="0">
                <a:latin typeface="Comic Sans MS" panose="030F0702030302020204" pitchFamily="66" charset="0"/>
              </a:rPr>
              <a:t>CLASIFICACIÓN SEGÚN INGESTIÓN</a:t>
            </a:r>
          </a:p>
        </p:txBody>
      </p:sp>
      <p:pic>
        <p:nvPicPr>
          <p:cNvPr id="5" name="Picture 12" descr="Nueva imagen (4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7553" y="2423607"/>
            <a:ext cx="2100539" cy="1393026"/>
          </a:xfrm>
          <a:prstGeom prst="rect">
            <a:avLst/>
          </a:prstGeom>
          <a:noFill/>
        </p:spPr>
      </p:pic>
      <p:pic>
        <p:nvPicPr>
          <p:cNvPr id="6" name="Picture 6" descr="Nueva imagen (3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62470" y="638748"/>
            <a:ext cx="2121125" cy="1387410"/>
          </a:xfrm>
          <a:prstGeom prst="rect">
            <a:avLst/>
          </a:prstGeom>
          <a:noFill/>
        </p:spPr>
      </p:pic>
      <p:pic>
        <p:nvPicPr>
          <p:cNvPr id="7" name="Picture 11" descr="Nueva imagen (12)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84876" y="2435767"/>
            <a:ext cx="2007163" cy="1698229"/>
          </a:xfrm>
          <a:prstGeom prst="rect">
            <a:avLst/>
          </a:prstGeom>
          <a:noFill/>
        </p:spPr>
      </p:pic>
      <p:pic>
        <p:nvPicPr>
          <p:cNvPr id="10" name="Picture 95" descr="ed002539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29086" y="4026141"/>
            <a:ext cx="2259897" cy="1478438"/>
          </a:xfrm>
          <a:prstGeom prst="rect">
            <a:avLst/>
          </a:prstGeom>
          <a:noFill/>
        </p:spPr>
      </p:pic>
      <p:pic>
        <p:nvPicPr>
          <p:cNvPr id="11" name="Picture 9" descr="ed03128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32067" y="5278256"/>
            <a:ext cx="2503809" cy="157974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45060" name="Picture 4" descr="C:\Documents and Settings\ana\Mis documentos\Mis imágenes\images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60445" y="2545663"/>
            <a:ext cx="2060310" cy="1236186"/>
          </a:xfrm>
          <a:prstGeom prst="rect">
            <a:avLst/>
          </a:prstGeom>
          <a:noFill/>
        </p:spPr>
      </p:pic>
      <p:pic>
        <p:nvPicPr>
          <p:cNvPr id="14" name="Picture 14" descr="ec07001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56893" y="2519231"/>
            <a:ext cx="1620837" cy="12890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" name="Picture 2" descr="https://encrypted-tbn0.gstatic.com/images?q=tbn:ANd9GcQGObqY-0hDsoWHRVTqCSpxAZW1C6j7ILllsIFiwuFQWUHZS4TeZWue-w">
            <a:hlinkClick r:id="rId10"/>
          </p:cNvPr>
          <p:cNvPicPr>
            <a:picLocks noChangeAspect="1" noChangeArrowheads="1"/>
          </p:cNvPicPr>
          <p:nvPr/>
        </p:nvPicPr>
        <p:blipFill rotWithShape="1">
          <a:blip r:embed="rId11" cstate="print"/>
          <a:srcRect b="11410"/>
          <a:stretch/>
        </p:blipFill>
        <p:spPr bwMode="auto">
          <a:xfrm>
            <a:off x="1550505" y="5830109"/>
            <a:ext cx="1417207" cy="1027891"/>
          </a:xfrm>
          <a:prstGeom prst="rect">
            <a:avLst/>
          </a:prstGeom>
          <a:noFill/>
        </p:spPr>
      </p:pic>
      <p:pic>
        <p:nvPicPr>
          <p:cNvPr id="12" name="Picture 4" descr="https://encrypted-tbn2.gstatic.com/images?q=tbn:ANd9GcSj0AAglDyXj3L9kiWEkPguEri21CwoWIk-TZb3jOmB5gehn1kWX0M5ncw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18537" y="995081"/>
            <a:ext cx="1017244" cy="1352472"/>
          </a:xfrm>
          <a:prstGeom prst="rect">
            <a:avLst/>
          </a:prstGeom>
          <a:noFill/>
        </p:spPr>
      </p:pic>
      <p:pic>
        <p:nvPicPr>
          <p:cNvPr id="16" name="Picture 7" descr="Nueva imagen (11)"/>
          <p:cNvPicPr>
            <a:picLocks noChangeAspect="1" noChangeArrowheads="1"/>
          </p:cNvPicPr>
          <p:nvPr/>
        </p:nvPicPr>
        <p:blipFill>
          <a:blip r:embed="rId14" cstate="print"/>
          <a:srcRect l="4843" t="3575" r="2280" b="3418"/>
          <a:stretch>
            <a:fillRect/>
          </a:stretch>
        </p:blipFill>
        <p:spPr bwMode="auto">
          <a:xfrm>
            <a:off x="7430326" y="4715910"/>
            <a:ext cx="1634162" cy="1108419"/>
          </a:xfrm>
          <a:prstGeom prst="rect">
            <a:avLst/>
          </a:prstGeom>
          <a:noFill/>
        </p:spPr>
      </p:pic>
      <p:pic>
        <p:nvPicPr>
          <p:cNvPr id="17" name="Picture 24" descr="ed013278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431712" y="5824330"/>
            <a:ext cx="1640074" cy="1033670"/>
          </a:xfrm>
          <a:prstGeom prst="rect">
            <a:avLst/>
          </a:prstGeom>
          <a:noFill/>
        </p:spPr>
      </p:pic>
      <p:sp>
        <p:nvSpPr>
          <p:cNvPr id="18" name="Text Box 7">
            <a:extLst>
              <a:ext uri="{FF2B5EF4-FFF2-40B4-BE49-F238E27FC236}">
                <a16:creationId xmlns="" xmlns:a16="http://schemas.microsoft.com/office/drawing/2014/main" id="{8E065843-903B-405E-8F11-F7191EC53A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5781" y="1658378"/>
            <a:ext cx="2081019" cy="954107"/>
          </a:xfrm>
          <a:prstGeom prst="rect">
            <a:avLst/>
          </a:prstGeom>
          <a:solidFill>
            <a:srgbClr val="DAFEA6"/>
          </a:solidFill>
          <a:ln w="38100">
            <a:solidFill>
              <a:srgbClr val="0066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400" b="1" dirty="0">
                <a:solidFill>
                  <a:srgbClr val="006600"/>
                </a:solidFill>
                <a:latin typeface="Comic Sans MS" panose="030F0702030302020204" pitchFamily="66" charset="0"/>
              </a:rPr>
              <a:t>MICRÓFAGOS</a:t>
            </a:r>
          </a:p>
          <a:p>
            <a:pPr algn="ctr">
              <a:spcBef>
                <a:spcPct val="50000"/>
              </a:spcBef>
            </a:pPr>
            <a:r>
              <a:rPr lang="es-ES" sz="1400" b="1" dirty="0">
                <a:solidFill>
                  <a:srgbClr val="006600"/>
                </a:solidFill>
                <a:latin typeface="Comic Sans MS" panose="030F0702030302020204" pitchFamily="66" charset="0"/>
              </a:rPr>
              <a:t>Alimento microscópico</a:t>
            </a:r>
          </a:p>
          <a:p>
            <a:pPr algn="ctr">
              <a:spcBef>
                <a:spcPct val="50000"/>
              </a:spcBef>
            </a:pPr>
            <a:r>
              <a:rPr lang="es-ES" sz="1400" b="1" dirty="0">
                <a:solidFill>
                  <a:srgbClr val="006600"/>
                </a:solidFill>
                <a:latin typeface="Comic Sans MS" panose="030F0702030302020204" pitchFamily="66" charset="0"/>
              </a:rPr>
              <a:t>Aparatos filtrantes</a:t>
            </a:r>
          </a:p>
        </p:txBody>
      </p:sp>
      <p:sp>
        <p:nvSpPr>
          <p:cNvPr id="19" name="Text Box 7">
            <a:extLst>
              <a:ext uri="{FF2B5EF4-FFF2-40B4-BE49-F238E27FC236}">
                <a16:creationId xmlns="" xmlns:a16="http://schemas.microsoft.com/office/drawing/2014/main" id="{1D2EE319-111F-43C2-9F9A-51128FD6CF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3929" y="1679878"/>
            <a:ext cx="3401893" cy="954107"/>
          </a:xfrm>
          <a:prstGeom prst="rect">
            <a:avLst/>
          </a:prstGeom>
          <a:solidFill>
            <a:srgbClr val="DAFEA6"/>
          </a:solidFill>
          <a:ln w="38100">
            <a:solidFill>
              <a:srgbClr val="0066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400" b="1" dirty="0">
                <a:solidFill>
                  <a:srgbClr val="006600"/>
                </a:solidFill>
                <a:latin typeface="Comic Sans MS" panose="030F0702030302020204" pitchFamily="66" charset="0"/>
              </a:rPr>
              <a:t>SUCTORES</a:t>
            </a:r>
          </a:p>
          <a:p>
            <a:pPr algn="ctr">
              <a:spcBef>
                <a:spcPct val="50000"/>
              </a:spcBef>
            </a:pPr>
            <a:r>
              <a:rPr lang="es-ES" sz="1400" b="1" dirty="0">
                <a:solidFill>
                  <a:srgbClr val="006600"/>
                </a:solidFill>
                <a:latin typeface="Comic Sans MS" panose="030F0702030302020204" pitchFamily="66" charset="0"/>
              </a:rPr>
              <a:t>Alimento líquido, sorben o succionan.</a:t>
            </a:r>
          </a:p>
          <a:p>
            <a:pPr algn="ctr">
              <a:spcBef>
                <a:spcPct val="50000"/>
              </a:spcBef>
            </a:pPr>
            <a:r>
              <a:rPr lang="es-ES" sz="1400" b="1" dirty="0">
                <a:solidFill>
                  <a:srgbClr val="006600"/>
                </a:solidFill>
                <a:latin typeface="Comic Sans MS" panose="030F0702030302020204" pitchFamily="66" charset="0"/>
              </a:rPr>
              <a:t>Apéndices bucales especializados</a:t>
            </a:r>
          </a:p>
        </p:txBody>
      </p:sp>
      <p:sp>
        <p:nvSpPr>
          <p:cNvPr id="20" name="Text Box 7">
            <a:extLst>
              <a:ext uri="{FF2B5EF4-FFF2-40B4-BE49-F238E27FC236}">
                <a16:creationId xmlns="" xmlns:a16="http://schemas.microsoft.com/office/drawing/2014/main" id="{BF6900F8-D3EB-47A7-BAD5-FDE85888BE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882" y="5191713"/>
            <a:ext cx="3155031" cy="630942"/>
          </a:xfrm>
          <a:prstGeom prst="rect">
            <a:avLst/>
          </a:prstGeom>
          <a:solidFill>
            <a:srgbClr val="DAFEA6"/>
          </a:solidFill>
          <a:ln w="38100">
            <a:solidFill>
              <a:srgbClr val="0066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400" b="1" dirty="0">
                <a:solidFill>
                  <a:srgbClr val="006600"/>
                </a:solidFill>
                <a:latin typeface="Comic Sans MS" panose="030F0702030302020204" pitchFamily="66" charset="0"/>
              </a:rPr>
              <a:t>DEGLUTORES</a:t>
            </a:r>
          </a:p>
          <a:p>
            <a:pPr algn="ctr">
              <a:spcBef>
                <a:spcPct val="50000"/>
              </a:spcBef>
            </a:pPr>
            <a:r>
              <a:rPr lang="es-ES" sz="1400" b="1" dirty="0">
                <a:solidFill>
                  <a:srgbClr val="006600"/>
                </a:solidFill>
                <a:latin typeface="Comic Sans MS" panose="030F0702030302020204" pitchFamily="66" charset="0"/>
              </a:rPr>
              <a:t>Incorporan presas sin desmenuzar</a:t>
            </a:r>
          </a:p>
        </p:txBody>
      </p:sp>
      <p:sp>
        <p:nvSpPr>
          <p:cNvPr id="21" name="Text Box 7">
            <a:extLst>
              <a:ext uri="{FF2B5EF4-FFF2-40B4-BE49-F238E27FC236}">
                <a16:creationId xmlns="" xmlns:a16="http://schemas.microsoft.com/office/drawing/2014/main" id="{78399367-6B4E-46D9-85D4-BB69F6A557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0655" y="4405146"/>
            <a:ext cx="2489784" cy="954107"/>
          </a:xfrm>
          <a:prstGeom prst="rect">
            <a:avLst/>
          </a:prstGeom>
          <a:solidFill>
            <a:srgbClr val="DAFEA6"/>
          </a:solidFill>
          <a:ln w="38100">
            <a:solidFill>
              <a:srgbClr val="0066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400" b="1" dirty="0">
                <a:solidFill>
                  <a:srgbClr val="006600"/>
                </a:solidFill>
                <a:latin typeface="Comic Sans MS" panose="030F0702030302020204" pitchFamily="66" charset="0"/>
              </a:rPr>
              <a:t>TRITURADORES</a:t>
            </a:r>
          </a:p>
          <a:p>
            <a:pPr algn="ctr">
              <a:spcBef>
                <a:spcPct val="50000"/>
              </a:spcBef>
            </a:pPr>
            <a:r>
              <a:rPr lang="es-ES" sz="1400" b="1" dirty="0">
                <a:solidFill>
                  <a:srgbClr val="006600"/>
                </a:solidFill>
                <a:latin typeface="Comic Sans MS" panose="030F0702030302020204" pitchFamily="66" charset="0"/>
              </a:rPr>
              <a:t>Trituran los alimentos.</a:t>
            </a:r>
          </a:p>
          <a:p>
            <a:pPr algn="ctr">
              <a:spcBef>
                <a:spcPct val="50000"/>
              </a:spcBef>
            </a:pPr>
            <a:r>
              <a:rPr lang="es-ES" sz="1400" b="1" dirty="0">
                <a:solidFill>
                  <a:srgbClr val="006600"/>
                </a:solidFill>
                <a:latin typeface="Comic Sans MS" panose="030F0702030302020204" pitchFamily="66" charset="0"/>
              </a:rPr>
              <a:t>Estructuras especializadas</a:t>
            </a:r>
          </a:p>
        </p:txBody>
      </p:sp>
      <p:pic>
        <p:nvPicPr>
          <p:cNvPr id="156674" name="Picture 2" descr="Resultado de imagen de salamanquesa">
            <a:extLst>
              <a:ext uri="{FF2B5EF4-FFF2-40B4-BE49-F238E27FC236}">
                <a16:creationId xmlns="" xmlns:a16="http://schemas.microsoft.com/office/drawing/2014/main" id="{E556E77D-1D56-42D6-896C-1DD0B32130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8" r="6866"/>
          <a:stretch/>
        </p:blipFill>
        <p:spPr bwMode="auto">
          <a:xfrm>
            <a:off x="464019" y="4113373"/>
            <a:ext cx="1536903" cy="1055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6676" name="Picture 4" descr="Resultado de imagen de sanguijuela">
            <a:extLst>
              <a:ext uri="{FF2B5EF4-FFF2-40B4-BE49-F238E27FC236}">
                <a16:creationId xmlns="" xmlns:a16="http://schemas.microsoft.com/office/drawing/2014/main" id="{6F98079A-678D-4161-9BFB-C457BA62E3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0" t="24845" r="18315" b="14978"/>
          <a:stretch/>
        </p:blipFill>
        <p:spPr bwMode="auto">
          <a:xfrm>
            <a:off x="6412795" y="643144"/>
            <a:ext cx="1730745" cy="1015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4" name="Text Box 4"/>
          <p:cNvSpPr txBox="1">
            <a:spLocks noChangeArrowheads="1"/>
          </p:cNvSpPr>
          <p:nvPr/>
        </p:nvSpPr>
        <p:spPr bwMode="auto">
          <a:xfrm>
            <a:off x="653017" y="278647"/>
            <a:ext cx="6624637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b="1" dirty="0">
                <a:solidFill>
                  <a:srgbClr val="669900"/>
                </a:solidFill>
                <a:latin typeface="Comic Sans MS" panose="030F0702030302020204" pitchFamily="66" charset="0"/>
              </a:rPr>
              <a:t>2. DIGESTIÓN</a:t>
            </a: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es-ES_tradnl" b="1" dirty="0">
                <a:solidFill>
                  <a:srgbClr val="669900"/>
                </a:solidFill>
                <a:latin typeface="Comic Sans MS" panose="030F0702030302020204" pitchFamily="66" charset="0"/>
              </a:rPr>
              <a:t> </a:t>
            </a:r>
            <a:r>
              <a:rPr lang="es-ES_tradnl" b="1" u="sng" dirty="0">
                <a:solidFill>
                  <a:srgbClr val="669900"/>
                </a:solidFill>
                <a:latin typeface="Comic Sans MS" panose="030F0702030302020204" pitchFamily="66" charset="0"/>
              </a:rPr>
              <a:t>Digestión mecánica </a:t>
            </a: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endParaRPr lang="es-ES_tradnl" b="1" dirty="0">
              <a:solidFill>
                <a:srgbClr val="669900"/>
              </a:solidFill>
              <a:latin typeface="Comic Sans MS" panose="030F0702030302020204" pitchFamily="66" charset="0"/>
            </a:endParaRP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endParaRPr lang="es-ES_tradnl" b="1" dirty="0">
              <a:solidFill>
                <a:srgbClr val="669900"/>
              </a:solidFill>
              <a:latin typeface="Comic Sans MS" panose="030F0702030302020204" pitchFamily="66" charset="0"/>
            </a:endParaRP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endParaRPr lang="es-ES_tradnl" b="1" dirty="0">
              <a:solidFill>
                <a:srgbClr val="669900"/>
              </a:solidFill>
              <a:latin typeface="Comic Sans MS" panose="030F0702030302020204" pitchFamily="66" charset="0"/>
            </a:endParaRP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endParaRPr lang="es-ES_tradnl" b="1" dirty="0">
              <a:solidFill>
                <a:srgbClr val="669900"/>
              </a:solidFill>
              <a:latin typeface="Comic Sans MS" panose="030F0702030302020204" pitchFamily="66" charset="0"/>
            </a:endParaRP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endParaRPr lang="es-ES_tradnl" b="1" dirty="0">
              <a:solidFill>
                <a:srgbClr val="669900"/>
              </a:solidFill>
              <a:latin typeface="Comic Sans MS" panose="030F0702030302020204" pitchFamily="66" charset="0"/>
            </a:endParaRP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endParaRPr lang="es-ES_tradnl" b="1" dirty="0">
              <a:solidFill>
                <a:srgbClr val="669900"/>
              </a:solidFill>
              <a:latin typeface="Comic Sans MS" panose="030F0702030302020204" pitchFamily="66" charset="0"/>
            </a:endParaRP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es-ES_tradnl" b="1" dirty="0">
                <a:solidFill>
                  <a:srgbClr val="669900"/>
                </a:solidFill>
                <a:latin typeface="Comic Sans MS" panose="030F0702030302020204" pitchFamily="66" charset="0"/>
              </a:rPr>
              <a:t> </a:t>
            </a:r>
            <a:r>
              <a:rPr lang="es-ES_tradnl" b="1" u="sng" dirty="0">
                <a:solidFill>
                  <a:srgbClr val="669900"/>
                </a:solidFill>
                <a:latin typeface="Comic Sans MS" panose="030F0702030302020204" pitchFamily="66" charset="0"/>
              </a:rPr>
              <a:t>Digestión química</a:t>
            </a:r>
            <a:r>
              <a:rPr lang="es-ES_tradnl" b="1" dirty="0">
                <a:solidFill>
                  <a:srgbClr val="669900"/>
                </a:solidFill>
                <a:latin typeface="Comic Sans MS" panose="030F0702030302020204" pitchFamily="66" charset="0"/>
              </a:rPr>
              <a:t>:</a:t>
            </a:r>
          </a:p>
          <a:p>
            <a:pPr>
              <a:spcBef>
                <a:spcPct val="50000"/>
              </a:spcBef>
            </a:pPr>
            <a:r>
              <a:rPr lang="es-ES_tradnl" b="1" dirty="0">
                <a:solidFill>
                  <a:srgbClr val="669900"/>
                </a:solidFill>
                <a:latin typeface="Comic Sans MS" panose="030F0702030302020204" pitchFamily="66" charset="0"/>
              </a:rPr>
              <a:t>  intracelular, extracelular, mixta </a:t>
            </a:r>
          </a:p>
          <a:p>
            <a:pPr>
              <a:spcBef>
                <a:spcPct val="50000"/>
              </a:spcBef>
            </a:pPr>
            <a:endParaRPr lang="es-ES" b="1" dirty="0">
              <a:solidFill>
                <a:srgbClr val="6699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66252" name="Picture 12" descr="e0197858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22957" y="1762397"/>
            <a:ext cx="1778000" cy="1308100"/>
          </a:xfrm>
          <a:prstGeom prst="rect">
            <a:avLst/>
          </a:prstGeom>
          <a:noFill/>
        </p:spPr>
      </p:pic>
      <p:pic>
        <p:nvPicPr>
          <p:cNvPr id="266253" name="Picture 13" descr="Nueva imagen (43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1899" y="1237205"/>
            <a:ext cx="3311069" cy="186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255" name="Picture 15" descr="Nueva imagen (11)"/>
          <p:cNvPicPr>
            <a:picLocks noChangeAspect="1" noChangeArrowheads="1"/>
          </p:cNvPicPr>
          <p:nvPr/>
        </p:nvPicPr>
        <p:blipFill>
          <a:blip r:embed="rId4" cstate="print"/>
          <a:srcRect l="4843" t="3575" r="2280" b="3418"/>
          <a:stretch>
            <a:fillRect/>
          </a:stretch>
        </p:blipFill>
        <p:spPr bwMode="auto">
          <a:xfrm>
            <a:off x="6260420" y="94362"/>
            <a:ext cx="2709409" cy="1837737"/>
          </a:xfrm>
          <a:prstGeom prst="rect">
            <a:avLst/>
          </a:prstGeom>
          <a:noFill/>
        </p:spPr>
      </p:pic>
      <p:pic>
        <p:nvPicPr>
          <p:cNvPr id="266259" name="Picture 19" descr="linterna"/>
          <p:cNvPicPr>
            <a:picLocks noChangeAspect="1" noChangeArrowheads="1"/>
          </p:cNvPicPr>
          <p:nvPr/>
        </p:nvPicPr>
        <p:blipFill>
          <a:blip r:embed="rId5" cstate="print"/>
          <a:srcRect l="19673" b="24164"/>
          <a:stretch>
            <a:fillRect/>
          </a:stretch>
        </p:blipFill>
        <p:spPr bwMode="auto">
          <a:xfrm>
            <a:off x="6353175" y="1956126"/>
            <a:ext cx="1173163" cy="1116013"/>
          </a:xfrm>
          <a:prstGeom prst="rect">
            <a:avLst/>
          </a:prstGeom>
          <a:noFill/>
        </p:spPr>
      </p:pic>
      <p:sp>
        <p:nvSpPr>
          <p:cNvPr id="266260" name="Text Box 20"/>
          <p:cNvSpPr txBox="1">
            <a:spLocks noChangeArrowheads="1"/>
          </p:cNvSpPr>
          <p:nvPr/>
        </p:nvSpPr>
        <p:spPr bwMode="auto">
          <a:xfrm>
            <a:off x="4349086" y="1457939"/>
            <a:ext cx="832279" cy="276999"/>
          </a:xfrm>
          <a:prstGeom prst="rect">
            <a:avLst/>
          </a:prstGeom>
          <a:solidFill>
            <a:schemeClr val="bg1"/>
          </a:solidFill>
          <a:ln w="38100">
            <a:solidFill>
              <a:schemeClr val="folHlink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200" b="1" dirty="0">
                <a:solidFill>
                  <a:srgbClr val="006600"/>
                </a:solidFill>
                <a:latin typeface="Comic Sans MS" panose="030F0702030302020204" pitchFamily="66" charset="0"/>
              </a:rPr>
              <a:t>Moluscos</a:t>
            </a:r>
          </a:p>
        </p:txBody>
      </p:sp>
      <p:sp>
        <p:nvSpPr>
          <p:cNvPr id="266261" name="Text Box 21"/>
          <p:cNvSpPr txBox="1">
            <a:spLocks noChangeArrowheads="1"/>
          </p:cNvSpPr>
          <p:nvPr/>
        </p:nvSpPr>
        <p:spPr bwMode="auto">
          <a:xfrm>
            <a:off x="3784664" y="6045584"/>
            <a:ext cx="849913" cy="553998"/>
          </a:xfrm>
          <a:prstGeom prst="rect">
            <a:avLst/>
          </a:prstGeom>
          <a:solidFill>
            <a:schemeClr val="bg1"/>
          </a:solidFill>
          <a:ln w="38100">
            <a:solidFill>
              <a:schemeClr val="folHlink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200" b="1" dirty="0" err="1">
                <a:solidFill>
                  <a:srgbClr val="006600"/>
                </a:solidFill>
                <a:latin typeface="Comic Sans MS" panose="030F0702030302020204" pitchFamily="66" charset="0"/>
              </a:rPr>
              <a:t>Cnidarios</a:t>
            </a:r>
            <a:endParaRPr lang="es-ES" sz="1200" b="1" dirty="0">
              <a:solidFill>
                <a:srgbClr val="006600"/>
              </a:solidFill>
              <a:latin typeface="Comic Sans MS" panose="030F0702030302020204" pitchFamily="66" charset="0"/>
            </a:endParaRPr>
          </a:p>
          <a:p>
            <a:pPr algn="ctr">
              <a:spcBef>
                <a:spcPct val="50000"/>
              </a:spcBef>
            </a:pPr>
            <a:r>
              <a:rPr lang="es-ES" sz="1200" b="1" dirty="0">
                <a:solidFill>
                  <a:srgbClr val="006600"/>
                </a:solidFill>
                <a:latin typeface="Comic Sans MS" panose="030F0702030302020204" pitchFamily="66" charset="0"/>
              </a:rPr>
              <a:t>mixta</a:t>
            </a:r>
          </a:p>
        </p:txBody>
      </p:sp>
      <p:sp>
        <p:nvSpPr>
          <p:cNvPr id="266262" name="Text Box 22"/>
          <p:cNvSpPr txBox="1">
            <a:spLocks noChangeArrowheads="1"/>
          </p:cNvSpPr>
          <p:nvPr/>
        </p:nvSpPr>
        <p:spPr bwMode="auto">
          <a:xfrm>
            <a:off x="7330509" y="2066929"/>
            <a:ext cx="1866217" cy="27699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Linterna de Aristóteles</a:t>
            </a:r>
          </a:p>
        </p:txBody>
      </p:sp>
      <p:sp>
        <p:nvSpPr>
          <p:cNvPr id="266263" name="Text Box 23"/>
          <p:cNvSpPr txBox="1">
            <a:spLocks noChangeArrowheads="1"/>
          </p:cNvSpPr>
          <p:nvPr/>
        </p:nvSpPr>
        <p:spPr bwMode="auto">
          <a:xfrm>
            <a:off x="4461704" y="2931556"/>
            <a:ext cx="663575" cy="27463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Rádula</a:t>
            </a:r>
          </a:p>
        </p:txBody>
      </p:sp>
      <p:pic>
        <p:nvPicPr>
          <p:cNvPr id="266264" name="Picture 24" descr="833571ALMT05P096H01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93772" y="2301886"/>
            <a:ext cx="1530350" cy="2411413"/>
          </a:xfrm>
          <a:prstGeom prst="rect">
            <a:avLst/>
          </a:prstGeom>
          <a:noFill/>
        </p:spPr>
      </p:pic>
      <p:sp>
        <p:nvSpPr>
          <p:cNvPr id="266265" name="Text Box 25"/>
          <p:cNvSpPr txBox="1">
            <a:spLocks noChangeArrowheads="1"/>
          </p:cNvSpPr>
          <p:nvPr/>
        </p:nvSpPr>
        <p:spPr bwMode="auto">
          <a:xfrm>
            <a:off x="6929742" y="3714330"/>
            <a:ext cx="736099" cy="27699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Dientes</a:t>
            </a:r>
          </a:p>
        </p:txBody>
      </p:sp>
      <p:sp>
        <p:nvSpPr>
          <p:cNvPr id="266269" name="Text Box 29"/>
          <p:cNvSpPr txBox="1">
            <a:spLocks noChangeArrowheads="1"/>
          </p:cNvSpPr>
          <p:nvPr/>
        </p:nvSpPr>
        <p:spPr bwMode="auto">
          <a:xfrm>
            <a:off x="6806050" y="3355752"/>
            <a:ext cx="963725" cy="276999"/>
          </a:xfrm>
          <a:prstGeom prst="rect">
            <a:avLst/>
          </a:prstGeom>
          <a:solidFill>
            <a:schemeClr val="bg1"/>
          </a:solidFill>
          <a:ln w="38100">
            <a:solidFill>
              <a:schemeClr val="folHlink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200" b="1" dirty="0">
                <a:solidFill>
                  <a:srgbClr val="006600"/>
                </a:solidFill>
                <a:latin typeface="Comic Sans MS" panose="030F0702030302020204" pitchFamily="66" charset="0"/>
              </a:rPr>
              <a:t>Mamíferos</a:t>
            </a:r>
          </a:p>
        </p:txBody>
      </p:sp>
      <p:pic>
        <p:nvPicPr>
          <p:cNvPr id="17" name="Picture 6" descr="Nueva imagen (4)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95017" y="4658423"/>
            <a:ext cx="2146966" cy="1424329"/>
          </a:xfrm>
          <a:prstGeom prst="rect">
            <a:avLst/>
          </a:prstGeom>
          <a:noFill/>
        </p:spPr>
      </p:pic>
      <p:pic>
        <p:nvPicPr>
          <p:cNvPr id="19" name="Picture 5" descr="Nueva imagen (5)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33478" y="4651513"/>
            <a:ext cx="2100319" cy="139412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0" name="Text Box 15"/>
          <p:cNvSpPr txBox="1">
            <a:spLocks noChangeArrowheads="1"/>
          </p:cNvSpPr>
          <p:nvPr/>
        </p:nvSpPr>
        <p:spPr bwMode="auto">
          <a:xfrm>
            <a:off x="1126650" y="6045585"/>
            <a:ext cx="1026243" cy="553998"/>
          </a:xfrm>
          <a:prstGeom prst="rect">
            <a:avLst/>
          </a:prstGeom>
          <a:solidFill>
            <a:schemeClr val="bg1"/>
          </a:solidFill>
          <a:ln w="38100">
            <a:solidFill>
              <a:schemeClr val="folHlink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200" b="1" dirty="0">
                <a:solidFill>
                  <a:srgbClr val="006600"/>
                </a:solidFill>
                <a:latin typeface="Comic Sans MS" panose="030F0702030302020204" pitchFamily="66" charset="0"/>
              </a:rPr>
              <a:t>Poríferos</a:t>
            </a:r>
          </a:p>
          <a:p>
            <a:pPr algn="ctr">
              <a:spcBef>
                <a:spcPct val="50000"/>
              </a:spcBef>
            </a:pPr>
            <a:r>
              <a:rPr lang="es-ES" sz="1200" b="1" dirty="0">
                <a:solidFill>
                  <a:srgbClr val="006600"/>
                </a:solidFill>
                <a:latin typeface="Comic Sans MS" panose="030F0702030302020204" pitchFamily="66" charset="0"/>
              </a:rPr>
              <a:t>intracelular</a:t>
            </a:r>
          </a:p>
        </p:txBody>
      </p:sp>
      <p:pic>
        <p:nvPicPr>
          <p:cNvPr id="188418" name="Picture 2" descr="https://encrypted-tbn0.gstatic.com/images?q=tbn:ANd9GcTHcym0t1MllsGPoZc1u977Xc4p2dY2xENLsHGQoEaNYPDsHHfB9-tlqw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168353" y="4655697"/>
            <a:ext cx="2027577" cy="1379419"/>
          </a:xfrm>
          <a:prstGeom prst="rect">
            <a:avLst/>
          </a:prstGeom>
          <a:noFill/>
        </p:spPr>
      </p:pic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5744286" y="6038959"/>
            <a:ext cx="1080745" cy="553998"/>
          </a:xfrm>
          <a:prstGeom prst="rect">
            <a:avLst/>
          </a:prstGeom>
          <a:solidFill>
            <a:schemeClr val="bg1"/>
          </a:solidFill>
          <a:ln w="38100">
            <a:solidFill>
              <a:schemeClr val="folHlink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200" b="1" dirty="0">
                <a:solidFill>
                  <a:srgbClr val="006600"/>
                </a:solidFill>
                <a:latin typeface="Comic Sans MS" panose="030F0702030302020204" pitchFamily="66" charset="0"/>
              </a:rPr>
              <a:t>Digestión</a:t>
            </a:r>
          </a:p>
          <a:p>
            <a:pPr algn="ctr">
              <a:spcBef>
                <a:spcPct val="50000"/>
              </a:spcBef>
            </a:pPr>
            <a:r>
              <a:rPr lang="es-ES" sz="1200" b="1" dirty="0">
                <a:solidFill>
                  <a:srgbClr val="006600"/>
                </a:solidFill>
                <a:latin typeface="Comic Sans MS" panose="030F0702030302020204" pitchFamily="66" charset="0"/>
              </a:rPr>
              <a:t>extracelular</a:t>
            </a:r>
          </a:p>
        </p:txBody>
      </p:sp>
      <p:sp>
        <p:nvSpPr>
          <p:cNvPr id="22" name="Rectangle 226">
            <a:extLst>
              <a:ext uri="{FF2B5EF4-FFF2-40B4-BE49-F238E27FC236}">
                <a16:creationId xmlns="" xmlns:a16="http://schemas.microsoft.com/office/drawing/2014/main" id="{2C3E1BA0-6FEF-450E-BD22-10A43DA503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5532" y="369448"/>
            <a:ext cx="324764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s-ES_tradnl" sz="1200" dirty="0">
                <a:latin typeface="Comic Sans MS" pitchFamily="66" charset="0"/>
              </a:rPr>
              <a:t>Se </a:t>
            </a:r>
            <a:r>
              <a:rPr lang="es-ES_tradnl" sz="1200" b="1" dirty="0">
                <a:latin typeface="Comic Sans MS" pitchFamily="66" charset="0"/>
              </a:rPr>
              <a:t>reduce</a:t>
            </a:r>
            <a:r>
              <a:rPr lang="es-ES_tradnl" sz="1200" dirty="0">
                <a:latin typeface="Comic Sans MS" pitchFamily="66" charset="0"/>
              </a:rPr>
              <a:t> el tamaño de las partículas del alimento, </a:t>
            </a:r>
            <a:r>
              <a:rPr lang="es-ES_tradnl" sz="1200" b="1" dirty="0">
                <a:latin typeface="Comic Sans MS" pitchFamily="66" charset="0"/>
              </a:rPr>
              <a:t>no</a:t>
            </a:r>
            <a:r>
              <a:rPr lang="es-ES_tradnl" sz="1200" dirty="0">
                <a:latin typeface="Comic Sans MS" pitchFamily="66" charset="0"/>
              </a:rPr>
              <a:t> hay transformación en otras sustancias. La realizan los </a:t>
            </a:r>
            <a:r>
              <a:rPr lang="es-ES_tradnl" sz="1200" b="1" dirty="0">
                <a:latin typeface="Comic Sans MS" pitchFamily="66" charset="0"/>
              </a:rPr>
              <a:t>dientes y las paredes del tubo digestivo</a:t>
            </a:r>
            <a:r>
              <a:rPr lang="es-ES_tradnl" sz="1200" dirty="0">
                <a:latin typeface="Comic Sans MS" pitchFamily="66" charset="0"/>
              </a:rPr>
              <a:t>.</a:t>
            </a:r>
            <a:endParaRPr lang="es-ES" sz="1200" dirty="0">
              <a:latin typeface="Comic Sans MS" pitchFamily="66" charset="0"/>
            </a:endParaRPr>
          </a:p>
        </p:txBody>
      </p:sp>
      <p:sp>
        <p:nvSpPr>
          <p:cNvPr id="23" name="Rectangle 232">
            <a:extLst>
              <a:ext uri="{FF2B5EF4-FFF2-40B4-BE49-F238E27FC236}">
                <a16:creationId xmlns="" xmlns:a16="http://schemas.microsoft.com/office/drawing/2014/main" id="{86DA6AE1-8658-43B6-8BAA-B11D574A19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4106" y="5397683"/>
            <a:ext cx="185340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 dirty="0">
                <a:latin typeface="Comic Sans MS" pitchFamily="66" charset="0"/>
              </a:rPr>
              <a:t>Los componentes de los alimentos se transforman en otras sustancias diferentes. La realizan </a:t>
            </a:r>
            <a:r>
              <a:rPr lang="es-ES_tradnl" sz="1200" b="1" dirty="0">
                <a:latin typeface="Comic Sans MS" pitchFamily="66" charset="0"/>
              </a:rPr>
              <a:t>las enzimas </a:t>
            </a:r>
            <a:r>
              <a:rPr lang="es-ES_tradnl" sz="1200" dirty="0">
                <a:latin typeface="Comic Sans MS" pitchFamily="66" charset="0"/>
              </a:rPr>
              <a:t>de los jugos digestivos</a:t>
            </a:r>
            <a:r>
              <a:rPr lang="es-ES_tradnl" sz="1200" b="1" dirty="0">
                <a:latin typeface="Comic Sans MS" pitchFamily="66" charset="0"/>
              </a:rPr>
              <a:t>.</a:t>
            </a:r>
            <a:endParaRPr lang="es-ES" sz="1200" b="1" dirty="0"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194" name="Picture 2" descr="826630Unidad03_Página_07_Imagen_000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56100" y="1052513"/>
            <a:ext cx="3600450" cy="2752725"/>
          </a:xfrm>
          <a:prstGeom prst="rect">
            <a:avLst/>
          </a:prstGeom>
          <a:noFill/>
        </p:spPr>
      </p:pic>
      <p:pic>
        <p:nvPicPr>
          <p:cNvPr id="264195" name="Picture 3" descr="826630Unidad03_Página_07_Imagen_00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59000" y="4041775"/>
            <a:ext cx="2376488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4197" name="Rectangle 5"/>
          <p:cNvSpPr>
            <a:spLocks noChangeArrowheads="1"/>
          </p:cNvSpPr>
          <p:nvPr/>
        </p:nvSpPr>
        <p:spPr bwMode="auto">
          <a:xfrm>
            <a:off x="2957513" y="1844675"/>
            <a:ext cx="1549400" cy="32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Intestino delgado</a:t>
            </a:r>
            <a:endParaRPr lang="es-ES_tradnl" sz="1200">
              <a:solidFill>
                <a:srgbClr val="006600"/>
              </a:solidFill>
              <a:latin typeface="Comic Sans MS" panose="030F0702030302020204" pitchFamily="66" charset="0"/>
              <a:cs typeface="Arial" charset="0"/>
            </a:endParaRPr>
          </a:p>
        </p:txBody>
      </p:sp>
      <p:sp>
        <p:nvSpPr>
          <p:cNvPr id="264199" name="Rectangle 7"/>
          <p:cNvSpPr>
            <a:spLocks noChangeArrowheads="1"/>
          </p:cNvSpPr>
          <p:nvPr/>
        </p:nvSpPr>
        <p:spPr bwMode="auto">
          <a:xfrm>
            <a:off x="2916238" y="3500438"/>
            <a:ext cx="2843212" cy="2449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264200" name="Rectangle 8"/>
          <p:cNvSpPr>
            <a:spLocks noChangeArrowheads="1"/>
          </p:cNvSpPr>
          <p:nvPr/>
        </p:nvSpPr>
        <p:spPr bwMode="auto">
          <a:xfrm>
            <a:off x="3743325" y="3684588"/>
            <a:ext cx="1800225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Vellosidades intestinales</a:t>
            </a:r>
            <a:endParaRPr lang="es-ES" sz="1200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264203" name="Text Box 11"/>
          <p:cNvSpPr txBox="1">
            <a:spLocks noChangeArrowheads="1"/>
          </p:cNvSpPr>
          <p:nvPr/>
        </p:nvSpPr>
        <p:spPr bwMode="auto">
          <a:xfrm>
            <a:off x="792163" y="490495"/>
            <a:ext cx="51847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b="1" dirty="0">
                <a:solidFill>
                  <a:srgbClr val="669900"/>
                </a:solidFill>
              </a:rPr>
              <a:t> </a:t>
            </a:r>
            <a:r>
              <a:rPr lang="es-ES_tradnl" b="1" dirty="0">
                <a:solidFill>
                  <a:srgbClr val="669900"/>
                </a:solidFill>
                <a:latin typeface="Comic Sans MS" panose="030F0702030302020204" pitchFamily="66" charset="0"/>
              </a:rPr>
              <a:t>3. ABSORCIÓN</a:t>
            </a:r>
            <a:endParaRPr lang="es-ES" b="1" dirty="0">
              <a:solidFill>
                <a:srgbClr val="6699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64206" name="Picture 14" descr="833571ALMT05P096H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944" t="65315" r="12985" b="1781"/>
          <a:stretch>
            <a:fillRect/>
          </a:stretch>
        </p:blipFill>
        <p:spPr bwMode="auto">
          <a:xfrm>
            <a:off x="287338" y="1160463"/>
            <a:ext cx="2879725" cy="2844800"/>
          </a:xfrm>
          <a:prstGeom prst="rect">
            <a:avLst/>
          </a:prstGeom>
          <a:noFill/>
        </p:spPr>
      </p:pic>
      <p:sp>
        <p:nvSpPr>
          <p:cNvPr id="264207" name="Line 15"/>
          <p:cNvSpPr>
            <a:spLocks noChangeShapeType="1"/>
          </p:cNvSpPr>
          <p:nvPr/>
        </p:nvSpPr>
        <p:spPr bwMode="auto">
          <a:xfrm flipH="1">
            <a:off x="2339975" y="2024063"/>
            <a:ext cx="719138" cy="468312"/>
          </a:xfrm>
          <a:prstGeom prst="line">
            <a:avLst/>
          </a:prstGeom>
          <a:noFill/>
          <a:ln w="19050">
            <a:solidFill>
              <a:srgbClr val="0066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pic>
        <p:nvPicPr>
          <p:cNvPr id="264208" name="Picture 16" descr="lupa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43100" y="2420938"/>
            <a:ext cx="45402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4210" name="Picture 18" descr="lupa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4875" y="2676525"/>
            <a:ext cx="45402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4213" name="Line 21"/>
          <p:cNvSpPr>
            <a:spLocks noChangeShapeType="1"/>
          </p:cNvSpPr>
          <p:nvPr/>
        </p:nvSpPr>
        <p:spPr bwMode="auto">
          <a:xfrm flipV="1">
            <a:off x="4319588" y="2892425"/>
            <a:ext cx="323850" cy="827088"/>
          </a:xfrm>
          <a:prstGeom prst="line">
            <a:avLst/>
          </a:prstGeom>
          <a:noFill/>
          <a:ln w="19050">
            <a:solidFill>
              <a:srgbClr val="0066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64214" name="Line 22"/>
          <p:cNvSpPr>
            <a:spLocks noChangeShapeType="1"/>
          </p:cNvSpPr>
          <p:nvPr/>
        </p:nvSpPr>
        <p:spPr bwMode="auto">
          <a:xfrm flipV="1">
            <a:off x="4319588" y="3108325"/>
            <a:ext cx="1044575" cy="611188"/>
          </a:xfrm>
          <a:prstGeom prst="line">
            <a:avLst/>
          </a:prstGeom>
          <a:noFill/>
          <a:ln w="19050">
            <a:solidFill>
              <a:srgbClr val="0066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pic>
        <p:nvPicPr>
          <p:cNvPr id="26" name="Picture 4" descr="826630Unidad03_Página_07_Imagen_000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616575" y="4130532"/>
            <a:ext cx="3059113" cy="205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94">
            <a:extLst>
              <a:ext uri="{FF2B5EF4-FFF2-40B4-BE49-F238E27FC236}">
                <a16:creationId xmlns="" xmlns:a16="http://schemas.microsoft.com/office/drawing/2014/main" id="{6BD0B020-9136-4C27-9D0C-CC98302EFA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0487" y="490495"/>
            <a:ext cx="2214627" cy="523220"/>
          </a:xfrm>
          <a:prstGeom prst="rect">
            <a:avLst/>
          </a:prstGeom>
          <a:solidFill>
            <a:srgbClr val="CCFF99"/>
          </a:solidFill>
          <a:ln w="9525">
            <a:solidFill>
              <a:srgbClr val="339933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s-ES_tradnl" sz="1400" dirty="0">
                <a:latin typeface="Comic Sans MS" panose="030F0702030302020204" pitchFamily="66" charset="0"/>
              </a:rPr>
              <a:t>Paso de los nutrientes al torrente sanguíneo.</a:t>
            </a:r>
            <a:endParaRPr lang="es-ES" sz="140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7311</TotalTime>
  <Words>1875</Words>
  <Application>Microsoft Office PowerPoint</Application>
  <PresentationFormat>Presentación en pantalla (4:3)</PresentationFormat>
  <Paragraphs>472</Paragraphs>
  <Slides>42</Slides>
  <Notes>7</Notes>
  <HiddenSlides>0</HiddenSlides>
  <MMClips>0</MMClips>
  <ScaleCrop>false</ScaleCrop>
  <HeadingPairs>
    <vt:vector size="8" baseType="variant">
      <vt:variant>
        <vt:lpstr>Fuentes usadas</vt:lpstr>
      </vt:variant>
      <vt:variant>
        <vt:i4>3</vt:i4>
      </vt:variant>
      <vt:variant>
        <vt:lpstr>Tema</vt:lpstr>
      </vt:variant>
      <vt:variant>
        <vt:i4>3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42</vt:i4>
      </vt:variant>
    </vt:vector>
  </HeadingPairs>
  <TitlesOfParts>
    <vt:vector size="49" baseType="lpstr">
      <vt:lpstr>Arial</vt:lpstr>
      <vt:lpstr>Calibri</vt:lpstr>
      <vt:lpstr>Comic Sans MS</vt:lpstr>
      <vt:lpstr>Diseño predeterminado</vt:lpstr>
      <vt:lpstr>Tema de Office</vt:lpstr>
      <vt:lpstr>1_Diseño predeterminado</vt:lpstr>
      <vt:lpstr>Imagen de mapa de bits</vt:lpstr>
      <vt:lpstr>TEMA 5  LA NUTRICIÓN: DIGESTIÓN EN ANIMALES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CLASIFICACIÓN SEGÚN INGESTIÓN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Boca – faringe – esófago – estómago (saco cardíaco – saco pilórico) – intestino - ano</vt:lpstr>
      <vt:lpstr>Presentación de PowerPoint</vt:lpstr>
      <vt:lpstr>Presentación de PowerPoint</vt:lpstr>
      <vt:lpstr>Presentación de PowerPoint</vt:lpstr>
      <vt:lpstr>Presentación de PowerPoint</vt:lpstr>
      <vt:lpstr>VERTEBRADOS: Especializaciones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Grupo Santillana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Antonio Brandi</dc:creator>
  <cp:lastModifiedBy>Ana Rodríguez Martínez</cp:lastModifiedBy>
  <cp:revision>463</cp:revision>
  <dcterms:created xsi:type="dcterms:W3CDTF">2006-07-28T11:11:14Z</dcterms:created>
  <dcterms:modified xsi:type="dcterms:W3CDTF">2020-11-24T16:02:33Z</dcterms:modified>
</cp:coreProperties>
</file>