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83" r:id="rId4"/>
    <p:sldId id="259" r:id="rId5"/>
    <p:sldId id="290" r:id="rId6"/>
    <p:sldId id="262" r:id="rId7"/>
    <p:sldId id="263" r:id="rId8"/>
    <p:sldId id="284" r:id="rId9"/>
    <p:sldId id="264" r:id="rId10"/>
    <p:sldId id="266" r:id="rId11"/>
    <p:sldId id="289" r:id="rId12"/>
    <p:sldId id="268" r:id="rId13"/>
    <p:sldId id="269" r:id="rId14"/>
    <p:sldId id="270" r:id="rId15"/>
    <p:sldId id="271" r:id="rId16"/>
    <p:sldId id="272" r:id="rId17"/>
    <p:sldId id="273" r:id="rId18"/>
    <p:sldId id="274" r:id="rId19"/>
    <p:sldId id="275" r:id="rId20"/>
    <p:sldId id="286" r:id="rId21"/>
    <p:sldId id="293" r:id="rId22"/>
    <p:sldId id="292" r:id="rId23"/>
    <p:sldId id="288" r:id="rId24"/>
    <p:sldId id="294" r:id="rId25"/>
    <p:sldId id="295" r:id="rId26"/>
    <p:sldId id="291" r:id="rId27"/>
    <p:sldId id="281"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48" autoAdjust="0"/>
    <p:restoredTop sz="94660"/>
  </p:normalViewPr>
  <p:slideViewPr>
    <p:cSldViewPr snapToGrid="0">
      <p:cViewPr varScale="1">
        <p:scale>
          <a:sx n="64" d="100"/>
          <a:sy n="64" d="100"/>
        </p:scale>
        <p:origin x="11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B1BE3-11B5-45C5-B999-4CB3FC61BB7E}" type="datetimeFigureOut">
              <a:rPr lang="es-ES" smtClean="0"/>
              <a:t>20/04/2026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AAB0A-68C0-451B-BB2C-05E212C147C3}" type="slidenum">
              <a:rPr lang="es-ES" smtClean="0"/>
              <a:t>‹Nº›</a:t>
            </a:fld>
            <a:endParaRPr lang="es-ES"/>
          </a:p>
        </p:txBody>
      </p:sp>
    </p:spTree>
    <p:extLst>
      <p:ext uri="{BB962C8B-B14F-4D97-AF65-F5344CB8AC3E}">
        <p14:creationId xmlns:p14="http://schemas.microsoft.com/office/powerpoint/2010/main" val="245640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CCEE6-C49B-4149-A116-23076D1C0632}" type="slidenum">
              <a:rPr lang="es-ES"/>
              <a:pPr/>
              <a:t>5</a:t>
            </a:fld>
            <a:endParaRPr lang="es-E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70249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ACE30-554A-442B-ADDD-941BD5E0B89E}" type="slidenum">
              <a:rPr lang="es-ES"/>
              <a:pPr/>
              <a:t>14</a:t>
            </a:fld>
            <a:endParaRPr lang="es-E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95338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114731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396982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247574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3212195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2647994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225864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E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248488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144773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E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140769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E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172601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39656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387522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9A4000F-FBDB-4878-8A9D-F64BAB2C4CD3}" type="datetimeFigureOut">
              <a:rPr lang="es-ES" smtClean="0"/>
              <a:t>20/04/2026</a:t>
            </a:fld>
            <a:endParaRPr lang="es-E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E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58E5C-45E5-4E7A-AA80-F69184FAA58D}" type="slidenum">
              <a:rPr lang="es-ES" smtClean="0"/>
              <a:t>‹Nº›</a:t>
            </a:fld>
            <a:endParaRPr lang="es-ES"/>
          </a:p>
        </p:txBody>
      </p:sp>
    </p:spTree>
    <p:extLst>
      <p:ext uri="{BB962C8B-B14F-4D97-AF65-F5344CB8AC3E}">
        <p14:creationId xmlns:p14="http://schemas.microsoft.com/office/powerpoint/2010/main" val="2116636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84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hyperlink" Target="http://recursostic.educacion.es/secundaria/edad/4esobiologia/4quincena10/imagenes10/ciclo_carbono.swf" TargetMode="External"/><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hyperlink" Target="http://recursostic.educacion.es/secundaria/edad/4esobiologia/4quincena10/index_4quincena10.htm" TargetMode="External"/><Relationship Id="rId4" Type="http://schemas.openxmlformats.org/officeDocument/2006/relationships/image" Target="../media/image40.png"/><Relationship Id="rId9" Type="http://schemas.openxmlformats.org/officeDocument/2006/relationships/hyperlink" Target="http://recursostic.educacion.es/secundaria/edad/4esobioloanimaci&#243;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hyperlink" Target="http://recursostic.educacion.es/secundaria/edad/4esobiologia/4quincena10/imagenes10/ciclo_fosforo.sw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hyperlink" Target="http://recursostic.educacion.es/secundaria/edad/4esobiologia/4quincena11/imagenes11/carac_sucesion.sw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 Id="rId5" Type="http://schemas.openxmlformats.org/officeDocument/2006/relationships/hyperlink" Target="http://recursostic.educacion.es/secundaria/edad/4esobiologia/4quincena11/imagenes11/se_cultivo_abandon.swf" TargetMode="External"/><Relationship Id="rId4" Type="http://schemas.openxmlformats.org/officeDocument/2006/relationships/hyperlink" Target="http://recursostic.educacion.es/secundaria/edad/4esobiologia/4quincena11/imagenes11/sucesi_ecolog.sw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hyperlink" Target="http://recursostic.educacion.es/secundaria/edad/4esobiologia/4quincena10/imagenes10/consumidores.swf"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recursostic.educacion.es/secundaria/edad/4esobiologia/4quincena10/imagenes10/cade_trofica.swf"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recursostic.educacion.es/secundaria/edad/4esobiologia/4quincena10/imagenes10/ciclos_biogeo_modificado.sw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cursostic.educacion.es/secundaria/edad/4esobiologia/4quincena10/imagenes10/flujo_energi.swf" TargetMode="External"/><Relationship Id="rId2" Type="http://schemas.openxmlformats.org/officeDocument/2006/relationships/image" Target="../media/image1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2558" y="2112567"/>
            <a:ext cx="6732748" cy="14700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s-ES" sz="2400" u="sng"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LOS ECOSISTEMAS Y SU DINÁMICA</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Estructura trófica del ecosistema</a:t>
            </a:r>
          </a:p>
        </p:txBody>
      </p:sp>
      <p:sp>
        <p:nvSpPr>
          <p:cNvPr id="7" name="Título 1"/>
          <p:cNvSpPr txBox="1">
            <a:spLocks/>
          </p:cNvSpPr>
          <p:nvPr/>
        </p:nvSpPr>
        <p:spPr>
          <a:xfrm>
            <a:off x="1052188" y="3607495"/>
            <a:ext cx="6732748" cy="336950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400" dirty="0">
                <a:solidFill>
                  <a:srgbClr val="0070C0"/>
                </a:solidFill>
                <a:latin typeface="Comic Sans MS" panose="030F0702030302020204" pitchFamily="66" charset="0"/>
              </a:rPr>
              <a:t>	a. Niveles tróficos</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b. Cadenas y redes tróficas</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c. Circulación de materia</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d. Flujo de energía</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e. Parámetros tróficos</a:t>
            </a:r>
            <a:br>
              <a:rPr lang="es-ES" sz="2400" dirty="0">
                <a:solidFill>
                  <a:srgbClr val="0070C0"/>
                </a:solidFill>
                <a:latin typeface="Comic Sans MS" panose="030F0702030302020204" pitchFamily="66" charset="0"/>
              </a:rPr>
            </a:br>
            <a:r>
              <a:rPr lang="es-ES" sz="2400" dirty="0">
                <a:solidFill>
                  <a:srgbClr val="0070C0"/>
                </a:solidFill>
                <a:latin typeface="Comic Sans MS" panose="030F0702030302020204" pitchFamily="66" charset="0"/>
              </a:rPr>
              <a:t>	f. Pirámides tróficas</a:t>
            </a:r>
          </a:p>
          <a:p>
            <a:pPr algn="l"/>
            <a:r>
              <a:rPr lang="es-ES" sz="2400" dirty="0">
                <a:solidFill>
                  <a:srgbClr val="0070C0"/>
                </a:solidFill>
                <a:latin typeface="Comic Sans MS" panose="030F0702030302020204" pitchFamily="66" charset="0"/>
              </a:rPr>
              <a:t>	g. Ciclos biogeoquímicos</a:t>
            </a:r>
          </a:p>
          <a:p>
            <a:pPr algn="l"/>
            <a:r>
              <a:rPr lang="es-ES" sz="2400" dirty="0">
                <a:solidFill>
                  <a:srgbClr val="0070C0"/>
                </a:solidFill>
                <a:latin typeface="Comic Sans MS" panose="030F0702030302020204" pitchFamily="66" charset="0"/>
              </a:rPr>
              <a:t>	h. Evolución del ecosistema en el tiempo</a:t>
            </a:r>
            <a:br>
              <a:rPr lang="es-ES" sz="2400" dirty="0">
                <a:solidFill>
                  <a:srgbClr val="0070C0"/>
                </a:solidFill>
                <a:latin typeface="Comic Sans MS" panose="030F0702030302020204" pitchFamily="66" charset="0"/>
              </a:rPr>
            </a:br>
            <a:br>
              <a:rPr lang="es-ES" sz="2400" dirty="0">
                <a:solidFill>
                  <a:srgbClr val="0070C0"/>
                </a:solidFill>
                <a:latin typeface="Comic Sans MS" panose="030F0702030302020204" pitchFamily="66" charset="0"/>
              </a:rPr>
            </a:br>
            <a:br>
              <a:rPr lang="es-ES" sz="2400" dirty="0">
                <a:solidFill>
                  <a:srgbClr val="0070C0"/>
                </a:solidFill>
                <a:latin typeface="Comic Sans MS" panose="030F0702030302020204" pitchFamily="66" charset="0"/>
              </a:rPr>
            </a:br>
            <a:br>
              <a:rPr lang="es-ES" sz="2400" dirty="0">
                <a:solidFill>
                  <a:srgbClr val="0070C0"/>
                </a:solidFill>
                <a:latin typeface="Comic Sans MS" panose="030F0702030302020204" pitchFamily="66" charset="0"/>
              </a:rPr>
            </a:br>
            <a:endParaRPr lang="es-ES" sz="2400" dirty="0">
              <a:solidFill>
                <a:srgbClr val="0070C0"/>
              </a:solidFill>
              <a:latin typeface="Comic Sans MS" panose="030F0702030302020204" pitchFamily="66" charset="0"/>
            </a:endParaRPr>
          </a:p>
        </p:txBody>
      </p:sp>
      <p:sp>
        <p:nvSpPr>
          <p:cNvPr id="9" name="Rectángulo 8"/>
          <p:cNvSpPr/>
          <p:nvPr/>
        </p:nvSpPr>
        <p:spPr bwMode="auto">
          <a:xfrm>
            <a:off x="1014610" y="3543770"/>
            <a:ext cx="6450902" cy="2531353"/>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028" name="Picture 4" descr="Resultado de imagen de estructura trofica de los ecosist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526" y="91859"/>
            <a:ext cx="3072918" cy="253542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894814" y="437438"/>
            <a:ext cx="1389985" cy="1981468"/>
          </a:xfrm>
          <a:prstGeom prst="rect">
            <a:avLst/>
          </a:prstGeom>
        </p:spPr>
      </p:pic>
    </p:spTree>
    <p:extLst>
      <p:ext uri="{BB962C8B-B14F-4D97-AF65-F5344CB8AC3E}">
        <p14:creationId xmlns:p14="http://schemas.microsoft.com/office/powerpoint/2010/main" val="393570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1" name="Text Box 25"/>
          <p:cNvSpPr txBox="1">
            <a:spLocks noChangeArrowheads="1"/>
          </p:cNvSpPr>
          <p:nvPr/>
        </p:nvSpPr>
        <p:spPr bwMode="auto">
          <a:xfrm>
            <a:off x="611559" y="80628"/>
            <a:ext cx="8013631" cy="1061829"/>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e/Parámetros tróficos: </a:t>
            </a:r>
            <a:r>
              <a:rPr lang="es-ES" b="1" u="sng" dirty="0">
                <a:solidFill>
                  <a:srgbClr val="339933"/>
                </a:solidFill>
                <a:latin typeface="Comic Sans MS" pitchFamily="66" charset="0"/>
              </a:rPr>
              <a:t>Biomasa</a:t>
            </a:r>
            <a:r>
              <a:rPr lang="es-ES" b="1" dirty="0">
                <a:solidFill>
                  <a:srgbClr val="339933"/>
                </a:solidFill>
                <a:latin typeface="Comic Sans MS" pitchFamily="66" charset="0"/>
              </a:rPr>
              <a:t> (B)</a:t>
            </a:r>
          </a:p>
          <a:p>
            <a:pPr>
              <a:spcBef>
                <a:spcPct val="50000"/>
              </a:spcBef>
            </a:pPr>
            <a:r>
              <a:rPr lang="es-ES" b="1" dirty="0">
                <a:solidFill>
                  <a:srgbClr val="339933"/>
                </a:solidFill>
                <a:latin typeface="Comic Sans MS" pitchFamily="66" charset="0"/>
              </a:rPr>
              <a:t>B</a:t>
            </a:r>
            <a:r>
              <a:rPr lang="es-ES" dirty="0">
                <a:solidFill>
                  <a:srgbClr val="339933"/>
                </a:solidFill>
                <a:latin typeface="Comic Sans MS" pitchFamily="66" charset="0"/>
              </a:rPr>
              <a:t>: </a:t>
            </a:r>
            <a:r>
              <a:rPr lang="es-ES" u="sng" dirty="0">
                <a:solidFill>
                  <a:srgbClr val="339933"/>
                </a:solidFill>
                <a:latin typeface="Comic Sans MS" pitchFamily="66" charset="0"/>
              </a:rPr>
              <a:t>materia orgánica</a:t>
            </a:r>
            <a:r>
              <a:rPr lang="es-ES" dirty="0">
                <a:solidFill>
                  <a:srgbClr val="339933"/>
                </a:solidFill>
                <a:latin typeface="Comic Sans MS" pitchFamily="66" charset="0"/>
              </a:rPr>
              <a:t> del ecosistema o de un nivel trófico, expresada en unidades de masa o energía por superficie o volumen.</a:t>
            </a:r>
          </a:p>
        </p:txBody>
      </p:sp>
      <p:pic>
        <p:nvPicPr>
          <p:cNvPr id="24665" name="Picture 89" descr="ed001682"/>
          <p:cNvPicPr>
            <a:picLocks noChangeAspect="1" noChangeArrowheads="1"/>
          </p:cNvPicPr>
          <p:nvPr/>
        </p:nvPicPr>
        <p:blipFill>
          <a:blip r:embed="rId2" cstate="print"/>
          <a:srcRect/>
          <a:stretch>
            <a:fillRect/>
          </a:stretch>
        </p:blipFill>
        <p:spPr bwMode="auto">
          <a:xfrm>
            <a:off x="466725" y="1592263"/>
            <a:ext cx="4969371" cy="3285918"/>
          </a:xfrm>
          <a:prstGeom prst="rect">
            <a:avLst/>
          </a:prstGeom>
          <a:noFill/>
          <a:ln w="38100">
            <a:solidFill>
              <a:srgbClr val="F87156"/>
            </a:solidFill>
            <a:miter lim="800000"/>
            <a:headEnd/>
            <a:tailEnd/>
          </a:ln>
        </p:spPr>
      </p:pic>
      <p:pic>
        <p:nvPicPr>
          <p:cNvPr id="24667" name="Picture 91" descr="ed028972"/>
          <p:cNvPicPr>
            <a:picLocks noChangeAspect="1" noChangeArrowheads="1"/>
          </p:cNvPicPr>
          <p:nvPr/>
        </p:nvPicPr>
        <p:blipFill>
          <a:blip r:embed="rId3" cstate="print"/>
          <a:srcRect/>
          <a:stretch>
            <a:fillRect/>
          </a:stretch>
        </p:blipFill>
        <p:spPr bwMode="auto">
          <a:xfrm>
            <a:off x="6875587" y="3441409"/>
            <a:ext cx="1728861" cy="2615883"/>
          </a:xfrm>
          <a:prstGeom prst="rect">
            <a:avLst/>
          </a:prstGeom>
          <a:noFill/>
          <a:ln w="38100">
            <a:solidFill>
              <a:srgbClr val="339933"/>
            </a:solidFill>
            <a:miter lim="800000"/>
            <a:headEnd/>
            <a:tailEnd/>
          </a:ln>
        </p:spPr>
      </p:pic>
      <p:sp>
        <p:nvSpPr>
          <p:cNvPr id="24668" name="Rectangle 92"/>
          <p:cNvSpPr>
            <a:spLocks noChangeArrowheads="1"/>
          </p:cNvSpPr>
          <p:nvPr/>
        </p:nvSpPr>
        <p:spPr bwMode="auto">
          <a:xfrm>
            <a:off x="6814159" y="6092403"/>
            <a:ext cx="1853249" cy="333449"/>
          </a:xfrm>
          <a:prstGeom prst="rect">
            <a:avLst/>
          </a:prstGeom>
          <a:solidFill>
            <a:srgbClr val="CCFF99"/>
          </a:solidFill>
          <a:ln w="12700">
            <a:solidFill>
              <a:srgbClr val="2E8A2E"/>
            </a:solidFill>
            <a:miter lim="800000"/>
            <a:headEnd/>
            <a:tailEnd/>
          </a:ln>
          <a:effectLst/>
        </p:spPr>
        <p:txBody>
          <a:bodyPr wrap="none" anchor="ctr"/>
          <a:lstStyle/>
          <a:p>
            <a:pPr algn="ctr"/>
            <a:r>
              <a:rPr lang="es-ES" dirty="0">
                <a:latin typeface="Comic Sans MS" panose="030F0702030302020204" pitchFamily="66" charset="0"/>
              </a:rPr>
              <a:t>Productores (BP)</a:t>
            </a:r>
          </a:p>
        </p:txBody>
      </p:sp>
      <p:sp>
        <p:nvSpPr>
          <p:cNvPr id="24670" name="Rectangle 94"/>
          <p:cNvSpPr>
            <a:spLocks noChangeArrowheads="1"/>
          </p:cNvSpPr>
          <p:nvPr/>
        </p:nvSpPr>
        <p:spPr bwMode="auto">
          <a:xfrm>
            <a:off x="611188" y="4869160"/>
            <a:ext cx="2232220" cy="323850"/>
          </a:xfrm>
          <a:prstGeom prst="rect">
            <a:avLst/>
          </a:prstGeom>
          <a:solidFill>
            <a:srgbClr val="CCFF99"/>
          </a:solidFill>
          <a:ln w="12700">
            <a:solidFill>
              <a:srgbClr val="2E8A2E"/>
            </a:solidFill>
            <a:miter lim="800000"/>
            <a:headEnd/>
            <a:tailEnd/>
          </a:ln>
          <a:effectLst/>
        </p:spPr>
        <p:txBody>
          <a:bodyPr wrap="none" anchor="ctr"/>
          <a:lstStyle/>
          <a:p>
            <a:pPr algn="ctr"/>
            <a:r>
              <a:rPr lang="es-ES" dirty="0">
                <a:latin typeface="Comic Sans MS" panose="030F0702030302020204" pitchFamily="66" charset="0"/>
              </a:rPr>
              <a:t>Consumidores (BS) </a:t>
            </a:r>
          </a:p>
        </p:txBody>
      </p:sp>
      <p:pic>
        <p:nvPicPr>
          <p:cNvPr id="24666" name="Picture 90" descr="829835_Página_089_Imagen_000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52119" y="1477195"/>
            <a:ext cx="2973071" cy="2362967"/>
          </a:xfrm>
          <a:prstGeom prst="rect">
            <a:avLst/>
          </a:prstGeom>
          <a:noFill/>
        </p:spPr>
      </p:pic>
      <p:sp>
        <p:nvSpPr>
          <p:cNvPr id="10" name="Text Box 25"/>
          <p:cNvSpPr txBox="1">
            <a:spLocks noChangeArrowheads="1"/>
          </p:cNvSpPr>
          <p:nvPr/>
        </p:nvSpPr>
        <p:spPr bwMode="auto">
          <a:xfrm>
            <a:off x="395536" y="5786100"/>
            <a:ext cx="6984776" cy="784830"/>
          </a:xfrm>
          <a:prstGeom prst="rect">
            <a:avLst/>
          </a:prstGeom>
          <a:noFill/>
          <a:ln w="9525">
            <a:noFill/>
            <a:miter lim="800000"/>
            <a:headEnd/>
            <a:tailEnd/>
          </a:ln>
          <a:effectLst/>
        </p:spPr>
        <p:txBody>
          <a:bodyPr wrap="square">
            <a:spAutoFit/>
          </a:bodyPr>
          <a:lstStyle/>
          <a:p>
            <a:pPr marL="285750" indent="-285750">
              <a:spcBef>
                <a:spcPct val="50000"/>
              </a:spcBef>
              <a:buFont typeface="Arial" panose="020B0604020202020204" pitchFamily="34" charset="0"/>
              <a:buChar char="•"/>
            </a:pPr>
            <a:r>
              <a:rPr lang="es-ES" dirty="0">
                <a:solidFill>
                  <a:srgbClr val="339933"/>
                </a:solidFill>
                <a:latin typeface="Comic Sans MS" pitchFamily="66" charset="0"/>
              </a:rPr>
              <a:t>Biomasa primaria (BP): de productores.</a:t>
            </a:r>
          </a:p>
          <a:p>
            <a:pPr marL="285750" indent="-285750">
              <a:spcBef>
                <a:spcPct val="50000"/>
              </a:spcBef>
              <a:buFont typeface="Arial" panose="020B0604020202020204" pitchFamily="34" charset="0"/>
              <a:buChar char="•"/>
            </a:pPr>
            <a:r>
              <a:rPr lang="es-ES" dirty="0">
                <a:solidFill>
                  <a:srgbClr val="339933"/>
                </a:solidFill>
                <a:latin typeface="Comic Sans MS" pitchFamily="66" charset="0"/>
              </a:rPr>
              <a:t>Biomasa secundaria (BS): de consumidores.</a:t>
            </a:r>
          </a:p>
        </p:txBody>
      </p:sp>
      <p:sp>
        <p:nvSpPr>
          <p:cNvPr id="2" name="Rectángulo 1"/>
          <p:cNvSpPr/>
          <p:nvPr/>
        </p:nvSpPr>
        <p:spPr bwMode="auto">
          <a:xfrm>
            <a:off x="395536" y="5786100"/>
            <a:ext cx="5090864" cy="784830"/>
          </a:xfrm>
          <a:prstGeom prst="rect">
            <a:avLst/>
          </a:prstGeom>
          <a:noFill/>
          <a:ln w="28575" cap="flat" cmpd="sng" algn="ctr">
            <a:solidFill>
              <a:srgbClr val="2E8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0969308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11" name="Rectangle 87"/>
          <p:cNvSpPr>
            <a:spLocks noChangeArrowheads="1"/>
          </p:cNvSpPr>
          <p:nvPr/>
        </p:nvSpPr>
        <p:spPr bwMode="auto">
          <a:xfrm>
            <a:off x="3195154" y="1569908"/>
            <a:ext cx="3981506" cy="1181739"/>
          </a:xfrm>
          <a:prstGeom prst="rect">
            <a:avLst/>
          </a:prstGeom>
          <a:solidFill>
            <a:schemeClr val="bg1"/>
          </a:solidFill>
          <a:ln w="38100">
            <a:solidFill>
              <a:srgbClr val="F87156"/>
            </a:solidFill>
            <a:miter lim="800000"/>
            <a:headEnd/>
            <a:tailEnd/>
          </a:ln>
          <a:effectLst/>
        </p:spPr>
        <p:txBody>
          <a:bodyPr wrap="none" anchor="ctr"/>
          <a:lstStyle/>
          <a:p>
            <a:endParaRPr lang="es-ES"/>
          </a:p>
        </p:txBody>
      </p:sp>
      <p:pic>
        <p:nvPicPr>
          <p:cNvPr id="26716" name="Picture 92" descr="ed021644"/>
          <p:cNvPicPr>
            <a:picLocks noChangeAspect="1" noChangeArrowheads="1"/>
          </p:cNvPicPr>
          <p:nvPr/>
        </p:nvPicPr>
        <p:blipFill>
          <a:blip r:embed="rId2" cstate="print"/>
          <a:srcRect t="28207"/>
          <a:stretch>
            <a:fillRect/>
          </a:stretch>
        </p:blipFill>
        <p:spPr bwMode="auto">
          <a:xfrm>
            <a:off x="3465498" y="1614892"/>
            <a:ext cx="1532387" cy="1108906"/>
          </a:xfrm>
          <a:prstGeom prst="rect">
            <a:avLst/>
          </a:prstGeom>
          <a:noFill/>
          <a:ln w="9525">
            <a:solidFill>
              <a:schemeClr val="bg1"/>
            </a:solidFill>
            <a:miter lim="800000"/>
            <a:headEnd/>
            <a:tailEnd/>
          </a:ln>
        </p:spPr>
      </p:pic>
      <p:sp>
        <p:nvSpPr>
          <p:cNvPr id="26705" name="Rectangle 81"/>
          <p:cNvSpPr>
            <a:spLocks noChangeArrowheads="1"/>
          </p:cNvSpPr>
          <p:nvPr/>
        </p:nvSpPr>
        <p:spPr bwMode="auto">
          <a:xfrm>
            <a:off x="2366273" y="3158110"/>
            <a:ext cx="6489629" cy="1144818"/>
          </a:xfrm>
          <a:prstGeom prst="rect">
            <a:avLst/>
          </a:prstGeom>
          <a:solidFill>
            <a:schemeClr val="bg1"/>
          </a:solidFill>
          <a:ln w="38100">
            <a:solidFill>
              <a:srgbClr val="2E8A2E"/>
            </a:solidFill>
            <a:miter lim="800000"/>
            <a:headEnd/>
            <a:tailEnd/>
          </a:ln>
          <a:effectLst/>
        </p:spPr>
        <p:txBody>
          <a:bodyPr wrap="none" anchor="ctr"/>
          <a:lstStyle/>
          <a:p>
            <a:endParaRPr lang="es-ES"/>
          </a:p>
        </p:txBody>
      </p:sp>
      <p:sp>
        <p:nvSpPr>
          <p:cNvPr id="26649" name="Text Box 25"/>
          <p:cNvSpPr txBox="1">
            <a:spLocks noChangeArrowheads="1"/>
          </p:cNvSpPr>
          <p:nvPr/>
        </p:nvSpPr>
        <p:spPr bwMode="auto">
          <a:xfrm>
            <a:off x="956058" y="188640"/>
            <a:ext cx="7812868" cy="784830"/>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Parámetros tróficos: </a:t>
            </a:r>
            <a:r>
              <a:rPr lang="es-ES" b="1" u="sng" dirty="0">
                <a:solidFill>
                  <a:srgbClr val="339933"/>
                </a:solidFill>
                <a:latin typeface="Comic Sans MS" pitchFamily="66" charset="0"/>
              </a:rPr>
              <a:t>Producción</a:t>
            </a:r>
            <a:r>
              <a:rPr lang="es-ES" b="1" dirty="0">
                <a:solidFill>
                  <a:srgbClr val="339933"/>
                </a:solidFill>
                <a:latin typeface="Comic Sans MS" pitchFamily="66" charset="0"/>
              </a:rPr>
              <a:t> (P)</a:t>
            </a:r>
          </a:p>
          <a:p>
            <a:pPr>
              <a:spcBef>
                <a:spcPct val="50000"/>
              </a:spcBef>
            </a:pPr>
            <a:r>
              <a:rPr lang="es-ES" dirty="0">
                <a:solidFill>
                  <a:srgbClr val="339933"/>
                </a:solidFill>
                <a:latin typeface="Comic Sans MS" pitchFamily="66" charset="0"/>
              </a:rPr>
              <a:t>Incremento de biomasa por unidad de tiempo en el ecosistema.</a:t>
            </a:r>
          </a:p>
        </p:txBody>
      </p:sp>
      <p:sp>
        <p:nvSpPr>
          <p:cNvPr id="26709" name="Text Box 85"/>
          <p:cNvSpPr txBox="1">
            <a:spLocks noChangeArrowheads="1"/>
          </p:cNvSpPr>
          <p:nvPr/>
        </p:nvSpPr>
        <p:spPr bwMode="auto">
          <a:xfrm>
            <a:off x="2907870" y="2820031"/>
            <a:ext cx="4595998" cy="338554"/>
          </a:xfrm>
          <a:prstGeom prst="rect">
            <a:avLst/>
          </a:prstGeom>
          <a:noFill/>
          <a:ln w="12700">
            <a:noFill/>
            <a:miter lim="800000"/>
            <a:headEnd/>
            <a:tailEnd/>
          </a:ln>
          <a:effectLst/>
        </p:spPr>
        <p:txBody>
          <a:bodyPr wrap="square">
            <a:spAutoFit/>
          </a:bodyPr>
          <a:lstStyle/>
          <a:p>
            <a:pPr>
              <a:spcBef>
                <a:spcPct val="50000"/>
              </a:spcBef>
            </a:pPr>
            <a:r>
              <a:rPr lang="es-ES" sz="1600" dirty="0">
                <a:latin typeface="Comic Sans MS" panose="030F0702030302020204" pitchFamily="66" charset="0"/>
              </a:rPr>
              <a:t>PP: Producción primaria: la de los autótrofos</a:t>
            </a:r>
          </a:p>
        </p:txBody>
      </p:sp>
      <p:sp>
        <p:nvSpPr>
          <p:cNvPr id="26712" name="Text Box 88"/>
          <p:cNvSpPr txBox="1">
            <a:spLocks noChangeArrowheads="1"/>
          </p:cNvSpPr>
          <p:nvPr/>
        </p:nvSpPr>
        <p:spPr bwMode="auto">
          <a:xfrm>
            <a:off x="2728546" y="1172812"/>
            <a:ext cx="5022938" cy="338554"/>
          </a:xfrm>
          <a:prstGeom prst="rect">
            <a:avLst/>
          </a:prstGeom>
          <a:noFill/>
          <a:ln w="12700">
            <a:noFill/>
            <a:miter lim="800000"/>
            <a:headEnd/>
            <a:tailEnd/>
          </a:ln>
          <a:effectLst/>
        </p:spPr>
        <p:txBody>
          <a:bodyPr wrap="square">
            <a:spAutoFit/>
          </a:bodyPr>
          <a:lstStyle/>
          <a:p>
            <a:pPr>
              <a:spcBef>
                <a:spcPct val="50000"/>
              </a:spcBef>
            </a:pPr>
            <a:r>
              <a:rPr lang="es-ES" sz="1600" dirty="0">
                <a:latin typeface="Comic Sans MS" panose="030F0702030302020204" pitchFamily="66" charset="0"/>
              </a:rPr>
              <a:t>PS: Producción secundaria: la de los heterótrofos</a:t>
            </a:r>
          </a:p>
        </p:txBody>
      </p:sp>
      <p:pic>
        <p:nvPicPr>
          <p:cNvPr id="26717" name="Picture 93" descr="ed013245"/>
          <p:cNvPicPr>
            <a:picLocks noChangeAspect="1" noChangeArrowheads="1"/>
          </p:cNvPicPr>
          <p:nvPr/>
        </p:nvPicPr>
        <p:blipFill>
          <a:blip r:embed="rId3" cstate="print"/>
          <a:srcRect/>
          <a:stretch>
            <a:fillRect/>
          </a:stretch>
        </p:blipFill>
        <p:spPr bwMode="auto">
          <a:xfrm>
            <a:off x="5373797" y="1611836"/>
            <a:ext cx="1649409" cy="1101496"/>
          </a:xfrm>
          <a:prstGeom prst="rect">
            <a:avLst/>
          </a:prstGeom>
          <a:noFill/>
          <a:ln w="9525">
            <a:solidFill>
              <a:schemeClr val="bg1"/>
            </a:solidFill>
            <a:miter lim="800000"/>
            <a:headEnd/>
            <a:tailEnd/>
          </a:ln>
        </p:spPr>
      </p:pic>
      <p:pic>
        <p:nvPicPr>
          <p:cNvPr id="26718" name="Picture 94" descr="ex096520"/>
          <p:cNvPicPr>
            <a:picLocks noChangeAspect="1" noChangeArrowheads="1"/>
          </p:cNvPicPr>
          <p:nvPr/>
        </p:nvPicPr>
        <p:blipFill>
          <a:blip r:embed="rId4" cstate="print"/>
          <a:srcRect/>
          <a:stretch>
            <a:fillRect/>
          </a:stretch>
        </p:blipFill>
        <p:spPr bwMode="auto">
          <a:xfrm>
            <a:off x="7176660" y="3245394"/>
            <a:ext cx="1478848" cy="995301"/>
          </a:xfrm>
          <a:prstGeom prst="rect">
            <a:avLst/>
          </a:prstGeom>
          <a:noFill/>
          <a:ln w="9525">
            <a:solidFill>
              <a:schemeClr val="bg1"/>
            </a:solidFill>
            <a:miter lim="800000"/>
            <a:headEnd/>
            <a:tailEnd/>
          </a:ln>
        </p:spPr>
      </p:pic>
      <p:pic>
        <p:nvPicPr>
          <p:cNvPr id="26708" name="Picture 84" descr="829835_Página_208_Imagen_0007"/>
          <p:cNvPicPr>
            <a:picLocks noChangeAspect="1" noChangeArrowheads="1"/>
          </p:cNvPicPr>
          <p:nvPr/>
        </p:nvPicPr>
        <p:blipFill>
          <a:blip r:embed="rId5" cstate="print"/>
          <a:srcRect l="1303"/>
          <a:stretch>
            <a:fillRect/>
          </a:stretch>
        </p:blipFill>
        <p:spPr bwMode="auto">
          <a:xfrm>
            <a:off x="4971460" y="3213330"/>
            <a:ext cx="1708118" cy="1073201"/>
          </a:xfrm>
          <a:prstGeom prst="rect">
            <a:avLst/>
          </a:prstGeom>
          <a:noFill/>
          <a:ln w="9525">
            <a:solidFill>
              <a:schemeClr val="bg1"/>
            </a:solidFill>
            <a:miter lim="800000"/>
            <a:headEnd/>
            <a:tailEnd/>
          </a:ln>
        </p:spPr>
      </p:pic>
      <p:pic>
        <p:nvPicPr>
          <p:cNvPr id="26707" name="Picture 83" descr="829835_Página_208_Imagen_0008"/>
          <p:cNvPicPr>
            <a:picLocks noChangeAspect="1" noChangeArrowheads="1"/>
          </p:cNvPicPr>
          <p:nvPr/>
        </p:nvPicPr>
        <p:blipFill>
          <a:blip r:embed="rId6" cstate="print"/>
          <a:srcRect/>
          <a:stretch>
            <a:fillRect/>
          </a:stretch>
        </p:blipFill>
        <p:spPr bwMode="auto">
          <a:xfrm>
            <a:off x="2524303" y="3233334"/>
            <a:ext cx="1648238" cy="1019420"/>
          </a:xfrm>
          <a:prstGeom prst="rect">
            <a:avLst/>
          </a:prstGeom>
          <a:noFill/>
          <a:ln w="9525">
            <a:solidFill>
              <a:schemeClr val="bg1"/>
            </a:solidFill>
            <a:miter lim="800000"/>
            <a:headEnd/>
            <a:tailEnd/>
          </a:ln>
        </p:spPr>
      </p:pic>
      <p:pic>
        <p:nvPicPr>
          <p:cNvPr id="26704" name="Picture 80" descr="829835_Página_089_Imagen_000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851" y="1124745"/>
            <a:ext cx="2444402" cy="2796458"/>
          </a:xfrm>
          <a:prstGeom prst="rect">
            <a:avLst/>
          </a:prstGeom>
          <a:noFill/>
        </p:spPr>
      </p:pic>
      <p:sp>
        <p:nvSpPr>
          <p:cNvPr id="26710" name="Text Box 86"/>
          <p:cNvSpPr txBox="1">
            <a:spLocks noChangeArrowheads="1"/>
          </p:cNvSpPr>
          <p:nvPr/>
        </p:nvSpPr>
        <p:spPr bwMode="auto">
          <a:xfrm>
            <a:off x="250825" y="1190625"/>
            <a:ext cx="1331913" cy="366713"/>
          </a:xfrm>
          <a:prstGeom prst="rect">
            <a:avLst/>
          </a:prstGeom>
          <a:noFill/>
          <a:ln w="12700">
            <a:noFill/>
            <a:miter lim="800000"/>
            <a:headEnd/>
            <a:tailEnd/>
          </a:ln>
          <a:effectLst/>
        </p:spPr>
        <p:txBody>
          <a:bodyPr>
            <a:spAutoFit/>
          </a:bodyPr>
          <a:lstStyle/>
          <a:p>
            <a:pPr>
              <a:spcBef>
                <a:spcPct val="50000"/>
              </a:spcBef>
            </a:pPr>
            <a:r>
              <a:rPr lang="es-ES">
                <a:latin typeface="Comic Sans MS" panose="030F0702030302020204" pitchFamily="66" charset="0"/>
              </a:rPr>
              <a:t>Energía</a:t>
            </a:r>
          </a:p>
        </p:txBody>
      </p:sp>
      <p:sp>
        <p:nvSpPr>
          <p:cNvPr id="14" name="Text Box 25"/>
          <p:cNvSpPr txBox="1">
            <a:spLocks noChangeArrowheads="1"/>
          </p:cNvSpPr>
          <p:nvPr/>
        </p:nvSpPr>
        <p:spPr bwMode="auto">
          <a:xfrm>
            <a:off x="345260" y="4436042"/>
            <a:ext cx="6652356" cy="707886"/>
          </a:xfrm>
          <a:prstGeom prst="rect">
            <a:avLst/>
          </a:prstGeom>
          <a:noFill/>
          <a:ln w="9525">
            <a:noFill/>
            <a:miter lim="800000"/>
            <a:headEnd/>
            <a:tailEnd/>
          </a:ln>
          <a:effectLst/>
        </p:spPr>
        <p:txBody>
          <a:bodyPr wrap="square">
            <a:spAutoFit/>
          </a:bodyPr>
          <a:lstStyle/>
          <a:p>
            <a:pPr marL="285750" indent="-285750">
              <a:spcBef>
                <a:spcPct val="50000"/>
              </a:spcBef>
              <a:buFont typeface="Arial" panose="020B0604020202020204" pitchFamily="34" charset="0"/>
              <a:buChar char="•"/>
            </a:pPr>
            <a:r>
              <a:rPr lang="es-ES" sz="1600" dirty="0">
                <a:solidFill>
                  <a:srgbClr val="339933"/>
                </a:solidFill>
                <a:latin typeface="Comic Sans MS" pitchFamily="66" charset="0"/>
              </a:rPr>
              <a:t>Producción bruta (</a:t>
            </a:r>
            <a:r>
              <a:rPr lang="es-ES" sz="1600" b="1" dirty="0">
                <a:solidFill>
                  <a:srgbClr val="339933"/>
                </a:solidFill>
                <a:latin typeface="Comic Sans MS" pitchFamily="66" charset="0"/>
              </a:rPr>
              <a:t>PB</a:t>
            </a:r>
            <a:r>
              <a:rPr lang="es-ES" sz="1600" dirty="0">
                <a:solidFill>
                  <a:srgbClr val="339933"/>
                </a:solidFill>
                <a:latin typeface="Comic Sans MS" pitchFamily="66" charset="0"/>
              </a:rPr>
              <a:t>) / Producción neta (</a:t>
            </a:r>
            <a:r>
              <a:rPr lang="es-ES" sz="1600" b="1" dirty="0">
                <a:solidFill>
                  <a:srgbClr val="339933"/>
                </a:solidFill>
                <a:latin typeface="Comic Sans MS" pitchFamily="66" charset="0"/>
              </a:rPr>
              <a:t>PN</a:t>
            </a:r>
            <a:r>
              <a:rPr lang="es-ES" sz="1600" dirty="0">
                <a:solidFill>
                  <a:srgbClr val="339933"/>
                </a:solidFill>
                <a:latin typeface="Comic Sans MS" pitchFamily="66" charset="0"/>
              </a:rPr>
              <a:t>);   </a:t>
            </a:r>
            <a:r>
              <a:rPr lang="es-ES" sz="1600" b="1" dirty="0">
                <a:solidFill>
                  <a:srgbClr val="339933"/>
                </a:solidFill>
                <a:latin typeface="Comic Sans MS" pitchFamily="66" charset="0"/>
              </a:rPr>
              <a:t>PN=PB – R</a:t>
            </a:r>
          </a:p>
          <a:p>
            <a:pPr>
              <a:spcBef>
                <a:spcPct val="50000"/>
              </a:spcBef>
            </a:pPr>
            <a:r>
              <a:rPr lang="es-ES" sz="1600" dirty="0">
                <a:solidFill>
                  <a:srgbClr val="339933"/>
                </a:solidFill>
                <a:latin typeface="Comic Sans MS" pitchFamily="66" charset="0"/>
              </a:rPr>
              <a:t>La PN se obtiene al restar los gastos en respiración a la PB.</a:t>
            </a:r>
          </a:p>
        </p:txBody>
      </p:sp>
      <p:sp>
        <p:nvSpPr>
          <p:cNvPr id="2" name="Rectángulo 1"/>
          <p:cNvSpPr/>
          <p:nvPr/>
        </p:nvSpPr>
        <p:spPr bwMode="auto">
          <a:xfrm>
            <a:off x="345260" y="4433172"/>
            <a:ext cx="6006324" cy="792818"/>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Arial" charset="0"/>
            </a:endParaRPr>
          </a:p>
        </p:txBody>
      </p:sp>
      <p:sp>
        <p:nvSpPr>
          <p:cNvPr id="16" name="Rectángulo 15">
            <a:extLst>
              <a:ext uri="{FF2B5EF4-FFF2-40B4-BE49-F238E27FC236}">
                <a16:creationId xmlns:a16="http://schemas.microsoft.com/office/drawing/2014/main" id="{D3F5F66F-B1D5-4520-A2AD-6148FAF092E3}"/>
              </a:ext>
            </a:extLst>
          </p:cNvPr>
          <p:cNvSpPr/>
          <p:nvPr/>
        </p:nvSpPr>
        <p:spPr bwMode="auto">
          <a:xfrm>
            <a:off x="6720992" y="4512173"/>
            <a:ext cx="1565752" cy="609764"/>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17" name="Text Box 25">
            <a:extLst>
              <a:ext uri="{FF2B5EF4-FFF2-40B4-BE49-F238E27FC236}">
                <a16:creationId xmlns:a16="http://schemas.microsoft.com/office/drawing/2014/main" id="{F4A7D9F2-730F-40FD-B1D0-C651D0E119E3}"/>
              </a:ext>
            </a:extLst>
          </p:cNvPr>
          <p:cNvSpPr txBox="1">
            <a:spLocks noChangeArrowheads="1"/>
          </p:cNvSpPr>
          <p:nvPr/>
        </p:nvSpPr>
        <p:spPr bwMode="auto">
          <a:xfrm>
            <a:off x="6867513" y="4496572"/>
            <a:ext cx="1767941" cy="584775"/>
          </a:xfrm>
          <a:prstGeom prst="rect">
            <a:avLst/>
          </a:prstGeom>
          <a:noFill/>
          <a:ln w="9525">
            <a:noFill/>
            <a:miter lim="800000"/>
            <a:headEnd/>
            <a:tailEnd/>
          </a:ln>
          <a:effectLst/>
        </p:spPr>
        <p:txBody>
          <a:bodyPr wrap="square">
            <a:spAutoFit/>
          </a:bodyPr>
          <a:lstStyle/>
          <a:p>
            <a:pPr>
              <a:spcBef>
                <a:spcPct val="50000"/>
              </a:spcBef>
            </a:pPr>
            <a:r>
              <a:rPr lang="es-ES" sz="1600" b="1" dirty="0">
                <a:solidFill>
                  <a:srgbClr val="339933"/>
                </a:solidFill>
                <a:latin typeface="Comic Sans MS" pitchFamily="66" charset="0"/>
              </a:rPr>
              <a:t>R</a:t>
            </a:r>
            <a:r>
              <a:rPr lang="es-ES" sz="1600" dirty="0">
                <a:solidFill>
                  <a:srgbClr val="339933"/>
                </a:solidFill>
                <a:latin typeface="Comic Sans MS" pitchFamily="66" charset="0"/>
              </a:rPr>
              <a:t>: gastos del metabolismo</a:t>
            </a:r>
          </a:p>
        </p:txBody>
      </p:sp>
      <p:sp>
        <p:nvSpPr>
          <p:cNvPr id="18" name="Text Box 25">
            <a:extLst>
              <a:ext uri="{FF2B5EF4-FFF2-40B4-BE49-F238E27FC236}">
                <a16:creationId xmlns:a16="http://schemas.microsoft.com/office/drawing/2014/main" id="{D8662E9A-1D01-49AC-96B9-63EBEE02C20A}"/>
              </a:ext>
            </a:extLst>
          </p:cNvPr>
          <p:cNvSpPr txBox="1">
            <a:spLocks noChangeArrowheads="1"/>
          </p:cNvSpPr>
          <p:nvPr/>
        </p:nvSpPr>
        <p:spPr bwMode="auto">
          <a:xfrm>
            <a:off x="1610386" y="5390106"/>
            <a:ext cx="6141098" cy="1277273"/>
          </a:xfrm>
          <a:prstGeom prst="rect">
            <a:avLst/>
          </a:prstGeom>
          <a:noFill/>
          <a:ln w="9525">
            <a:noFill/>
            <a:miter lim="800000"/>
            <a:headEnd/>
            <a:tailEnd/>
          </a:ln>
          <a:effectLst/>
        </p:spPr>
        <p:txBody>
          <a:bodyPr wrap="square">
            <a:spAutoFit/>
          </a:bodyPr>
          <a:lstStyle/>
          <a:p>
            <a:pPr>
              <a:spcBef>
                <a:spcPct val="50000"/>
              </a:spcBef>
            </a:pPr>
            <a:r>
              <a:rPr lang="es-ES" sz="1400" b="1" dirty="0">
                <a:solidFill>
                  <a:schemeClr val="accent1"/>
                </a:solidFill>
                <a:latin typeface="Comic Sans MS" pitchFamily="66" charset="0"/>
              </a:rPr>
              <a:t>COMPARACIÓN DE LOS VALORES DE PB y R EN EL ECOSISTEMA</a:t>
            </a:r>
          </a:p>
          <a:p>
            <a:pPr>
              <a:spcBef>
                <a:spcPct val="50000"/>
              </a:spcBef>
            </a:pPr>
            <a:r>
              <a:rPr lang="es-ES" sz="1400" dirty="0">
                <a:solidFill>
                  <a:schemeClr val="accent1"/>
                </a:solidFill>
                <a:latin typeface="Comic Sans MS" panose="030F0702030302020204" pitchFamily="66" charset="0"/>
              </a:rPr>
              <a:t>		</a:t>
            </a:r>
            <a:r>
              <a:rPr lang="es-ES" sz="1400" b="1" dirty="0">
                <a:solidFill>
                  <a:schemeClr val="accent1"/>
                </a:solidFill>
                <a:latin typeface="Comic Sans MS" panose="030F0702030302020204" pitchFamily="66" charset="0"/>
              </a:rPr>
              <a:t>PB </a:t>
            </a:r>
            <a:r>
              <a:rPr lang="es-ES" sz="1400" b="1" dirty="0">
                <a:solidFill>
                  <a:schemeClr val="accent1"/>
                </a:solidFill>
                <a:latin typeface="Comic Sans MS" panose="030F0702030302020204" pitchFamily="66" charset="0"/>
                <a:cs typeface="Calibri" panose="020F0502020204030204" pitchFamily="34" charset="0"/>
              </a:rPr>
              <a:t>› R → PN › 0   Ecosistema en desarrollo</a:t>
            </a:r>
          </a:p>
          <a:p>
            <a:pPr>
              <a:spcBef>
                <a:spcPct val="50000"/>
              </a:spcBef>
            </a:pPr>
            <a:r>
              <a:rPr lang="es-ES" sz="1400" b="1" dirty="0">
                <a:solidFill>
                  <a:schemeClr val="accent1"/>
                </a:solidFill>
                <a:latin typeface="Comic Sans MS" panose="030F0702030302020204" pitchFamily="66" charset="0"/>
                <a:cs typeface="Calibri" panose="020F0502020204030204" pitchFamily="34" charset="0"/>
              </a:rPr>
              <a:t>		PB = R → PN = 0   Ecosistema en equilibrio</a:t>
            </a:r>
          </a:p>
          <a:p>
            <a:pPr>
              <a:spcBef>
                <a:spcPct val="50000"/>
              </a:spcBef>
            </a:pPr>
            <a:r>
              <a:rPr lang="es-ES" sz="1400" b="1" dirty="0">
                <a:solidFill>
                  <a:schemeClr val="accent1"/>
                </a:solidFill>
                <a:latin typeface="Comic Sans MS" panose="030F0702030302020204" pitchFamily="66" charset="0"/>
                <a:cs typeface="Calibri" panose="020F0502020204030204" pitchFamily="34" charset="0"/>
              </a:rPr>
              <a:t>		PB &lt; R → PN &lt; 0   Ecosistema en regresión</a:t>
            </a:r>
            <a:endParaRPr lang="es-ES" sz="1400" b="1" dirty="0">
              <a:solidFill>
                <a:schemeClr val="accent1"/>
              </a:solidFill>
              <a:latin typeface="Comic Sans MS" panose="030F0702030302020204" pitchFamily="66" charset="0"/>
            </a:endParaRPr>
          </a:p>
        </p:txBody>
      </p:sp>
      <p:sp>
        <p:nvSpPr>
          <p:cNvPr id="19" name="Rectángulo 18">
            <a:extLst>
              <a:ext uri="{FF2B5EF4-FFF2-40B4-BE49-F238E27FC236}">
                <a16:creationId xmlns:a16="http://schemas.microsoft.com/office/drawing/2014/main" id="{9705EB53-89BB-4E02-BA3C-C49D0B9D97FE}"/>
              </a:ext>
            </a:extLst>
          </p:cNvPr>
          <p:cNvSpPr/>
          <p:nvPr/>
        </p:nvSpPr>
        <p:spPr bwMode="auto">
          <a:xfrm>
            <a:off x="1609116" y="5366029"/>
            <a:ext cx="6141098" cy="1301350"/>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6840477"/>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0" name="Rectangle 110"/>
          <p:cNvSpPr>
            <a:spLocks noChangeArrowheads="1"/>
          </p:cNvSpPr>
          <p:nvPr/>
        </p:nvSpPr>
        <p:spPr bwMode="auto">
          <a:xfrm>
            <a:off x="576263" y="4113076"/>
            <a:ext cx="7993062" cy="1008880"/>
          </a:xfrm>
          <a:prstGeom prst="rect">
            <a:avLst/>
          </a:prstGeom>
          <a:solidFill>
            <a:schemeClr val="bg1"/>
          </a:solidFill>
          <a:ln w="12700">
            <a:solidFill>
              <a:srgbClr val="2E8A2E"/>
            </a:solidFill>
            <a:miter lim="800000"/>
            <a:headEnd/>
            <a:tailEnd/>
          </a:ln>
          <a:effectLst/>
        </p:spPr>
        <p:txBody>
          <a:bodyPr wrap="none" anchor="ctr"/>
          <a:lstStyle/>
          <a:p>
            <a:endParaRPr lang="es-ES"/>
          </a:p>
        </p:txBody>
      </p:sp>
      <p:sp>
        <p:nvSpPr>
          <p:cNvPr id="30745" name="Text Box 25"/>
          <p:cNvSpPr txBox="1">
            <a:spLocks noChangeArrowheads="1"/>
          </p:cNvSpPr>
          <p:nvPr/>
        </p:nvSpPr>
        <p:spPr bwMode="auto">
          <a:xfrm>
            <a:off x="539552" y="182410"/>
            <a:ext cx="8064698" cy="784830"/>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Parámetros tróficos: </a:t>
            </a:r>
            <a:r>
              <a:rPr lang="es-ES" b="1" u="sng" dirty="0">
                <a:solidFill>
                  <a:srgbClr val="339933"/>
                </a:solidFill>
                <a:latin typeface="Comic Sans MS" pitchFamily="66" charset="0"/>
              </a:rPr>
              <a:t>Productividad</a:t>
            </a:r>
            <a:r>
              <a:rPr lang="es-ES" b="1" dirty="0">
                <a:solidFill>
                  <a:srgbClr val="339933"/>
                </a:solidFill>
                <a:latin typeface="Comic Sans MS" pitchFamily="66" charset="0"/>
              </a:rPr>
              <a:t> (</a:t>
            </a:r>
            <a:r>
              <a:rPr lang="es-ES" b="1" i="1" dirty="0">
                <a:solidFill>
                  <a:srgbClr val="339933"/>
                </a:solidFill>
                <a:latin typeface="Comic Sans MS" pitchFamily="66" charset="0"/>
              </a:rPr>
              <a:t>p</a:t>
            </a:r>
            <a:r>
              <a:rPr lang="es-ES" b="1" dirty="0">
                <a:solidFill>
                  <a:srgbClr val="339933"/>
                </a:solidFill>
                <a:latin typeface="Comic Sans MS" pitchFamily="66" charset="0"/>
              </a:rPr>
              <a:t>) p=P/B</a:t>
            </a:r>
          </a:p>
          <a:p>
            <a:pPr>
              <a:spcBef>
                <a:spcPct val="50000"/>
              </a:spcBef>
            </a:pPr>
            <a:r>
              <a:rPr lang="es-ES" b="1" dirty="0">
                <a:solidFill>
                  <a:srgbClr val="339933"/>
                </a:solidFill>
                <a:latin typeface="Comic Sans MS" pitchFamily="66" charset="0"/>
              </a:rPr>
              <a:t>Productividad neta (</a:t>
            </a:r>
            <a:r>
              <a:rPr lang="es-ES" b="1" dirty="0" err="1">
                <a:solidFill>
                  <a:srgbClr val="339933"/>
                </a:solidFill>
                <a:latin typeface="Comic Sans MS" pitchFamily="66" charset="0"/>
              </a:rPr>
              <a:t>pN</a:t>
            </a:r>
            <a:r>
              <a:rPr lang="es-ES" b="1" dirty="0">
                <a:solidFill>
                  <a:srgbClr val="339933"/>
                </a:solidFill>
                <a:latin typeface="Comic Sans MS" pitchFamily="66" charset="0"/>
              </a:rPr>
              <a:t>) o tasa de renovación: </a:t>
            </a:r>
            <a:r>
              <a:rPr lang="es-ES" b="1" dirty="0" err="1">
                <a:solidFill>
                  <a:srgbClr val="339933"/>
                </a:solidFill>
                <a:latin typeface="Comic Sans MS" pitchFamily="66" charset="0"/>
              </a:rPr>
              <a:t>pN</a:t>
            </a:r>
            <a:r>
              <a:rPr lang="es-ES" b="1" dirty="0">
                <a:solidFill>
                  <a:srgbClr val="339933"/>
                </a:solidFill>
                <a:latin typeface="Comic Sans MS" pitchFamily="66" charset="0"/>
              </a:rPr>
              <a:t>=(PN/B) x 100</a:t>
            </a:r>
          </a:p>
        </p:txBody>
      </p:sp>
      <p:pic>
        <p:nvPicPr>
          <p:cNvPr id="30820" name="Picture 100" descr="829625JSt06p121h03"/>
          <p:cNvPicPr>
            <a:picLocks noChangeAspect="1" noChangeArrowheads="1"/>
          </p:cNvPicPr>
          <p:nvPr/>
        </p:nvPicPr>
        <p:blipFill>
          <a:blip r:embed="rId2" cstate="print">
            <a:clrChange>
              <a:clrFrom>
                <a:srgbClr val="FFFFFF"/>
              </a:clrFrom>
              <a:clrTo>
                <a:srgbClr val="FFFFFF">
                  <a:alpha val="0"/>
                </a:srgbClr>
              </a:clrTo>
            </a:clrChange>
          </a:blip>
          <a:srcRect r="53877"/>
          <a:stretch>
            <a:fillRect/>
          </a:stretch>
        </p:blipFill>
        <p:spPr bwMode="auto">
          <a:xfrm>
            <a:off x="395536" y="908720"/>
            <a:ext cx="3600202" cy="2598663"/>
          </a:xfrm>
          <a:prstGeom prst="rect">
            <a:avLst/>
          </a:prstGeom>
          <a:noFill/>
        </p:spPr>
      </p:pic>
      <p:sp>
        <p:nvSpPr>
          <p:cNvPr id="30822" name="Rectangle 102"/>
          <p:cNvSpPr>
            <a:spLocks noChangeArrowheads="1"/>
          </p:cNvSpPr>
          <p:nvPr/>
        </p:nvSpPr>
        <p:spPr bwMode="auto">
          <a:xfrm>
            <a:off x="358775" y="3609020"/>
            <a:ext cx="3636963" cy="503238"/>
          </a:xfrm>
          <a:prstGeom prst="rect">
            <a:avLst/>
          </a:prstGeom>
          <a:solidFill>
            <a:schemeClr val="bg1"/>
          </a:solidFill>
          <a:ln w="12700">
            <a:solidFill>
              <a:srgbClr val="2E8A2E"/>
            </a:solidFill>
            <a:miter lim="800000"/>
            <a:headEnd/>
            <a:tailEnd/>
          </a:ln>
          <a:effectLst/>
        </p:spPr>
        <p:txBody>
          <a:bodyPr wrap="none" anchor="ctr"/>
          <a:lstStyle/>
          <a:p>
            <a:endParaRPr lang="es-ES"/>
          </a:p>
        </p:txBody>
      </p:sp>
      <p:sp>
        <p:nvSpPr>
          <p:cNvPr id="30821" name="Oval 101"/>
          <p:cNvSpPr>
            <a:spLocks noChangeArrowheads="1"/>
          </p:cNvSpPr>
          <p:nvPr/>
        </p:nvSpPr>
        <p:spPr bwMode="auto">
          <a:xfrm>
            <a:off x="107950" y="3573016"/>
            <a:ext cx="611188" cy="611188"/>
          </a:xfrm>
          <a:prstGeom prst="ellipse">
            <a:avLst/>
          </a:prstGeom>
          <a:solidFill>
            <a:srgbClr val="FFCC00"/>
          </a:solidFill>
          <a:ln w="12700">
            <a:solidFill>
              <a:srgbClr val="2E8A2E"/>
            </a:solidFill>
            <a:round/>
            <a:headEnd/>
            <a:tailEnd/>
          </a:ln>
          <a:effectLst/>
        </p:spPr>
        <p:txBody>
          <a:bodyPr wrap="none" anchor="ctr"/>
          <a:lstStyle/>
          <a:p>
            <a:pPr algn="ctr"/>
            <a:r>
              <a:rPr lang="es-ES" sz="2400"/>
              <a:t>A</a:t>
            </a:r>
          </a:p>
        </p:txBody>
      </p:sp>
      <p:pic>
        <p:nvPicPr>
          <p:cNvPr id="30825" name="Picture 105" descr="829625JSt06p121h03"/>
          <p:cNvPicPr>
            <a:picLocks noChangeAspect="1" noChangeArrowheads="1"/>
          </p:cNvPicPr>
          <p:nvPr/>
        </p:nvPicPr>
        <p:blipFill>
          <a:blip r:embed="rId2" cstate="print">
            <a:clrChange>
              <a:clrFrom>
                <a:srgbClr val="FFFFFF"/>
              </a:clrFrom>
              <a:clrTo>
                <a:srgbClr val="FFFFFF">
                  <a:alpha val="0"/>
                </a:srgbClr>
              </a:clrTo>
            </a:clrChange>
          </a:blip>
          <a:srcRect l="46536" r="-812"/>
          <a:stretch>
            <a:fillRect/>
          </a:stretch>
        </p:blipFill>
        <p:spPr bwMode="auto">
          <a:xfrm>
            <a:off x="4356100" y="908720"/>
            <a:ext cx="4068328" cy="2495493"/>
          </a:xfrm>
          <a:prstGeom prst="rect">
            <a:avLst/>
          </a:prstGeom>
          <a:noFill/>
        </p:spPr>
      </p:pic>
      <p:sp>
        <p:nvSpPr>
          <p:cNvPr id="30823" name="Rectangle 103"/>
          <p:cNvSpPr>
            <a:spLocks noChangeArrowheads="1"/>
          </p:cNvSpPr>
          <p:nvPr/>
        </p:nvSpPr>
        <p:spPr bwMode="auto">
          <a:xfrm>
            <a:off x="5111750" y="3609020"/>
            <a:ext cx="3636963" cy="503238"/>
          </a:xfrm>
          <a:prstGeom prst="rect">
            <a:avLst/>
          </a:prstGeom>
          <a:solidFill>
            <a:schemeClr val="bg1"/>
          </a:solidFill>
          <a:ln w="12700">
            <a:solidFill>
              <a:srgbClr val="2E8A2E"/>
            </a:solidFill>
            <a:miter lim="800000"/>
            <a:headEnd/>
            <a:tailEnd/>
          </a:ln>
          <a:effectLst/>
        </p:spPr>
        <p:txBody>
          <a:bodyPr wrap="none" anchor="ctr"/>
          <a:lstStyle/>
          <a:p>
            <a:endParaRPr lang="es-ES"/>
          </a:p>
        </p:txBody>
      </p:sp>
      <p:sp>
        <p:nvSpPr>
          <p:cNvPr id="30824" name="Oval 104"/>
          <p:cNvSpPr>
            <a:spLocks noChangeArrowheads="1"/>
          </p:cNvSpPr>
          <p:nvPr/>
        </p:nvSpPr>
        <p:spPr bwMode="auto">
          <a:xfrm>
            <a:off x="4860925" y="3537012"/>
            <a:ext cx="611188" cy="611188"/>
          </a:xfrm>
          <a:prstGeom prst="ellipse">
            <a:avLst/>
          </a:prstGeom>
          <a:solidFill>
            <a:srgbClr val="FFCC00"/>
          </a:solidFill>
          <a:ln w="12700">
            <a:solidFill>
              <a:srgbClr val="2E8A2E"/>
            </a:solidFill>
            <a:round/>
            <a:headEnd/>
            <a:tailEnd/>
          </a:ln>
          <a:effectLst/>
        </p:spPr>
        <p:txBody>
          <a:bodyPr wrap="none" anchor="ctr"/>
          <a:lstStyle/>
          <a:p>
            <a:pPr algn="ctr"/>
            <a:r>
              <a:rPr lang="es-ES" sz="2400"/>
              <a:t>B</a:t>
            </a:r>
          </a:p>
        </p:txBody>
      </p:sp>
      <p:sp>
        <p:nvSpPr>
          <p:cNvPr id="30827" name="Text Box 107"/>
          <p:cNvSpPr txBox="1">
            <a:spLocks noChangeArrowheads="1"/>
          </p:cNvSpPr>
          <p:nvPr/>
        </p:nvSpPr>
        <p:spPr bwMode="auto">
          <a:xfrm>
            <a:off x="682625" y="3717032"/>
            <a:ext cx="3169295" cy="369332"/>
          </a:xfrm>
          <a:prstGeom prst="rect">
            <a:avLst/>
          </a:prstGeom>
          <a:noFill/>
          <a:ln w="12700">
            <a:noFill/>
            <a:miter lim="800000"/>
            <a:headEnd/>
            <a:tailEnd/>
          </a:ln>
          <a:effectLst/>
        </p:spPr>
        <p:txBody>
          <a:bodyPr wrap="square">
            <a:spAutoFit/>
          </a:bodyPr>
          <a:lstStyle/>
          <a:p>
            <a:pPr>
              <a:spcBef>
                <a:spcPct val="50000"/>
              </a:spcBef>
            </a:pPr>
            <a:r>
              <a:rPr lang="es-ES">
                <a:latin typeface="Comic Sans MS" panose="030F0702030302020204" pitchFamily="66" charset="0"/>
              </a:rPr>
              <a:t>Biomasa: 500 000 kg/m</a:t>
            </a:r>
            <a:r>
              <a:rPr lang="es-ES" baseline="30000">
                <a:solidFill>
                  <a:srgbClr val="000000"/>
                </a:solidFill>
                <a:latin typeface="Comic Sans MS" panose="030F0702030302020204" pitchFamily="66" charset="0"/>
                <a:cs typeface="Times New Roman" pitchFamily="18" charset="0"/>
              </a:rPr>
              <a:t>2</a:t>
            </a:r>
            <a:r>
              <a:rPr lang="es-ES" baseline="-25000">
                <a:latin typeface="Comic Sans MS" panose="030F0702030302020204" pitchFamily="66" charset="0"/>
              </a:rPr>
              <a:t> </a:t>
            </a:r>
          </a:p>
        </p:txBody>
      </p:sp>
      <p:sp>
        <p:nvSpPr>
          <p:cNvPr id="30828" name="Text Box 108"/>
          <p:cNvSpPr txBox="1">
            <a:spLocks noChangeArrowheads="1"/>
          </p:cNvSpPr>
          <p:nvPr/>
        </p:nvSpPr>
        <p:spPr bwMode="auto">
          <a:xfrm>
            <a:off x="5543551" y="3717032"/>
            <a:ext cx="3060700" cy="369332"/>
          </a:xfrm>
          <a:prstGeom prst="rect">
            <a:avLst/>
          </a:prstGeom>
          <a:noFill/>
          <a:ln w="12700">
            <a:noFill/>
            <a:miter lim="800000"/>
            <a:headEnd/>
            <a:tailEnd/>
          </a:ln>
          <a:effectLst/>
        </p:spPr>
        <p:txBody>
          <a:bodyPr wrap="square">
            <a:spAutoFit/>
          </a:bodyPr>
          <a:lstStyle/>
          <a:p>
            <a:pPr>
              <a:spcBef>
                <a:spcPct val="50000"/>
              </a:spcBef>
            </a:pPr>
            <a:r>
              <a:rPr lang="es-ES" dirty="0">
                <a:latin typeface="Comic Sans MS" panose="030F0702030302020204" pitchFamily="66" charset="0"/>
              </a:rPr>
              <a:t>Biomasa: 650 000 kg/m</a:t>
            </a:r>
            <a:r>
              <a:rPr lang="es-ES" baseline="30000" dirty="0">
                <a:solidFill>
                  <a:srgbClr val="000000"/>
                </a:solidFill>
                <a:latin typeface="Comic Sans MS" panose="030F0702030302020204" pitchFamily="66" charset="0"/>
                <a:cs typeface="Times New Roman" pitchFamily="18" charset="0"/>
              </a:rPr>
              <a:t>2</a:t>
            </a:r>
            <a:r>
              <a:rPr lang="es-ES" dirty="0">
                <a:latin typeface="Comic Sans MS" panose="030F0702030302020204" pitchFamily="66" charset="0"/>
              </a:rPr>
              <a:t> </a:t>
            </a:r>
          </a:p>
        </p:txBody>
      </p:sp>
      <p:sp>
        <p:nvSpPr>
          <p:cNvPr id="30829" name="Text Box 109"/>
          <p:cNvSpPr txBox="1">
            <a:spLocks noChangeArrowheads="1"/>
          </p:cNvSpPr>
          <p:nvPr/>
        </p:nvSpPr>
        <p:spPr bwMode="auto">
          <a:xfrm>
            <a:off x="4859338" y="1089025"/>
            <a:ext cx="1584325" cy="584775"/>
          </a:xfrm>
          <a:prstGeom prst="rect">
            <a:avLst/>
          </a:prstGeom>
          <a:noFill/>
          <a:ln w="12700">
            <a:noFill/>
            <a:miter lim="800000"/>
            <a:headEnd/>
            <a:tailEnd/>
          </a:ln>
          <a:effectLst/>
        </p:spPr>
        <p:txBody>
          <a:bodyPr>
            <a:spAutoFit/>
          </a:bodyPr>
          <a:lstStyle/>
          <a:p>
            <a:pPr>
              <a:spcBef>
                <a:spcPct val="50000"/>
              </a:spcBef>
            </a:pPr>
            <a:r>
              <a:rPr lang="es-ES" sz="1600">
                <a:latin typeface="Comic Sans MS" panose="030F0702030302020204" pitchFamily="66" charset="0"/>
              </a:rPr>
              <a:t>Un año después</a:t>
            </a:r>
          </a:p>
        </p:txBody>
      </p:sp>
      <p:sp>
        <p:nvSpPr>
          <p:cNvPr id="30831" name="Text Box 111"/>
          <p:cNvSpPr txBox="1">
            <a:spLocks noChangeArrowheads="1"/>
          </p:cNvSpPr>
          <p:nvPr/>
        </p:nvSpPr>
        <p:spPr bwMode="auto">
          <a:xfrm>
            <a:off x="1116013" y="4185084"/>
            <a:ext cx="7488237" cy="917575"/>
          </a:xfrm>
          <a:prstGeom prst="rect">
            <a:avLst/>
          </a:prstGeom>
          <a:noFill/>
          <a:ln w="12700">
            <a:noFill/>
            <a:miter lim="800000"/>
            <a:headEnd/>
            <a:tailEnd/>
          </a:ln>
          <a:effectLst/>
        </p:spPr>
        <p:txBody>
          <a:bodyPr>
            <a:spAutoFit/>
          </a:bodyPr>
          <a:lstStyle/>
          <a:p>
            <a:pPr>
              <a:lnSpc>
                <a:spcPct val="150000"/>
              </a:lnSpc>
            </a:pPr>
            <a:r>
              <a:rPr lang="es-ES">
                <a:latin typeface="Comic Sans MS" panose="030F0702030302020204" pitchFamily="66" charset="0"/>
              </a:rPr>
              <a:t>Aumento de biomasa: 650 000 – 500 000 = 150 000 kg/m</a:t>
            </a:r>
            <a:r>
              <a:rPr lang="es-ES" baseline="30000">
                <a:solidFill>
                  <a:srgbClr val="000000"/>
                </a:solidFill>
                <a:latin typeface="Comic Sans MS" panose="030F0702030302020204" pitchFamily="66" charset="0"/>
                <a:cs typeface="Times New Roman" pitchFamily="18" charset="0"/>
              </a:rPr>
              <a:t>2</a:t>
            </a:r>
            <a:endParaRPr lang="es-ES">
              <a:latin typeface="Comic Sans MS" panose="030F0702030302020204" pitchFamily="66" charset="0"/>
            </a:endParaRPr>
          </a:p>
          <a:p>
            <a:pPr>
              <a:lnSpc>
                <a:spcPct val="150000"/>
              </a:lnSpc>
            </a:pPr>
            <a:r>
              <a:rPr lang="es-ES">
                <a:latin typeface="Comic Sans MS" panose="030F0702030302020204" pitchFamily="66" charset="0"/>
              </a:rPr>
              <a:t>Producción = Aumento de biomasa/tiempo = 150 000 kg/m</a:t>
            </a:r>
            <a:r>
              <a:rPr lang="es-ES" baseline="30000">
                <a:solidFill>
                  <a:srgbClr val="000000"/>
                </a:solidFill>
                <a:latin typeface="Comic Sans MS" panose="030F0702030302020204" pitchFamily="66" charset="0"/>
                <a:cs typeface="Times New Roman" pitchFamily="18" charset="0"/>
              </a:rPr>
              <a:t>2</a:t>
            </a:r>
            <a:r>
              <a:rPr lang="es-ES">
                <a:latin typeface="Comic Sans MS" panose="030F0702030302020204" pitchFamily="66" charset="0"/>
              </a:rPr>
              <a:t>/año</a:t>
            </a:r>
          </a:p>
        </p:txBody>
      </p:sp>
      <p:sp>
        <p:nvSpPr>
          <p:cNvPr id="30832" name="Rectangle 112"/>
          <p:cNvSpPr>
            <a:spLocks noChangeArrowheads="1"/>
          </p:cNvSpPr>
          <p:nvPr/>
        </p:nvSpPr>
        <p:spPr bwMode="auto">
          <a:xfrm>
            <a:off x="1079500" y="5193196"/>
            <a:ext cx="7021513" cy="719138"/>
          </a:xfrm>
          <a:prstGeom prst="rect">
            <a:avLst/>
          </a:prstGeom>
          <a:solidFill>
            <a:srgbClr val="FFCC00"/>
          </a:solidFill>
          <a:ln w="12700">
            <a:solidFill>
              <a:srgbClr val="2E8A2E"/>
            </a:solidFill>
            <a:miter lim="800000"/>
            <a:headEnd/>
            <a:tailEnd/>
          </a:ln>
          <a:effectLst/>
        </p:spPr>
        <p:txBody>
          <a:bodyPr wrap="none" anchor="ctr"/>
          <a:lstStyle/>
          <a:p>
            <a:endParaRPr lang="es-ES"/>
          </a:p>
        </p:txBody>
      </p:sp>
      <p:sp>
        <p:nvSpPr>
          <p:cNvPr id="30833" name="Text Box 113"/>
          <p:cNvSpPr txBox="1">
            <a:spLocks noChangeArrowheads="1"/>
          </p:cNvSpPr>
          <p:nvPr/>
        </p:nvSpPr>
        <p:spPr bwMode="auto">
          <a:xfrm>
            <a:off x="252413" y="5121188"/>
            <a:ext cx="8604250" cy="806450"/>
          </a:xfrm>
          <a:prstGeom prst="rect">
            <a:avLst/>
          </a:prstGeom>
          <a:noFill/>
          <a:ln w="12700">
            <a:noFill/>
            <a:miter lim="800000"/>
            <a:headEnd/>
            <a:tailEnd/>
          </a:ln>
          <a:effectLst/>
        </p:spPr>
        <p:txBody>
          <a:bodyPr>
            <a:spAutoFit/>
          </a:bodyPr>
          <a:lstStyle/>
          <a:p>
            <a:pPr algn="ctr">
              <a:lnSpc>
                <a:spcPct val="130000"/>
              </a:lnSpc>
              <a:spcBef>
                <a:spcPct val="50000"/>
              </a:spcBef>
            </a:pPr>
            <a:r>
              <a:rPr lang="es-ES" dirty="0">
                <a:latin typeface="Comic Sans MS" panose="030F0702030302020204" pitchFamily="66" charset="0"/>
              </a:rPr>
              <a:t>Productividad = Producción/ Biomasa                                                                      150000kg/m</a:t>
            </a:r>
            <a:r>
              <a:rPr lang="es-ES" baseline="30000" dirty="0">
                <a:solidFill>
                  <a:srgbClr val="000000"/>
                </a:solidFill>
                <a:latin typeface="Comic Sans MS" panose="030F0702030302020204" pitchFamily="66" charset="0"/>
                <a:cs typeface="Times New Roman" pitchFamily="18" charset="0"/>
              </a:rPr>
              <a:t>2</a:t>
            </a:r>
            <a:r>
              <a:rPr lang="es-ES" dirty="0">
                <a:latin typeface="Comic Sans MS" panose="030F0702030302020204" pitchFamily="66" charset="0"/>
              </a:rPr>
              <a:t>/año / 500 000 kg/m</a:t>
            </a:r>
            <a:r>
              <a:rPr lang="es-ES" baseline="30000" dirty="0">
                <a:solidFill>
                  <a:srgbClr val="000000"/>
                </a:solidFill>
                <a:latin typeface="Comic Sans MS" panose="030F0702030302020204" pitchFamily="66" charset="0"/>
                <a:cs typeface="Times New Roman" pitchFamily="18" charset="0"/>
              </a:rPr>
              <a:t>2</a:t>
            </a:r>
            <a:r>
              <a:rPr lang="es-ES" dirty="0">
                <a:latin typeface="Comic Sans MS" panose="030F0702030302020204" pitchFamily="66" charset="0"/>
              </a:rPr>
              <a:t> = 0,3 /año → 30%</a:t>
            </a:r>
          </a:p>
        </p:txBody>
      </p:sp>
      <p:sp>
        <p:nvSpPr>
          <p:cNvPr id="16" name="Text Box 25"/>
          <p:cNvSpPr txBox="1">
            <a:spLocks noChangeArrowheads="1"/>
          </p:cNvSpPr>
          <p:nvPr/>
        </p:nvSpPr>
        <p:spPr bwMode="auto">
          <a:xfrm>
            <a:off x="539552" y="6129300"/>
            <a:ext cx="8424936" cy="784830"/>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Parámetros tróficos: </a:t>
            </a:r>
            <a:r>
              <a:rPr lang="es-ES" b="1" u="sng" dirty="0">
                <a:solidFill>
                  <a:srgbClr val="339933"/>
                </a:solidFill>
                <a:latin typeface="Comic Sans MS" pitchFamily="66" charset="0"/>
              </a:rPr>
              <a:t>Tiempo de renovación</a:t>
            </a:r>
            <a:r>
              <a:rPr lang="es-ES" b="1" dirty="0">
                <a:solidFill>
                  <a:srgbClr val="339933"/>
                </a:solidFill>
                <a:latin typeface="Comic Sans MS" pitchFamily="66" charset="0"/>
              </a:rPr>
              <a:t> (t) t=1/</a:t>
            </a:r>
            <a:r>
              <a:rPr lang="es-ES" b="1" dirty="0" err="1">
                <a:solidFill>
                  <a:srgbClr val="339933"/>
                </a:solidFill>
                <a:latin typeface="Comic Sans MS" pitchFamily="66" charset="0"/>
              </a:rPr>
              <a:t>pN</a:t>
            </a:r>
            <a:endParaRPr lang="es-ES" b="1" dirty="0">
              <a:solidFill>
                <a:srgbClr val="339933"/>
              </a:solidFill>
              <a:latin typeface="Comic Sans MS" pitchFamily="66" charset="0"/>
            </a:endParaRPr>
          </a:p>
          <a:p>
            <a:pPr>
              <a:spcBef>
                <a:spcPct val="50000"/>
              </a:spcBef>
            </a:pPr>
            <a:endParaRPr lang="es-ES" b="1" dirty="0">
              <a:solidFill>
                <a:srgbClr val="339933"/>
              </a:solidFill>
              <a:latin typeface="Comic Sans MS" pitchFamily="66" charset="0"/>
            </a:endParaRPr>
          </a:p>
        </p:txBody>
      </p:sp>
    </p:spTree>
    <p:extLst>
      <p:ext uri="{BB962C8B-B14F-4D97-AF65-F5344CB8AC3E}">
        <p14:creationId xmlns:p14="http://schemas.microsoft.com/office/powerpoint/2010/main" val="23994393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821"/>
                                        </p:tgtEl>
                                        <p:attrNameLst>
                                          <p:attrName>style.visibility</p:attrName>
                                        </p:attrNameLst>
                                      </p:cBhvr>
                                      <p:to>
                                        <p:strVal val="visible"/>
                                      </p:to>
                                    </p:set>
                                    <p:anim calcmode="lin" valueType="num">
                                      <p:cBhvr>
                                        <p:cTn id="7" dur="1000" fill="hold"/>
                                        <p:tgtEl>
                                          <p:spTgt spid="30821"/>
                                        </p:tgtEl>
                                        <p:attrNameLst>
                                          <p:attrName>ppt_w</p:attrName>
                                        </p:attrNameLst>
                                      </p:cBhvr>
                                      <p:tavLst>
                                        <p:tav tm="0">
                                          <p:val>
                                            <p:fltVal val="0"/>
                                          </p:val>
                                        </p:tav>
                                        <p:tav tm="100000">
                                          <p:val>
                                            <p:strVal val="#ppt_w"/>
                                          </p:val>
                                        </p:tav>
                                      </p:tavLst>
                                    </p:anim>
                                    <p:anim calcmode="lin" valueType="num">
                                      <p:cBhvr>
                                        <p:cTn id="8" dur="1000" fill="hold"/>
                                        <p:tgtEl>
                                          <p:spTgt spid="30821"/>
                                        </p:tgtEl>
                                        <p:attrNameLst>
                                          <p:attrName>ppt_h</p:attrName>
                                        </p:attrNameLst>
                                      </p:cBhvr>
                                      <p:tavLst>
                                        <p:tav tm="0">
                                          <p:val>
                                            <p:fltVal val="0"/>
                                          </p:val>
                                        </p:tav>
                                        <p:tav tm="100000">
                                          <p:val>
                                            <p:strVal val="#ppt_h"/>
                                          </p:val>
                                        </p:tav>
                                      </p:tavLst>
                                    </p:anim>
                                  </p:childTnLst>
                                </p:cTn>
                              </p:par>
                              <p:par>
                                <p:cTn id="9" presetID="21" presetClass="entr" presetSubtype="2" fill="hold" grpId="0" nodeType="withEffect">
                                  <p:stCondLst>
                                    <p:cond delay="0"/>
                                  </p:stCondLst>
                                  <p:childTnLst>
                                    <p:set>
                                      <p:cBhvr>
                                        <p:cTn id="10" dur="1" fill="hold">
                                          <p:stCondLst>
                                            <p:cond delay="0"/>
                                          </p:stCondLst>
                                        </p:cTn>
                                        <p:tgtEl>
                                          <p:spTgt spid="30822"/>
                                        </p:tgtEl>
                                        <p:attrNameLst>
                                          <p:attrName>style.visibility</p:attrName>
                                        </p:attrNameLst>
                                      </p:cBhvr>
                                      <p:to>
                                        <p:strVal val="visible"/>
                                      </p:to>
                                    </p:set>
                                    <p:animEffect transition="in" filter="wheel(2)">
                                      <p:cBhvr>
                                        <p:cTn id="11" dur="1000"/>
                                        <p:tgtEl>
                                          <p:spTgt spid="30822"/>
                                        </p:tgtEl>
                                      </p:cBhvr>
                                    </p:animEffect>
                                  </p:childTnLst>
                                </p:cTn>
                              </p:par>
                              <p:par>
                                <p:cTn id="12" presetID="22" presetClass="entr" presetSubtype="8" fill="hold" nodeType="withEffect">
                                  <p:stCondLst>
                                    <p:cond delay="0"/>
                                  </p:stCondLst>
                                  <p:childTnLst>
                                    <p:set>
                                      <p:cBhvr>
                                        <p:cTn id="13" dur="1" fill="hold">
                                          <p:stCondLst>
                                            <p:cond delay="0"/>
                                          </p:stCondLst>
                                        </p:cTn>
                                        <p:tgtEl>
                                          <p:spTgt spid="30827">
                                            <p:txEl>
                                              <p:pRg st="0" end="0"/>
                                            </p:txEl>
                                          </p:spTgt>
                                        </p:tgtEl>
                                        <p:attrNameLst>
                                          <p:attrName>style.visibility</p:attrName>
                                        </p:attrNameLst>
                                      </p:cBhvr>
                                      <p:to>
                                        <p:strVal val="visible"/>
                                      </p:to>
                                    </p:set>
                                    <p:animEffect transition="in" filter="wipe(left)">
                                      <p:cBhvr>
                                        <p:cTn id="14" dur="1000"/>
                                        <p:tgtEl>
                                          <p:spTgt spid="30827">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0825"/>
                                        </p:tgtEl>
                                        <p:attrNameLst>
                                          <p:attrName>style.visibility</p:attrName>
                                        </p:attrNameLst>
                                      </p:cBhvr>
                                      <p:to>
                                        <p:strVal val="visible"/>
                                      </p:to>
                                    </p:set>
                                    <p:animEffect transition="in" filter="wipe(left)">
                                      <p:cBhvr>
                                        <p:cTn id="18" dur="3000"/>
                                        <p:tgtEl>
                                          <p:spTgt spid="3082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829"/>
                                        </p:tgtEl>
                                        <p:attrNameLst>
                                          <p:attrName>style.visibility</p:attrName>
                                        </p:attrNameLst>
                                      </p:cBhvr>
                                      <p:to>
                                        <p:strVal val="visible"/>
                                      </p:to>
                                    </p:set>
                                    <p:animEffect transition="in" filter="wipe(left)">
                                      <p:cBhvr>
                                        <p:cTn id="21" dur="3000"/>
                                        <p:tgtEl>
                                          <p:spTgt spid="30829"/>
                                        </p:tgtEl>
                                      </p:cBhvr>
                                    </p:animEffect>
                                  </p:childTnLst>
                                </p:cTn>
                              </p:par>
                            </p:childTnLst>
                          </p:cTn>
                        </p:par>
                        <p:par>
                          <p:cTn id="22" fill="hold">
                            <p:stCondLst>
                              <p:cond delay="4000"/>
                            </p:stCondLst>
                            <p:childTnLst>
                              <p:par>
                                <p:cTn id="23" presetID="23" presetClass="entr" presetSubtype="16" fill="hold" grpId="0" nodeType="afterEffect">
                                  <p:stCondLst>
                                    <p:cond delay="0"/>
                                  </p:stCondLst>
                                  <p:childTnLst>
                                    <p:set>
                                      <p:cBhvr>
                                        <p:cTn id="24" dur="1" fill="hold">
                                          <p:stCondLst>
                                            <p:cond delay="0"/>
                                          </p:stCondLst>
                                        </p:cTn>
                                        <p:tgtEl>
                                          <p:spTgt spid="30824"/>
                                        </p:tgtEl>
                                        <p:attrNameLst>
                                          <p:attrName>style.visibility</p:attrName>
                                        </p:attrNameLst>
                                      </p:cBhvr>
                                      <p:to>
                                        <p:strVal val="visible"/>
                                      </p:to>
                                    </p:set>
                                    <p:anim calcmode="lin" valueType="num">
                                      <p:cBhvr>
                                        <p:cTn id="25" dur="1000" fill="hold"/>
                                        <p:tgtEl>
                                          <p:spTgt spid="30824"/>
                                        </p:tgtEl>
                                        <p:attrNameLst>
                                          <p:attrName>ppt_w</p:attrName>
                                        </p:attrNameLst>
                                      </p:cBhvr>
                                      <p:tavLst>
                                        <p:tav tm="0">
                                          <p:val>
                                            <p:fltVal val="0"/>
                                          </p:val>
                                        </p:tav>
                                        <p:tav tm="100000">
                                          <p:val>
                                            <p:strVal val="#ppt_w"/>
                                          </p:val>
                                        </p:tav>
                                      </p:tavLst>
                                    </p:anim>
                                    <p:anim calcmode="lin" valueType="num">
                                      <p:cBhvr>
                                        <p:cTn id="26" dur="1000" fill="hold"/>
                                        <p:tgtEl>
                                          <p:spTgt spid="30824"/>
                                        </p:tgtEl>
                                        <p:attrNameLst>
                                          <p:attrName>ppt_h</p:attrName>
                                        </p:attrNameLst>
                                      </p:cBhvr>
                                      <p:tavLst>
                                        <p:tav tm="0">
                                          <p:val>
                                            <p:fltVal val="0"/>
                                          </p:val>
                                        </p:tav>
                                        <p:tav tm="100000">
                                          <p:val>
                                            <p:strVal val="#ppt_h"/>
                                          </p:val>
                                        </p:tav>
                                      </p:tavLst>
                                    </p:anim>
                                  </p:childTnLst>
                                </p:cTn>
                              </p:par>
                              <p:par>
                                <p:cTn id="27" presetID="21" presetClass="entr" presetSubtype="2" fill="hold" grpId="0" nodeType="withEffect">
                                  <p:stCondLst>
                                    <p:cond delay="0"/>
                                  </p:stCondLst>
                                  <p:childTnLst>
                                    <p:set>
                                      <p:cBhvr>
                                        <p:cTn id="28" dur="1" fill="hold">
                                          <p:stCondLst>
                                            <p:cond delay="0"/>
                                          </p:stCondLst>
                                        </p:cTn>
                                        <p:tgtEl>
                                          <p:spTgt spid="30823"/>
                                        </p:tgtEl>
                                        <p:attrNameLst>
                                          <p:attrName>style.visibility</p:attrName>
                                        </p:attrNameLst>
                                      </p:cBhvr>
                                      <p:to>
                                        <p:strVal val="visible"/>
                                      </p:to>
                                    </p:set>
                                    <p:animEffect transition="in" filter="wheel(2)">
                                      <p:cBhvr>
                                        <p:cTn id="29" dur="1000"/>
                                        <p:tgtEl>
                                          <p:spTgt spid="30823"/>
                                        </p:tgtEl>
                                      </p:cBhvr>
                                    </p:animEffect>
                                  </p:childTnLst>
                                </p:cTn>
                              </p:par>
                              <p:par>
                                <p:cTn id="30" presetID="22" presetClass="entr" presetSubtype="8" fill="hold" nodeType="withEffect">
                                  <p:stCondLst>
                                    <p:cond delay="0"/>
                                  </p:stCondLst>
                                  <p:childTnLst>
                                    <p:set>
                                      <p:cBhvr>
                                        <p:cTn id="31" dur="1" fill="hold">
                                          <p:stCondLst>
                                            <p:cond delay="0"/>
                                          </p:stCondLst>
                                        </p:cTn>
                                        <p:tgtEl>
                                          <p:spTgt spid="30828">
                                            <p:txEl>
                                              <p:pRg st="0" end="0"/>
                                            </p:txEl>
                                          </p:spTgt>
                                        </p:tgtEl>
                                        <p:attrNameLst>
                                          <p:attrName>style.visibility</p:attrName>
                                        </p:attrNameLst>
                                      </p:cBhvr>
                                      <p:to>
                                        <p:strVal val="visible"/>
                                      </p:to>
                                    </p:set>
                                    <p:animEffect transition="in" filter="wipe(left)">
                                      <p:cBhvr>
                                        <p:cTn id="32" dur="1000"/>
                                        <p:tgtEl>
                                          <p:spTgt spid="30828">
                                            <p:txEl>
                                              <p:pRg st="0" end="0"/>
                                            </p:txEl>
                                          </p:spTgt>
                                        </p:tgtEl>
                                      </p:cBhvr>
                                    </p:animEffect>
                                  </p:childTnLst>
                                </p:cTn>
                              </p:par>
                            </p:childTnLst>
                          </p:cTn>
                        </p:par>
                        <p:par>
                          <p:cTn id="33" fill="hold">
                            <p:stCondLst>
                              <p:cond delay="5000"/>
                            </p:stCondLst>
                            <p:childTnLst>
                              <p:par>
                                <p:cTn id="34" presetID="12" presetClass="entr" presetSubtype="1" fill="hold" grpId="0" nodeType="afterEffect">
                                  <p:stCondLst>
                                    <p:cond delay="0"/>
                                  </p:stCondLst>
                                  <p:childTnLst>
                                    <p:set>
                                      <p:cBhvr>
                                        <p:cTn id="35" dur="1" fill="hold">
                                          <p:stCondLst>
                                            <p:cond delay="0"/>
                                          </p:stCondLst>
                                        </p:cTn>
                                        <p:tgtEl>
                                          <p:spTgt spid="30830"/>
                                        </p:tgtEl>
                                        <p:attrNameLst>
                                          <p:attrName>style.visibility</p:attrName>
                                        </p:attrNameLst>
                                      </p:cBhvr>
                                      <p:to>
                                        <p:strVal val="visible"/>
                                      </p:to>
                                    </p:set>
                                    <p:animEffect transition="in" filter="slide(fromTop)">
                                      <p:cBhvr>
                                        <p:cTn id="36" dur="2000"/>
                                        <p:tgtEl>
                                          <p:spTgt spid="30830"/>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30831">
                                            <p:txEl>
                                              <p:pRg st="0" end="0"/>
                                            </p:txEl>
                                          </p:spTgt>
                                        </p:tgtEl>
                                        <p:attrNameLst>
                                          <p:attrName>style.visibility</p:attrName>
                                        </p:attrNameLst>
                                      </p:cBhvr>
                                      <p:to>
                                        <p:strVal val="visible"/>
                                      </p:to>
                                    </p:set>
                                    <p:animEffect transition="in" filter="wipe(left)">
                                      <p:cBhvr>
                                        <p:cTn id="40" dur="2000"/>
                                        <p:tgtEl>
                                          <p:spTgt spid="30831">
                                            <p:txEl>
                                              <p:pRg st="0" end="0"/>
                                            </p:txEl>
                                          </p:spTgt>
                                        </p:tgtEl>
                                      </p:cBhvr>
                                    </p:animEffect>
                                  </p:childTnLst>
                                </p:cTn>
                              </p:par>
                            </p:childTnLst>
                          </p:cTn>
                        </p:par>
                        <p:par>
                          <p:cTn id="41" fill="hold">
                            <p:stCondLst>
                              <p:cond delay="9000"/>
                            </p:stCondLst>
                            <p:childTnLst>
                              <p:par>
                                <p:cTn id="42" presetID="22" presetClass="entr" presetSubtype="8" fill="hold" nodeType="afterEffect">
                                  <p:stCondLst>
                                    <p:cond delay="0"/>
                                  </p:stCondLst>
                                  <p:childTnLst>
                                    <p:set>
                                      <p:cBhvr>
                                        <p:cTn id="43" dur="1" fill="hold">
                                          <p:stCondLst>
                                            <p:cond delay="0"/>
                                          </p:stCondLst>
                                        </p:cTn>
                                        <p:tgtEl>
                                          <p:spTgt spid="30831">
                                            <p:txEl>
                                              <p:pRg st="1" end="1"/>
                                            </p:txEl>
                                          </p:spTgt>
                                        </p:tgtEl>
                                        <p:attrNameLst>
                                          <p:attrName>style.visibility</p:attrName>
                                        </p:attrNameLst>
                                      </p:cBhvr>
                                      <p:to>
                                        <p:strVal val="visible"/>
                                      </p:to>
                                    </p:set>
                                    <p:animEffect transition="in" filter="wipe(left)">
                                      <p:cBhvr>
                                        <p:cTn id="44" dur="2000"/>
                                        <p:tgtEl>
                                          <p:spTgt spid="30831">
                                            <p:txEl>
                                              <p:pRg st="1" end="1"/>
                                            </p:txEl>
                                          </p:spTgt>
                                        </p:tgtEl>
                                      </p:cBhvr>
                                    </p:animEffect>
                                  </p:childTnLst>
                                </p:cTn>
                              </p:par>
                            </p:childTnLst>
                          </p:cTn>
                        </p:par>
                        <p:par>
                          <p:cTn id="45" fill="hold">
                            <p:stCondLst>
                              <p:cond delay="11000"/>
                            </p:stCondLst>
                            <p:childTnLst>
                              <p:par>
                                <p:cTn id="46" presetID="12" presetClass="entr" presetSubtype="1" fill="hold" grpId="0" nodeType="afterEffect">
                                  <p:stCondLst>
                                    <p:cond delay="0"/>
                                  </p:stCondLst>
                                  <p:childTnLst>
                                    <p:set>
                                      <p:cBhvr>
                                        <p:cTn id="47" dur="1" fill="hold">
                                          <p:stCondLst>
                                            <p:cond delay="0"/>
                                          </p:stCondLst>
                                        </p:cTn>
                                        <p:tgtEl>
                                          <p:spTgt spid="30832"/>
                                        </p:tgtEl>
                                        <p:attrNameLst>
                                          <p:attrName>style.visibility</p:attrName>
                                        </p:attrNameLst>
                                      </p:cBhvr>
                                      <p:to>
                                        <p:strVal val="visible"/>
                                      </p:to>
                                    </p:set>
                                    <p:animEffect transition="in" filter="slide(fromTop)">
                                      <p:cBhvr>
                                        <p:cTn id="48" dur="2000"/>
                                        <p:tgtEl>
                                          <p:spTgt spid="30832"/>
                                        </p:tgtEl>
                                      </p:cBhvr>
                                    </p:animEffect>
                                  </p:childTnLst>
                                </p:cTn>
                              </p:par>
                            </p:childTnLst>
                          </p:cTn>
                        </p:par>
                        <p:par>
                          <p:cTn id="49" fill="hold">
                            <p:stCondLst>
                              <p:cond delay="13000"/>
                            </p:stCondLst>
                            <p:childTnLst>
                              <p:par>
                                <p:cTn id="50" presetID="22" presetClass="entr" presetSubtype="8" fill="hold" nodeType="afterEffect">
                                  <p:stCondLst>
                                    <p:cond delay="0"/>
                                  </p:stCondLst>
                                  <p:childTnLst>
                                    <p:set>
                                      <p:cBhvr>
                                        <p:cTn id="51" dur="1" fill="hold">
                                          <p:stCondLst>
                                            <p:cond delay="0"/>
                                          </p:stCondLst>
                                        </p:cTn>
                                        <p:tgtEl>
                                          <p:spTgt spid="30833">
                                            <p:txEl>
                                              <p:pRg st="0" end="0"/>
                                            </p:txEl>
                                          </p:spTgt>
                                        </p:tgtEl>
                                        <p:attrNameLst>
                                          <p:attrName>style.visibility</p:attrName>
                                        </p:attrNameLst>
                                      </p:cBhvr>
                                      <p:to>
                                        <p:strVal val="visible"/>
                                      </p:to>
                                    </p:set>
                                    <p:animEffect transition="in" filter="wipe(left)">
                                      <p:cBhvr>
                                        <p:cTn id="52" dur="2000"/>
                                        <p:tgtEl>
                                          <p:spTgt spid="308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0" grpId="0" animBg="1"/>
      <p:bldP spid="30822" grpId="0" animBg="1"/>
      <p:bldP spid="30821" grpId="0" animBg="1"/>
      <p:bldP spid="30823" grpId="0" animBg="1"/>
      <p:bldP spid="30824" grpId="0" animBg="1"/>
      <p:bldP spid="30829" grpId="0"/>
      <p:bldP spid="308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Text Box 14"/>
          <p:cNvSpPr txBox="1">
            <a:spLocks noChangeArrowheads="1"/>
          </p:cNvSpPr>
          <p:nvPr/>
        </p:nvSpPr>
        <p:spPr bwMode="auto">
          <a:xfrm>
            <a:off x="359532" y="404664"/>
            <a:ext cx="4140461" cy="784830"/>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PARÁMETROS TRÓFICOS</a:t>
            </a:r>
          </a:p>
          <a:p>
            <a:pPr algn="ctr">
              <a:spcBef>
                <a:spcPct val="50000"/>
              </a:spcBef>
            </a:pPr>
            <a:r>
              <a:rPr lang="es-ES_tradnl" b="1" dirty="0">
                <a:solidFill>
                  <a:srgbClr val="669900"/>
                </a:solidFill>
                <a:latin typeface="Comic Sans MS" pitchFamily="66" charset="0"/>
              </a:rPr>
              <a:t>COMPARACIÓN 2 ECOSISTEMAS</a:t>
            </a:r>
            <a:endParaRPr lang="es-ES" b="1" dirty="0">
              <a:solidFill>
                <a:srgbClr val="669900"/>
              </a:solidFill>
              <a:latin typeface="Comic Sans MS" pitchFamily="66" charset="0"/>
            </a:endParaRPr>
          </a:p>
        </p:txBody>
      </p:sp>
      <p:sp>
        <p:nvSpPr>
          <p:cNvPr id="7241" name="Rectangle 73"/>
          <p:cNvSpPr>
            <a:spLocks noChangeArrowheads="1"/>
          </p:cNvSpPr>
          <p:nvPr/>
        </p:nvSpPr>
        <p:spPr bwMode="auto">
          <a:xfrm>
            <a:off x="179512" y="1905397"/>
            <a:ext cx="4348162" cy="371475"/>
          </a:xfrm>
          <a:prstGeom prst="rect">
            <a:avLst/>
          </a:prstGeom>
          <a:solidFill>
            <a:srgbClr val="006600"/>
          </a:solidFill>
          <a:ln w="9525">
            <a:solidFill>
              <a:srgbClr val="CCFFCC"/>
            </a:solidFill>
            <a:miter lim="800000"/>
            <a:headEnd/>
            <a:tailEnd/>
          </a:ln>
          <a:effectLst/>
        </p:spPr>
        <p:txBody>
          <a:bodyPr wrap="none" anchor="ctr"/>
          <a:lstStyle/>
          <a:p>
            <a:pPr algn="ctr"/>
            <a:r>
              <a:rPr lang="es-ES" sz="1200">
                <a:solidFill>
                  <a:schemeClr val="bg1"/>
                </a:solidFill>
                <a:latin typeface="Comic Sans MS" panose="030F0702030302020204" pitchFamily="66" charset="0"/>
              </a:rPr>
              <a:t>Producción (P) = Biomasa / Tiempo</a:t>
            </a:r>
          </a:p>
        </p:txBody>
      </p:sp>
      <p:sp>
        <p:nvSpPr>
          <p:cNvPr id="7242" name="Rectangle 74"/>
          <p:cNvSpPr>
            <a:spLocks noChangeArrowheads="1"/>
          </p:cNvSpPr>
          <p:nvPr/>
        </p:nvSpPr>
        <p:spPr bwMode="auto">
          <a:xfrm>
            <a:off x="215516" y="2517465"/>
            <a:ext cx="4348162" cy="371475"/>
          </a:xfrm>
          <a:prstGeom prst="rect">
            <a:avLst/>
          </a:prstGeom>
          <a:solidFill>
            <a:srgbClr val="006600"/>
          </a:solidFill>
          <a:ln w="9525">
            <a:solidFill>
              <a:srgbClr val="CCFFCC"/>
            </a:solidFill>
            <a:miter lim="800000"/>
            <a:headEnd/>
            <a:tailEnd/>
          </a:ln>
          <a:effectLst/>
        </p:spPr>
        <p:txBody>
          <a:bodyPr wrap="none" anchor="ctr"/>
          <a:lstStyle/>
          <a:p>
            <a:pPr algn="ctr"/>
            <a:r>
              <a:rPr lang="es-ES" sz="1200">
                <a:solidFill>
                  <a:schemeClr val="bg1"/>
                </a:solidFill>
                <a:latin typeface="Comic Sans MS" panose="030F0702030302020204" pitchFamily="66" charset="0"/>
              </a:rPr>
              <a:t>Producción neta (PN) = Producción bruta (PB) </a:t>
            </a:r>
            <a:r>
              <a:rPr lang="es-ES" sz="1200">
                <a:solidFill>
                  <a:schemeClr val="bg1"/>
                </a:solidFill>
                <a:latin typeface="Comic Sans MS" panose="030F0702030302020204" pitchFamily="66" charset="0"/>
                <a:cs typeface="Arial" charset="0"/>
              </a:rPr>
              <a:t>─</a:t>
            </a:r>
            <a:r>
              <a:rPr lang="es-ES" sz="1200">
                <a:solidFill>
                  <a:schemeClr val="bg1"/>
                </a:solidFill>
                <a:latin typeface="Comic Sans MS" panose="030F0702030302020204" pitchFamily="66" charset="0"/>
              </a:rPr>
              <a:t> Respiración</a:t>
            </a:r>
          </a:p>
        </p:txBody>
      </p:sp>
      <p:sp>
        <p:nvSpPr>
          <p:cNvPr id="7243" name="Rectangle 75"/>
          <p:cNvSpPr>
            <a:spLocks noChangeArrowheads="1"/>
          </p:cNvSpPr>
          <p:nvPr/>
        </p:nvSpPr>
        <p:spPr bwMode="auto">
          <a:xfrm>
            <a:off x="251520" y="3093529"/>
            <a:ext cx="4348162" cy="371475"/>
          </a:xfrm>
          <a:prstGeom prst="rect">
            <a:avLst/>
          </a:prstGeom>
          <a:solidFill>
            <a:srgbClr val="006600"/>
          </a:solidFill>
          <a:ln w="9525">
            <a:solidFill>
              <a:srgbClr val="CCFFCC"/>
            </a:solidFill>
            <a:miter lim="800000"/>
            <a:headEnd/>
            <a:tailEnd/>
          </a:ln>
          <a:effectLst/>
        </p:spPr>
        <p:txBody>
          <a:bodyPr wrap="none" anchor="ctr"/>
          <a:lstStyle/>
          <a:p>
            <a:pPr algn="ctr"/>
            <a:r>
              <a:rPr lang="es-ES" sz="1200">
                <a:solidFill>
                  <a:schemeClr val="bg1"/>
                </a:solidFill>
                <a:latin typeface="Comic Sans MS" panose="030F0702030302020204" pitchFamily="66" charset="0"/>
              </a:rPr>
              <a:t>Productividad = (Producción neta / Biomasa) </a:t>
            </a:r>
            <a:r>
              <a:rPr lang="es-ES" sz="1200">
                <a:solidFill>
                  <a:schemeClr val="bg1"/>
                </a:solidFill>
                <a:latin typeface="Comic Sans MS" panose="030F0702030302020204" pitchFamily="66" charset="0"/>
                <a:cs typeface="Arial" charset="0"/>
              </a:rPr>
              <a:t>×</a:t>
            </a:r>
            <a:r>
              <a:rPr lang="es-ES" sz="1200">
                <a:solidFill>
                  <a:schemeClr val="bg1"/>
                </a:solidFill>
                <a:latin typeface="Comic Sans MS" panose="030F0702030302020204" pitchFamily="66" charset="0"/>
              </a:rPr>
              <a:t> 100</a:t>
            </a:r>
          </a:p>
        </p:txBody>
      </p:sp>
      <p:sp>
        <p:nvSpPr>
          <p:cNvPr id="7244" name="Rectangle 76"/>
          <p:cNvSpPr>
            <a:spLocks noChangeArrowheads="1"/>
          </p:cNvSpPr>
          <p:nvPr/>
        </p:nvSpPr>
        <p:spPr bwMode="auto">
          <a:xfrm>
            <a:off x="251520" y="3777605"/>
            <a:ext cx="4348162" cy="371475"/>
          </a:xfrm>
          <a:prstGeom prst="rect">
            <a:avLst/>
          </a:prstGeom>
          <a:solidFill>
            <a:srgbClr val="006600"/>
          </a:solidFill>
          <a:ln w="9525">
            <a:solidFill>
              <a:srgbClr val="CCFFCC"/>
            </a:solidFill>
            <a:miter lim="800000"/>
            <a:headEnd/>
            <a:tailEnd/>
          </a:ln>
          <a:effectLst/>
        </p:spPr>
        <p:txBody>
          <a:bodyPr wrap="none" anchor="ctr"/>
          <a:lstStyle/>
          <a:p>
            <a:pPr algn="ctr"/>
            <a:r>
              <a:rPr lang="es-ES" sz="1200" dirty="0">
                <a:solidFill>
                  <a:schemeClr val="bg1"/>
                </a:solidFill>
                <a:latin typeface="Comic Sans MS" panose="030F0702030302020204" pitchFamily="66" charset="0"/>
              </a:rPr>
              <a:t>Tiempo de renovación = Biomasa / Producción neta</a:t>
            </a:r>
          </a:p>
        </p:txBody>
      </p:sp>
      <p:sp>
        <p:nvSpPr>
          <p:cNvPr id="7248" name="AutoShape 80"/>
          <p:cNvSpPr>
            <a:spLocks noChangeArrowheads="1"/>
          </p:cNvSpPr>
          <p:nvPr/>
        </p:nvSpPr>
        <p:spPr bwMode="auto">
          <a:xfrm>
            <a:off x="4752021" y="404664"/>
            <a:ext cx="4391980" cy="3096344"/>
          </a:xfrm>
          <a:prstGeom prst="homePlate">
            <a:avLst>
              <a:gd name="adj" fmla="val 20985"/>
            </a:avLst>
          </a:prstGeom>
          <a:solidFill>
            <a:srgbClr val="CCFFCC">
              <a:alpha val="70000"/>
            </a:srgbClr>
          </a:solidFill>
          <a:ln w="9525">
            <a:solidFill>
              <a:srgbClr val="006600"/>
            </a:solidFill>
            <a:miter lim="800000"/>
            <a:headEnd/>
            <a:tailEnd/>
          </a:ln>
          <a:effectLst/>
        </p:spPr>
        <p:txBody>
          <a:bodyPr wrap="none" anchor="ctr"/>
          <a:lstStyle/>
          <a:p>
            <a:pPr algn="ctr"/>
            <a:r>
              <a:rPr lang="es-ES" sz="1600" b="1" dirty="0">
                <a:solidFill>
                  <a:srgbClr val="006600"/>
                </a:solidFill>
                <a:latin typeface="Comic Sans MS" panose="030F0702030302020204" pitchFamily="66" charset="0"/>
              </a:rPr>
              <a:t>BOSQUE</a:t>
            </a:r>
          </a:p>
          <a:p>
            <a:r>
              <a:rPr lang="es-ES" sz="1600" b="1" dirty="0">
                <a:solidFill>
                  <a:srgbClr val="006600"/>
                </a:solidFill>
                <a:latin typeface="Comic Sans MS" panose="030F0702030302020204" pitchFamily="66" charset="0"/>
              </a:rPr>
              <a:t> </a:t>
            </a:r>
            <a:r>
              <a:rPr lang="es-ES" sz="1600" dirty="0">
                <a:solidFill>
                  <a:srgbClr val="006600"/>
                </a:solidFill>
                <a:latin typeface="Comic Sans MS" panose="030F0702030302020204" pitchFamily="66" charset="0"/>
              </a:rPr>
              <a:t>Muchos productores primarios estables</a:t>
            </a:r>
          </a:p>
          <a:p>
            <a:r>
              <a:rPr lang="es-ES" sz="1600" dirty="0">
                <a:solidFill>
                  <a:srgbClr val="006600"/>
                </a:solidFill>
                <a:latin typeface="Comic Sans MS" panose="030F0702030302020204" pitchFamily="66" charset="0"/>
              </a:rPr>
              <a:t> en el ecosistema: </a:t>
            </a:r>
            <a:r>
              <a:rPr lang="es-ES" sz="1600" b="1" u="sng" dirty="0">
                <a:solidFill>
                  <a:srgbClr val="006600"/>
                </a:solidFill>
                <a:latin typeface="Comic Sans MS" panose="030F0702030302020204" pitchFamily="66" charset="0"/>
              </a:rPr>
              <a:t>B alta</a:t>
            </a:r>
            <a:r>
              <a:rPr lang="es-ES" sz="1600" dirty="0">
                <a:solidFill>
                  <a:srgbClr val="006600"/>
                </a:solidFill>
                <a:latin typeface="Comic Sans MS" panose="030F0702030302020204" pitchFamily="66" charset="0"/>
              </a:rPr>
              <a:t>. Por ello:</a:t>
            </a:r>
            <a:endParaRPr lang="es-ES" sz="1600" b="1" u="sng" dirty="0">
              <a:solidFill>
                <a:srgbClr val="006600"/>
              </a:solidFill>
              <a:latin typeface="Comic Sans MS" panose="030F0702030302020204" pitchFamily="66" charset="0"/>
            </a:endParaRP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Producción bruta alta.</a:t>
            </a:r>
            <a:endParaRPr lang="es-ES" sz="1600" b="1" dirty="0">
              <a:solidFill>
                <a:srgbClr val="006600"/>
              </a:solidFill>
              <a:latin typeface="Comic Sans MS" panose="030F0702030302020204" pitchFamily="66" charset="0"/>
            </a:endParaRP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Producción neta baja</a:t>
            </a:r>
            <a:r>
              <a:rPr lang="es-ES" sz="1600" b="1" dirty="0">
                <a:solidFill>
                  <a:srgbClr val="006600"/>
                </a:solidFill>
                <a:latin typeface="Comic Sans MS" panose="030F0702030302020204" pitchFamily="66" charset="0"/>
              </a:rPr>
              <a:t>.</a:t>
            </a:r>
            <a:r>
              <a:rPr lang="es-ES" sz="1600" dirty="0">
                <a:solidFill>
                  <a:srgbClr val="006600"/>
                </a:solidFill>
                <a:latin typeface="Comic Sans MS" panose="030F0702030302020204" pitchFamily="66" charset="0"/>
              </a:rPr>
              <a:t> Debido a que los</a:t>
            </a:r>
          </a:p>
          <a:p>
            <a:r>
              <a:rPr lang="es-ES" sz="1600" dirty="0">
                <a:solidFill>
                  <a:srgbClr val="006600"/>
                </a:solidFill>
                <a:latin typeface="Comic Sans MS" panose="030F0702030302020204" pitchFamily="66" charset="0"/>
              </a:rPr>
              <a:t>  organismos consumen mucho en la </a:t>
            </a:r>
            <a:r>
              <a:rPr lang="es-ES" sz="1600" dirty="0" err="1">
                <a:solidFill>
                  <a:srgbClr val="006600"/>
                </a:solidFill>
                <a:latin typeface="Comic Sans MS" panose="030F0702030302020204" pitchFamily="66" charset="0"/>
              </a:rPr>
              <a:t>respi</a:t>
            </a:r>
            <a:r>
              <a:rPr lang="es-ES" sz="1600" dirty="0">
                <a:solidFill>
                  <a:srgbClr val="006600"/>
                </a:solidFill>
                <a:latin typeface="Comic Sans MS" panose="030F0702030302020204" pitchFamily="66" charset="0"/>
              </a:rPr>
              <a:t>-</a:t>
            </a:r>
          </a:p>
          <a:p>
            <a:r>
              <a:rPr lang="es-ES" sz="1600" dirty="0">
                <a:solidFill>
                  <a:srgbClr val="006600"/>
                </a:solidFill>
                <a:latin typeface="Comic Sans MS" panose="030F0702030302020204" pitchFamily="66" charset="0"/>
              </a:rPr>
              <a:t>  ración para mantener sus estructuras.</a:t>
            </a: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Baja productividad y alto tiempo de</a:t>
            </a:r>
          </a:p>
          <a:p>
            <a:r>
              <a:rPr lang="es-ES" sz="1600" b="1" dirty="0">
                <a:solidFill>
                  <a:srgbClr val="006600"/>
                </a:solidFill>
                <a:latin typeface="Comic Sans MS" panose="030F0702030302020204" pitchFamily="66" charset="0"/>
              </a:rPr>
              <a:t>  </a:t>
            </a:r>
            <a:r>
              <a:rPr lang="es-ES" sz="1600" b="1" u="sng" dirty="0">
                <a:solidFill>
                  <a:srgbClr val="006600"/>
                </a:solidFill>
                <a:latin typeface="Comic Sans MS" panose="030F0702030302020204" pitchFamily="66" charset="0"/>
              </a:rPr>
              <a:t>renovación.</a:t>
            </a:r>
          </a:p>
        </p:txBody>
      </p:sp>
      <p:sp>
        <p:nvSpPr>
          <p:cNvPr id="7249" name="AutoShape 81"/>
          <p:cNvSpPr>
            <a:spLocks noChangeArrowheads="1"/>
          </p:cNvSpPr>
          <p:nvPr/>
        </p:nvSpPr>
        <p:spPr bwMode="auto">
          <a:xfrm>
            <a:off x="4752021" y="3692525"/>
            <a:ext cx="4391979" cy="3048843"/>
          </a:xfrm>
          <a:prstGeom prst="homePlate">
            <a:avLst>
              <a:gd name="adj" fmla="val 13968"/>
            </a:avLst>
          </a:prstGeom>
          <a:solidFill>
            <a:srgbClr val="CCFFCC">
              <a:alpha val="70000"/>
            </a:srgbClr>
          </a:solidFill>
          <a:ln w="9525">
            <a:solidFill>
              <a:srgbClr val="006600"/>
            </a:solidFill>
            <a:miter lim="800000"/>
            <a:headEnd/>
            <a:tailEnd/>
          </a:ln>
          <a:effectLst/>
        </p:spPr>
        <p:txBody>
          <a:bodyPr wrap="none" anchor="ctr"/>
          <a:lstStyle/>
          <a:p>
            <a:pPr algn="ctr"/>
            <a:r>
              <a:rPr lang="es-ES" sz="1600" b="1" dirty="0">
                <a:solidFill>
                  <a:srgbClr val="006600"/>
                </a:solidFill>
                <a:latin typeface="Comic Sans MS" panose="030F0702030302020204" pitchFamily="66" charset="0"/>
              </a:rPr>
              <a:t>PRADERA</a:t>
            </a:r>
          </a:p>
          <a:p>
            <a:r>
              <a:rPr lang="es-ES" sz="1600" dirty="0">
                <a:solidFill>
                  <a:srgbClr val="006600"/>
                </a:solidFill>
                <a:latin typeface="Comic Sans MS" panose="030F0702030302020204" pitchFamily="66" charset="0"/>
              </a:rPr>
              <a:t>Predominan las plantas anuales que</a:t>
            </a:r>
          </a:p>
          <a:p>
            <a:r>
              <a:rPr lang="es-ES" sz="1600" dirty="0">
                <a:solidFill>
                  <a:srgbClr val="006600"/>
                </a:solidFill>
                <a:latin typeface="Comic Sans MS" panose="030F0702030302020204" pitchFamily="66" charset="0"/>
              </a:rPr>
              <a:t>sufren gran depredación: </a:t>
            </a:r>
            <a:r>
              <a:rPr lang="es-ES" sz="1600" b="1" u="sng" dirty="0">
                <a:solidFill>
                  <a:srgbClr val="006600"/>
                </a:solidFill>
                <a:latin typeface="Comic Sans MS" panose="030F0702030302020204" pitchFamily="66" charset="0"/>
              </a:rPr>
              <a:t>B baja</a:t>
            </a:r>
            <a:r>
              <a:rPr lang="es-ES" sz="1600" b="1" dirty="0">
                <a:solidFill>
                  <a:srgbClr val="006600"/>
                </a:solidFill>
                <a:latin typeface="Comic Sans MS" panose="030F0702030302020204" pitchFamily="66" charset="0"/>
              </a:rPr>
              <a:t>, por ello:</a:t>
            </a:r>
            <a:endParaRPr lang="es-ES" sz="1600" dirty="0">
              <a:solidFill>
                <a:srgbClr val="006600"/>
              </a:solidFill>
              <a:latin typeface="Comic Sans MS" panose="030F0702030302020204" pitchFamily="66" charset="0"/>
            </a:endParaRP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Producción primaria bruta baja</a:t>
            </a:r>
            <a:r>
              <a:rPr lang="es-ES" sz="1600" b="1" dirty="0">
                <a:solidFill>
                  <a:srgbClr val="006600"/>
                </a:solidFill>
                <a:latin typeface="Comic Sans MS" panose="030F0702030302020204" pitchFamily="66" charset="0"/>
              </a:rPr>
              <a:t>.</a:t>
            </a: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Producción neta proporcionalmente </a:t>
            </a:r>
            <a:br>
              <a:rPr lang="es-ES" sz="1600" b="1" u="sng" dirty="0">
                <a:solidFill>
                  <a:srgbClr val="006600"/>
                </a:solidFill>
                <a:latin typeface="Comic Sans MS" panose="030F0702030302020204" pitchFamily="66" charset="0"/>
              </a:rPr>
            </a:br>
            <a:r>
              <a:rPr lang="es-ES" sz="1600" b="1" dirty="0">
                <a:solidFill>
                  <a:srgbClr val="006600"/>
                </a:solidFill>
                <a:latin typeface="Comic Sans MS" panose="030F0702030302020204" pitchFamily="66" charset="0"/>
              </a:rPr>
              <a:t>   </a:t>
            </a:r>
            <a:r>
              <a:rPr lang="es-ES" sz="1600" b="1" u="sng" dirty="0">
                <a:solidFill>
                  <a:srgbClr val="006600"/>
                </a:solidFill>
                <a:latin typeface="Comic Sans MS" panose="030F0702030302020204" pitchFamily="66" charset="0"/>
              </a:rPr>
              <a:t>alta</a:t>
            </a:r>
            <a:r>
              <a:rPr lang="es-ES" sz="1600" b="1" dirty="0">
                <a:solidFill>
                  <a:srgbClr val="006600"/>
                </a:solidFill>
                <a:latin typeface="Comic Sans MS" panose="030F0702030302020204" pitchFamily="66" charset="0"/>
              </a:rPr>
              <a:t>. </a:t>
            </a:r>
            <a:r>
              <a:rPr lang="es-ES" sz="1600" dirty="0">
                <a:solidFill>
                  <a:srgbClr val="006600"/>
                </a:solidFill>
                <a:latin typeface="Comic Sans MS" panose="030F0702030302020204" pitchFamily="66" charset="0"/>
              </a:rPr>
              <a:t>El gasto en respiración es bajo </a:t>
            </a:r>
            <a:br>
              <a:rPr lang="es-ES" sz="1600" dirty="0">
                <a:solidFill>
                  <a:srgbClr val="006600"/>
                </a:solidFill>
                <a:latin typeface="Comic Sans MS" panose="030F0702030302020204" pitchFamily="66" charset="0"/>
              </a:rPr>
            </a:br>
            <a:r>
              <a:rPr lang="es-ES" sz="1600" dirty="0">
                <a:solidFill>
                  <a:srgbClr val="006600"/>
                </a:solidFill>
                <a:latin typeface="Comic Sans MS" panose="030F0702030302020204" pitchFamily="66" charset="0"/>
              </a:rPr>
              <a:t>   debido a que no tiene que mantener </a:t>
            </a:r>
          </a:p>
          <a:p>
            <a:r>
              <a:rPr lang="es-ES" sz="1600" dirty="0">
                <a:solidFill>
                  <a:srgbClr val="006600"/>
                </a:solidFill>
                <a:latin typeface="Comic Sans MS" panose="030F0702030302020204" pitchFamily="66" charset="0"/>
              </a:rPr>
              <a:t>   estructuras complejas.</a:t>
            </a:r>
          </a:p>
          <a:p>
            <a:r>
              <a:rPr lang="es-ES" sz="1600" b="1" dirty="0">
                <a:solidFill>
                  <a:srgbClr val="006600"/>
                </a:solidFill>
                <a:latin typeface="Comic Sans MS" panose="030F0702030302020204" pitchFamily="66" charset="0"/>
              </a:rPr>
              <a:t> - </a:t>
            </a:r>
            <a:r>
              <a:rPr lang="es-ES" sz="1600" b="1" u="sng" dirty="0">
                <a:solidFill>
                  <a:srgbClr val="006600"/>
                </a:solidFill>
                <a:latin typeface="Comic Sans MS" panose="030F0702030302020204" pitchFamily="66" charset="0"/>
              </a:rPr>
              <a:t>Alta productividad y bajo tiempo de</a:t>
            </a:r>
          </a:p>
          <a:p>
            <a:r>
              <a:rPr lang="es-ES" sz="1600" b="1" dirty="0">
                <a:solidFill>
                  <a:srgbClr val="006600"/>
                </a:solidFill>
                <a:latin typeface="Comic Sans MS" panose="030F0702030302020204" pitchFamily="66" charset="0"/>
              </a:rPr>
              <a:t>   </a:t>
            </a:r>
            <a:r>
              <a:rPr lang="es-ES" sz="1600" b="1" u="sng" dirty="0">
                <a:solidFill>
                  <a:srgbClr val="006600"/>
                </a:solidFill>
                <a:latin typeface="Comic Sans MS" panose="030F0702030302020204" pitchFamily="66" charset="0"/>
              </a:rPr>
              <a:t>renovación.</a:t>
            </a:r>
          </a:p>
        </p:txBody>
      </p:sp>
      <p:pic>
        <p:nvPicPr>
          <p:cNvPr id="1026" name="Picture 2" descr="Resultado de imagen de pradera f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740" y="4616450"/>
            <a:ext cx="2520328" cy="1853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bosque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616450"/>
            <a:ext cx="2455729" cy="183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32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79" name="AutoShape 87"/>
          <p:cNvSpPr>
            <a:spLocks noChangeArrowheads="1"/>
          </p:cNvSpPr>
          <p:nvPr/>
        </p:nvSpPr>
        <p:spPr bwMode="auto">
          <a:xfrm>
            <a:off x="5316851" y="1539330"/>
            <a:ext cx="2485045" cy="503262"/>
          </a:xfrm>
          <a:prstGeom prst="roundRect">
            <a:avLst>
              <a:gd name="adj" fmla="val 16667"/>
            </a:avLst>
          </a:prstGeom>
          <a:solidFill>
            <a:schemeClr val="bg1"/>
          </a:solidFill>
          <a:ln w="9525">
            <a:solidFill>
              <a:srgbClr val="339933"/>
            </a:solidFill>
            <a:round/>
            <a:headEnd/>
            <a:tailEnd/>
          </a:ln>
          <a:effectLst/>
        </p:spPr>
        <p:txBody>
          <a:bodyPr wrap="none" anchor="ctr"/>
          <a:lstStyle/>
          <a:p>
            <a:pPr algn="ctr"/>
            <a:r>
              <a:rPr lang="es-ES" sz="1600" dirty="0">
                <a:latin typeface="Comic Sans MS" panose="030F0702030302020204" pitchFamily="66" charset="0"/>
              </a:rPr>
              <a:t>PIRÁMIDE DE ENERGÍA</a:t>
            </a:r>
          </a:p>
        </p:txBody>
      </p:sp>
      <p:sp>
        <p:nvSpPr>
          <p:cNvPr id="85017" name="Text Box 25"/>
          <p:cNvSpPr txBox="1">
            <a:spLocks noChangeArrowheads="1"/>
          </p:cNvSpPr>
          <p:nvPr/>
        </p:nvSpPr>
        <p:spPr bwMode="auto">
          <a:xfrm>
            <a:off x="395943" y="312350"/>
            <a:ext cx="8495644" cy="1077218"/>
          </a:xfrm>
          <a:prstGeom prst="rect">
            <a:avLst/>
          </a:prstGeom>
          <a:noFill/>
          <a:ln w="9525">
            <a:noFill/>
            <a:miter lim="800000"/>
            <a:headEnd/>
            <a:tailEnd/>
          </a:ln>
          <a:effectLst/>
        </p:spPr>
        <p:txBody>
          <a:bodyPr wrap="square">
            <a:spAutoFit/>
          </a:bodyPr>
          <a:lstStyle/>
          <a:p>
            <a:pPr>
              <a:spcBef>
                <a:spcPct val="50000"/>
              </a:spcBef>
            </a:pPr>
            <a:r>
              <a:rPr lang="es-ES" sz="1600" b="1" dirty="0">
                <a:solidFill>
                  <a:srgbClr val="339933"/>
                </a:solidFill>
                <a:latin typeface="Comic Sans MS" pitchFamily="66" charset="0"/>
              </a:rPr>
              <a:t>f/ LAS PIRÁMIDES TRÓFICAS: </a:t>
            </a:r>
            <a:r>
              <a:rPr lang="es-ES" sz="1600" dirty="0">
                <a:solidFill>
                  <a:srgbClr val="339933"/>
                </a:solidFill>
                <a:latin typeface="Comic Sans MS" pitchFamily="66" charset="0"/>
              </a:rPr>
              <a:t>representaciones de la estructura trófica del ecosistema mediante un sistema de rectángulos superpuestos. En el rectángulo inferior se representan los </a:t>
            </a:r>
            <a:r>
              <a:rPr lang="es-ES" sz="1600" b="1" dirty="0">
                <a:solidFill>
                  <a:srgbClr val="339933"/>
                </a:solidFill>
                <a:latin typeface="Comic Sans MS" pitchFamily="66" charset="0"/>
              </a:rPr>
              <a:t>productores</a:t>
            </a:r>
            <a:r>
              <a:rPr lang="es-ES" sz="1600" dirty="0">
                <a:solidFill>
                  <a:srgbClr val="339933"/>
                </a:solidFill>
                <a:latin typeface="Comic Sans MS" pitchFamily="66" charset="0"/>
              </a:rPr>
              <a:t>, sobre él los </a:t>
            </a:r>
            <a:r>
              <a:rPr lang="es-ES" sz="1600" b="1" dirty="0">
                <a:solidFill>
                  <a:srgbClr val="339933"/>
                </a:solidFill>
                <a:latin typeface="Comic Sans MS" pitchFamily="66" charset="0"/>
              </a:rPr>
              <a:t>consumidores 1</a:t>
            </a:r>
            <a:r>
              <a:rPr lang="es-ES" sz="1600" b="1" baseline="30000" dirty="0">
                <a:solidFill>
                  <a:srgbClr val="339933"/>
                </a:solidFill>
                <a:latin typeface="Comic Sans MS" pitchFamily="66" charset="0"/>
              </a:rPr>
              <a:t>arios </a:t>
            </a:r>
            <a:r>
              <a:rPr lang="es-ES" sz="1600" dirty="0">
                <a:solidFill>
                  <a:srgbClr val="339933"/>
                </a:solidFill>
                <a:latin typeface="Comic Sans MS" pitchFamily="66" charset="0"/>
              </a:rPr>
              <a:t>y así sucesivamente todos los niveles tróficos. Pueden ser de </a:t>
            </a:r>
            <a:r>
              <a:rPr lang="es-ES" sz="1600" b="1" dirty="0">
                <a:solidFill>
                  <a:srgbClr val="339933"/>
                </a:solidFill>
                <a:latin typeface="Comic Sans MS" pitchFamily="66" charset="0"/>
              </a:rPr>
              <a:t>tres tipos</a:t>
            </a:r>
            <a:r>
              <a:rPr lang="es-ES" sz="1600" dirty="0">
                <a:solidFill>
                  <a:srgbClr val="339933"/>
                </a:solidFill>
                <a:latin typeface="Comic Sans MS" pitchFamily="66" charset="0"/>
              </a:rPr>
              <a:t>:</a:t>
            </a:r>
            <a:endParaRPr lang="es-ES" sz="1600" b="1" dirty="0">
              <a:solidFill>
                <a:srgbClr val="339933"/>
              </a:solidFill>
              <a:latin typeface="Comic Sans MS" pitchFamily="66" charset="0"/>
            </a:endParaRPr>
          </a:p>
        </p:txBody>
      </p:sp>
      <p:pic>
        <p:nvPicPr>
          <p:cNvPr id="85074" name="Picture 82" descr="829835_Página_089_Imagen_000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7400" y="1676682"/>
            <a:ext cx="2779713" cy="3181350"/>
          </a:xfrm>
          <a:prstGeom prst="rect">
            <a:avLst/>
          </a:prstGeom>
          <a:noFill/>
        </p:spPr>
      </p:pic>
      <p:pic>
        <p:nvPicPr>
          <p:cNvPr id="85075" name="Picture 83" descr="829835_Página_089_Imagen_000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47925" y="4330634"/>
            <a:ext cx="2987675" cy="2374900"/>
          </a:xfrm>
          <a:prstGeom prst="rect">
            <a:avLst/>
          </a:prstGeom>
          <a:noFill/>
        </p:spPr>
      </p:pic>
      <p:sp>
        <p:nvSpPr>
          <p:cNvPr id="85077" name="AutoShape 85"/>
          <p:cNvSpPr>
            <a:spLocks noChangeArrowheads="1"/>
          </p:cNvSpPr>
          <p:nvPr/>
        </p:nvSpPr>
        <p:spPr bwMode="auto">
          <a:xfrm>
            <a:off x="358774" y="3946285"/>
            <a:ext cx="2665054" cy="534394"/>
          </a:xfrm>
          <a:prstGeom prst="roundRect">
            <a:avLst>
              <a:gd name="adj" fmla="val 16667"/>
            </a:avLst>
          </a:prstGeom>
          <a:solidFill>
            <a:schemeClr val="bg1"/>
          </a:solidFill>
          <a:ln w="9525">
            <a:solidFill>
              <a:srgbClr val="339933"/>
            </a:solidFill>
            <a:round/>
            <a:headEnd/>
            <a:tailEnd/>
          </a:ln>
          <a:effectLst/>
        </p:spPr>
        <p:txBody>
          <a:bodyPr wrap="none" anchor="ctr"/>
          <a:lstStyle/>
          <a:p>
            <a:pPr algn="ctr"/>
            <a:r>
              <a:rPr lang="es-ES" sz="1600" dirty="0">
                <a:latin typeface="Comic Sans MS" panose="030F0702030302020204" pitchFamily="66" charset="0"/>
              </a:rPr>
              <a:t>PIRÁMIDE DE NÚMEROS</a:t>
            </a:r>
          </a:p>
        </p:txBody>
      </p:sp>
      <p:sp>
        <p:nvSpPr>
          <p:cNvPr id="85078" name="AutoShape 86"/>
          <p:cNvSpPr>
            <a:spLocks noChangeArrowheads="1"/>
          </p:cNvSpPr>
          <p:nvPr/>
        </p:nvSpPr>
        <p:spPr bwMode="auto">
          <a:xfrm>
            <a:off x="5147436" y="6075449"/>
            <a:ext cx="2556978" cy="534987"/>
          </a:xfrm>
          <a:prstGeom prst="roundRect">
            <a:avLst>
              <a:gd name="adj" fmla="val 16667"/>
            </a:avLst>
          </a:prstGeom>
          <a:solidFill>
            <a:schemeClr val="bg1"/>
          </a:solidFill>
          <a:ln w="9525">
            <a:solidFill>
              <a:srgbClr val="339933"/>
            </a:solidFill>
            <a:round/>
            <a:headEnd/>
            <a:tailEnd/>
          </a:ln>
          <a:effectLst/>
        </p:spPr>
        <p:txBody>
          <a:bodyPr wrap="none" anchor="ctr"/>
          <a:lstStyle/>
          <a:p>
            <a:pPr algn="ctr"/>
            <a:r>
              <a:rPr lang="es-ES" sz="1600" dirty="0">
                <a:latin typeface="Comic Sans MS" panose="030F0702030302020204" pitchFamily="66" charset="0"/>
              </a:rPr>
              <a:t>PIRÁMIDE DE BIOMASA</a:t>
            </a:r>
          </a:p>
        </p:txBody>
      </p:sp>
      <p:pic>
        <p:nvPicPr>
          <p:cNvPr id="85076" name="Picture 84" descr="829835_Página_089_Imagen_000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2413" y="1590065"/>
            <a:ext cx="2987675" cy="2336800"/>
          </a:xfrm>
          <a:prstGeom prst="rect">
            <a:avLst/>
          </a:prstGeom>
          <a:noFill/>
        </p:spPr>
      </p:pic>
      <p:sp>
        <p:nvSpPr>
          <p:cNvPr id="85080" name="Text Box 88"/>
          <p:cNvSpPr txBox="1">
            <a:spLocks noChangeArrowheads="1"/>
          </p:cNvSpPr>
          <p:nvPr/>
        </p:nvSpPr>
        <p:spPr bwMode="auto">
          <a:xfrm>
            <a:off x="2861416" y="2492896"/>
            <a:ext cx="1547812" cy="923330"/>
          </a:xfrm>
          <a:prstGeom prst="rect">
            <a:avLst/>
          </a:prstGeom>
          <a:noFill/>
          <a:ln w="9525">
            <a:noFill/>
            <a:miter lim="800000"/>
            <a:headEnd/>
            <a:tailEnd/>
          </a:ln>
          <a:effectLst/>
        </p:spPr>
        <p:txBody>
          <a:bodyPr>
            <a:spAutoFit/>
          </a:bodyPr>
          <a:lstStyle/>
          <a:p>
            <a:pPr algn="ctr">
              <a:spcBef>
                <a:spcPct val="50000"/>
              </a:spcBef>
            </a:pPr>
            <a:r>
              <a:rPr lang="es-ES" dirty="0">
                <a:latin typeface="Comic Sans MS" panose="030F0702030302020204" pitchFamily="66" charset="0"/>
              </a:rPr>
              <a:t>Número       de individuos</a:t>
            </a:r>
          </a:p>
        </p:txBody>
      </p:sp>
      <p:sp>
        <p:nvSpPr>
          <p:cNvPr id="85081" name="Text Box 89"/>
          <p:cNvSpPr txBox="1">
            <a:spLocks noChangeArrowheads="1"/>
          </p:cNvSpPr>
          <p:nvPr/>
        </p:nvSpPr>
        <p:spPr bwMode="auto">
          <a:xfrm>
            <a:off x="5364163" y="5200388"/>
            <a:ext cx="1439862" cy="366713"/>
          </a:xfrm>
          <a:prstGeom prst="rect">
            <a:avLst/>
          </a:prstGeom>
          <a:noFill/>
          <a:ln w="9525">
            <a:noFill/>
            <a:miter lim="800000"/>
            <a:headEnd/>
            <a:tailEnd/>
          </a:ln>
          <a:effectLst/>
        </p:spPr>
        <p:txBody>
          <a:bodyPr>
            <a:spAutoFit/>
          </a:bodyPr>
          <a:lstStyle/>
          <a:p>
            <a:pPr>
              <a:spcBef>
                <a:spcPct val="50000"/>
              </a:spcBef>
            </a:pPr>
            <a:r>
              <a:rPr lang="es-ES">
                <a:latin typeface="Comic Sans MS" panose="030F0702030302020204" pitchFamily="66" charset="0"/>
              </a:rPr>
              <a:t>Biomasa</a:t>
            </a:r>
          </a:p>
        </p:txBody>
      </p:sp>
      <p:sp>
        <p:nvSpPr>
          <p:cNvPr id="85082" name="Text Box 90"/>
          <p:cNvSpPr txBox="1">
            <a:spLocks noChangeArrowheads="1"/>
          </p:cNvSpPr>
          <p:nvPr/>
        </p:nvSpPr>
        <p:spPr bwMode="auto">
          <a:xfrm>
            <a:off x="4834517" y="2446361"/>
            <a:ext cx="1690688" cy="641350"/>
          </a:xfrm>
          <a:prstGeom prst="rect">
            <a:avLst/>
          </a:prstGeom>
          <a:noFill/>
          <a:ln w="9525">
            <a:noFill/>
            <a:miter lim="800000"/>
            <a:headEnd/>
            <a:tailEnd/>
          </a:ln>
          <a:effectLst/>
        </p:spPr>
        <p:txBody>
          <a:bodyPr>
            <a:spAutoFit/>
          </a:bodyPr>
          <a:lstStyle/>
          <a:p>
            <a:pPr>
              <a:spcBef>
                <a:spcPct val="50000"/>
              </a:spcBef>
            </a:pPr>
            <a:r>
              <a:rPr lang="es-ES" dirty="0">
                <a:latin typeface="Comic Sans MS" panose="030F0702030302020204" pitchFamily="66" charset="0"/>
              </a:rPr>
              <a:t>Energía almacenada</a:t>
            </a:r>
          </a:p>
        </p:txBody>
      </p:sp>
    </p:spTree>
    <p:extLst>
      <p:ext uri="{BB962C8B-B14F-4D97-AF65-F5344CB8AC3E}">
        <p14:creationId xmlns:p14="http://schemas.microsoft.com/office/powerpoint/2010/main" val="341336979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5080"/>
                                        </p:tgtEl>
                                        <p:attrNameLst>
                                          <p:attrName>style.visibility</p:attrName>
                                        </p:attrNameLst>
                                      </p:cBhvr>
                                      <p:to>
                                        <p:strVal val="visible"/>
                                      </p:to>
                                    </p:set>
                                    <p:animEffect transition="in" filter="slide(fromLeft)">
                                      <p:cBhvr>
                                        <p:cTn id="7" dur="2000"/>
                                        <p:tgtEl>
                                          <p:spTgt spid="85080"/>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85082"/>
                                        </p:tgtEl>
                                        <p:attrNameLst>
                                          <p:attrName>style.visibility</p:attrName>
                                        </p:attrNameLst>
                                      </p:cBhvr>
                                      <p:to>
                                        <p:strVal val="visible"/>
                                      </p:to>
                                    </p:set>
                                    <p:animEffect transition="in" filter="slide(fromRight)">
                                      <p:cBhvr>
                                        <p:cTn id="10" dur="2000"/>
                                        <p:tgtEl>
                                          <p:spTgt spid="85082"/>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85081"/>
                                        </p:tgtEl>
                                        <p:attrNameLst>
                                          <p:attrName>style.visibility</p:attrName>
                                        </p:attrNameLst>
                                      </p:cBhvr>
                                      <p:to>
                                        <p:strVal val="visible"/>
                                      </p:to>
                                    </p:set>
                                    <p:animEffect transition="in" filter="slide(fromLeft)">
                                      <p:cBhvr>
                                        <p:cTn id="13" dur="2000"/>
                                        <p:tgtEl>
                                          <p:spTgt spid="85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80" grpId="0"/>
      <p:bldP spid="85081" grpId="0"/>
      <p:bldP spid="850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0" name="Picture 30"/>
          <p:cNvPicPr>
            <a:picLocks noChangeAspect="1" noChangeArrowheads="1"/>
          </p:cNvPicPr>
          <p:nvPr/>
        </p:nvPicPr>
        <p:blipFill>
          <a:blip r:embed="rId2" cstate="print"/>
          <a:srcRect/>
          <a:stretch>
            <a:fillRect/>
          </a:stretch>
        </p:blipFill>
        <p:spPr bwMode="auto">
          <a:xfrm>
            <a:off x="919163" y="1558925"/>
            <a:ext cx="7392987" cy="4662488"/>
          </a:xfrm>
          <a:prstGeom prst="rect">
            <a:avLst/>
          </a:prstGeom>
          <a:noFill/>
          <a:ln w="9525">
            <a:noFill/>
            <a:miter lim="800000"/>
            <a:headEnd/>
            <a:tailEnd/>
          </a:ln>
          <a:effectLst/>
        </p:spPr>
      </p:pic>
      <p:sp>
        <p:nvSpPr>
          <p:cNvPr id="81922" name="Text Box 2"/>
          <p:cNvSpPr txBox="1">
            <a:spLocks noChangeArrowheads="1"/>
          </p:cNvSpPr>
          <p:nvPr/>
        </p:nvSpPr>
        <p:spPr bwMode="auto">
          <a:xfrm>
            <a:off x="713984" y="324786"/>
            <a:ext cx="7928975" cy="1061829"/>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Pirámide trófica de </a:t>
            </a:r>
            <a:r>
              <a:rPr lang="es-ES_tradnl" b="1" u="sng" dirty="0">
                <a:solidFill>
                  <a:srgbClr val="669900"/>
                </a:solidFill>
                <a:latin typeface="Comic Sans MS" pitchFamily="66" charset="0"/>
              </a:rPr>
              <a:t>NÚMEROS</a:t>
            </a:r>
            <a:r>
              <a:rPr lang="es-ES_tradnl" dirty="0">
                <a:solidFill>
                  <a:srgbClr val="669900"/>
                </a:solidFill>
                <a:latin typeface="Comic Sans MS" pitchFamily="66" charset="0"/>
              </a:rPr>
              <a:t> </a:t>
            </a:r>
          </a:p>
          <a:p>
            <a:pPr algn="ctr">
              <a:spcBef>
                <a:spcPct val="50000"/>
              </a:spcBef>
            </a:pPr>
            <a:r>
              <a:rPr lang="es-ES_tradnl" dirty="0">
                <a:solidFill>
                  <a:srgbClr val="669900"/>
                </a:solidFill>
                <a:latin typeface="Comic Sans MS" pitchFamily="66" charset="0"/>
              </a:rPr>
              <a:t>Cada rectángulo debe ser proporcional al </a:t>
            </a:r>
            <a:r>
              <a:rPr lang="es-ES_tradnl" dirty="0" err="1">
                <a:solidFill>
                  <a:srgbClr val="669900"/>
                </a:solidFill>
                <a:latin typeface="Comic Sans MS" pitchFamily="66" charset="0"/>
              </a:rPr>
              <a:t>nº</a:t>
            </a:r>
            <a:r>
              <a:rPr lang="es-ES_tradnl" dirty="0">
                <a:solidFill>
                  <a:srgbClr val="669900"/>
                </a:solidFill>
                <a:latin typeface="Comic Sans MS" pitchFamily="66" charset="0"/>
              </a:rPr>
              <a:t> de individuos por unidad de superficie o volumen del nivel trófico.</a:t>
            </a:r>
            <a:endParaRPr lang="es-ES" b="1" u="sng" dirty="0">
              <a:solidFill>
                <a:srgbClr val="669900"/>
              </a:solidFill>
              <a:latin typeface="Comic Sans MS" pitchFamily="66" charset="0"/>
            </a:endParaRPr>
          </a:p>
        </p:txBody>
      </p:sp>
      <p:sp>
        <p:nvSpPr>
          <p:cNvPr id="81951" name="AutoShape 31"/>
          <p:cNvSpPr>
            <a:spLocks noChangeArrowheads="1"/>
          </p:cNvSpPr>
          <p:nvPr/>
        </p:nvSpPr>
        <p:spPr bwMode="auto">
          <a:xfrm>
            <a:off x="1260475" y="2211388"/>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secundarios: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3 individuos/km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
        <p:nvSpPr>
          <p:cNvPr id="81953" name="AutoShape 33"/>
          <p:cNvSpPr>
            <a:spLocks noChangeArrowheads="1"/>
          </p:cNvSpPr>
          <p:nvPr/>
        </p:nvSpPr>
        <p:spPr bwMode="auto">
          <a:xfrm>
            <a:off x="1295400" y="3705225"/>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primarios: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2,5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4</a:t>
            </a:r>
            <a:r>
              <a:rPr lang="es-ES" sz="1200">
                <a:solidFill>
                  <a:srgbClr val="006600"/>
                </a:solidFill>
                <a:latin typeface="Comic Sans MS" panose="030F0702030302020204" pitchFamily="66" charset="0"/>
              </a:rPr>
              <a:t> individuos/km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
        <p:nvSpPr>
          <p:cNvPr id="81954" name="AutoShape 34"/>
          <p:cNvSpPr>
            <a:spLocks noChangeArrowheads="1"/>
          </p:cNvSpPr>
          <p:nvPr/>
        </p:nvSpPr>
        <p:spPr bwMode="auto">
          <a:xfrm>
            <a:off x="1295400" y="5199063"/>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Productores: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3,7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5</a:t>
            </a:r>
            <a:r>
              <a:rPr lang="es-ES" sz="1200">
                <a:solidFill>
                  <a:srgbClr val="006600"/>
                </a:solidFill>
                <a:latin typeface="Comic Sans MS" panose="030F0702030302020204" pitchFamily="66" charset="0"/>
              </a:rPr>
              <a:t> individuos/km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Tree>
    <p:extLst>
      <p:ext uri="{BB962C8B-B14F-4D97-AF65-F5344CB8AC3E}">
        <p14:creationId xmlns:p14="http://schemas.microsoft.com/office/powerpoint/2010/main" val="2446075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71" name="Picture 27"/>
          <p:cNvPicPr>
            <a:picLocks noChangeAspect="1" noChangeArrowheads="1"/>
          </p:cNvPicPr>
          <p:nvPr/>
        </p:nvPicPr>
        <p:blipFill>
          <a:blip r:embed="rId2" cstate="print"/>
          <a:srcRect/>
          <a:stretch>
            <a:fillRect/>
          </a:stretch>
        </p:blipFill>
        <p:spPr bwMode="auto">
          <a:xfrm>
            <a:off x="863600" y="2045177"/>
            <a:ext cx="7542213" cy="4678363"/>
          </a:xfrm>
          <a:prstGeom prst="rect">
            <a:avLst/>
          </a:prstGeom>
          <a:noFill/>
          <a:ln w="9525">
            <a:noFill/>
            <a:miter lim="800000"/>
            <a:headEnd/>
            <a:tailEnd/>
          </a:ln>
          <a:effectLst/>
        </p:spPr>
      </p:pic>
      <p:sp>
        <p:nvSpPr>
          <p:cNvPr id="82946" name="Text Box 2"/>
          <p:cNvSpPr txBox="1">
            <a:spLocks noChangeArrowheads="1"/>
          </p:cNvSpPr>
          <p:nvPr/>
        </p:nvSpPr>
        <p:spPr bwMode="auto">
          <a:xfrm>
            <a:off x="501041" y="279404"/>
            <a:ext cx="8304755" cy="1938992"/>
          </a:xfrm>
          <a:prstGeom prst="rect">
            <a:avLst/>
          </a:prstGeom>
          <a:noFill/>
          <a:ln w="9525">
            <a:noFill/>
            <a:miter lim="800000"/>
            <a:headEnd/>
            <a:tailEnd/>
          </a:ln>
          <a:effectLst/>
        </p:spPr>
        <p:txBody>
          <a:bodyPr wrap="square">
            <a:spAutoFit/>
          </a:bodyPr>
          <a:lstStyle/>
          <a:p>
            <a:pPr>
              <a:spcBef>
                <a:spcPct val="50000"/>
              </a:spcBef>
            </a:pPr>
            <a:r>
              <a:rPr lang="es-ES_tradnl" sz="1600" b="1" dirty="0">
                <a:solidFill>
                  <a:srgbClr val="669900"/>
                </a:solidFill>
                <a:latin typeface="Comic Sans MS" pitchFamily="66" charset="0"/>
              </a:rPr>
              <a:t>Pirámide trófica de </a:t>
            </a:r>
            <a:r>
              <a:rPr lang="es-ES_tradnl" sz="1600" b="1" u="sng" dirty="0">
                <a:solidFill>
                  <a:srgbClr val="669900"/>
                </a:solidFill>
                <a:latin typeface="Comic Sans MS" pitchFamily="66" charset="0"/>
              </a:rPr>
              <a:t>NÚMEROS</a:t>
            </a:r>
            <a:r>
              <a:rPr lang="es-ES_tradnl" sz="1600" b="1" dirty="0">
                <a:solidFill>
                  <a:srgbClr val="669900"/>
                </a:solidFill>
                <a:latin typeface="Comic Sans MS" pitchFamily="66" charset="0"/>
              </a:rPr>
              <a:t> INVERTIDA </a:t>
            </a:r>
            <a:r>
              <a:rPr lang="es-ES_tradnl" sz="1600" dirty="0">
                <a:solidFill>
                  <a:srgbClr val="669900"/>
                </a:solidFill>
                <a:latin typeface="Comic Sans MS" pitchFamily="66" charset="0"/>
              </a:rPr>
              <a:t>(con un rectángulo de mayor superficie que el situado sobre él: más consumidores 1</a:t>
            </a:r>
            <a:r>
              <a:rPr lang="es-ES_tradnl" sz="1600" baseline="30000" dirty="0">
                <a:solidFill>
                  <a:srgbClr val="669900"/>
                </a:solidFill>
                <a:latin typeface="Comic Sans MS" pitchFamily="66" charset="0"/>
              </a:rPr>
              <a:t>arios </a:t>
            </a:r>
            <a:r>
              <a:rPr lang="es-ES_tradnl" sz="1600" dirty="0">
                <a:solidFill>
                  <a:srgbClr val="669900"/>
                </a:solidFill>
                <a:latin typeface="Comic Sans MS" pitchFamily="66" charset="0"/>
              </a:rPr>
              <a:t>que productores).</a:t>
            </a:r>
          </a:p>
          <a:p>
            <a:pPr>
              <a:spcBef>
                <a:spcPct val="50000"/>
              </a:spcBef>
            </a:pPr>
            <a:r>
              <a:rPr lang="es-ES_tradnl" sz="1600" dirty="0">
                <a:solidFill>
                  <a:srgbClr val="669900"/>
                </a:solidFill>
                <a:latin typeface="Comic Sans MS" pitchFamily="66" charset="0"/>
              </a:rPr>
              <a:t>Se deben a:</a:t>
            </a:r>
          </a:p>
          <a:p>
            <a:pPr marL="285750" indent="-285750">
              <a:spcBef>
                <a:spcPct val="50000"/>
              </a:spcBef>
              <a:buFont typeface="Arial" panose="020B0604020202020204" pitchFamily="34" charset="0"/>
              <a:buChar char="•"/>
            </a:pPr>
            <a:r>
              <a:rPr lang="es-ES_tradnl" sz="1600" b="1" dirty="0">
                <a:solidFill>
                  <a:srgbClr val="669900"/>
                </a:solidFill>
                <a:latin typeface="Comic Sans MS" pitchFamily="66" charset="0"/>
              </a:rPr>
              <a:t>Gran tamaño de productores </a:t>
            </a:r>
            <a:r>
              <a:rPr lang="es-ES_tradnl" sz="1600" dirty="0">
                <a:solidFill>
                  <a:srgbClr val="669900"/>
                </a:solidFill>
                <a:latin typeface="Comic Sans MS" pitchFamily="66" charset="0"/>
              </a:rPr>
              <a:t>(de un árbol pueden vivir muchos herbívoros)</a:t>
            </a:r>
            <a:endParaRPr lang="es-ES_tradnl" sz="1600" b="1" dirty="0">
              <a:solidFill>
                <a:srgbClr val="669900"/>
              </a:solidFill>
              <a:latin typeface="Comic Sans MS" pitchFamily="66" charset="0"/>
            </a:endParaRPr>
          </a:p>
          <a:p>
            <a:pPr marL="285750" indent="-285750">
              <a:spcBef>
                <a:spcPct val="50000"/>
              </a:spcBef>
              <a:buFont typeface="Arial" panose="020B0604020202020204" pitchFamily="34" charset="0"/>
              <a:buChar char="•"/>
            </a:pPr>
            <a:r>
              <a:rPr lang="es-ES_tradnl" sz="1600" b="1" dirty="0">
                <a:solidFill>
                  <a:srgbClr val="669900"/>
                </a:solidFill>
                <a:latin typeface="Comic Sans MS" pitchFamily="66" charset="0"/>
              </a:rPr>
              <a:t>Representación de parásitos </a:t>
            </a:r>
            <a:r>
              <a:rPr lang="es-ES_tradnl" sz="1600" dirty="0">
                <a:solidFill>
                  <a:srgbClr val="669900"/>
                </a:solidFill>
                <a:latin typeface="Comic Sans MS" pitchFamily="66" charset="0"/>
              </a:rPr>
              <a:t>(muchos pueden vivir de un individuo, por ej. los pulgones que pueden vivir de un rosal)</a:t>
            </a:r>
            <a:endParaRPr lang="es-ES" sz="1600" b="1" dirty="0">
              <a:solidFill>
                <a:srgbClr val="669900"/>
              </a:solidFill>
              <a:latin typeface="Comic Sans MS" pitchFamily="66" charset="0"/>
            </a:endParaRPr>
          </a:p>
        </p:txBody>
      </p:sp>
      <p:sp>
        <p:nvSpPr>
          <p:cNvPr id="82968" name="AutoShape 24"/>
          <p:cNvSpPr>
            <a:spLocks noChangeArrowheads="1"/>
          </p:cNvSpPr>
          <p:nvPr/>
        </p:nvSpPr>
        <p:spPr bwMode="auto">
          <a:xfrm>
            <a:off x="1374775" y="2833969"/>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secundarios: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8 individuos</a:t>
            </a:r>
          </a:p>
        </p:txBody>
      </p:sp>
      <p:sp>
        <p:nvSpPr>
          <p:cNvPr id="82969" name="AutoShape 25"/>
          <p:cNvSpPr>
            <a:spLocks noChangeArrowheads="1"/>
          </p:cNvSpPr>
          <p:nvPr/>
        </p:nvSpPr>
        <p:spPr bwMode="auto">
          <a:xfrm>
            <a:off x="1409700" y="4222510"/>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primarios: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92 individuos</a:t>
            </a:r>
          </a:p>
        </p:txBody>
      </p:sp>
      <p:sp>
        <p:nvSpPr>
          <p:cNvPr id="82970" name="AutoShape 26"/>
          <p:cNvSpPr>
            <a:spLocks noChangeArrowheads="1"/>
          </p:cNvSpPr>
          <p:nvPr/>
        </p:nvSpPr>
        <p:spPr bwMode="auto">
          <a:xfrm>
            <a:off x="1409700" y="5661154"/>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Productores: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1 individuo</a:t>
            </a:r>
          </a:p>
        </p:txBody>
      </p:sp>
    </p:spTree>
    <p:extLst>
      <p:ext uri="{BB962C8B-B14F-4D97-AF65-F5344CB8AC3E}">
        <p14:creationId xmlns:p14="http://schemas.microsoft.com/office/powerpoint/2010/main" val="3293770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67" name="Picture 27"/>
          <p:cNvPicPr>
            <a:picLocks noChangeAspect="1" noChangeArrowheads="1"/>
          </p:cNvPicPr>
          <p:nvPr/>
        </p:nvPicPr>
        <p:blipFill>
          <a:blip r:embed="rId2" cstate="print"/>
          <a:srcRect/>
          <a:stretch>
            <a:fillRect/>
          </a:stretch>
        </p:blipFill>
        <p:spPr bwMode="auto">
          <a:xfrm>
            <a:off x="1179513" y="1633538"/>
            <a:ext cx="6929437" cy="4549775"/>
          </a:xfrm>
          <a:prstGeom prst="rect">
            <a:avLst/>
          </a:prstGeom>
          <a:noFill/>
          <a:ln w="9525">
            <a:noFill/>
            <a:miter lim="800000"/>
            <a:headEnd/>
            <a:tailEnd/>
          </a:ln>
          <a:effectLst/>
        </p:spPr>
      </p:pic>
      <p:sp>
        <p:nvSpPr>
          <p:cNvPr id="87042" name="Text Box 2"/>
          <p:cNvSpPr txBox="1">
            <a:spLocks noChangeArrowheads="1"/>
          </p:cNvSpPr>
          <p:nvPr/>
        </p:nvSpPr>
        <p:spPr bwMode="auto">
          <a:xfrm>
            <a:off x="955001" y="171392"/>
            <a:ext cx="7562697" cy="1061829"/>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Pirámide trófica de </a:t>
            </a:r>
            <a:r>
              <a:rPr lang="es-ES_tradnl" b="1" u="sng" dirty="0">
                <a:solidFill>
                  <a:srgbClr val="669900"/>
                </a:solidFill>
                <a:latin typeface="Comic Sans MS" pitchFamily="66" charset="0"/>
              </a:rPr>
              <a:t>BIOMASA</a:t>
            </a:r>
            <a:r>
              <a:rPr lang="es-ES_tradnl" dirty="0">
                <a:solidFill>
                  <a:srgbClr val="669900"/>
                </a:solidFill>
                <a:latin typeface="Comic Sans MS" pitchFamily="66" charset="0"/>
              </a:rPr>
              <a:t> </a:t>
            </a:r>
          </a:p>
          <a:p>
            <a:pPr algn="ctr">
              <a:spcBef>
                <a:spcPct val="50000"/>
              </a:spcBef>
            </a:pPr>
            <a:r>
              <a:rPr lang="es-ES_tradnl" dirty="0">
                <a:solidFill>
                  <a:srgbClr val="669900"/>
                </a:solidFill>
                <a:latin typeface="Comic Sans MS" pitchFamily="66" charset="0"/>
              </a:rPr>
              <a:t>Cada rectángulo tendrá una superficie proporcional a la biomasa del nivel trófico.  </a:t>
            </a:r>
            <a:endParaRPr lang="es-ES" b="1" u="sng" dirty="0">
              <a:solidFill>
                <a:srgbClr val="669900"/>
              </a:solidFill>
              <a:latin typeface="Comic Sans MS" pitchFamily="66" charset="0"/>
            </a:endParaRPr>
          </a:p>
        </p:txBody>
      </p:sp>
      <p:sp>
        <p:nvSpPr>
          <p:cNvPr id="87064" name="AutoShape 24"/>
          <p:cNvSpPr>
            <a:spLocks noChangeArrowheads="1"/>
          </p:cNvSpPr>
          <p:nvPr/>
        </p:nvSpPr>
        <p:spPr bwMode="auto">
          <a:xfrm>
            <a:off x="1260475" y="2054225"/>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secundarios: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5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3</a:t>
            </a:r>
            <a:r>
              <a:rPr lang="es-ES" sz="1200">
                <a:solidFill>
                  <a:srgbClr val="006600"/>
                </a:solidFill>
                <a:latin typeface="Comic Sans MS" panose="030F0702030302020204" pitchFamily="66" charset="0"/>
              </a:rPr>
              <a:t> gC/km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
        <p:nvSpPr>
          <p:cNvPr id="87065" name="AutoShape 25"/>
          <p:cNvSpPr>
            <a:spLocks noChangeArrowheads="1"/>
          </p:cNvSpPr>
          <p:nvPr/>
        </p:nvSpPr>
        <p:spPr bwMode="auto">
          <a:xfrm>
            <a:off x="1295400" y="3468688"/>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primarios: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3,1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5</a:t>
            </a:r>
            <a:r>
              <a:rPr lang="es-ES" sz="1200">
                <a:solidFill>
                  <a:srgbClr val="006600"/>
                </a:solidFill>
                <a:latin typeface="Comic Sans MS" panose="030F0702030302020204" pitchFamily="66" charset="0"/>
              </a:rPr>
              <a:t> gC/km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
        <p:nvSpPr>
          <p:cNvPr id="87066" name="AutoShape 26"/>
          <p:cNvSpPr>
            <a:spLocks noChangeArrowheads="1"/>
          </p:cNvSpPr>
          <p:nvPr/>
        </p:nvSpPr>
        <p:spPr bwMode="auto">
          <a:xfrm>
            <a:off x="1295400" y="4884738"/>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Productores: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9,3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5</a:t>
            </a:r>
            <a:r>
              <a:rPr lang="es-ES" sz="1200">
                <a:solidFill>
                  <a:srgbClr val="006600"/>
                </a:solidFill>
                <a:latin typeface="Comic Sans MS" panose="030F0702030302020204" pitchFamily="66" charset="0"/>
              </a:rPr>
              <a:t> gC/km</a:t>
            </a:r>
            <a:r>
              <a:rPr lang="es-ES" sz="1200" baseline="30000">
                <a:solidFill>
                  <a:srgbClr val="006600"/>
                </a:solidFill>
                <a:latin typeface="Comic Sans MS" panose="030F0702030302020204" pitchFamily="66" charset="0"/>
              </a:rPr>
              <a:t>2</a:t>
            </a:r>
            <a:endParaRPr lang="es-ES" sz="1200">
              <a:solidFill>
                <a:srgbClr val="006600"/>
              </a:solidFill>
              <a:latin typeface="Comic Sans MS" panose="030F0702030302020204" pitchFamily="66" charset="0"/>
            </a:endParaRPr>
          </a:p>
        </p:txBody>
      </p:sp>
    </p:spTree>
    <p:extLst>
      <p:ext uri="{BB962C8B-B14F-4D97-AF65-F5344CB8AC3E}">
        <p14:creationId xmlns:p14="http://schemas.microsoft.com/office/powerpoint/2010/main" val="1092709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19" name="Picture 27"/>
          <p:cNvPicPr>
            <a:picLocks noChangeAspect="1" noChangeArrowheads="1"/>
          </p:cNvPicPr>
          <p:nvPr/>
        </p:nvPicPr>
        <p:blipFill>
          <a:blip r:embed="rId2" cstate="print"/>
          <a:srcRect/>
          <a:stretch>
            <a:fillRect/>
          </a:stretch>
        </p:blipFill>
        <p:spPr bwMode="auto">
          <a:xfrm>
            <a:off x="1912938" y="2000250"/>
            <a:ext cx="5499100" cy="3381375"/>
          </a:xfrm>
          <a:prstGeom prst="rect">
            <a:avLst/>
          </a:prstGeom>
          <a:noFill/>
          <a:ln w="9525">
            <a:noFill/>
            <a:miter lim="800000"/>
            <a:headEnd/>
            <a:tailEnd/>
          </a:ln>
          <a:effectLst/>
        </p:spPr>
      </p:pic>
      <p:sp>
        <p:nvSpPr>
          <p:cNvPr id="84994" name="Text Box 2"/>
          <p:cNvSpPr txBox="1">
            <a:spLocks noChangeArrowheads="1"/>
          </p:cNvSpPr>
          <p:nvPr/>
        </p:nvSpPr>
        <p:spPr bwMode="auto">
          <a:xfrm>
            <a:off x="792163" y="404664"/>
            <a:ext cx="8013634" cy="1061829"/>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Pirámide trófica de </a:t>
            </a:r>
            <a:r>
              <a:rPr lang="es-ES_tradnl" b="1" u="sng" dirty="0">
                <a:solidFill>
                  <a:srgbClr val="669900"/>
                </a:solidFill>
                <a:latin typeface="Comic Sans MS" pitchFamily="66" charset="0"/>
              </a:rPr>
              <a:t>BIOMASA</a:t>
            </a:r>
            <a:r>
              <a:rPr lang="es-ES_tradnl" b="1" dirty="0">
                <a:solidFill>
                  <a:srgbClr val="669900"/>
                </a:solidFill>
                <a:latin typeface="Comic Sans MS" pitchFamily="66" charset="0"/>
              </a:rPr>
              <a:t> INVERTIDA</a:t>
            </a:r>
          </a:p>
          <a:p>
            <a:pPr algn="ctr">
              <a:spcBef>
                <a:spcPct val="50000"/>
              </a:spcBef>
            </a:pPr>
            <a:r>
              <a:rPr lang="es-ES_tradnl" dirty="0">
                <a:solidFill>
                  <a:srgbClr val="669900"/>
                </a:solidFill>
                <a:latin typeface="Comic Sans MS" pitchFamily="66" charset="0"/>
              </a:rPr>
              <a:t>Se da en </a:t>
            </a:r>
            <a:r>
              <a:rPr lang="es-ES_tradnl" b="1" dirty="0">
                <a:solidFill>
                  <a:srgbClr val="669900"/>
                </a:solidFill>
                <a:latin typeface="Comic Sans MS" pitchFamily="66" charset="0"/>
              </a:rPr>
              <a:t>ecosistemas acuáticos </a:t>
            </a:r>
            <a:r>
              <a:rPr lang="es-ES_tradnl" dirty="0">
                <a:solidFill>
                  <a:srgbClr val="669900"/>
                </a:solidFill>
                <a:latin typeface="Comic Sans MS" pitchFamily="66" charset="0"/>
              </a:rPr>
              <a:t>(hay más biomasa de consumidores 1</a:t>
            </a:r>
            <a:r>
              <a:rPr lang="es-ES_tradnl" baseline="30000" dirty="0">
                <a:solidFill>
                  <a:srgbClr val="669900"/>
                </a:solidFill>
                <a:latin typeface="Comic Sans MS" pitchFamily="66" charset="0"/>
              </a:rPr>
              <a:t>arios </a:t>
            </a:r>
            <a:r>
              <a:rPr lang="es-ES_tradnl" dirty="0">
                <a:solidFill>
                  <a:srgbClr val="669900"/>
                </a:solidFill>
                <a:latin typeface="Comic Sans MS" pitchFamily="66" charset="0"/>
              </a:rPr>
              <a:t>que de productores). Es temporal.</a:t>
            </a:r>
            <a:endParaRPr lang="es-ES" dirty="0">
              <a:solidFill>
                <a:srgbClr val="669900"/>
              </a:solidFill>
              <a:latin typeface="Comic Sans MS" pitchFamily="66" charset="0"/>
            </a:endParaRPr>
          </a:p>
        </p:txBody>
      </p:sp>
      <p:sp>
        <p:nvSpPr>
          <p:cNvPr id="85017" name="AutoShape 25"/>
          <p:cNvSpPr>
            <a:spLocks noChangeArrowheads="1"/>
          </p:cNvSpPr>
          <p:nvPr/>
        </p:nvSpPr>
        <p:spPr bwMode="auto">
          <a:xfrm>
            <a:off x="1295400" y="2619375"/>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dirty="0">
                <a:solidFill>
                  <a:srgbClr val="006600"/>
                </a:solidFill>
                <a:latin typeface="Comic Sans MS" panose="030F0702030302020204" pitchFamily="66" charset="0"/>
              </a:rPr>
              <a:t>Consumidores primarios:</a:t>
            </a:r>
          </a:p>
          <a:p>
            <a:r>
              <a:rPr lang="es-ES" sz="1200" dirty="0">
                <a:solidFill>
                  <a:srgbClr val="006600"/>
                </a:solidFill>
                <a:latin typeface="Comic Sans MS" panose="030F0702030302020204" pitchFamily="66" charset="0"/>
              </a:rPr>
              <a:t> ZOOPLANCTON</a:t>
            </a:r>
            <a:br>
              <a:rPr lang="es-ES" sz="1200" dirty="0">
                <a:solidFill>
                  <a:srgbClr val="006600"/>
                </a:solidFill>
                <a:latin typeface="Comic Sans MS" panose="030F0702030302020204" pitchFamily="66" charset="0"/>
              </a:rPr>
            </a:br>
            <a:r>
              <a:rPr lang="es-ES" sz="1200" dirty="0">
                <a:solidFill>
                  <a:srgbClr val="006600"/>
                </a:solidFill>
                <a:latin typeface="Comic Sans MS" panose="030F0702030302020204" pitchFamily="66" charset="0"/>
              </a:rPr>
              <a:t>21 g peso seco/m</a:t>
            </a:r>
            <a:r>
              <a:rPr lang="es-ES" sz="1200" baseline="30000" dirty="0">
                <a:solidFill>
                  <a:srgbClr val="006600"/>
                </a:solidFill>
                <a:latin typeface="Comic Sans MS" panose="030F0702030302020204" pitchFamily="66" charset="0"/>
              </a:rPr>
              <a:t>2</a:t>
            </a:r>
            <a:endParaRPr lang="es-ES" sz="1200" dirty="0">
              <a:solidFill>
                <a:srgbClr val="006600"/>
              </a:solidFill>
              <a:latin typeface="Comic Sans MS" panose="030F0702030302020204" pitchFamily="66" charset="0"/>
            </a:endParaRPr>
          </a:p>
        </p:txBody>
      </p:sp>
      <p:sp>
        <p:nvSpPr>
          <p:cNvPr id="85018" name="AutoShape 26"/>
          <p:cNvSpPr>
            <a:spLocks noChangeArrowheads="1"/>
          </p:cNvSpPr>
          <p:nvPr/>
        </p:nvSpPr>
        <p:spPr bwMode="auto">
          <a:xfrm>
            <a:off x="1295400" y="4241800"/>
            <a:ext cx="2522538" cy="530225"/>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dirty="0">
                <a:solidFill>
                  <a:srgbClr val="006600"/>
                </a:solidFill>
                <a:latin typeface="Comic Sans MS" panose="030F0702030302020204" pitchFamily="66" charset="0"/>
              </a:rPr>
              <a:t>Productores: FITOPLANCTON</a:t>
            </a:r>
            <a:br>
              <a:rPr lang="es-ES" sz="1200" dirty="0">
                <a:solidFill>
                  <a:srgbClr val="006600"/>
                </a:solidFill>
                <a:latin typeface="Comic Sans MS" panose="030F0702030302020204" pitchFamily="66" charset="0"/>
              </a:rPr>
            </a:br>
            <a:r>
              <a:rPr lang="es-ES" sz="1200" dirty="0">
                <a:solidFill>
                  <a:srgbClr val="006600"/>
                </a:solidFill>
                <a:latin typeface="Comic Sans MS" panose="030F0702030302020204" pitchFamily="66" charset="0"/>
              </a:rPr>
              <a:t>5 g peso seco/m</a:t>
            </a:r>
            <a:r>
              <a:rPr lang="es-ES" sz="1200" baseline="30000" dirty="0">
                <a:solidFill>
                  <a:srgbClr val="006600"/>
                </a:solidFill>
                <a:latin typeface="Comic Sans MS" panose="030F0702030302020204" pitchFamily="66" charset="0"/>
              </a:rPr>
              <a:t>2</a:t>
            </a:r>
            <a:endParaRPr lang="es-ES" sz="1200" dirty="0">
              <a:solidFill>
                <a:srgbClr val="006600"/>
              </a:solidFill>
              <a:latin typeface="Comic Sans MS" panose="030F0702030302020204" pitchFamily="66" charset="0"/>
            </a:endParaRPr>
          </a:p>
        </p:txBody>
      </p:sp>
      <p:sp>
        <p:nvSpPr>
          <p:cNvPr id="6" name="Rectangle 82"/>
          <p:cNvSpPr>
            <a:spLocks noChangeArrowheads="1"/>
          </p:cNvSpPr>
          <p:nvPr/>
        </p:nvSpPr>
        <p:spPr bwMode="auto">
          <a:xfrm>
            <a:off x="287524" y="5648398"/>
            <a:ext cx="4212468" cy="635804"/>
          </a:xfrm>
          <a:prstGeom prst="rect">
            <a:avLst/>
          </a:prstGeom>
          <a:solidFill>
            <a:srgbClr val="CCFF99"/>
          </a:solidFill>
          <a:ln w="9525">
            <a:solidFill>
              <a:srgbClr val="339933"/>
            </a:solidFill>
            <a:miter lim="800000"/>
            <a:headEnd/>
            <a:tailEnd/>
          </a:ln>
          <a:effectLst/>
        </p:spPr>
        <p:txBody>
          <a:bodyPr wrap="none" anchor="ctr"/>
          <a:lstStyle/>
          <a:p>
            <a:r>
              <a:rPr lang="es-ES" sz="1600" dirty="0">
                <a:latin typeface="Comic Sans MS" panose="030F0702030302020204" pitchFamily="66" charset="0"/>
              </a:rPr>
              <a:t>Si el zooplancton acaba de alimentarse</a:t>
            </a:r>
          </a:p>
          <a:p>
            <a:r>
              <a:rPr lang="es-ES" sz="1600" dirty="0">
                <a:latin typeface="Comic Sans MS" panose="030F0702030302020204" pitchFamily="66" charset="0"/>
              </a:rPr>
              <a:t> del fitoplancton la pirámide será invertida.</a:t>
            </a:r>
          </a:p>
        </p:txBody>
      </p:sp>
      <p:sp>
        <p:nvSpPr>
          <p:cNvPr id="7" name="Rectangle 82"/>
          <p:cNvSpPr>
            <a:spLocks noChangeArrowheads="1"/>
          </p:cNvSpPr>
          <p:nvPr/>
        </p:nvSpPr>
        <p:spPr bwMode="auto">
          <a:xfrm>
            <a:off x="4680012" y="5518740"/>
            <a:ext cx="4320480" cy="851828"/>
          </a:xfrm>
          <a:prstGeom prst="rect">
            <a:avLst/>
          </a:prstGeom>
          <a:solidFill>
            <a:srgbClr val="CCFF99"/>
          </a:solidFill>
          <a:ln w="9525">
            <a:solidFill>
              <a:srgbClr val="339933"/>
            </a:solidFill>
            <a:miter lim="800000"/>
            <a:headEnd/>
            <a:tailEnd/>
          </a:ln>
          <a:effectLst/>
        </p:spPr>
        <p:txBody>
          <a:bodyPr wrap="none" anchor="ctr"/>
          <a:lstStyle/>
          <a:p>
            <a:r>
              <a:rPr lang="es-ES" sz="1600" dirty="0">
                <a:latin typeface="Comic Sans MS" panose="030F0702030302020204" pitchFamily="66" charset="0"/>
              </a:rPr>
              <a:t>Si repetimos el estudio poco después, </a:t>
            </a:r>
          </a:p>
          <a:p>
            <a:r>
              <a:rPr lang="es-ES" sz="1600" dirty="0">
                <a:latin typeface="Comic Sans MS" panose="030F0702030302020204" pitchFamily="66" charset="0"/>
              </a:rPr>
              <a:t>el fitoplancton se habrá reproducido y la</a:t>
            </a:r>
          </a:p>
          <a:p>
            <a:r>
              <a:rPr lang="es-ES" sz="1600" dirty="0">
                <a:latin typeface="Comic Sans MS" panose="030F0702030302020204" pitchFamily="66" charset="0"/>
              </a:rPr>
              <a:t> pirámide será de nuevo normal.</a:t>
            </a:r>
          </a:p>
        </p:txBody>
      </p:sp>
    </p:spTree>
    <p:extLst>
      <p:ext uri="{BB962C8B-B14F-4D97-AF65-F5344CB8AC3E}">
        <p14:creationId xmlns:p14="http://schemas.microsoft.com/office/powerpoint/2010/main" val="180604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720080" y="404664"/>
            <a:ext cx="7949258" cy="784830"/>
          </a:xfrm>
          <a:prstGeom prst="rect">
            <a:avLst/>
          </a:prstGeom>
          <a:noFill/>
          <a:ln w="9525">
            <a:noFill/>
            <a:miter lim="800000"/>
            <a:headEnd/>
            <a:tailEnd/>
          </a:ln>
          <a:effectLst/>
        </p:spPr>
        <p:txBody>
          <a:bodyPr wrap="square">
            <a:spAutoFit/>
          </a:bodyPr>
          <a:lstStyle/>
          <a:p>
            <a:pPr algn="ctr">
              <a:spcBef>
                <a:spcPct val="50000"/>
              </a:spcBef>
            </a:pPr>
            <a:r>
              <a:rPr lang="es-ES_tradnl" b="1" dirty="0">
                <a:solidFill>
                  <a:srgbClr val="669900"/>
                </a:solidFill>
                <a:latin typeface="Comic Sans MS" pitchFamily="66" charset="0"/>
              </a:rPr>
              <a:t>Pirámide trófica de </a:t>
            </a:r>
            <a:r>
              <a:rPr lang="es-ES_tradnl" b="1" u="sng" dirty="0">
                <a:solidFill>
                  <a:srgbClr val="669900"/>
                </a:solidFill>
                <a:latin typeface="Comic Sans MS" pitchFamily="66" charset="0"/>
              </a:rPr>
              <a:t>ENERGÍA O PRODUCCIÓN </a:t>
            </a:r>
          </a:p>
          <a:p>
            <a:pPr algn="ctr">
              <a:spcBef>
                <a:spcPct val="50000"/>
              </a:spcBef>
            </a:pPr>
            <a:r>
              <a:rPr lang="es-ES_tradnl" dirty="0">
                <a:solidFill>
                  <a:srgbClr val="669900"/>
                </a:solidFill>
                <a:latin typeface="Comic Sans MS" pitchFamily="66" charset="0"/>
              </a:rPr>
              <a:t>NUNCA SERÁ INVERTIDA.</a:t>
            </a:r>
            <a:endParaRPr lang="es-ES" dirty="0">
              <a:solidFill>
                <a:srgbClr val="669900"/>
              </a:solidFill>
              <a:latin typeface="Comic Sans MS" pitchFamily="66" charset="0"/>
            </a:endParaRPr>
          </a:p>
        </p:txBody>
      </p:sp>
      <p:grpSp>
        <p:nvGrpSpPr>
          <p:cNvPr id="2" name="Group 29"/>
          <p:cNvGrpSpPr>
            <a:grpSpLocks/>
          </p:cNvGrpSpPr>
          <p:nvPr/>
        </p:nvGrpSpPr>
        <p:grpSpPr bwMode="auto">
          <a:xfrm>
            <a:off x="587375" y="1374015"/>
            <a:ext cx="8081963" cy="4545012"/>
            <a:chOff x="370" y="1047"/>
            <a:chExt cx="5091" cy="2863"/>
          </a:xfrm>
        </p:grpSpPr>
        <p:pic>
          <p:nvPicPr>
            <p:cNvPr id="80919" name="Picture 23"/>
            <p:cNvPicPr>
              <a:picLocks noChangeAspect="1" noChangeArrowheads="1"/>
            </p:cNvPicPr>
            <p:nvPr/>
          </p:nvPicPr>
          <p:blipFill>
            <a:blip r:embed="rId2" cstate="print"/>
            <a:srcRect/>
            <a:stretch>
              <a:fillRect/>
            </a:stretch>
          </p:blipFill>
          <p:spPr bwMode="auto">
            <a:xfrm>
              <a:off x="370" y="1047"/>
              <a:ext cx="5091" cy="2863"/>
            </a:xfrm>
            <a:prstGeom prst="rect">
              <a:avLst/>
            </a:prstGeom>
            <a:noFill/>
            <a:ln w="9525">
              <a:noFill/>
              <a:miter lim="800000"/>
              <a:headEnd/>
              <a:tailEnd/>
            </a:ln>
            <a:effectLst/>
          </p:spPr>
        </p:pic>
        <p:sp>
          <p:nvSpPr>
            <p:cNvPr id="80920" name="AutoShape 24"/>
            <p:cNvSpPr>
              <a:spLocks noChangeArrowheads="1"/>
            </p:cNvSpPr>
            <p:nvPr/>
          </p:nvSpPr>
          <p:spPr bwMode="auto">
            <a:xfrm>
              <a:off x="902" y="1249"/>
              <a:ext cx="1589" cy="334"/>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terciarios: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1,9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7</a:t>
              </a:r>
              <a:r>
                <a:rPr lang="es-ES" sz="1200">
                  <a:solidFill>
                    <a:srgbClr val="006600"/>
                  </a:solidFill>
                  <a:latin typeface="Comic Sans MS" panose="030F0702030302020204" pitchFamily="66" charset="0"/>
                </a:rPr>
                <a:t> kcal/km</a:t>
              </a:r>
              <a:r>
                <a:rPr lang="es-ES" sz="1200" baseline="30000">
                  <a:solidFill>
                    <a:srgbClr val="006600"/>
                  </a:solidFill>
                  <a:latin typeface="Comic Sans MS" panose="030F0702030302020204" pitchFamily="66" charset="0"/>
                </a:rPr>
                <a:t>2</a:t>
              </a:r>
              <a:r>
                <a:rPr lang="es-ES" sz="1200">
                  <a:solidFill>
                    <a:srgbClr val="006600"/>
                  </a:solidFill>
                  <a:latin typeface="Comic Sans MS" panose="030F0702030302020204" pitchFamily="66" charset="0"/>
                </a:rPr>
                <a:t> · año</a:t>
              </a:r>
            </a:p>
          </p:txBody>
        </p:sp>
        <p:sp>
          <p:nvSpPr>
            <p:cNvPr id="80921" name="AutoShape 25"/>
            <p:cNvSpPr>
              <a:spLocks noChangeArrowheads="1"/>
            </p:cNvSpPr>
            <p:nvPr/>
          </p:nvSpPr>
          <p:spPr bwMode="auto">
            <a:xfrm>
              <a:off x="767" y="1959"/>
              <a:ext cx="1589" cy="334"/>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secundarios: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5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8</a:t>
              </a:r>
              <a:r>
                <a:rPr lang="es-ES" sz="1200">
                  <a:solidFill>
                    <a:srgbClr val="006600"/>
                  </a:solidFill>
                  <a:latin typeface="Comic Sans MS" panose="030F0702030302020204" pitchFamily="66" charset="0"/>
                </a:rPr>
                <a:t> kcal/km</a:t>
              </a:r>
              <a:r>
                <a:rPr lang="es-ES" sz="1200" baseline="30000">
                  <a:solidFill>
                    <a:srgbClr val="006600"/>
                  </a:solidFill>
                  <a:latin typeface="Comic Sans MS" panose="030F0702030302020204" pitchFamily="66" charset="0"/>
                </a:rPr>
                <a:t>2</a:t>
              </a:r>
              <a:r>
                <a:rPr lang="es-ES" sz="1200">
                  <a:solidFill>
                    <a:srgbClr val="006600"/>
                  </a:solidFill>
                  <a:latin typeface="Comic Sans MS" panose="030F0702030302020204" pitchFamily="66" charset="0"/>
                </a:rPr>
                <a:t> · año</a:t>
              </a:r>
            </a:p>
          </p:txBody>
        </p:sp>
        <p:sp>
          <p:nvSpPr>
            <p:cNvPr id="80922" name="AutoShape 26"/>
            <p:cNvSpPr>
              <a:spLocks noChangeArrowheads="1"/>
            </p:cNvSpPr>
            <p:nvPr/>
          </p:nvSpPr>
          <p:spPr bwMode="auto">
            <a:xfrm>
              <a:off x="632" y="2634"/>
              <a:ext cx="1589" cy="334"/>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Consumidores primarios: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7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9</a:t>
              </a:r>
              <a:r>
                <a:rPr lang="es-ES" sz="1200">
                  <a:solidFill>
                    <a:srgbClr val="006600"/>
                  </a:solidFill>
                  <a:latin typeface="Comic Sans MS" panose="030F0702030302020204" pitchFamily="66" charset="0"/>
                </a:rPr>
                <a:t> kcal/km</a:t>
              </a:r>
              <a:r>
                <a:rPr lang="es-ES" sz="1200" baseline="30000">
                  <a:solidFill>
                    <a:srgbClr val="006600"/>
                  </a:solidFill>
                  <a:latin typeface="Comic Sans MS" panose="030F0702030302020204" pitchFamily="66" charset="0"/>
                </a:rPr>
                <a:t>2</a:t>
              </a:r>
              <a:r>
                <a:rPr lang="es-ES" sz="1200">
                  <a:solidFill>
                    <a:srgbClr val="006600"/>
                  </a:solidFill>
                  <a:latin typeface="Comic Sans MS" panose="030F0702030302020204" pitchFamily="66" charset="0"/>
                </a:rPr>
                <a:t> · año</a:t>
              </a:r>
            </a:p>
          </p:txBody>
        </p:sp>
        <p:sp>
          <p:nvSpPr>
            <p:cNvPr id="80923" name="AutoShape 27"/>
            <p:cNvSpPr>
              <a:spLocks noChangeArrowheads="1"/>
            </p:cNvSpPr>
            <p:nvPr/>
          </p:nvSpPr>
          <p:spPr bwMode="auto">
            <a:xfrm>
              <a:off x="497" y="3342"/>
              <a:ext cx="1589" cy="334"/>
            </a:xfrm>
            <a:prstGeom prst="homePlate">
              <a:avLst>
                <a:gd name="adj" fmla="val 72331"/>
              </a:avLst>
            </a:prstGeom>
            <a:solidFill>
              <a:schemeClr val="bg1"/>
            </a:solidFill>
            <a:ln w="9525">
              <a:solidFill>
                <a:srgbClr val="006600"/>
              </a:solidFill>
              <a:miter lim="800000"/>
              <a:headEnd/>
              <a:tailEnd/>
            </a:ln>
            <a:effectLst/>
          </p:spPr>
          <p:txBody>
            <a:bodyPr wrap="none" anchor="ctr"/>
            <a:lstStyle/>
            <a:p>
              <a:r>
                <a:rPr lang="es-ES" sz="1200">
                  <a:solidFill>
                    <a:srgbClr val="006600"/>
                  </a:solidFill>
                  <a:latin typeface="Comic Sans MS" panose="030F0702030302020204" pitchFamily="66" charset="0"/>
                </a:rPr>
                <a:t>Productores:</a:t>
              </a:r>
              <a:br>
                <a:rPr lang="es-ES" sz="1200">
                  <a:solidFill>
                    <a:srgbClr val="006600"/>
                  </a:solidFill>
                  <a:latin typeface="Comic Sans MS" panose="030F0702030302020204" pitchFamily="66" charset="0"/>
                </a:rPr>
              </a:br>
              <a:r>
                <a:rPr lang="es-ES" sz="1200">
                  <a:solidFill>
                    <a:srgbClr val="006600"/>
                  </a:solidFill>
                  <a:latin typeface="Comic Sans MS" panose="030F0702030302020204" pitchFamily="66" charset="0"/>
                </a:rPr>
                <a:t>5 </a:t>
              </a:r>
              <a:r>
                <a:rPr lang="es-ES" sz="1200">
                  <a:solidFill>
                    <a:srgbClr val="006600"/>
                  </a:solidFill>
                  <a:latin typeface="Comic Sans MS" panose="030F0702030302020204" pitchFamily="66" charset="0"/>
                  <a:cs typeface="Arial" charset="0"/>
                </a:rPr>
                <a:t>×</a:t>
              </a:r>
              <a:r>
                <a:rPr lang="es-ES" sz="1200">
                  <a:solidFill>
                    <a:srgbClr val="006600"/>
                  </a:solidFill>
                  <a:latin typeface="Comic Sans MS" panose="030F0702030302020204" pitchFamily="66" charset="0"/>
                </a:rPr>
                <a:t> 10</a:t>
              </a:r>
              <a:r>
                <a:rPr lang="es-ES" sz="1200" baseline="30000">
                  <a:solidFill>
                    <a:srgbClr val="006600"/>
                  </a:solidFill>
                  <a:latin typeface="Comic Sans MS" panose="030F0702030302020204" pitchFamily="66" charset="0"/>
                </a:rPr>
                <a:t>10</a:t>
              </a:r>
              <a:r>
                <a:rPr lang="es-ES" sz="1200">
                  <a:solidFill>
                    <a:srgbClr val="006600"/>
                  </a:solidFill>
                  <a:latin typeface="Comic Sans MS" panose="030F0702030302020204" pitchFamily="66" charset="0"/>
                </a:rPr>
                <a:t> kcal/km</a:t>
              </a:r>
              <a:r>
                <a:rPr lang="es-ES" sz="1200" baseline="30000">
                  <a:solidFill>
                    <a:srgbClr val="006600"/>
                  </a:solidFill>
                  <a:latin typeface="Comic Sans MS" panose="030F0702030302020204" pitchFamily="66" charset="0"/>
                </a:rPr>
                <a:t>2</a:t>
              </a:r>
              <a:r>
                <a:rPr lang="es-ES" sz="1200">
                  <a:solidFill>
                    <a:srgbClr val="006600"/>
                  </a:solidFill>
                  <a:latin typeface="Comic Sans MS" panose="030F0702030302020204" pitchFamily="66" charset="0"/>
                </a:rPr>
                <a:t> · año</a:t>
              </a:r>
            </a:p>
          </p:txBody>
        </p:sp>
      </p:grpSp>
      <p:sp>
        <p:nvSpPr>
          <p:cNvPr id="9" name="Rectangle 82">
            <a:extLst>
              <a:ext uri="{FF2B5EF4-FFF2-40B4-BE49-F238E27FC236}">
                <a16:creationId xmlns:a16="http://schemas.microsoft.com/office/drawing/2014/main" id="{116A54EA-93D1-4E86-8DC9-730FD4F8E62F}"/>
              </a:ext>
            </a:extLst>
          </p:cNvPr>
          <p:cNvSpPr>
            <a:spLocks noChangeArrowheads="1"/>
          </p:cNvSpPr>
          <p:nvPr/>
        </p:nvSpPr>
        <p:spPr bwMode="auto">
          <a:xfrm>
            <a:off x="661465" y="5959461"/>
            <a:ext cx="7949258" cy="546848"/>
          </a:xfrm>
          <a:prstGeom prst="rect">
            <a:avLst/>
          </a:prstGeom>
          <a:solidFill>
            <a:srgbClr val="CCFF99"/>
          </a:solidFill>
          <a:ln w="9525">
            <a:solidFill>
              <a:srgbClr val="339933"/>
            </a:solidFill>
            <a:miter lim="800000"/>
            <a:headEnd/>
            <a:tailEnd/>
          </a:ln>
          <a:effectLst/>
        </p:spPr>
        <p:txBody>
          <a:bodyPr wrap="none" anchor="ctr"/>
          <a:lstStyle/>
          <a:p>
            <a:r>
              <a:rPr lang="es-ES" sz="1400" dirty="0">
                <a:latin typeface="Comic Sans MS" panose="030F0702030302020204" pitchFamily="66" charset="0"/>
              </a:rPr>
              <a:t>Representan la energía almacenada en cada nivel trófico y que se encuentra disponible para el</a:t>
            </a:r>
          </a:p>
          <a:p>
            <a:r>
              <a:rPr lang="es-ES" sz="1400" dirty="0">
                <a:latin typeface="Comic Sans MS" panose="030F0702030302020204" pitchFamily="66" charset="0"/>
              </a:rPr>
              <a:t> nivel superior. La transferencia de energía de un nivel a otro es aproximadamente del 10 %.</a:t>
            </a:r>
          </a:p>
        </p:txBody>
      </p:sp>
    </p:spTree>
    <p:extLst>
      <p:ext uri="{BB962C8B-B14F-4D97-AF65-F5344CB8AC3E}">
        <p14:creationId xmlns:p14="http://schemas.microsoft.com/office/powerpoint/2010/main" val="825625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56" y="896144"/>
            <a:ext cx="5687991" cy="46930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2"/>
          <p:cNvSpPr>
            <a:spLocks noChangeArrowheads="1"/>
          </p:cNvSpPr>
          <p:nvPr/>
        </p:nvSpPr>
        <p:spPr bwMode="auto">
          <a:xfrm>
            <a:off x="5094878" y="4474426"/>
            <a:ext cx="3635764" cy="693302"/>
          </a:xfrm>
          <a:prstGeom prst="rect">
            <a:avLst/>
          </a:prstGeom>
          <a:solidFill>
            <a:srgbClr val="CCFF99"/>
          </a:solidFill>
          <a:ln w="9525">
            <a:solidFill>
              <a:srgbClr val="339933"/>
            </a:solidFill>
            <a:miter lim="800000"/>
            <a:headEnd/>
            <a:tailEnd/>
          </a:ln>
          <a:effectLst/>
        </p:spPr>
        <p:txBody>
          <a:bodyPr wrap="none" anchor="ctr"/>
          <a:lstStyle/>
          <a:p>
            <a:pPr algn="ctr"/>
            <a:r>
              <a:rPr lang="es-ES" sz="1400" b="1" dirty="0">
                <a:latin typeface="Comic Sans MS" panose="030F0702030302020204" pitchFamily="66" charset="0"/>
              </a:rPr>
              <a:t>Productores </a:t>
            </a:r>
            <a:endParaRPr lang="es-ES" sz="1400" dirty="0">
              <a:latin typeface="Comic Sans MS" panose="030F0702030302020204" pitchFamily="66" charset="0"/>
            </a:endParaRPr>
          </a:p>
          <a:p>
            <a:pPr algn="ctr"/>
            <a:r>
              <a:rPr lang="es-ES" sz="1400" dirty="0">
                <a:latin typeface="Comic Sans MS" panose="030F0702030302020204" pitchFamily="66" charset="0"/>
              </a:rPr>
              <a:t>Incorporan energía al ecosistema.</a:t>
            </a:r>
          </a:p>
          <a:p>
            <a:pPr algn="ctr"/>
            <a:r>
              <a:rPr lang="es-ES" sz="1400" dirty="0">
                <a:latin typeface="Comic Sans MS" panose="030F0702030302020204" pitchFamily="66" charset="0"/>
              </a:rPr>
              <a:t>Transforman </a:t>
            </a:r>
            <a:r>
              <a:rPr lang="es-ES" sz="1400" dirty="0" err="1">
                <a:latin typeface="Comic Sans MS" panose="030F0702030302020204" pitchFamily="66" charset="0"/>
              </a:rPr>
              <a:t>mat.</a:t>
            </a:r>
            <a:r>
              <a:rPr lang="es-ES" sz="1400" dirty="0">
                <a:latin typeface="Comic Sans MS" panose="030F0702030302020204" pitchFamily="66" charset="0"/>
              </a:rPr>
              <a:t> inorgánica en orgánica.</a:t>
            </a:r>
          </a:p>
        </p:txBody>
      </p:sp>
      <p:sp>
        <p:nvSpPr>
          <p:cNvPr id="7" name="Rectangle 81"/>
          <p:cNvSpPr>
            <a:spLocks noChangeArrowheads="1"/>
          </p:cNvSpPr>
          <p:nvPr/>
        </p:nvSpPr>
        <p:spPr bwMode="auto">
          <a:xfrm>
            <a:off x="4752119" y="5805264"/>
            <a:ext cx="1736363" cy="482802"/>
          </a:xfrm>
          <a:prstGeom prst="rect">
            <a:avLst/>
          </a:prstGeom>
          <a:solidFill>
            <a:srgbClr val="CCFF99"/>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Descomponedores</a:t>
            </a:r>
            <a:r>
              <a:rPr lang="es-ES" sz="1400" dirty="0">
                <a:latin typeface="Comic Sans MS" panose="030F0702030302020204" pitchFamily="66" charset="0"/>
              </a:rPr>
              <a:t>: </a:t>
            </a:r>
          </a:p>
          <a:p>
            <a:r>
              <a:rPr lang="es-ES" sz="1400" dirty="0">
                <a:latin typeface="Comic Sans MS" panose="030F0702030302020204" pitchFamily="66" charset="0"/>
              </a:rPr>
              <a:t>Reciclan la materia.</a:t>
            </a:r>
          </a:p>
        </p:txBody>
      </p:sp>
      <p:sp>
        <p:nvSpPr>
          <p:cNvPr id="8" name="Rectangle 83"/>
          <p:cNvSpPr>
            <a:spLocks noChangeArrowheads="1"/>
          </p:cNvSpPr>
          <p:nvPr/>
        </p:nvSpPr>
        <p:spPr bwMode="auto">
          <a:xfrm>
            <a:off x="5633297" y="3518768"/>
            <a:ext cx="2283151" cy="648883"/>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Consumidores 1</a:t>
            </a:r>
            <a:r>
              <a:rPr lang="es-ES" sz="1400" b="1" baseline="30000" dirty="0">
                <a:latin typeface="Comic Sans MS" panose="030F0702030302020204" pitchFamily="66" charset="0"/>
              </a:rPr>
              <a:t>arios</a:t>
            </a:r>
            <a:r>
              <a:rPr lang="es-ES" sz="1400" b="1" dirty="0">
                <a:latin typeface="Comic Sans MS" panose="030F0702030302020204" pitchFamily="66" charset="0"/>
              </a:rPr>
              <a:t> </a:t>
            </a:r>
            <a:r>
              <a:rPr lang="es-ES" sz="1400" dirty="0">
                <a:latin typeface="Comic Sans MS" panose="030F0702030302020204" pitchFamily="66" charset="0"/>
              </a:rPr>
              <a:t> </a:t>
            </a:r>
          </a:p>
          <a:p>
            <a:pPr algn="ctr"/>
            <a:r>
              <a:rPr lang="es-ES" sz="1400" dirty="0">
                <a:latin typeface="Comic Sans MS" panose="030F0702030302020204" pitchFamily="66" charset="0"/>
              </a:rPr>
              <a:t>Herbívoros, se alimentan de productores</a:t>
            </a:r>
          </a:p>
        </p:txBody>
      </p:sp>
      <p:sp>
        <p:nvSpPr>
          <p:cNvPr id="9" name="Rectangle 85"/>
          <p:cNvSpPr>
            <a:spLocks noChangeArrowheads="1"/>
          </p:cNvSpPr>
          <p:nvPr/>
        </p:nvSpPr>
        <p:spPr bwMode="auto">
          <a:xfrm>
            <a:off x="5102782" y="2496863"/>
            <a:ext cx="2429652" cy="621030"/>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Consumidores 2</a:t>
            </a:r>
            <a:r>
              <a:rPr lang="es-ES" sz="1400" b="1" baseline="30000" dirty="0">
                <a:latin typeface="Comic Sans MS" panose="030F0702030302020204" pitchFamily="66" charset="0"/>
              </a:rPr>
              <a:t>arios</a:t>
            </a:r>
            <a:r>
              <a:rPr lang="es-ES" sz="1400" dirty="0">
                <a:latin typeface="Comic Sans MS" panose="030F0702030302020204" pitchFamily="66" charset="0"/>
              </a:rPr>
              <a:t> </a:t>
            </a:r>
          </a:p>
          <a:p>
            <a:pPr algn="ctr"/>
            <a:r>
              <a:rPr lang="es-ES" sz="1400" dirty="0">
                <a:latin typeface="Comic Sans MS" panose="030F0702030302020204" pitchFamily="66" charset="0"/>
              </a:rPr>
              <a:t>Carnívoros, se alimentan de herbívoros</a:t>
            </a:r>
          </a:p>
        </p:txBody>
      </p:sp>
      <p:sp>
        <p:nvSpPr>
          <p:cNvPr id="10" name="Rectangle 86"/>
          <p:cNvSpPr>
            <a:spLocks noChangeArrowheads="1"/>
          </p:cNvSpPr>
          <p:nvPr/>
        </p:nvSpPr>
        <p:spPr bwMode="auto">
          <a:xfrm>
            <a:off x="4090583" y="1068058"/>
            <a:ext cx="2397899" cy="659793"/>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Consumidores 3</a:t>
            </a:r>
            <a:r>
              <a:rPr lang="es-ES" sz="1400" b="1" baseline="30000" dirty="0">
                <a:latin typeface="Comic Sans MS" panose="030F0702030302020204" pitchFamily="66" charset="0"/>
              </a:rPr>
              <a:t>arios</a:t>
            </a:r>
            <a:r>
              <a:rPr lang="es-ES" sz="1400" dirty="0">
                <a:latin typeface="Comic Sans MS" panose="030F0702030302020204" pitchFamily="66" charset="0"/>
              </a:rPr>
              <a:t> </a:t>
            </a:r>
          </a:p>
          <a:p>
            <a:pPr algn="ctr"/>
            <a:r>
              <a:rPr lang="es-ES" sz="1400" dirty="0" err="1">
                <a:latin typeface="Comic Sans MS" panose="030F0702030302020204" pitchFamily="66" charset="0"/>
              </a:rPr>
              <a:t>Supercarnívoros</a:t>
            </a:r>
            <a:r>
              <a:rPr lang="es-ES" sz="1400" dirty="0">
                <a:latin typeface="Comic Sans MS" panose="030F0702030302020204" pitchFamily="66" charset="0"/>
              </a:rPr>
              <a:t>, se alimentan de carnívoros</a:t>
            </a:r>
          </a:p>
        </p:txBody>
      </p:sp>
      <p:pic>
        <p:nvPicPr>
          <p:cNvPr id="11" name="Picture 77" descr="ed018095"/>
          <p:cNvPicPr>
            <a:picLocks noChangeAspect="1" noChangeArrowheads="1"/>
          </p:cNvPicPr>
          <p:nvPr/>
        </p:nvPicPr>
        <p:blipFill>
          <a:blip r:embed="rId3" cstate="print"/>
          <a:srcRect/>
          <a:stretch>
            <a:fillRect/>
          </a:stretch>
        </p:blipFill>
        <p:spPr bwMode="auto">
          <a:xfrm>
            <a:off x="3132200" y="5661248"/>
            <a:ext cx="1547812" cy="1041400"/>
          </a:xfrm>
          <a:prstGeom prst="rect">
            <a:avLst/>
          </a:prstGeom>
          <a:noFill/>
        </p:spPr>
      </p:pic>
      <p:sp>
        <p:nvSpPr>
          <p:cNvPr id="12" name="AutoShape 80"/>
          <p:cNvSpPr>
            <a:spLocks noChangeArrowheads="1"/>
          </p:cNvSpPr>
          <p:nvPr/>
        </p:nvSpPr>
        <p:spPr bwMode="auto">
          <a:xfrm rot="5269205">
            <a:off x="3376415" y="5347328"/>
            <a:ext cx="360362" cy="252412"/>
          </a:xfrm>
          <a:prstGeom prst="leftArrow">
            <a:avLst>
              <a:gd name="adj1" fmla="val 49685"/>
              <a:gd name="adj2" fmla="val 44721"/>
            </a:avLst>
          </a:prstGeom>
          <a:solidFill>
            <a:srgbClr val="6699FF"/>
          </a:solidFill>
          <a:ln w="9525">
            <a:solidFill>
              <a:srgbClr val="333333"/>
            </a:solidFill>
            <a:miter lim="800000"/>
            <a:headEnd/>
            <a:tailEnd/>
          </a:ln>
          <a:effectLst/>
        </p:spPr>
        <p:txBody>
          <a:bodyPr wrap="none" anchor="ctr"/>
          <a:lstStyle/>
          <a:p>
            <a:endParaRPr lang="es-ES"/>
          </a:p>
        </p:txBody>
      </p:sp>
      <p:sp>
        <p:nvSpPr>
          <p:cNvPr id="13" name="AutoShape 80"/>
          <p:cNvSpPr>
            <a:spLocks noChangeArrowheads="1"/>
          </p:cNvSpPr>
          <p:nvPr/>
        </p:nvSpPr>
        <p:spPr bwMode="auto">
          <a:xfrm rot="5269205">
            <a:off x="3292149" y="2112819"/>
            <a:ext cx="360362" cy="210515"/>
          </a:xfrm>
          <a:prstGeom prst="leftArrow">
            <a:avLst>
              <a:gd name="adj1" fmla="val 49685"/>
              <a:gd name="adj2" fmla="val 44721"/>
            </a:avLst>
          </a:prstGeom>
          <a:solidFill>
            <a:srgbClr val="6699FF"/>
          </a:solidFill>
          <a:ln w="9525">
            <a:solidFill>
              <a:srgbClr val="333333"/>
            </a:solidFill>
            <a:miter lim="800000"/>
            <a:headEnd/>
            <a:tailEnd/>
          </a:ln>
          <a:effectLst/>
        </p:spPr>
        <p:txBody>
          <a:bodyPr wrap="none" anchor="ctr"/>
          <a:lstStyle/>
          <a:p>
            <a:endParaRPr lang="es-ES"/>
          </a:p>
        </p:txBody>
      </p:sp>
      <p:sp>
        <p:nvSpPr>
          <p:cNvPr id="14" name="AutoShape 80"/>
          <p:cNvSpPr>
            <a:spLocks noChangeArrowheads="1"/>
          </p:cNvSpPr>
          <p:nvPr/>
        </p:nvSpPr>
        <p:spPr bwMode="auto">
          <a:xfrm rot="5269205">
            <a:off x="3288833" y="3121090"/>
            <a:ext cx="360362" cy="252412"/>
          </a:xfrm>
          <a:prstGeom prst="leftArrow">
            <a:avLst>
              <a:gd name="adj1" fmla="val 49685"/>
              <a:gd name="adj2" fmla="val 44721"/>
            </a:avLst>
          </a:prstGeom>
          <a:solidFill>
            <a:srgbClr val="6699FF"/>
          </a:solidFill>
          <a:ln w="9525">
            <a:solidFill>
              <a:srgbClr val="333333"/>
            </a:solidFill>
            <a:miter lim="800000"/>
            <a:headEnd/>
            <a:tailEnd/>
          </a:ln>
          <a:effectLst/>
        </p:spPr>
        <p:txBody>
          <a:bodyPr wrap="none" anchor="ctr"/>
          <a:lstStyle/>
          <a:p>
            <a:endParaRPr lang="es-ES"/>
          </a:p>
        </p:txBody>
      </p:sp>
      <p:sp>
        <p:nvSpPr>
          <p:cNvPr id="15" name="AutoShape 80"/>
          <p:cNvSpPr>
            <a:spLocks noChangeArrowheads="1"/>
          </p:cNvSpPr>
          <p:nvPr/>
        </p:nvSpPr>
        <p:spPr bwMode="auto">
          <a:xfrm rot="5269205">
            <a:off x="3304441" y="4091624"/>
            <a:ext cx="360362" cy="252412"/>
          </a:xfrm>
          <a:prstGeom prst="leftArrow">
            <a:avLst>
              <a:gd name="adj1" fmla="val 49685"/>
              <a:gd name="adj2" fmla="val 44721"/>
            </a:avLst>
          </a:prstGeom>
          <a:solidFill>
            <a:srgbClr val="6699FF"/>
          </a:solidFill>
          <a:ln w="9525">
            <a:solidFill>
              <a:srgbClr val="333333"/>
            </a:solidFill>
            <a:miter lim="800000"/>
            <a:headEnd/>
            <a:tailEnd/>
          </a:ln>
          <a:effectLst/>
        </p:spPr>
        <p:txBody>
          <a:bodyPr wrap="none" anchor="ctr"/>
          <a:lstStyle/>
          <a:p>
            <a:endParaRPr lang="es-ES"/>
          </a:p>
        </p:txBody>
      </p:sp>
      <p:sp>
        <p:nvSpPr>
          <p:cNvPr id="17" name="Rectangle 82"/>
          <p:cNvSpPr>
            <a:spLocks noChangeArrowheads="1"/>
          </p:cNvSpPr>
          <p:nvPr/>
        </p:nvSpPr>
        <p:spPr bwMode="auto">
          <a:xfrm>
            <a:off x="44874" y="6024436"/>
            <a:ext cx="2573066" cy="530768"/>
          </a:xfrm>
          <a:prstGeom prst="rect">
            <a:avLst/>
          </a:prstGeom>
          <a:solidFill>
            <a:srgbClr val="CCFF99"/>
          </a:solidFill>
          <a:ln w="9525">
            <a:solidFill>
              <a:srgbClr val="339933"/>
            </a:solidFill>
            <a:miter lim="800000"/>
            <a:headEnd/>
            <a:tailEnd/>
          </a:ln>
          <a:effectLst/>
        </p:spPr>
        <p:txBody>
          <a:bodyPr wrap="none" anchor="ctr"/>
          <a:lstStyle/>
          <a:p>
            <a:pPr algn="ctr"/>
            <a:r>
              <a:rPr lang="es-ES" sz="1400" dirty="0">
                <a:latin typeface="Comic Sans MS" panose="030F0702030302020204" pitchFamily="66" charset="0"/>
              </a:rPr>
              <a:t>Se alimentan de </a:t>
            </a:r>
            <a:r>
              <a:rPr lang="es-ES" sz="1400" dirty="0" err="1">
                <a:latin typeface="Comic Sans MS" panose="030F0702030302020204" pitchFamily="66" charset="0"/>
              </a:rPr>
              <a:t>mat.</a:t>
            </a:r>
            <a:r>
              <a:rPr lang="es-ES" sz="1400" dirty="0">
                <a:latin typeface="Comic Sans MS" panose="030F0702030302020204" pitchFamily="66" charset="0"/>
              </a:rPr>
              <a:t> orgánica</a:t>
            </a:r>
          </a:p>
          <a:p>
            <a:pPr algn="ctr"/>
            <a:r>
              <a:rPr lang="es-ES" sz="1400" dirty="0">
                <a:latin typeface="Comic Sans MS" panose="030F0702030302020204" pitchFamily="66" charset="0"/>
              </a:rPr>
              <a:t>muerta de cualquier nivel</a:t>
            </a:r>
          </a:p>
        </p:txBody>
      </p:sp>
      <p:sp>
        <p:nvSpPr>
          <p:cNvPr id="2" name="Flecha: a la derecha 1"/>
          <p:cNvSpPr/>
          <p:nvPr/>
        </p:nvSpPr>
        <p:spPr bwMode="auto">
          <a:xfrm>
            <a:off x="2604306" y="6187858"/>
            <a:ext cx="540420" cy="292190"/>
          </a:xfrm>
          <a:prstGeom prst="rightArrow">
            <a:avLst/>
          </a:prstGeom>
          <a:solidFill>
            <a:srgbClr val="00B0F0"/>
          </a:solidFill>
          <a:ln w="12700" cap="flat" cmpd="sng" algn="ctr">
            <a:solidFill>
              <a:srgbClr val="2E8A2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18" name="Text Box 25"/>
          <p:cNvSpPr txBox="1">
            <a:spLocks noChangeArrowheads="1"/>
          </p:cNvSpPr>
          <p:nvPr/>
        </p:nvSpPr>
        <p:spPr bwMode="auto">
          <a:xfrm>
            <a:off x="215516" y="35246"/>
            <a:ext cx="9001000" cy="784830"/>
          </a:xfrm>
          <a:prstGeom prst="rect">
            <a:avLst/>
          </a:prstGeom>
          <a:noFill/>
          <a:ln w="9525">
            <a:noFill/>
            <a:miter lim="800000"/>
            <a:headEnd/>
            <a:tailEnd/>
          </a:ln>
          <a:effectLst/>
        </p:spPr>
        <p:txBody>
          <a:bodyPr wrap="square">
            <a:spAutoFit/>
          </a:bodyPr>
          <a:lstStyle/>
          <a:p>
            <a:pPr>
              <a:spcBef>
                <a:spcPct val="50000"/>
              </a:spcBef>
            </a:pPr>
            <a:r>
              <a:rPr lang="es-ES" b="1" dirty="0">
                <a:solidFill>
                  <a:srgbClr val="339933"/>
                </a:solidFill>
                <a:latin typeface="Comic Sans MS" pitchFamily="66" charset="0"/>
              </a:rPr>
              <a:t>a/ NIVELES TRÓFICOS: </a:t>
            </a:r>
            <a:r>
              <a:rPr lang="es-ES" dirty="0">
                <a:solidFill>
                  <a:srgbClr val="339933"/>
                </a:solidFill>
                <a:latin typeface="Comic Sans MS" pitchFamily="66" charset="0"/>
              </a:rPr>
              <a:t>Son las </a:t>
            </a:r>
            <a:r>
              <a:rPr lang="es-ES" b="1" dirty="0">
                <a:solidFill>
                  <a:srgbClr val="339933"/>
                </a:solidFill>
                <a:latin typeface="Comic Sans MS" pitchFamily="66" charset="0"/>
              </a:rPr>
              <a:t>categorías de alimentación</a:t>
            </a:r>
            <a:r>
              <a:rPr lang="es-ES" dirty="0">
                <a:solidFill>
                  <a:srgbClr val="339933"/>
                </a:solidFill>
                <a:latin typeface="Comic Sans MS" pitchFamily="66" charset="0"/>
              </a:rPr>
              <a:t> del ecosistema.</a:t>
            </a:r>
          </a:p>
          <a:p>
            <a:pPr>
              <a:spcBef>
                <a:spcPct val="50000"/>
              </a:spcBef>
            </a:pPr>
            <a:r>
              <a:rPr lang="es-ES" dirty="0">
                <a:solidFill>
                  <a:srgbClr val="339933"/>
                </a:solidFill>
                <a:latin typeface="Comic Sans MS" pitchFamily="66" charset="0"/>
              </a:rPr>
              <a:t>Hay 3 niveles fundamentales:</a:t>
            </a:r>
            <a:r>
              <a:rPr lang="es-ES" b="1" dirty="0">
                <a:solidFill>
                  <a:srgbClr val="339933"/>
                </a:solidFill>
                <a:latin typeface="Comic Sans MS" pitchFamily="66" charset="0"/>
              </a:rPr>
              <a:t> productores, consumidores y descomponedores.</a:t>
            </a:r>
          </a:p>
        </p:txBody>
      </p:sp>
      <p:sp>
        <p:nvSpPr>
          <p:cNvPr id="16" name="Rectangle 81">
            <a:extLst>
              <a:ext uri="{FF2B5EF4-FFF2-40B4-BE49-F238E27FC236}">
                <a16:creationId xmlns:a16="http://schemas.microsoft.com/office/drawing/2014/main" id="{4A8E9228-7027-452C-AD53-F975DA34C516}"/>
              </a:ext>
            </a:extLst>
          </p:cNvPr>
          <p:cNvSpPr>
            <a:spLocks noChangeArrowheads="1"/>
          </p:cNvSpPr>
          <p:nvPr/>
        </p:nvSpPr>
        <p:spPr bwMode="auto">
          <a:xfrm>
            <a:off x="4754207" y="6295866"/>
            <a:ext cx="1736363" cy="330402"/>
          </a:xfrm>
          <a:prstGeom prst="rect">
            <a:avLst/>
          </a:prstGeom>
          <a:solidFill>
            <a:schemeClr val="accent2">
              <a:lumMod val="40000"/>
              <a:lumOff val="60000"/>
            </a:schemeClr>
          </a:solidFill>
          <a:ln w="9525">
            <a:solidFill>
              <a:srgbClr val="339933"/>
            </a:solidFill>
            <a:miter lim="800000"/>
            <a:headEnd/>
            <a:tailEnd/>
          </a:ln>
          <a:effectLst/>
        </p:spPr>
        <p:txBody>
          <a:bodyPr wrap="none" anchor="ctr"/>
          <a:lstStyle/>
          <a:p>
            <a:r>
              <a:rPr lang="es-ES" sz="1400" dirty="0">
                <a:latin typeface="Comic Sans MS" panose="030F0702030302020204" pitchFamily="66" charset="0"/>
              </a:rPr>
              <a:t>Hongos y bacterias</a:t>
            </a:r>
          </a:p>
        </p:txBody>
      </p:sp>
      <p:sp>
        <p:nvSpPr>
          <p:cNvPr id="19" name="Rectangle 81">
            <a:extLst>
              <a:ext uri="{FF2B5EF4-FFF2-40B4-BE49-F238E27FC236}">
                <a16:creationId xmlns:a16="http://schemas.microsoft.com/office/drawing/2014/main" id="{278E4D6C-045E-48BB-8788-DECA40F2DF35}"/>
              </a:ext>
            </a:extLst>
          </p:cNvPr>
          <p:cNvSpPr>
            <a:spLocks noChangeArrowheads="1"/>
          </p:cNvSpPr>
          <p:nvPr/>
        </p:nvSpPr>
        <p:spPr bwMode="auto">
          <a:xfrm>
            <a:off x="6488483" y="5181052"/>
            <a:ext cx="2229634" cy="482802"/>
          </a:xfrm>
          <a:prstGeom prst="rect">
            <a:avLst/>
          </a:prstGeom>
          <a:solidFill>
            <a:schemeClr val="accent2">
              <a:lumMod val="40000"/>
              <a:lumOff val="60000"/>
            </a:schemeClr>
          </a:solidFill>
          <a:ln w="9525">
            <a:solidFill>
              <a:srgbClr val="339933"/>
            </a:solidFill>
            <a:miter lim="800000"/>
            <a:headEnd/>
            <a:tailEnd/>
          </a:ln>
          <a:effectLst/>
        </p:spPr>
        <p:txBody>
          <a:bodyPr wrap="none" anchor="ctr"/>
          <a:lstStyle/>
          <a:p>
            <a:pPr algn="ctr"/>
            <a:r>
              <a:rPr lang="es-ES" sz="1200" dirty="0">
                <a:latin typeface="Comic Sans MS" panose="030F0702030302020204" pitchFamily="66" charset="0"/>
              </a:rPr>
              <a:t>Fotosintéticos: plantas, algas,</a:t>
            </a:r>
          </a:p>
          <a:p>
            <a:pPr algn="ctr"/>
            <a:r>
              <a:rPr lang="es-ES" sz="1200" dirty="0">
                <a:latin typeface="Comic Sans MS" panose="030F0702030302020204" pitchFamily="66" charset="0"/>
              </a:rPr>
              <a:t> bacterias, fitoplancton</a:t>
            </a:r>
          </a:p>
        </p:txBody>
      </p:sp>
    </p:spTree>
    <p:extLst>
      <p:ext uri="{BB962C8B-B14F-4D97-AF65-F5344CB8AC3E}">
        <p14:creationId xmlns:p14="http://schemas.microsoft.com/office/powerpoint/2010/main" val="3248195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anim calcmode="lin" valueType="num">
                                      <p:cBhvr>
                                        <p:cTn id="81" dur="1000" fill="hold"/>
                                        <p:tgtEl>
                                          <p:spTgt spid="2"/>
                                        </p:tgtEl>
                                        <p:attrNameLst>
                                          <p:attrName>ppt_x</p:attrName>
                                        </p:attrNameLst>
                                      </p:cBhvr>
                                      <p:tavLst>
                                        <p:tav tm="0">
                                          <p:val>
                                            <p:strVal val="#ppt_x"/>
                                          </p:val>
                                        </p:tav>
                                        <p:tav tm="100000">
                                          <p:val>
                                            <p:strVal val="#ppt_x"/>
                                          </p:val>
                                        </p:tav>
                                      </p:tavLst>
                                    </p:anim>
                                    <p:anim calcmode="lin" valueType="num">
                                      <p:cBhvr>
                                        <p:cTn id="8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7" grpId="0" animBg="1"/>
      <p:bldP spid="2" grpId="0" animBg="1"/>
      <p:bldP spid="16"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8D88B33-77A9-4732-BB9F-8AEDB17CA758}"/>
              </a:ext>
            </a:extLst>
          </p:cNvPr>
          <p:cNvPicPr/>
          <p:nvPr/>
        </p:nvPicPr>
        <p:blipFill rotWithShape="1">
          <a:blip r:embed="rId2"/>
          <a:srcRect l="14994" t="16651" r="17274" b="25211"/>
          <a:stretch/>
        </p:blipFill>
        <p:spPr bwMode="auto">
          <a:xfrm>
            <a:off x="1948377" y="3148065"/>
            <a:ext cx="5360618" cy="3026123"/>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ACEBB47C-D386-4E7E-B386-824AB42D7A59}"/>
              </a:ext>
            </a:extLst>
          </p:cNvPr>
          <p:cNvPicPr/>
          <p:nvPr/>
        </p:nvPicPr>
        <p:blipFill rotWithShape="1">
          <a:blip r:embed="rId3"/>
          <a:srcRect l="52211" t="26001" r="19567" b="68368"/>
          <a:stretch/>
        </p:blipFill>
        <p:spPr bwMode="auto">
          <a:xfrm>
            <a:off x="624607" y="1999803"/>
            <a:ext cx="3895090" cy="485140"/>
          </a:xfrm>
          <a:prstGeom prst="rect">
            <a:avLst/>
          </a:prstGeom>
          <a:solidFill>
            <a:srgbClr val="FFFF00"/>
          </a:solid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439CF041-B566-470F-B512-A3E46F2A5709}"/>
              </a:ext>
            </a:extLst>
          </p:cNvPr>
          <p:cNvPicPr/>
          <p:nvPr/>
        </p:nvPicPr>
        <p:blipFill rotWithShape="1">
          <a:blip r:embed="rId4"/>
          <a:srcRect l="52211" t="26434" r="18509" b="70351"/>
          <a:stretch/>
        </p:blipFill>
        <p:spPr bwMode="auto">
          <a:xfrm>
            <a:off x="5142252" y="2147150"/>
            <a:ext cx="3885565" cy="26670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69B9FCFB-89C6-42C5-AAC2-187CE2931DB8}"/>
              </a:ext>
            </a:extLst>
          </p:cNvPr>
          <p:cNvPicPr/>
          <p:nvPr/>
        </p:nvPicPr>
        <p:blipFill rotWithShape="1">
          <a:blip r:embed="rId5"/>
          <a:srcRect l="51152" t="25931" r="18510" b="68434"/>
          <a:stretch/>
        </p:blipFill>
        <p:spPr bwMode="auto">
          <a:xfrm>
            <a:off x="664578" y="2593257"/>
            <a:ext cx="3856355" cy="44704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64407D7-5F34-4C4D-BC18-27960690D06B}"/>
              </a:ext>
            </a:extLst>
          </p:cNvPr>
          <p:cNvPicPr/>
          <p:nvPr/>
        </p:nvPicPr>
        <p:blipFill rotWithShape="1">
          <a:blip r:embed="rId6"/>
          <a:srcRect l="51151" t="25715" r="18862" b="68507"/>
          <a:stretch/>
        </p:blipFill>
        <p:spPr bwMode="auto">
          <a:xfrm>
            <a:off x="5313234" y="2554189"/>
            <a:ext cx="3637915" cy="437515"/>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02DC103C-0618-49AF-96FD-F66426085BB1}"/>
              </a:ext>
            </a:extLst>
          </p:cNvPr>
          <p:cNvPicPr/>
          <p:nvPr/>
        </p:nvPicPr>
        <p:blipFill rotWithShape="1">
          <a:blip r:embed="rId7"/>
          <a:srcRect l="50976" t="26115" r="20449" b="68289"/>
          <a:stretch/>
        </p:blipFill>
        <p:spPr bwMode="auto">
          <a:xfrm>
            <a:off x="751562" y="6256904"/>
            <a:ext cx="3757941" cy="498863"/>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6ABF7329-6EFB-45F9-A3A9-8982BDC18387}"/>
              </a:ext>
            </a:extLst>
          </p:cNvPr>
          <p:cNvPicPr/>
          <p:nvPr/>
        </p:nvPicPr>
        <p:blipFill rotWithShape="1">
          <a:blip r:embed="rId8"/>
          <a:srcRect l="50623" t="26172" r="18333" b="69452"/>
          <a:stretch/>
        </p:blipFill>
        <p:spPr bwMode="auto">
          <a:xfrm>
            <a:off x="5425968" y="6267919"/>
            <a:ext cx="3637915" cy="464208"/>
          </a:xfrm>
          <a:prstGeom prst="rect">
            <a:avLst/>
          </a:prstGeom>
          <a:ln>
            <a:noFill/>
          </a:ln>
          <a:extLst>
            <a:ext uri="{53640926-AAD7-44D8-BBD7-CCE9431645EC}">
              <a14:shadowObscured xmlns:a14="http://schemas.microsoft.com/office/drawing/2010/main"/>
            </a:ext>
          </a:extLst>
        </p:spPr>
      </p:pic>
      <p:sp>
        <p:nvSpPr>
          <p:cNvPr id="11" name="Rectángulo 10">
            <a:extLst>
              <a:ext uri="{FF2B5EF4-FFF2-40B4-BE49-F238E27FC236}">
                <a16:creationId xmlns:a16="http://schemas.microsoft.com/office/drawing/2014/main" id="{87D8E535-9B99-4763-87F7-3D0331A98C23}"/>
              </a:ext>
            </a:extLst>
          </p:cNvPr>
          <p:cNvSpPr/>
          <p:nvPr/>
        </p:nvSpPr>
        <p:spPr>
          <a:xfrm>
            <a:off x="7860082" y="4689702"/>
            <a:ext cx="1454321" cy="646331"/>
          </a:xfrm>
          <a:prstGeom prst="rect">
            <a:avLst/>
          </a:prstGeom>
        </p:spPr>
        <p:txBody>
          <a:bodyPr wrap="square">
            <a:spAutoFit/>
          </a:bodyPr>
          <a:lstStyle/>
          <a:p>
            <a:r>
              <a:rPr lang="es-ES" sz="1200" dirty="0">
                <a:latin typeface="Comic Sans MS" panose="030F0702030302020204" pitchFamily="66" charset="0"/>
                <a:hlinkClick r:id="rId9"/>
              </a:rPr>
              <a:t>animación</a:t>
            </a:r>
            <a:r>
              <a:rPr lang="es-ES" sz="1200" dirty="0">
                <a:latin typeface="Comic Sans MS" panose="030F0702030302020204" pitchFamily="66" charset="0"/>
                <a:hlinkClick r:id="rId10"/>
              </a:rPr>
              <a:t> ciclos biogeoquímicos</a:t>
            </a:r>
            <a:endParaRPr lang="es-ES" sz="1200" dirty="0">
              <a:latin typeface="Comic Sans MS" panose="030F0702030302020204" pitchFamily="66" charset="0"/>
            </a:endParaRPr>
          </a:p>
          <a:p>
            <a:endParaRPr lang="es-ES" sz="1200" dirty="0">
              <a:latin typeface="Comic Sans MS" panose="030F0702030302020204" pitchFamily="66" charset="0"/>
            </a:endParaRPr>
          </a:p>
        </p:txBody>
      </p:sp>
      <p:pic>
        <p:nvPicPr>
          <p:cNvPr id="12" name="Imagen 11">
            <a:extLst>
              <a:ext uri="{FF2B5EF4-FFF2-40B4-BE49-F238E27FC236}">
                <a16:creationId xmlns:a16="http://schemas.microsoft.com/office/drawing/2014/main" id="{CDC131CE-5F5A-48DB-8F28-72FEDAB7E7DA}"/>
              </a:ext>
            </a:extLst>
          </p:cNvPr>
          <p:cNvPicPr/>
          <p:nvPr/>
        </p:nvPicPr>
        <p:blipFill rotWithShape="1">
          <a:blip r:embed="rId11"/>
          <a:srcRect l="51153" t="27117" r="18509" b="48353"/>
          <a:stretch/>
        </p:blipFill>
        <p:spPr bwMode="auto">
          <a:xfrm>
            <a:off x="4722827" y="241945"/>
            <a:ext cx="4270860" cy="1594668"/>
          </a:xfrm>
          <a:prstGeom prst="rect">
            <a:avLst/>
          </a:prstGeom>
          <a:ln>
            <a:noFill/>
          </a:ln>
          <a:extLst>
            <a:ext uri="{53640926-AAD7-44D8-BBD7-CCE9431645EC}">
              <a14:shadowObscured xmlns:a14="http://schemas.microsoft.com/office/drawing/2010/main"/>
            </a:ext>
          </a:extLst>
        </p:spPr>
      </p:pic>
      <p:sp>
        <p:nvSpPr>
          <p:cNvPr id="13" name="Text Box 4">
            <a:extLst>
              <a:ext uri="{FF2B5EF4-FFF2-40B4-BE49-F238E27FC236}">
                <a16:creationId xmlns:a16="http://schemas.microsoft.com/office/drawing/2014/main" id="{D01083E2-D53B-4E46-935D-0212EA2DEB09}"/>
              </a:ext>
            </a:extLst>
          </p:cNvPr>
          <p:cNvSpPr txBox="1">
            <a:spLocks noChangeArrowheads="1"/>
          </p:cNvSpPr>
          <p:nvPr/>
        </p:nvSpPr>
        <p:spPr bwMode="auto">
          <a:xfrm>
            <a:off x="801666" y="1456914"/>
            <a:ext cx="3519814" cy="369332"/>
          </a:xfrm>
          <a:prstGeom prst="rect">
            <a:avLst/>
          </a:prstGeom>
          <a:noFill/>
          <a:ln w="9525">
            <a:noFill/>
            <a:miter lim="800000"/>
            <a:headEnd/>
            <a:tailEnd/>
          </a:ln>
          <a:effectLst/>
        </p:spPr>
        <p:txBody>
          <a:bodyPr wrap="square">
            <a:spAutoFit/>
          </a:bodyPr>
          <a:lstStyle/>
          <a:p>
            <a:pPr algn="ctr">
              <a:spcBef>
                <a:spcPct val="50000"/>
              </a:spcBef>
            </a:pPr>
            <a:r>
              <a:rPr lang="es-ES" b="1" dirty="0">
                <a:solidFill>
                  <a:srgbClr val="339933"/>
                </a:solidFill>
                <a:latin typeface="Comic Sans MS" pitchFamily="66" charset="0"/>
              </a:rPr>
              <a:t>EL CICLO DEL CARBONO</a:t>
            </a:r>
          </a:p>
        </p:txBody>
      </p:sp>
      <p:sp>
        <p:nvSpPr>
          <p:cNvPr id="14" name="Rectangle 81">
            <a:extLst>
              <a:ext uri="{FF2B5EF4-FFF2-40B4-BE49-F238E27FC236}">
                <a16:creationId xmlns:a16="http://schemas.microsoft.com/office/drawing/2014/main" id="{9FBB64E0-92A0-4BCB-A6EC-1F8C039E96DD}"/>
              </a:ext>
            </a:extLst>
          </p:cNvPr>
          <p:cNvSpPr>
            <a:spLocks noChangeArrowheads="1"/>
          </p:cNvSpPr>
          <p:nvPr/>
        </p:nvSpPr>
        <p:spPr bwMode="auto">
          <a:xfrm>
            <a:off x="213245" y="2035868"/>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1</a:t>
            </a:r>
            <a:endParaRPr lang="es-ES" sz="1400" dirty="0">
              <a:latin typeface="Comic Sans MS" panose="030F0702030302020204" pitchFamily="66" charset="0"/>
            </a:endParaRPr>
          </a:p>
        </p:txBody>
      </p:sp>
      <p:sp>
        <p:nvSpPr>
          <p:cNvPr id="15" name="Rectangle 81">
            <a:extLst>
              <a:ext uri="{FF2B5EF4-FFF2-40B4-BE49-F238E27FC236}">
                <a16:creationId xmlns:a16="http://schemas.microsoft.com/office/drawing/2014/main" id="{A215115E-8150-443B-9989-5D66D935B1C2}"/>
              </a:ext>
            </a:extLst>
          </p:cNvPr>
          <p:cNvSpPr>
            <a:spLocks noChangeArrowheads="1"/>
          </p:cNvSpPr>
          <p:nvPr/>
        </p:nvSpPr>
        <p:spPr bwMode="auto">
          <a:xfrm>
            <a:off x="3707999" y="3732756"/>
            <a:ext cx="273576" cy="278203"/>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1</a:t>
            </a:r>
            <a:endParaRPr lang="es-ES" sz="1000" dirty="0">
              <a:latin typeface="Comic Sans MS" panose="030F0702030302020204" pitchFamily="66" charset="0"/>
            </a:endParaRPr>
          </a:p>
        </p:txBody>
      </p:sp>
      <p:sp>
        <p:nvSpPr>
          <p:cNvPr id="16" name="Rectangle 81">
            <a:extLst>
              <a:ext uri="{FF2B5EF4-FFF2-40B4-BE49-F238E27FC236}">
                <a16:creationId xmlns:a16="http://schemas.microsoft.com/office/drawing/2014/main" id="{A88A511B-E32F-4161-833D-D67A59C0C7A4}"/>
              </a:ext>
            </a:extLst>
          </p:cNvPr>
          <p:cNvSpPr>
            <a:spLocks noChangeArrowheads="1"/>
          </p:cNvSpPr>
          <p:nvPr/>
        </p:nvSpPr>
        <p:spPr bwMode="auto">
          <a:xfrm>
            <a:off x="2939739" y="3835439"/>
            <a:ext cx="277750" cy="321184"/>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2</a:t>
            </a:r>
          </a:p>
        </p:txBody>
      </p:sp>
      <p:sp>
        <p:nvSpPr>
          <p:cNvPr id="17" name="Rectangle 81">
            <a:extLst>
              <a:ext uri="{FF2B5EF4-FFF2-40B4-BE49-F238E27FC236}">
                <a16:creationId xmlns:a16="http://schemas.microsoft.com/office/drawing/2014/main" id="{5EB97C00-3CBD-449A-94F8-1FE2DE2EECCD}"/>
              </a:ext>
            </a:extLst>
          </p:cNvPr>
          <p:cNvSpPr>
            <a:spLocks noChangeArrowheads="1"/>
          </p:cNvSpPr>
          <p:nvPr/>
        </p:nvSpPr>
        <p:spPr bwMode="auto">
          <a:xfrm>
            <a:off x="4733045" y="2058834"/>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2</a:t>
            </a:r>
          </a:p>
        </p:txBody>
      </p:sp>
      <p:sp>
        <p:nvSpPr>
          <p:cNvPr id="18" name="Rectangle 81">
            <a:extLst>
              <a:ext uri="{FF2B5EF4-FFF2-40B4-BE49-F238E27FC236}">
                <a16:creationId xmlns:a16="http://schemas.microsoft.com/office/drawing/2014/main" id="{1B1DE397-9106-4636-82B2-DE008B64518D}"/>
              </a:ext>
            </a:extLst>
          </p:cNvPr>
          <p:cNvSpPr>
            <a:spLocks noChangeArrowheads="1"/>
          </p:cNvSpPr>
          <p:nvPr/>
        </p:nvSpPr>
        <p:spPr bwMode="auto">
          <a:xfrm>
            <a:off x="206983" y="2605802"/>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3</a:t>
            </a:r>
            <a:endParaRPr lang="es-ES" sz="1400" dirty="0">
              <a:latin typeface="Comic Sans MS" panose="030F0702030302020204" pitchFamily="66" charset="0"/>
            </a:endParaRPr>
          </a:p>
        </p:txBody>
      </p:sp>
      <p:sp>
        <p:nvSpPr>
          <p:cNvPr id="19" name="Rectangle 81">
            <a:extLst>
              <a:ext uri="{FF2B5EF4-FFF2-40B4-BE49-F238E27FC236}">
                <a16:creationId xmlns:a16="http://schemas.microsoft.com/office/drawing/2014/main" id="{F3938DA5-1DF4-4758-9DD8-285C4C792D8D}"/>
              </a:ext>
            </a:extLst>
          </p:cNvPr>
          <p:cNvSpPr>
            <a:spLocks noChangeArrowheads="1"/>
          </p:cNvSpPr>
          <p:nvPr/>
        </p:nvSpPr>
        <p:spPr bwMode="auto">
          <a:xfrm>
            <a:off x="2351017" y="4186166"/>
            <a:ext cx="279449" cy="273100"/>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3</a:t>
            </a:r>
            <a:endParaRPr lang="es-ES" sz="1000" dirty="0">
              <a:latin typeface="Comic Sans MS" panose="030F0702030302020204" pitchFamily="66" charset="0"/>
            </a:endParaRPr>
          </a:p>
        </p:txBody>
      </p:sp>
      <p:sp>
        <p:nvSpPr>
          <p:cNvPr id="20" name="Rectangle 81">
            <a:extLst>
              <a:ext uri="{FF2B5EF4-FFF2-40B4-BE49-F238E27FC236}">
                <a16:creationId xmlns:a16="http://schemas.microsoft.com/office/drawing/2014/main" id="{AFDABCC9-6BCA-42CC-9678-68C0DE56383B}"/>
              </a:ext>
            </a:extLst>
          </p:cNvPr>
          <p:cNvSpPr>
            <a:spLocks noChangeArrowheads="1"/>
          </p:cNvSpPr>
          <p:nvPr/>
        </p:nvSpPr>
        <p:spPr bwMode="auto">
          <a:xfrm>
            <a:off x="6492947" y="4457563"/>
            <a:ext cx="279449" cy="273100"/>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4</a:t>
            </a:r>
            <a:endParaRPr lang="es-ES" sz="1000" dirty="0">
              <a:latin typeface="Comic Sans MS" panose="030F0702030302020204" pitchFamily="66" charset="0"/>
            </a:endParaRPr>
          </a:p>
        </p:txBody>
      </p:sp>
      <p:sp>
        <p:nvSpPr>
          <p:cNvPr id="21" name="Rectangle 81">
            <a:extLst>
              <a:ext uri="{FF2B5EF4-FFF2-40B4-BE49-F238E27FC236}">
                <a16:creationId xmlns:a16="http://schemas.microsoft.com/office/drawing/2014/main" id="{E7EB93D5-FB56-4BDC-B4D0-5BEA8B26384C}"/>
              </a:ext>
            </a:extLst>
          </p:cNvPr>
          <p:cNvSpPr>
            <a:spLocks noChangeArrowheads="1"/>
          </p:cNvSpPr>
          <p:nvPr/>
        </p:nvSpPr>
        <p:spPr bwMode="auto">
          <a:xfrm>
            <a:off x="4866655" y="2605802"/>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4</a:t>
            </a:r>
            <a:endParaRPr lang="es-ES" sz="1400" dirty="0">
              <a:latin typeface="Comic Sans MS" panose="030F0702030302020204" pitchFamily="66" charset="0"/>
            </a:endParaRPr>
          </a:p>
        </p:txBody>
      </p:sp>
      <p:sp>
        <p:nvSpPr>
          <p:cNvPr id="22" name="Rectangle 81">
            <a:extLst>
              <a:ext uri="{FF2B5EF4-FFF2-40B4-BE49-F238E27FC236}">
                <a16:creationId xmlns:a16="http://schemas.microsoft.com/office/drawing/2014/main" id="{D2701B9B-EE96-4D06-9036-BAA761CD24D5}"/>
              </a:ext>
            </a:extLst>
          </p:cNvPr>
          <p:cNvSpPr>
            <a:spLocks noChangeArrowheads="1"/>
          </p:cNvSpPr>
          <p:nvPr/>
        </p:nvSpPr>
        <p:spPr bwMode="auto">
          <a:xfrm>
            <a:off x="4211127" y="4881359"/>
            <a:ext cx="266934" cy="279366"/>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b="1" dirty="0">
                <a:latin typeface="Comic Sans MS" panose="030F0702030302020204" pitchFamily="66" charset="0"/>
              </a:rPr>
              <a:t>5</a:t>
            </a:r>
            <a:endParaRPr lang="es-ES" sz="1000" dirty="0">
              <a:latin typeface="Comic Sans MS" panose="030F0702030302020204" pitchFamily="66" charset="0"/>
            </a:endParaRPr>
          </a:p>
        </p:txBody>
      </p:sp>
      <p:sp>
        <p:nvSpPr>
          <p:cNvPr id="23" name="Rectangle 81">
            <a:extLst>
              <a:ext uri="{FF2B5EF4-FFF2-40B4-BE49-F238E27FC236}">
                <a16:creationId xmlns:a16="http://schemas.microsoft.com/office/drawing/2014/main" id="{A02F9C5C-013A-4F45-8958-3D65233E1BE9}"/>
              </a:ext>
            </a:extLst>
          </p:cNvPr>
          <p:cNvSpPr>
            <a:spLocks noChangeArrowheads="1"/>
          </p:cNvSpPr>
          <p:nvPr/>
        </p:nvSpPr>
        <p:spPr bwMode="auto">
          <a:xfrm>
            <a:off x="342681" y="6311410"/>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5</a:t>
            </a:r>
            <a:endParaRPr lang="es-ES" sz="1400" dirty="0">
              <a:latin typeface="Comic Sans MS" panose="030F0702030302020204" pitchFamily="66" charset="0"/>
            </a:endParaRPr>
          </a:p>
        </p:txBody>
      </p:sp>
      <p:sp>
        <p:nvSpPr>
          <p:cNvPr id="24" name="Rectangle 81">
            <a:extLst>
              <a:ext uri="{FF2B5EF4-FFF2-40B4-BE49-F238E27FC236}">
                <a16:creationId xmlns:a16="http://schemas.microsoft.com/office/drawing/2014/main" id="{28AD2FA8-8269-4437-94E5-CEFAC8238D27}"/>
              </a:ext>
            </a:extLst>
          </p:cNvPr>
          <p:cNvSpPr>
            <a:spLocks noChangeArrowheads="1"/>
          </p:cNvSpPr>
          <p:nvPr/>
        </p:nvSpPr>
        <p:spPr bwMode="auto">
          <a:xfrm>
            <a:off x="5050369" y="6309322"/>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6</a:t>
            </a:r>
            <a:endParaRPr lang="es-ES" sz="1400" dirty="0">
              <a:latin typeface="Comic Sans MS" panose="030F0702030302020204" pitchFamily="66" charset="0"/>
            </a:endParaRPr>
          </a:p>
        </p:txBody>
      </p:sp>
      <p:sp>
        <p:nvSpPr>
          <p:cNvPr id="25" name="Rectangle 81">
            <a:extLst>
              <a:ext uri="{FF2B5EF4-FFF2-40B4-BE49-F238E27FC236}">
                <a16:creationId xmlns:a16="http://schemas.microsoft.com/office/drawing/2014/main" id="{2C0AD826-135F-4DD5-AF2D-8538DFD07F4B}"/>
              </a:ext>
            </a:extLst>
          </p:cNvPr>
          <p:cNvSpPr>
            <a:spLocks noChangeArrowheads="1"/>
          </p:cNvSpPr>
          <p:nvPr/>
        </p:nvSpPr>
        <p:spPr bwMode="auto">
          <a:xfrm>
            <a:off x="6718415" y="3630848"/>
            <a:ext cx="273576" cy="273100"/>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000" dirty="0">
                <a:latin typeface="Comic Sans MS" panose="030F0702030302020204" pitchFamily="66" charset="0"/>
              </a:rPr>
              <a:t>6</a:t>
            </a:r>
          </a:p>
        </p:txBody>
      </p:sp>
      <p:sp>
        <p:nvSpPr>
          <p:cNvPr id="26" name="Text Box 4">
            <a:extLst>
              <a:ext uri="{FF2B5EF4-FFF2-40B4-BE49-F238E27FC236}">
                <a16:creationId xmlns:a16="http://schemas.microsoft.com/office/drawing/2014/main" id="{4FFBDC42-F087-47DF-AA3C-A43948D5E35F}"/>
              </a:ext>
            </a:extLst>
          </p:cNvPr>
          <p:cNvSpPr txBox="1">
            <a:spLocks noChangeArrowheads="1"/>
          </p:cNvSpPr>
          <p:nvPr/>
        </p:nvSpPr>
        <p:spPr bwMode="auto">
          <a:xfrm>
            <a:off x="-100206" y="179262"/>
            <a:ext cx="4854314" cy="954107"/>
          </a:xfrm>
          <a:prstGeom prst="rect">
            <a:avLst/>
          </a:prstGeom>
          <a:noFill/>
          <a:ln w="9525">
            <a:noFill/>
            <a:miter lim="800000"/>
            <a:headEnd/>
            <a:tailEnd/>
          </a:ln>
          <a:effectLst/>
        </p:spPr>
        <p:txBody>
          <a:bodyPr wrap="square">
            <a:spAutoFit/>
          </a:bodyPr>
          <a:lstStyle/>
          <a:p>
            <a:pPr algn="ctr">
              <a:spcBef>
                <a:spcPct val="50000"/>
              </a:spcBef>
            </a:pPr>
            <a:r>
              <a:rPr lang="es-ES" sz="1600" b="1" dirty="0">
                <a:solidFill>
                  <a:srgbClr val="0070C0"/>
                </a:solidFill>
                <a:latin typeface="Comic Sans MS" pitchFamily="66" charset="0"/>
              </a:rPr>
              <a:t>g/</a:t>
            </a:r>
            <a:r>
              <a:rPr lang="es-ES" sz="1600" b="1" u="sng" dirty="0">
                <a:solidFill>
                  <a:srgbClr val="0070C0"/>
                </a:solidFill>
                <a:latin typeface="Comic Sans MS" pitchFamily="66" charset="0"/>
              </a:rPr>
              <a:t>CICLOS BIOGEOQUÍMICOS</a:t>
            </a:r>
            <a:endParaRPr lang="es-ES" sz="1600" dirty="0">
              <a:solidFill>
                <a:srgbClr val="0070C0"/>
              </a:solidFill>
              <a:latin typeface="Comic Sans MS" pitchFamily="66" charset="0"/>
            </a:endParaRPr>
          </a:p>
          <a:p>
            <a:pPr algn="ctr">
              <a:spcBef>
                <a:spcPct val="50000"/>
              </a:spcBef>
            </a:pPr>
            <a:r>
              <a:rPr lang="es-ES" sz="1600" dirty="0">
                <a:solidFill>
                  <a:srgbClr val="0070C0"/>
                </a:solidFill>
                <a:latin typeface="Comic Sans MS" pitchFamily="66" charset="0"/>
              </a:rPr>
              <a:t>Un ciclo biogeoquímico es el recorrido que un elemento químico realiza en la naturaleza.</a:t>
            </a:r>
            <a:endParaRPr lang="es-ES" sz="1600" b="1" u="sng" dirty="0">
              <a:solidFill>
                <a:srgbClr val="0070C0"/>
              </a:solidFill>
              <a:latin typeface="Comic Sans MS" pitchFamily="66" charset="0"/>
            </a:endParaRPr>
          </a:p>
        </p:txBody>
      </p:sp>
      <p:sp>
        <p:nvSpPr>
          <p:cNvPr id="27" name="Rectángulo 26">
            <a:extLst>
              <a:ext uri="{FF2B5EF4-FFF2-40B4-BE49-F238E27FC236}">
                <a16:creationId xmlns:a16="http://schemas.microsoft.com/office/drawing/2014/main" id="{3697444B-99F9-4355-A71F-FCD50998C686}"/>
              </a:ext>
            </a:extLst>
          </p:cNvPr>
          <p:cNvSpPr/>
          <p:nvPr/>
        </p:nvSpPr>
        <p:spPr>
          <a:xfrm>
            <a:off x="87985" y="137793"/>
            <a:ext cx="4421518" cy="10593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EE06E279-9873-4A7E-B764-96A7083B9A53}"/>
              </a:ext>
            </a:extLst>
          </p:cNvPr>
          <p:cNvSpPr/>
          <p:nvPr/>
        </p:nvSpPr>
        <p:spPr>
          <a:xfrm>
            <a:off x="7345216" y="5313447"/>
            <a:ext cx="1899879" cy="256993"/>
          </a:xfrm>
          <a:prstGeom prst="rect">
            <a:avLst/>
          </a:prstGeom>
        </p:spPr>
        <p:txBody>
          <a:bodyPr wrap="none">
            <a:spAutoFit/>
          </a:bodyPr>
          <a:lstStyle/>
          <a:p>
            <a:pPr>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12" tooltip="Ciclo del carbono"/>
              </a:rPr>
              <a:t>Ciclo del carbono</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9890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1"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6BCEE81-D833-84DE-C1B9-E47C0A86287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316361" y="711369"/>
            <a:ext cx="6511278" cy="543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04815"/>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clo del nitrógeno - Wikipedia, la enciclopedia libre">
            <a:extLst>
              <a:ext uri="{FF2B5EF4-FFF2-40B4-BE49-F238E27FC236}">
                <a16:creationId xmlns:a16="http://schemas.microsoft.com/office/drawing/2014/main" id="{6B4D825D-D99F-7AB8-F4BD-CB4FF31E4FD9}"/>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670983" y="503237"/>
            <a:ext cx="7802033" cy="585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4086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5">
            <a:extLst>
              <a:ext uri="{FF2B5EF4-FFF2-40B4-BE49-F238E27FC236}">
                <a16:creationId xmlns:a16="http://schemas.microsoft.com/office/drawing/2014/main" id="{1853C0F2-9098-4F07-B08D-87845330E121}"/>
              </a:ext>
            </a:extLst>
          </p:cNvPr>
          <p:cNvSpPr txBox="1">
            <a:spLocks noChangeArrowheads="1"/>
          </p:cNvSpPr>
          <p:nvPr/>
        </p:nvSpPr>
        <p:spPr bwMode="auto">
          <a:xfrm>
            <a:off x="792163" y="715963"/>
            <a:ext cx="5184775" cy="400110"/>
          </a:xfrm>
          <a:prstGeom prst="rect">
            <a:avLst/>
          </a:prstGeom>
          <a:noFill/>
          <a:ln w="9525">
            <a:noFill/>
            <a:miter lim="800000"/>
            <a:headEnd/>
            <a:tailEnd/>
          </a:ln>
          <a:effectLst/>
        </p:spPr>
        <p:txBody>
          <a:bodyPr>
            <a:spAutoFit/>
          </a:bodyPr>
          <a:lstStyle/>
          <a:p>
            <a:pPr>
              <a:spcBef>
                <a:spcPct val="50000"/>
              </a:spcBef>
            </a:pPr>
            <a:r>
              <a:rPr lang="es-ES" sz="2000" b="1" dirty="0">
                <a:solidFill>
                  <a:srgbClr val="0070C0"/>
                </a:solidFill>
                <a:latin typeface="Comic Sans MS" panose="030F0702030302020204" pitchFamily="66" charset="0"/>
              </a:rPr>
              <a:t>CICLO DEL FÓSFORO</a:t>
            </a:r>
          </a:p>
        </p:txBody>
      </p:sp>
      <p:pic>
        <p:nvPicPr>
          <p:cNvPr id="4" name="Imagen 3">
            <a:extLst>
              <a:ext uri="{FF2B5EF4-FFF2-40B4-BE49-F238E27FC236}">
                <a16:creationId xmlns:a16="http://schemas.microsoft.com/office/drawing/2014/main" id="{81046CAD-BD57-46C1-816D-9CE3641F0D42}"/>
              </a:ext>
            </a:extLst>
          </p:cNvPr>
          <p:cNvPicPr>
            <a:picLocks noChangeAspect="1"/>
          </p:cNvPicPr>
          <p:nvPr/>
        </p:nvPicPr>
        <p:blipFill rotWithShape="1">
          <a:blip r:embed="rId2"/>
          <a:srcRect l="1254" r="224" b="3586"/>
          <a:stretch/>
        </p:blipFill>
        <p:spPr>
          <a:xfrm>
            <a:off x="3331922" y="2229982"/>
            <a:ext cx="5461349" cy="2818007"/>
          </a:xfrm>
          <a:prstGeom prst="rect">
            <a:avLst/>
          </a:prstGeom>
        </p:spPr>
      </p:pic>
      <p:pic>
        <p:nvPicPr>
          <p:cNvPr id="5" name="Imagen 4">
            <a:extLst>
              <a:ext uri="{FF2B5EF4-FFF2-40B4-BE49-F238E27FC236}">
                <a16:creationId xmlns:a16="http://schemas.microsoft.com/office/drawing/2014/main" id="{49DE574B-393E-4F7D-811E-9274BEC9976C}"/>
              </a:ext>
            </a:extLst>
          </p:cNvPr>
          <p:cNvPicPr/>
          <p:nvPr/>
        </p:nvPicPr>
        <p:blipFill rotWithShape="1">
          <a:blip r:embed="rId3"/>
          <a:srcRect l="15522" t="5644" r="42674" b="75447"/>
          <a:stretch/>
        </p:blipFill>
        <p:spPr bwMode="auto">
          <a:xfrm>
            <a:off x="5434925" y="715963"/>
            <a:ext cx="3095300" cy="987577"/>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E70B4956-0A15-47A9-A9E2-5E4B0C980BB0}"/>
              </a:ext>
            </a:extLst>
          </p:cNvPr>
          <p:cNvPicPr/>
          <p:nvPr/>
        </p:nvPicPr>
        <p:blipFill rotWithShape="1">
          <a:blip r:embed="rId4"/>
          <a:srcRect l="16933" t="6773" r="45320" b="79962"/>
          <a:stretch/>
        </p:blipFill>
        <p:spPr bwMode="auto">
          <a:xfrm>
            <a:off x="613774" y="2254684"/>
            <a:ext cx="2533389" cy="825087"/>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5B418214-0CC9-4B9D-B66D-E46BEA881F53}"/>
              </a:ext>
            </a:extLst>
          </p:cNvPr>
          <p:cNvPicPr/>
          <p:nvPr/>
        </p:nvPicPr>
        <p:blipFill rotWithShape="1">
          <a:blip r:embed="rId5"/>
          <a:srcRect l="15522" t="5927" r="42145" b="80809"/>
          <a:stretch/>
        </p:blipFill>
        <p:spPr bwMode="auto">
          <a:xfrm>
            <a:off x="613775" y="3313808"/>
            <a:ext cx="2541870" cy="825087"/>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54E9961D-F532-4C0E-BF49-185BC394EB3E}"/>
              </a:ext>
            </a:extLst>
          </p:cNvPr>
          <p:cNvPicPr/>
          <p:nvPr/>
        </p:nvPicPr>
        <p:blipFill rotWithShape="1">
          <a:blip r:embed="rId6"/>
          <a:srcRect l="15169" t="6773" r="44085" b="80808"/>
          <a:stretch/>
        </p:blipFill>
        <p:spPr bwMode="auto">
          <a:xfrm>
            <a:off x="605293" y="4387371"/>
            <a:ext cx="2541871" cy="767089"/>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C0DAD7E6-0A97-415C-B959-41F22C86430E}"/>
              </a:ext>
            </a:extLst>
          </p:cNvPr>
          <p:cNvPicPr/>
          <p:nvPr/>
        </p:nvPicPr>
        <p:blipFill rotWithShape="1">
          <a:blip r:embed="rId7"/>
          <a:srcRect l="15699" t="6492" r="39323" b="79962"/>
          <a:stretch/>
        </p:blipFill>
        <p:spPr bwMode="auto">
          <a:xfrm>
            <a:off x="2066795" y="5511801"/>
            <a:ext cx="2843408" cy="894163"/>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AD6813DC-3009-4C3A-ADD3-EA02AC33244F}"/>
              </a:ext>
            </a:extLst>
          </p:cNvPr>
          <p:cNvPicPr/>
          <p:nvPr/>
        </p:nvPicPr>
        <p:blipFill rotWithShape="1">
          <a:blip r:embed="rId8"/>
          <a:srcRect l="15522" t="5644" r="39323" b="79680"/>
          <a:stretch/>
        </p:blipFill>
        <p:spPr bwMode="auto">
          <a:xfrm>
            <a:off x="5624187" y="5549030"/>
            <a:ext cx="3169086" cy="772873"/>
          </a:xfrm>
          <a:prstGeom prst="rect">
            <a:avLst/>
          </a:prstGeom>
          <a:ln>
            <a:noFill/>
          </a:ln>
          <a:extLst>
            <a:ext uri="{53640926-AAD7-44D8-BBD7-CCE9431645EC}">
              <a14:shadowObscured xmlns:a14="http://schemas.microsoft.com/office/drawing/2010/main"/>
            </a:ext>
          </a:extLst>
        </p:spPr>
      </p:pic>
      <p:sp>
        <p:nvSpPr>
          <p:cNvPr id="11" name="Rectangle 81">
            <a:extLst>
              <a:ext uri="{FF2B5EF4-FFF2-40B4-BE49-F238E27FC236}">
                <a16:creationId xmlns:a16="http://schemas.microsoft.com/office/drawing/2014/main" id="{14AA6CF7-706F-4774-A37A-1F881220F959}"/>
              </a:ext>
            </a:extLst>
          </p:cNvPr>
          <p:cNvSpPr>
            <a:spLocks noChangeArrowheads="1"/>
          </p:cNvSpPr>
          <p:nvPr/>
        </p:nvSpPr>
        <p:spPr bwMode="auto">
          <a:xfrm>
            <a:off x="188193" y="2511856"/>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1</a:t>
            </a:r>
            <a:endParaRPr lang="es-ES" sz="1400" dirty="0">
              <a:latin typeface="Comic Sans MS" panose="030F0702030302020204" pitchFamily="66" charset="0"/>
            </a:endParaRPr>
          </a:p>
        </p:txBody>
      </p:sp>
      <p:sp>
        <p:nvSpPr>
          <p:cNvPr id="12" name="Rectangle 81">
            <a:extLst>
              <a:ext uri="{FF2B5EF4-FFF2-40B4-BE49-F238E27FC236}">
                <a16:creationId xmlns:a16="http://schemas.microsoft.com/office/drawing/2014/main" id="{7E82344D-7199-402D-A214-DDD9AF6DCD7F}"/>
              </a:ext>
            </a:extLst>
          </p:cNvPr>
          <p:cNvSpPr>
            <a:spLocks noChangeArrowheads="1"/>
          </p:cNvSpPr>
          <p:nvPr/>
        </p:nvSpPr>
        <p:spPr bwMode="auto">
          <a:xfrm>
            <a:off x="4722605" y="3902243"/>
            <a:ext cx="312862" cy="296992"/>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1</a:t>
            </a:r>
            <a:endParaRPr lang="es-ES" sz="1100" dirty="0">
              <a:latin typeface="Comic Sans MS" panose="030F0702030302020204" pitchFamily="66" charset="0"/>
            </a:endParaRPr>
          </a:p>
        </p:txBody>
      </p:sp>
      <p:sp>
        <p:nvSpPr>
          <p:cNvPr id="13" name="Rectangle 81">
            <a:extLst>
              <a:ext uri="{FF2B5EF4-FFF2-40B4-BE49-F238E27FC236}">
                <a16:creationId xmlns:a16="http://schemas.microsoft.com/office/drawing/2014/main" id="{67AD3511-0ACB-4CCE-9F03-07F31F30D37B}"/>
              </a:ext>
            </a:extLst>
          </p:cNvPr>
          <p:cNvSpPr>
            <a:spLocks noChangeArrowheads="1"/>
          </p:cNvSpPr>
          <p:nvPr/>
        </p:nvSpPr>
        <p:spPr bwMode="auto">
          <a:xfrm>
            <a:off x="184019" y="3497236"/>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2</a:t>
            </a:r>
          </a:p>
        </p:txBody>
      </p:sp>
      <p:sp>
        <p:nvSpPr>
          <p:cNvPr id="14" name="Rectangle 81">
            <a:extLst>
              <a:ext uri="{FF2B5EF4-FFF2-40B4-BE49-F238E27FC236}">
                <a16:creationId xmlns:a16="http://schemas.microsoft.com/office/drawing/2014/main" id="{B6D37F75-E4C7-48EA-9B89-FACDFB45A999}"/>
              </a:ext>
            </a:extLst>
          </p:cNvPr>
          <p:cNvSpPr>
            <a:spLocks noChangeArrowheads="1"/>
          </p:cNvSpPr>
          <p:nvPr/>
        </p:nvSpPr>
        <p:spPr bwMode="auto">
          <a:xfrm>
            <a:off x="5294627" y="2668044"/>
            <a:ext cx="329560" cy="274031"/>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2</a:t>
            </a:r>
          </a:p>
        </p:txBody>
      </p:sp>
      <p:sp>
        <p:nvSpPr>
          <p:cNvPr id="15" name="Rectangle 81">
            <a:extLst>
              <a:ext uri="{FF2B5EF4-FFF2-40B4-BE49-F238E27FC236}">
                <a16:creationId xmlns:a16="http://schemas.microsoft.com/office/drawing/2014/main" id="{43C5F210-219D-48F1-B582-7A93518EAADF}"/>
              </a:ext>
            </a:extLst>
          </p:cNvPr>
          <p:cNvSpPr>
            <a:spLocks noChangeArrowheads="1"/>
          </p:cNvSpPr>
          <p:nvPr/>
        </p:nvSpPr>
        <p:spPr bwMode="auto">
          <a:xfrm>
            <a:off x="194457" y="4509754"/>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3</a:t>
            </a:r>
            <a:endParaRPr lang="es-ES" sz="1400" dirty="0">
              <a:latin typeface="Comic Sans MS" panose="030F0702030302020204" pitchFamily="66" charset="0"/>
            </a:endParaRPr>
          </a:p>
        </p:txBody>
      </p:sp>
      <p:sp>
        <p:nvSpPr>
          <p:cNvPr id="16" name="Rectangle 81">
            <a:extLst>
              <a:ext uri="{FF2B5EF4-FFF2-40B4-BE49-F238E27FC236}">
                <a16:creationId xmlns:a16="http://schemas.microsoft.com/office/drawing/2014/main" id="{6D04B437-D4C6-4B5C-B06A-C486717F77A8}"/>
              </a:ext>
            </a:extLst>
          </p:cNvPr>
          <p:cNvSpPr>
            <a:spLocks noChangeArrowheads="1"/>
          </p:cNvSpPr>
          <p:nvPr/>
        </p:nvSpPr>
        <p:spPr bwMode="auto">
          <a:xfrm>
            <a:off x="5743475" y="3707705"/>
            <a:ext cx="312862" cy="296992"/>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3</a:t>
            </a:r>
            <a:endParaRPr lang="es-ES" sz="1100" dirty="0">
              <a:latin typeface="Comic Sans MS" panose="030F0702030302020204" pitchFamily="66" charset="0"/>
            </a:endParaRPr>
          </a:p>
        </p:txBody>
      </p:sp>
      <p:sp>
        <p:nvSpPr>
          <p:cNvPr id="17" name="Rectangle 81">
            <a:extLst>
              <a:ext uri="{FF2B5EF4-FFF2-40B4-BE49-F238E27FC236}">
                <a16:creationId xmlns:a16="http://schemas.microsoft.com/office/drawing/2014/main" id="{D231B664-4704-4F5D-8ACD-66D4A942BF51}"/>
              </a:ext>
            </a:extLst>
          </p:cNvPr>
          <p:cNvSpPr>
            <a:spLocks noChangeArrowheads="1"/>
          </p:cNvSpPr>
          <p:nvPr/>
        </p:nvSpPr>
        <p:spPr bwMode="auto">
          <a:xfrm>
            <a:off x="1645385" y="5735214"/>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4</a:t>
            </a:r>
            <a:endParaRPr lang="es-ES" sz="1400" dirty="0">
              <a:latin typeface="Comic Sans MS" panose="030F0702030302020204" pitchFamily="66" charset="0"/>
            </a:endParaRPr>
          </a:p>
        </p:txBody>
      </p:sp>
      <p:sp>
        <p:nvSpPr>
          <p:cNvPr id="18" name="Rectangle 81">
            <a:extLst>
              <a:ext uri="{FF2B5EF4-FFF2-40B4-BE49-F238E27FC236}">
                <a16:creationId xmlns:a16="http://schemas.microsoft.com/office/drawing/2014/main" id="{A23286E2-8DB7-4D4C-9F5F-0B2BCBD1F533}"/>
              </a:ext>
            </a:extLst>
          </p:cNvPr>
          <p:cNvSpPr>
            <a:spLocks noChangeArrowheads="1"/>
          </p:cNvSpPr>
          <p:nvPr/>
        </p:nvSpPr>
        <p:spPr bwMode="auto">
          <a:xfrm>
            <a:off x="7369767" y="4509754"/>
            <a:ext cx="246058" cy="269467"/>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4</a:t>
            </a:r>
            <a:endParaRPr lang="es-ES" sz="1100" dirty="0">
              <a:latin typeface="Comic Sans MS" panose="030F0702030302020204" pitchFamily="66" charset="0"/>
            </a:endParaRPr>
          </a:p>
        </p:txBody>
      </p:sp>
      <p:sp>
        <p:nvSpPr>
          <p:cNvPr id="19" name="Rectangle 81">
            <a:extLst>
              <a:ext uri="{FF2B5EF4-FFF2-40B4-BE49-F238E27FC236}">
                <a16:creationId xmlns:a16="http://schemas.microsoft.com/office/drawing/2014/main" id="{E4490CBB-3C63-4F39-B3E8-E6EB8567F037}"/>
              </a:ext>
            </a:extLst>
          </p:cNvPr>
          <p:cNvSpPr>
            <a:spLocks noChangeArrowheads="1"/>
          </p:cNvSpPr>
          <p:nvPr/>
        </p:nvSpPr>
        <p:spPr bwMode="auto">
          <a:xfrm>
            <a:off x="5213207" y="5733126"/>
            <a:ext cx="312862" cy="39681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400" b="1" dirty="0">
                <a:latin typeface="Comic Sans MS" panose="030F0702030302020204" pitchFamily="66" charset="0"/>
              </a:rPr>
              <a:t>5</a:t>
            </a:r>
            <a:endParaRPr lang="es-ES" sz="1400" dirty="0">
              <a:latin typeface="Comic Sans MS" panose="030F0702030302020204" pitchFamily="66" charset="0"/>
            </a:endParaRPr>
          </a:p>
        </p:txBody>
      </p:sp>
      <p:sp>
        <p:nvSpPr>
          <p:cNvPr id="20" name="Rectangle 81">
            <a:extLst>
              <a:ext uri="{FF2B5EF4-FFF2-40B4-BE49-F238E27FC236}">
                <a16:creationId xmlns:a16="http://schemas.microsoft.com/office/drawing/2014/main" id="{B3368A0C-D753-40A3-A7C3-52E535A9C0B9}"/>
              </a:ext>
            </a:extLst>
          </p:cNvPr>
          <p:cNvSpPr>
            <a:spLocks noChangeArrowheads="1"/>
          </p:cNvSpPr>
          <p:nvPr/>
        </p:nvSpPr>
        <p:spPr bwMode="auto">
          <a:xfrm>
            <a:off x="3384411" y="2376159"/>
            <a:ext cx="329560" cy="291885"/>
          </a:xfrm>
          <a:prstGeom prst="rect">
            <a:avLst/>
          </a:prstGeom>
          <a:solidFill>
            <a:schemeClr val="accent1">
              <a:lumMod val="20000"/>
              <a:lumOff val="80000"/>
            </a:schemeClr>
          </a:solidFill>
          <a:ln w="9525">
            <a:solidFill>
              <a:srgbClr val="339933"/>
            </a:solidFill>
            <a:miter lim="800000"/>
            <a:headEnd/>
            <a:tailEnd/>
          </a:ln>
          <a:effectLst/>
        </p:spPr>
        <p:txBody>
          <a:bodyPr wrap="none" anchor="ctr"/>
          <a:lstStyle/>
          <a:p>
            <a:r>
              <a:rPr lang="es-ES" sz="1100" b="1" dirty="0">
                <a:latin typeface="Comic Sans MS" panose="030F0702030302020204" pitchFamily="66" charset="0"/>
              </a:rPr>
              <a:t>5</a:t>
            </a:r>
            <a:endParaRPr lang="es-ES" sz="1100" dirty="0">
              <a:latin typeface="Comic Sans MS" panose="030F0702030302020204" pitchFamily="66" charset="0"/>
            </a:endParaRPr>
          </a:p>
        </p:txBody>
      </p:sp>
      <p:sp>
        <p:nvSpPr>
          <p:cNvPr id="2" name="Rectángulo 1">
            <a:extLst>
              <a:ext uri="{FF2B5EF4-FFF2-40B4-BE49-F238E27FC236}">
                <a16:creationId xmlns:a16="http://schemas.microsoft.com/office/drawing/2014/main" id="{15E69C1A-F646-41FD-8718-E7BBDF6F5B70}"/>
              </a:ext>
            </a:extLst>
          </p:cNvPr>
          <p:cNvSpPr/>
          <p:nvPr/>
        </p:nvSpPr>
        <p:spPr>
          <a:xfrm>
            <a:off x="264699" y="195043"/>
            <a:ext cx="1887055" cy="248017"/>
          </a:xfrm>
          <a:prstGeom prst="rect">
            <a:avLst/>
          </a:prstGeom>
        </p:spPr>
        <p:txBody>
          <a:bodyPr wrap="none">
            <a:spAutoFit/>
          </a:bodyPr>
          <a:lstStyle/>
          <a:p>
            <a:pPr>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9" tooltip="Ciclo del fósforo"/>
              </a:rPr>
              <a:t>Ciclo del fósforo</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61588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clo-azufre-lenntech">
            <a:extLst>
              <a:ext uri="{FF2B5EF4-FFF2-40B4-BE49-F238E27FC236}">
                <a16:creationId xmlns:a16="http://schemas.microsoft.com/office/drawing/2014/main" id="{9DAF86AB-53FC-F1A6-61AE-7B940BCCEC6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375644" y="916352"/>
            <a:ext cx="6392712" cy="555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3149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perimentos sobre el ciclo del agua – Geología en acción">
            <a:extLst>
              <a:ext uri="{FF2B5EF4-FFF2-40B4-BE49-F238E27FC236}">
                <a16:creationId xmlns:a16="http://schemas.microsoft.com/office/drawing/2014/main" id="{2CB16CBB-BA9B-CDC4-0AE9-E407C6317D5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457200" y="509321"/>
            <a:ext cx="8229600" cy="538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5194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7" name="Text Box 27"/>
          <p:cNvSpPr txBox="1">
            <a:spLocks noChangeArrowheads="1"/>
          </p:cNvSpPr>
          <p:nvPr/>
        </p:nvSpPr>
        <p:spPr bwMode="auto">
          <a:xfrm>
            <a:off x="479013" y="202740"/>
            <a:ext cx="8370213" cy="1569660"/>
          </a:xfrm>
          <a:prstGeom prst="rect">
            <a:avLst/>
          </a:prstGeom>
          <a:noFill/>
          <a:ln w="9525">
            <a:noFill/>
            <a:miter lim="800000"/>
            <a:headEnd/>
            <a:tailEnd/>
          </a:ln>
          <a:effectLst/>
        </p:spPr>
        <p:txBody>
          <a:bodyPr wrap="square">
            <a:spAutoFit/>
          </a:bodyPr>
          <a:lstStyle/>
          <a:p>
            <a:pPr>
              <a:spcBef>
                <a:spcPct val="50000"/>
              </a:spcBef>
            </a:pPr>
            <a:r>
              <a:rPr lang="es-ES" sz="1600" b="1" dirty="0">
                <a:solidFill>
                  <a:srgbClr val="339933"/>
                </a:solidFill>
                <a:latin typeface="Comic Sans MS" pitchFamily="66" charset="0"/>
              </a:rPr>
              <a:t>h/ </a:t>
            </a:r>
            <a:r>
              <a:rPr lang="es-ES" sz="1600" b="1" u="sng" dirty="0">
                <a:solidFill>
                  <a:srgbClr val="339933"/>
                </a:solidFill>
                <a:latin typeface="Comic Sans MS" pitchFamily="66" charset="0"/>
              </a:rPr>
              <a:t>EVOLUCIÓN DEL ECOSISTEMA EN EL TIEMPO</a:t>
            </a:r>
            <a:r>
              <a:rPr lang="es-ES" sz="1600" b="1" dirty="0">
                <a:solidFill>
                  <a:srgbClr val="339933"/>
                </a:solidFill>
                <a:latin typeface="Comic Sans MS" pitchFamily="66" charset="0"/>
              </a:rPr>
              <a:t>: LA SUCESIÓN ECOLÓGICA</a:t>
            </a:r>
          </a:p>
          <a:p>
            <a:pPr>
              <a:spcBef>
                <a:spcPct val="50000"/>
              </a:spcBef>
            </a:pPr>
            <a:r>
              <a:rPr lang="es-ES" sz="1600" dirty="0">
                <a:solidFill>
                  <a:srgbClr val="339933"/>
                </a:solidFill>
                <a:latin typeface="Comic Sans MS" pitchFamily="66" charset="0"/>
              </a:rPr>
              <a:t>Es una sustitución de las comunidades de un ecosistema en el tiempo. Es un proceso lento en el que se van instalando distintas especies según van apareciendo las condiciones y recursos apropiados.</a:t>
            </a:r>
          </a:p>
          <a:p>
            <a:pPr>
              <a:spcBef>
                <a:spcPct val="50000"/>
              </a:spcBef>
            </a:pPr>
            <a:endParaRPr lang="es-ES" sz="1600" dirty="0">
              <a:solidFill>
                <a:srgbClr val="339933"/>
              </a:solidFill>
              <a:latin typeface="Comic Sans MS" pitchFamily="66" charset="0"/>
            </a:endParaRPr>
          </a:p>
        </p:txBody>
      </p:sp>
      <p:sp>
        <p:nvSpPr>
          <p:cNvPr id="82027" name="Text Box 107"/>
          <p:cNvSpPr txBox="1">
            <a:spLocks noChangeArrowheads="1"/>
          </p:cNvSpPr>
          <p:nvPr/>
        </p:nvSpPr>
        <p:spPr bwMode="auto">
          <a:xfrm>
            <a:off x="323373" y="2024484"/>
            <a:ext cx="2728747" cy="3259354"/>
          </a:xfrm>
          <a:prstGeom prst="rect">
            <a:avLst/>
          </a:prstGeom>
          <a:noFill/>
          <a:ln w="12700">
            <a:noFill/>
            <a:miter lim="800000"/>
            <a:headEnd/>
            <a:tailEnd/>
          </a:ln>
          <a:effectLst/>
        </p:spPr>
        <p:txBody>
          <a:bodyPr wrap="square">
            <a:spAutoFit/>
          </a:bodyPr>
          <a:lstStyle/>
          <a:p>
            <a:pPr algn="ctr">
              <a:lnSpc>
                <a:spcPct val="90000"/>
              </a:lnSpc>
              <a:spcBef>
                <a:spcPct val="50000"/>
              </a:spcBef>
            </a:pPr>
            <a:r>
              <a:rPr lang="es-ES" sz="1400" b="1" dirty="0">
                <a:solidFill>
                  <a:schemeClr val="accent6"/>
                </a:solidFill>
                <a:latin typeface="Comic Sans MS" panose="030F0702030302020204" pitchFamily="66" charset="0"/>
              </a:rPr>
              <a:t>A LO LARGO DE LA SUCESION: </a:t>
            </a:r>
          </a:p>
          <a:p>
            <a:pPr>
              <a:lnSpc>
                <a:spcPct val="90000"/>
              </a:lnSpc>
              <a:spcBef>
                <a:spcPct val="50000"/>
              </a:spcBef>
              <a:buFontTx/>
              <a:buChar char="•"/>
            </a:pPr>
            <a:r>
              <a:rPr lang="es-ES" sz="1400" dirty="0">
                <a:latin typeface="Comic Sans MS" panose="030F0702030302020204" pitchFamily="66" charset="0"/>
              </a:rPr>
              <a:t>  Aumenta la diversidad de especies. </a:t>
            </a:r>
          </a:p>
          <a:p>
            <a:pPr>
              <a:lnSpc>
                <a:spcPct val="90000"/>
              </a:lnSpc>
              <a:spcBef>
                <a:spcPct val="50000"/>
              </a:spcBef>
              <a:buFontTx/>
              <a:buChar char="•"/>
            </a:pPr>
            <a:r>
              <a:rPr lang="es-ES" sz="1400" dirty="0">
                <a:latin typeface="Comic Sans MS" panose="030F0702030302020204" pitchFamily="66" charset="0"/>
              </a:rPr>
              <a:t>  Aumenta la complejidad estructural. </a:t>
            </a:r>
          </a:p>
          <a:p>
            <a:pPr>
              <a:lnSpc>
                <a:spcPct val="90000"/>
              </a:lnSpc>
              <a:spcBef>
                <a:spcPct val="50000"/>
              </a:spcBef>
              <a:buFontTx/>
              <a:buChar char="•"/>
            </a:pPr>
            <a:r>
              <a:rPr lang="es-ES" sz="1400" dirty="0">
                <a:latin typeface="Comic Sans MS" panose="030F0702030302020204" pitchFamily="66" charset="0"/>
              </a:rPr>
              <a:t>  Se incrementa la biomasa.</a:t>
            </a:r>
          </a:p>
          <a:p>
            <a:pPr>
              <a:lnSpc>
                <a:spcPct val="90000"/>
              </a:lnSpc>
              <a:spcBef>
                <a:spcPct val="50000"/>
              </a:spcBef>
              <a:buFontTx/>
              <a:buChar char="•"/>
            </a:pPr>
            <a:r>
              <a:rPr lang="es-ES" sz="1400" dirty="0">
                <a:latin typeface="Comic Sans MS" panose="030F0702030302020204" pitchFamily="66" charset="0"/>
              </a:rPr>
              <a:t>  Aumenta la eficacia en el aprovechamiento de la energía.</a:t>
            </a:r>
          </a:p>
          <a:p>
            <a:pPr>
              <a:lnSpc>
                <a:spcPct val="90000"/>
              </a:lnSpc>
              <a:spcBef>
                <a:spcPct val="50000"/>
              </a:spcBef>
              <a:buFontTx/>
              <a:buChar char="•"/>
            </a:pPr>
            <a:r>
              <a:rPr lang="es-ES" sz="1400" dirty="0">
                <a:latin typeface="Comic Sans MS" panose="030F0702030302020204" pitchFamily="66" charset="0"/>
              </a:rPr>
              <a:t>  Disminuye la productividad. </a:t>
            </a:r>
          </a:p>
          <a:p>
            <a:pPr>
              <a:lnSpc>
                <a:spcPct val="90000"/>
              </a:lnSpc>
              <a:spcBef>
                <a:spcPct val="50000"/>
              </a:spcBef>
              <a:buFontTx/>
              <a:buChar char="•"/>
            </a:pPr>
            <a:r>
              <a:rPr lang="es-ES" sz="1400" dirty="0">
                <a:latin typeface="Comic Sans MS" panose="030F0702030302020204" pitchFamily="66" charset="0"/>
              </a:rPr>
              <a:t>  Aumenta la estabilidad del ecosistema, resistencia a los cambios. </a:t>
            </a:r>
          </a:p>
        </p:txBody>
      </p:sp>
      <p:sp>
        <p:nvSpPr>
          <p:cNvPr id="5" name="Text Box 18">
            <a:extLst>
              <a:ext uri="{FF2B5EF4-FFF2-40B4-BE49-F238E27FC236}">
                <a16:creationId xmlns:a16="http://schemas.microsoft.com/office/drawing/2014/main" id="{5B87BEDC-A945-4209-81C4-4A12DCDAA355}"/>
              </a:ext>
            </a:extLst>
          </p:cNvPr>
          <p:cNvSpPr txBox="1">
            <a:spLocks noChangeArrowheads="1"/>
          </p:cNvSpPr>
          <p:nvPr/>
        </p:nvSpPr>
        <p:spPr bwMode="auto">
          <a:xfrm>
            <a:off x="5436632" y="4486604"/>
            <a:ext cx="3782519" cy="738664"/>
          </a:xfrm>
          <a:prstGeom prst="rect">
            <a:avLst/>
          </a:prstGeom>
          <a:noFill/>
          <a:ln w="9525">
            <a:noFill/>
            <a:miter lim="800000"/>
            <a:headEnd/>
            <a:tailEnd/>
          </a:ln>
          <a:effectLst/>
        </p:spPr>
        <p:txBody>
          <a:bodyPr wrap="square">
            <a:spAutoFit/>
          </a:bodyPr>
          <a:lstStyle/>
          <a:p>
            <a:pPr>
              <a:spcBef>
                <a:spcPct val="50000"/>
              </a:spcBef>
            </a:pPr>
            <a:r>
              <a:rPr lang="es-ES_tradnl" sz="1400" b="1" dirty="0">
                <a:solidFill>
                  <a:srgbClr val="339933"/>
                </a:solidFill>
                <a:latin typeface="Comic Sans MS" pitchFamily="66" charset="0"/>
              </a:rPr>
              <a:t>COMUNIDAD CLÍMAX: </a:t>
            </a:r>
            <a:r>
              <a:rPr lang="es-ES_tradnl" sz="1400" dirty="0">
                <a:solidFill>
                  <a:srgbClr val="339933"/>
                </a:solidFill>
                <a:latin typeface="Comic Sans MS" pitchFamily="66" charset="0"/>
              </a:rPr>
              <a:t>es la </a:t>
            </a:r>
            <a:r>
              <a:rPr lang="es-ES_tradnl" sz="1400" b="1" dirty="0">
                <a:solidFill>
                  <a:srgbClr val="339933"/>
                </a:solidFill>
                <a:latin typeface="Comic Sans MS" pitchFamily="66" charset="0"/>
              </a:rPr>
              <a:t>última etapa </a:t>
            </a:r>
            <a:r>
              <a:rPr lang="es-ES_tradnl" sz="1400" dirty="0">
                <a:solidFill>
                  <a:srgbClr val="339933"/>
                </a:solidFill>
                <a:latin typeface="Comic Sans MS" pitchFamily="66" charset="0"/>
              </a:rPr>
              <a:t>de la sucesión, se alcanza un equilibrio entre las especies y su entorno.</a:t>
            </a:r>
            <a:endParaRPr lang="es-ES" sz="1400" dirty="0">
              <a:solidFill>
                <a:srgbClr val="339933"/>
              </a:solidFill>
              <a:latin typeface="Comic Sans MS" pitchFamily="66" charset="0"/>
            </a:endParaRPr>
          </a:p>
        </p:txBody>
      </p:sp>
      <p:sp>
        <p:nvSpPr>
          <p:cNvPr id="6" name="Rectangle 41">
            <a:extLst>
              <a:ext uri="{FF2B5EF4-FFF2-40B4-BE49-F238E27FC236}">
                <a16:creationId xmlns:a16="http://schemas.microsoft.com/office/drawing/2014/main" id="{DEDBA00D-B60E-4255-A931-A0BC49C40DBF}"/>
              </a:ext>
            </a:extLst>
          </p:cNvPr>
          <p:cNvSpPr>
            <a:spLocks noChangeArrowheads="1"/>
          </p:cNvSpPr>
          <p:nvPr/>
        </p:nvSpPr>
        <p:spPr bwMode="auto">
          <a:xfrm>
            <a:off x="4704749" y="1478937"/>
            <a:ext cx="2211055" cy="2197737"/>
          </a:xfrm>
          <a:prstGeom prst="rect">
            <a:avLst/>
          </a:prstGeom>
          <a:noFill/>
          <a:ln w="38100">
            <a:solidFill>
              <a:srgbClr val="FF0000"/>
            </a:solidFill>
            <a:miter lim="800000"/>
            <a:headEnd/>
            <a:tailEnd/>
          </a:ln>
          <a:effectLst/>
        </p:spPr>
        <p:txBody>
          <a:bodyPr wrap="none" anchor="ctr"/>
          <a:lstStyle/>
          <a:p>
            <a:endParaRPr lang="es-ES"/>
          </a:p>
        </p:txBody>
      </p:sp>
      <p:sp>
        <p:nvSpPr>
          <p:cNvPr id="7" name="Rectangle 39">
            <a:extLst>
              <a:ext uri="{FF2B5EF4-FFF2-40B4-BE49-F238E27FC236}">
                <a16:creationId xmlns:a16="http://schemas.microsoft.com/office/drawing/2014/main" id="{1D949D5B-B48B-4209-9BEC-BA89B2E12740}"/>
              </a:ext>
            </a:extLst>
          </p:cNvPr>
          <p:cNvSpPr>
            <a:spLocks noChangeArrowheads="1"/>
          </p:cNvSpPr>
          <p:nvPr/>
        </p:nvSpPr>
        <p:spPr bwMode="auto">
          <a:xfrm>
            <a:off x="5998728" y="5338355"/>
            <a:ext cx="2467990" cy="809930"/>
          </a:xfrm>
          <a:prstGeom prst="rect">
            <a:avLst/>
          </a:prstGeom>
          <a:solidFill>
            <a:srgbClr val="CCFF99"/>
          </a:solidFill>
          <a:ln w="12700">
            <a:solidFill>
              <a:srgbClr val="2E8A2E"/>
            </a:solidFill>
            <a:miter lim="800000"/>
            <a:headEnd/>
            <a:tailEnd/>
          </a:ln>
          <a:effectLst/>
        </p:spPr>
        <p:txBody>
          <a:bodyPr anchor="ctr"/>
          <a:lstStyle/>
          <a:p>
            <a:pPr algn="ctr"/>
            <a:r>
              <a:rPr lang="es-ES" sz="1400" dirty="0">
                <a:latin typeface="Comic Sans MS" panose="030F0702030302020204" pitchFamily="66" charset="0"/>
              </a:rPr>
              <a:t>La biomasa alcanza niveles máximos y la producción neta es muy baja.</a:t>
            </a:r>
          </a:p>
        </p:txBody>
      </p:sp>
      <p:sp>
        <p:nvSpPr>
          <p:cNvPr id="2" name="Rectángulo 1">
            <a:extLst>
              <a:ext uri="{FF2B5EF4-FFF2-40B4-BE49-F238E27FC236}">
                <a16:creationId xmlns:a16="http://schemas.microsoft.com/office/drawing/2014/main" id="{426B2F89-7DE5-471A-810C-473EF6B6C3B5}"/>
              </a:ext>
            </a:extLst>
          </p:cNvPr>
          <p:cNvSpPr/>
          <p:nvPr/>
        </p:nvSpPr>
        <p:spPr>
          <a:xfrm>
            <a:off x="5423768" y="4410109"/>
            <a:ext cx="3575770" cy="914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03675DB2-31C7-493C-8521-97808848B231}"/>
              </a:ext>
            </a:extLst>
          </p:cNvPr>
          <p:cNvSpPr/>
          <p:nvPr/>
        </p:nvSpPr>
        <p:spPr>
          <a:xfrm>
            <a:off x="323372" y="6337773"/>
            <a:ext cx="4572000" cy="248851"/>
          </a:xfrm>
          <a:prstGeom prst="rect">
            <a:avLst/>
          </a:prstGeom>
        </p:spPr>
        <p:txBody>
          <a:bodyPr>
            <a:spAutoFit/>
          </a:bodyPr>
          <a:lstStyle/>
          <a:p>
            <a:pPr>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2" tooltip="Características y fases de una sucesión ecológica"/>
              </a:rPr>
              <a:t>Características y fases de una sucesión ecológica</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26" name="Picture 2" descr="Resultado de imagen de sucesion ecologica&quot;"/>
          <p:cNvPicPr>
            <a:picLocks noChangeAspect="1" noChangeArrowheads="1"/>
          </p:cNvPicPr>
          <p:nvPr/>
        </p:nvPicPr>
        <p:blipFill rotWithShape="1">
          <a:blip r:embed="rId3">
            <a:extLst>
              <a:ext uri="{28A0092B-C50C-407E-A947-70E740481C1C}">
                <a14:useLocalDpi xmlns:a14="http://schemas.microsoft.com/office/drawing/2010/main" val="0"/>
              </a:ext>
            </a:extLst>
          </a:blip>
          <a:srcRect t="879" b="8666"/>
          <a:stretch/>
        </p:blipFill>
        <p:spPr bwMode="auto">
          <a:xfrm>
            <a:off x="3284112" y="1308871"/>
            <a:ext cx="4739425" cy="2965218"/>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abajo 7"/>
          <p:cNvSpPr/>
          <p:nvPr/>
        </p:nvSpPr>
        <p:spPr>
          <a:xfrm>
            <a:off x="7147795" y="3480777"/>
            <a:ext cx="425002" cy="886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flipH="1" flipV="1">
            <a:off x="323369" y="1922741"/>
            <a:ext cx="2728749" cy="341561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466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26" name="Text Box 18"/>
          <p:cNvSpPr txBox="1">
            <a:spLocks noChangeArrowheads="1"/>
          </p:cNvSpPr>
          <p:nvPr/>
        </p:nvSpPr>
        <p:spPr bwMode="auto">
          <a:xfrm>
            <a:off x="2492100" y="386228"/>
            <a:ext cx="5184775" cy="369332"/>
          </a:xfrm>
          <a:prstGeom prst="rect">
            <a:avLst/>
          </a:prstGeom>
          <a:noFill/>
          <a:ln w="9525">
            <a:noFill/>
            <a:miter lim="800000"/>
            <a:headEnd/>
            <a:tailEnd/>
          </a:ln>
          <a:effectLst/>
        </p:spPr>
        <p:txBody>
          <a:bodyPr>
            <a:spAutoFit/>
          </a:bodyPr>
          <a:lstStyle/>
          <a:p>
            <a:pPr>
              <a:spcBef>
                <a:spcPct val="50000"/>
              </a:spcBef>
            </a:pPr>
            <a:r>
              <a:rPr lang="es-ES_tradnl" b="1" dirty="0">
                <a:solidFill>
                  <a:srgbClr val="339933"/>
                </a:solidFill>
                <a:latin typeface="Comic Sans MS" pitchFamily="66" charset="0"/>
              </a:rPr>
              <a:t>TIPOS DE SUCESIONES  </a:t>
            </a:r>
            <a:endParaRPr lang="es-ES" b="1" dirty="0">
              <a:solidFill>
                <a:srgbClr val="339933"/>
              </a:solidFill>
              <a:latin typeface="Comic Sans MS" pitchFamily="66" charset="0"/>
            </a:endParaRPr>
          </a:p>
        </p:txBody>
      </p:sp>
      <p:pic>
        <p:nvPicPr>
          <p:cNvPr id="171039" name="Picture 31" descr="829625JSt06p121h01"/>
          <p:cNvPicPr>
            <a:picLocks noChangeAspect="1" noChangeArrowheads="1"/>
          </p:cNvPicPr>
          <p:nvPr/>
        </p:nvPicPr>
        <p:blipFill>
          <a:blip r:embed="rId2" cstate="print"/>
          <a:srcRect/>
          <a:stretch>
            <a:fillRect/>
          </a:stretch>
        </p:blipFill>
        <p:spPr bwMode="auto">
          <a:xfrm>
            <a:off x="107950" y="2030413"/>
            <a:ext cx="8928100" cy="2586037"/>
          </a:xfrm>
          <a:prstGeom prst="rect">
            <a:avLst/>
          </a:prstGeom>
          <a:noFill/>
        </p:spPr>
      </p:pic>
      <p:sp>
        <p:nvSpPr>
          <p:cNvPr id="171042" name="Text Box 34"/>
          <p:cNvSpPr txBox="1">
            <a:spLocks noChangeArrowheads="1"/>
          </p:cNvSpPr>
          <p:nvPr/>
        </p:nvSpPr>
        <p:spPr bwMode="auto">
          <a:xfrm>
            <a:off x="287338" y="4757738"/>
            <a:ext cx="8245475" cy="1077218"/>
          </a:xfrm>
          <a:prstGeom prst="rect">
            <a:avLst/>
          </a:prstGeom>
          <a:noFill/>
          <a:ln w="12700">
            <a:noFill/>
            <a:miter lim="800000"/>
            <a:headEnd/>
            <a:tailEnd/>
          </a:ln>
          <a:effectLst/>
        </p:spPr>
        <p:txBody>
          <a:bodyPr>
            <a:spAutoFit/>
          </a:bodyPr>
          <a:lstStyle/>
          <a:p>
            <a:pPr>
              <a:spcBef>
                <a:spcPct val="50000"/>
              </a:spcBef>
              <a:buFontTx/>
              <a:buChar char="•"/>
            </a:pPr>
            <a:r>
              <a:rPr lang="es-ES" sz="1600">
                <a:latin typeface="Comic Sans MS" panose="030F0702030302020204" pitchFamily="66" charset="0"/>
              </a:rPr>
              <a:t>  Se forma un suelo donde se establecen los vegetales con raíces. </a:t>
            </a:r>
          </a:p>
          <a:p>
            <a:pPr>
              <a:spcBef>
                <a:spcPct val="50000"/>
              </a:spcBef>
              <a:buFontTx/>
              <a:buChar char="•"/>
            </a:pPr>
            <a:r>
              <a:rPr lang="es-ES" sz="1600">
                <a:latin typeface="Comic Sans MS" panose="030F0702030302020204" pitchFamily="66" charset="0"/>
              </a:rPr>
              <a:t>  Aparecen las primeras especies, denominadas pioneras o colonizadoras. </a:t>
            </a:r>
          </a:p>
          <a:p>
            <a:pPr>
              <a:spcBef>
                <a:spcPct val="50000"/>
              </a:spcBef>
              <a:buFontTx/>
              <a:buChar char="•"/>
            </a:pPr>
            <a:r>
              <a:rPr lang="es-ES" sz="1600">
                <a:latin typeface="Comic Sans MS" panose="030F0702030302020204" pitchFamily="66" charset="0"/>
              </a:rPr>
              <a:t>  Son sustituidas por las especies especialistas.</a:t>
            </a:r>
          </a:p>
        </p:txBody>
      </p:sp>
      <p:sp>
        <p:nvSpPr>
          <p:cNvPr id="171043" name="Text Box 35"/>
          <p:cNvSpPr txBox="1">
            <a:spLocks noChangeArrowheads="1"/>
          </p:cNvSpPr>
          <p:nvPr/>
        </p:nvSpPr>
        <p:spPr bwMode="auto">
          <a:xfrm>
            <a:off x="200720" y="893033"/>
            <a:ext cx="8785226" cy="1061829"/>
          </a:xfrm>
          <a:prstGeom prst="rect">
            <a:avLst/>
          </a:prstGeom>
          <a:noFill/>
          <a:ln w="12700">
            <a:noFill/>
            <a:miter lim="800000"/>
            <a:headEnd/>
            <a:tailEnd/>
          </a:ln>
          <a:effectLst/>
        </p:spPr>
        <p:txBody>
          <a:bodyPr wrap="square">
            <a:spAutoFit/>
          </a:bodyPr>
          <a:lstStyle/>
          <a:p>
            <a:pPr>
              <a:spcBef>
                <a:spcPct val="50000"/>
              </a:spcBef>
            </a:pPr>
            <a:r>
              <a:rPr lang="es-ES" dirty="0">
                <a:latin typeface="Comic Sans MS" panose="030F0702030302020204" pitchFamily="66" charset="0"/>
              </a:rPr>
              <a:t>SUCESIÓN PRIMARIA: se desarrolla sobre un terreno desnudo, sin seres vivos.</a:t>
            </a:r>
          </a:p>
          <a:p>
            <a:pPr>
              <a:spcBef>
                <a:spcPct val="50000"/>
              </a:spcBef>
            </a:pPr>
            <a:r>
              <a:rPr lang="es-ES" dirty="0">
                <a:latin typeface="Comic Sans MS" panose="030F0702030302020204" pitchFamily="66" charset="0"/>
              </a:rPr>
              <a:t>Por ejemplo, cuando se colonizan </a:t>
            </a:r>
            <a:r>
              <a:rPr lang="es-ES" u="sng" dirty="0">
                <a:latin typeface="Comic Sans MS" panose="030F0702030302020204" pitchFamily="66" charset="0"/>
              </a:rPr>
              <a:t>suelos volcánicos</a:t>
            </a:r>
            <a:r>
              <a:rPr lang="es-ES" dirty="0">
                <a:latin typeface="Comic Sans MS" panose="030F0702030302020204" pitchFamily="66" charset="0"/>
              </a:rPr>
              <a:t>, </a:t>
            </a:r>
            <a:r>
              <a:rPr lang="es-ES" u="sng" dirty="0">
                <a:latin typeface="Comic Sans MS" panose="030F0702030302020204" pitchFamily="66" charset="0"/>
              </a:rPr>
              <a:t>lagos naturales</a:t>
            </a:r>
            <a:r>
              <a:rPr lang="es-ES" dirty="0">
                <a:latin typeface="Comic Sans MS" panose="030F0702030302020204" pitchFamily="66" charset="0"/>
              </a:rPr>
              <a:t> recién formados, </a:t>
            </a:r>
            <a:r>
              <a:rPr lang="es-ES" u="sng" dirty="0">
                <a:latin typeface="Comic Sans MS" panose="030F0702030302020204" pitchFamily="66" charset="0"/>
              </a:rPr>
              <a:t>dunas</a:t>
            </a:r>
            <a:r>
              <a:rPr lang="es-ES" dirty="0">
                <a:latin typeface="Comic Sans MS" panose="030F0702030302020204" pitchFamily="66" charset="0"/>
              </a:rPr>
              <a:t>, </a:t>
            </a:r>
            <a:r>
              <a:rPr lang="es-ES" u="sng" dirty="0">
                <a:latin typeface="Comic Sans MS" panose="030F0702030302020204" pitchFamily="66" charset="0"/>
              </a:rPr>
              <a:t>nuevas islas</a:t>
            </a:r>
            <a:r>
              <a:rPr lang="es-ES" dirty="0">
                <a:latin typeface="Comic Sans MS" panose="030F0702030302020204" pitchFamily="66" charset="0"/>
              </a:rPr>
              <a:t> volcánicas, etc.</a:t>
            </a:r>
          </a:p>
        </p:txBody>
      </p:sp>
    </p:spTree>
    <p:extLst>
      <p:ext uri="{BB962C8B-B14F-4D97-AF65-F5344CB8AC3E}">
        <p14:creationId xmlns:p14="http://schemas.microsoft.com/office/powerpoint/2010/main" val="3891709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1039"/>
                                        </p:tgtEl>
                                        <p:attrNameLst>
                                          <p:attrName>style.visibility</p:attrName>
                                        </p:attrNameLst>
                                      </p:cBhvr>
                                      <p:to>
                                        <p:strVal val="visible"/>
                                      </p:to>
                                    </p:set>
                                    <p:animEffect transition="in" filter="wipe(left)">
                                      <p:cBhvr>
                                        <p:cTn id="7" dur="5000"/>
                                        <p:tgtEl>
                                          <p:spTgt spid="171039"/>
                                        </p:tgtEl>
                                      </p:cBhvr>
                                    </p:animEffect>
                                  </p:childTnLst>
                                </p:cTn>
                              </p:par>
                              <p:par>
                                <p:cTn id="8" presetID="22" presetClass="entr" presetSubtype="8" fill="hold" nodeType="withEffect">
                                  <p:stCondLst>
                                    <p:cond delay="0"/>
                                  </p:stCondLst>
                                  <p:childTnLst>
                                    <p:set>
                                      <p:cBhvr>
                                        <p:cTn id="9" dur="1" fill="hold">
                                          <p:stCondLst>
                                            <p:cond delay="0"/>
                                          </p:stCondLst>
                                        </p:cTn>
                                        <p:tgtEl>
                                          <p:spTgt spid="171042">
                                            <p:txEl>
                                              <p:pRg st="0" end="0"/>
                                            </p:txEl>
                                          </p:spTgt>
                                        </p:tgtEl>
                                        <p:attrNameLst>
                                          <p:attrName>style.visibility</p:attrName>
                                        </p:attrNameLst>
                                      </p:cBhvr>
                                      <p:to>
                                        <p:strVal val="visible"/>
                                      </p:to>
                                    </p:set>
                                    <p:animEffect transition="in" filter="wipe(left)">
                                      <p:cBhvr>
                                        <p:cTn id="10" dur="2000"/>
                                        <p:tgtEl>
                                          <p:spTgt spid="171042">
                                            <p:txEl>
                                              <p:pRg st="0" end="0"/>
                                            </p:txEl>
                                          </p:spTgt>
                                        </p:tgtEl>
                                      </p:cBhvr>
                                    </p:animEffect>
                                  </p:childTnLst>
                                </p:cTn>
                              </p:par>
                              <p:par>
                                <p:cTn id="11" presetID="22" presetClass="entr" presetSubtype="8" fill="hold" nodeType="withEffect">
                                  <p:stCondLst>
                                    <p:cond delay="1500"/>
                                  </p:stCondLst>
                                  <p:childTnLst>
                                    <p:set>
                                      <p:cBhvr>
                                        <p:cTn id="12" dur="1" fill="hold">
                                          <p:stCondLst>
                                            <p:cond delay="0"/>
                                          </p:stCondLst>
                                        </p:cTn>
                                        <p:tgtEl>
                                          <p:spTgt spid="171042">
                                            <p:txEl>
                                              <p:pRg st="1" end="1"/>
                                            </p:txEl>
                                          </p:spTgt>
                                        </p:tgtEl>
                                        <p:attrNameLst>
                                          <p:attrName>style.visibility</p:attrName>
                                        </p:attrNameLst>
                                      </p:cBhvr>
                                      <p:to>
                                        <p:strVal val="visible"/>
                                      </p:to>
                                    </p:set>
                                    <p:animEffect transition="in" filter="wipe(left)">
                                      <p:cBhvr>
                                        <p:cTn id="13" dur="2000"/>
                                        <p:tgtEl>
                                          <p:spTgt spid="171042">
                                            <p:txEl>
                                              <p:pRg st="1" end="1"/>
                                            </p:txEl>
                                          </p:spTgt>
                                        </p:tgtEl>
                                      </p:cBhvr>
                                    </p:animEffect>
                                  </p:childTnLst>
                                </p:cTn>
                              </p:par>
                              <p:par>
                                <p:cTn id="14" presetID="22" presetClass="entr" presetSubtype="8" fill="hold" nodeType="withEffect">
                                  <p:stCondLst>
                                    <p:cond delay="2500"/>
                                  </p:stCondLst>
                                  <p:childTnLst>
                                    <p:set>
                                      <p:cBhvr>
                                        <p:cTn id="15" dur="1" fill="hold">
                                          <p:stCondLst>
                                            <p:cond delay="0"/>
                                          </p:stCondLst>
                                        </p:cTn>
                                        <p:tgtEl>
                                          <p:spTgt spid="171042">
                                            <p:txEl>
                                              <p:pRg st="2" end="2"/>
                                            </p:txEl>
                                          </p:spTgt>
                                        </p:tgtEl>
                                        <p:attrNameLst>
                                          <p:attrName>style.visibility</p:attrName>
                                        </p:attrNameLst>
                                      </p:cBhvr>
                                      <p:to>
                                        <p:strVal val="visible"/>
                                      </p:to>
                                    </p:set>
                                    <p:animEffect transition="in" filter="wipe(left)">
                                      <p:cBhvr>
                                        <p:cTn id="16" dur="2000"/>
                                        <p:tgtEl>
                                          <p:spTgt spid="1710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50" name="Text Box 18"/>
          <p:cNvSpPr txBox="1">
            <a:spLocks noChangeArrowheads="1"/>
          </p:cNvSpPr>
          <p:nvPr/>
        </p:nvSpPr>
        <p:spPr bwMode="auto">
          <a:xfrm>
            <a:off x="2871479" y="404664"/>
            <a:ext cx="5184775" cy="369332"/>
          </a:xfrm>
          <a:prstGeom prst="rect">
            <a:avLst/>
          </a:prstGeom>
          <a:noFill/>
          <a:ln w="9525">
            <a:noFill/>
            <a:miter lim="800000"/>
            <a:headEnd/>
            <a:tailEnd/>
          </a:ln>
          <a:effectLst/>
        </p:spPr>
        <p:txBody>
          <a:bodyPr>
            <a:spAutoFit/>
          </a:bodyPr>
          <a:lstStyle/>
          <a:p>
            <a:pPr>
              <a:spcBef>
                <a:spcPct val="50000"/>
              </a:spcBef>
            </a:pPr>
            <a:r>
              <a:rPr lang="es-ES_tradnl" b="1" dirty="0">
                <a:solidFill>
                  <a:srgbClr val="339933"/>
                </a:solidFill>
                <a:latin typeface="Comic Sans MS" pitchFamily="66" charset="0"/>
              </a:rPr>
              <a:t>TIPOS DE SUCESIONES</a:t>
            </a:r>
            <a:endParaRPr lang="es-ES" b="1" dirty="0">
              <a:solidFill>
                <a:srgbClr val="339933"/>
              </a:solidFill>
              <a:latin typeface="Comic Sans MS" pitchFamily="66" charset="0"/>
            </a:endParaRPr>
          </a:p>
        </p:txBody>
      </p:sp>
      <p:sp>
        <p:nvSpPr>
          <p:cNvPr id="172066" name="Text Box 34"/>
          <p:cNvSpPr txBox="1">
            <a:spLocks noChangeArrowheads="1"/>
          </p:cNvSpPr>
          <p:nvPr/>
        </p:nvSpPr>
        <p:spPr bwMode="auto">
          <a:xfrm>
            <a:off x="538856" y="877726"/>
            <a:ext cx="8713664" cy="923330"/>
          </a:xfrm>
          <a:prstGeom prst="rect">
            <a:avLst/>
          </a:prstGeom>
          <a:noFill/>
          <a:ln w="12700">
            <a:noFill/>
            <a:miter lim="800000"/>
            <a:headEnd/>
            <a:tailEnd/>
          </a:ln>
          <a:effectLst/>
        </p:spPr>
        <p:txBody>
          <a:bodyPr wrap="square">
            <a:spAutoFit/>
          </a:bodyPr>
          <a:lstStyle/>
          <a:p>
            <a:pPr>
              <a:spcBef>
                <a:spcPct val="50000"/>
              </a:spcBef>
            </a:pPr>
            <a:r>
              <a:rPr lang="es-ES" dirty="0">
                <a:latin typeface="Comic Sans MS" panose="030F0702030302020204" pitchFamily="66" charset="0"/>
              </a:rPr>
              <a:t>SUCESIÓN SECUNDARIA: es aquella que parte de una etapa de una sucesión que ha sufrido una alteración, por ejemplo </a:t>
            </a:r>
            <a:r>
              <a:rPr lang="es-ES" u="sng" dirty="0">
                <a:latin typeface="Comic Sans MS" panose="030F0702030302020204" pitchFamily="66" charset="0"/>
              </a:rPr>
              <a:t>una tala, un incendio o un campo de cultivo abandonado.</a:t>
            </a:r>
            <a:endParaRPr lang="es-ES" dirty="0">
              <a:latin typeface="Comic Sans MS" panose="030F0702030302020204" pitchFamily="66" charset="0"/>
            </a:endParaRPr>
          </a:p>
        </p:txBody>
      </p:sp>
      <p:grpSp>
        <p:nvGrpSpPr>
          <p:cNvPr id="2" name="Group 38"/>
          <p:cNvGrpSpPr>
            <a:grpSpLocks/>
          </p:cNvGrpSpPr>
          <p:nvPr/>
        </p:nvGrpSpPr>
        <p:grpSpPr bwMode="auto">
          <a:xfrm>
            <a:off x="142875" y="1844675"/>
            <a:ext cx="8929688" cy="2557463"/>
            <a:chOff x="90" y="1298"/>
            <a:chExt cx="5625" cy="1611"/>
          </a:xfrm>
        </p:grpSpPr>
        <p:grpSp>
          <p:nvGrpSpPr>
            <p:cNvPr id="3" name="Group 36"/>
            <p:cNvGrpSpPr>
              <a:grpSpLocks/>
            </p:cNvGrpSpPr>
            <p:nvPr/>
          </p:nvGrpSpPr>
          <p:grpSpPr bwMode="auto">
            <a:xfrm>
              <a:off x="90" y="1298"/>
              <a:ext cx="5625" cy="1406"/>
              <a:chOff x="90" y="1298"/>
              <a:chExt cx="5625" cy="1406"/>
            </a:xfrm>
          </p:grpSpPr>
          <p:pic>
            <p:nvPicPr>
              <p:cNvPr id="172064" name="Picture 32" descr="829625JSt05p109h02"/>
              <p:cNvPicPr>
                <a:picLocks noChangeAspect="1" noChangeArrowheads="1"/>
              </p:cNvPicPr>
              <p:nvPr/>
            </p:nvPicPr>
            <p:blipFill>
              <a:blip r:embed="rId2" cstate="print"/>
              <a:srcRect r="74991" b="16049"/>
              <a:stretch>
                <a:fillRect/>
              </a:stretch>
            </p:blipFill>
            <p:spPr bwMode="auto">
              <a:xfrm>
                <a:off x="90" y="1526"/>
                <a:ext cx="1520" cy="1178"/>
              </a:xfrm>
              <a:prstGeom prst="rect">
                <a:avLst/>
              </a:prstGeom>
              <a:noFill/>
            </p:spPr>
          </p:pic>
          <p:pic>
            <p:nvPicPr>
              <p:cNvPr id="172065" name="Picture 33" descr="829625JSt06p121h02"/>
              <p:cNvPicPr>
                <a:picLocks noChangeAspect="1" noChangeArrowheads="1"/>
              </p:cNvPicPr>
              <p:nvPr/>
            </p:nvPicPr>
            <p:blipFill>
              <a:blip r:embed="rId3" cstate="print"/>
              <a:srcRect l="25212" b="17436"/>
              <a:stretch>
                <a:fillRect/>
              </a:stretch>
            </p:blipFill>
            <p:spPr bwMode="auto">
              <a:xfrm>
                <a:off x="1519" y="1298"/>
                <a:ext cx="4196" cy="1341"/>
              </a:xfrm>
              <a:prstGeom prst="rect">
                <a:avLst/>
              </a:prstGeom>
              <a:noFill/>
            </p:spPr>
          </p:pic>
        </p:grpSp>
        <p:pic>
          <p:nvPicPr>
            <p:cNvPr id="172067" name="Picture 35" descr="829625JSt06p121h02"/>
            <p:cNvPicPr>
              <a:picLocks noChangeAspect="1" noChangeArrowheads="1"/>
            </p:cNvPicPr>
            <p:nvPr/>
          </p:nvPicPr>
          <p:blipFill>
            <a:blip r:embed="rId3" cstate="print"/>
            <a:srcRect l="954" t="82379" b="812"/>
            <a:stretch>
              <a:fillRect/>
            </a:stretch>
          </p:blipFill>
          <p:spPr bwMode="auto">
            <a:xfrm>
              <a:off x="158" y="2636"/>
              <a:ext cx="5557" cy="273"/>
            </a:xfrm>
            <a:prstGeom prst="rect">
              <a:avLst/>
            </a:prstGeom>
            <a:noFill/>
          </p:spPr>
        </p:pic>
      </p:grpSp>
      <p:sp>
        <p:nvSpPr>
          <p:cNvPr id="172069" name="Text Box 37"/>
          <p:cNvSpPr txBox="1">
            <a:spLocks noChangeArrowheads="1"/>
          </p:cNvSpPr>
          <p:nvPr/>
        </p:nvSpPr>
        <p:spPr bwMode="auto">
          <a:xfrm>
            <a:off x="287338" y="4487863"/>
            <a:ext cx="8856662" cy="1651927"/>
          </a:xfrm>
          <a:prstGeom prst="rect">
            <a:avLst/>
          </a:prstGeom>
          <a:noFill/>
          <a:ln w="12700">
            <a:noFill/>
            <a:miter lim="800000"/>
            <a:headEnd/>
            <a:tailEnd/>
          </a:ln>
          <a:effectLst/>
        </p:spPr>
        <p:txBody>
          <a:bodyPr>
            <a:spAutoFit/>
          </a:bodyPr>
          <a:lstStyle/>
          <a:p>
            <a:pPr marL="342900" indent="-342900">
              <a:lnSpc>
                <a:spcPct val="70000"/>
              </a:lnSpc>
              <a:buFontTx/>
              <a:buChar char="•"/>
            </a:pPr>
            <a:r>
              <a:rPr lang="es-ES" sz="1600" dirty="0">
                <a:latin typeface="Comic Sans MS" panose="030F0702030302020204" pitchFamily="66" charset="0"/>
              </a:rPr>
              <a:t>En un bosque mediterráneo se produce una tala (habrá una </a:t>
            </a:r>
            <a:r>
              <a:rPr lang="es-ES" sz="1600" b="1" dirty="0">
                <a:latin typeface="Comic Sans MS" panose="030F0702030302020204" pitchFamily="66" charset="0"/>
              </a:rPr>
              <a:t>regresión</a:t>
            </a:r>
            <a:r>
              <a:rPr lang="es-ES" sz="1600" dirty="0">
                <a:latin typeface="Comic Sans MS" panose="030F0702030302020204" pitchFamily="66" charset="0"/>
              </a:rPr>
              <a:t> en el ecosistema).</a:t>
            </a:r>
          </a:p>
          <a:p>
            <a:pPr marL="342900" indent="-342900">
              <a:lnSpc>
                <a:spcPct val="70000"/>
              </a:lnSpc>
              <a:buFontTx/>
              <a:buChar char="•"/>
            </a:pPr>
            <a:endParaRPr lang="es-ES" sz="1600" dirty="0">
              <a:latin typeface="Comic Sans MS" panose="030F0702030302020204" pitchFamily="66" charset="0"/>
            </a:endParaRPr>
          </a:p>
          <a:p>
            <a:pPr marL="342900" indent="-342900">
              <a:lnSpc>
                <a:spcPct val="70000"/>
              </a:lnSpc>
              <a:buFontTx/>
              <a:buChar char="•"/>
            </a:pPr>
            <a:r>
              <a:rPr lang="es-ES" sz="1600" dirty="0">
                <a:latin typeface="Comic Sans MS" panose="030F0702030302020204" pitchFamily="66" charset="0"/>
              </a:rPr>
              <a:t>El humus desaparece, aparece el pastizal y algunos arbustos como la jara.</a:t>
            </a:r>
          </a:p>
          <a:p>
            <a:pPr marL="342900" indent="-342900">
              <a:lnSpc>
                <a:spcPct val="70000"/>
              </a:lnSpc>
              <a:buFontTx/>
              <a:buChar char="•"/>
            </a:pPr>
            <a:endParaRPr lang="es-ES" sz="1600" dirty="0">
              <a:latin typeface="Comic Sans MS" panose="030F0702030302020204" pitchFamily="66" charset="0"/>
            </a:endParaRPr>
          </a:p>
          <a:p>
            <a:pPr marL="342900" indent="-342900">
              <a:lnSpc>
                <a:spcPct val="70000"/>
              </a:lnSpc>
              <a:buFontTx/>
              <a:buChar char="•"/>
            </a:pPr>
            <a:r>
              <a:rPr lang="es-ES" sz="1600" dirty="0">
                <a:latin typeface="Comic Sans MS" panose="030F0702030302020204" pitchFamily="66" charset="0"/>
              </a:rPr>
              <a:t>Aparecen especies arbóreas poco exigentes con las condiciones del suelo.</a:t>
            </a:r>
          </a:p>
          <a:p>
            <a:pPr marL="342900" indent="-342900">
              <a:lnSpc>
                <a:spcPct val="70000"/>
              </a:lnSpc>
              <a:buFontTx/>
              <a:buChar char="•"/>
            </a:pPr>
            <a:endParaRPr lang="es-ES" sz="1600" dirty="0">
              <a:latin typeface="Comic Sans MS" panose="030F0702030302020204" pitchFamily="66" charset="0"/>
            </a:endParaRPr>
          </a:p>
          <a:p>
            <a:pPr marL="342900" indent="-342900">
              <a:lnSpc>
                <a:spcPct val="70000"/>
              </a:lnSpc>
              <a:buFontTx/>
              <a:buChar char="•"/>
            </a:pPr>
            <a:r>
              <a:rPr lang="es-ES" sz="1600" dirty="0">
                <a:latin typeface="Comic Sans MS" panose="030F0702030302020204" pitchFamily="66" charset="0"/>
              </a:rPr>
              <a:t>Se desarrollan especies, como la encina, que necesitan suelos profundos.</a:t>
            </a:r>
          </a:p>
          <a:p>
            <a:pPr marL="342900" indent="-342900">
              <a:lnSpc>
                <a:spcPct val="70000"/>
              </a:lnSpc>
              <a:buFontTx/>
              <a:buChar char="•"/>
            </a:pPr>
            <a:endParaRPr lang="es-ES" sz="1600" dirty="0">
              <a:latin typeface="Comic Sans MS" panose="030F0702030302020204" pitchFamily="66" charset="0"/>
            </a:endParaRPr>
          </a:p>
          <a:p>
            <a:pPr marL="342900" indent="-342900">
              <a:lnSpc>
                <a:spcPct val="70000"/>
              </a:lnSpc>
              <a:buFontTx/>
              <a:buChar char="•"/>
            </a:pPr>
            <a:r>
              <a:rPr lang="es-ES" sz="1600" dirty="0">
                <a:latin typeface="Comic Sans MS" panose="030F0702030302020204" pitchFamily="66" charset="0"/>
              </a:rPr>
              <a:t>Al final del proceso surge de nuevo un bosque mediterráneo.</a:t>
            </a:r>
          </a:p>
        </p:txBody>
      </p:sp>
      <p:sp>
        <p:nvSpPr>
          <p:cNvPr id="4" name="Rectángulo 3">
            <a:extLst>
              <a:ext uri="{FF2B5EF4-FFF2-40B4-BE49-F238E27FC236}">
                <a16:creationId xmlns:a16="http://schemas.microsoft.com/office/drawing/2014/main" id="{2895A9C7-5AA0-41DF-B30A-F3E4E5433FB9}"/>
              </a:ext>
            </a:extLst>
          </p:cNvPr>
          <p:cNvSpPr/>
          <p:nvPr/>
        </p:nvSpPr>
        <p:spPr>
          <a:xfrm>
            <a:off x="538856" y="6329007"/>
            <a:ext cx="4572000" cy="248658"/>
          </a:xfrm>
          <a:prstGeom prst="rect">
            <a:avLst/>
          </a:prstGeom>
        </p:spPr>
        <p:txBody>
          <a:bodyPr>
            <a:spAutoFit/>
          </a:bodyPr>
          <a:lstStyle/>
          <a:p>
            <a:pPr algn="just">
              <a:lnSpc>
                <a:spcPct val="107000"/>
              </a:lnSpc>
              <a:spcAft>
                <a:spcPts val="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4" tooltip="Sucesión primaria y secundaria"/>
              </a:rPr>
              <a:t>Sucesión primaria y secundaria</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409FEF6F-9C92-4A34-A524-1505F81E1EB7}"/>
              </a:ext>
            </a:extLst>
          </p:cNvPr>
          <p:cNvSpPr/>
          <p:nvPr/>
        </p:nvSpPr>
        <p:spPr>
          <a:xfrm>
            <a:off x="4661694" y="6261185"/>
            <a:ext cx="4572000" cy="400110"/>
          </a:xfrm>
          <a:prstGeom prst="rect">
            <a:avLst/>
          </a:prstGeom>
        </p:spPr>
        <p:txBody>
          <a:bodyPr>
            <a:spAutoFit/>
          </a:bodyPr>
          <a:lstStyle/>
          <a:p>
            <a:pPr algn="ctr"/>
            <a:r>
              <a:rPr lang="es-ES" sz="1000" dirty="0">
                <a:latin typeface="Comic Sans MS" panose="030F0702030302020204" pitchFamily="66" charset="0"/>
                <a:ea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5" tooltip="Sucesión ecológica en un campo de cultivo abandonado"/>
              </a:rPr>
              <a:t>Sucesión ecológica en un campo de cultivo abandonado y un fondo costero</a:t>
            </a:r>
            <a:endParaRPr lang="es-ES" sz="1000" dirty="0">
              <a:latin typeface="Comic Sans MS" panose="030F0702030302020204" pitchFamily="66" charset="0"/>
            </a:endParaRPr>
          </a:p>
        </p:txBody>
      </p:sp>
    </p:spTree>
    <p:extLst>
      <p:ext uri="{BB962C8B-B14F-4D97-AF65-F5344CB8AC3E}">
        <p14:creationId xmlns:p14="http://schemas.microsoft.com/office/powerpoint/2010/main" val="905705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par>
                                <p:cTn id="8" presetID="22" presetClass="entr" presetSubtype="8" fill="hold" nodeType="withEffect">
                                  <p:stCondLst>
                                    <p:cond delay="500"/>
                                  </p:stCondLst>
                                  <p:childTnLst>
                                    <p:set>
                                      <p:cBhvr>
                                        <p:cTn id="9" dur="1" fill="hold">
                                          <p:stCondLst>
                                            <p:cond delay="0"/>
                                          </p:stCondLst>
                                        </p:cTn>
                                        <p:tgtEl>
                                          <p:spTgt spid="172069">
                                            <p:txEl>
                                              <p:pRg st="0" end="0"/>
                                            </p:txEl>
                                          </p:spTgt>
                                        </p:tgtEl>
                                        <p:attrNameLst>
                                          <p:attrName>style.visibility</p:attrName>
                                        </p:attrNameLst>
                                      </p:cBhvr>
                                      <p:to>
                                        <p:strVal val="visible"/>
                                      </p:to>
                                    </p:set>
                                    <p:animEffect transition="in" filter="wipe(left)">
                                      <p:cBhvr>
                                        <p:cTn id="10" dur="3000"/>
                                        <p:tgtEl>
                                          <p:spTgt spid="172069">
                                            <p:txEl>
                                              <p:pRg st="0" end="0"/>
                                            </p:txEl>
                                          </p:spTgt>
                                        </p:tgtEl>
                                      </p:cBhvr>
                                    </p:animEffect>
                                  </p:childTnLst>
                                </p:cTn>
                              </p:par>
                              <p:par>
                                <p:cTn id="11" presetID="22" presetClass="entr" presetSubtype="8" fill="hold" nodeType="withEffect">
                                  <p:stCondLst>
                                    <p:cond delay="1000"/>
                                  </p:stCondLst>
                                  <p:childTnLst>
                                    <p:set>
                                      <p:cBhvr>
                                        <p:cTn id="12" dur="1" fill="hold">
                                          <p:stCondLst>
                                            <p:cond delay="0"/>
                                          </p:stCondLst>
                                        </p:cTn>
                                        <p:tgtEl>
                                          <p:spTgt spid="172069">
                                            <p:txEl>
                                              <p:pRg st="2" end="2"/>
                                            </p:txEl>
                                          </p:spTgt>
                                        </p:tgtEl>
                                        <p:attrNameLst>
                                          <p:attrName>style.visibility</p:attrName>
                                        </p:attrNameLst>
                                      </p:cBhvr>
                                      <p:to>
                                        <p:strVal val="visible"/>
                                      </p:to>
                                    </p:set>
                                    <p:animEffect transition="in" filter="wipe(left)">
                                      <p:cBhvr>
                                        <p:cTn id="13" dur="3000"/>
                                        <p:tgtEl>
                                          <p:spTgt spid="172069">
                                            <p:txEl>
                                              <p:pRg st="2" end="2"/>
                                            </p:txEl>
                                          </p:spTgt>
                                        </p:tgtEl>
                                      </p:cBhvr>
                                    </p:animEffect>
                                  </p:childTnLst>
                                </p:cTn>
                              </p:par>
                              <p:par>
                                <p:cTn id="14" presetID="22" presetClass="entr" presetSubtype="8" fill="hold" nodeType="withEffect">
                                  <p:stCondLst>
                                    <p:cond delay="1500"/>
                                  </p:stCondLst>
                                  <p:childTnLst>
                                    <p:set>
                                      <p:cBhvr>
                                        <p:cTn id="15" dur="1" fill="hold">
                                          <p:stCondLst>
                                            <p:cond delay="0"/>
                                          </p:stCondLst>
                                        </p:cTn>
                                        <p:tgtEl>
                                          <p:spTgt spid="172069">
                                            <p:txEl>
                                              <p:pRg st="4" end="4"/>
                                            </p:txEl>
                                          </p:spTgt>
                                        </p:tgtEl>
                                        <p:attrNameLst>
                                          <p:attrName>style.visibility</p:attrName>
                                        </p:attrNameLst>
                                      </p:cBhvr>
                                      <p:to>
                                        <p:strVal val="visible"/>
                                      </p:to>
                                    </p:set>
                                    <p:animEffect transition="in" filter="wipe(left)">
                                      <p:cBhvr>
                                        <p:cTn id="16" dur="3000"/>
                                        <p:tgtEl>
                                          <p:spTgt spid="172069">
                                            <p:txEl>
                                              <p:pRg st="4" end="4"/>
                                            </p:txEl>
                                          </p:spTgt>
                                        </p:tgtEl>
                                      </p:cBhvr>
                                    </p:animEffect>
                                  </p:childTnLst>
                                </p:cTn>
                              </p:par>
                              <p:par>
                                <p:cTn id="17" presetID="22" presetClass="entr" presetSubtype="8" fill="hold" nodeType="withEffect">
                                  <p:stCondLst>
                                    <p:cond delay="2000"/>
                                  </p:stCondLst>
                                  <p:childTnLst>
                                    <p:set>
                                      <p:cBhvr>
                                        <p:cTn id="18" dur="1" fill="hold">
                                          <p:stCondLst>
                                            <p:cond delay="0"/>
                                          </p:stCondLst>
                                        </p:cTn>
                                        <p:tgtEl>
                                          <p:spTgt spid="172069">
                                            <p:txEl>
                                              <p:pRg st="6" end="6"/>
                                            </p:txEl>
                                          </p:spTgt>
                                        </p:tgtEl>
                                        <p:attrNameLst>
                                          <p:attrName>style.visibility</p:attrName>
                                        </p:attrNameLst>
                                      </p:cBhvr>
                                      <p:to>
                                        <p:strVal val="visible"/>
                                      </p:to>
                                    </p:set>
                                    <p:animEffect transition="in" filter="wipe(left)">
                                      <p:cBhvr>
                                        <p:cTn id="19" dur="3000"/>
                                        <p:tgtEl>
                                          <p:spTgt spid="172069">
                                            <p:txEl>
                                              <p:pRg st="6" end="6"/>
                                            </p:txEl>
                                          </p:spTgt>
                                        </p:tgtEl>
                                      </p:cBhvr>
                                    </p:animEffect>
                                  </p:childTnLst>
                                </p:cTn>
                              </p:par>
                              <p:par>
                                <p:cTn id="20" presetID="22" presetClass="entr" presetSubtype="8" fill="hold" nodeType="withEffect">
                                  <p:stCondLst>
                                    <p:cond delay="2500"/>
                                  </p:stCondLst>
                                  <p:childTnLst>
                                    <p:set>
                                      <p:cBhvr>
                                        <p:cTn id="21" dur="1" fill="hold">
                                          <p:stCondLst>
                                            <p:cond delay="0"/>
                                          </p:stCondLst>
                                        </p:cTn>
                                        <p:tgtEl>
                                          <p:spTgt spid="172069">
                                            <p:txEl>
                                              <p:pRg st="8" end="8"/>
                                            </p:txEl>
                                          </p:spTgt>
                                        </p:tgtEl>
                                        <p:attrNameLst>
                                          <p:attrName>style.visibility</p:attrName>
                                        </p:attrNameLst>
                                      </p:cBhvr>
                                      <p:to>
                                        <p:strVal val="visible"/>
                                      </p:to>
                                    </p:set>
                                    <p:animEffect transition="in" filter="wipe(left)">
                                      <p:cBhvr>
                                        <p:cTn id="22" dur="3000"/>
                                        <p:tgtEl>
                                          <p:spTgt spid="1720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a:extLst>
              <a:ext uri="{FF2B5EF4-FFF2-40B4-BE49-F238E27FC236}">
                <a16:creationId xmlns:a16="http://schemas.microsoft.com/office/drawing/2014/main" id="{FB77A746-F22D-482F-A2DD-E09B1A1E6742}"/>
              </a:ext>
            </a:extLst>
          </p:cNvPr>
          <p:cNvSpPr txBox="1">
            <a:spLocks noChangeArrowheads="1"/>
          </p:cNvSpPr>
          <p:nvPr/>
        </p:nvSpPr>
        <p:spPr bwMode="auto">
          <a:xfrm>
            <a:off x="2206545" y="492752"/>
            <a:ext cx="4945817" cy="369332"/>
          </a:xfrm>
          <a:prstGeom prst="rect">
            <a:avLst/>
          </a:prstGeom>
          <a:noFill/>
          <a:ln w="9525">
            <a:noFill/>
            <a:miter lim="800000"/>
            <a:headEnd/>
            <a:tailEnd/>
          </a:ln>
          <a:effectLst/>
        </p:spPr>
        <p:txBody>
          <a:bodyPr wrap="square">
            <a:spAutoFit/>
          </a:bodyPr>
          <a:lstStyle/>
          <a:p>
            <a:pPr>
              <a:spcBef>
                <a:spcPct val="50000"/>
              </a:spcBef>
            </a:pPr>
            <a:r>
              <a:rPr lang="es-ES" b="1" dirty="0">
                <a:solidFill>
                  <a:srgbClr val="339933"/>
                </a:solidFill>
                <a:latin typeface="Comic Sans MS" pitchFamily="66" charset="0"/>
              </a:rPr>
              <a:t>Algunos CONSUMIDORES son especiales: </a:t>
            </a:r>
          </a:p>
        </p:txBody>
      </p:sp>
      <p:pic>
        <p:nvPicPr>
          <p:cNvPr id="5" name="Imagen 4">
            <a:extLst>
              <a:ext uri="{FF2B5EF4-FFF2-40B4-BE49-F238E27FC236}">
                <a16:creationId xmlns:a16="http://schemas.microsoft.com/office/drawing/2014/main" id="{5B470FF3-2425-4F94-8788-7174FD44EF49}"/>
              </a:ext>
            </a:extLst>
          </p:cNvPr>
          <p:cNvPicPr>
            <a:picLocks noChangeAspect="1"/>
          </p:cNvPicPr>
          <p:nvPr/>
        </p:nvPicPr>
        <p:blipFill>
          <a:blip r:embed="rId2"/>
          <a:stretch>
            <a:fillRect/>
          </a:stretch>
        </p:blipFill>
        <p:spPr>
          <a:xfrm>
            <a:off x="572024" y="1055097"/>
            <a:ext cx="2206345" cy="1478941"/>
          </a:xfrm>
          <a:prstGeom prst="rect">
            <a:avLst/>
          </a:prstGeom>
        </p:spPr>
      </p:pic>
      <p:pic>
        <p:nvPicPr>
          <p:cNvPr id="1026" name="Picture 2" descr="Imagen relacionada">
            <a:extLst>
              <a:ext uri="{FF2B5EF4-FFF2-40B4-BE49-F238E27FC236}">
                <a16:creationId xmlns:a16="http://schemas.microsoft.com/office/drawing/2014/main" id="{D01A0ED5-01DD-4887-B492-CC73B7BD8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98" y="2545837"/>
            <a:ext cx="1842094" cy="1473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animal coprofago">
            <a:extLst>
              <a:ext uri="{FF2B5EF4-FFF2-40B4-BE49-F238E27FC236}">
                <a16:creationId xmlns:a16="http://schemas.microsoft.com/office/drawing/2014/main" id="{ABDD73CA-5C68-44DF-AC54-2E9C84606A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24" r="11405"/>
          <a:stretch/>
        </p:blipFill>
        <p:spPr bwMode="auto">
          <a:xfrm>
            <a:off x="3570238" y="1248575"/>
            <a:ext cx="2604774" cy="22094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B2320C2-24C1-4E3E-A836-C70969039BDF}"/>
              </a:ext>
            </a:extLst>
          </p:cNvPr>
          <p:cNvPicPr>
            <a:picLocks noChangeAspect="1"/>
          </p:cNvPicPr>
          <p:nvPr/>
        </p:nvPicPr>
        <p:blipFill>
          <a:blip r:embed="rId5"/>
          <a:stretch>
            <a:fillRect/>
          </a:stretch>
        </p:blipFill>
        <p:spPr>
          <a:xfrm>
            <a:off x="6736390" y="1107059"/>
            <a:ext cx="2063663" cy="1610804"/>
          </a:xfrm>
          <a:prstGeom prst="rect">
            <a:avLst/>
          </a:prstGeom>
        </p:spPr>
      </p:pic>
      <p:pic>
        <p:nvPicPr>
          <p:cNvPr id="8" name="Imagen 7">
            <a:extLst>
              <a:ext uri="{FF2B5EF4-FFF2-40B4-BE49-F238E27FC236}">
                <a16:creationId xmlns:a16="http://schemas.microsoft.com/office/drawing/2014/main" id="{5D4A2304-643B-4616-9DCA-CFD5BF6DC850}"/>
              </a:ext>
            </a:extLst>
          </p:cNvPr>
          <p:cNvPicPr>
            <a:picLocks noChangeAspect="1"/>
          </p:cNvPicPr>
          <p:nvPr/>
        </p:nvPicPr>
        <p:blipFill>
          <a:blip r:embed="rId6"/>
          <a:stretch>
            <a:fillRect/>
          </a:stretch>
        </p:blipFill>
        <p:spPr>
          <a:xfrm>
            <a:off x="6545794" y="2717863"/>
            <a:ext cx="2419801" cy="1284356"/>
          </a:xfrm>
          <a:prstGeom prst="rect">
            <a:avLst/>
          </a:prstGeom>
        </p:spPr>
      </p:pic>
      <p:sp>
        <p:nvSpPr>
          <p:cNvPr id="13" name="Rectangle 85">
            <a:extLst>
              <a:ext uri="{FF2B5EF4-FFF2-40B4-BE49-F238E27FC236}">
                <a16:creationId xmlns:a16="http://schemas.microsoft.com/office/drawing/2014/main" id="{299DAEA1-0C39-4866-BF1C-67D03D8F3E90}"/>
              </a:ext>
            </a:extLst>
          </p:cNvPr>
          <p:cNvSpPr>
            <a:spLocks noChangeArrowheads="1"/>
          </p:cNvSpPr>
          <p:nvPr/>
        </p:nvSpPr>
        <p:spPr bwMode="auto">
          <a:xfrm>
            <a:off x="415197" y="4037924"/>
            <a:ext cx="3000351" cy="954108"/>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CARROÑEROS O NECRÓFAGOS</a:t>
            </a:r>
          </a:p>
          <a:p>
            <a:pPr algn="ctr"/>
            <a:r>
              <a:rPr lang="es-ES" sz="1400" dirty="0">
                <a:latin typeface="Comic Sans MS" panose="030F0702030302020204" pitchFamily="66" charset="0"/>
              </a:rPr>
              <a:t>Se alimentan de cadáveres de animales sin haber participado en su caza. </a:t>
            </a:r>
          </a:p>
        </p:txBody>
      </p:sp>
      <p:sp>
        <p:nvSpPr>
          <p:cNvPr id="14" name="Rectangle 85">
            <a:extLst>
              <a:ext uri="{FF2B5EF4-FFF2-40B4-BE49-F238E27FC236}">
                <a16:creationId xmlns:a16="http://schemas.microsoft.com/office/drawing/2014/main" id="{A8154305-6819-4FF4-AE8C-0D58AD9998A8}"/>
              </a:ext>
            </a:extLst>
          </p:cNvPr>
          <p:cNvSpPr>
            <a:spLocks noChangeArrowheads="1"/>
          </p:cNvSpPr>
          <p:nvPr/>
        </p:nvSpPr>
        <p:spPr bwMode="auto">
          <a:xfrm>
            <a:off x="3664467" y="3441417"/>
            <a:ext cx="2419801" cy="959213"/>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COPRÓFAGOS</a:t>
            </a:r>
          </a:p>
          <a:p>
            <a:pPr algn="ctr"/>
            <a:r>
              <a:rPr lang="es-ES" sz="1400" dirty="0">
                <a:latin typeface="Comic Sans MS" panose="030F0702030302020204" pitchFamily="66" charset="0"/>
              </a:rPr>
              <a:t>(escarabajo estercolero)</a:t>
            </a:r>
          </a:p>
          <a:p>
            <a:pPr algn="ctr"/>
            <a:r>
              <a:rPr lang="es-ES" sz="1400" dirty="0">
                <a:latin typeface="Comic Sans MS" panose="030F0702030302020204" pitchFamily="66" charset="0"/>
              </a:rPr>
              <a:t>Se alimentan de excrementos.</a:t>
            </a:r>
          </a:p>
        </p:txBody>
      </p:sp>
      <p:sp>
        <p:nvSpPr>
          <p:cNvPr id="15" name="Rectangle 85">
            <a:extLst>
              <a:ext uri="{FF2B5EF4-FFF2-40B4-BE49-F238E27FC236}">
                <a16:creationId xmlns:a16="http://schemas.microsoft.com/office/drawing/2014/main" id="{C234D81C-90FB-45BA-B726-826E10D466ED}"/>
              </a:ext>
            </a:extLst>
          </p:cNvPr>
          <p:cNvSpPr>
            <a:spLocks noChangeArrowheads="1"/>
          </p:cNvSpPr>
          <p:nvPr/>
        </p:nvSpPr>
        <p:spPr bwMode="auto">
          <a:xfrm>
            <a:off x="6502657" y="3949879"/>
            <a:ext cx="2419801" cy="1377862"/>
          </a:xfrm>
          <a:prstGeom prst="rect">
            <a:avLst/>
          </a:prstGeom>
          <a:solidFill>
            <a:srgbClr val="CCFF99"/>
          </a:solidFill>
          <a:ln w="9525">
            <a:solidFill>
              <a:srgbClr val="339933"/>
            </a:solidFill>
            <a:miter lim="800000"/>
            <a:headEnd/>
            <a:tailEnd/>
          </a:ln>
          <a:effectLst/>
        </p:spPr>
        <p:txBody>
          <a:bodyPr anchor="ctr"/>
          <a:lstStyle/>
          <a:p>
            <a:pPr algn="ctr"/>
            <a:endParaRPr lang="es-ES" sz="1400" b="1" dirty="0">
              <a:latin typeface="Comic Sans MS" panose="030F0702030302020204" pitchFamily="66" charset="0"/>
            </a:endParaRPr>
          </a:p>
          <a:p>
            <a:pPr algn="ctr"/>
            <a:r>
              <a:rPr lang="es-ES" sz="1400" b="1" dirty="0">
                <a:latin typeface="Comic Sans MS" panose="030F0702030302020204" pitchFamily="66" charset="0"/>
              </a:rPr>
              <a:t>DETRITÍVOROS</a:t>
            </a:r>
          </a:p>
          <a:p>
            <a:pPr algn="ctr"/>
            <a:r>
              <a:rPr lang="es-ES" sz="1400" dirty="0">
                <a:latin typeface="Comic Sans MS" panose="030F0702030302020204" pitchFamily="66" charset="0"/>
              </a:rPr>
              <a:t>(lombrices, milpiés, cochinillas, …)</a:t>
            </a:r>
          </a:p>
          <a:p>
            <a:pPr algn="ctr"/>
            <a:r>
              <a:rPr lang="es-ES" sz="1400" dirty="0">
                <a:latin typeface="Comic Sans MS" panose="030F0702030302020204" pitchFamily="66" charset="0"/>
              </a:rPr>
              <a:t>Se alimentan de detritos: materia orgánica en descomposición.</a:t>
            </a:r>
          </a:p>
          <a:p>
            <a:pPr algn="ctr"/>
            <a:endParaRPr lang="es-ES" sz="1400" dirty="0">
              <a:latin typeface="Comic Sans MS" panose="030F0702030302020204" pitchFamily="66" charset="0"/>
            </a:endParaRPr>
          </a:p>
        </p:txBody>
      </p:sp>
      <p:sp>
        <p:nvSpPr>
          <p:cNvPr id="11" name="Rectangle 85">
            <a:extLst>
              <a:ext uri="{FF2B5EF4-FFF2-40B4-BE49-F238E27FC236}">
                <a16:creationId xmlns:a16="http://schemas.microsoft.com/office/drawing/2014/main" id="{2671AE59-550F-4A49-A3FB-57E1B775F1EB}"/>
              </a:ext>
            </a:extLst>
          </p:cNvPr>
          <p:cNvSpPr>
            <a:spLocks noChangeArrowheads="1"/>
          </p:cNvSpPr>
          <p:nvPr/>
        </p:nvSpPr>
        <p:spPr bwMode="auto">
          <a:xfrm>
            <a:off x="3816868" y="5539847"/>
            <a:ext cx="1704702" cy="959213"/>
          </a:xfrm>
          <a:prstGeom prst="rect">
            <a:avLst/>
          </a:prstGeom>
          <a:solidFill>
            <a:srgbClr val="CCFF99"/>
          </a:solidFill>
          <a:ln w="9525">
            <a:solidFill>
              <a:srgbClr val="339933"/>
            </a:solidFill>
            <a:miter lim="800000"/>
            <a:headEnd/>
            <a:tailEnd/>
          </a:ln>
          <a:effectLst/>
        </p:spPr>
        <p:txBody>
          <a:bodyPr anchor="ctr"/>
          <a:lstStyle/>
          <a:p>
            <a:pPr algn="ctr"/>
            <a:r>
              <a:rPr lang="es-ES" sz="1400" b="1" dirty="0">
                <a:latin typeface="Comic Sans MS" panose="030F0702030302020204" pitchFamily="66" charset="0"/>
              </a:rPr>
              <a:t>OMNÍVOROS</a:t>
            </a:r>
          </a:p>
          <a:p>
            <a:pPr algn="ctr"/>
            <a:r>
              <a:rPr lang="es-ES" sz="1400" dirty="0">
                <a:latin typeface="Comic Sans MS" panose="030F0702030302020204" pitchFamily="66" charset="0"/>
              </a:rPr>
              <a:t>Se alimentan de productores y de consumidores.</a:t>
            </a:r>
          </a:p>
        </p:txBody>
      </p:sp>
      <p:sp>
        <p:nvSpPr>
          <p:cNvPr id="3" name="Rectángulo 2">
            <a:extLst>
              <a:ext uri="{FF2B5EF4-FFF2-40B4-BE49-F238E27FC236}">
                <a16:creationId xmlns:a16="http://schemas.microsoft.com/office/drawing/2014/main" id="{F49DA583-A4D4-4A19-BAE7-0151D2C7D001}"/>
              </a:ext>
            </a:extLst>
          </p:cNvPr>
          <p:cNvSpPr/>
          <p:nvPr/>
        </p:nvSpPr>
        <p:spPr>
          <a:xfrm>
            <a:off x="6420068" y="6084579"/>
            <a:ext cx="2618421" cy="454612"/>
          </a:xfrm>
          <a:prstGeom prst="rect">
            <a:avLst/>
          </a:prstGeom>
        </p:spPr>
        <p:txBody>
          <a:bodyPr wrap="square">
            <a:spAutoFit/>
          </a:bodyPr>
          <a:lstStyle/>
          <a:p>
            <a:pPr algn="ctr">
              <a:lnSpc>
                <a:spcPct val="107000"/>
              </a:lnSpc>
              <a:spcAft>
                <a:spcPts val="800"/>
              </a:spcAft>
            </a:pPr>
            <a:r>
              <a:rPr lang="es-ES" sz="11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1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7" tooltip="Tipos de organismos consumidores"/>
              </a:rPr>
              <a:t>Principales tipos de consumidores</a:t>
            </a:r>
            <a:r>
              <a:rPr lang="es-ES" sz="11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F2C12E2-DC41-40C5-B86F-3035A5C16C29}"/>
              </a:ext>
            </a:extLst>
          </p:cNvPr>
          <p:cNvPicPr>
            <a:picLocks noChangeAspect="1"/>
          </p:cNvPicPr>
          <p:nvPr/>
        </p:nvPicPr>
        <p:blipFill rotWithShape="1">
          <a:blip r:embed="rId8"/>
          <a:srcRect l="34747" t="57632" r="4844" b="9864"/>
          <a:stretch/>
        </p:blipFill>
        <p:spPr>
          <a:xfrm>
            <a:off x="1039253" y="5443235"/>
            <a:ext cx="2777614" cy="1119488"/>
          </a:xfrm>
          <a:prstGeom prst="rect">
            <a:avLst/>
          </a:prstGeom>
        </p:spPr>
      </p:pic>
    </p:spTree>
    <p:extLst>
      <p:ext uri="{BB962C8B-B14F-4D97-AF65-F5344CB8AC3E}">
        <p14:creationId xmlns:p14="http://schemas.microsoft.com/office/powerpoint/2010/main" val="20297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12" presetClass="entr" presetSubtype="8" fill="hold" grpId="0"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slide(from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par>
                                <p:cTn id="27" presetID="12" presetClass="entr" presetSubtype="8" fill="hold" grpId="0" nodeType="withEffect">
                                  <p:stCondLst>
                                    <p:cond delay="2000"/>
                                  </p:stCondLst>
                                  <p:childTnLst>
                                    <p:set>
                                      <p:cBhvr>
                                        <p:cTn id="28" dur="1" fill="hold">
                                          <p:stCondLst>
                                            <p:cond delay="0"/>
                                          </p:stCondLst>
                                        </p:cTn>
                                        <p:tgtEl>
                                          <p:spTgt spid="14"/>
                                        </p:tgtEl>
                                        <p:attrNameLst>
                                          <p:attrName>style.visibility</p:attrName>
                                        </p:attrNameLst>
                                      </p:cBhvr>
                                      <p:to>
                                        <p:strVal val="visible"/>
                                      </p:to>
                                    </p:set>
                                    <p:animEffect transition="in" filter="slide(fromLeft)">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12" presetClass="entr" presetSubtype="8" fill="hold" grpId="0" nodeType="withEffect">
                                  <p:stCondLst>
                                    <p:cond delay="2000"/>
                                  </p:stCondLst>
                                  <p:childTnLst>
                                    <p:set>
                                      <p:cBhvr>
                                        <p:cTn id="45" dur="1" fill="hold">
                                          <p:stCondLst>
                                            <p:cond delay="0"/>
                                          </p:stCondLst>
                                        </p:cTn>
                                        <p:tgtEl>
                                          <p:spTgt spid="15"/>
                                        </p:tgtEl>
                                        <p:attrNameLst>
                                          <p:attrName>style.visibility</p:attrName>
                                        </p:attrNameLst>
                                      </p:cBhvr>
                                      <p:to>
                                        <p:strVal val="visible"/>
                                      </p:to>
                                    </p:set>
                                    <p:animEffect transition="in" filter="slide(fromLeft)">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12" presetClass="entr" presetSubtype="8" fill="hold" grpId="0" nodeType="withEffect">
                                  <p:stCondLst>
                                    <p:cond delay="2000"/>
                                  </p:stCondLst>
                                  <p:childTnLst>
                                    <p:set>
                                      <p:cBhvr>
                                        <p:cTn id="55" dur="1" fill="hold">
                                          <p:stCondLst>
                                            <p:cond delay="0"/>
                                          </p:stCondLst>
                                        </p:cTn>
                                        <p:tgtEl>
                                          <p:spTgt spid="11"/>
                                        </p:tgtEl>
                                        <p:attrNameLst>
                                          <p:attrName>style.visibility</p:attrName>
                                        </p:attrNameLst>
                                      </p:cBhvr>
                                      <p:to>
                                        <p:strVal val="visible"/>
                                      </p:to>
                                    </p:set>
                                    <p:animEffect transition="in" filter="slide(fromLeft)">
                                      <p:cBhvr>
                                        <p:cTn id="5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eb.educastur.princast.es/proyectos/biogeo_ov/4a_ESO/07_Ecologia/diapositivas/Diapositiva09.JPG"/>
          <p:cNvPicPr>
            <a:picLocks noChangeAspect="1" noChangeArrowheads="1"/>
          </p:cNvPicPr>
          <p:nvPr/>
        </p:nvPicPr>
        <p:blipFill rotWithShape="1">
          <a:blip r:embed="rId2" cstate="print"/>
          <a:srcRect t="7602" r="7899"/>
          <a:stretch/>
        </p:blipFill>
        <p:spPr bwMode="auto">
          <a:xfrm>
            <a:off x="1152394" y="1628004"/>
            <a:ext cx="6719381" cy="5058538"/>
          </a:xfrm>
          <a:prstGeom prst="rect">
            <a:avLst/>
          </a:prstGeom>
          <a:noFill/>
        </p:spPr>
      </p:pic>
      <p:sp>
        <p:nvSpPr>
          <p:cNvPr id="5" name="4 Rectángulo"/>
          <p:cNvSpPr/>
          <p:nvPr/>
        </p:nvSpPr>
        <p:spPr bwMode="auto">
          <a:xfrm>
            <a:off x="7884368" y="5481228"/>
            <a:ext cx="914400" cy="914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2" name="Título 1"/>
          <p:cNvSpPr>
            <a:spLocks noGrp="1"/>
          </p:cNvSpPr>
          <p:nvPr>
            <p:ph type="title"/>
          </p:nvPr>
        </p:nvSpPr>
        <p:spPr>
          <a:xfrm>
            <a:off x="457200" y="216840"/>
            <a:ext cx="8229600" cy="1143000"/>
          </a:xfrm>
        </p:spPr>
        <p:txBody>
          <a:bodyPr>
            <a:normAutofit fontScale="90000"/>
          </a:bodyPr>
          <a:lstStyle/>
          <a:p>
            <a:r>
              <a:rPr lang="es-ES" sz="1800" b="1" dirty="0" err="1">
                <a:solidFill>
                  <a:srgbClr val="0070C0"/>
                </a:solidFill>
                <a:latin typeface="Comic Sans MS" panose="030F0702030302020204" pitchFamily="66" charset="0"/>
              </a:rPr>
              <a:t>b/</a:t>
            </a:r>
            <a:r>
              <a:rPr lang="es-ES" sz="1800" b="1" dirty="0">
                <a:solidFill>
                  <a:srgbClr val="0070C0"/>
                </a:solidFill>
                <a:latin typeface="Comic Sans MS" panose="030F0702030302020204" pitchFamily="66" charset="0"/>
              </a:rPr>
              <a:t> CADENAS Y REDES TRÓFICAS</a:t>
            </a:r>
            <a:br>
              <a:rPr lang="es-ES" sz="1800" dirty="0">
                <a:solidFill>
                  <a:srgbClr val="0070C0"/>
                </a:solidFill>
                <a:latin typeface="Comic Sans MS" panose="030F0702030302020204" pitchFamily="66" charset="0"/>
              </a:rPr>
            </a:br>
            <a:br>
              <a:rPr lang="es-ES" sz="1800" dirty="0">
                <a:solidFill>
                  <a:srgbClr val="0070C0"/>
                </a:solidFill>
                <a:latin typeface="Comic Sans MS" panose="030F0702030302020204" pitchFamily="66" charset="0"/>
              </a:rPr>
            </a:br>
            <a:r>
              <a:rPr lang="es-ES" sz="1800" b="1" dirty="0">
                <a:solidFill>
                  <a:srgbClr val="0070C0"/>
                </a:solidFill>
                <a:latin typeface="Comic Sans MS" panose="030F0702030302020204" pitchFamily="66" charset="0"/>
              </a:rPr>
              <a:t>CADENA TRÓFICA: </a:t>
            </a:r>
            <a:r>
              <a:rPr lang="es-ES" sz="1800" dirty="0">
                <a:solidFill>
                  <a:srgbClr val="0070C0"/>
                </a:solidFill>
                <a:latin typeface="Comic Sans MS" panose="030F0702030302020204" pitchFamily="66" charset="0"/>
              </a:rPr>
              <a:t>serie de seres vivos vinculados por una relación de alimentación. Cada uno se alimenta del anterior, siendo el 1º siempre un productor.</a:t>
            </a:r>
            <a:endParaRPr lang="es-ES" sz="18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052608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93" name="Text Box 25"/>
          <p:cNvSpPr txBox="1">
            <a:spLocks noChangeArrowheads="1"/>
          </p:cNvSpPr>
          <p:nvPr/>
        </p:nvSpPr>
        <p:spPr bwMode="auto">
          <a:xfrm>
            <a:off x="220548" y="1116521"/>
            <a:ext cx="2348480" cy="4293483"/>
          </a:xfrm>
          <a:prstGeom prst="rect">
            <a:avLst/>
          </a:prstGeom>
          <a:noFill/>
          <a:ln w="9525">
            <a:noFill/>
            <a:miter lim="800000"/>
            <a:headEnd/>
            <a:tailEnd/>
          </a:ln>
          <a:effectLst/>
        </p:spPr>
        <p:txBody>
          <a:bodyPr wrap="square">
            <a:spAutoFit/>
          </a:bodyPr>
          <a:lstStyle/>
          <a:p>
            <a:pPr algn="ctr">
              <a:spcBef>
                <a:spcPct val="50000"/>
              </a:spcBef>
            </a:pPr>
            <a:r>
              <a:rPr lang="es-ES" sz="1400" dirty="0">
                <a:solidFill>
                  <a:srgbClr val="339933"/>
                </a:solidFill>
                <a:latin typeface="Comic Sans MS" pitchFamily="66" charset="0"/>
              </a:rPr>
              <a:t>En un ecosistema las cadenas tróficas no están aisladas sino interconectadas formando redes ya que cada depredador suele tener más de una presa y cada presa más de un depredador.</a:t>
            </a:r>
          </a:p>
          <a:p>
            <a:pPr algn="ctr">
              <a:spcBef>
                <a:spcPct val="50000"/>
              </a:spcBef>
            </a:pPr>
            <a:r>
              <a:rPr lang="es-ES" sz="1400" dirty="0">
                <a:solidFill>
                  <a:srgbClr val="339933"/>
                </a:solidFill>
                <a:latin typeface="Comic Sans MS" pitchFamily="66" charset="0"/>
              </a:rPr>
              <a:t>En una</a:t>
            </a:r>
            <a:r>
              <a:rPr lang="es-ES" sz="1400" b="1" dirty="0">
                <a:solidFill>
                  <a:srgbClr val="339933"/>
                </a:solidFill>
                <a:latin typeface="Comic Sans MS" pitchFamily="66" charset="0"/>
              </a:rPr>
              <a:t> RED TRÓFICA </a:t>
            </a:r>
            <a:r>
              <a:rPr lang="es-ES" sz="1400" dirty="0">
                <a:solidFill>
                  <a:srgbClr val="339933"/>
                </a:solidFill>
                <a:latin typeface="Comic Sans MS" pitchFamily="66" charset="0"/>
              </a:rPr>
              <a:t>se relacionan unas especies con otras mediante flechas que indican quién es comido por quién. No se representan descomponedores porque se alimentan de restos de seres vivos de todos los niveles.</a:t>
            </a:r>
          </a:p>
        </p:txBody>
      </p:sp>
      <p:pic>
        <p:nvPicPr>
          <p:cNvPr id="84066" name="Picture 98" descr="829625JSt05p114h02"/>
          <p:cNvPicPr>
            <a:picLocks noChangeAspect="1" noChangeArrowheads="1"/>
          </p:cNvPicPr>
          <p:nvPr/>
        </p:nvPicPr>
        <p:blipFill>
          <a:blip r:embed="rId3" cstate="print"/>
          <a:srcRect/>
          <a:stretch>
            <a:fillRect/>
          </a:stretch>
        </p:blipFill>
        <p:spPr bwMode="auto">
          <a:xfrm>
            <a:off x="3940631" y="182673"/>
            <a:ext cx="3831772" cy="2704239"/>
          </a:xfrm>
          <a:prstGeom prst="rect">
            <a:avLst/>
          </a:prstGeom>
          <a:noFill/>
        </p:spPr>
      </p:pic>
      <p:pic>
        <p:nvPicPr>
          <p:cNvPr id="4" name="Picture 17">
            <a:extLst>
              <a:ext uri="{FF2B5EF4-FFF2-40B4-BE49-F238E27FC236}">
                <a16:creationId xmlns:a16="http://schemas.microsoft.com/office/drawing/2014/main" id="{4A04372B-F860-4BF7-8D09-C59A76E8E436}"/>
              </a:ext>
            </a:extLst>
          </p:cNvPr>
          <p:cNvPicPr>
            <a:picLocks noChangeAspect="1" noChangeArrowheads="1"/>
          </p:cNvPicPr>
          <p:nvPr/>
        </p:nvPicPr>
        <p:blipFill>
          <a:blip r:embed="rId4" cstate="print"/>
          <a:srcRect/>
          <a:stretch>
            <a:fillRect/>
          </a:stretch>
        </p:blipFill>
        <p:spPr bwMode="auto">
          <a:xfrm>
            <a:off x="2862947" y="3092778"/>
            <a:ext cx="6016966" cy="3386080"/>
          </a:xfrm>
          <a:prstGeom prst="rect">
            <a:avLst/>
          </a:prstGeom>
          <a:noFill/>
          <a:ln w="9525">
            <a:noFill/>
            <a:miter lim="800000"/>
            <a:headEnd/>
            <a:tailEnd/>
          </a:ln>
          <a:effectLst/>
        </p:spPr>
      </p:pic>
      <p:sp>
        <p:nvSpPr>
          <p:cNvPr id="5" name="Rectangle 94">
            <a:extLst>
              <a:ext uri="{FF2B5EF4-FFF2-40B4-BE49-F238E27FC236}">
                <a16:creationId xmlns:a16="http://schemas.microsoft.com/office/drawing/2014/main" id="{79C606D5-A63E-4B57-9BE7-F3D71B0F5BC3}"/>
              </a:ext>
            </a:extLst>
          </p:cNvPr>
          <p:cNvSpPr>
            <a:spLocks noChangeArrowheads="1"/>
          </p:cNvSpPr>
          <p:nvPr/>
        </p:nvSpPr>
        <p:spPr bwMode="auto">
          <a:xfrm>
            <a:off x="665615" y="351589"/>
            <a:ext cx="2894013" cy="323850"/>
          </a:xfrm>
          <a:prstGeom prst="rect">
            <a:avLst/>
          </a:prstGeom>
          <a:solidFill>
            <a:srgbClr val="CCFF99"/>
          </a:solidFill>
          <a:ln w="12700">
            <a:solidFill>
              <a:srgbClr val="2E8A2E"/>
            </a:solidFill>
            <a:miter lim="800000"/>
            <a:headEnd/>
            <a:tailEnd/>
          </a:ln>
          <a:effectLst/>
        </p:spPr>
        <p:txBody>
          <a:bodyPr wrap="none" anchor="ctr"/>
          <a:lstStyle/>
          <a:p>
            <a:pPr algn="ctr"/>
            <a:r>
              <a:rPr lang="es-ES" dirty="0">
                <a:latin typeface="Comic Sans MS" panose="030F0702030302020204" pitchFamily="66" charset="0"/>
              </a:rPr>
              <a:t>LAS REDES TRÓFICAS </a:t>
            </a:r>
          </a:p>
        </p:txBody>
      </p:sp>
      <p:sp>
        <p:nvSpPr>
          <p:cNvPr id="2" name="Rectángulo 1">
            <a:extLst>
              <a:ext uri="{FF2B5EF4-FFF2-40B4-BE49-F238E27FC236}">
                <a16:creationId xmlns:a16="http://schemas.microsoft.com/office/drawing/2014/main" id="{2BFD9629-3F12-460C-A7FE-813891F7EA94}"/>
              </a:ext>
            </a:extLst>
          </p:cNvPr>
          <p:cNvSpPr/>
          <p:nvPr/>
        </p:nvSpPr>
        <p:spPr>
          <a:xfrm>
            <a:off x="220547" y="1029580"/>
            <a:ext cx="2348479" cy="438042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15743422-0E88-4278-9FC2-443C6F693B7A}"/>
              </a:ext>
            </a:extLst>
          </p:cNvPr>
          <p:cNvSpPr/>
          <p:nvPr/>
        </p:nvSpPr>
        <p:spPr>
          <a:xfrm>
            <a:off x="72172" y="6506411"/>
            <a:ext cx="2645228" cy="263598"/>
          </a:xfrm>
          <a:prstGeom prst="rect">
            <a:avLst/>
          </a:prstGeom>
        </p:spPr>
        <p:txBody>
          <a:bodyPr wrap="square">
            <a:spAutoFit/>
          </a:bodyPr>
          <a:lstStyle/>
          <a:p>
            <a:pPr>
              <a:lnSpc>
                <a:spcPct val="107000"/>
              </a:lnSpc>
              <a:spcAft>
                <a:spcPts val="800"/>
              </a:spcAft>
            </a:pPr>
            <a:r>
              <a:rPr lang="es-ES" sz="1100" dirty="0">
                <a:solidFill>
                  <a:srgbClr val="333333"/>
                </a:solidFill>
                <a:latin typeface="Comic Sans MS" panose="030F0702030302020204" pitchFamily="66" charset="0"/>
                <a:ea typeface="Calibri" panose="020F0502020204030204" pitchFamily="34" charset="0"/>
                <a:cs typeface="Times New Roman" panose="02020603050405020304" pitchFamily="18" charset="0"/>
              </a:rPr>
              <a:t>Animación </a:t>
            </a:r>
            <a:r>
              <a:rPr lang="es-ES" sz="1100" u="sng" dirty="0">
                <a:solidFill>
                  <a:srgbClr val="0055A6"/>
                </a:solidFill>
                <a:latin typeface="Comic Sans MS" panose="030F0702030302020204" pitchFamily="66" charset="0"/>
                <a:ea typeface="Calibri" panose="020F0502020204030204" pitchFamily="34" charset="0"/>
                <a:cs typeface="Times New Roman" panose="02020603050405020304" pitchFamily="18" charset="0"/>
                <a:hlinkClick r:id="rId5" tooltip="Cadenas y redes tróficas"/>
              </a:rPr>
              <a:t>Cadenas y redes tróficas</a:t>
            </a:r>
            <a:r>
              <a:rPr lang="es-ES" sz="1100" dirty="0">
                <a:solidFill>
                  <a:srgbClr val="333333"/>
                </a:solidFill>
                <a:latin typeface="Comic Sans MS" panose="030F0702030302020204" pitchFamily="66" charset="0"/>
                <a:ea typeface="Calibri" panose="020F0502020204030204" pitchFamily="34" charset="0"/>
                <a:cs typeface="Times New Roman" panose="02020603050405020304" pitchFamily="18" charset="0"/>
              </a:rPr>
              <a:t>.</a:t>
            </a:r>
            <a:endParaRPr lang="es-ES"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CEFC4048-24FE-4906-A8E3-1FDCCE84406E}"/>
              </a:ext>
            </a:extLst>
          </p:cNvPr>
          <p:cNvSpPr txBox="1">
            <a:spLocks noChangeArrowheads="1"/>
          </p:cNvSpPr>
          <p:nvPr/>
        </p:nvSpPr>
        <p:spPr bwMode="auto">
          <a:xfrm>
            <a:off x="4104733" y="6516542"/>
            <a:ext cx="4037781" cy="307777"/>
          </a:xfrm>
          <a:prstGeom prst="rect">
            <a:avLst/>
          </a:prstGeom>
          <a:noFill/>
          <a:ln w="9525">
            <a:noFill/>
            <a:miter lim="800000"/>
            <a:headEnd/>
            <a:tailEnd/>
          </a:ln>
          <a:effectLst/>
        </p:spPr>
        <p:txBody>
          <a:bodyPr wrap="square">
            <a:spAutoFit/>
          </a:bodyPr>
          <a:lstStyle/>
          <a:p>
            <a:pPr algn="ctr">
              <a:spcBef>
                <a:spcPct val="50000"/>
              </a:spcBef>
            </a:pPr>
            <a:r>
              <a:rPr lang="es-ES_tradnl" sz="1400" b="1" dirty="0">
                <a:solidFill>
                  <a:schemeClr val="accent1"/>
                </a:solidFill>
                <a:latin typeface="Comic Sans MS" pitchFamily="66" charset="0"/>
              </a:rPr>
              <a:t>RED TRÓFICA del encinar</a:t>
            </a:r>
            <a:endParaRPr lang="es-ES" sz="1400" b="1" dirty="0">
              <a:solidFill>
                <a:schemeClr val="accent1"/>
              </a:solidFill>
              <a:latin typeface="Comic Sans MS" pitchFamily="66" charset="0"/>
            </a:endParaRPr>
          </a:p>
        </p:txBody>
      </p:sp>
    </p:spTree>
    <p:extLst>
      <p:ext uri="{BB962C8B-B14F-4D97-AF65-F5344CB8AC3E}">
        <p14:creationId xmlns:p14="http://schemas.microsoft.com/office/powerpoint/2010/main" val="616338493"/>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19" name="Picture 83" descr="ex097259"/>
          <p:cNvPicPr>
            <a:picLocks noChangeAspect="1" noChangeArrowheads="1"/>
          </p:cNvPicPr>
          <p:nvPr/>
        </p:nvPicPr>
        <p:blipFill>
          <a:blip r:embed="rId2" cstate="print"/>
          <a:srcRect/>
          <a:stretch>
            <a:fillRect/>
          </a:stretch>
        </p:blipFill>
        <p:spPr bwMode="auto">
          <a:xfrm>
            <a:off x="4716463" y="1089025"/>
            <a:ext cx="4356100" cy="3084513"/>
          </a:xfrm>
          <a:prstGeom prst="rect">
            <a:avLst/>
          </a:prstGeom>
          <a:noFill/>
        </p:spPr>
      </p:pic>
      <p:sp>
        <p:nvSpPr>
          <p:cNvPr id="14341" name="Text Box 5"/>
          <p:cNvSpPr txBox="1">
            <a:spLocks noChangeArrowheads="1"/>
          </p:cNvSpPr>
          <p:nvPr/>
        </p:nvSpPr>
        <p:spPr bwMode="auto">
          <a:xfrm>
            <a:off x="611560" y="276226"/>
            <a:ext cx="7488832" cy="369332"/>
          </a:xfrm>
          <a:prstGeom prst="rect">
            <a:avLst/>
          </a:prstGeom>
          <a:noFill/>
          <a:ln w="9525">
            <a:noFill/>
            <a:miter lim="800000"/>
            <a:headEnd/>
            <a:tailEnd/>
          </a:ln>
          <a:effectLst/>
        </p:spPr>
        <p:txBody>
          <a:bodyPr wrap="square">
            <a:spAutoFit/>
          </a:bodyPr>
          <a:lstStyle/>
          <a:p>
            <a:pPr>
              <a:spcBef>
                <a:spcPct val="50000"/>
              </a:spcBef>
            </a:pPr>
            <a:r>
              <a:rPr lang="es-ES" b="1" dirty="0">
                <a:solidFill>
                  <a:srgbClr val="339933"/>
                </a:solidFill>
                <a:latin typeface="Comic Sans MS" pitchFamily="66" charset="0"/>
              </a:rPr>
              <a:t>C/CICLO DE MATERIA Y FLUJO DE ENERGÍA</a:t>
            </a:r>
          </a:p>
        </p:txBody>
      </p:sp>
      <p:pic>
        <p:nvPicPr>
          <p:cNvPr id="14418" name="Picture 82" descr="829625JSt06p120h02"/>
          <p:cNvPicPr>
            <a:picLocks noChangeAspect="1" noChangeArrowheads="1"/>
          </p:cNvPicPr>
          <p:nvPr/>
        </p:nvPicPr>
        <p:blipFill>
          <a:blip r:embed="rId3" cstate="print">
            <a:clrChange>
              <a:clrFrom>
                <a:srgbClr val="FFFFFF"/>
              </a:clrFrom>
              <a:clrTo>
                <a:srgbClr val="FFFFFF">
                  <a:alpha val="0"/>
                </a:srgbClr>
              </a:clrTo>
            </a:clrChange>
          </a:blip>
          <a:srcRect b="7086"/>
          <a:stretch>
            <a:fillRect/>
          </a:stretch>
        </p:blipFill>
        <p:spPr bwMode="auto">
          <a:xfrm>
            <a:off x="741363" y="1341438"/>
            <a:ext cx="4478337" cy="4992687"/>
          </a:xfrm>
          <a:prstGeom prst="rect">
            <a:avLst/>
          </a:prstGeom>
          <a:noFill/>
        </p:spPr>
      </p:pic>
      <p:sp>
        <p:nvSpPr>
          <p:cNvPr id="14420" name="Line 84"/>
          <p:cNvSpPr>
            <a:spLocks noChangeShapeType="1"/>
          </p:cNvSpPr>
          <p:nvPr/>
        </p:nvSpPr>
        <p:spPr bwMode="auto">
          <a:xfrm>
            <a:off x="6157913" y="5624513"/>
            <a:ext cx="647700" cy="0"/>
          </a:xfrm>
          <a:prstGeom prst="line">
            <a:avLst/>
          </a:prstGeom>
          <a:noFill/>
          <a:ln w="50800">
            <a:solidFill>
              <a:srgbClr val="FF9900"/>
            </a:solidFill>
            <a:round/>
            <a:headEnd/>
            <a:tailEnd type="triangle" w="med" len="med"/>
          </a:ln>
          <a:effectLst/>
        </p:spPr>
        <p:txBody>
          <a:bodyPr/>
          <a:lstStyle/>
          <a:p>
            <a:endParaRPr lang="es-ES"/>
          </a:p>
        </p:txBody>
      </p:sp>
      <p:sp>
        <p:nvSpPr>
          <p:cNvPr id="14421" name="Line 85"/>
          <p:cNvSpPr>
            <a:spLocks noChangeShapeType="1"/>
          </p:cNvSpPr>
          <p:nvPr/>
        </p:nvSpPr>
        <p:spPr bwMode="auto">
          <a:xfrm>
            <a:off x="6146800" y="5913438"/>
            <a:ext cx="647700" cy="0"/>
          </a:xfrm>
          <a:prstGeom prst="line">
            <a:avLst/>
          </a:prstGeom>
          <a:noFill/>
          <a:ln w="50800">
            <a:solidFill>
              <a:srgbClr val="FF0000"/>
            </a:solidFill>
            <a:round/>
            <a:headEnd/>
            <a:tailEnd type="triangle" w="med" len="med"/>
          </a:ln>
          <a:effectLst/>
        </p:spPr>
        <p:txBody>
          <a:bodyPr/>
          <a:lstStyle/>
          <a:p>
            <a:endParaRPr lang="es-ES"/>
          </a:p>
        </p:txBody>
      </p:sp>
      <p:sp>
        <p:nvSpPr>
          <p:cNvPr id="14422" name="Rectangle 86"/>
          <p:cNvSpPr>
            <a:spLocks noChangeArrowheads="1"/>
          </p:cNvSpPr>
          <p:nvPr/>
        </p:nvSpPr>
        <p:spPr bwMode="auto">
          <a:xfrm>
            <a:off x="6048375" y="5337175"/>
            <a:ext cx="2736850" cy="828675"/>
          </a:xfrm>
          <a:prstGeom prst="rect">
            <a:avLst/>
          </a:prstGeom>
          <a:noFill/>
          <a:ln w="12700">
            <a:solidFill>
              <a:srgbClr val="2E8A2E"/>
            </a:solidFill>
            <a:miter lim="800000"/>
            <a:headEnd/>
            <a:tailEnd/>
          </a:ln>
          <a:effectLst/>
        </p:spPr>
        <p:txBody>
          <a:bodyPr wrap="none" anchor="ctr"/>
          <a:lstStyle/>
          <a:p>
            <a:endParaRPr lang="es-ES"/>
          </a:p>
        </p:txBody>
      </p:sp>
      <p:sp>
        <p:nvSpPr>
          <p:cNvPr id="14423" name="Text Box 87"/>
          <p:cNvSpPr txBox="1">
            <a:spLocks noChangeArrowheads="1"/>
          </p:cNvSpPr>
          <p:nvPr/>
        </p:nvSpPr>
        <p:spPr bwMode="auto">
          <a:xfrm>
            <a:off x="6950075" y="5445125"/>
            <a:ext cx="2051050" cy="366713"/>
          </a:xfrm>
          <a:prstGeom prst="rect">
            <a:avLst/>
          </a:prstGeom>
          <a:noFill/>
          <a:ln w="12700">
            <a:noFill/>
            <a:miter lim="800000"/>
            <a:headEnd/>
            <a:tailEnd/>
          </a:ln>
          <a:effectLst/>
        </p:spPr>
        <p:txBody>
          <a:bodyPr>
            <a:spAutoFit/>
          </a:bodyPr>
          <a:lstStyle/>
          <a:p>
            <a:pPr>
              <a:spcBef>
                <a:spcPct val="50000"/>
              </a:spcBef>
            </a:pPr>
            <a:r>
              <a:rPr lang="es-ES">
                <a:latin typeface="Comic Sans MS" panose="030F0702030302020204" pitchFamily="66" charset="0"/>
              </a:rPr>
              <a:t>Ciclo de materia</a:t>
            </a:r>
          </a:p>
        </p:txBody>
      </p:sp>
      <p:sp>
        <p:nvSpPr>
          <p:cNvPr id="14424" name="Text Box 88"/>
          <p:cNvSpPr txBox="1">
            <a:spLocks noChangeArrowheads="1"/>
          </p:cNvSpPr>
          <p:nvPr/>
        </p:nvSpPr>
        <p:spPr bwMode="auto">
          <a:xfrm>
            <a:off x="6950075" y="5726113"/>
            <a:ext cx="2051050" cy="366712"/>
          </a:xfrm>
          <a:prstGeom prst="rect">
            <a:avLst/>
          </a:prstGeom>
          <a:noFill/>
          <a:ln w="12700">
            <a:noFill/>
            <a:miter lim="800000"/>
            <a:headEnd/>
            <a:tailEnd/>
          </a:ln>
          <a:effectLst/>
        </p:spPr>
        <p:txBody>
          <a:bodyPr>
            <a:spAutoFit/>
          </a:bodyPr>
          <a:lstStyle/>
          <a:p>
            <a:pPr>
              <a:spcBef>
                <a:spcPct val="50000"/>
              </a:spcBef>
            </a:pPr>
            <a:r>
              <a:rPr lang="es-ES">
                <a:latin typeface="Comic Sans MS" panose="030F0702030302020204" pitchFamily="66" charset="0"/>
              </a:rPr>
              <a:t>Flujo de energía</a:t>
            </a:r>
          </a:p>
        </p:txBody>
      </p:sp>
      <p:sp>
        <p:nvSpPr>
          <p:cNvPr id="14425" name="Text Box 89"/>
          <p:cNvSpPr txBox="1">
            <a:spLocks noChangeArrowheads="1"/>
          </p:cNvSpPr>
          <p:nvPr/>
        </p:nvSpPr>
        <p:spPr bwMode="auto">
          <a:xfrm>
            <a:off x="1511300" y="1050925"/>
            <a:ext cx="1331913"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Calor</a:t>
            </a:r>
          </a:p>
        </p:txBody>
      </p:sp>
      <p:sp>
        <p:nvSpPr>
          <p:cNvPr id="14426" name="Text Box 90"/>
          <p:cNvSpPr txBox="1">
            <a:spLocks noChangeArrowheads="1"/>
          </p:cNvSpPr>
          <p:nvPr/>
        </p:nvSpPr>
        <p:spPr bwMode="auto">
          <a:xfrm>
            <a:off x="323850" y="1828800"/>
            <a:ext cx="1331913" cy="304800"/>
          </a:xfrm>
          <a:prstGeom prst="rect">
            <a:avLst/>
          </a:prstGeom>
          <a:noFill/>
          <a:ln w="12700">
            <a:noFill/>
            <a:miter lim="800000"/>
            <a:headEnd/>
            <a:tailEnd/>
          </a:ln>
          <a:effectLst/>
        </p:spPr>
        <p:txBody>
          <a:bodyPr>
            <a:spAutoFit/>
          </a:bodyPr>
          <a:lstStyle/>
          <a:p>
            <a:pPr algn="ctr">
              <a:spcBef>
                <a:spcPct val="50000"/>
              </a:spcBef>
            </a:pPr>
            <a:r>
              <a:rPr lang="es-ES" sz="1400" dirty="0">
                <a:latin typeface="Comic Sans MS" panose="030F0702030302020204" pitchFamily="66" charset="0"/>
              </a:rPr>
              <a:t>Energía</a:t>
            </a:r>
          </a:p>
        </p:txBody>
      </p:sp>
      <p:sp>
        <p:nvSpPr>
          <p:cNvPr id="14427" name="Text Box 91"/>
          <p:cNvSpPr txBox="1">
            <a:spLocks noChangeArrowheads="1"/>
          </p:cNvSpPr>
          <p:nvPr/>
        </p:nvSpPr>
        <p:spPr bwMode="auto">
          <a:xfrm>
            <a:off x="2087563" y="5127625"/>
            <a:ext cx="1331912"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Productores</a:t>
            </a:r>
          </a:p>
        </p:txBody>
      </p:sp>
      <p:sp>
        <p:nvSpPr>
          <p:cNvPr id="14428" name="Text Box 92"/>
          <p:cNvSpPr txBox="1">
            <a:spLocks noChangeArrowheads="1"/>
          </p:cNvSpPr>
          <p:nvPr/>
        </p:nvSpPr>
        <p:spPr bwMode="auto">
          <a:xfrm>
            <a:off x="1692275" y="4168775"/>
            <a:ext cx="2592388"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Consumidores primarios</a:t>
            </a:r>
          </a:p>
        </p:txBody>
      </p:sp>
      <p:sp>
        <p:nvSpPr>
          <p:cNvPr id="14429" name="Text Box 93"/>
          <p:cNvSpPr txBox="1">
            <a:spLocks noChangeArrowheads="1"/>
          </p:cNvSpPr>
          <p:nvPr/>
        </p:nvSpPr>
        <p:spPr bwMode="auto">
          <a:xfrm>
            <a:off x="1655763" y="3249613"/>
            <a:ext cx="2592387"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 secundarios</a:t>
            </a:r>
          </a:p>
        </p:txBody>
      </p:sp>
      <p:sp>
        <p:nvSpPr>
          <p:cNvPr id="14430" name="Text Box 94"/>
          <p:cNvSpPr txBox="1">
            <a:spLocks noChangeArrowheads="1"/>
          </p:cNvSpPr>
          <p:nvPr/>
        </p:nvSpPr>
        <p:spPr bwMode="auto">
          <a:xfrm>
            <a:off x="1943100" y="2282825"/>
            <a:ext cx="1944688"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 terciarios</a:t>
            </a:r>
          </a:p>
        </p:txBody>
      </p:sp>
      <p:sp>
        <p:nvSpPr>
          <p:cNvPr id="14431" name="Text Box 95"/>
          <p:cNvSpPr txBox="1">
            <a:spLocks noChangeArrowheads="1"/>
          </p:cNvSpPr>
          <p:nvPr/>
        </p:nvSpPr>
        <p:spPr bwMode="auto">
          <a:xfrm>
            <a:off x="3613150" y="5708650"/>
            <a:ext cx="1871663" cy="52322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Compuestos inorgánicos</a:t>
            </a:r>
          </a:p>
        </p:txBody>
      </p:sp>
      <p:sp>
        <p:nvSpPr>
          <p:cNvPr id="14432" name="Text Box 96"/>
          <p:cNvSpPr txBox="1">
            <a:spLocks noChangeArrowheads="1"/>
          </p:cNvSpPr>
          <p:nvPr/>
        </p:nvSpPr>
        <p:spPr bwMode="auto">
          <a:xfrm rot="16200000">
            <a:off x="3712369" y="3636169"/>
            <a:ext cx="2592388" cy="304800"/>
          </a:xfrm>
          <a:prstGeom prst="rect">
            <a:avLst/>
          </a:prstGeom>
          <a:noFill/>
          <a:ln w="12700">
            <a:noFill/>
            <a:miter lim="800000"/>
            <a:headEnd/>
            <a:tailEnd/>
          </a:ln>
          <a:effectLst/>
        </p:spPr>
        <p:txBody>
          <a:bodyPr>
            <a:spAutoFit/>
          </a:bodyPr>
          <a:lstStyle/>
          <a:p>
            <a:pPr algn="ctr">
              <a:spcBef>
                <a:spcPct val="50000"/>
              </a:spcBef>
            </a:pPr>
            <a:r>
              <a:rPr lang="es-ES" sz="1400">
                <a:latin typeface="Comic Sans MS" panose="030F0702030302020204" pitchFamily="66" charset="0"/>
              </a:rPr>
              <a:t>Descomponedores</a:t>
            </a:r>
          </a:p>
        </p:txBody>
      </p:sp>
      <p:sp>
        <p:nvSpPr>
          <p:cNvPr id="2" name="Rectángulo 1">
            <a:extLst>
              <a:ext uri="{FF2B5EF4-FFF2-40B4-BE49-F238E27FC236}">
                <a16:creationId xmlns:a16="http://schemas.microsoft.com/office/drawing/2014/main" id="{3EA5C635-B90E-4227-97DD-B7D738B32A26}"/>
              </a:ext>
            </a:extLst>
          </p:cNvPr>
          <p:cNvSpPr/>
          <p:nvPr/>
        </p:nvSpPr>
        <p:spPr>
          <a:xfrm>
            <a:off x="144463" y="6444700"/>
            <a:ext cx="4572000" cy="256993"/>
          </a:xfrm>
          <a:prstGeom prst="rect">
            <a:avLst/>
          </a:prstGeom>
        </p:spPr>
        <p:txBody>
          <a:bodyPr>
            <a:spAutoFit/>
          </a:bodyPr>
          <a:lstStyle/>
          <a:p>
            <a:pPr algn="just">
              <a:lnSpc>
                <a:spcPct val="107000"/>
              </a:lnSpc>
              <a:spcAft>
                <a:spcPts val="800"/>
              </a:spcAft>
            </a:pPr>
            <a:r>
              <a:rPr lang="es-ES" sz="1000" dirty="0">
                <a:latin typeface="Comic Sans MS" panose="030F0702030302020204" pitchFamily="66" charset="0"/>
                <a:ea typeface="Times New Roman" panose="02020603050405020304" pitchFamily="18" charset="0"/>
                <a:cs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4" tooltip="Ciclo de la materia y flujo de energía"/>
              </a:rPr>
              <a:t>Ciclo de la materia y flujo de energía</a:t>
            </a:r>
            <a:r>
              <a:rPr lang="es-ES" sz="1000" dirty="0">
                <a:latin typeface="Comic Sans MS" panose="030F0702030302020204" pitchFamily="66" charset="0"/>
                <a:ea typeface="Times New Roman" panose="02020603050405020304" pitchFamily="18" charset="0"/>
                <a:cs typeface="Times New Roman" panose="02020603050405020304" pitchFamily="18" charset="0"/>
              </a:rPr>
              <a:t>.</a:t>
            </a:r>
            <a:endParaRPr lang="es-ES" sz="1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626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eb.educastur.princast.es/proyectos/biogeo_ov/4a_ESO/07_Ecologia/diapositivas/Diapositiva26.JPG"/>
          <p:cNvPicPr>
            <a:picLocks noChangeAspect="1" noChangeArrowheads="1"/>
          </p:cNvPicPr>
          <p:nvPr/>
        </p:nvPicPr>
        <p:blipFill>
          <a:blip r:embed="rId2" cstate="print"/>
          <a:srcRect/>
          <a:stretch>
            <a:fillRect/>
          </a:stretch>
        </p:blipFill>
        <p:spPr bwMode="auto">
          <a:xfrm>
            <a:off x="1114816" y="1433480"/>
            <a:ext cx="6933656" cy="5203089"/>
          </a:xfrm>
          <a:prstGeom prst="rect">
            <a:avLst/>
          </a:prstGeom>
          <a:noFill/>
        </p:spPr>
      </p:pic>
      <p:sp>
        <p:nvSpPr>
          <p:cNvPr id="5" name="4 Rectángulo"/>
          <p:cNvSpPr/>
          <p:nvPr/>
        </p:nvSpPr>
        <p:spPr bwMode="auto">
          <a:xfrm>
            <a:off x="6984268" y="5157192"/>
            <a:ext cx="914400" cy="914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6" name="Text Box 93"/>
          <p:cNvSpPr txBox="1">
            <a:spLocks noChangeArrowheads="1"/>
          </p:cNvSpPr>
          <p:nvPr/>
        </p:nvSpPr>
        <p:spPr bwMode="auto">
          <a:xfrm>
            <a:off x="3685901" y="2767440"/>
            <a:ext cx="2592387" cy="30480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C. secundarios</a:t>
            </a:r>
          </a:p>
        </p:txBody>
      </p:sp>
      <p:sp>
        <p:nvSpPr>
          <p:cNvPr id="7" name="Text Box 94"/>
          <p:cNvSpPr txBox="1">
            <a:spLocks noChangeArrowheads="1"/>
          </p:cNvSpPr>
          <p:nvPr/>
        </p:nvSpPr>
        <p:spPr bwMode="auto">
          <a:xfrm>
            <a:off x="3494556" y="1555830"/>
            <a:ext cx="1944688" cy="30480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C. terciarios</a:t>
            </a:r>
          </a:p>
        </p:txBody>
      </p:sp>
      <p:sp>
        <p:nvSpPr>
          <p:cNvPr id="8" name="Text Box 92"/>
          <p:cNvSpPr txBox="1">
            <a:spLocks noChangeArrowheads="1"/>
          </p:cNvSpPr>
          <p:nvPr/>
        </p:nvSpPr>
        <p:spPr bwMode="auto">
          <a:xfrm>
            <a:off x="3817490" y="4320268"/>
            <a:ext cx="2592388" cy="30480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C. primarios</a:t>
            </a:r>
          </a:p>
        </p:txBody>
      </p:sp>
      <p:sp>
        <p:nvSpPr>
          <p:cNvPr id="9" name="Text Box 91"/>
          <p:cNvSpPr txBox="1">
            <a:spLocks noChangeArrowheads="1"/>
          </p:cNvSpPr>
          <p:nvPr/>
        </p:nvSpPr>
        <p:spPr bwMode="auto">
          <a:xfrm>
            <a:off x="5491158" y="5585196"/>
            <a:ext cx="1331912" cy="30480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Productores</a:t>
            </a:r>
          </a:p>
        </p:txBody>
      </p:sp>
      <p:sp>
        <p:nvSpPr>
          <p:cNvPr id="10" name="Text Box 96"/>
          <p:cNvSpPr txBox="1">
            <a:spLocks noChangeArrowheads="1"/>
          </p:cNvSpPr>
          <p:nvPr/>
        </p:nvSpPr>
        <p:spPr bwMode="auto">
          <a:xfrm rot="16200000">
            <a:off x="6795814" y="3539662"/>
            <a:ext cx="2592388" cy="304800"/>
          </a:xfrm>
          <a:prstGeom prst="rect">
            <a:avLst/>
          </a:prstGeom>
          <a:noFill/>
          <a:ln w="12700">
            <a:noFill/>
            <a:miter lim="800000"/>
            <a:headEnd/>
            <a:tailEnd/>
          </a:ln>
          <a:effectLst/>
        </p:spPr>
        <p:txBody>
          <a:bodyPr>
            <a:spAutoFit/>
          </a:bodyPr>
          <a:lstStyle/>
          <a:p>
            <a:pPr algn="ctr">
              <a:spcBef>
                <a:spcPct val="50000"/>
              </a:spcBef>
            </a:pPr>
            <a:r>
              <a:rPr lang="es-ES" sz="1400" b="1" dirty="0" err="1">
                <a:latin typeface="Comic Sans MS" panose="030F0702030302020204" pitchFamily="66" charset="0"/>
              </a:rPr>
              <a:t>Descomponedores</a:t>
            </a:r>
            <a:endParaRPr lang="es-ES" sz="1400" b="1" dirty="0">
              <a:latin typeface="Comic Sans MS" panose="030F0702030302020204" pitchFamily="66" charset="0"/>
            </a:endParaRPr>
          </a:p>
        </p:txBody>
      </p:sp>
      <p:sp>
        <p:nvSpPr>
          <p:cNvPr id="11" name="Text Box 95"/>
          <p:cNvSpPr txBox="1">
            <a:spLocks noChangeArrowheads="1"/>
          </p:cNvSpPr>
          <p:nvPr/>
        </p:nvSpPr>
        <p:spPr bwMode="auto">
          <a:xfrm>
            <a:off x="6588769" y="4581128"/>
            <a:ext cx="1871663" cy="523220"/>
          </a:xfrm>
          <a:prstGeom prst="rect">
            <a:avLst/>
          </a:prstGeom>
          <a:noFill/>
          <a:ln w="12700">
            <a:noFill/>
            <a:miter lim="800000"/>
            <a:headEnd/>
            <a:tailEnd/>
          </a:ln>
          <a:effectLst/>
        </p:spPr>
        <p:txBody>
          <a:bodyPr>
            <a:spAutoFit/>
          </a:bodyPr>
          <a:lstStyle/>
          <a:p>
            <a:pPr algn="ctr">
              <a:spcBef>
                <a:spcPct val="50000"/>
              </a:spcBef>
            </a:pPr>
            <a:r>
              <a:rPr lang="es-ES" sz="1400" b="1" dirty="0">
                <a:latin typeface="Comic Sans MS" panose="030F0702030302020204" pitchFamily="66" charset="0"/>
              </a:rPr>
              <a:t>Compuestos inorgánicos</a:t>
            </a:r>
          </a:p>
        </p:txBody>
      </p:sp>
      <p:sp>
        <p:nvSpPr>
          <p:cNvPr id="12" name="Text Box 5"/>
          <p:cNvSpPr txBox="1">
            <a:spLocks noChangeArrowheads="1"/>
          </p:cNvSpPr>
          <p:nvPr/>
        </p:nvSpPr>
        <p:spPr bwMode="auto">
          <a:xfrm>
            <a:off x="413359" y="116632"/>
            <a:ext cx="8479121" cy="1169551"/>
          </a:xfrm>
          <a:prstGeom prst="rect">
            <a:avLst/>
          </a:prstGeom>
          <a:noFill/>
          <a:ln w="9525">
            <a:noFill/>
            <a:miter lim="800000"/>
            <a:headEnd/>
            <a:tailEnd/>
          </a:ln>
          <a:effectLst/>
        </p:spPr>
        <p:txBody>
          <a:bodyPr wrap="square">
            <a:spAutoFit/>
          </a:bodyPr>
          <a:lstStyle/>
          <a:p>
            <a:pPr>
              <a:spcBef>
                <a:spcPct val="50000"/>
              </a:spcBef>
            </a:pPr>
            <a:r>
              <a:rPr lang="es-ES" sz="1400" b="1" dirty="0">
                <a:solidFill>
                  <a:srgbClr val="339933"/>
                </a:solidFill>
                <a:latin typeface="Comic Sans MS" pitchFamily="66" charset="0"/>
              </a:rPr>
              <a:t>CICLO DE LA MATERIA: </a:t>
            </a:r>
            <a:r>
              <a:rPr lang="es-ES" sz="1400" dirty="0">
                <a:solidFill>
                  <a:srgbClr val="339933"/>
                </a:solidFill>
                <a:latin typeface="Comic Sans MS" pitchFamily="66" charset="0"/>
              </a:rPr>
              <a:t>los productores se alimentan de la materia inorgánica del suelo. Los consumidores 1</a:t>
            </a:r>
            <a:r>
              <a:rPr lang="es-ES" sz="1400" baseline="30000" dirty="0">
                <a:solidFill>
                  <a:srgbClr val="339933"/>
                </a:solidFill>
                <a:latin typeface="Comic Sans MS" pitchFamily="66" charset="0"/>
              </a:rPr>
              <a:t>arios</a:t>
            </a:r>
            <a:r>
              <a:rPr lang="es-ES" sz="1400" dirty="0">
                <a:solidFill>
                  <a:srgbClr val="339933"/>
                </a:solidFill>
                <a:latin typeface="Comic Sans MS" pitchFamily="66" charset="0"/>
              </a:rPr>
              <a:t> reciben materia orgánica al alimentarse de los productores, los consumidores 2</a:t>
            </a:r>
            <a:r>
              <a:rPr lang="es-ES" sz="1400" baseline="30000" dirty="0">
                <a:solidFill>
                  <a:srgbClr val="339933"/>
                </a:solidFill>
                <a:latin typeface="Comic Sans MS" pitchFamily="66" charset="0"/>
              </a:rPr>
              <a:t>arios </a:t>
            </a:r>
            <a:r>
              <a:rPr lang="es-ES" sz="1400" dirty="0">
                <a:solidFill>
                  <a:srgbClr val="339933"/>
                </a:solidFill>
                <a:latin typeface="Comic Sans MS" pitchFamily="66" charset="0"/>
              </a:rPr>
              <a:t>la reciben de los 1</a:t>
            </a:r>
            <a:r>
              <a:rPr lang="es-ES" sz="1400" baseline="30000" dirty="0">
                <a:solidFill>
                  <a:srgbClr val="339933"/>
                </a:solidFill>
                <a:latin typeface="Comic Sans MS" pitchFamily="66" charset="0"/>
              </a:rPr>
              <a:t>arios </a:t>
            </a:r>
            <a:r>
              <a:rPr lang="es-ES" sz="1400" dirty="0">
                <a:solidFill>
                  <a:srgbClr val="339933"/>
                </a:solidFill>
                <a:latin typeface="Comic Sans MS" pitchFamily="66" charset="0"/>
              </a:rPr>
              <a:t>y los 3</a:t>
            </a:r>
            <a:r>
              <a:rPr lang="es-ES" sz="1400" baseline="30000" dirty="0">
                <a:solidFill>
                  <a:srgbClr val="339933"/>
                </a:solidFill>
                <a:latin typeface="Comic Sans MS" pitchFamily="66" charset="0"/>
              </a:rPr>
              <a:t>arios </a:t>
            </a:r>
            <a:r>
              <a:rPr lang="es-ES" sz="1400" dirty="0">
                <a:solidFill>
                  <a:srgbClr val="339933"/>
                </a:solidFill>
                <a:latin typeface="Comic Sans MS" pitchFamily="66" charset="0"/>
              </a:rPr>
              <a:t>de los 2</a:t>
            </a:r>
            <a:r>
              <a:rPr lang="es-ES" sz="1400" baseline="30000" dirty="0">
                <a:solidFill>
                  <a:srgbClr val="339933"/>
                </a:solidFill>
                <a:latin typeface="Comic Sans MS" pitchFamily="66" charset="0"/>
              </a:rPr>
              <a:t>arios</a:t>
            </a:r>
            <a:r>
              <a:rPr lang="es-ES" sz="1400" dirty="0">
                <a:solidFill>
                  <a:srgbClr val="339933"/>
                </a:solidFill>
                <a:latin typeface="Comic Sans MS" pitchFamily="66" charset="0"/>
              </a:rPr>
              <a:t> . Los descomponedores pueden recibirla de cualquier nivel y </a:t>
            </a:r>
            <a:r>
              <a:rPr lang="es-ES" sz="1400" b="1" dirty="0">
                <a:solidFill>
                  <a:srgbClr val="339933"/>
                </a:solidFill>
                <a:latin typeface="Comic Sans MS" pitchFamily="66" charset="0"/>
              </a:rPr>
              <a:t>la reciclan</a:t>
            </a:r>
            <a:r>
              <a:rPr lang="es-ES" sz="1400" dirty="0">
                <a:solidFill>
                  <a:srgbClr val="339933"/>
                </a:solidFill>
                <a:latin typeface="Comic Sans MS" pitchFamily="66" charset="0"/>
              </a:rPr>
              <a:t> obteniendo así materia inorgánica para los productores. De esta manera la materia circula de forma </a:t>
            </a:r>
            <a:r>
              <a:rPr lang="es-ES" sz="1400" b="1" dirty="0">
                <a:solidFill>
                  <a:srgbClr val="339933"/>
                </a:solidFill>
                <a:latin typeface="Comic Sans MS" pitchFamily="66" charset="0"/>
              </a:rPr>
              <a:t>cerrada y cíclica </a:t>
            </a:r>
            <a:r>
              <a:rPr lang="es-ES" sz="1400" dirty="0">
                <a:solidFill>
                  <a:srgbClr val="339933"/>
                </a:solidFill>
                <a:latin typeface="Comic Sans MS" pitchFamily="66" charset="0"/>
              </a:rPr>
              <a:t>en el ecosistema.</a:t>
            </a:r>
            <a:endParaRPr lang="es-ES" sz="1400" b="1" dirty="0">
              <a:solidFill>
                <a:srgbClr val="339933"/>
              </a:solidFill>
              <a:latin typeface="Comic Sans MS" pitchFamily="66" charset="0"/>
            </a:endParaRPr>
          </a:p>
        </p:txBody>
      </p:sp>
      <p:cxnSp>
        <p:nvCxnSpPr>
          <p:cNvPr id="13" name="Conector recto de flecha 12"/>
          <p:cNvCxnSpPr>
            <a:cxnSpLocks/>
          </p:cNvCxnSpPr>
          <p:nvPr/>
        </p:nvCxnSpPr>
        <p:spPr bwMode="auto">
          <a:xfrm flipV="1">
            <a:off x="5544108" y="4444848"/>
            <a:ext cx="734380" cy="789620"/>
          </a:xfrm>
          <a:prstGeom prst="straightConnector1">
            <a:avLst/>
          </a:prstGeom>
          <a:solidFill>
            <a:schemeClr val="accent1"/>
          </a:solidFill>
          <a:ln w="57150" cap="flat" cmpd="sng" algn="ctr">
            <a:solidFill>
              <a:srgbClr val="0070C0"/>
            </a:solidFill>
            <a:prstDash val="solid"/>
            <a:round/>
            <a:headEnd type="none" w="med" len="med"/>
            <a:tailEnd type="triangle"/>
          </a:ln>
          <a:effectLst/>
        </p:spPr>
      </p:cxnSp>
      <p:cxnSp>
        <p:nvCxnSpPr>
          <p:cNvPr id="15" name="Conector recto 14">
            <a:extLst>
              <a:ext uri="{FF2B5EF4-FFF2-40B4-BE49-F238E27FC236}">
                <a16:creationId xmlns:a16="http://schemas.microsoft.com/office/drawing/2014/main" id="{B9FBCB94-51AB-498A-96A0-29087C7217B0}"/>
              </a:ext>
            </a:extLst>
          </p:cNvPr>
          <p:cNvCxnSpPr>
            <a:cxnSpLocks/>
          </p:cNvCxnSpPr>
          <p:nvPr/>
        </p:nvCxnSpPr>
        <p:spPr>
          <a:xfrm>
            <a:off x="7005872" y="4382458"/>
            <a:ext cx="3448" cy="174197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 Box 90">
            <a:extLst>
              <a:ext uri="{FF2B5EF4-FFF2-40B4-BE49-F238E27FC236}">
                <a16:creationId xmlns:a16="http://schemas.microsoft.com/office/drawing/2014/main" id="{E0300904-DAD2-4B28-AF2B-FADB93A82DB0}"/>
              </a:ext>
            </a:extLst>
          </p:cNvPr>
          <p:cNvSpPr txBox="1">
            <a:spLocks noChangeArrowheads="1"/>
          </p:cNvSpPr>
          <p:nvPr/>
        </p:nvSpPr>
        <p:spPr bwMode="auto">
          <a:xfrm>
            <a:off x="6697809" y="6156468"/>
            <a:ext cx="2163723" cy="584775"/>
          </a:xfrm>
          <a:prstGeom prst="rect">
            <a:avLst/>
          </a:prstGeom>
          <a:noFill/>
          <a:ln w="12700">
            <a:noFill/>
            <a:miter lim="800000"/>
            <a:headEnd/>
            <a:tailEnd/>
          </a:ln>
          <a:effectLst/>
        </p:spPr>
        <p:txBody>
          <a:bodyPr wrap="square">
            <a:spAutoFit/>
          </a:bodyPr>
          <a:lstStyle/>
          <a:p>
            <a:pPr algn="ctr">
              <a:spcBef>
                <a:spcPct val="50000"/>
              </a:spcBef>
            </a:pPr>
            <a:r>
              <a:rPr lang="es-ES" sz="1600" b="1" dirty="0">
                <a:solidFill>
                  <a:schemeClr val="accent1"/>
                </a:solidFill>
                <a:latin typeface="Comic Sans MS" panose="030F0702030302020204" pitchFamily="66" charset="0"/>
              </a:rPr>
              <a:t>CERRADO Y CÍCLICO</a:t>
            </a:r>
          </a:p>
        </p:txBody>
      </p:sp>
    </p:spTree>
    <p:extLst>
      <p:ext uri="{BB962C8B-B14F-4D97-AF65-F5344CB8AC3E}">
        <p14:creationId xmlns:p14="http://schemas.microsoft.com/office/powerpoint/2010/main" val="1021689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bwMode="auto">
          <a:xfrm>
            <a:off x="7632340" y="5229200"/>
            <a:ext cx="914400" cy="914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4" name="2 Título">
            <a:extLst>
              <a:ext uri="{FF2B5EF4-FFF2-40B4-BE49-F238E27FC236}">
                <a16:creationId xmlns:a16="http://schemas.microsoft.com/office/drawing/2014/main" id="{72F0A165-41C9-4EBA-817E-DE6690D4DC6E}"/>
              </a:ext>
            </a:extLst>
          </p:cNvPr>
          <p:cNvSpPr>
            <a:spLocks noGrp="1"/>
          </p:cNvSpPr>
          <p:nvPr>
            <p:ph type="title"/>
          </p:nvPr>
        </p:nvSpPr>
        <p:spPr>
          <a:xfrm>
            <a:off x="459474" y="914351"/>
            <a:ext cx="4889140" cy="5729808"/>
          </a:xfrm>
        </p:spPr>
        <p:txBody>
          <a:bodyPr>
            <a:normAutofit/>
          </a:bodyPr>
          <a:lstStyle/>
          <a:p>
            <a:r>
              <a:rPr lang="es-ES" sz="1600" dirty="0">
                <a:solidFill>
                  <a:srgbClr val="00B050"/>
                </a:solidFill>
                <a:latin typeface="Comic Sans MS" pitchFamily="66" charset="0"/>
              </a:rPr>
              <a:t>La energía entra en el ecosistema como </a:t>
            </a:r>
            <a:r>
              <a:rPr lang="es-ES" sz="1600" b="1" u="sng" dirty="0">
                <a:solidFill>
                  <a:srgbClr val="00B050"/>
                </a:solidFill>
                <a:latin typeface="Comic Sans MS" pitchFamily="66" charset="0"/>
              </a:rPr>
              <a:t>energía luminosa</a:t>
            </a:r>
            <a:r>
              <a:rPr lang="es-ES" sz="1600" dirty="0">
                <a:solidFill>
                  <a:srgbClr val="00B050"/>
                </a:solidFill>
                <a:latin typeface="Comic Sans MS" pitchFamily="66" charset="0"/>
              </a:rPr>
              <a:t> y es transformada en </a:t>
            </a:r>
            <a:r>
              <a:rPr lang="es-ES" sz="1600" b="1" u="sng" dirty="0">
                <a:solidFill>
                  <a:srgbClr val="00B050"/>
                </a:solidFill>
                <a:latin typeface="Comic Sans MS" pitchFamily="66" charset="0"/>
              </a:rPr>
              <a:t>energía química</a:t>
            </a:r>
            <a:r>
              <a:rPr lang="es-ES" sz="1600" dirty="0">
                <a:solidFill>
                  <a:srgbClr val="00B050"/>
                </a:solidFill>
                <a:latin typeface="Comic Sans MS" pitchFamily="66" charset="0"/>
              </a:rPr>
              <a:t> por las plantas. Estas </a:t>
            </a:r>
            <a:r>
              <a:rPr lang="es-ES" sz="1600" b="1" dirty="0">
                <a:solidFill>
                  <a:srgbClr val="00B050"/>
                </a:solidFill>
                <a:latin typeface="Comic Sans MS" pitchFamily="66" charset="0"/>
              </a:rPr>
              <a:t>perderán parte</a:t>
            </a:r>
            <a:r>
              <a:rPr lang="es-ES" sz="1600" dirty="0">
                <a:solidFill>
                  <a:srgbClr val="00B050"/>
                </a:solidFill>
                <a:latin typeface="Comic Sans MS" pitchFamily="66" charset="0"/>
              </a:rPr>
              <a:t> de su energía en sus procesos vitales. Los </a:t>
            </a:r>
            <a:r>
              <a:rPr lang="es-ES" sz="1600" b="1" dirty="0">
                <a:solidFill>
                  <a:srgbClr val="00B050"/>
                </a:solidFill>
                <a:latin typeface="Comic Sans MS" pitchFamily="66" charset="0"/>
              </a:rPr>
              <a:t>consumidores 1</a:t>
            </a:r>
            <a:r>
              <a:rPr lang="es-ES" sz="1600" b="1" baseline="30000" dirty="0">
                <a:solidFill>
                  <a:srgbClr val="00B050"/>
                </a:solidFill>
                <a:latin typeface="Comic Sans MS" pitchFamily="66" charset="0"/>
              </a:rPr>
              <a:t>arios</a:t>
            </a:r>
            <a:r>
              <a:rPr lang="es-ES" sz="1600" dirty="0">
                <a:solidFill>
                  <a:srgbClr val="00B050"/>
                </a:solidFill>
                <a:latin typeface="Comic Sans MS" pitchFamily="66" charset="0"/>
              </a:rPr>
              <a:t>, al alimentarse de vegetales, incorporan energía química. Parte de esta la emplearán en sus procesos vitales y otra parte la asimilarán y quedará incorporada en su materia orgánica. De aquí pasará a los </a:t>
            </a:r>
            <a:r>
              <a:rPr lang="es-ES" sz="1600" b="1" dirty="0">
                <a:solidFill>
                  <a:srgbClr val="00B050"/>
                </a:solidFill>
                <a:latin typeface="Comic Sans MS" pitchFamily="66" charset="0"/>
              </a:rPr>
              <a:t>consumidores 2</a:t>
            </a:r>
            <a:r>
              <a:rPr lang="es-ES" sz="1600" b="1" baseline="30000" dirty="0">
                <a:solidFill>
                  <a:srgbClr val="00B050"/>
                </a:solidFill>
                <a:latin typeface="Comic Sans MS" pitchFamily="66" charset="0"/>
              </a:rPr>
              <a:t>arios</a:t>
            </a:r>
            <a:r>
              <a:rPr lang="es-ES" sz="1600" dirty="0">
                <a:solidFill>
                  <a:srgbClr val="00B050"/>
                </a:solidFill>
                <a:latin typeface="Comic Sans MS" pitchFamily="66" charset="0"/>
              </a:rPr>
              <a:t>, nivel en el que vuelve a perderse parte de la energía en su funcionamiento. Los </a:t>
            </a:r>
            <a:r>
              <a:rPr lang="es-ES" sz="1600" b="1" dirty="0">
                <a:solidFill>
                  <a:srgbClr val="00B050"/>
                </a:solidFill>
                <a:latin typeface="Comic Sans MS" pitchFamily="66" charset="0"/>
              </a:rPr>
              <a:t>descomponedores</a:t>
            </a:r>
            <a:r>
              <a:rPr lang="es-ES" sz="1600" dirty="0">
                <a:solidFill>
                  <a:srgbClr val="00B050"/>
                </a:solidFill>
                <a:latin typeface="Comic Sans MS" pitchFamily="66" charset="0"/>
              </a:rPr>
              <a:t> devuelven de nuevo al medio la energía contenida en los excrementos, restos y cadáveres en forma de calor.</a:t>
            </a:r>
            <a:br>
              <a:rPr lang="es-ES" sz="1600" dirty="0">
                <a:solidFill>
                  <a:srgbClr val="00B050"/>
                </a:solidFill>
                <a:latin typeface="Comic Sans MS" pitchFamily="66" charset="0"/>
              </a:rPr>
            </a:br>
            <a:r>
              <a:rPr lang="es-ES" sz="1600" dirty="0">
                <a:solidFill>
                  <a:srgbClr val="00B050"/>
                </a:solidFill>
                <a:latin typeface="Comic Sans MS" pitchFamily="66" charset="0"/>
              </a:rPr>
              <a:t>Así, el flujo es </a:t>
            </a:r>
            <a:r>
              <a:rPr lang="es-ES" sz="1600" b="1" dirty="0">
                <a:solidFill>
                  <a:srgbClr val="00B050"/>
                </a:solidFill>
                <a:latin typeface="Comic Sans MS" pitchFamily="66" charset="0"/>
              </a:rPr>
              <a:t>ABIERTO y UNIDIRECCIONAL.</a:t>
            </a:r>
          </a:p>
        </p:txBody>
      </p:sp>
      <p:sp>
        <p:nvSpPr>
          <p:cNvPr id="6" name="2 Título">
            <a:extLst>
              <a:ext uri="{FF2B5EF4-FFF2-40B4-BE49-F238E27FC236}">
                <a16:creationId xmlns:a16="http://schemas.microsoft.com/office/drawing/2014/main" id="{D18FE3D2-915E-4546-A9CF-B4D77F8A563E}"/>
              </a:ext>
            </a:extLst>
          </p:cNvPr>
          <p:cNvSpPr txBox="1">
            <a:spLocks/>
          </p:cNvSpPr>
          <p:nvPr/>
        </p:nvSpPr>
        <p:spPr>
          <a:xfrm>
            <a:off x="457200" y="125694"/>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solidFill>
                  <a:srgbClr val="00B050"/>
                </a:solidFill>
                <a:latin typeface="Comic Sans MS" pitchFamily="66" charset="0"/>
              </a:rPr>
              <a:t>d/ FLUJO DE ENERGÍA: ABIERTO Y UNIDIRECCIONAL</a:t>
            </a:r>
            <a:br>
              <a:rPr lang="es-ES" sz="1800" b="1" dirty="0">
                <a:solidFill>
                  <a:srgbClr val="00B050"/>
                </a:solidFill>
                <a:latin typeface="Comic Sans MS" pitchFamily="66" charset="0"/>
              </a:rPr>
            </a:br>
            <a:endParaRPr lang="es-ES" sz="1800" b="1" dirty="0">
              <a:solidFill>
                <a:srgbClr val="00B050"/>
              </a:solidFill>
              <a:latin typeface="Comic Sans MS" pitchFamily="66" charset="0"/>
            </a:endParaRPr>
          </a:p>
        </p:txBody>
      </p:sp>
      <p:pic>
        <p:nvPicPr>
          <p:cNvPr id="3" name="Imagen 2">
            <a:extLst>
              <a:ext uri="{FF2B5EF4-FFF2-40B4-BE49-F238E27FC236}">
                <a16:creationId xmlns:a16="http://schemas.microsoft.com/office/drawing/2014/main" id="{6C9B14A2-DA5E-4885-AD1E-32BDC2F4989F}"/>
              </a:ext>
            </a:extLst>
          </p:cNvPr>
          <p:cNvPicPr>
            <a:picLocks noChangeAspect="1"/>
          </p:cNvPicPr>
          <p:nvPr/>
        </p:nvPicPr>
        <p:blipFill>
          <a:blip r:embed="rId2"/>
          <a:stretch>
            <a:fillRect/>
          </a:stretch>
        </p:blipFill>
        <p:spPr>
          <a:xfrm>
            <a:off x="751159" y="4484914"/>
            <a:ext cx="3965923" cy="2064083"/>
          </a:xfrm>
          <a:prstGeom prst="rect">
            <a:avLst/>
          </a:prstGeom>
        </p:spPr>
      </p:pic>
      <p:pic>
        <p:nvPicPr>
          <p:cNvPr id="7" name="Imagen 6">
            <a:extLst>
              <a:ext uri="{FF2B5EF4-FFF2-40B4-BE49-F238E27FC236}">
                <a16:creationId xmlns:a16="http://schemas.microsoft.com/office/drawing/2014/main" id="{4B1DE1A7-A56C-46C3-AC09-A6F328992256}"/>
              </a:ext>
            </a:extLst>
          </p:cNvPr>
          <p:cNvPicPr>
            <a:picLocks noChangeAspect="1"/>
          </p:cNvPicPr>
          <p:nvPr/>
        </p:nvPicPr>
        <p:blipFill rotWithShape="1">
          <a:blip r:embed="rId3"/>
          <a:srcRect l="46976" r="10282"/>
          <a:stretch/>
        </p:blipFill>
        <p:spPr>
          <a:xfrm>
            <a:off x="5416802" y="626301"/>
            <a:ext cx="3498598" cy="6139120"/>
          </a:xfrm>
          <a:prstGeom prst="rect">
            <a:avLst/>
          </a:prstGeom>
        </p:spPr>
      </p:pic>
    </p:spTree>
    <p:extLst>
      <p:ext uri="{BB962C8B-B14F-4D97-AF65-F5344CB8AC3E}">
        <p14:creationId xmlns:p14="http://schemas.microsoft.com/office/powerpoint/2010/main" val="3672385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eb.educastur.princast.es/proyectos/biogeo_ov/4a_ESO/07_Ecologia/diapositivas/Diapositiva20.GIF"/>
          <p:cNvPicPr>
            <a:picLocks noChangeAspect="1" noChangeArrowheads="1"/>
          </p:cNvPicPr>
          <p:nvPr/>
        </p:nvPicPr>
        <p:blipFill rotWithShape="1">
          <a:blip r:embed="rId2" cstate="print"/>
          <a:srcRect b="31038"/>
          <a:stretch/>
        </p:blipFill>
        <p:spPr bwMode="auto">
          <a:xfrm>
            <a:off x="827584" y="1106054"/>
            <a:ext cx="7568955" cy="3916883"/>
          </a:xfrm>
          <a:prstGeom prst="rect">
            <a:avLst/>
          </a:prstGeom>
          <a:noFill/>
        </p:spPr>
      </p:pic>
      <p:sp>
        <p:nvSpPr>
          <p:cNvPr id="3" name="2 Título"/>
          <p:cNvSpPr>
            <a:spLocks noGrp="1"/>
          </p:cNvSpPr>
          <p:nvPr>
            <p:ph type="title"/>
          </p:nvPr>
        </p:nvSpPr>
        <p:spPr>
          <a:xfrm>
            <a:off x="457200" y="213376"/>
            <a:ext cx="8229600" cy="1143000"/>
          </a:xfrm>
        </p:spPr>
        <p:txBody>
          <a:bodyPr>
            <a:normAutofit/>
          </a:bodyPr>
          <a:lstStyle/>
          <a:p>
            <a:pPr algn="ctr"/>
            <a:r>
              <a:rPr lang="es-ES" sz="1800" b="1" dirty="0">
                <a:solidFill>
                  <a:schemeClr val="accent1"/>
                </a:solidFill>
                <a:latin typeface="Comic Sans MS" pitchFamily="66" charset="0"/>
              </a:rPr>
              <a:t>FLUJO DE ENERGÍA: REGLA DEL 10%.</a:t>
            </a:r>
            <a:br>
              <a:rPr lang="es-ES" sz="1800" b="1" dirty="0">
                <a:solidFill>
                  <a:schemeClr val="accent1"/>
                </a:solidFill>
                <a:latin typeface="Comic Sans MS" pitchFamily="66" charset="0"/>
              </a:rPr>
            </a:br>
            <a:r>
              <a:rPr lang="es-ES" sz="1800" dirty="0">
                <a:solidFill>
                  <a:schemeClr val="accent1"/>
                </a:solidFill>
                <a:latin typeface="Comic Sans MS" pitchFamily="66" charset="0"/>
              </a:rPr>
              <a:t>En el ecosistema cada nivel trófico recibe aproximadamente el 10% de la energía del nivel trófico anterior.</a:t>
            </a:r>
            <a:endParaRPr lang="es-ES" sz="1800" b="1" dirty="0">
              <a:solidFill>
                <a:schemeClr val="accent1"/>
              </a:solidFill>
              <a:latin typeface="Comic Sans MS" pitchFamily="66" charset="0"/>
            </a:endParaRPr>
          </a:p>
        </p:txBody>
      </p:sp>
      <p:sp>
        <p:nvSpPr>
          <p:cNvPr id="4" name="2 Título">
            <a:extLst>
              <a:ext uri="{FF2B5EF4-FFF2-40B4-BE49-F238E27FC236}">
                <a16:creationId xmlns:a16="http://schemas.microsoft.com/office/drawing/2014/main" id="{A7520C16-0BDD-4A40-8C47-3DF30CD4ABD0}"/>
              </a:ext>
            </a:extLst>
          </p:cNvPr>
          <p:cNvSpPr txBox="1">
            <a:spLocks/>
          </p:cNvSpPr>
          <p:nvPr/>
        </p:nvSpPr>
        <p:spPr>
          <a:xfrm>
            <a:off x="609600" y="5438806"/>
            <a:ext cx="8229600" cy="1143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chemeClr val="accent1"/>
                </a:solidFill>
                <a:latin typeface="Comic Sans MS" pitchFamily="66" charset="0"/>
              </a:rPr>
              <a:t>CONCLUSIÓN: </a:t>
            </a:r>
            <a:r>
              <a:rPr lang="es-ES" sz="1800" dirty="0">
                <a:solidFill>
                  <a:schemeClr val="accent1"/>
                </a:solidFill>
                <a:latin typeface="Comic Sans MS" pitchFamily="66" charset="0"/>
              </a:rPr>
              <a:t>La principal razón de que las cadenas tróficas no tengan más de 4 o 5 niveles tróficos es que, debido a las pérdidas a lo largo de la cadena, la energía que queda para que pueda ser empleada por el siguiente nivel es mínima.</a:t>
            </a:r>
            <a:br>
              <a:rPr lang="es-ES" sz="1800" b="1" dirty="0">
                <a:solidFill>
                  <a:schemeClr val="accent1"/>
                </a:solidFill>
                <a:latin typeface="Comic Sans MS" pitchFamily="66" charset="0"/>
              </a:rPr>
            </a:br>
            <a:endParaRPr lang="es-ES" sz="1800" b="1" dirty="0">
              <a:solidFill>
                <a:schemeClr val="accent1"/>
              </a:solidFill>
              <a:latin typeface="Comic Sans MS" pitchFamily="66" charset="0"/>
            </a:endParaRPr>
          </a:p>
        </p:txBody>
      </p:sp>
      <p:sp>
        <p:nvSpPr>
          <p:cNvPr id="2" name="Rectángulo 1">
            <a:extLst>
              <a:ext uri="{FF2B5EF4-FFF2-40B4-BE49-F238E27FC236}">
                <a16:creationId xmlns:a16="http://schemas.microsoft.com/office/drawing/2014/main" id="{0FD7DFE0-0C5F-495F-9967-44538FA8E025}"/>
              </a:ext>
            </a:extLst>
          </p:cNvPr>
          <p:cNvSpPr/>
          <p:nvPr/>
        </p:nvSpPr>
        <p:spPr>
          <a:xfrm>
            <a:off x="3274901" y="6458695"/>
            <a:ext cx="1819729" cy="246221"/>
          </a:xfrm>
          <a:prstGeom prst="rect">
            <a:avLst/>
          </a:prstGeom>
        </p:spPr>
        <p:txBody>
          <a:bodyPr wrap="none">
            <a:spAutoFit/>
          </a:bodyPr>
          <a:lstStyle/>
          <a:p>
            <a:r>
              <a:rPr lang="es-ES" sz="1000" dirty="0">
                <a:latin typeface="Comic Sans MS" panose="030F0702030302020204" pitchFamily="66" charset="0"/>
                <a:ea typeface="Times New Roman" panose="02020603050405020304" pitchFamily="18" charset="0"/>
              </a:rPr>
              <a:t>Animación: </a:t>
            </a:r>
            <a:r>
              <a:rPr lang="es-ES" sz="1000" u="sng" dirty="0">
                <a:solidFill>
                  <a:srgbClr val="0055A6"/>
                </a:solidFill>
                <a:latin typeface="Comic Sans MS" panose="030F0702030302020204" pitchFamily="66" charset="0"/>
                <a:ea typeface="Times New Roman" panose="02020603050405020304" pitchFamily="18" charset="0"/>
                <a:cs typeface="Times New Roman" panose="02020603050405020304" pitchFamily="18" charset="0"/>
                <a:hlinkClick r:id="rId3" tooltip="Flujo de energía"/>
              </a:rPr>
              <a:t>Flujo de energía</a:t>
            </a:r>
            <a:endParaRPr lang="es-ES" sz="1000" dirty="0">
              <a:latin typeface="Comic Sans MS" panose="030F0702030302020204" pitchFamily="66" charset="0"/>
            </a:endParaRPr>
          </a:p>
        </p:txBody>
      </p:sp>
    </p:spTree>
    <p:extLst>
      <p:ext uri="{BB962C8B-B14F-4D97-AF65-F5344CB8AC3E}">
        <p14:creationId xmlns:p14="http://schemas.microsoft.com/office/powerpoint/2010/main" val="4026680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TotalTime>
  <Words>1955</Words>
  <Application>Microsoft Office PowerPoint</Application>
  <PresentationFormat>Presentación en pantalla (4:3)</PresentationFormat>
  <Paragraphs>222</Paragraphs>
  <Slides>28</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Calibri</vt:lpstr>
      <vt:lpstr>Comic Sans MS</vt:lpstr>
      <vt:lpstr>Tema de Office</vt:lpstr>
      <vt:lpstr>Presentación de PowerPoint</vt:lpstr>
      <vt:lpstr>Presentación de PowerPoint</vt:lpstr>
      <vt:lpstr>Presentación de PowerPoint</vt:lpstr>
      <vt:lpstr>b/ CADENAS Y REDES TRÓFICAS  CADENA TRÓFICA: serie de seres vivos vinculados por una relación de alimentación. Cada uno se alimenta del anterior, siendo el 1º siempre un productor.</vt:lpstr>
      <vt:lpstr>Presentación de PowerPoint</vt:lpstr>
      <vt:lpstr>Presentación de PowerPoint</vt:lpstr>
      <vt:lpstr>Presentación de PowerPoint</vt:lpstr>
      <vt:lpstr>La energía entra en el ecosistema como energía luminosa y es transformada en energía química por las plantas. Estas perderán parte de su energía en sus procesos vitales. Los consumidores 1arios, al alimentarse de vegetales, incorporan energía química. Parte de esta la emplearán en sus procesos vitales y otra parte la asimilarán y quedará incorporada en su materia orgánica. De aquí pasará a los consumidores 2arios, nivel en el que vuelve a perderse parte de la energía en su funcionamiento. Los descomponedores devuelven de nuevo al medio la energía contenida en los excrementos, restos y cadáveres en forma de calor. Así, el flujo es ABIERTO y UNIDIRECCIONAL.</vt:lpstr>
      <vt:lpstr>FLUJO DE ENERGÍA: REGLA DEL 10%. En el ecosistema cada nivel trófico recibe aproximadamente el 10% de la energía del nivel trófico anterior.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12  LOS IMPACTOS AMBIENTALES</dc:title>
  <dc:creator>Ana Rodríguez Martínez</dc:creator>
  <cp:lastModifiedBy>CATA</cp:lastModifiedBy>
  <cp:revision>109</cp:revision>
  <dcterms:created xsi:type="dcterms:W3CDTF">2016-09-03T18:16:05Z</dcterms:created>
  <dcterms:modified xsi:type="dcterms:W3CDTF">2026-04-20T14:52:31Z</dcterms:modified>
</cp:coreProperties>
</file>