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0"/>
  </p:notesMasterIdLst>
  <p:sldIdLst>
    <p:sldId id="256" r:id="rId2"/>
    <p:sldId id="257" r:id="rId3"/>
    <p:sldId id="259" r:id="rId4"/>
    <p:sldId id="290" r:id="rId5"/>
    <p:sldId id="335" r:id="rId6"/>
    <p:sldId id="295" r:id="rId7"/>
    <p:sldId id="296" r:id="rId8"/>
    <p:sldId id="312" r:id="rId9"/>
    <p:sldId id="337" r:id="rId10"/>
    <p:sldId id="338" r:id="rId11"/>
    <p:sldId id="299" r:id="rId12"/>
    <p:sldId id="298" r:id="rId13"/>
    <p:sldId id="310" r:id="rId14"/>
    <p:sldId id="316" r:id="rId15"/>
    <p:sldId id="317" r:id="rId16"/>
    <p:sldId id="318" r:id="rId17"/>
    <p:sldId id="313" r:id="rId18"/>
    <p:sldId id="314" r:id="rId19"/>
    <p:sldId id="301" r:id="rId20"/>
    <p:sldId id="305" r:id="rId21"/>
    <p:sldId id="304" r:id="rId22"/>
    <p:sldId id="306" r:id="rId23"/>
    <p:sldId id="308" r:id="rId24"/>
    <p:sldId id="307" r:id="rId25"/>
    <p:sldId id="309" r:id="rId26"/>
    <p:sldId id="266" r:id="rId27"/>
    <p:sldId id="267" r:id="rId28"/>
    <p:sldId id="368" r:id="rId29"/>
    <p:sldId id="409" r:id="rId30"/>
    <p:sldId id="369" r:id="rId31"/>
    <p:sldId id="374" r:id="rId32"/>
    <p:sldId id="370" r:id="rId33"/>
    <p:sldId id="373" r:id="rId34"/>
    <p:sldId id="278" r:id="rId35"/>
    <p:sldId id="277" r:id="rId36"/>
    <p:sldId id="269" r:id="rId37"/>
    <p:sldId id="271" r:id="rId38"/>
    <p:sldId id="281" r:id="rId39"/>
    <p:sldId id="282" r:id="rId40"/>
    <p:sldId id="283" r:id="rId41"/>
    <p:sldId id="285" r:id="rId42"/>
    <p:sldId id="286" r:id="rId43"/>
    <p:sldId id="287" r:id="rId44"/>
    <p:sldId id="288" r:id="rId45"/>
    <p:sldId id="289" r:id="rId46"/>
    <p:sldId id="325" r:id="rId47"/>
    <p:sldId id="326" r:id="rId48"/>
    <p:sldId id="327" r:id="rId49"/>
  </p:sldIdLst>
  <p:sldSz cx="9144000" cy="6858000" type="screen4x3"/>
  <p:notesSz cx="9144000" cy="6858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14989-0084-46DF-BF07-4E3A413977BC}" type="datetimeFigureOut">
              <a:rPr lang="es-ES" smtClean="0"/>
              <a:t>04/03/2023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B069F-A103-4327-B1E2-02DF529D61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5055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Marcador de nota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_tradnl" altLang="es-ES_tradnl"/>
              <a:t>Psicrofilas =criofilas, viven a menos de 5º C</a:t>
            </a:r>
          </a:p>
        </p:txBody>
      </p:sp>
      <p:sp>
        <p:nvSpPr>
          <p:cNvPr id="34820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B4D2DF-56B0-45B6-8746-0D908E27B2BE}" type="slidenum">
              <a:rPr lang="es-ES" altLang="es-ES_tradnl" smtClean="0">
                <a:latin typeface="Times New Roman" panose="02020603050405020304" pitchFamily="18" charset="0"/>
              </a:rPr>
              <a:pPr/>
              <a:t>5</a:t>
            </a:fld>
            <a:endParaRPr lang="es-ES" altLang="es-ES_tradnl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9B442-A2FE-40CD-9A61-2D1F4978104A}" type="slidenum">
              <a:rPr lang="es-ES" altLang="es-ES_tradnl" smtClean="0"/>
              <a:pPr>
                <a:defRPr/>
              </a:pPr>
              <a:t>28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874836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1200" dirty="0"/>
              <a:t>http://schaechter.asmblog.org/schaechter/2017/02/a-naturalists-book-of-viruses.html?utm_source=feedburner&amp;utm_medium=feed&amp;utm_campaign=Feed%3A+schaechter+%28Small+Things+Considered%29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B9B442-A2FE-40CD-9A61-2D1F4978104A}" type="slidenum">
              <a:rPr lang="es-ES" altLang="es-ES_tradnl" smtClean="0"/>
              <a:pPr>
                <a:defRPr/>
              </a:pPr>
              <a:t>30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1211326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Marcador de nota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ES_tradnl" altLang="es-ES_tradnl"/>
              <a:t>Cola con el collar y la vaina, abajo la placa basal con fibras de la cola o fibras largas y fibras de anclaje</a:t>
            </a:r>
          </a:p>
        </p:txBody>
      </p:sp>
      <p:sp>
        <p:nvSpPr>
          <p:cNvPr id="31748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98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98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98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98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98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98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F4C4B20-79E5-4802-97EE-3DA1F969B033}" type="slidenum">
              <a:rPr lang="es-ES" altLang="es-ES_tradnl" sz="1000" smtClean="0"/>
              <a:pPr/>
              <a:t>33</a:t>
            </a:fld>
            <a:endParaRPr lang="es-ES" altLang="es-ES_tradnl" sz="1000"/>
          </a:p>
        </p:txBody>
      </p:sp>
    </p:spTree>
    <p:extLst>
      <p:ext uri="{BB962C8B-B14F-4D97-AF65-F5344CB8AC3E}">
        <p14:creationId xmlns:p14="http://schemas.microsoft.com/office/powerpoint/2010/main" val="1024007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C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C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CC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0825" y="260350"/>
            <a:ext cx="8015288" cy="914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412875"/>
            <a:ext cx="3886200" cy="44196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3886200" cy="44196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019C9-E461-4C26-978F-AF0CE4408080}" type="slidenum">
              <a:rPr lang="es-ES" altLang="es-ES_tradnl"/>
              <a:pPr>
                <a:defRPr/>
              </a:pPr>
              <a:t>‹Nº›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23345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0825" y="260350"/>
            <a:ext cx="8015288" cy="9144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412875"/>
            <a:ext cx="3886200" cy="44196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412875"/>
            <a:ext cx="3886200" cy="21336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698875"/>
            <a:ext cx="3886200" cy="21336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E4A0E-72C1-4C46-8131-02639A74D086}" type="slidenum">
              <a:rPr lang="es-ES" altLang="es-ES_tradnl"/>
              <a:pPr>
                <a:defRPr/>
              </a:pPr>
              <a:t>‹Nº›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37953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Microbiología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A76768-D282-4CFB-A05B-349FA960DCBC}" type="slidenum">
              <a:rPr lang="es-ES" altLang="es-ES_tradnl" smtClean="0"/>
              <a:pPr>
                <a:defRPr/>
              </a:pPr>
              <a:t>‹Nº›</a:t>
            </a:fld>
            <a:endParaRPr lang="es-ES" altLang="es-ES_tradnl"/>
          </a:p>
        </p:txBody>
      </p:sp>
    </p:spTree>
    <p:extLst>
      <p:ext uri="{BB962C8B-B14F-4D97-AF65-F5344CB8AC3E}">
        <p14:creationId xmlns:p14="http://schemas.microsoft.com/office/powerpoint/2010/main" val="280536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624451" y="0"/>
            <a:ext cx="4519930" cy="333375"/>
          </a:xfrm>
          <a:custGeom>
            <a:avLst/>
            <a:gdLst/>
            <a:ahLst/>
            <a:cxnLst/>
            <a:rect l="l" t="t" r="r" b="b"/>
            <a:pathLst>
              <a:path w="4519930" h="333375">
                <a:moveTo>
                  <a:pt x="4519549" y="0"/>
                </a:moveTo>
                <a:lnTo>
                  <a:pt x="0" y="0"/>
                </a:lnTo>
                <a:lnTo>
                  <a:pt x="0" y="333375"/>
                </a:lnTo>
                <a:lnTo>
                  <a:pt x="4519549" y="333375"/>
                </a:lnTo>
                <a:lnTo>
                  <a:pt x="4519549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9750" y="700151"/>
            <a:ext cx="8064500" cy="460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CC33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jpg"/><Relationship Id="rId11" Type="http://schemas.openxmlformats.org/officeDocument/2006/relationships/image" Target="../media/image52.jpg"/><Relationship Id="rId5" Type="http://schemas.openxmlformats.org/officeDocument/2006/relationships/image" Target="../media/image46.jpg"/><Relationship Id="rId10" Type="http://schemas.openxmlformats.org/officeDocument/2006/relationships/image" Target="../media/image51.jpg"/><Relationship Id="rId4" Type="http://schemas.openxmlformats.org/officeDocument/2006/relationships/image" Target="../media/image45.jpg"/><Relationship Id="rId9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7" Type="http://schemas.openxmlformats.org/officeDocument/2006/relationships/image" Target="../media/image82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g"/><Relationship Id="rId3" Type="http://schemas.openxmlformats.org/officeDocument/2006/relationships/image" Target="../media/image85.jpg"/><Relationship Id="rId7" Type="http://schemas.openxmlformats.org/officeDocument/2006/relationships/image" Target="../media/image89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jpg"/><Relationship Id="rId5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1.jpg"/><Relationship Id="rId4" Type="http://schemas.openxmlformats.org/officeDocument/2006/relationships/image" Target="../media/image100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g"/><Relationship Id="rId2" Type="http://schemas.openxmlformats.org/officeDocument/2006/relationships/image" Target="../media/image10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jp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52425" y="1905000"/>
            <a:ext cx="8333105" cy="4361815"/>
            <a:chOff x="352425" y="1905000"/>
            <a:chExt cx="8333105" cy="436181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4530" y="2469595"/>
              <a:ext cx="7285156" cy="379689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88376" y="3276536"/>
              <a:ext cx="596900" cy="94456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52425" y="1905000"/>
              <a:ext cx="2178050" cy="4189729"/>
            </a:xfrm>
            <a:custGeom>
              <a:avLst/>
              <a:gdLst/>
              <a:ahLst/>
              <a:cxnLst/>
              <a:rect l="l" t="t" r="r" b="b"/>
              <a:pathLst>
                <a:path w="2178050" h="4189729">
                  <a:moveTo>
                    <a:pt x="1475486" y="0"/>
                  </a:moveTo>
                  <a:lnTo>
                    <a:pt x="351294" y="152400"/>
                  </a:lnTo>
                  <a:lnTo>
                    <a:pt x="210781" y="914019"/>
                  </a:lnTo>
                  <a:lnTo>
                    <a:pt x="562076" y="1675764"/>
                  </a:lnTo>
                  <a:lnTo>
                    <a:pt x="632333" y="2513711"/>
                  </a:lnTo>
                  <a:lnTo>
                    <a:pt x="0" y="2970657"/>
                  </a:lnTo>
                  <a:lnTo>
                    <a:pt x="70256" y="3656203"/>
                  </a:lnTo>
                  <a:lnTo>
                    <a:pt x="140525" y="4189412"/>
                  </a:lnTo>
                  <a:lnTo>
                    <a:pt x="491820" y="4113237"/>
                  </a:lnTo>
                  <a:lnTo>
                    <a:pt x="1405255" y="3046857"/>
                  </a:lnTo>
                  <a:lnTo>
                    <a:pt x="2107819" y="1371091"/>
                  </a:lnTo>
                  <a:lnTo>
                    <a:pt x="2178050" y="228473"/>
                  </a:lnTo>
                  <a:lnTo>
                    <a:pt x="14754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3562" y="1984375"/>
              <a:ext cx="1859026" cy="342430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3262" y="4100448"/>
              <a:ext cx="1477010" cy="1842135"/>
            </a:xfrm>
            <a:custGeom>
              <a:avLst/>
              <a:gdLst/>
              <a:ahLst/>
              <a:cxnLst/>
              <a:rect l="l" t="t" r="r" b="b"/>
              <a:pathLst>
                <a:path w="1477010" h="1842135">
                  <a:moveTo>
                    <a:pt x="1476438" y="1841563"/>
                  </a:moveTo>
                  <a:lnTo>
                    <a:pt x="0" y="1841563"/>
                  </a:lnTo>
                  <a:lnTo>
                    <a:pt x="405714" y="0"/>
                  </a:lnTo>
                </a:path>
              </a:pathLst>
            </a:custGeom>
            <a:ln w="126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18845" y="3517138"/>
            <a:ext cx="94170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Célula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nerviosa</a:t>
            </a:r>
            <a:r>
              <a:rPr sz="1400" spc="-9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jirafa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370326" y="1765363"/>
            <a:ext cx="1195705" cy="2203450"/>
            <a:chOff x="3370326" y="1765363"/>
            <a:chExt cx="1195705" cy="2203450"/>
          </a:xfrm>
        </p:grpSpPr>
        <p:sp>
          <p:nvSpPr>
            <p:cNvPr id="16" name="object 16"/>
            <p:cNvSpPr/>
            <p:nvPr/>
          </p:nvSpPr>
          <p:spPr>
            <a:xfrm>
              <a:off x="3376676" y="2284476"/>
              <a:ext cx="771525" cy="1678305"/>
            </a:xfrm>
            <a:custGeom>
              <a:avLst/>
              <a:gdLst/>
              <a:ahLst/>
              <a:cxnLst/>
              <a:rect l="l" t="t" r="r" b="b"/>
              <a:pathLst>
                <a:path w="771525" h="1678304">
                  <a:moveTo>
                    <a:pt x="0" y="1677924"/>
                  </a:moveTo>
                  <a:lnTo>
                    <a:pt x="771525" y="0"/>
                  </a:lnTo>
                </a:path>
              </a:pathLst>
            </a:custGeom>
            <a:ln w="126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7750" y="1765363"/>
              <a:ext cx="977900" cy="67151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151377" y="1778254"/>
            <a:ext cx="5899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eba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275326" y="1728723"/>
            <a:ext cx="481012" cy="403225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164963" y="1487805"/>
            <a:ext cx="6807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Bacteria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618226" y="1719198"/>
            <a:ext cx="1560830" cy="1867535"/>
            <a:chOff x="5618226" y="1719198"/>
            <a:chExt cx="1560830" cy="1867535"/>
          </a:xfrm>
        </p:grpSpPr>
        <p:sp>
          <p:nvSpPr>
            <p:cNvPr id="22" name="object 22"/>
            <p:cNvSpPr/>
            <p:nvPr/>
          </p:nvSpPr>
          <p:spPr>
            <a:xfrm>
              <a:off x="5624576" y="1979675"/>
              <a:ext cx="424180" cy="1449705"/>
            </a:xfrm>
            <a:custGeom>
              <a:avLst/>
              <a:gdLst/>
              <a:ahLst/>
              <a:cxnLst/>
              <a:rect l="l" t="t" r="r" b="b"/>
              <a:pathLst>
                <a:path w="424179" h="1449704">
                  <a:moveTo>
                    <a:pt x="423799" y="1449324"/>
                  </a:moveTo>
                  <a:lnTo>
                    <a:pt x="0" y="0"/>
                  </a:lnTo>
                </a:path>
              </a:pathLst>
            </a:custGeom>
            <a:ln w="126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89726" y="2209799"/>
              <a:ext cx="982980" cy="1370330"/>
            </a:xfrm>
            <a:custGeom>
              <a:avLst/>
              <a:gdLst/>
              <a:ahLst/>
              <a:cxnLst/>
              <a:rect l="l" t="t" r="r" b="b"/>
              <a:pathLst>
                <a:path w="982979" h="1370329">
                  <a:moveTo>
                    <a:pt x="0" y="1370076"/>
                  </a:moveTo>
                  <a:lnTo>
                    <a:pt x="982599" y="1370076"/>
                  </a:lnTo>
                  <a:lnTo>
                    <a:pt x="772032" y="0"/>
                  </a:lnTo>
                </a:path>
              </a:pathLst>
            </a:custGeom>
            <a:ln w="126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40576" y="1719198"/>
              <a:ext cx="500062" cy="48895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6548119" y="1440307"/>
            <a:ext cx="69088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Linfocito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64245" y="4339844"/>
            <a:ext cx="75438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510" algn="just">
              <a:lnSpc>
                <a:spcPct val="100000"/>
              </a:lnSpc>
              <a:spcBef>
                <a:spcPts val="100"/>
              </a:spcBef>
            </a:pPr>
            <a:r>
              <a:rPr sz="1400" spc="-145" dirty="0">
                <a:latin typeface="Arial MT"/>
                <a:cs typeface="Arial MT"/>
              </a:rPr>
              <a:t>Y</a:t>
            </a:r>
            <a:r>
              <a:rPr sz="1400" dirty="0">
                <a:latin typeface="Arial MT"/>
                <a:cs typeface="Arial MT"/>
              </a:rPr>
              <a:t>e</a:t>
            </a:r>
            <a:r>
              <a:rPr sz="1400" spc="-10" dirty="0">
                <a:latin typeface="Arial MT"/>
                <a:cs typeface="Arial MT"/>
              </a:rPr>
              <a:t>m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  hue</a:t>
            </a:r>
            <a:r>
              <a:rPr sz="1400" spc="-20" dirty="0">
                <a:latin typeface="Arial MT"/>
                <a:cs typeface="Arial MT"/>
              </a:rPr>
              <a:t>v</a:t>
            </a:r>
            <a:r>
              <a:rPr sz="1400" dirty="0">
                <a:latin typeface="Arial MT"/>
                <a:cs typeface="Arial MT"/>
              </a:rPr>
              <a:t>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  </a:t>
            </a:r>
            <a:r>
              <a:rPr sz="1400" spc="-5" dirty="0">
                <a:latin typeface="Arial MT"/>
                <a:cs typeface="Arial MT"/>
              </a:rPr>
              <a:t>avestruz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520051" y="1981136"/>
            <a:ext cx="857250" cy="3512185"/>
            <a:chOff x="7520051" y="1981136"/>
            <a:chExt cx="857250" cy="3512185"/>
          </a:xfrm>
        </p:grpSpPr>
        <p:sp>
          <p:nvSpPr>
            <p:cNvPr id="28" name="object 28"/>
            <p:cNvSpPr/>
            <p:nvPr/>
          </p:nvSpPr>
          <p:spPr>
            <a:xfrm>
              <a:off x="7526401" y="4494148"/>
              <a:ext cx="560705" cy="992505"/>
            </a:xfrm>
            <a:custGeom>
              <a:avLst/>
              <a:gdLst/>
              <a:ahLst/>
              <a:cxnLst/>
              <a:rect l="l" t="t" r="r" b="b"/>
              <a:pathLst>
                <a:path w="560704" h="992504">
                  <a:moveTo>
                    <a:pt x="0" y="992251"/>
                  </a:moveTo>
                  <a:lnTo>
                    <a:pt x="560324" y="0"/>
                  </a:lnTo>
                </a:path>
              </a:pathLst>
            </a:custGeom>
            <a:ln w="126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48676" y="1981136"/>
              <a:ext cx="428625" cy="608012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7724013" y="2586989"/>
            <a:ext cx="72961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906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Célula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intestin</a:t>
            </a:r>
            <a:r>
              <a:rPr sz="1400" spc="-15" dirty="0">
                <a:latin typeface="Arial MT"/>
                <a:cs typeface="Arial MT"/>
              </a:rPr>
              <a:t>a</a:t>
            </a:r>
            <a:r>
              <a:rPr sz="1400" dirty="0">
                <a:latin typeface="Arial MT"/>
                <a:cs typeface="Arial MT"/>
              </a:rPr>
              <a:t>l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6612001" y="3048000"/>
            <a:ext cx="1265555" cy="836930"/>
          </a:xfrm>
          <a:custGeom>
            <a:avLst/>
            <a:gdLst/>
            <a:ahLst/>
            <a:cxnLst/>
            <a:rect l="l" t="t" r="r" b="b"/>
            <a:pathLst>
              <a:path w="1265554" h="836929">
                <a:moveTo>
                  <a:pt x="0" y="836676"/>
                </a:moveTo>
                <a:lnTo>
                  <a:pt x="983996" y="557784"/>
                </a:lnTo>
                <a:lnTo>
                  <a:pt x="1265174" y="0"/>
                </a:lnTo>
              </a:path>
            </a:pathLst>
          </a:custGeom>
          <a:ln w="126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348101" y="701675"/>
            <a:ext cx="266382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PODER</a:t>
            </a:r>
            <a:r>
              <a:rPr sz="1800" b="1" spc="-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RESOLUTIVO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_tradnl"/>
              <a:t>Método Gram</a:t>
            </a:r>
          </a:p>
        </p:txBody>
      </p:sp>
      <p:sp>
        <p:nvSpPr>
          <p:cNvPr id="46083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fld id="{5F95D64C-CCEF-4F89-8B4B-21CD9B843FE2}" type="slidenum">
              <a:rPr lang="es-ES" altLang="es-ES_tradnl" smtClean="0"/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10</a:t>
            </a:fld>
            <a:endParaRPr lang="es-ES" altLang="es-ES_tradnl" sz="1000">
              <a:latin typeface="Arial Black" panose="020B0A04020102020204" pitchFamily="34" charset="0"/>
            </a:endParaRPr>
          </a:p>
        </p:txBody>
      </p:sp>
      <p:graphicFrame>
        <p:nvGraphicFramePr>
          <p:cNvPr id="101379" name="Group 3"/>
          <p:cNvGraphicFramePr>
            <a:graphicFrameLocks noGrp="1"/>
          </p:cNvGraphicFramePr>
          <p:nvPr/>
        </p:nvGraphicFramePr>
        <p:xfrm>
          <a:off x="755650" y="1844675"/>
          <a:ext cx="7848600" cy="3952875"/>
        </p:xfrm>
        <a:graphic>
          <a:graphicData uri="http://schemas.openxmlformats.org/drawingml/2006/table">
            <a:tbl>
              <a:tblPr/>
              <a:tblGrid>
                <a:gridCol w="3924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6600"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Gram Negativo – rojo claro a rosado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Gram Positivo – púrpura oscuro 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16275"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                                                        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Escherichia coli, Salmonella typhi, Vibrio cholerae 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s-ES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 Bordetella pertussis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                                                         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Times New Roman" pitchFamily="18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339933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ctr" defTabSz="7620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Staphylococcus epidermidis, Streptococcus pyogenes, </a:t>
                      </a:r>
                      <a:r>
                        <a:rPr kumimoji="0" lang="es-E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y</a:t>
                      </a:r>
                      <a:r>
                        <a:rPr kumimoji="0" lang="es-ES" sz="1800" b="0" i="1" u="none" strike="noStrike" cap="none" normalizeH="0" baseline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Verdana" pitchFamily="34" charset="0"/>
                        </a:rPr>
                        <a:t> Clostridium tetani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6090" name="Picture 12" descr="g-n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565400"/>
            <a:ext cx="3014663" cy="208915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91" name="Picture 13" descr="g-p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565400"/>
            <a:ext cx="3024187" cy="2095500"/>
          </a:xfrm>
          <a:prstGeom prst="rect">
            <a:avLst/>
          </a:prstGeom>
          <a:solidFill>
            <a:srgbClr val="66FF33"/>
          </a:solidFill>
          <a:ln w="38100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 cap="all" baseline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s-ES"/>
              <a:t>Microbiología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8520" y="1863293"/>
            <a:ext cx="161290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Envoltura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rígida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que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8520" y="2076957"/>
            <a:ext cx="224536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proporciona protección 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frente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choques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osmóticos.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14900" y="1598612"/>
            <a:ext cx="2362200" cy="306705"/>
          </a:xfrm>
          <a:prstGeom prst="rect">
            <a:avLst/>
          </a:prstGeom>
          <a:solidFill>
            <a:srgbClr val="D1FFF5"/>
          </a:solidFill>
        </p:spPr>
        <p:txBody>
          <a:bodyPr vert="horz" wrap="square" lIns="0" tIns="4127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25"/>
              </a:spcBef>
            </a:pPr>
            <a:r>
              <a:rPr sz="1400" b="1" dirty="0">
                <a:latin typeface="Arial"/>
                <a:cs typeface="Arial"/>
              </a:rPr>
              <a:t>COMPOSICIÓN</a:t>
            </a:r>
            <a:r>
              <a:rPr sz="1400" b="1" spc="-9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QUÍMICA: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30651" y="1969973"/>
            <a:ext cx="531749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Arial MT"/>
                <a:cs typeface="Arial MT"/>
              </a:rPr>
              <a:t>Peptidoglucano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mureína,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formado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por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N-acetilglucosamina,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ácido</a:t>
            </a:r>
            <a:endParaRPr sz="14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 MT"/>
                <a:cs typeface="Arial MT"/>
              </a:rPr>
              <a:t>N-acetilmurámico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 </a:t>
            </a:r>
            <a:r>
              <a:rPr sz="1400" spc="-5" dirty="0">
                <a:latin typeface="Arial MT"/>
                <a:cs typeface="Arial MT"/>
              </a:rPr>
              <a:t>tetrapéptido.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Exclusivo</a:t>
            </a:r>
            <a:r>
              <a:rPr sz="1400" spc="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5" dirty="0">
                <a:latin typeface="Arial MT"/>
                <a:cs typeface="Arial MT"/>
              </a:rPr>
              <a:t> </a:t>
            </a:r>
            <a:r>
              <a:rPr sz="1400" i="1" dirty="0">
                <a:latin typeface="Arial"/>
                <a:cs typeface="Arial"/>
              </a:rPr>
              <a:t>Bacteria.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3400" y="2589212"/>
            <a:ext cx="1752600" cy="306705"/>
          </a:xfrm>
          <a:prstGeom prst="rect">
            <a:avLst/>
          </a:prstGeom>
          <a:solidFill>
            <a:srgbClr val="D1FFF5"/>
          </a:solidFill>
        </p:spPr>
        <p:txBody>
          <a:bodyPr vert="horz" wrap="square" lIns="0" tIns="4127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25"/>
              </a:spcBef>
            </a:pPr>
            <a:r>
              <a:rPr sz="1400" b="1" dirty="0">
                <a:latin typeface="Arial"/>
                <a:cs typeface="Arial"/>
              </a:rPr>
              <a:t>TIPOS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DE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PARED: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371600" y="3567176"/>
            <a:ext cx="3002280" cy="3003550"/>
            <a:chOff x="1371600" y="3567176"/>
            <a:chExt cx="3002280" cy="300355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71600" y="3586162"/>
              <a:ext cx="2940050" cy="29845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229100" y="3573526"/>
              <a:ext cx="138430" cy="2068830"/>
            </a:xfrm>
            <a:custGeom>
              <a:avLst/>
              <a:gdLst/>
              <a:ahLst/>
              <a:cxnLst/>
              <a:rect l="l" t="t" r="r" b="b"/>
              <a:pathLst>
                <a:path w="138429" h="2068829">
                  <a:moveTo>
                    <a:pt x="12573" y="0"/>
                  </a:moveTo>
                  <a:lnTo>
                    <a:pt x="138175" y="139573"/>
                  </a:lnTo>
                  <a:lnTo>
                    <a:pt x="138175" y="1903476"/>
                  </a:lnTo>
                  <a:lnTo>
                    <a:pt x="0" y="2068449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29200" y="3357626"/>
            <a:ext cx="3135376" cy="3271774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133600" y="2936938"/>
            <a:ext cx="2222500" cy="459105"/>
          </a:xfrm>
          <a:prstGeom prst="rect">
            <a:avLst/>
          </a:prstGeom>
          <a:solidFill>
            <a:srgbClr val="FAFCA0"/>
          </a:solidFill>
        </p:spPr>
        <p:txBody>
          <a:bodyPr vert="horz" wrap="square" lIns="0" tIns="42544" rIns="0" bIns="0" rtlCol="0">
            <a:spAutoFit/>
          </a:bodyPr>
          <a:lstStyle/>
          <a:p>
            <a:pPr marL="566420" marR="126364" indent="-433705">
              <a:lnSpc>
                <a:spcPct val="100000"/>
              </a:lnSpc>
              <a:spcBef>
                <a:spcPts val="334"/>
              </a:spcBef>
            </a:pPr>
            <a:r>
              <a:rPr sz="1200" b="1" spc="-15" dirty="0">
                <a:latin typeface="Arial"/>
                <a:cs typeface="Arial"/>
              </a:rPr>
              <a:t>GRAM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POSITIVAS</a:t>
            </a:r>
            <a:r>
              <a:rPr sz="1200" b="1" spc="20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(retienen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el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cristal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violeta)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410200" y="2936938"/>
            <a:ext cx="2402205" cy="459105"/>
          </a:xfrm>
          <a:prstGeom prst="rect">
            <a:avLst/>
          </a:prstGeom>
          <a:solidFill>
            <a:srgbClr val="FAFCA0"/>
          </a:solidFill>
        </p:spPr>
        <p:txBody>
          <a:bodyPr vert="horz" wrap="square" lIns="0" tIns="42544" rIns="0" bIns="0" rtlCol="0">
            <a:spAutoFit/>
          </a:bodyPr>
          <a:lstStyle/>
          <a:p>
            <a:pPr marL="656590" marR="98425" indent="-548640">
              <a:lnSpc>
                <a:spcPct val="100000"/>
              </a:lnSpc>
              <a:spcBef>
                <a:spcPts val="334"/>
              </a:spcBef>
            </a:pPr>
            <a:r>
              <a:rPr sz="1200" b="1" spc="-15" dirty="0">
                <a:latin typeface="Arial"/>
                <a:cs typeface="Arial"/>
              </a:rPr>
              <a:t>GRAM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20" dirty="0">
                <a:latin typeface="Arial"/>
                <a:cs typeface="Arial"/>
              </a:rPr>
              <a:t>NEGATIVAS</a:t>
            </a:r>
            <a:r>
              <a:rPr sz="1200" spc="-20" dirty="0">
                <a:latin typeface="Arial MT"/>
                <a:cs typeface="Arial MT"/>
              </a:rPr>
              <a:t>(no</a:t>
            </a:r>
            <a:r>
              <a:rPr sz="1200" spc="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retienen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el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cristal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violeta)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87173" y="4194733"/>
            <a:ext cx="196215" cy="9213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Pared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celular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077200" y="3433826"/>
            <a:ext cx="138430" cy="2526030"/>
          </a:xfrm>
          <a:custGeom>
            <a:avLst/>
            <a:gdLst/>
            <a:ahLst/>
            <a:cxnLst/>
            <a:rect l="l" t="t" r="r" b="b"/>
            <a:pathLst>
              <a:path w="138429" h="2526029">
                <a:moveTo>
                  <a:pt x="12573" y="0"/>
                </a:moveTo>
                <a:lnTo>
                  <a:pt x="138175" y="170434"/>
                </a:lnTo>
                <a:lnTo>
                  <a:pt x="138175" y="2324214"/>
                </a:lnTo>
                <a:lnTo>
                  <a:pt x="0" y="2525649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236797" y="4293793"/>
            <a:ext cx="196215" cy="9213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latin typeface="Arial MT"/>
                <a:cs typeface="Arial MT"/>
              </a:rPr>
              <a:t>Pared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celular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527428" y="5826658"/>
            <a:ext cx="756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Me</a:t>
            </a:r>
            <a:r>
              <a:rPr sz="1200" spc="5" dirty="0">
                <a:latin typeface="Arial MT"/>
                <a:cs typeface="Arial MT"/>
              </a:rPr>
              <a:t>m</a:t>
            </a:r>
            <a:r>
              <a:rPr sz="1200" spc="-5" dirty="0">
                <a:latin typeface="Arial MT"/>
                <a:cs typeface="Arial MT"/>
              </a:rPr>
              <a:t>brana  plas</a:t>
            </a:r>
            <a:r>
              <a:rPr sz="1200" dirty="0">
                <a:latin typeface="Arial MT"/>
                <a:cs typeface="Arial MT"/>
              </a:rPr>
              <a:t>m</a:t>
            </a:r>
            <a:r>
              <a:rPr sz="1200" spc="-5" dirty="0">
                <a:latin typeface="Arial MT"/>
                <a:cs typeface="Arial MT"/>
              </a:rPr>
              <a:t>á</a:t>
            </a:r>
            <a:r>
              <a:rPr sz="1200" dirty="0">
                <a:latin typeface="Arial MT"/>
                <a:cs typeface="Arial MT"/>
              </a:rPr>
              <a:t>tica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00191" y="5902248"/>
            <a:ext cx="1522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Me</a:t>
            </a:r>
            <a:r>
              <a:rPr sz="1200" spc="5" dirty="0">
                <a:latin typeface="Arial MT"/>
                <a:cs typeface="Arial MT"/>
              </a:rPr>
              <a:t>m</a:t>
            </a:r>
            <a:r>
              <a:rPr sz="1200" spc="-5" dirty="0">
                <a:latin typeface="Arial MT"/>
                <a:cs typeface="Arial MT"/>
              </a:rPr>
              <a:t>brana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plas</a:t>
            </a:r>
            <a:r>
              <a:rPr sz="1200" dirty="0">
                <a:latin typeface="Arial MT"/>
                <a:cs typeface="Arial MT"/>
              </a:rPr>
              <a:t>m</a:t>
            </a:r>
            <a:r>
              <a:rPr sz="1200" spc="-5" dirty="0">
                <a:latin typeface="Arial MT"/>
                <a:cs typeface="Arial MT"/>
              </a:rPr>
              <a:t>á</a:t>
            </a:r>
            <a:r>
              <a:rPr sz="1200" dirty="0">
                <a:latin typeface="Arial MT"/>
                <a:cs typeface="Arial MT"/>
              </a:rPr>
              <a:t>tica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484876" y="6024562"/>
            <a:ext cx="90805" cy="303530"/>
          </a:xfrm>
          <a:custGeom>
            <a:avLst/>
            <a:gdLst/>
            <a:ahLst/>
            <a:cxnLst/>
            <a:rect l="l" t="t" r="r" b="b"/>
            <a:pathLst>
              <a:path w="90804" h="303529">
                <a:moveTo>
                  <a:pt x="90424" y="0"/>
                </a:moveTo>
                <a:lnTo>
                  <a:pt x="0" y="303212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085845" y="3423665"/>
            <a:ext cx="96329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Á</a:t>
            </a:r>
            <a:r>
              <a:rPr sz="1200" spc="-5" dirty="0">
                <a:latin typeface="Arial MT"/>
                <a:cs typeface="Arial MT"/>
              </a:rPr>
              <a:t>cido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</a:t>
            </a:r>
            <a:r>
              <a:rPr sz="1200" spc="5" dirty="0">
                <a:latin typeface="Arial MT"/>
                <a:cs typeface="Arial MT"/>
              </a:rPr>
              <a:t>e</a:t>
            </a:r>
            <a:r>
              <a:rPr sz="1200" spc="-5" dirty="0">
                <a:latin typeface="Arial MT"/>
                <a:cs typeface="Arial MT"/>
              </a:rPr>
              <a:t>icoico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766948" y="3586226"/>
            <a:ext cx="281305" cy="240029"/>
          </a:xfrm>
          <a:custGeom>
            <a:avLst/>
            <a:gdLst/>
            <a:ahLst/>
            <a:cxnLst/>
            <a:rect l="l" t="t" r="r" b="b"/>
            <a:pathLst>
              <a:path w="281305" h="240029">
                <a:moveTo>
                  <a:pt x="281050" y="0"/>
                </a:moveTo>
                <a:lnTo>
                  <a:pt x="0" y="239649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34213" y="3431285"/>
            <a:ext cx="2217420" cy="6350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028700">
              <a:lnSpc>
                <a:spcPct val="100000"/>
              </a:lnSpc>
              <a:spcBef>
                <a:spcPts val="340"/>
              </a:spcBef>
            </a:pPr>
            <a:r>
              <a:rPr sz="1200" spc="-5" dirty="0">
                <a:latin typeface="Arial MT"/>
                <a:cs typeface="Arial MT"/>
              </a:rPr>
              <a:t>Ácido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lipoteicoico</a:t>
            </a:r>
            <a:endParaRPr sz="1200">
              <a:latin typeface="Arial MT"/>
              <a:cs typeface="Arial MT"/>
            </a:endParaRPr>
          </a:p>
          <a:p>
            <a:pPr marL="527685" marR="761365" indent="-515620">
              <a:lnSpc>
                <a:spcPct val="100000"/>
              </a:lnSpc>
              <a:spcBef>
                <a:spcPts val="240"/>
              </a:spcBef>
            </a:pPr>
            <a:r>
              <a:rPr sz="1200" b="1" dirty="0">
                <a:latin typeface="Arial"/>
                <a:cs typeface="Arial"/>
              </a:rPr>
              <a:t>PEPTIDOG</a:t>
            </a:r>
            <a:r>
              <a:rPr sz="1200" b="1" spc="-5" dirty="0">
                <a:latin typeface="Arial"/>
                <a:cs typeface="Arial"/>
              </a:rPr>
              <a:t>LU</a:t>
            </a:r>
            <a:r>
              <a:rPr sz="1200" b="1" spc="-15" dirty="0">
                <a:latin typeface="Arial"/>
                <a:cs typeface="Arial"/>
              </a:rPr>
              <a:t>C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-5" dirty="0">
                <a:latin typeface="Arial"/>
                <a:cs typeface="Arial"/>
              </a:rPr>
              <a:t>NO  (90%)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034478" y="3656126"/>
            <a:ext cx="1523365" cy="709930"/>
            <a:chOff x="1034478" y="3656126"/>
            <a:chExt cx="1523365" cy="709930"/>
          </a:xfrm>
        </p:grpSpPr>
        <p:sp>
          <p:nvSpPr>
            <p:cNvPr id="29" name="object 29"/>
            <p:cNvSpPr/>
            <p:nvPr/>
          </p:nvSpPr>
          <p:spPr>
            <a:xfrm>
              <a:off x="2286000" y="3662426"/>
              <a:ext cx="265430" cy="189230"/>
            </a:xfrm>
            <a:custGeom>
              <a:avLst/>
              <a:gdLst/>
              <a:ahLst/>
              <a:cxnLst/>
              <a:rect l="l" t="t" r="r" b="b"/>
              <a:pathLst>
                <a:path w="265430" h="189229">
                  <a:moveTo>
                    <a:pt x="0" y="0"/>
                  </a:moveTo>
                  <a:lnTo>
                    <a:pt x="265175" y="188849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34478" y="4141216"/>
              <a:ext cx="441959" cy="224790"/>
            </a:xfrm>
            <a:custGeom>
              <a:avLst/>
              <a:gdLst/>
              <a:ahLst/>
              <a:cxnLst/>
              <a:rect l="l" t="t" r="r" b="b"/>
              <a:pathLst>
                <a:path w="441959" h="224789">
                  <a:moveTo>
                    <a:pt x="370849" y="196142"/>
                  </a:moveTo>
                  <a:lnTo>
                    <a:pt x="356679" y="224535"/>
                  </a:lnTo>
                  <a:lnTo>
                    <a:pt x="441896" y="224408"/>
                  </a:lnTo>
                  <a:lnTo>
                    <a:pt x="424899" y="201802"/>
                  </a:lnTo>
                  <a:lnTo>
                    <a:pt x="382206" y="201802"/>
                  </a:lnTo>
                  <a:lnTo>
                    <a:pt x="370849" y="196142"/>
                  </a:lnTo>
                  <a:close/>
                </a:path>
                <a:path w="441959" h="224789">
                  <a:moveTo>
                    <a:pt x="376554" y="184712"/>
                  </a:moveTo>
                  <a:lnTo>
                    <a:pt x="370849" y="196142"/>
                  </a:lnTo>
                  <a:lnTo>
                    <a:pt x="382206" y="201802"/>
                  </a:lnTo>
                  <a:lnTo>
                    <a:pt x="387921" y="190372"/>
                  </a:lnTo>
                  <a:lnTo>
                    <a:pt x="376554" y="184712"/>
                  </a:lnTo>
                  <a:close/>
                </a:path>
                <a:path w="441959" h="224789">
                  <a:moveTo>
                    <a:pt x="390715" y="156336"/>
                  </a:moveTo>
                  <a:lnTo>
                    <a:pt x="376554" y="184712"/>
                  </a:lnTo>
                  <a:lnTo>
                    <a:pt x="387921" y="190372"/>
                  </a:lnTo>
                  <a:lnTo>
                    <a:pt x="382206" y="201802"/>
                  </a:lnTo>
                  <a:lnTo>
                    <a:pt x="424899" y="201802"/>
                  </a:lnTo>
                  <a:lnTo>
                    <a:pt x="390715" y="156336"/>
                  </a:lnTo>
                  <a:close/>
                </a:path>
                <a:path w="441959" h="224789">
                  <a:moveTo>
                    <a:pt x="5651" y="0"/>
                  </a:moveTo>
                  <a:lnTo>
                    <a:pt x="0" y="11302"/>
                  </a:lnTo>
                  <a:lnTo>
                    <a:pt x="370849" y="196142"/>
                  </a:lnTo>
                  <a:lnTo>
                    <a:pt x="376554" y="184712"/>
                  </a:lnTo>
                  <a:lnTo>
                    <a:pt x="56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700519" y="3766566"/>
            <a:ext cx="466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P</a:t>
            </a:r>
            <a:r>
              <a:rPr sz="1200" spc="-5" dirty="0">
                <a:latin typeface="Arial MT"/>
                <a:cs typeface="Arial MT"/>
              </a:rPr>
              <a:t>or</a:t>
            </a:r>
            <a:r>
              <a:rPr sz="1200" spc="-15" dirty="0">
                <a:latin typeface="Arial MT"/>
                <a:cs typeface="Arial MT"/>
              </a:rPr>
              <a:t>i</a:t>
            </a:r>
            <a:r>
              <a:rPr sz="1200" spc="-5" dirty="0">
                <a:latin typeface="Arial MT"/>
                <a:cs typeface="Arial MT"/>
              </a:rPr>
              <a:t>na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781800" y="3967098"/>
            <a:ext cx="74930" cy="379730"/>
          </a:xfrm>
          <a:custGeom>
            <a:avLst/>
            <a:gdLst/>
            <a:ahLst/>
            <a:cxnLst/>
            <a:rect l="l" t="t" r="r" b="b"/>
            <a:pathLst>
              <a:path w="74929" h="379729">
                <a:moveTo>
                  <a:pt x="0" y="0"/>
                </a:moveTo>
                <a:lnTo>
                  <a:pt x="74675" y="379475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439914" y="3536950"/>
            <a:ext cx="3625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Arial MT"/>
                <a:cs typeface="Arial MT"/>
              </a:rPr>
              <a:t>LPS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447533" y="4809490"/>
            <a:ext cx="5721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L</a:t>
            </a:r>
            <a:r>
              <a:rPr sz="1200" spc="-10" dirty="0">
                <a:latin typeface="Arial MT"/>
                <a:cs typeface="Arial MT"/>
              </a:rPr>
              <a:t>í</a:t>
            </a:r>
            <a:r>
              <a:rPr sz="1200" spc="-5" dirty="0">
                <a:latin typeface="Arial MT"/>
                <a:cs typeface="Arial MT"/>
              </a:rPr>
              <a:t>pido</a:t>
            </a:r>
            <a:r>
              <a:rPr sz="1200" spc="-10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946900" y="4570398"/>
            <a:ext cx="513080" cy="1203325"/>
            <a:chOff x="6946900" y="4570398"/>
            <a:chExt cx="513080" cy="1203325"/>
          </a:xfrm>
        </p:grpSpPr>
        <p:sp>
          <p:nvSpPr>
            <p:cNvPr id="36" name="object 36"/>
            <p:cNvSpPr/>
            <p:nvPr/>
          </p:nvSpPr>
          <p:spPr>
            <a:xfrm>
              <a:off x="7239000" y="4576698"/>
              <a:ext cx="201930" cy="354330"/>
            </a:xfrm>
            <a:custGeom>
              <a:avLst/>
              <a:gdLst/>
              <a:ahLst/>
              <a:cxnLst/>
              <a:rect l="l" t="t" r="r" b="b"/>
              <a:pathLst>
                <a:path w="201929" h="354329">
                  <a:moveTo>
                    <a:pt x="0" y="0"/>
                  </a:moveTo>
                  <a:lnTo>
                    <a:pt x="201675" y="354075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946900" y="5697296"/>
              <a:ext cx="513080" cy="76200"/>
            </a:xfrm>
            <a:custGeom>
              <a:avLst/>
              <a:gdLst/>
              <a:ahLst/>
              <a:cxnLst/>
              <a:rect l="l" t="t" r="r" b="b"/>
              <a:pathLst>
                <a:path w="513079" h="76200">
                  <a:moveTo>
                    <a:pt x="76073" y="0"/>
                  </a:moveTo>
                  <a:lnTo>
                    <a:pt x="0" y="38341"/>
                  </a:lnTo>
                  <a:lnTo>
                    <a:pt x="76326" y="76200"/>
                  </a:lnTo>
                  <a:lnTo>
                    <a:pt x="76221" y="44488"/>
                  </a:lnTo>
                  <a:lnTo>
                    <a:pt x="63500" y="44488"/>
                  </a:lnTo>
                  <a:lnTo>
                    <a:pt x="63500" y="31788"/>
                  </a:lnTo>
                  <a:lnTo>
                    <a:pt x="76178" y="31748"/>
                  </a:lnTo>
                  <a:lnTo>
                    <a:pt x="76073" y="0"/>
                  </a:lnTo>
                  <a:close/>
                </a:path>
                <a:path w="513079" h="76200">
                  <a:moveTo>
                    <a:pt x="76178" y="31748"/>
                  </a:moveTo>
                  <a:lnTo>
                    <a:pt x="63500" y="31788"/>
                  </a:lnTo>
                  <a:lnTo>
                    <a:pt x="63500" y="44488"/>
                  </a:lnTo>
                  <a:lnTo>
                    <a:pt x="76221" y="44448"/>
                  </a:lnTo>
                  <a:lnTo>
                    <a:pt x="76178" y="31748"/>
                  </a:lnTo>
                  <a:close/>
                </a:path>
                <a:path w="513079" h="76200">
                  <a:moveTo>
                    <a:pt x="76221" y="44448"/>
                  </a:moveTo>
                  <a:lnTo>
                    <a:pt x="63500" y="44488"/>
                  </a:lnTo>
                  <a:lnTo>
                    <a:pt x="76221" y="44488"/>
                  </a:lnTo>
                  <a:close/>
                </a:path>
                <a:path w="513079" h="76200">
                  <a:moveTo>
                    <a:pt x="512699" y="30378"/>
                  </a:moveTo>
                  <a:lnTo>
                    <a:pt x="76178" y="31748"/>
                  </a:lnTo>
                  <a:lnTo>
                    <a:pt x="76221" y="44448"/>
                  </a:lnTo>
                  <a:lnTo>
                    <a:pt x="512825" y="43078"/>
                  </a:lnTo>
                  <a:lnTo>
                    <a:pt x="512699" y="303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1066800" y="1598612"/>
            <a:ext cx="1066800" cy="306705"/>
          </a:xfrm>
          <a:prstGeom prst="rect">
            <a:avLst/>
          </a:prstGeom>
          <a:solidFill>
            <a:srgbClr val="D1FFF5"/>
          </a:solidFill>
        </p:spPr>
        <p:txBody>
          <a:bodyPr vert="horz" wrap="square" lIns="0" tIns="4127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25"/>
              </a:spcBef>
            </a:pPr>
            <a:r>
              <a:rPr sz="1400" b="1" spc="-5" dirty="0">
                <a:latin typeface="Arial"/>
                <a:cs typeface="Arial"/>
              </a:rPr>
              <a:t>FUNCIÓN</a:t>
            </a:r>
            <a:r>
              <a:rPr sz="1400" spc="-5" dirty="0">
                <a:latin typeface="Arial MT"/>
                <a:cs typeface="Arial MT"/>
              </a:rPr>
              <a:t>: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5287" y="744601"/>
            <a:ext cx="81724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2865" algn="ctr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LA</a:t>
            </a:r>
            <a:r>
              <a:rPr sz="1800" b="1" spc="-8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CC3300"/>
                </a:solidFill>
                <a:latin typeface="Arial"/>
                <a:cs typeface="Arial"/>
              </a:rPr>
              <a:t>PARED</a:t>
            </a:r>
            <a:r>
              <a:rPr sz="1800" b="1" spc="3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CELULAR</a:t>
            </a:r>
            <a:r>
              <a:rPr sz="1800" b="1" spc="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EN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PROCARIOTAS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550657" y="5620003"/>
            <a:ext cx="14605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5080" indent="-51562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PEPTIDOG</a:t>
            </a:r>
            <a:r>
              <a:rPr sz="1200" b="1" spc="-5" dirty="0">
                <a:latin typeface="Arial"/>
                <a:cs typeface="Arial"/>
              </a:rPr>
              <a:t>LU</a:t>
            </a:r>
            <a:r>
              <a:rPr sz="1200" b="1" spc="-15" dirty="0">
                <a:latin typeface="Arial"/>
                <a:cs typeface="Arial"/>
              </a:rPr>
              <a:t>C</a:t>
            </a:r>
            <a:r>
              <a:rPr sz="1200" b="1" spc="-45" dirty="0">
                <a:latin typeface="Arial"/>
                <a:cs typeface="Arial"/>
              </a:rPr>
              <a:t>A</a:t>
            </a:r>
            <a:r>
              <a:rPr sz="1200" b="1" spc="-5" dirty="0">
                <a:latin typeface="Arial"/>
                <a:cs typeface="Arial"/>
              </a:rPr>
              <a:t>NO  (10%)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41477" y="1368297"/>
            <a:ext cx="8611870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1295" marR="5080" indent="-18923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Arial MT"/>
                <a:cs typeface="Arial MT"/>
              </a:rPr>
              <a:t>Constituye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b="1" spc="-5" dirty="0">
                <a:latin typeface="Arial"/>
                <a:cs typeface="Arial"/>
              </a:rPr>
              <a:t>fina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bicapa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lipídica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unos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8 nm de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espesor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b="1" dirty="0">
                <a:latin typeface="Arial"/>
                <a:cs typeface="Arial"/>
              </a:rPr>
              <a:t>similar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a </a:t>
            </a:r>
            <a:r>
              <a:rPr sz="1400" b="1" spc="-5" dirty="0">
                <a:latin typeface="Arial"/>
                <a:cs typeface="Arial"/>
              </a:rPr>
              <a:t>eucariotas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pero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distinto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tipos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 </a:t>
            </a:r>
            <a:r>
              <a:rPr sz="1400" spc="-37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lípidos: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mantiene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integridad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celular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 es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altamente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selectiva.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Presenta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los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mesosomas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hacia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el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interior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72200" y="1909762"/>
            <a:ext cx="1524000" cy="306705"/>
          </a:xfrm>
          <a:prstGeom prst="rect">
            <a:avLst/>
          </a:prstGeom>
          <a:solidFill>
            <a:srgbClr val="D1FFF5"/>
          </a:solidFill>
          <a:ln w="12600">
            <a:solidFill>
              <a:srgbClr val="000099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325"/>
              </a:spcBef>
            </a:pPr>
            <a:r>
              <a:rPr sz="1400" b="1" spc="-5" dirty="0">
                <a:solidFill>
                  <a:srgbClr val="000099"/>
                </a:solidFill>
                <a:latin typeface="Arial"/>
                <a:cs typeface="Arial"/>
              </a:rPr>
              <a:t>ESTRUCTURA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200" y="2590800"/>
            <a:ext cx="2771775" cy="1727200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079740" y="2391283"/>
            <a:ext cx="6019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Proteína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465948" y="2514600"/>
            <a:ext cx="611505" cy="303530"/>
          </a:xfrm>
          <a:custGeom>
            <a:avLst/>
            <a:gdLst/>
            <a:ahLst/>
            <a:cxnLst/>
            <a:rect l="l" t="t" r="r" b="b"/>
            <a:pathLst>
              <a:path w="611504" h="303530">
                <a:moveTo>
                  <a:pt x="611251" y="0"/>
                </a:moveTo>
                <a:lnTo>
                  <a:pt x="0" y="303149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57800" y="2743200"/>
            <a:ext cx="74930" cy="684530"/>
          </a:xfrm>
          <a:custGeom>
            <a:avLst/>
            <a:gdLst/>
            <a:ahLst/>
            <a:cxnLst/>
            <a:rect l="l" t="t" r="r" b="b"/>
            <a:pathLst>
              <a:path w="74929" h="684529">
                <a:moveTo>
                  <a:pt x="74675" y="684276"/>
                </a:moveTo>
                <a:lnTo>
                  <a:pt x="60108" y="679777"/>
                </a:lnTo>
                <a:lnTo>
                  <a:pt x="48244" y="667527"/>
                </a:lnTo>
                <a:lnTo>
                  <a:pt x="40260" y="649396"/>
                </a:lnTo>
                <a:lnTo>
                  <a:pt x="37337" y="627252"/>
                </a:lnTo>
                <a:lnTo>
                  <a:pt x="37337" y="411734"/>
                </a:lnTo>
                <a:lnTo>
                  <a:pt x="34397" y="389610"/>
                </a:lnTo>
                <a:lnTo>
                  <a:pt x="26384" y="371522"/>
                </a:lnTo>
                <a:lnTo>
                  <a:pt x="14513" y="359316"/>
                </a:lnTo>
                <a:lnTo>
                  <a:pt x="0" y="354838"/>
                </a:lnTo>
                <a:lnTo>
                  <a:pt x="14513" y="350357"/>
                </a:lnTo>
                <a:lnTo>
                  <a:pt x="26384" y="338137"/>
                </a:lnTo>
                <a:lnTo>
                  <a:pt x="34397" y="320012"/>
                </a:lnTo>
                <a:lnTo>
                  <a:pt x="37337" y="297814"/>
                </a:lnTo>
                <a:lnTo>
                  <a:pt x="37337" y="57023"/>
                </a:lnTo>
                <a:lnTo>
                  <a:pt x="40260" y="34825"/>
                </a:lnTo>
                <a:lnTo>
                  <a:pt x="48244" y="16700"/>
                </a:lnTo>
                <a:lnTo>
                  <a:pt x="60108" y="4480"/>
                </a:lnTo>
                <a:lnTo>
                  <a:pt x="74675" y="0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338065" y="2975559"/>
            <a:ext cx="8483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Fos</a:t>
            </a:r>
            <a:r>
              <a:rPr sz="1200" spc="10" dirty="0">
                <a:latin typeface="Arial MT"/>
                <a:cs typeface="Arial MT"/>
              </a:rPr>
              <a:t>f</a:t>
            </a:r>
            <a:r>
              <a:rPr sz="1200" dirty="0">
                <a:latin typeface="Arial MT"/>
                <a:cs typeface="Arial MT"/>
              </a:rPr>
              <a:t>ol</a:t>
            </a:r>
            <a:r>
              <a:rPr sz="1200" spc="-10" dirty="0">
                <a:latin typeface="Arial MT"/>
                <a:cs typeface="Arial MT"/>
              </a:rPr>
              <a:t>í</a:t>
            </a:r>
            <a:r>
              <a:rPr sz="1200" dirty="0">
                <a:latin typeface="Arial MT"/>
                <a:cs typeface="Arial MT"/>
              </a:rPr>
              <a:t>pid</a:t>
            </a:r>
            <a:r>
              <a:rPr sz="1200" spc="-10" dirty="0">
                <a:latin typeface="Arial MT"/>
                <a:cs typeface="Arial MT"/>
              </a:rPr>
              <a:t>o</a:t>
            </a:r>
            <a:r>
              <a:rPr sz="1200" dirty="0">
                <a:latin typeface="Arial MT"/>
                <a:cs typeface="Arial MT"/>
              </a:rPr>
              <a:t>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45100" y="3505200"/>
            <a:ext cx="74930" cy="684530"/>
          </a:xfrm>
          <a:custGeom>
            <a:avLst/>
            <a:gdLst/>
            <a:ahLst/>
            <a:cxnLst/>
            <a:rect l="l" t="t" r="r" b="b"/>
            <a:pathLst>
              <a:path w="74929" h="684529">
                <a:moveTo>
                  <a:pt x="74675" y="684149"/>
                </a:moveTo>
                <a:lnTo>
                  <a:pt x="60108" y="679670"/>
                </a:lnTo>
                <a:lnTo>
                  <a:pt x="48244" y="667464"/>
                </a:lnTo>
                <a:lnTo>
                  <a:pt x="40260" y="649376"/>
                </a:lnTo>
                <a:lnTo>
                  <a:pt x="37337" y="627252"/>
                </a:lnTo>
                <a:lnTo>
                  <a:pt x="37337" y="411733"/>
                </a:lnTo>
                <a:lnTo>
                  <a:pt x="34397" y="389610"/>
                </a:lnTo>
                <a:lnTo>
                  <a:pt x="26384" y="371522"/>
                </a:lnTo>
                <a:lnTo>
                  <a:pt x="14513" y="359316"/>
                </a:lnTo>
                <a:lnTo>
                  <a:pt x="0" y="354838"/>
                </a:lnTo>
                <a:lnTo>
                  <a:pt x="14513" y="350357"/>
                </a:lnTo>
                <a:lnTo>
                  <a:pt x="26384" y="338137"/>
                </a:lnTo>
                <a:lnTo>
                  <a:pt x="34397" y="320012"/>
                </a:lnTo>
                <a:lnTo>
                  <a:pt x="37337" y="297814"/>
                </a:lnTo>
                <a:lnTo>
                  <a:pt x="37337" y="57023"/>
                </a:lnTo>
                <a:lnTo>
                  <a:pt x="40260" y="34825"/>
                </a:lnTo>
                <a:lnTo>
                  <a:pt x="48244" y="16700"/>
                </a:lnTo>
                <a:lnTo>
                  <a:pt x="60108" y="4480"/>
                </a:lnTo>
                <a:lnTo>
                  <a:pt x="74675" y="0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325239" y="3737864"/>
            <a:ext cx="848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Fosfolípidos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7200" y="3119501"/>
            <a:ext cx="3733800" cy="1840230"/>
          </a:xfrm>
          <a:prstGeom prst="rect">
            <a:avLst/>
          </a:prstGeom>
          <a:solidFill>
            <a:srgbClr val="D1FFF5"/>
          </a:solidFill>
          <a:ln w="12600">
            <a:solidFill>
              <a:srgbClr val="33CC33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190500" indent="-100965">
              <a:lnSpc>
                <a:spcPct val="100000"/>
              </a:lnSpc>
              <a:spcBef>
                <a:spcPts val="250"/>
              </a:spcBef>
              <a:buFont typeface="Arial MT"/>
              <a:buChar char="•"/>
              <a:tabLst>
                <a:tab pos="191135" algn="l"/>
              </a:tabLst>
            </a:pPr>
            <a:r>
              <a:rPr sz="1200" b="1" spc="-5" dirty="0">
                <a:latin typeface="Arial"/>
                <a:cs typeface="Arial"/>
              </a:rPr>
              <a:t>No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tiene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esteroles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como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el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colesterol.</a:t>
            </a:r>
            <a:endParaRPr sz="1200">
              <a:latin typeface="Arial"/>
              <a:cs typeface="Arial"/>
            </a:endParaRPr>
          </a:p>
          <a:p>
            <a:pPr marL="190500" marR="788035" indent="-100965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191135" algn="l"/>
              </a:tabLst>
            </a:pPr>
            <a:r>
              <a:rPr sz="1200" b="1" dirty="0">
                <a:latin typeface="Arial"/>
                <a:cs typeface="Arial"/>
              </a:rPr>
              <a:t>El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porcentaje</a:t>
            </a:r>
            <a:r>
              <a:rPr sz="1200" b="1" spc="-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los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distintos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tipos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de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fosfolípidos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es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diferente.</a:t>
            </a:r>
            <a:endParaRPr sz="1200">
              <a:latin typeface="Arial"/>
              <a:cs typeface="Arial"/>
            </a:endParaRPr>
          </a:p>
          <a:p>
            <a:pPr marL="225425" indent="-135890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226060" algn="l"/>
              </a:tabLst>
            </a:pPr>
            <a:r>
              <a:rPr sz="1200" b="1" spc="-5" dirty="0">
                <a:latin typeface="Arial"/>
                <a:cs typeface="Arial"/>
              </a:rPr>
              <a:t>Algunas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bacterias</a:t>
            </a:r>
            <a:r>
              <a:rPr sz="1200" b="1" spc="28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tienen</a:t>
            </a:r>
            <a:r>
              <a:rPr sz="1200" b="1" spc="3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isopreno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en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lugar</a:t>
            </a:r>
            <a:endParaRPr sz="1200">
              <a:latin typeface="Arial"/>
              <a:cs typeface="Arial"/>
            </a:endParaRPr>
          </a:p>
          <a:p>
            <a:pPr marL="190500">
              <a:lnSpc>
                <a:spcPct val="100000"/>
              </a:lnSpc>
            </a:pPr>
            <a:r>
              <a:rPr sz="1200" b="1" spc="-5" dirty="0">
                <a:latin typeface="Arial"/>
                <a:cs typeface="Arial"/>
              </a:rPr>
              <a:t>de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ácidos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grasos.</a:t>
            </a:r>
            <a:endParaRPr sz="1200">
              <a:latin typeface="Arial"/>
              <a:cs typeface="Arial"/>
            </a:endParaRPr>
          </a:p>
          <a:p>
            <a:pPr marL="190500" marR="248920" indent="-100965">
              <a:lnSpc>
                <a:spcPct val="100000"/>
              </a:lnSpc>
              <a:spcBef>
                <a:spcPts val="795"/>
              </a:spcBef>
              <a:buFont typeface="Arial MT"/>
              <a:buChar char="•"/>
              <a:tabLst>
                <a:tab pos="191135" algn="l"/>
              </a:tabLst>
            </a:pPr>
            <a:r>
              <a:rPr sz="1200" b="1" dirty="0">
                <a:latin typeface="Arial"/>
                <a:cs typeface="Arial"/>
              </a:rPr>
              <a:t>En </a:t>
            </a:r>
            <a:r>
              <a:rPr sz="1200" b="1" spc="-5" dirty="0">
                <a:latin typeface="Arial"/>
                <a:cs typeface="Arial"/>
              </a:rPr>
              <a:t>algunas </a:t>
            </a:r>
            <a:r>
              <a:rPr sz="1200" b="1" dirty="0">
                <a:latin typeface="Arial"/>
                <a:cs typeface="Arial"/>
              </a:rPr>
              <a:t>las cadenas </a:t>
            </a:r>
            <a:r>
              <a:rPr sz="1200" b="1" spc="-5" dirty="0">
                <a:latin typeface="Arial"/>
                <a:cs typeface="Arial"/>
              </a:rPr>
              <a:t>hidrofóbicas de </a:t>
            </a:r>
            <a:r>
              <a:rPr sz="1200" b="1" dirty="0">
                <a:latin typeface="Arial"/>
                <a:cs typeface="Arial"/>
              </a:rPr>
              <a:t>cada </a:t>
            </a:r>
            <a:r>
              <a:rPr sz="1200" b="1" spc="-3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lado </a:t>
            </a:r>
            <a:r>
              <a:rPr sz="1200" b="1" spc="-5" dirty="0">
                <a:latin typeface="Arial"/>
                <a:cs typeface="Arial"/>
              </a:rPr>
              <a:t>se </a:t>
            </a:r>
            <a:r>
              <a:rPr sz="1200" b="1" dirty="0">
                <a:latin typeface="Arial"/>
                <a:cs typeface="Arial"/>
              </a:rPr>
              <a:t>unen </a:t>
            </a:r>
            <a:r>
              <a:rPr sz="1200" b="1" spc="-5" dirty="0">
                <a:latin typeface="Arial"/>
                <a:cs typeface="Arial"/>
              </a:rPr>
              <a:t>covalentemente entre sí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formando </a:t>
            </a:r>
            <a:r>
              <a:rPr sz="1200" b="1" dirty="0">
                <a:latin typeface="Arial"/>
                <a:cs typeface="Arial"/>
              </a:rPr>
              <a:t>una monocapa.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958899" y="2287701"/>
            <a:ext cx="2729230" cy="614680"/>
            <a:chOff x="958899" y="2287701"/>
            <a:chExt cx="2729230" cy="614680"/>
          </a:xfrm>
        </p:grpSpPr>
        <p:sp>
          <p:nvSpPr>
            <p:cNvPr id="19" name="object 19"/>
            <p:cNvSpPr/>
            <p:nvPr/>
          </p:nvSpPr>
          <p:spPr>
            <a:xfrm>
              <a:off x="965200" y="2294001"/>
              <a:ext cx="2716530" cy="601980"/>
            </a:xfrm>
            <a:custGeom>
              <a:avLst/>
              <a:gdLst/>
              <a:ahLst/>
              <a:cxnLst/>
              <a:rect l="l" t="t" r="r" b="b"/>
              <a:pathLst>
                <a:path w="2716529" h="601980">
                  <a:moveTo>
                    <a:pt x="2716276" y="0"/>
                  </a:moveTo>
                  <a:lnTo>
                    <a:pt x="0" y="0"/>
                  </a:lnTo>
                  <a:lnTo>
                    <a:pt x="0" y="401065"/>
                  </a:lnTo>
                  <a:lnTo>
                    <a:pt x="1312799" y="401065"/>
                  </a:lnTo>
                  <a:lnTo>
                    <a:pt x="1312799" y="481329"/>
                  </a:lnTo>
                  <a:lnTo>
                    <a:pt x="1177036" y="481329"/>
                  </a:lnTo>
                  <a:lnTo>
                    <a:pt x="1358138" y="601599"/>
                  </a:lnTo>
                  <a:lnTo>
                    <a:pt x="1539239" y="481329"/>
                  </a:lnTo>
                  <a:lnTo>
                    <a:pt x="1403350" y="481329"/>
                  </a:lnTo>
                  <a:lnTo>
                    <a:pt x="1403350" y="401065"/>
                  </a:lnTo>
                  <a:lnTo>
                    <a:pt x="2716276" y="401065"/>
                  </a:lnTo>
                  <a:lnTo>
                    <a:pt x="2716276" y="0"/>
                  </a:lnTo>
                  <a:close/>
                </a:path>
              </a:pathLst>
            </a:custGeom>
            <a:solidFill>
              <a:srgbClr val="FAFC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65200" y="2294001"/>
              <a:ext cx="2716530" cy="601980"/>
            </a:xfrm>
            <a:custGeom>
              <a:avLst/>
              <a:gdLst/>
              <a:ahLst/>
              <a:cxnLst/>
              <a:rect l="l" t="t" r="r" b="b"/>
              <a:pathLst>
                <a:path w="2716529" h="601980">
                  <a:moveTo>
                    <a:pt x="0" y="0"/>
                  </a:moveTo>
                  <a:lnTo>
                    <a:pt x="2716276" y="0"/>
                  </a:lnTo>
                  <a:lnTo>
                    <a:pt x="2716276" y="401065"/>
                  </a:lnTo>
                  <a:lnTo>
                    <a:pt x="1403350" y="401065"/>
                  </a:lnTo>
                  <a:lnTo>
                    <a:pt x="1403350" y="481329"/>
                  </a:lnTo>
                  <a:lnTo>
                    <a:pt x="1539239" y="481329"/>
                  </a:lnTo>
                  <a:lnTo>
                    <a:pt x="1358138" y="601599"/>
                  </a:lnTo>
                  <a:lnTo>
                    <a:pt x="1177036" y="481329"/>
                  </a:lnTo>
                  <a:lnTo>
                    <a:pt x="1312799" y="481329"/>
                  </a:lnTo>
                  <a:lnTo>
                    <a:pt x="1312799" y="401065"/>
                  </a:lnTo>
                  <a:lnTo>
                    <a:pt x="0" y="401065"/>
                  </a:lnTo>
                  <a:lnTo>
                    <a:pt x="0" y="0"/>
                  </a:lnTo>
                  <a:close/>
                </a:path>
              </a:pathLst>
            </a:custGeom>
            <a:ln w="1260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047699" y="2369566"/>
            <a:ext cx="25527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Arial MT"/>
                <a:cs typeface="Arial MT"/>
              </a:rPr>
              <a:t>Diferencias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eucariotas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0" y="4695825"/>
            <a:ext cx="2824099" cy="2009775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6333490" y="2330322"/>
            <a:ext cx="1284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BIC</a:t>
            </a:r>
            <a:r>
              <a:rPr sz="1200" b="1" spc="-50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1200" b="1" spc="-85" dirty="0">
                <a:solidFill>
                  <a:srgbClr val="000099"/>
                </a:solidFill>
                <a:latin typeface="Arial"/>
                <a:cs typeface="Arial"/>
              </a:rPr>
              <a:t>P</a:t>
            </a: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0099"/>
                </a:solidFill>
                <a:latin typeface="Arial"/>
                <a:cs typeface="Arial"/>
              </a:rPr>
              <a:t>LIP</a:t>
            </a: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ÍDICA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019291" y="4513579"/>
            <a:ext cx="16078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MONOC</a:t>
            </a:r>
            <a:r>
              <a:rPr sz="1200" b="1" spc="-4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1200" b="1" spc="-70" dirty="0">
                <a:solidFill>
                  <a:srgbClr val="000099"/>
                </a:solidFill>
                <a:latin typeface="Arial"/>
                <a:cs typeface="Arial"/>
              </a:rPr>
              <a:t>P</a:t>
            </a: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A</a:t>
            </a:r>
            <a:r>
              <a:rPr sz="1200" b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0099"/>
                </a:solidFill>
                <a:latin typeface="Arial"/>
                <a:cs typeface="Arial"/>
              </a:rPr>
              <a:t>LIP</a:t>
            </a: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ÍDICA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735376" y="4960923"/>
            <a:ext cx="1231900" cy="1079500"/>
            <a:chOff x="2735376" y="4960923"/>
            <a:chExt cx="1231900" cy="1079500"/>
          </a:xfrm>
        </p:grpSpPr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41676" y="4967223"/>
              <a:ext cx="1219200" cy="106686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741676" y="4967223"/>
              <a:ext cx="1219200" cy="1067435"/>
            </a:xfrm>
            <a:custGeom>
              <a:avLst/>
              <a:gdLst/>
              <a:ahLst/>
              <a:cxnLst/>
              <a:rect l="l" t="t" r="r" b="b"/>
              <a:pathLst>
                <a:path w="1219200" h="1067435">
                  <a:moveTo>
                    <a:pt x="1219200" y="766622"/>
                  </a:moveTo>
                  <a:lnTo>
                    <a:pt x="882650" y="1066863"/>
                  </a:lnTo>
                  <a:lnTo>
                    <a:pt x="882650" y="866838"/>
                  </a:lnTo>
                  <a:lnTo>
                    <a:pt x="701421" y="866838"/>
                  </a:lnTo>
                  <a:lnTo>
                    <a:pt x="640886" y="865368"/>
                  </a:lnTo>
                  <a:lnTo>
                    <a:pt x="581784" y="861039"/>
                  </a:lnTo>
                  <a:lnTo>
                    <a:pt x="524325" y="853970"/>
                  </a:lnTo>
                  <a:lnTo>
                    <a:pt x="468719" y="844281"/>
                  </a:lnTo>
                  <a:lnTo>
                    <a:pt x="415176" y="832094"/>
                  </a:lnTo>
                  <a:lnTo>
                    <a:pt x="363907" y="817527"/>
                  </a:lnTo>
                  <a:lnTo>
                    <a:pt x="315122" y="800702"/>
                  </a:lnTo>
                  <a:lnTo>
                    <a:pt x="269031" y="781737"/>
                  </a:lnTo>
                  <a:lnTo>
                    <a:pt x="225844" y="760755"/>
                  </a:lnTo>
                  <a:lnTo>
                    <a:pt x="185773" y="737874"/>
                  </a:lnTo>
                  <a:lnTo>
                    <a:pt x="149027" y="713214"/>
                  </a:lnTo>
                  <a:lnTo>
                    <a:pt x="115816" y="686897"/>
                  </a:lnTo>
                  <a:lnTo>
                    <a:pt x="86351" y="659042"/>
                  </a:lnTo>
                  <a:lnTo>
                    <a:pt x="60842" y="629769"/>
                  </a:lnTo>
                  <a:lnTo>
                    <a:pt x="22534" y="567450"/>
                  </a:lnTo>
                  <a:lnTo>
                    <a:pt x="2573" y="500903"/>
                  </a:lnTo>
                  <a:lnTo>
                    <a:pt x="0" y="466344"/>
                  </a:lnTo>
                  <a:lnTo>
                    <a:pt x="0" y="0"/>
                  </a:lnTo>
                  <a:lnTo>
                    <a:pt x="234061" y="0"/>
                  </a:lnTo>
                  <a:lnTo>
                    <a:pt x="234061" y="466344"/>
                  </a:lnTo>
                  <a:lnTo>
                    <a:pt x="238328" y="493491"/>
                  </a:lnTo>
                  <a:lnTo>
                    <a:pt x="270795" y="544218"/>
                  </a:lnTo>
                  <a:lnTo>
                    <a:pt x="331457" y="588600"/>
                  </a:lnTo>
                  <a:lnTo>
                    <a:pt x="370967" y="607815"/>
                  </a:lnTo>
                  <a:lnTo>
                    <a:pt x="415853" y="624728"/>
                  </a:lnTo>
                  <a:lnTo>
                    <a:pt x="465558" y="639101"/>
                  </a:lnTo>
                  <a:lnTo>
                    <a:pt x="519525" y="650695"/>
                  </a:lnTo>
                  <a:lnTo>
                    <a:pt x="577196" y="659272"/>
                  </a:lnTo>
                  <a:lnTo>
                    <a:pt x="638013" y="664593"/>
                  </a:lnTo>
                  <a:lnTo>
                    <a:pt x="701421" y="666419"/>
                  </a:lnTo>
                  <a:lnTo>
                    <a:pt x="882650" y="666419"/>
                  </a:lnTo>
                  <a:lnTo>
                    <a:pt x="882650" y="466344"/>
                  </a:lnTo>
                  <a:lnTo>
                    <a:pt x="1219200" y="766622"/>
                  </a:lnTo>
                  <a:close/>
                </a:path>
              </a:pathLst>
            </a:custGeom>
            <a:ln w="12600">
              <a:solidFill>
                <a:srgbClr val="33CC3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753870" y="6112255"/>
            <a:ext cx="32632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La estructura de </a:t>
            </a:r>
            <a:r>
              <a:rPr sz="1200" b="1" dirty="0">
                <a:solidFill>
                  <a:srgbClr val="000099"/>
                </a:solidFill>
                <a:latin typeface="Arial"/>
                <a:cs typeface="Arial"/>
              </a:rPr>
              <a:t>monocapa </a:t>
            </a: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es más estable y </a:t>
            </a:r>
            <a:r>
              <a:rPr sz="1200" b="1" spc="-3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0099"/>
                </a:solidFill>
                <a:latin typeface="Arial"/>
                <a:cs typeface="Arial"/>
              </a:rPr>
              <a:t>resistente </a:t>
            </a: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en ambientes con temperaturas </a:t>
            </a:r>
            <a:r>
              <a:rPr sz="1200" b="1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000099"/>
                </a:solidFill>
                <a:latin typeface="Arial"/>
                <a:cs typeface="Arial"/>
              </a:rPr>
              <a:t>elevadas.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5287" y="744601"/>
            <a:ext cx="81724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0325" algn="ctr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LA</a:t>
            </a:r>
            <a:r>
              <a:rPr sz="1800" b="1" spc="-8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MEMBRANA</a:t>
            </a:r>
            <a:r>
              <a:rPr sz="1800" b="1" spc="-3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PLASMÁTICA</a:t>
            </a:r>
            <a:r>
              <a:rPr sz="1800" b="1" spc="-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PROCARIOTAS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6169025"/>
            <a:chOff x="0" y="336550"/>
            <a:chExt cx="9144000" cy="6169025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4087" y="1828736"/>
              <a:ext cx="1520825" cy="10779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3051" y="1828736"/>
              <a:ext cx="1901825" cy="107791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67526" y="1828736"/>
              <a:ext cx="1666875" cy="10779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07050" y="5427662"/>
              <a:ext cx="2351024" cy="107791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0762" y="5427662"/>
              <a:ext cx="2684399" cy="107791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81725" y="3625786"/>
              <a:ext cx="1809750" cy="10779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03676" y="3625786"/>
              <a:ext cx="1909699" cy="107791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1375" y="3625786"/>
              <a:ext cx="1901825" cy="1077912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76225" y="1371663"/>
            <a:ext cx="8655050" cy="271780"/>
          </a:xfrm>
          <a:prstGeom prst="rect">
            <a:avLst/>
          </a:prstGeom>
          <a:solidFill>
            <a:srgbClr val="FDF7C9"/>
          </a:solidFill>
          <a:ln w="12600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300"/>
              </a:spcBef>
            </a:pPr>
            <a:r>
              <a:rPr sz="1200" dirty="0">
                <a:latin typeface="Arial MT"/>
                <a:cs typeface="Arial MT"/>
              </a:rPr>
              <a:t>BAC</a:t>
            </a:r>
            <a:r>
              <a:rPr sz="1200" spc="5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ERIAS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GRAM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NEG</a:t>
            </a:r>
            <a:r>
              <a:rPr sz="1200" spc="-85" dirty="0">
                <a:latin typeface="Arial MT"/>
                <a:cs typeface="Arial MT"/>
              </a:rPr>
              <a:t>A</a:t>
            </a:r>
            <a:r>
              <a:rPr sz="1200" spc="5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I</a:t>
            </a:r>
            <a:r>
              <a:rPr sz="1200" spc="-80" dirty="0">
                <a:latin typeface="Arial MT"/>
                <a:cs typeface="Arial MT"/>
              </a:rPr>
              <a:t>V</a:t>
            </a:r>
            <a:r>
              <a:rPr sz="1200" dirty="0">
                <a:latin typeface="Arial MT"/>
                <a:cs typeface="Arial MT"/>
              </a:rPr>
              <a:t>AS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dirty="0">
                <a:latin typeface="Arial MT"/>
                <a:cs typeface="Arial MT"/>
              </a:rPr>
              <a:t> IMPO</a:t>
            </a:r>
            <a:r>
              <a:rPr sz="1200" spc="-35" dirty="0">
                <a:latin typeface="Arial MT"/>
                <a:cs typeface="Arial MT"/>
              </a:rPr>
              <a:t>R</a:t>
            </a:r>
            <a:r>
              <a:rPr sz="1200" spc="-75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N</a:t>
            </a:r>
            <a:r>
              <a:rPr sz="1200" spc="-10" dirty="0">
                <a:latin typeface="Arial MT"/>
                <a:cs typeface="Arial MT"/>
              </a:rPr>
              <a:t>C</a:t>
            </a:r>
            <a:r>
              <a:rPr sz="1200" dirty="0">
                <a:latin typeface="Arial MT"/>
                <a:cs typeface="Arial MT"/>
              </a:rPr>
              <a:t>IA</a:t>
            </a:r>
            <a:r>
              <a:rPr sz="1200" spc="-8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</a:t>
            </a:r>
            <a:r>
              <a:rPr sz="1200" dirty="0">
                <a:latin typeface="Arial MT"/>
                <a:cs typeface="Arial MT"/>
              </a:rPr>
              <a:t>ÉDICA</a:t>
            </a:r>
            <a:r>
              <a:rPr sz="1200" spc="-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</a:t>
            </a:r>
            <a:r>
              <a:rPr sz="1200" spc="-5" dirty="0">
                <a:latin typeface="Arial MT"/>
                <a:cs typeface="Arial MT"/>
              </a:rPr>
              <a:t>M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5" dirty="0">
                <a:latin typeface="Arial MT"/>
                <a:cs typeface="Arial MT"/>
              </a:rPr>
              <a:t>R</a:t>
            </a:r>
            <a:r>
              <a:rPr sz="1200" spc="-10" dirty="0">
                <a:latin typeface="Arial MT"/>
                <a:cs typeface="Arial MT"/>
              </a:rPr>
              <a:t>C</a:t>
            </a:r>
            <a:r>
              <a:rPr sz="1200" dirty="0">
                <a:latin typeface="Arial MT"/>
                <a:cs typeface="Arial MT"/>
              </a:rPr>
              <a:t>IA</a:t>
            </a:r>
            <a:r>
              <a:rPr sz="1200" spc="-5" dirty="0">
                <a:latin typeface="Arial MT"/>
                <a:cs typeface="Arial MT"/>
              </a:rPr>
              <a:t>L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6225" y="3124263"/>
            <a:ext cx="8655050" cy="271780"/>
          </a:xfrm>
          <a:prstGeom prst="rect">
            <a:avLst/>
          </a:prstGeom>
          <a:solidFill>
            <a:srgbClr val="FDF7C9"/>
          </a:solidFill>
          <a:ln w="12600">
            <a:solidFill>
              <a:srgbClr val="000000"/>
            </a:solidFill>
          </a:ln>
        </p:spPr>
        <p:txBody>
          <a:bodyPr vert="horz" wrap="square" lIns="0" tIns="5588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440"/>
              </a:spcBef>
            </a:pPr>
            <a:r>
              <a:rPr sz="1200" dirty="0">
                <a:latin typeface="Arial MT"/>
                <a:cs typeface="Arial MT"/>
              </a:rPr>
              <a:t>BAC</a:t>
            </a:r>
            <a:r>
              <a:rPr sz="1200" spc="5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ERIAS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GRAM</a:t>
            </a:r>
            <a:r>
              <a:rPr sz="1200" spc="-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POSI</a:t>
            </a:r>
            <a:r>
              <a:rPr sz="1200" spc="10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I</a:t>
            </a:r>
            <a:r>
              <a:rPr sz="1200" spc="-80" dirty="0">
                <a:latin typeface="Arial MT"/>
                <a:cs typeface="Arial MT"/>
              </a:rPr>
              <a:t>V</a:t>
            </a:r>
            <a:r>
              <a:rPr sz="1200" dirty="0">
                <a:latin typeface="Arial MT"/>
                <a:cs typeface="Arial MT"/>
              </a:rPr>
              <a:t>AS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IMPO</a:t>
            </a:r>
            <a:r>
              <a:rPr sz="1200" spc="-35" dirty="0">
                <a:latin typeface="Arial MT"/>
                <a:cs typeface="Arial MT"/>
              </a:rPr>
              <a:t>R</a:t>
            </a:r>
            <a:r>
              <a:rPr sz="1200" spc="-75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N</a:t>
            </a:r>
            <a:r>
              <a:rPr sz="1200" spc="-10" dirty="0">
                <a:latin typeface="Arial MT"/>
                <a:cs typeface="Arial MT"/>
              </a:rPr>
              <a:t>C</a:t>
            </a:r>
            <a:r>
              <a:rPr sz="1200" dirty="0">
                <a:latin typeface="Arial MT"/>
                <a:cs typeface="Arial MT"/>
              </a:rPr>
              <a:t>IA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</a:t>
            </a:r>
            <a:r>
              <a:rPr sz="1200" dirty="0">
                <a:latin typeface="Arial MT"/>
                <a:cs typeface="Arial MT"/>
              </a:rPr>
              <a:t>ÉDICA</a:t>
            </a:r>
            <a:r>
              <a:rPr sz="1200" spc="-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</a:t>
            </a:r>
            <a:r>
              <a:rPr sz="1200" spc="-5" dirty="0">
                <a:latin typeface="Arial MT"/>
                <a:cs typeface="Arial MT"/>
              </a:rPr>
              <a:t>M</a:t>
            </a:r>
            <a:r>
              <a:rPr sz="1200" dirty="0">
                <a:latin typeface="Arial MT"/>
                <a:cs typeface="Arial MT"/>
              </a:rPr>
              <a:t>E</a:t>
            </a:r>
            <a:r>
              <a:rPr sz="1200" spc="-5" dirty="0">
                <a:latin typeface="Arial MT"/>
                <a:cs typeface="Arial MT"/>
              </a:rPr>
              <a:t>R</a:t>
            </a:r>
            <a:r>
              <a:rPr sz="1200" spc="-10" dirty="0">
                <a:latin typeface="Arial MT"/>
                <a:cs typeface="Arial MT"/>
              </a:rPr>
              <a:t>C</a:t>
            </a:r>
            <a:r>
              <a:rPr sz="1200" dirty="0">
                <a:latin typeface="Arial MT"/>
                <a:cs typeface="Arial MT"/>
              </a:rPr>
              <a:t>IA</a:t>
            </a:r>
            <a:r>
              <a:rPr sz="1200" spc="-5" dirty="0">
                <a:latin typeface="Arial MT"/>
                <a:cs typeface="Arial MT"/>
              </a:rPr>
              <a:t>L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6225" y="4953063"/>
            <a:ext cx="4310380" cy="414655"/>
          </a:xfrm>
          <a:prstGeom prst="rect">
            <a:avLst/>
          </a:prstGeom>
          <a:solidFill>
            <a:srgbClr val="FDF7C9"/>
          </a:solidFill>
          <a:ln w="1260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177925" marR="1089660" indent="-224154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Arial MT"/>
                <a:cs typeface="Arial MT"/>
              </a:rPr>
              <a:t>BACTERIAS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GRAM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20" dirty="0">
                <a:latin typeface="Arial MT"/>
                <a:cs typeface="Arial MT"/>
              </a:rPr>
              <a:t>NEGATIVAS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RES</a:t>
            </a:r>
            <a:r>
              <a:rPr sz="1200" spc="-75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AN</a:t>
            </a:r>
            <a:r>
              <a:rPr sz="1200" spc="5" dirty="0">
                <a:latin typeface="Arial MT"/>
                <a:cs typeface="Arial MT"/>
              </a:rPr>
              <a:t>T</a:t>
            </a:r>
            <a:r>
              <a:rPr sz="1200" dirty="0">
                <a:latin typeface="Arial MT"/>
                <a:cs typeface="Arial MT"/>
              </a:rPr>
              <a:t>ES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9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R</a:t>
            </a:r>
            <a:r>
              <a:rPr sz="1200" spc="-10" dirty="0">
                <a:latin typeface="Arial MT"/>
                <a:cs typeface="Arial MT"/>
              </a:rPr>
              <a:t>C</a:t>
            </a:r>
            <a:r>
              <a:rPr sz="1200" spc="-5" dirty="0">
                <a:latin typeface="Arial MT"/>
                <a:cs typeface="Arial MT"/>
              </a:rPr>
              <a:t>HAEA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86351" y="4953063"/>
            <a:ext cx="4342130" cy="414655"/>
          </a:xfrm>
          <a:prstGeom prst="rect">
            <a:avLst/>
          </a:prstGeom>
          <a:solidFill>
            <a:srgbClr val="FDF7C9"/>
          </a:solidFill>
          <a:ln w="12600">
            <a:solidFill>
              <a:srgbClr val="0000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143635" marR="823594" indent="-262255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Arial MT"/>
                <a:cs typeface="Arial MT"/>
              </a:rPr>
              <a:t>ACTINOMICETES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FILAMENTOSOS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BACTERIAS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RELACIONADAS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47241" y="3441954"/>
            <a:ext cx="60769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824989" algn="l"/>
                <a:tab pos="5016500" algn="l"/>
              </a:tabLst>
            </a:pP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C</a:t>
            </a:r>
            <a:r>
              <a:rPr sz="1000" dirty="0">
                <a:solidFill>
                  <a:srgbClr val="663300"/>
                </a:solidFill>
                <a:latin typeface="Arial MT"/>
                <a:cs typeface="Arial MT"/>
              </a:rPr>
              <a:t>O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C</a:t>
            </a:r>
            <a:r>
              <a:rPr sz="1000" dirty="0">
                <a:solidFill>
                  <a:srgbClr val="663300"/>
                </a:solidFill>
                <a:latin typeface="Arial MT"/>
                <a:cs typeface="Arial MT"/>
              </a:rPr>
              <a:t>O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S</a:t>
            </a:r>
            <a:r>
              <a:rPr sz="1000" dirty="0">
                <a:solidFill>
                  <a:srgbClr val="663300"/>
                </a:solidFill>
                <a:latin typeface="Arial MT"/>
                <a:cs typeface="Arial MT"/>
              </a:rPr>
              <a:t>	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BA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CILOS</a:t>
            </a:r>
            <a:r>
              <a:rPr sz="1000" spc="-20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C</a:t>
            </a:r>
            <a:r>
              <a:rPr sz="1000" dirty="0">
                <a:solidFill>
                  <a:srgbClr val="663300"/>
                </a:solidFill>
                <a:latin typeface="Arial MT"/>
                <a:cs typeface="Arial MT"/>
              </a:rPr>
              <a:t>O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N</a:t>
            </a:r>
            <a:r>
              <a:rPr sz="1000" spc="10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O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 S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IN</a:t>
            </a:r>
            <a:r>
              <a:rPr sz="1000" spc="5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E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ND</a:t>
            </a:r>
            <a:r>
              <a:rPr sz="1000" dirty="0">
                <a:solidFill>
                  <a:srgbClr val="663300"/>
                </a:solidFill>
                <a:latin typeface="Arial MT"/>
                <a:cs typeface="Arial MT"/>
              </a:rPr>
              <a:t>O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SP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OR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A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S</a:t>
            </a:r>
            <a:r>
              <a:rPr sz="1000" dirty="0">
                <a:solidFill>
                  <a:srgbClr val="663300"/>
                </a:solidFill>
                <a:latin typeface="Arial MT"/>
                <a:cs typeface="Arial MT"/>
              </a:rPr>
              <a:t>	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MICO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BA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C</a:t>
            </a:r>
            <a:r>
              <a:rPr sz="1000" spc="5" dirty="0">
                <a:solidFill>
                  <a:srgbClr val="663300"/>
                </a:solidFill>
                <a:latin typeface="Arial MT"/>
                <a:cs typeface="Arial MT"/>
              </a:rPr>
              <a:t>T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E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RI</a:t>
            </a:r>
            <a:r>
              <a:rPr sz="1000" spc="-10" dirty="0">
                <a:solidFill>
                  <a:srgbClr val="663300"/>
                </a:solidFill>
                <a:latin typeface="Arial MT"/>
                <a:cs typeface="Arial MT"/>
              </a:rPr>
              <a:t>A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S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84172" y="2908807"/>
            <a:ext cx="60788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13330" algn="l"/>
                <a:tab pos="5569585" algn="l"/>
              </a:tabLst>
            </a:pPr>
            <a:r>
              <a:rPr sz="1100" i="1" dirty="0">
                <a:latin typeface="Arial"/>
                <a:cs typeface="Arial"/>
              </a:rPr>
              <a:t>L</a:t>
            </a:r>
            <a:r>
              <a:rPr sz="1100" i="1" spc="-5" dirty="0">
                <a:latin typeface="Arial"/>
                <a:cs typeface="Arial"/>
              </a:rPr>
              <a:t>e</a:t>
            </a:r>
            <a:r>
              <a:rPr sz="1100" i="1" dirty="0">
                <a:latin typeface="Arial"/>
                <a:cs typeface="Arial"/>
              </a:rPr>
              <a:t>g</a:t>
            </a:r>
            <a:r>
              <a:rPr sz="1100" i="1" spc="-10" dirty="0">
                <a:latin typeface="Arial"/>
                <a:cs typeface="Arial"/>
              </a:rPr>
              <a:t>i</a:t>
            </a:r>
            <a:r>
              <a:rPr sz="1100" i="1" dirty="0">
                <a:latin typeface="Arial"/>
                <a:cs typeface="Arial"/>
              </a:rPr>
              <a:t>o</a:t>
            </a:r>
            <a:r>
              <a:rPr sz="1100" i="1" spc="-5" dirty="0">
                <a:latin typeface="Arial"/>
                <a:cs typeface="Arial"/>
              </a:rPr>
              <a:t>n</a:t>
            </a:r>
            <a:r>
              <a:rPr sz="1100" i="1" dirty="0">
                <a:latin typeface="Arial"/>
                <a:cs typeface="Arial"/>
              </a:rPr>
              <a:t>e</a:t>
            </a:r>
            <a:r>
              <a:rPr sz="1100" i="1" spc="-10" dirty="0">
                <a:latin typeface="Arial"/>
                <a:cs typeface="Arial"/>
              </a:rPr>
              <a:t>ll</a:t>
            </a:r>
            <a:r>
              <a:rPr sz="1100" i="1" dirty="0">
                <a:latin typeface="Arial"/>
                <a:cs typeface="Arial"/>
              </a:rPr>
              <a:t>a	Trep</a:t>
            </a:r>
            <a:r>
              <a:rPr sz="1100" i="1" spc="-5" dirty="0">
                <a:latin typeface="Arial"/>
                <a:cs typeface="Arial"/>
              </a:rPr>
              <a:t>o</a:t>
            </a:r>
            <a:r>
              <a:rPr sz="1100" i="1" dirty="0">
                <a:latin typeface="Arial"/>
                <a:cs typeface="Arial"/>
              </a:rPr>
              <a:t>n</a:t>
            </a:r>
            <a:r>
              <a:rPr sz="1100" i="1" spc="-5" dirty="0">
                <a:latin typeface="Arial"/>
                <a:cs typeface="Arial"/>
              </a:rPr>
              <a:t>e</a:t>
            </a:r>
            <a:r>
              <a:rPr sz="1100" i="1" dirty="0">
                <a:latin typeface="Arial"/>
                <a:cs typeface="Arial"/>
              </a:rPr>
              <a:t>ma</a:t>
            </a:r>
            <a:r>
              <a:rPr sz="1100" i="1" spc="-35" dirty="0">
                <a:latin typeface="Arial"/>
                <a:cs typeface="Arial"/>
              </a:rPr>
              <a:t> </a:t>
            </a:r>
            <a:r>
              <a:rPr sz="1100" i="1" dirty="0">
                <a:latin typeface="Arial"/>
                <a:cs typeface="Arial"/>
              </a:rPr>
              <a:t>p</a:t>
            </a:r>
            <a:r>
              <a:rPr sz="1100" i="1" spc="-5" dirty="0">
                <a:latin typeface="Arial"/>
                <a:cs typeface="Arial"/>
              </a:rPr>
              <a:t>a</a:t>
            </a:r>
            <a:r>
              <a:rPr sz="1100" i="1" spc="-10" dirty="0">
                <a:latin typeface="Arial"/>
                <a:cs typeface="Arial"/>
              </a:rPr>
              <a:t>lli</a:t>
            </a:r>
            <a:r>
              <a:rPr sz="1100" i="1" dirty="0">
                <a:latin typeface="Arial"/>
                <a:cs typeface="Arial"/>
              </a:rPr>
              <a:t>d</a:t>
            </a:r>
            <a:r>
              <a:rPr sz="1100" i="1" spc="-5" dirty="0">
                <a:latin typeface="Arial"/>
                <a:cs typeface="Arial"/>
              </a:rPr>
              <a:t>u</a:t>
            </a:r>
            <a:r>
              <a:rPr sz="1100" i="1" dirty="0">
                <a:latin typeface="Arial"/>
                <a:cs typeface="Arial"/>
              </a:rPr>
              <a:t>m	</a:t>
            </a:r>
            <a:r>
              <a:rPr sz="1100" i="1" spc="-5" dirty="0">
                <a:latin typeface="Arial"/>
                <a:cs typeface="Arial"/>
              </a:rPr>
              <a:t>S</a:t>
            </a:r>
            <a:r>
              <a:rPr sz="1100" i="1" dirty="0">
                <a:latin typeface="Arial"/>
                <a:cs typeface="Arial"/>
              </a:rPr>
              <a:t>h</a:t>
            </a:r>
            <a:r>
              <a:rPr sz="1100" i="1" spc="-10" dirty="0">
                <a:latin typeface="Arial"/>
                <a:cs typeface="Arial"/>
              </a:rPr>
              <a:t>i</a:t>
            </a:r>
            <a:r>
              <a:rPr sz="1100" i="1" dirty="0">
                <a:latin typeface="Arial"/>
                <a:cs typeface="Arial"/>
              </a:rPr>
              <a:t>g</a:t>
            </a:r>
            <a:r>
              <a:rPr sz="1100" i="1" spc="-5" dirty="0">
                <a:latin typeface="Arial"/>
                <a:cs typeface="Arial"/>
              </a:rPr>
              <a:t>e</a:t>
            </a:r>
            <a:r>
              <a:rPr sz="1100" i="1" spc="-10" dirty="0">
                <a:latin typeface="Arial"/>
                <a:cs typeface="Arial"/>
              </a:rPr>
              <a:t>ll</a:t>
            </a:r>
            <a:r>
              <a:rPr sz="1100" i="1" dirty="0">
                <a:latin typeface="Arial"/>
                <a:cs typeface="Arial"/>
              </a:rPr>
              <a:t>a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71245" y="1669795"/>
            <a:ext cx="76479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63900" algn="l"/>
                <a:tab pos="5223510" algn="l"/>
              </a:tabLst>
            </a:pP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BACILOS</a:t>
            </a:r>
            <a:r>
              <a:rPr sz="1000" spc="-15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Y</a:t>
            </a:r>
            <a:r>
              <a:rPr sz="1000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COCOS</a:t>
            </a:r>
            <a:r>
              <a:rPr sz="1000" spc="10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AEROBIOS	ESPIROQUETAS	BACILOS</a:t>
            </a:r>
            <a:r>
              <a:rPr sz="1000" spc="-35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ANAEROBIOS</a:t>
            </a:r>
            <a:r>
              <a:rPr sz="1000" spc="-20" dirty="0">
                <a:solidFill>
                  <a:srgbClr val="663300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663300"/>
                </a:solidFill>
                <a:latin typeface="Arial MT"/>
                <a:cs typeface="Arial MT"/>
              </a:rPr>
              <a:t>FACULTATIVOS</a:t>
            </a:r>
            <a:endParaRPr sz="10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91590" y="4723638"/>
            <a:ext cx="68732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5750" algn="l"/>
                <a:tab pos="5130800" algn="l"/>
              </a:tabLst>
            </a:pPr>
            <a:r>
              <a:rPr sz="1100" i="1" spc="-5" dirty="0">
                <a:latin typeface="Arial"/>
                <a:cs typeface="Arial"/>
              </a:rPr>
              <a:t>S</a:t>
            </a:r>
            <a:r>
              <a:rPr sz="1100" i="1" dirty="0">
                <a:latin typeface="Arial"/>
                <a:cs typeface="Arial"/>
              </a:rPr>
              <a:t>ta</a:t>
            </a:r>
            <a:r>
              <a:rPr sz="1100" i="1" spc="-5" dirty="0">
                <a:latin typeface="Arial"/>
                <a:cs typeface="Arial"/>
              </a:rPr>
              <a:t>p</a:t>
            </a:r>
            <a:r>
              <a:rPr sz="1100" i="1" dirty="0">
                <a:latin typeface="Arial"/>
                <a:cs typeface="Arial"/>
              </a:rPr>
              <a:t>hy</a:t>
            </a:r>
            <a:r>
              <a:rPr sz="1100" i="1" spc="-10" dirty="0">
                <a:latin typeface="Arial"/>
                <a:cs typeface="Arial"/>
              </a:rPr>
              <a:t>l</a:t>
            </a:r>
            <a:r>
              <a:rPr sz="1100" i="1" dirty="0">
                <a:latin typeface="Arial"/>
                <a:cs typeface="Arial"/>
              </a:rPr>
              <a:t>oc</a:t>
            </a:r>
            <a:r>
              <a:rPr sz="1100" i="1" spc="-5" dirty="0">
                <a:latin typeface="Arial"/>
                <a:cs typeface="Arial"/>
              </a:rPr>
              <a:t>o</a:t>
            </a:r>
            <a:r>
              <a:rPr sz="1100" i="1" dirty="0">
                <a:latin typeface="Arial"/>
                <a:cs typeface="Arial"/>
              </a:rPr>
              <a:t>cus</a:t>
            </a:r>
            <a:r>
              <a:rPr sz="1100" i="1" spc="-20" dirty="0">
                <a:latin typeface="Arial"/>
                <a:cs typeface="Arial"/>
              </a:rPr>
              <a:t> </a:t>
            </a:r>
            <a:r>
              <a:rPr sz="1100" i="1" dirty="0">
                <a:latin typeface="Arial"/>
                <a:cs typeface="Arial"/>
              </a:rPr>
              <a:t>a</a:t>
            </a:r>
            <a:r>
              <a:rPr sz="1100" i="1" spc="-5" dirty="0">
                <a:latin typeface="Arial"/>
                <a:cs typeface="Arial"/>
              </a:rPr>
              <a:t>u</a:t>
            </a:r>
            <a:r>
              <a:rPr sz="1100" i="1" dirty="0">
                <a:latin typeface="Arial"/>
                <a:cs typeface="Arial"/>
              </a:rPr>
              <a:t>re</a:t>
            </a:r>
            <a:r>
              <a:rPr sz="1100" i="1" spc="-5" dirty="0">
                <a:latin typeface="Arial"/>
                <a:cs typeface="Arial"/>
              </a:rPr>
              <a:t>u</a:t>
            </a:r>
            <a:r>
              <a:rPr sz="1100" i="1" dirty="0">
                <a:latin typeface="Arial"/>
                <a:cs typeface="Arial"/>
              </a:rPr>
              <a:t>s	</a:t>
            </a:r>
            <a:r>
              <a:rPr sz="1100" i="1" spc="-10" dirty="0">
                <a:latin typeface="Arial"/>
                <a:cs typeface="Arial"/>
              </a:rPr>
              <a:t>Cl</a:t>
            </a:r>
            <a:r>
              <a:rPr sz="1100" i="1" dirty="0">
                <a:latin typeface="Arial"/>
                <a:cs typeface="Arial"/>
              </a:rPr>
              <a:t>ost</a:t>
            </a:r>
            <a:r>
              <a:rPr sz="1100" i="1" spc="5" dirty="0">
                <a:latin typeface="Arial"/>
                <a:cs typeface="Arial"/>
              </a:rPr>
              <a:t>r</a:t>
            </a:r>
            <a:r>
              <a:rPr sz="1100" i="1" spc="-10" dirty="0">
                <a:latin typeface="Arial"/>
                <a:cs typeface="Arial"/>
              </a:rPr>
              <a:t>i</a:t>
            </a:r>
            <a:r>
              <a:rPr sz="1100" i="1" dirty="0">
                <a:latin typeface="Arial"/>
                <a:cs typeface="Arial"/>
              </a:rPr>
              <a:t>d</a:t>
            </a:r>
            <a:r>
              <a:rPr sz="1100" i="1" spc="-10" dirty="0">
                <a:latin typeface="Arial"/>
                <a:cs typeface="Arial"/>
              </a:rPr>
              <a:t>i</a:t>
            </a:r>
            <a:r>
              <a:rPr sz="1100" i="1" dirty="0">
                <a:latin typeface="Arial"/>
                <a:cs typeface="Arial"/>
              </a:rPr>
              <a:t>um</a:t>
            </a:r>
            <a:r>
              <a:rPr sz="1100" i="1" spc="-20" dirty="0">
                <a:latin typeface="Arial"/>
                <a:cs typeface="Arial"/>
              </a:rPr>
              <a:t> </a:t>
            </a:r>
            <a:r>
              <a:rPr sz="1100" i="1" dirty="0">
                <a:latin typeface="Arial"/>
                <a:cs typeface="Arial"/>
              </a:rPr>
              <a:t>tetani	</a:t>
            </a:r>
            <a:r>
              <a:rPr sz="1100" i="1" spc="-10" dirty="0">
                <a:latin typeface="Arial"/>
                <a:cs typeface="Arial"/>
              </a:rPr>
              <a:t>M</a:t>
            </a:r>
            <a:r>
              <a:rPr sz="1100" i="1" dirty="0">
                <a:latin typeface="Arial"/>
                <a:cs typeface="Arial"/>
              </a:rPr>
              <a:t>yco</a:t>
            </a:r>
            <a:r>
              <a:rPr sz="1100" i="1" spc="-5" dirty="0">
                <a:latin typeface="Arial"/>
                <a:cs typeface="Arial"/>
              </a:rPr>
              <a:t>b</a:t>
            </a:r>
            <a:r>
              <a:rPr sz="1100" i="1" dirty="0">
                <a:latin typeface="Arial"/>
                <a:cs typeface="Arial"/>
              </a:rPr>
              <a:t>acter</a:t>
            </a:r>
            <a:r>
              <a:rPr sz="1100" i="1" spc="-10" dirty="0">
                <a:latin typeface="Arial"/>
                <a:cs typeface="Arial"/>
              </a:rPr>
              <a:t>i</a:t>
            </a:r>
            <a:r>
              <a:rPr sz="1100" i="1" dirty="0">
                <a:latin typeface="Arial"/>
                <a:cs typeface="Arial"/>
              </a:rPr>
              <a:t>um</a:t>
            </a:r>
            <a:r>
              <a:rPr sz="1100" i="1" spc="-40" dirty="0">
                <a:latin typeface="Arial"/>
                <a:cs typeface="Arial"/>
              </a:rPr>
              <a:t> </a:t>
            </a:r>
            <a:r>
              <a:rPr sz="1100" i="1" dirty="0">
                <a:latin typeface="Arial"/>
                <a:cs typeface="Arial"/>
              </a:rPr>
              <a:t>tu</a:t>
            </a:r>
            <a:r>
              <a:rPr sz="1100" i="1" spc="-5" dirty="0">
                <a:latin typeface="Arial"/>
                <a:cs typeface="Arial"/>
              </a:rPr>
              <a:t>b</a:t>
            </a:r>
            <a:r>
              <a:rPr sz="1100" i="1" dirty="0">
                <a:latin typeface="Arial"/>
                <a:cs typeface="Arial"/>
              </a:rPr>
              <a:t>ercu</a:t>
            </a:r>
            <a:r>
              <a:rPr sz="1100" i="1" spc="-5" dirty="0">
                <a:latin typeface="Arial"/>
                <a:cs typeface="Arial"/>
              </a:rPr>
              <a:t>l</a:t>
            </a:r>
            <a:r>
              <a:rPr sz="1100" i="1" dirty="0">
                <a:latin typeface="Arial"/>
                <a:cs typeface="Arial"/>
              </a:rPr>
              <a:t>os</a:t>
            </a:r>
            <a:r>
              <a:rPr sz="1100" i="1" spc="-10" dirty="0">
                <a:latin typeface="Arial"/>
                <a:cs typeface="Arial"/>
              </a:rPr>
              <a:t>i</a:t>
            </a:r>
            <a:r>
              <a:rPr sz="1100" i="1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967864" y="6505143"/>
            <a:ext cx="7886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-10" dirty="0">
                <a:latin typeface="Arial"/>
                <a:cs typeface="Arial"/>
              </a:rPr>
              <a:t>C</a:t>
            </a:r>
            <a:r>
              <a:rPr sz="1100" i="1" dirty="0">
                <a:latin typeface="Arial"/>
                <a:cs typeface="Arial"/>
              </a:rPr>
              <a:t>hromati</a:t>
            </a:r>
            <a:r>
              <a:rPr sz="1100" i="1" spc="-5" dirty="0">
                <a:latin typeface="Arial"/>
                <a:cs typeface="Arial"/>
              </a:rPr>
              <a:t>u</a:t>
            </a:r>
            <a:r>
              <a:rPr sz="1100" i="1" dirty="0">
                <a:latin typeface="Arial"/>
                <a:cs typeface="Arial"/>
              </a:rPr>
              <a:t>m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341109" y="6505143"/>
            <a:ext cx="8820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i="1" spc="-5" dirty="0">
                <a:latin typeface="Arial"/>
                <a:cs typeface="Arial"/>
              </a:rPr>
              <a:t>S</a:t>
            </a:r>
            <a:r>
              <a:rPr sz="1100" i="1" dirty="0">
                <a:latin typeface="Arial"/>
                <a:cs typeface="Arial"/>
              </a:rPr>
              <a:t>tre</a:t>
            </a:r>
            <a:r>
              <a:rPr sz="1100" i="1" spc="-5" dirty="0">
                <a:latin typeface="Arial"/>
                <a:cs typeface="Arial"/>
              </a:rPr>
              <a:t>p</a:t>
            </a:r>
            <a:r>
              <a:rPr sz="1100" i="1" dirty="0">
                <a:latin typeface="Arial"/>
                <a:cs typeface="Arial"/>
              </a:rPr>
              <a:t>tomy</a:t>
            </a:r>
            <a:r>
              <a:rPr sz="1100" i="1" spc="-10" dirty="0">
                <a:latin typeface="Arial"/>
                <a:cs typeface="Arial"/>
              </a:rPr>
              <a:t>c</a:t>
            </a:r>
            <a:r>
              <a:rPr sz="1100" i="1" dirty="0">
                <a:latin typeface="Arial"/>
                <a:cs typeface="Arial"/>
              </a:rPr>
              <a:t>es</a:t>
            </a:r>
            <a:endParaRPr sz="11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5287" y="744601"/>
            <a:ext cx="81724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1594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CLASIFICACIÓN</a:t>
            </a:r>
            <a:r>
              <a:rPr sz="18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 LAS</a:t>
            </a:r>
            <a:r>
              <a:rPr sz="1800" b="1" spc="3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BACTERIAS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6485255"/>
            <a:chOff x="0" y="336550"/>
            <a:chExt cx="9144000" cy="6485255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05600" y="381000"/>
              <a:ext cx="2133600" cy="20701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9211"/>
              <a:ext cx="6443726" cy="6272276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39750" y="700151"/>
            <a:ext cx="3384550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534035">
              <a:lnSpc>
                <a:spcPct val="100000"/>
              </a:lnSpc>
              <a:spcBef>
                <a:spcPts val="310"/>
              </a:spcBef>
            </a:pPr>
            <a:r>
              <a:rPr spc="-5" dirty="0"/>
              <a:t>SALMONELLAS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5335905"/>
            <a:chOff x="0" y="336550"/>
            <a:chExt cx="9144000" cy="5335905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844738"/>
              <a:ext cx="4284726" cy="38273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43400" y="1844611"/>
              <a:ext cx="4800599" cy="378625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50825" y="927100"/>
            <a:ext cx="889317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294640">
              <a:lnSpc>
                <a:spcPct val="100000"/>
              </a:lnSpc>
              <a:spcBef>
                <a:spcPts val="325"/>
              </a:spcBef>
            </a:pP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CLOSTRIDIUM</a:t>
            </a:r>
            <a:r>
              <a:rPr sz="1800" b="1" spc="-2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CC3300"/>
                </a:solidFill>
                <a:latin typeface="Arial"/>
                <a:cs typeface="Arial"/>
              </a:rPr>
              <a:t>TETANIS</a:t>
            </a:r>
            <a:r>
              <a:rPr sz="1800" b="1" spc="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(IZDA)</a:t>
            </a:r>
            <a:r>
              <a:rPr sz="18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Y</a:t>
            </a:r>
            <a:r>
              <a:rPr sz="1800" b="1" spc="-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BACILO</a:t>
            </a:r>
            <a:r>
              <a:rPr sz="1800" b="1" spc="4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LA</a:t>
            </a:r>
            <a:r>
              <a:rPr sz="1800" b="1" spc="-9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TUBERCULOSIS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(DRECHA)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5432425"/>
            <a:chOff x="0" y="336550"/>
            <a:chExt cx="9144000" cy="5432425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0112" y="549275"/>
              <a:ext cx="7696200" cy="52197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700401" y="744601"/>
            <a:ext cx="489775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CMICOPLASMA</a:t>
            </a:r>
            <a:r>
              <a:rPr sz="1800" b="1" spc="-7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NEUMONIEAE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663574"/>
            <a:ext cx="6515100" cy="618807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0" y="333375"/>
            <a:ext cx="9144000" cy="215900"/>
          </a:xfrm>
          <a:prstGeom prst="rect">
            <a:avLst/>
          </a:prstGeom>
          <a:solidFill>
            <a:srgbClr val="FFFF99"/>
          </a:solidFill>
        </p:spPr>
        <p:txBody>
          <a:bodyPr vert="horz" wrap="square" lIns="0" tIns="13335" rIns="0" bIns="0" rtlCol="0">
            <a:spAutoFit/>
          </a:bodyPr>
          <a:lstStyle/>
          <a:p>
            <a:pPr marL="318135">
              <a:lnSpc>
                <a:spcPct val="100000"/>
              </a:lnSpc>
              <a:spcBef>
                <a:spcPts val="105"/>
              </a:spcBef>
            </a:pPr>
            <a:r>
              <a:rPr sz="1200" spc="-10" dirty="0">
                <a:latin typeface="Times New Roman"/>
                <a:cs typeface="Times New Roman"/>
              </a:rPr>
              <a:t>LACTOBACILLUS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BULGARICUS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63776" y="674751"/>
            <a:ext cx="561657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LACTOBACILLUS</a:t>
            </a:r>
            <a:r>
              <a:rPr sz="18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BULGARICUS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6521450"/>
            <a:chOff x="0" y="336550"/>
            <a:chExt cx="9144000" cy="652145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850" y="589025"/>
              <a:ext cx="8388350" cy="626897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763776" y="674751"/>
            <a:ext cx="561657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LACTOBACILLUS</a:t>
            </a:r>
            <a:r>
              <a:rPr sz="18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BULGARICUS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886200" y="1522412"/>
            <a:ext cx="1524000" cy="306705"/>
          </a:xfrm>
          <a:prstGeom prst="rect">
            <a:avLst/>
          </a:prstGeom>
          <a:solidFill>
            <a:srgbClr val="9FF8D0"/>
          </a:solidFill>
        </p:spPr>
        <p:txBody>
          <a:bodyPr vert="horz" wrap="square" lIns="0" tIns="41275" rIns="0" bIns="0" rtlCol="0">
            <a:spAutoFit/>
          </a:bodyPr>
          <a:lstStyle/>
          <a:p>
            <a:pPr marL="121285">
              <a:lnSpc>
                <a:spcPct val="100000"/>
              </a:lnSpc>
              <a:spcBef>
                <a:spcPts val="325"/>
              </a:spcBef>
            </a:pPr>
            <a:r>
              <a:rPr sz="1400" spc="-15" dirty="0">
                <a:latin typeface="Arial MT"/>
                <a:cs typeface="Arial MT"/>
              </a:rPr>
              <a:t>PROCARIOTAS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3657600"/>
            <a:ext cx="228600" cy="228600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244600" y="3657600"/>
            <a:ext cx="1676400" cy="1294130"/>
            <a:chOff x="1244600" y="3657600"/>
            <a:chExt cx="1676400" cy="1294130"/>
          </a:xfrm>
        </p:grpSpPr>
        <p:sp>
          <p:nvSpPr>
            <p:cNvPr id="11" name="object 11"/>
            <p:cNvSpPr/>
            <p:nvPr/>
          </p:nvSpPr>
          <p:spPr>
            <a:xfrm>
              <a:off x="1287526" y="3891025"/>
              <a:ext cx="311150" cy="1060450"/>
            </a:xfrm>
            <a:custGeom>
              <a:avLst/>
              <a:gdLst/>
              <a:ahLst/>
              <a:cxnLst/>
              <a:rect l="l" t="t" r="r" b="b"/>
              <a:pathLst>
                <a:path w="311150" h="1060450">
                  <a:moveTo>
                    <a:pt x="311023" y="234823"/>
                  </a:moveTo>
                  <a:lnTo>
                    <a:pt x="301574" y="226949"/>
                  </a:lnTo>
                  <a:lnTo>
                    <a:pt x="234823" y="171323"/>
                  </a:lnTo>
                  <a:lnTo>
                    <a:pt x="234823" y="226949"/>
                  </a:lnTo>
                  <a:lnTo>
                    <a:pt x="15748" y="226949"/>
                  </a:lnTo>
                  <a:lnTo>
                    <a:pt x="15748" y="152400"/>
                  </a:lnTo>
                  <a:lnTo>
                    <a:pt x="15748" y="0"/>
                  </a:lnTo>
                  <a:lnTo>
                    <a:pt x="0" y="0"/>
                  </a:lnTo>
                  <a:lnTo>
                    <a:pt x="0" y="152400"/>
                  </a:lnTo>
                  <a:lnTo>
                    <a:pt x="0" y="239268"/>
                  </a:lnTo>
                  <a:lnTo>
                    <a:pt x="0" y="1001268"/>
                  </a:lnTo>
                  <a:lnTo>
                    <a:pt x="3556" y="1004824"/>
                  </a:lnTo>
                  <a:lnTo>
                    <a:pt x="234823" y="1004824"/>
                  </a:lnTo>
                  <a:lnTo>
                    <a:pt x="234823" y="1060323"/>
                  </a:lnTo>
                  <a:lnTo>
                    <a:pt x="301421" y="1004824"/>
                  </a:lnTo>
                  <a:lnTo>
                    <a:pt x="311023" y="996823"/>
                  </a:lnTo>
                  <a:lnTo>
                    <a:pt x="301574" y="988949"/>
                  </a:lnTo>
                  <a:lnTo>
                    <a:pt x="234823" y="933323"/>
                  </a:lnTo>
                  <a:lnTo>
                    <a:pt x="234823" y="988949"/>
                  </a:lnTo>
                  <a:lnTo>
                    <a:pt x="15748" y="988949"/>
                  </a:lnTo>
                  <a:lnTo>
                    <a:pt x="15748" y="242824"/>
                  </a:lnTo>
                  <a:lnTo>
                    <a:pt x="234823" y="242824"/>
                  </a:lnTo>
                  <a:lnTo>
                    <a:pt x="234823" y="298323"/>
                  </a:lnTo>
                  <a:lnTo>
                    <a:pt x="301421" y="242824"/>
                  </a:lnTo>
                  <a:lnTo>
                    <a:pt x="311023" y="2348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44600" y="3657600"/>
              <a:ext cx="1676400" cy="276225"/>
            </a:xfrm>
            <a:custGeom>
              <a:avLst/>
              <a:gdLst/>
              <a:ahLst/>
              <a:cxnLst/>
              <a:rect l="l" t="t" r="r" b="b"/>
              <a:pathLst>
                <a:path w="1676400" h="276225">
                  <a:moveTo>
                    <a:pt x="1676400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1676400" y="276225"/>
                  </a:lnTo>
                  <a:lnTo>
                    <a:pt x="1676400" y="0"/>
                  </a:lnTo>
                  <a:close/>
                </a:path>
              </a:pathLst>
            </a:custGeom>
            <a:solidFill>
              <a:srgbClr val="9FF8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90600" y="5440362"/>
            <a:ext cx="5797550" cy="300355"/>
            <a:chOff x="990600" y="5440362"/>
            <a:chExt cx="5797550" cy="300355"/>
          </a:xfrm>
        </p:grpSpPr>
        <p:sp>
          <p:nvSpPr>
            <p:cNvPr id="14" name="object 14"/>
            <p:cNvSpPr/>
            <p:nvPr/>
          </p:nvSpPr>
          <p:spPr>
            <a:xfrm>
              <a:off x="5410200" y="5457825"/>
              <a:ext cx="1371600" cy="276225"/>
            </a:xfrm>
            <a:custGeom>
              <a:avLst/>
              <a:gdLst/>
              <a:ahLst/>
              <a:cxnLst/>
              <a:rect l="l" t="t" r="r" b="b"/>
              <a:pathLst>
                <a:path w="1371600" h="276225">
                  <a:moveTo>
                    <a:pt x="1371600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1371600" y="276225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10200" y="5457825"/>
              <a:ext cx="1371600" cy="276225"/>
            </a:xfrm>
            <a:custGeom>
              <a:avLst/>
              <a:gdLst/>
              <a:ahLst/>
              <a:cxnLst/>
              <a:rect l="l" t="t" r="r" b="b"/>
              <a:pathLst>
                <a:path w="1371600" h="276225">
                  <a:moveTo>
                    <a:pt x="0" y="276225"/>
                  </a:moveTo>
                  <a:lnTo>
                    <a:pt x="1371600" y="276225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276225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0600" y="5473700"/>
              <a:ext cx="228600" cy="22860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244600" y="5440362"/>
              <a:ext cx="1828800" cy="276225"/>
            </a:xfrm>
            <a:custGeom>
              <a:avLst/>
              <a:gdLst/>
              <a:ahLst/>
              <a:cxnLst/>
              <a:rect l="l" t="t" r="r" b="b"/>
              <a:pathLst>
                <a:path w="1828800" h="276225">
                  <a:moveTo>
                    <a:pt x="1828800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1828800" y="276225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9FF8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5156200" y="3795698"/>
            <a:ext cx="1631950" cy="288925"/>
            <a:chOff x="5156200" y="3795698"/>
            <a:chExt cx="1631950" cy="288925"/>
          </a:xfrm>
        </p:grpSpPr>
        <p:sp>
          <p:nvSpPr>
            <p:cNvPr id="19" name="object 19"/>
            <p:cNvSpPr/>
            <p:nvPr/>
          </p:nvSpPr>
          <p:spPr>
            <a:xfrm>
              <a:off x="5410200" y="3801998"/>
              <a:ext cx="1371600" cy="276225"/>
            </a:xfrm>
            <a:custGeom>
              <a:avLst/>
              <a:gdLst/>
              <a:ahLst/>
              <a:cxnLst/>
              <a:rect l="l" t="t" r="r" b="b"/>
              <a:pathLst>
                <a:path w="1371600" h="276225">
                  <a:moveTo>
                    <a:pt x="1371600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1371600" y="276225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410200" y="3801998"/>
              <a:ext cx="1371600" cy="276225"/>
            </a:xfrm>
            <a:custGeom>
              <a:avLst/>
              <a:gdLst/>
              <a:ahLst/>
              <a:cxnLst/>
              <a:rect l="l" t="t" r="r" b="b"/>
              <a:pathLst>
                <a:path w="1371600" h="276225">
                  <a:moveTo>
                    <a:pt x="0" y="276225"/>
                  </a:moveTo>
                  <a:lnTo>
                    <a:pt x="1371600" y="276225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276225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6200" y="3816349"/>
              <a:ext cx="228600" cy="228600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5156200" y="4621198"/>
            <a:ext cx="1631950" cy="288925"/>
            <a:chOff x="5156200" y="4621198"/>
            <a:chExt cx="1631950" cy="288925"/>
          </a:xfrm>
        </p:grpSpPr>
        <p:sp>
          <p:nvSpPr>
            <p:cNvPr id="23" name="object 23"/>
            <p:cNvSpPr/>
            <p:nvPr/>
          </p:nvSpPr>
          <p:spPr>
            <a:xfrm>
              <a:off x="5410200" y="4627498"/>
              <a:ext cx="1371600" cy="276225"/>
            </a:xfrm>
            <a:custGeom>
              <a:avLst/>
              <a:gdLst/>
              <a:ahLst/>
              <a:cxnLst/>
              <a:rect l="l" t="t" r="r" b="b"/>
              <a:pathLst>
                <a:path w="1371600" h="276225">
                  <a:moveTo>
                    <a:pt x="1371600" y="0"/>
                  </a:moveTo>
                  <a:lnTo>
                    <a:pt x="0" y="0"/>
                  </a:lnTo>
                  <a:lnTo>
                    <a:pt x="0" y="276225"/>
                  </a:lnTo>
                  <a:lnTo>
                    <a:pt x="1371600" y="276225"/>
                  </a:lnTo>
                  <a:lnTo>
                    <a:pt x="1371600" y="0"/>
                  </a:lnTo>
                  <a:close/>
                </a:path>
              </a:pathLst>
            </a:custGeom>
            <a:solidFill>
              <a:srgbClr val="FF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10200" y="4627498"/>
              <a:ext cx="1371600" cy="276225"/>
            </a:xfrm>
            <a:custGeom>
              <a:avLst/>
              <a:gdLst/>
              <a:ahLst/>
              <a:cxnLst/>
              <a:rect l="l" t="t" r="r" b="b"/>
              <a:pathLst>
                <a:path w="1371600" h="276225">
                  <a:moveTo>
                    <a:pt x="0" y="276225"/>
                  </a:moveTo>
                  <a:lnTo>
                    <a:pt x="1371600" y="276225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276225"/>
                  </a:lnTo>
                  <a:close/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56200" y="4654549"/>
              <a:ext cx="228600" cy="228600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1906270" y="5821781"/>
            <a:ext cx="13100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Arial"/>
                <a:cs typeface="Arial"/>
              </a:rPr>
              <a:t>Bacterias</a:t>
            </a:r>
            <a:r>
              <a:rPr sz="1200" i="1" spc="-7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del</a:t>
            </a:r>
            <a:r>
              <a:rPr sz="1200" i="1" spc="-6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suelo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36294" y="3687826"/>
            <a:ext cx="2818765" cy="1991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FOTOAUTÓTROFAS</a:t>
            </a:r>
            <a:endParaRPr sz="12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  <a:spcBef>
                <a:spcPts val="1030"/>
              </a:spcBef>
            </a:pPr>
            <a:r>
              <a:rPr sz="1400" spc="-5" dirty="0">
                <a:latin typeface="Arial MT"/>
                <a:cs typeface="Arial MT"/>
              </a:rPr>
              <a:t>Fotosíntesis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anoxigénica</a:t>
            </a:r>
            <a:endParaRPr sz="1400">
              <a:latin typeface="Arial MT"/>
              <a:cs typeface="Arial MT"/>
            </a:endParaRPr>
          </a:p>
          <a:p>
            <a:pPr marL="582295">
              <a:lnSpc>
                <a:spcPct val="100000"/>
              </a:lnSpc>
              <a:spcBef>
                <a:spcPts val="1335"/>
              </a:spcBef>
            </a:pPr>
            <a:r>
              <a:rPr sz="1200" i="1" spc="-5" dirty="0">
                <a:latin typeface="Arial"/>
                <a:cs typeface="Arial"/>
              </a:rPr>
              <a:t>Sulfobacterias</a:t>
            </a:r>
            <a:r>
              <a:rPr sz="1200" i="1" spc="-5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verdes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y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púrpuras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Arial MT"/>
                <a:cs typeface="Arial MT"/>
              </a:rPr>
              <a:t>Fotosíntesis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oxigénica</a:t>
            </a:r>
            <a:endParaRPr sz="1400">
              <a:latin typeface="Arial MT"/>
              <a:cs typeface="Arial MT"/>
            </a:endParaRPr>
          </a:p>
          <a:p>
            <a:pPr marL="582295">
              <a:lnSpc>
                <a:spcPct val="100000"/>
              </a:lnSpc>
              <a:spcBef>
                <a:spcPts val="735"/>
              </a:spcBef>
            </a:pPr>
            <a:r>
              <a:rPr sz="1200" i="1" spc="-5" dirty="0">
                <a:latin typeface="Arial"/>
                <a:cs typeface="Arial"/>
              </a:rPr>
              <a:t>Cianobacterias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50">
              <a:latin typeface="Arial"/>
              <a:cs typeface="Arial"/>
            </a:endParaRPr>
          </a:p>
          <a:p>
            <a:pPr marL="19685">
              <a:lnSpc>
                <a:spcPct val="100000"/>
              </a:lnSpc>
            </a:pPr>
            <a:r>
              <a:rPr sz="1200" b="1" spc="-10" dirty="0">
                <a:latin typeface="Arial"/>
                <a:cs typeface="Arial"/>
              </a:rPr>
              <a:t>QUIMIOAUTÓTROFAS</a:t>
            </a:r>
            <a:endParaRPr sz="1200">
              <a:latin typeface="Arial"/>
              <a:cs typeface="Arial"/>
            </a:endParaRPr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56200" y="5480050"/>
            <a:ext cx="228600" cy="228600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5793485" y="5826658"/>
            <a:ext cx="2011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5" dirty="0">
                <a:latin typeface="Arial"/>
                <a:cs typeface="Arial"/>
              </a:rPr>
              <a:t>Bacterias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de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la</a:t>
            </a:r>
            <a:r>
              <a:rPr sz="1200" i="1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flora intestinal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30" name="object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972277"/>
              </p:ext>
            </p:extLst>
          </p:nvPr>
        </p:nvGraphicFramePr>
        <p:xfrm>
          <a:off x="961233" y="2430448"/>
          <a:ext cx="2919095" cy="3198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0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27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99"/>
                      </a:solidFill>
                      <a:prstDash val="solid"/>
                    </a:lnR>
                    <a:lnB w="12700">
                      <a:solidFill>
                        <a:srgbClr val="00CC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R w="12700">
                      <a:solidFill>
                        <a:srgbClr val="000099"/>
                      </a:solidFill>
                      <a:prstDash val="solid"/>
                    </a:lnR>
                    <a:lnT w="12700">
                      <a:solidFill>
                        <a:srgbClr val="000099"/>
                      </a:solidFill>
                      <a:prstDash val="solid"/>
                    </a:lnT>
                    <a:lnB w="12700">
                      <a:solidFill>
                        <a:srgbClr val="00CC99"/>
                      </a:solidFill>
                      <a:prstDash val="solid"/>
                    </a:lnB>
                    <a:solidFill>
                      <a:srgbClr val="D1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B w="12700">
                      <a:solidFill>
                        <a:srgbClr val="00CC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0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B1B1B1"/>
                      </a:solidFill>
                      <a:prstDash val="solid"/>
                    </a:lnL>
                    <a:lnR w="12700">
                      <a:solidFill>
                        <a:srgbClr val="000099"/>
                      </a:solidFill>
                      <a:prstDash val="solid"/>
                    </a:lnR>
                    <a:lnT w="12700">
                      <a:solidFill>
                        <a:srgbClr val="00CC99"/>
                      </a:solidFill>
                      <a:prstDash val="solid"/>
                    </a:lnT>
                    <a:solidFill>
                      <a:srgbClr val="FAFCA0"/>
                    </a:solidFill>
                  </a:tcPr>
                </a:tc>
                <a:tc>
                  <a:txBody>
                    <a:bodyPr/>
                    <a:lstStyle/>
                    <a:p>
                      <a:pPr marL="140335">
                        <a:lnSpc>
                          <a:spcPts val="790"/>
                        </a:lnSpc>
                      </a:pPr>
                      <a:r>
                        <a:rPr sz="1400" b="1" spc="-10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AUTÓTROFOS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R w="12700">
                      <a:solidFill>
                        <a:srgbClr val="000099"/>
                      </a:solidFill>
                      <a:prstDash val="solid"/>
                    </a:lnR>
                    <a:lnT w="12700">
                      <a:solidFill>
                        <a:srgbClr val="00CC99"/>
                      </a:solidFill>
                      <a:prstDash val="solid"/>
                    </a:lnT>
                    <a:lnB w="12700">
                      <a:solidFill>
                        <a:srgbClr val="000099"/>
                      </a:solidFill>
                      <a:prstDash val="solid"/>
                    </a:lnB>
                    <a:solidFill>
                      <a:srgbClr val="D1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R w="12700">
                      <a:solidFill>
                        <a:srgbClr val="00CC99"/>
                      </a:solidFill>
                      <a:prstDash val="solid"/>
                    </a:lnR>
                    <a:lnT w="12700">
                      <a:solidFill>
                        <a:srgbClr val="00CC99"/>
                      </a:solidFill>
                      <a:prstDash val="solid"/>
                    </a:lnT>
                    <a:solidFill>
                      <a:srgbClr val="FAFC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726">
                <a:tc gridSpan="3">
                  <a:txBody>
                    <a:bodyPr/>
                    <a:lstStyle/>
                    <a:p>
                      <a:pPr marL="184785" marR="86995" indent="-685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spc="-5" dirty="0">
                          <a:latin typeface="Arial MT"/>
                          <a:cs typeface="Arial MT"/>
                        </a:rPr>
                        <a:t>Producen</a:t>
                      </a:r>
                      <a:r>
                        <a:rPr sz="12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materia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orgánica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a partir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 de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la </a:t>
                      </a:r>
                      <a:r>
                        <a:rPr sz="1200" spc="-3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materia</a:t>
                      </a:r>
                      <a:r>
                        <a:rPr sz="12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inorgánica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ingerida: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litótrofos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76200">
                      <a:solidFill>
                        <a:srgbClr val="B1B1B1"/>
                      </a:solidFill>
                      <a:prstDash val="solid"/>
                    </a:lnL>
                    <a:lnR w="12700">
                      <a:solidFill>
                        <a:srgbClr val="00CC99"/>
                      </a:solidFill>
                      <a:prstDash val="solid"/>
                    </a:lnR>
                    <a:lnB w="12700">
                      <a:solidFill>
                        <a:srgbClr val="00CC99"/>
                      </a:solidFill>
                      <a:prstDash val="solid"/>
                    </a:lnB>
                    <a:solidFill>
                      <a:srgbClr val="FAFC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6144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B1B1B1"/>
                      </a:solidFill>
                      <a:prstDash val="solid"/>
                    </a:lnL>
                    <a:lnT w="12700">
                      <a:solidFill>
                        <a:srgbClr val="00CC9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1" name="object 31"/>
          <p:cNvSpPr/>
          <p:nvPr/>
        </p:nvSpPr>
        <p:spPr>
          <a:xfrm>
            <a:off x="2533523" y="1657349"/>
            <a:ext cx="4227830" cy="704850"/>
          </a:xfrm>
          <a:custGeom>
            <a:avLst/>
            <a:gdLst/>
            <a:ahLst/>
            <a:cxnLst/>
            <a:rect l="l" t="t" r="r" b="b"/>
            <a:pathLst>
              <a:path w="4227830" h="704850">
                <a:moveTo>
                  <a:pt x="1370203" y="0"/>
                </a:moveTo>
                <a:lnTo>
                  <a:pt x="57277" y="0"/>
                </a:lnTo>
                <a:lnTo>
                  <a:pt x="49847" y="1498"/>
                </a:lnTo>
                <a:lnTo>
                  <a:pt x="43789" y="5575"/>
                </a:lnTo>
                <a:lnTo>
                  <a:pt x="39712" y="11633"/>
                </a:lnTo>
                <a:lnTo>
                  <a:pt x="38227" y="19050"/>
                </a:lnTo>
                <a:lnTo>
                  <a:pt x="38227" y="563397"/>
                </a:lnTo>
                <a:lnTo>
                  <a:pt x="0" y="512445"/>
                </a:lnTo>
                <a:lnTo>
                  <a:pt x="57277" y="703199"/>
                </a:lnTo>
                <a:lnTo>
                  <a:pt x="91630" y="588772"/>
                </a:lnTo>
                <a:lnTo>
                  <a:pt x="114554" y="512445"/>
                </a:lnTo>
                <a:lnTo>
                  <a:pt x="76327" y="563397"/>
                </a:lnTo>
                <a:lnTo>
                  <a:pt x="76327" y="38100"/>
                </a:lnTo>
                <a:lnTo>
                  <a:pt x="1370203" y="38100"/>
                </a:lnTo>
                <a:lnTo>
                  <a:pt x="1370203" y="19050"/>
                </a:lnTo>
                <a:lnTo>
                  <a:pt x="1370203" y="0"/>
                </a:lnTo>
                <a:close/>
              </a:path>
              <a:path w="4227830" h="704850">
                <a:moveTo>
                  <a:pt x="4227703" y="514096"/>
                </a:moveTo>
                <a:lnTo>
                  <a:pt x="4189603" y="564870"/>
                </a:lnTo>
                <a:lnTo>
                  <a:pt x="4189603" y="38100"/>
                </a:lnTo>
                <a:lnTo>
                  <a:pt x="4189603" y="19050"/>
                </a:lnTo>
                <a:lnTo>
                  <a:pt x="4188079" y="11633"/>
                </a:lnTo>
                <a:lnTo>
                  <a:pt x="4183964" y="5575"/>
                </a:lnTo>
                <a:lnTo>
                  <a:pt x="4177868" y="1498"/>
                </a:lnTo>
                <a:lnTo>
                  <a:pt x="4170426" y="0"/>
                </a:lnTo>
                <a:lnTo>
                  <a:pt x="2855976" y="0"/>
                </a:lnTo>
                <a:lnTo>
                  <a:pt x="2855976" y="38100"/>
                </a:lnTo>
                <a:lnTo>
                  <a:pt x="4151376" y="38100"/>
                </a:lnTo>
                <a:lnTo>
                  <a:pt x="4151376" y="564984"/>
                </a:lnTo>
                <a:lnTo>
                  <a:pt x="4151376" y="590423"/>
                </a:lnTo>
                <a:lnTo>
                  <a:pt x="4151287" y="564870"/>
                </a:lnTo>
                <a:lnTo>
                  <a:pt x="4113276" y="514096"/>
                </a:lnTo>
                <a:lnTo>
                  <a:pt x="4170426" y="704850"/>
                </a:lnTo>
                <a:lnTo>
                  <a:pt x="4204779" y="590423"/>
                </a:lnTo>
                <a:lnTo>
                  <a:pt x="4227703" y="514096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95287" y="744601"/>
            <a:ext cx="81724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1594" algn="ctr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LA</a:t>
            </a:r>
            <a:r>
              <a:rPr sz="1800" b="1" spc="-8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NUTRICIÓN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PROCARIOTAS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292725" y="3429000"/>
            <a:ext cx="2303780" cy="276225"/>
          </a:xfrm>
          <a:custGeom>
            <a:avLst/>
            <a:gdLst/>
            <a:ahLst/>
            <a:cxnLst/>
            <a:rect l="l" t="t" r="r" b="b"/>
            <a:pathLst>
              <a:path w="2303779" h="276225">
                <a:moveTo>
                  <a:pt x="2303526" y="0"/>
                </a:moveTo>
                <a:lnTo>
                  <a:pt x="0" y="0"/>
                </a:lnTo>
                <a:lnTo>
                  <a:pt x="0" y="276225"/>
                </a:lnTo>
                <a:lnTo>
                  <a:pt x="2303526" y="276225"/>
                </a:lnTo>
                <a:lnTo>
                  <a:pt x="2303526" y="0"/>
                </a:lnTo>
                <a:close/>
              </a:path>
            </a:pathLst>
          </a:custGeom>
          <a:solidFill>
            <a:srgbClr val="9FF8D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4" name="object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31113"/>
              </p:ext>
            </p:extLst>
          </p:nvPr>
        </p:nvGraphicFramePr>
        <p:xfrm>
          <a:off x="5126865" y="2436862"/>
          <a:ext cx="3373120" cy="32762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9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9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39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99"/>
                      </a:solidFill>
                      <a:prstDash val="solid"/>
                    </a:lnR>
                    <a:lnB w="12700">
                      <a:solidFill>
                        <a:srgbClr val="00CC9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R w="12700">
                      <a:solidFill>
                        <a:srgbClr val="000099"/>
                      </a:solidFill>
                      <a:prstDash val="solid"/>
                    </a:lnR>
                    <a:lnT w="12700">
                      <a:solidFill>
                        <a:srgbClr val="000099"/>
                      </a:solidFill>
                      <a:prstDash val="solid"/>
                    </a:lnT>
                    <a:lnB w="12700">
                      <a:solidFill>
                        <a:srgbClr val="00CC99"/>
                      </a:solidFill>
                      <a:prstDash val="solid"/>
                    </a:lnB>
                    <a:solidFill>
                      <a:srgbClr val="D1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B w="12700">
                      <a:solidFill>
                        <a:srgbClr val="00CC9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B1B1B1"/>
                      </a:solidFill>
                      <a:prstDash val="solid"/>
                    </a:lnL>
                    <a:lnR w="12700">
                      <a:solidFill>
                        <a:srgbClr val="000099"/>
                      </a:solidFill>
                      <a:prstDash val="solid"/>
                    </a:lnR>
                    <a:lnT w="12700">
                      <a:solidFill>
                        <a:srgbClr val="00CC99"/>
                      </a:solidFill>
                      <a:prstDash val="solid"/>
                    </a:lnT>
                    <a:solidFill>
                      <a:srgbClr val="FAFCA0"/>
                    </a:solidFill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ts val="795"/>
                        </a:lnSpc>
                      </a:pPr>
                      <a:r>
                        <a:rPr sz="1400" b="1" spc="-5" dirty="0">
                          <a:solidFill>
                            <a:srgbClr val="CC3300"/>
                          </a:solidFill>
                          <a:latin typeface="Arial"/>
                          <a:cs typeface="Arial"/>
                        </a:rPr>
                        <a:t>HETERÓTROFOS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R w="12700">
                      <a:solidFill>
                        <a:srgbClr val="000099"/>
                      </a:solidFill>
                      <a:prstDash val="solid"/>
                    </a:lnR>
                    <a:lnT w="12700">
                      <a:solidFill>
                        <a:srgbClr val="00CC99"/>
                      </a:solidFill>
                      <a:prstDash val="solid"/>
                    </a:lnT>
                    <a:lnB w="12700">
                      <a:solidFill>
                        <a:srgbClr val="000099"/>
                      </a:solidFill>
                      <a:prstDash val="solid"/>
                    </a:lnB>
                    <a:solidFill>
                      <a:srgbClr val="D1FF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99"/>
                      </a:solidFill>
                      <a:prstDash val="solid"/>
                    </a:lnL>
                    <a:lnR w="12700">
                      <a:solidFill>
                        <a:srgbClr val="00CC99"/>
                      </a:solidFill>
                      <a:prstDash val="solid"/>
                    </a:lnR>
                    <a:lnT w="12700">
                      <a:solidFill>
                        <a:srgbClr val="00CC99"/>
                      </a:solidFill>
                      <a:prstDash val="solid"/>
                    </a:lnT>
                    <a:solidFill>
                      <a:srgbClr val="FAFC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950">
                <a:tc gridSpan="3">
                  <a:txBody>
                    <a:bodyPr/>
                    <a:lstStyle/>
                    <a:p>
                      <a:pPr marL="22225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1200" spc="-5" dirty="0">
                          <a:latin typeface="Arial MT"/>
                          <a:cs typeface="Arial MT"/>
                        </a:rPr>
                        <a:t>Ingieren</a:t>
                      </a:r>
                      <a:r>
                        <a:rPr sz="12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materia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orgánica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extrayendo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parte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de</a:t>
                      </a:r>
                      <a:endParaRPr sz="1200">
                        <a:latin typeface="Arial MT"/>
                        <a:cs typeface="Arial MT"/>
                      </a:endParaRPr>
                    </a:p>
                    <a:p>
                      <a:pPr marL="2540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su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energía química:</a:t>
                      </a:r>
                      <a:r>
                        <a:rPr sz="12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quimiorganótrofos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0" marB="0">
                    <a:lnL w="76200">
                      <a:solidFill>
                        <a:srgbClr val="B1B1B1"/>
                      </a:solidFill>
                      <a:prstDash val="solid"/>
                    </a:lnL>
                    <a:lnR w="12700">
                      <a:solidFill>
                        <a:srgbClr val="00CC99"/>
                      </a:solidFill>
                      <a:prstDash val="solid"/>
                    </a:lnR>
                    <a:lnB w="12700">
                      <a:solidFill>
                        <a:srgbClr val="00CC99"/>
                      </a:solidFill>
                      <a:prstDash val="solid"/>
                    </a:lnB>
                    <a:solidFill>
                      <a:srgbClr val="FAFC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8270">
                <a:tc gridSpan="3">
                  <a:txBody>
                    <a:bodyPr/>
                    <a:lstStyle/>
                    <a:p>
                      <a:pPr marL="383540">
                        <a:lnSpc>
                          <a:spcPct val="100000"/>
                        </a:lnSpc>
                        <a:spcBef>
                          <a:spcPts val="835"/>
                        </a:spcBef>
                      </a:pPr>
                      <a:r>
                        <a:rPr sz="1200" b="1" spc="-10" dirty="0">
                          <a:latin typeface="Arial"/>
                          <a:cs typeface="Arial"/>
                        </a:rPr>
                        <a:t>QUIMIO</a:t>
                      </a:r>
                      <a:r>
                        <a:rPr lang="es-ES" sz="1200" b="1" spc="-10" dirty="0">
                          <a:latin typeface="Arial"/>
                          <a:cs typeface="Arial"/>
                        </a:rPr>
                        <a:t>ORGANÓTROFAS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  <a:p>
                      <a:pPr marL="34353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008000"/>
                          </a:solidFill>
                          <a:latin typeface="Arial MT"/>
                          <a:cs typeface="Arial MT"/>
                        </a:rPr>
                        <a:t>SAPROFÍTICAS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648970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Arial"/>
                          <a:cs typeface="Arial"/>
                        </a:rPr>
                        <a:t>Bacterias</a:t>
                      </a:r>
                      <a:r>
                        <a:rPr sz="1200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5" dirty="0">
                          <a:latin typeface="Arial"/>
                          <a:cs typeface="Arial"/>
                        </a:rPr>
                        <a:t>descomponedoras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343535">
                        <a:lnSpc>
                          <a:spcPct val="100000"/>
                        </a:lnSpc>
                      </a:pPr>
                      <a:r>
                        <a:rPr sz="1200" spc="-20" dirty="0">
                          <a:solidFill>
                            <a:srgbClr val="008000"/>
                          </a:solidFill>
                          <a:latin typeface="Arial MT"/>
                          <a:cs typeface="Arial MT"/>
                        </a:rPr>
                        <a:t>PARÁSITAS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  <a:p>
                      <a:pPr marL="648970">
                        <a:lnSpc>
                          <a:spcPct val="100000"/>
                        </a:lnSpc>
                      </a:pPr>
                      <a:r>
                        <a:rPr sz="1200" i="1" spc="-5" dirty="0">
                          <a:latin typeface="Arial"/>
                          <a:cs typeface="Arial"/>
                        </a:rPr>
                        <a:t>Bacterias</a:t>
                      </a:r>
                      <a:r>
                        <a:rPr sz="1200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spc="-5" dirty="0">
                          <a:latin typeface="Arial"/>
                          <a:cs typeface="Arial"/>
                        </a:rPr>
                        <a:t>patógenas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600" dirty="0">
                        <a:latin typeface="Times New Roman"/>
                        <a:cs typeface="Times New Roman"/>
                      </a:endParaRPr>
                    </a:p>
                    <a:p>
                      <a:pPr marL="343535">
                        <a:lnSpc>
                          <a:spcPts val="1260"/>
                        </a:lnSpc>
                      </a:pPr>
                      <a:r>
                        <a:rPr sz="1200" dirty="0">
                          <a:solidFill>
                            <a:srgbClr val="008000"/>
                          </a:solidFill>
                          <a:latin typeface="Arial MT"/>
                          <a:cs typeface="Arial MT"/>
                        </a:rPr>
                        <a:t>SIMBIÓTICAS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106045" marB="0">
                    <a:lnL w="76200">
                      <a:solidFill>
                        <a:srgbClr val="B1B1B1"/>
                      </a:solidFill>
                      <a:prstDash val="solid"/>
                    </a:lnL>
                    <a:lnT w="12700">
                      <a:solidFill>
                        <a:srgbClr val="00CC9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5" name="object 35"/>
          <p:cNvSpPr txBox="1"/>
          <p:nvPr/>
        </p:nvSpPr>
        <p:spPr>
          <a:xfrm>
            <a:off x="5796026" y="6164262"/>
            <a:ext cx="3095625" cy="597599"/>
          </a:xfrm>
          <a:prstGeom prst="rect">
            <a:avLst/>
          </a:prstGeom>
          <a:solidFill>
            <a:srgbClr val="9FF8D0"/>
          </a:solidFill>
        </p:spPr>
        <p:txBody>
          <a:bodyPr vert="horz" wrap="square" lIns="0" tIns="43180" rIns="0" bIns="0" rtlCol="0">
            <a:spAutoFit/>
          </a:bodyPr>
          <a:lstStyle/>
          <a:p>
            <a:pPr marL="744855" marR="344805" indent="-390525">
              <a:lnSpc>
                <a:spcPct val="100000"/>
              </a:lnSpc>
              <a:spcBef>
                <a:spcPts val="340"/>
              </a:spcBef>
            </a:pPr>
            <a:r>
              <a:rPr sz="1200" b="1" spc="-10" dirty="0">
                <a:latin typeface="Arial"/>
                <a:cs typeface="Arial"/>
              </a:rPr>
              <a:t>FOTO</a:t>
            </a:r>
            <a:r>
              <a:rPr lang="es-ES" sz="1200" b="1" spc="-10" dirty="0">
                <a:latin typeface="Arial"/>
                <a:cs typeface="Arial"/>
              </a:rPr>
              <a:t>ORGANÓTROFAS</a:t>
            </a:r>
            <a:r>
              <a:rPr sz="1200" b="1" spc="2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(bacterias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purpúreas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no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sulfúreas)</a:t>
            </a:r>
          </a:p>
        </p:txBody>
      </p:sp>
      <p:sp>
        <p:nvSpPr>
          <p:cNvPr id="36" name="object 36"/>
          <p:cNvSpPr/>
          <p:nvPr/>
        </p:nvSpPr>
        <p:spPr>
          <a:xfrm>
            <a:off x="8280400" y="3351148"/>
            <a:ext cx="76200" cy="2670810"/>
          </a:xfrm>
          <a:custGeom>
            <a:avLst/>
            <a:gdLst/>
            <a:ahLst/>
            <a:cxnLst/>
            <a:rect l="l" t="t" r="r" b="b"/>
            <a:pathLst>
              <a:path w="76200" h="2670810">
                <a:moveTo>
                  <a:pt x="31741" y="2594042"/>
                </a:moveTo>
                <a:lnTo>
                  <a:pt x="0" y="2594063"/>
                </a:lnTo>
                <a:lnTo>
                  <a:pt x="38100" y="2670238"/>
                </a:lnTo>
                <a:lnTo>
                  <a:pt x="69839" y="2606738"/>
                </a:lnTo>
                <a:lnTo>
                  <a:pt x="31750" y="2606738"/>
                </a:lnTo>
                <a:lnTo>
                  <a:pt x="31741" y="2594042"/>
                </a:lnTo>
                <a:close/>
              </a:path>
              <a:path w="76200" h="2670810">
                <a:moveTo>
                  <a:pt x="44441" y="2594034"/>
                </a:moveTo>
                <a:lnTo>
                  <a:pt x="31741" y="2594042"/>
                </a:lnTo>
                <a:lnTo>
                  <a:pt x="31750" y="2606738"/>
                </a:lnTo>
                <a:lnTo>
                  <a:pt x="44450" y="2606738"/>
                </a:lnTo>
                <a:lnTo>
                  <a:pt x="44441" y="2594034"/>
                </a:lnTo>
                <a:close/>
              </a:path>
              <a:path w="76200" h="2670810">
                <a:moveTo>
                  <a:pt x="76200" y="2594013"/>
                </a:moveTo>
                <a:lnTo>
                  <a:pt x="44441" y="2594034"/>
                </a:lnTo>
                <a:lnTo>
                  <a:pt x="44450" y="2606738"/>
                </a:lnTo>
                <a:lnTo>
                  <a:pt x="69839" y="2606738"/>
                </a:lnTo>
                <a:lnTo>
                  <a:pt x="76200" y="2594013"/>
                </a:lnTo>
                <a:close/>
              </a:path>
              <a:path w="76200" h="2670810">
                <a:moveTo>
                  <a:pt x="42799" y="0"/>
                </a:moveTo>
                <a:lnTo>
                  <a:pt x="30099" y="126"/>
                </a:lnTo>
                <a:lnTo>
                  <a:pt x="31741" y="2594042"/>
                </a:lnTo>
                <a:lnTo>
                  <a:pt x="44441" y="2594034"/>
                </a:lnTo>
                <a:lnTo>
                  <a:pt x="427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403992"/>
            <a:ext cx="8586787" cy="545400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348101" y="701675"/>
            <a:ext cx="266382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PODER</a:t>
            </a:r>
            <a:r>
              <a:rPr sz="1800" b="1" spc="-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RESOLUTIVO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6521450"/>
            <a:chOff x="0" y="336550"/>
            <a:chExt cx="9144000" cy="652145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750" y="596899"/>
              <a:ext cx="7885049" cy="6261097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11187" y="817625"/>
            <a:ext cx="792162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REPRODUCCIÓN</a:t>
            </a:r>
            <a:r>
              <a:rPr sz="18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BACTERIANA:</a:t>
            </a:r>
            <a:r>
              <a:rPr sz="1800" b="1" spc="6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BIPARTICIÓN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88375" y="1582380"/>
            <a:ext cx="5709881" cy="481857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611187" y="817625"/>
            <a:ext cx="792162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REPRODUCCIÓN</a:t>
            </a:r>
            <a:r>
              <a:rPr sz="18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BACTERIANA:</a:t>
            </a:r>
            <a:r>
              <a:rPr sz="1800" b="1" spc="6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BIPARTICIÓN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77812" y="1752600"/>
            <a:ext cx="8646160" cy="1184275"/>
            <a:chOff x="277812" y="1752600"/>
            <a:chExt cx="8646160" cy="118427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4526" y="1752600"/>
              <a:ext cx="1035050" cy="113468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89625" y="1758886"/>
              <a:ext cx="955675" cy="112553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84162" y="2928874"/>
              <a:ext cx="8633460" cy="1905"/>
            </a:xfrm>
            <a:custGeom>
              <a:avLst/>
              <a:gdLst/>
              <a:ahLst/>
              <a:cxnLst/>
              <a:rect l="l" t="t" r="r" b="b"/>
              <a:pathLst>
                <a:path w="8633460" h="1905">
                  <a:moveTo>
                    <a:pt x="8632888" y="0"/>
                  </a:moveTo>
                  <a:lnTo>
                    <a:pt x="0" y="1650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794625" y="1773237"/>
            <a:ext cx="892175" cy="1090612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444750" y="3303587"/>
            <a:ext cx="2384425" cy="722312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92850" y="3336861"/>
            <a:ext cx="2208815" cy="63658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70300" y="4275073"/>
            <a:ext cx="1063625" cy="59690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34076" y="4271962"/>
            <a:ext cx="1119187" cy="60069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258812" y="5099099"/>
            <a:ext cx="8683625" cy="1327150"/>
            <a:chOff x="258812" y="5099099"/>
            <a:chExt cx="8683625" cy="1327150"/>
          </a:xfrm>
        </p:grpSpPr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66999" y="5130800"/>
              <a:ext cx="1049337" cy="12303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11582" y="5130800"/>
              <a:ext cx="1158980" cy="123031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34226" y="5130800"/>
              <a:ext cx="1067044" cy="12954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65112" y="5105400"/>
              <a:ext cx="8671560" cy="1905"/>
            </a:xfrm>
            <a:custGeom>
              <a:avLst/>
              <a:gdLst/>
              <a:ahLst/>
              <a:cxnLst/>
              <a:rect l="l" t="t" r="r" b="b"/>
              <a:pathLst>
                <a:path w="8671560" h="1904">
                  <a:moveTo>
                    <a:pt x="8670988" y="0"/>
                  </a:moveTo>
                  <a:lnTo>
                    <a:pt x="0" y="1524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5260340" y="2148967"/>
            <a:ext cx="514984" cy="114935"/>
          </a:xfrm>
          <a:custGeom>
            <a:avLst/>
            <a:gdLst/>
            <a:ahLst/>
            <a:cxnLst/>
            <a:rect l="l" t="t" r="r" b="b"/>
            <a:pathLst>
              <a:path w="514985" h="114935">
                <a:moveTo>
                  <a:pt x="402336" y="0"/>
                </a:moveTo>
                <a:lnTo>
                  <a:pt x="401151" y="38121"/>
                </a:lnTo>
                <a:lnTo>
                  <a:pt x="420243" y="38735"/>
                </a:lnTo>
                <a:lnTo>
                  <a:pt x="418973" y="76835"/>
                </a:lnTo>
                <a:lnTo>
                  <a:pt x="399948" y="76835"/>
                </a:lnTo>
                <a:lnTo>
                  <a:pt x="398780" y="114427"/>
                </a:lnTo>
                <a:lnTo>
                  <a:pt x="480288" y="76835"/>
                </a:lnTo>
                <a:lnTo>
                  <a:pt x="418973" y="76835"/>
                </a:lnTo>
                <a:lnTo>
                  <a:pt x="399967" y="76224"/>
                </a:lnTo>
                <a:lnTo>
                  <a:pt x="481612" y="76224"/>
                </a:lnTo>
                <a:lnTo>
                  <a:pt x="514985" y="60833"/>
                </a:lnTo>
                <a:lnTo>
                  <a:pt x="402336" y="0"/>
                </a:lnTo>
                <a:close/>
              </a:path>
              <a:path w="514985" h="114935">
                <a:moveTo>
                  <a:pt x="401151" y="38121"/>
                </a:moveTo>
                <a:lnTo>
                  <a:pt x="399967" y="76224"/>
                </a:lnTo>
                <a:lnTo>
                  <a:pt x="418973" y="76835"/>
                </a:lnTo>
                <a:lnTo>
                  <a:pt x="420243" y="38735"/>
                </a:lnTo>
                <a:lnTo>
                  <a:pt x="401151" y="38121"/>
                </a:lnTo>
                <a:close/>
              </a:path>
              <a:path w="514985" h="114935">
                <a:moveTo>
                  <a:pt x="1270" y="25273"/>
                </a:moveTo>
                <a:lnTo>
                  <a:pt x="0" y="63373"/>
                </a:lnTo>
                <a:lnTo>
                  <a:pt x="399967" y="76224"/>
                </a:lnTo>
                <a:lnTo>
                  <a:pt x="401151" y="38121"/>
                </a:lnTo>
                <a:lnTo>
                  <a:pt x="1270" y="252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65847" y="2139188"/>
            <a:ext cx="524510" cy="114935"/>
          </a:xfrm>
          <a:custGeom>
            <a:avLst/>
            <a:gdLst/>
            <a:ahLst/>
            <a:cxnLst/>
            <a:rect l="l" t="t" r="r" b="b"/>
            <a:pathLst>
              <a:path w="524509" h="114935">
                <a:moveTo>
                  <a:pt x="409828" y="0"/>
                </a:moveTo>
                <a:lnTo>
                  <a:pt x="409617" y="38107"/>
                </a:lnTo>
                <a:lnTo>
                  <a:pt x="428751" y="38226"/>
                </a:lnTo>
                <a:lnTo>
                  <a:pt x="428498" y="76453"/>
                </a:lnTo>
                <a:lnTo>
                  <a:pt x="409404" y="76453"/>
                </a:lnTo>
                <a:lnTo>
                  <a:pt x="409194" y="114426"/>
                </a:lnTo>
                <a:lnTo>
                  <a:pt x="486334" y="76453"/>
                </a:lnTo>
                <a:lnTo>
                  <a:pt x="428498" y="76453"/>
                </a:lnTo>
                <a:lnTo>
                  <a:pt x="486587" y="76329"/>
                </a:lnTo>
                <a:lnTo>
                  <a:pt x="524001" y="57912"/>
                </a:lnTo>
                <a:lnTo>
                  <a:pt x="409828" y="0"/>
                </a:lnTo>
                <a:close/>
              </a:path>
              <a:path w="524509" h="114935">
                <a:moveTo>
                  <a:pt x="409617" y="38107"/>
                </a:moveTo>
                <a:lnTo>
                  <a:pt x="409405" y="76329"/>
                </a:lnTo>
                <a:lnTo>
                  <a:pt x="428498" y="76453"/>
                </a:lnTo>
                <a:lnTo>
                  <a:pt x="428751" y="38226"/>
                </a:lnTo>
                <a:lnTo>
                  <a:pt x="409617" y="38107"/>
                </a:lnTo>
                <a:close/>
              </a:path>
              <a:path w="524509" h="114935">
                <a:moveTo>
                  <a:pt x="253" y="35560"/>
                </a:moveTo>
                <a:lnTo>
                  <a:pt x="0" y="73660"/>
                </a:lnTo>
                <a:lnTo>
                  <a:pt x="409405" y="76329"/>
                </a:lnTo>
                <a:lnTo>
                  <a:pt x="409617" y="38107"/>
                </a:lnTo>
                <a:lnTo>
                  <a:pt x="253" y="355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4982336" y="4371594"/>
            <a:ext cx="203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+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79215" y="5776353"/>
            <a:ext cx="514984" cy="114935"/>
          </a:xfrm>
          <a:custGeom>
            <a:avLst/>
            <a:gdLst/>
            <a:ahLst/>
            <a:cxnLst/>
            <a:rect l="l" t="t" r="r" b="b"/>
            <a:pathLst>
              <a:path w="514985" h="114935">
                <a:moveTo>
                  <a:pt x="402336" y="0"/>
                </a:moveTo>
                <a:lnTo>
                  <a:pt x="401150" y="38148"/>
                </a:lnTo>
                <a:lnTo>
                  <a:pt x="420243" y="38760"/>
                </a:lnTo>
                <a:lnTo>
                  <a:pt x="418973" y="76898"/>
                </a:lnTo>
                <a:lnTo>
                  <a:pt x="399946" y="76898"/>
                </a:lnTo>
                <a:lnTo>
                  <a:pt x="398780" y="114426"/>
                </a:lnTo>
                <a:lnTo>
                  <a:pt x="480228" y="76898"/>
                </a:lnTo>
                <a:lnTo>
                  <a:pt x="418973" y="76898"/>
                </a:lnTo>
                <a:lnTo>
                  <a:pt x="399965" y="76288"/>
                </a:lnTo>
                <a:lnTo>
                  <a:pt x="481551" y="76288"/>
                </a:lnTo>
                <a:lnTo>
                  <a:pt x="514985" y="60883"/>
                </a:lnTo>
                <a:lnTo>
                  <a:pt x="402336" y="0"/>
                </a:lnTo>
                <a:close/>
              </a:path>
              <a:path w="514985" h="114935">
                <a:moveTo>
                  <a:pt x="401150" y="38148"/>
                </a:moveTo>
                <a:lnTo>
                  <a:pt x="399965" y="76288"/>
                </a:lnTo>
                <a:lnTo>
                  <a:pt x="418973" y="76898"/>
                </a:lnTo>
                <a:lnTo>
                  <a:pt x="420243" y="38760"/>
                </a:lnTo>
                <a:lnTo>
                  <a:pt x="401150" y="38148"/>
                </a:lnTo>
                <a:close/>
              </a:path>
              <a:path w="514985" h="114935">
                <a:moveTo>
                  <a:pt x="1270" y="25323"/>
                </a:moveTo>
                <a:lnTo>
                  <a:pt x="0" y="63461"/>
                </a:lnTo>
                <a:lnTo>
                  <a:pt x="399965" y="76288"/>
                </a:lnTo>
                <a:lnTo>
                  <a:pt x="401150" y="38148"/>
                </a:lnTo>
                <a:lnTo>
                  <a:pt x="1270" y="253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35090" y="5776353"/>
            <a:ext cx="514984" cy="114935"/>
          </a:xfrm>
          <a:custGeom>
            <a:avLst/>
            <a:gdLst/>
            <a:ahLst/>
            <a:cxnLst/>
            <a:rect l="l" t="t" r="r" b="b"/>
            <a:pathLst>
              <a:path w="514985" h="114935">
                <a:moveTo>
                  <a:pt x="402336" y="0"/>
                </a:moveTo>
                <a:lnTo>
                  <a:pt x="401108" y="38150"/>
                </a:lnTo>
                <a:lnTo>
                  <a:pt x="420116" y="38760"/>
                </a:lnTo>
                <a:lnTo>
                  <a:pt x="418973" y="76898"/>
                </a:lnTo>
                <a:lnTo>
                  <a:pt x="399860" y="76898"/>
                </a:lnTo>
                <a:lnTo>
                  <a:pt x="398653" y="114426"/>
                </a:lnTo>
                <a:lnTo>
                  <a:pt x="480101" y="76898"/>
                </a:lnTo>
                <a:lnTo>
                  <a:pt x="418973" y="76898"/>
                </a:lnTo>
                <a:lnTo>
                  <a:pt x="399880" y="76286"/>
                </a:lnTo>
                <a:lnTo>
                  <a:pt x="481430" y="76286"/>
                </a:lnTo>
                <a:lnTo>
                  <a:pt x="514858" y="60883"/>
                </a:lnTo>
                <a:lnTo>
                  <a:pt x="402336" y="0"/>
                </a:lnTo>
                <a:close/>
              </a:path>
              <a:path w="514985" h="114935">
                <a:moveTo>
                  <a:pt x="401108" y="38150"/>
                </a:moveTo>
                <a:lnTo>
                  <a:pt x="399880" y="76286"/>
                </a:lnTo>
                <a:lnTo>
                  <a:pt x="418973" y="76898"/>
                </a:lnTo>
                <a:lnTo>
                  <a:pt x="420116" y="38760"/>
                </a:lnTo>
                <a:lnTo>
                  <a:pt x="401108" y="38150"/>
                </a:lnTo>
                <a:close/>
              </a:path>
              <a:path w="514985" h="114935">
                <a:moveTo>
                  <a:pt x="1143" y="25323"/>
                </a:moveTo>
                <a:lnTo>
                  <a:pt x="0" y="63461"/>
                </a:lnTo>
                <a:lnTo>
                  <a:pt x="399880" y="76286"/>
                </a:lnTo>
                <a:lnTo>
                  <a:pt x="401108" y="38150"/>
                </a:lnTo>
                <a:lnTo>
                  <a:pt x="1143" y="253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428615" y="3612641"/>
            <a:ext cx="514984" cy="114935"/>
          </a:xfrm>
          <a:custGeom>
            <a:avLst/>
            <a:gdLst/>
            <a:ahLst/>
            <a:cxnLst/>
            <a:rect l="l" t="t" r="r" b="b"/>
            <a:pathLst>
              <a:path w="514985" h="114935">
                <a:moveTo>
                  <a:pt x="402336" y="0"/>
                </a:moveTo>
                <a:lnTo>
                  <a:pt x="401151" y="38121"/>
                </a:lnTo>
                <a:lnTo>
                  <a:pt x="420243" y="38734"/>
                </a:lnTo>
                <a:lnTo>
                  <a:pt x="418973" y="76834"/>
                </a:lnTo>
                <a:lnTo>
                  <a:pt x="399948" y="76834"/>
                </a:lnTo>
                <a:lnTo>
                  <a:pt x="398780" y="114426"/>
                </a:lnTo>
                <a:lnTo>
                  <a:pt x="480288" y="76834"/>
                </a:lnTo>
                <a:lnTo>
                  <a:pt x="418973" y="76834"/>
                </a:lnTo>
                <a:lnTo>
                  <a:pt x="399967" y="76224"/>
                </a:lnTo>
                <a:lnTo>
                  <a:pt x="481612" y="76224"/>
                </a:lnTo>
                <a:lnTo>
                  <a:pt x="514985" y="60832"/>
                </a:lnTo>
                <a:lnTo>
                  <a:pt x="402336" y="0"/>
                </a:lnTo>
                <a:close/>
              </a:path>
              <a:path w="514985" h="114935">
                <a:moveTo>
                  <a:pt x="401151" y="38121"/>
                </a:moveTo>
                <a:lnTo>
                  <a:pt x="399967" y="76224"/>
                </a:lnTo>
                <a:lnTo>
                  <a:pt x="418973" y="76834"/>
                </a:lnTo>
                <a:lnTo>
                  <a:pt x="420243" y="38734"/>
                </a:lnTo>
                <a:lnTo>
                  <a:pt x="401151" y="38121"/>
                </a:lnTo>
                <a:close/>
              </a:path>
              <a:path w="514985" h="114935">
                <a:moveTo>
                  <a:pt x="1270" y="25272"/>
                </a:moveTo>
                <a:lnTo>
                  <a:pt x="0" y="63372"/>
                </a:lnTo>
                <a:lnTo>
                  <a:pt x="399967" y="76224"/>
                </a:lnTo>
                <a:lnTo>
                  <a:pt x="401151" y="38121"/>
                </a:lnTo>
                <a:lnTo>
                  <a:pt x="1270" y="2527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81000" y="1408112"/>
            <a:ext cx="1981200" cy="306705"/>
          </a:xfrm>
          <a:prstGeom prst="rect">
            <a:avLst/>
          </a:prstGeom>
          <a:solidFill>
            <a:srgbClr val="F9E4A1"/>
          </a:solidFill>
        </p:spPr>
        <p:txBody>
          <a:bodyPr vert="horz" wrap="square" lIns="0" tIns="41275" rIns="0" bIns="0" rtlCol="0">
            <a:spAutoFit/>
          </a:bodyPr>
          <a:lstStyle/>
          <a:p>
            <a:pPr marL="144780">
              <a:lnSpc>
                <a:spcPct val="100000"/>
              </a:lnSpc>
              <a:spcBef>
                <a:spcPts val="325"/>
              </a:spcBef>
            </a:pPr>
            <a:r>
              <a:rPr sz="1400" spc="-5" dirty="0">
                <a:latin typeface="Arial MT"/>
                <a:cs typeface="Arial MT"/>
              </a:rPr>
              <a:t>TRANSFORMACIÓN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1000" y="3046412"/>
            <a:ext cx="1676400" cy="306705"/>
          </a:xfrm>
          <a:prstGeom prst="rect">
            <a:avLst/>
          </a:prstGeom>
          <a:solidFill>
            <a:srgbClr val="F9E4A1"/>
          </a:solidFill>
        </p:spPr>
        <p:txBody>
          <a:bodyPr vert="horz" wrap="square" lIns="0" tIns="41275" rIns="0" bIns="0" rtlCol="0">
            <a:spAutoFit/>
          </a:bodyPr>
          <a:lstStyle/>
          <a:p>
            <a:pPr marL="180340">
              <a:lnSpc>
                <a:spcPct val="100000"/>
              </a:lnSpc>
              <a:spcBef>
                <a:spcPts val="325"/>
              </a:spcBef>
            </a:pPr>
            <a:r>
              <a:rPr sz="1400" spc="-5" dirty="0">
                <a:latin typeface="Arial MT"/>
                <a:cs typeface="Arial MT"/>
              </a:rPr>
              <a:t>CONJUGACIÓN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1000" y="5180012"/>
            <a:ext cx="1828800" cy="306705"/>
          </a:xfrm>
          <a:prstGeom prst="rect">
            <a:avLst/>
          </a:prstGeom>
          <a:solidFill>
            <a:srgbClr val="F9E4A1"/>
          </a:solidFill>
        </p:spPr>
        <p:txBody>
          <a:bodyPr vert="horz" wrap="square" lIns="0" tIns="4191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330"/>
              </a:spcBef>
            </a:pPr>
            <a:r>
              <a:rPr sz="1400" spc="-5" dirty="0">
                <a:latin typeface="Arial MT"/>
                <a:cs typeface="Arial MT"/>
              </a:rPr>
              <a:t>TRANSDUCCIÓN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97729" y="1475054"/>
            <a:ext cx="133223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ADN</a:t>
            </a:r>
            <a:r>
              <a:rPr sz="1200" spc="-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transformante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313173" y="1600200"/>
            <a:ext cx="357505" cy="328930"/>
          </a:xfrm>
          <a:custGeom>
            <a:avLst/>
            <a:gdLst/>
            <a:ahLst/>
            <a:cxnLst/>
            <a:rect l="l" t="t" r="r" b="b"/>
            <a:pathLst>
              <a:path w="357504" h="328930">
                <a:moveTo>
                  <a:pt x="357250" y="0"/>
                </a:moveTo>
                <a:lnTo>
                  <a:pt x="0" y="328549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2728976" y="2315083"/>
            <a:ext cx="856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</a:t>
            </a:r>
            <a:r>
              <a:rPr sz="1200" spc="-15" dirty="0">
                <a:latin typeface="Arial MT"/>
                <a:cs typeface="Arial MT"/>
              </a:rPr>
              <a:t>r</a:t>
            </a:r>
            <a:r>
              <a:rPr sz="1200" spc="-5" dirty="0">
                <a:latin typeface="Arial MT"/>
                <a:cs typeface="Arial MT"/>
              </a:rPr>
              <a:t>o</a:t>
            </a:r>
            <a:r>
              <a:rPr sz="1200" spc="5" dirty="0">
                <a:latin typeface="Arial MT"/>
                <a:cs typeface="Arial MT"/>
              </a:rPr>
              <a:t>m</a:t>
            </a:r>
            <a:r>
              <a:rPr sz="1200" spc="-5" dirty="0">
                <a:latin typeface="Arial MT"/>
                <a:cs typeface="Arial MT"/>
              </a:rPr>
              <a:t>osoma  bacteriano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603625" y="2438400"/>
            <a:ext cx="735330" cy="125730"/>
          </a:xfrm>
          <a:custGeom>
            <a:avLst/>
            <a:gdLst/>
            <a:ahLst/>
            <a:cxnLst/>
            <a:rect l="l" t="t" r="r" b="b"/>
            <a:pathLst>
              <a:path w="735329" h="125730">
                <a:moveTo>
                  <a:pt x="0" y="0"/>
                </a:moveTo>
                <a:lnTo>
                  <a:pt x="735076" y="125475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81000" y="2041525"/>
            <a:ext cx="2057400" cy="641350"/>
          </a:xfrm>
          <a:prstGeom prst="rect">
            <a:avLst/>
          </a:prstGeom>
          <a:solidFill>
            <a:srgbClr val="F8FB78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170" marR="201930">
              <a:lnSpc>
                <a:spcPct val="100000"/>
              </a:lnSpc>
              <a:spcBef>
                <a:spcPts val="330"/>
              </a:spcBef>
            </a:pPr>
            <a:r>
              <a:rPr sz="1200" spc="-5" dirty="0">
                <a:latin typeface="Arial MT"/>
                <a:cs typeface="Arial MT"/>
              </a:rPr>
              <a:t>La célula </a:t>
            </a:r>
            <a:r>
              <a:rPr sz="1200" dirty="0">
                <a:latin typeface="Arial MT"/>
                <a:cs typeface="Arial MT"/>
              </a:rPr>
              <a:t>receptora </a:t>
            </a:r>
            <a:r>
              <a:rPr sz="1200" spc="-5" dirty="0">
                <a:latin typeface="Arial MT"/>
                <a:cs typeface="Arial MT"/>
              </a:rPr>
              <a:t>capta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5" dirty="0">
                <a:latin typeface="Arial MT"/>
                <a:cs typeface="Arial MT"/>
              </a:rPr>
              <a:t>m</a:t>
            </a:r>
            <a:r>
              <a:rPr sz="1200" spc="-5" dirty="0">
                <a:latin typeface="Arial MT"/>
                <a:cs typeface="Arial MT"/>
              </a:rPr>
              <a:t>edio</a:t>
            </a:r>
            <a:r>
              <a:rPr sz="1200" spc="-9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DN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</a:t>
            </a:r>
            <a:r>
              <a:rPr sz="1200" spc="-10" dirty="0">
                <a:latin typeface="Arial MT"/>
                <a:cs typeface="Arial MT"/>
              </a:rPr>
              <a:t>i</a:t>
            </a:r>
            <a:r>
              <a:rPr sz="1200" spc="-5" dirty="0">
                <a:latin typeface="Arial MT"/>
                <a:cs typeface="Arial MT"/>
              </a:rPr>
              <a:t>bre  procedente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otra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célula.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491610" y="3039236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P</a:t>
            </a:r>
            <a:r>
              <a:rPr sz="1200" spc="-5" dirty="0">
                <a:latin typeface="Arial MT"/>
                <a:cs typeface="Arial MT"/>
              </a:rPr>
              <a:t>i</a:t>
            </a:r>
            <a:r>
              <a:rPr sz="1200" spc="-10" dirty="0">
                <a:latin typeface="Arial MT"/>
                <a:cs typeface="Arial MT"/>
              </a:rPr>
              <a:t>l</a:t>
            </a:r>
            <a:r>
              <a:rPr sz="1200" spc="-5" dirty="0">
                <a:latin typeface="Arial MT"/>
                <a:cs typeface="Arial MT"/>
              </a:rPr>
              <a:t>i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895600" y="3200400"/>
            <a:ext cx="685800" cy="1066800"/>
          </a:xfrm>
          <a:custGeom>
            <a:avLst/>
            <a:gdLst/>
            <a:ahLst/>
            <a:cxnLst/>
            <a:rect l="l" t="t" r="r" b="b"/>
            <a:pathLst>
              <a:path w="685800" h="1066800">
                <a:moveTo>
                  <a:pt x="685800" y="0"/>
                </a:moveTo>
                <a:lnTo>
                  <a:pt x="685800" y="455675"/>
                </a:lnTo>
              </a:path>
              <a:path w="685800" h="1066800">
                <a:moveTo>
                  <a:pt x="0" y="1066800"/>
                </a:moveTo>
                <a:lnTo>
                  <a:pt x="0" y="608076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567051" y="4295013"/>
            <a:ext cx="8172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Célula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dona</a:t>
            </a:r>
            <a:r>
              <a:rPr sz="1200" spc="-15" dirty="0">
                <a:latin typeface="Arial MT"/>
                <a:cs typeface="Arial MT"/>
              </a:rPr>
              <a:t>n</a:t>
            </a:r>
            <a:r>
              <a:rPr sz="1200" dirty="0">
                <a:latin typeface="Arial MT"/>
                <a:cs typeface="Arial MT"/>
              </a:rPr>
              <a:t>te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</a:t>
            </a:r>
            <a:r>
              <a:rPr sz="1200" baseline="24305" dirty="0">
                <a:latin typeface="Arial MT"/>
                <a:cs typeface="Arial MT"/>
              </a:rPr>
              <a:t>+</a:t>
            </a:r>
            <a:endParaRPr sz="1200" baseline="24305">
              <a:latin typeface="Arial MT"/>
              <a:cs typeface="Arial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700904" y="3000883"/>
            <a:ext cx="8864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Célula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recep</a:t>
            </a:r>
            <a:r>
              <a:rPr sz="1200" dirty="0">
                <a:latin typeface="Arial MT"/>
                <a:cs typeface="Arial MT"/>
              </a:rPr>
              <a:t>t</a:t>
            </a:r>
            <a:r>
              <a:rPr sz="1200" spc="5" dirty="0">
                <a:latin typeface="Arial MT"/>
                <a:cs typeface="Arial MT"/>
              </a:rPr>
              <a:t>o</a:t>
            </a:r>
            <a:r>
              <a:rPr sz="1200" spc="-5" dirty="0">
                <a:latin typeface="Arial MT"/>
                <a:cs typeface="Arial MT"/>
              </a:rPr>
              <a:t>ra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</a:t>
            </a:r>
            <a:r>
              <a:rPr sz="1200" baseline="24305" dirty="0">
                <a:latin typeface="Arial MT"/>
                <a:cs typeface="Arial MT"/>
              </a:rPr>
              <a:t>-</a:t>
            </a:r>
            <a:endParaRPr sz="1200" baseline="24305">
              <a:latin typeface="Arial MT"/>
              <a:cs typeface="Arial MT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265548" y="3124200"/>
            <a:ext cx="459105" cy="455930"/>
          </a:xfrm>
          <a:custGeom>
            <a:avLst/>
            <a:gdLst/>
            <a:ahLst/>
            <a:cxnLst/>
            <a:rect l="l" t="t" r="r" b="b"/>
            <a:pathLst>
              <a:path w="459104" h="455929">
                <a:moveTo>
                  <a:pt x="458850" y="0"/>
                </a:moveTo>
                <a:lnTo>
                  <a:pt x="0" y="455675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7487157" y="3001136"/>
            <a:ext cx="14077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Re</a:t>
            </a:r>
            <a:r>
              <a:rPr sz="1200" dirty="0">
                <a:latin typeface="Arial MT"/>
                <a:cs typeface="Arial MT"/>
              </a:rPr>
              <a:t>p</a:t>
            </a:r>
            <a:r>
              <a:rPr sz="1200" spc="-5" dirty="0">
                <a:latin typeface="Arial MT"/>
                <a:cs typeface="Arial MT"/>
              </a:rPr>
              <a:t>l</a:t>
            </a:r>
            <a:r>
              <a:rPr sz="1200" spc="-10" dirty="0">
                <a:latin typeface="Arial MT"/>
                <a:cs typeface="Arial MT"/>
              </a:rPr>
              <a:t>i</a:t>
            </a:r>
            <a:r>
              <a:rPr sz="1200" spc="-5" dirty="0">
                <a:latin typeface="Arial MT"/>
                <a:cs typeface="Arial MT"/>
              </a:rPr>
              <a:t>caci</a:t>
            </a:r>
            <a:r>
              <a:rPr sz="1200" spc="-15" dirty="0">
                <a:latin typeface="Arial MT"/>
                <a:cs typeface="Arial MT"/>
              </a:rPr>
              <a:t>ó</a:t>
            </a:r>
            <a:r>
              <a:rPr sz="1200" spc="-5" dirty="0">
                <a:latin typeface="Arial MT"/>
                <a:cs typeface="Arial MT"/>
              </a:rPr>
              <a:t>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DN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389876" y="3200400"/>
            <a:ext cx="154305" cy="379730"/>
          </a:xfrm>
          <a:custGeom>
            <a:avLst/>
            <a:gdLst/>
            <a:ahLst/>
            <a:cxnLst/>
            <a:rect l="l" t="t" r="r" b="b"/>
            <a:pathLst>
              <a:path w="154304" h="379729">
                <a:moveTo>
                  <a:pt x="153924" y="0"/>
                </a:moveTo>
                <a:lnTo>
                  <a:pt x="0" y="379475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670803" y="4881829"/>
            <a:ext cx="6991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</a:t>
            </a:r>
            <a:r>
              <a:rPr sz="1200" dirty="0">
                <a:latin typeface="Arial MT"/>
                <a:cs typeface="Arial MT"/>
              </a:rPr>
              <a:t>élula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</a:t>
            </a:r>
            <a:r>
              <a:rPr sz="1200" baseline="24305" dirty="0">
                <a:latin typeface="Arial MT"/>
                <a:cs typeface="Arial MT"/>
              </a:rPr>
              <a:t>+</a:t>
            </a:r>
            <a:endParaRPr sz="1200" baseline="24305">
              <a:latin typeface="Arial MT"/>
              <a:cs typeface="Arial MT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841750" y="4881829"/>
            <a:ext cx="69913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</a:t>
            </a:r>
            <a:r>
              <a:rPr sz="1200" dirty="0">
                <a:latin typeface="Arial MT"/>
                <a:cs typeface="Arial MT"/>
              </a:rPr>
              <a:t>élula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</a:t>
            </a:r>
            <a:r>
              <a:rPr sz="1200" baseline="24305" dirty="0">
                <a:latin typeface="Arial MT"/>
                <a:cs typeface="Arial MT"/>
              </a:rPr>
              <a:t>+</a:t>
            </a:r>
            <a:endParaRPr sz="1200" baseline="24305">
              <a:latin typeface="Arial MT"/>
              <a:cs typeface="Arial MT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1000" y="3733800"/>
            <a:ext cx="1752600" cy="1006475"/>
          </a:xfrm>
          <a:prstGeom prst="rect">
            <a:avLst/>
          </a:prstGeom>
          <a:solidFill>
            <a:srgbClr val="F8FB78"/>
          </a:solidFill>
        </p:spPr>
        <p:txBody>
          <a:bodyPr vert="horz" wrap="square" lIns="0" tIns="41910" rIns="0" bIns="0" rtlCol="0">
            <a:spAutoFit/>
          </a:bodyPr>
          <a:lstStyle/>
          <a:p>
            <a:pPr marL="90170" marR="140970">
              <a:lnSpc>
                <a:spcPct val="100000"/>
              </a:lnSpc>
              <a:spcBef>
                <a:spcPts val="330"/>
              </a:spcBef>
            </a:pPr>
            <a:r>
              <a:rPr sz="1200" spc="-5" dirty="0">
                <a:latin typeface="Arial MT"/>
                <a:cs typeface="Arial MT"/>
              </a:rPr>
              <a:t>Se realiza </a:t>
            </a:r>
            <a:r>
              <a:rPr sz="1200" dirty="0">
                <a:latin typeface="Arial MT"/>
                <a:cs typeface="Arial MT"/>
              </a:rPr>
              <a:t>contacto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físico </a:t>
            </a:r>
            <a:r>
              <a:rPr sz="1200" spc="-5" dirty="0">
                <a:latin typeface="Arial MT"/>
                <a:cs typeface="Arial MT"/>
              </a:rPr>
              <a:t>entre la célula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donante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receptora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transfiriéndose un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plásmido.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81000" y="5637212"/>
            <a:ext cx="2133600" cy="459105"/>
          </a:xfrm>
          <a:prstGeom prst="rect">
            <a:avLst/>
          </a:prstGeom>
          <a:solidFill>
            <a:srgbClr val="F8FB78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170" marR="125095">
              <a:lnSpc>
                <a:spcPct val="100000"/>
              </a:lnSpc>
              <a:spcBef>
                <a:spcPts val="340"/>
              </a:spcBef>
            </a:pPr>
            <a:r>
              <a:rPr sz="1200" spc="-5" dirty="0">
                <a:latin typeface="Arial MT"/>
                <a:cs typeface="Arial MT"/>
              </a:rPr>
              <a:t>El vector de </a:t>
            </a:r>
            <a:r>
              <a:rPr sz="1200" dirty="0">
                <a:latin typeface="Arial MT"/>
                <a:cs typeface="Arial MT"/>
              </a:rPr>
              <a:t>transferencia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genética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bacteriófago.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425064" y="6342684"/>
            <a:ext cx="1245870" cy="35496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38125" marR="5080" indent="-226060">
              <a:lnSpc>
                <a:spcPts val="1150"/>
              </a:lnSpc>
              <a:spcBef>
                <a:spcPts val="380"/>
              </a:spcBef>
            </a:pPr>
            <a:r>
              <a:rPr sz="1200" spc="-5" dirty="0">
                <a:latin typeface="Arial MT"/>
                <a:cs typeface="Arial MT"/>
              </a:rPr>
              <a:t>Bacteria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infectada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por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fago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640071" y="6414312"/>
            <a:ext cx="10833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Lisis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bacteriana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44741" y="6414312"/>
            <a:ext cx="1284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Célula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tra</a:t>
            </a:r>
            <a:r>
              <a:rPr sz="1200" spc="5" dirty="0">
                <a:latin typeface="Arial MT"/>
                <a:cs typeface="Arial MT"/>
              </a:rPr>
              <a:t>n</a:t>
            </a:r>
            <a:r>
              <a:rPr sz="1200" spc="-5" dirty="0">
                <a:latin typeface="Arial MT"/>
                <a:cs typeface="Arial MT"/>
              </a:rPr>
              <a:t>sducida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50825" y="744601"/>
            <a:ext cx="86423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1000125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FORMAS</a:t>
            </a:r>
            <a:r>
              <a:rPr sz="1800" b="1" spc="3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REPRODUCCIÓN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PARASEXUAL</a:t>
            </a:r>
            <a:r>
              <a:rPr sz="1800" b="1" spc="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 BACTERIAS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83325" y="1700276"/>
            <a:ext cx="2860674" cy="40496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7031" y="1667678"/>
            <a:ext cx="5657699" cy="440258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50825" y="744601"/>
            <a:ext cx="86423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59485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FORMAS</a:t>
            </a:r>
            <a:r>
              <a:rPr sz="1800" b="1" spc="3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REPRODUCCIÓN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PARASEXUAL:</a:t>
            </a:r>
            <a:r>
              <a:rPr sz="1800" b="1" spc="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CONJUGACIÓN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1654" y="1466414"/>
            <a:ext cx="2592283" cy="467383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50825" y="744601"/>
            <a:ext cx="86423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18185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FORMAS</a:t>
            </a:r>
            <a:r>
              <a:rPr sz="1800" b="1" spc="3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REPRODUCCIÓN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PARASEXUAL:</a:t>
            </a:r>
            <a:r>
              <a:rPr sz="1800" b="1" spc="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TRANSFORMACIÓN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1275" y="2205037"/>
            <a:ext cx="4897374" cy="367347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497326" y="5972657"/>
            <a:ext cx="5113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EXPERIMENTO</a:t>
            </a:r>
            <a:r>
              <a:rPr sz="12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200" b="1" spc="-40" dirty="0">
                <a:solidFill>
                  <a:srgbClr val="CC3300"/>
                </a:solidFill>
                <a:latin typeface="Arial"/>
                <a:cs typeface="Arial"/>
              </a:rPr>
              <a:t> AVERY</a:t>
            </a:r>
            <a:r>
              <a:rPr sz="1200" b="1" spc="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(1944)</a:t>
            </a:r>
            <a:r>
              <a:rPr sz="12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CC3300"/>
                </a:solidFill>
                <a:latin typeface="Arial"/>
                <a:cs typeface="Arial"/>
              </a:rPr>
              <a:t>(CULTIVO</a:t>
            </a:r>
            <a:r>
              <a:rPr sz="1200" b="1" spc="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DE </a:t>
            </a:r>
            <a:r>
              <a:rPr sz="1200" b="1" spc="-40" dirty="0">
                <a:solidFill>
                  <a:srgbClr val="CC3300"/>
                </a:solidFill>
                <a:latin typeface="Arial"/>
                <a:cs typeface="Arial"/>
              </a:rPr>
              <a:t>BACT.</a:t>
            </a:r>
            <a:r>
              <a:rPr sz="1200" b="1" spc="6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R</a:t>
            </a:r>
            <a:r>
              <a:rPr sz="12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EN UN</a:t>
            </a:r>
            <a:r>
              <a:rPr sz="1200" b="1" dirty="0">
                <a:solidFill>
                  <a:srgbClr val="CC3300"/>
                </a:solidFill>
                <a:latin typeface="Arial"/>
                <a:cs typeface="Arial"/>
              </a:rPr>
              <a:t> MEDIO </a:t>
            </a:r>
            <a:r>
              <a:rPr sz="1200" b="1" spc="-3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CON</a:t>
            </a:r>
            <a:r>
              <a:rPr sz="1200" b="1" spc="-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DNA</a:t>
            </a:r>
            <a:r>
              <a:rPr sz="1200" b="1" spc="-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PURIFICADO</a:t>
            </a:r>
            <a:r>
              <a:rPr sz="1200" b="1" spc="3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PROCEDENTE</a:t>
            </a:r>
            <a:r>
              <a:rPr sz="1200" b="1" spc="-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200" b="1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C3300"/>
                </a:solidFill>
                <a:latin typeface="Arial"/>
                <a:cs typeface="Arial"/>
              </a:rPr>
              <a:t>BACTERIAS</a:t>
            </a:r>
            <a:r>
              <a:rPr sz="1200" b="1" spc="5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C3300"/>
                </a:solidFill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00626" y="2276475"/>
            <a:ext cx="287655" cy="4603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sz="2400" spc="-5" dirty="0">
                <a:latin typeface="Times New Roman"/>
                <a:cs typeface="Times New Roman"/>
              </a:rPr>
              <a:t>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67400" y="2420873"/>
            <a:ext cx="300355" cy="4603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683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90"/>
              </a:spcBef>
            </a:pPr>
            <a:r>
              <a:rPr sz="2400" dirty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418838" y="5299075"/>
            <a:ext cx="874394" cy="516890"/>
          </a:xfrm>
          <a:custGeom>
            <a:avLst/>
            <a:gdLst/>
            <a:ahLst/>
            <a:cxnLst/>
            <a:rect l="l" t="t" r="r" b="b"/>
            <a:pathLst>
              <a:path w="874395" h="516889">
                <a:moveTo>
                  <a:pt x="804986" y="33121"/>
                </a:moveTo>
                <a:lnTo>
                  <a:pt x="0" y="505739"/>
                </a:lnTo>
                <a:lnTo>
                  <a:pt x="6476" y="516686"/>
                </a:lnTo>
                <a:lnTo>
                  <a:pt x="811374" y="44022"/>
                </a:lnTo>
                <a:lnTo>
                  <a:pt x="804986" y="33121"/>
                </a:lnTo>
                <a:close/>
              </a:path>
              <a:path w="874395" h="516889">
                <a:moveTo>
                  <a:pt x="856518" y="26669"/>
                </a:moveTo>
                <a:lnTo>
                  <a:pt x="815975" y="26669"/>
                </a:lnTo>
                <a:lnTo>
                  <a:pt x="822325" y="37591"/>
                </a:lnTo>
                <a:lnTo>
                  <a:pt x="811374" y="44022"/>
                </a:lnTo>
                <a:lnTo>
                  <a:pt x="827404" y="71374"/>
                </a:lnTo>
                <a:lnTo>
                  <a:pt x="856518" y="26669"/>
                </a:lnTo>
                <a:close/>
              </a:path>
              <a:path w="874395" h="516889">
                <a:moveTo>
                  <a:pt x="815975" y="26669"/>
                </a:moveTo>
                <a:lnTo>
                  <a:pt x="804986" y="33121"/>
                </a:lnTo>
                <a:lnTo>
                  <a:pt x="811374" y="44022"/>
                </a:lnTo>
                <a:lnTo>
                  <a:pt x="822325" y="37591"/>
                </a:lnTo>
                <a:lnTo>
                  <a:pt x="815975" y="26669"/>
                </a:lnTo>
                <a:close/>
              </a:path>
              <a:path w="874395" h="516889">
                <a:moveTo>
                  <a:pt x="873887" y="0"/>
                </a:moveTo>
                <a:lnTo>
                  <a:pt x="788924" y="5715"/>
                </a:lnTo>
                <a:lnTo>
                  <a:pt x="804986" y="33121"/>
                </a:lnTo>
                <a:lnTo>
                  <a:pt x="815975" y="26669"/>
                </a:lnTo>
                <a:lnTo>
                  <a:pt x="856518" y="26669"/>
                </a:lnTo>
                <a:lnTo>
                  <a:pt x="8738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2755" y="1752851"/>
            <a:ext cx="8127765" cy="361064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50825" y="700151"/>
            <a:ext cx="8642350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90170" rIns="0" bIns="0" rtlCol="0">
            <a:spAutoFit/>
          </a:bodyPr>
          <a:lstStyle/>
          <a:p>
            <a:pPr marL="503555">
              <a:lnSpc>
                <a:spcPct val="100000"/>
              </a:lnSpc>
              <a:spcBef>
                <a:spcPts val="710"/>
              </a:spcBef>
            </a:pPr>
            <a:r>
              <a:rPr sz="2000" dirty="0"/>
              <a:t>FORMAS</a:t>
            </a:r>
            <a:r>
              <a:rPr sz="2000" spc="-20" dirty="0"/>
              <a:t> </a:t>
            </a:r>
            <a:r>
              <a:rPr sz="2000" dirty="0"/>
              <a:t>DE</a:t>
            </a:r>
            <a:r>
              <a:rPr sz="2000" spc="10" dirty="0"/>
              <a:t> </a:t>
            </a:r>
            <a:r>
              <a:rPr sz="2000" dirty="0"/>
              <a:t>REPRODUCCIÓN</a:t>
            </a:r>
            <a:r>
              <a:rPr sz="2000" spc="-15" dirty="0"/>
              <a:t> PARASEXUAL:</a:t>
            </a:r>
            <a:r>
              <a:rPr sz="2000" spc="10" dirty="0"/>
              <a:t> </a:t>
            </a:r>
            <a:r>
              <a:rPr sz="2000" dirty="0"/>
              <a:t>TRANSDUCCIÓN</a:t>
            </a:r>
            <a:endParaRPr sz="20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779901" y="674751"/>
            <a:ext cx="165608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09905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VIRUS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8066" y="1439037"/>
            <a:ext cx="8277225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83185" indent="-457834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Seres</a:t>
            </a:r>
            <a:r>
              <a:rPr sz="2000" b="1" spc="-3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3333CC"/>
                </a:solidFill>
                <a:latin typeface="Arial"/>
                <a:cs typeface="Arial"/>
              </a:rPr>
              <a:t>vivos</a:t>
            </a:r>
            <a:r>
              <a:rPr sz="2000" b="1" spc="3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acelulares:</a:t>
            </a:r>
            <a:r>
              <a:rPr sz="2000" b="1" spc="-3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sin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orgánulos,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sin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membranas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celulares </a:t>
            </a:r>
            <a:r>
              <a:rPr sz="2000" b="1" spc="-5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etc</a:t>
            </a:r>
            <a:endParaRPr sz="20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Muy</a:t>
            </a:r>
            <a:r>
              <a:rPr sz="2000" b="1" spc="-3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pequeño</a:t>
            </a:r>
            <a:r>
              <a:rPr sz="2000" b="1" spc="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tamaño</a:t>
            </a:r>
            <a:r>
              <a:rPr sz="2000" b="1" spc="-3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30-300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milimicras,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debe</a:t>
            </a:r>
            <a:r>
              <a:rPr sz="2000" b="1" spc="-1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</a:t>
            </a:r>
            <a:r>
              <a:rPr sz="2000" b="1" spc="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recurrirse</a:t>
            </a:r>
            <a:r>
              <a:rPr sz="2000" b="1" spc="-5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al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m.e.</a:t>
            </a:r>
            <a:r>
              <a:rPr sz="2000" b="1" spc="-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para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visualizarlos.</a:t>
            </a:r>
            <a:endParaRPr sz="200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buAutoNum type="arabicPeriod" startAt="3"/>
              <a:tabLst>
                <a:tab pos="469900" algn="l"/>
                <a:tab pos="470534" algn="l"/>
              </a:tabLst>
            </a:pP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Parásitos</a:t>
            </a:r>
            <a:r>
              <a:rPr sz="2000" b="1" spc="-4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obligados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</a:t>
            </a:r>
            <a:r>
              <a:rPr sz="2000" b="1" spc="-1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células,</a:t>
            </a:r>
            <a:r>
              <a:rPr sz="2000" b="1" spc="-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las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cuales</a:t>
            </a:r>
            <a:r>
              <a:rPr sz="2000" b="1" spc="-1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necesitan</a:t>
            </a:r>
            <a:r>
              <a:rPr sz="2000" b="1" spc="-4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para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reproducirse.</a:t>
            </a:r>
            <a:endParaRPr sz="2000">
              <a:latin typeface="Arial"/>
              <a:cs typeface="Arial"/>
            </a:endParaRPr>
          </a:p>
          <a:p>
            <a:pPr marL="469900" marR="549275" indent="-457834">
              <a:lnSpc>
                <a:spcPct val="100000"/>
              </a:lnSpc>
              <a:buAutoNum type="arabicPeriod" startAt="4"/>
              <a:tabLst>
                <a:tab pos="469900" algn="l"/>
                <a:tab pos="470534" algn="l"/>
              </a:tabLst>
            </a:pP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Carecen</a:t>
            </a:r>
            <a:r>
              <a:rPr sz="2000" b="1" spc="-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metabolismo</a:t>
            </a:r>
            <a:r>
              <a:rPr sz="2000" b="1" spc="-3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propio,</a:t>
            </a:r>
            <a:r>
              <a:rPr sz="2000" b="1" spc="-3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capacidad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relación</a:t>
            </a:r>
            <a:r>
              <a:rPr sz="2000" b="1" spc="-3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o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 </a:t>
            </a:r>
            <a:r>
              <a:rPr sz="2000" b="1" spc="-5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nutrición.</a:t>
            </a:r>
            <a:r>
              <a:rPr sz="2000" b="1" spc="-6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Sólo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 capacidad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 reproducción.</a:t>
            </a:r>
            <a:endParaRPr sz="2000">
              <a:latin typeface="Arial"/>
              <a:cs typeface="Arial"/>
            </a:endParaRPr>
          </a:p>
          <a:p>
            <a:pPr marL="469900" marR="258445" indent="-457834">
              <a:lnSpc>
                <a:spcPct val="100000"/>
              </a:lnSpc>
              <a:buAutoNum type="arabicPeriod" startAt="4"/>
              <a:tabLst>
                <a:tab pos="469900" algn="l"/>
                <a:tab pos="470534" algn="l"/>
              </a:tabLst>
            </a:pP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Descubiertos</a:t>
            </a:r>
            <a:r>
              <a:rPr sz="2000" b="1" spc="-5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su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existencia</a:t>
            </a:r>
            <a:r>
              <a:rPr sz="2000" b="1" spc="-3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y</a:t>
            </a:r>
            <a:r>
              <a:rPr sz="2000" b="1" spc="-1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su carácter</a:t>
            </a:r>
            <a:r>
              <a:rPr sz="2000" b="1" spc="-3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infectivo</a:t>
            </a:r>
            <a:r>
              <a:rPr sz="2000" b="1" spc="-1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a</a:t>
            </a:r>
            <a:r>
              <a:rPr sz="2000" b="1" spc="-1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finales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del </a:t>
            </a:r>
            <a:r>
              <a:rPr sz="2000" b="1" spc="-5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XIX </a:t>
            </a:r>
            <a:r>
              <a:rPr sz="2000" b="1" spc="-10" dirty="0">
                <a:solidFill>
                  <a:srgbClr val="3333CC"/>
                </a:solidFill>
                <a:latin typeface="Arial"/>
                <a:cs typeface="Arial"/>
              </a:rPr>
              <a:t>(Pasteur,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1884) aunque hasta 1942 no se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visualizaron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 mediante</a:t>
            </a:r>
            <a:r>
              <a:rPr sz="2000" b="1" spc="-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el</a:t>
            </a:r>
            <a:r>
              <a:rPr sz="2000" b="1" spc="-2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m.e.</a:t>
            </a:r>
            <a:endParaRPr sz="2000">
              <a:latin typeface="Arial"/>
              <a:cs typeface="Arial"/>
            </a:endParaRPr>
          </a:p>
          <a:p>
            <a:pPr marL="469900" marR="5080" indent="-457834">
              <a:lnSpc>
                <a:spcPct val="100000"/>
              </a:lnSpc>
              <a:buAutoNum type="arabicPeriod" startAt="4"/>
              <a:tabLst>
                <a:tab pos="469900" algn="l"/>
                <a:tab pos="470534" algn="l"/>
              </a:tabLst>
            </a:pP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Cada clase de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virus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se caracteriza por el tipo de ácido nucleico </a:t>
            </a:r>
            <a:r>
              <a:rPr sz="2000" b="1" spc="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ADN o ARN que posee para codificar proteínas, algunas </a:t>
            </a:r>
            <a:r>
              <a:rPr sz="2000" b="1" spc="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enzimáticas,</a:t>
            </a:r>
            <a:r>
              <a:rPr sz="2000" b="1" spc="-7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mientras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que otras</a:t>
            </a:r>
            <a:r>
              <a:rPr sz="2000" b="1" spc="-2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son estructurales</a:t>
            </a:r>
            <a:r>
              <a:rPr sz="2000" b="1" spc="-6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para</a:t>
            </a:r>
            <a:r>
              <a:rPr sz="2000" b="1" spc="-15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formar</a:t>
            </a:r>
            <a:r>
              <a:rPr sz="2000" b="1" spc="-3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la </a:t>
            </a:r>
            <a:r>
              <a:rPr sz="2000" b="1" spc="-54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estructura</a:t>
            </a:r>
            <a:r>
              <a:rPr sz="2000" b="1" spc="-7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3333CC"/>
                </a:solidFill>
                <a:latin typeface="Arial"/>
                <a:cs typeface="Arial"/>
              </a:rPr>
              <a:t>del</a:t>
            </a:r>
            <a:r>
              <a:rPr sz="2000" b="1" spc="-10" dirty="0">
                <a:solidFill>
                  <a:srgbClr val="3333CC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33CC"/>
                </a:solidFill>
                <a:latin typeface="Arial"/>
                <a:cs typeface="Arial"/>
              </a:rPr>
              <a:t>virus.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76375" y="874712"/>
            <a:ext cx="5977255" cy="39878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69215" algn="ctr">
              <a:lnSpc>
                <a:spcPct val="100000"/>
              </a:lnSpc>
              <a:spcBef>
                <a:spcPts val="315"/>
              </a:spcBef>
            </a:pP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ESTRUCTURA</a:t>
            </a:r>
            <a:r>
              <a:rPr sz="2000" b="1" spc="-8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20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LOS</a:t>
            </a:r>
            <a:r>
              <a:rPr sz="2000" b="1" spc="-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VIRUS.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3850" y="1624075"/>
            <a:ext cx="3888104" cy="231965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62230" algn="ctr">
              <a:lnSpc>
                <a:spcPct val="100000"/>
              </a:lnSpc>
              <a:spcBef>
                <a:spcPts val="315"/>
              </a:spcBef>
            </a:pP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ACIDOS</a:t>
            </a:r>
            <a:r>
              <a:rPr sz="2000" b="1" spc="-6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NUCLEICOS</a:t>
            </a:r>
            <a:endParaRPr sz="2000">
              <a:latin typeface="Arial"/>
              <a:cs typeface="Arial"/>
            </a:endParaRPr>
          </a:p>
          <a:p>
            <a:pPr marL="89535" marR="351155" indent="62230">
              <a:lnSpc>
                <a:spcPct val="100000"/>
              </a:lnSpc>
              <a:spcBef>
                <a:spcPts val="10"/>
              </a:spcBef>
            </a:pPr>
            <a:r>
              <a:rPr sz="1800" b="1" spc="-5" dirty="0">
                <a:latin typeface="Arial"/>
                <a:cs typeface="Arial"/>
              </a:rPr>
              <a:t>Cortos, pueden ser </a:t>
            </a:r>
            <a:r>
              <a:rPr sz="1800" b="1" spc="-20" dirty="0">
                <a:latin typeface="Arial"/>
                <a:cs typeface="Arial"/>
              </a:rPr>
              <a:t>ADN </a:t>
            </a:r>
            <a:r>
              <a:rPr sz="1800" b="1" dirty="0">
                <a:latin typeface="Arial"/>
                <a:cs typeface="Arial"/>
              </a:rPr>
              <a:t>o </a:t>
            </a:r>
            <a:r>
              <a:rPr sz="1800" b="1" spc="-5" dirty="0">
                <a:latin typeface="Arial"/>
                <a:cs typeface="Arial"/>
              </a:rPr>
              <a:t>de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ARN,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lineal</a:t>
            </a:r>
            <a:r>
              <a:rPr sz="1800" b="1" dirty="0">
                <a:latin typeface="Arial"/>
                <a:cs typeface="Arial"/>
              </a:rPr>
              <a:t> o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circular, 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monocatenárico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 </a:t>
            </a:r>
            <a:r>
              <a:rPr sz="1800" b="1" spc="-5" dirty="0">
                <a:latin typeface="Arial"/>
                <a:cs typeface="Arial"/>
              </a:rPr>
              <a:t>bicatenárico.</a:t>
            </a:r>
            <a:endParaRPr sz="1800">
              <a:latin typeface="Arial"/>
              <a:cs typeface="Arial"/>
            </a:endParaRPr>
          </a:p>
          <a:p>
            <a:pPr marL="89535" marR="600075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-Los que </a:t>
            </a:r>
            <a:r>
              <a:rPr sz="1800" b="1" spc="-5" dirty="0">
                <a:latin typeface="Arial"/>
                <a:cs typeface="Arial"/>
              </a:rPr>
              <a:t>contienen </a:t>
            </a:r>
            <a:r>
              <a:rPr sz="1800" b="1" spc="-15" dirty="0">
                <a:latin typeface="Arial"/>
                <a:cs typeface="Arial"/>
              </a:rPr>
              <a:t>ARN </a:t>
            </a:r>
            <a:r>
              <a:rPr sz="1800" b="1" spc="-5" dirty="0">
                <a:latin typeface="Arial"/>
                <a:cs typeface="Arial"/>
              </a:rPr>
              <a:t>se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llaman</a:t>
            </a:r>
            <a:r>
              <a:rPr sz="1800" b="1" spc="-10" dirty="0">
                <a:latin typeface="Arial"/>
                <a:cs typeface="Arial"/>
              </a:rPr>
              <a:t> retrovirus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y tienen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la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capacidad de pasar su </a:t>
            </a:r>
            <a:r>
              <a:rPr sz="1800" b="1" spc="-20" dirty="0">
                <a:latin typeface="Arial"/>
                <a:cs typeface="Arial"/>
              </a:rPr>
              <a:t>ARN </a:t>
            </a:r>
            <a:r>
              <a:rPr sz="1800" b="1" spc="-5" dirty="0">
                <a:latin typeface="Arial"/>
                <a:cs typeface="Arial"/>
              </a:rPr>
              <a:t>a </a:t>
            </a:r>
            <a:r>
              <a:rPr sz="1800" b="1" spc="-49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ADN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16526" y="1552575"/>
            <a:ext cx="3888104" cy="25939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2390" algn="ctr">
              <a:lnSpc>
                <a:spcPct val="100000"/>
              </a:lnSpc>
              <a:spcBef>
                <a:spcPts val="320"/>
              </a:spcBef>
            </a:pP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CÁPSIDA</a:t>
            </a:r>
            <a:endParaRPr sz="2000">
              <a:latin typeface="Arial"/>
              <a:cs typeface="Arial"/>
            </a:endParaRPr>
          </a:p>
          <a:p>
            <a:pPr marL="90170" marR="182880">
              <a:lnSpc>
                <a:spcPct val="100000"/>
              </a:lnSpc>
              <a:spcBef>
                <a:spcPts val="10"/>
              </a:spcBef>
            </a:pPr>
            <a:r>
              <a:rPr sz="1800" b="1" spc="-5" dirty="0">
                <a:latin typeface="Arial"/>
                <a:cs typeface="Arial"/>
              </a:rPr>
              <a:t>Estructura formada </a:t>
            </a:r>
            <a:r>
              <a:rPr sz="1800" b="1" dirty="0">
                <a:latin typeface="Arial"/>
                <a:cs typeface="Arial"/>
              </a:rPr>
              <a:t>por </a:t>
            </a:r>
            <a:r>
              <a:rPr sz="1800" b="1" spc="-5" dirty="0">
                <a:latin typeface="Arial"/>
                <a:cs typeface="Arial"/>
              </a:rPr>
              <a:t>unidades </a:t>
            </a:r>
            <a:r>
              <a:rPr sz="1800" b="1" spc="-49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protéicas llamadas capsómeros </a:t>
            </a:r>
            <a:r>
              <a:rPr sz="1800" b="1" dirty="0">
                <a:latin typeface="Arial"/>
                <a:cs typeface="Arial"/>
              </a:rPr>
              <a:t> que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rodean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al</a:t>
            </a:r>
            <a:r>
              <a:rPr sz="1800" b="1" dirty="0">
                <a:latin typeface="Arial"/>
                <a:cs typeface="Arial"/>
              </a:rPr>
              <a:t> DNA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RNA.</a:t>
            </a:r>
            <a:endParaRPr sz="1800">
              <a:latin typeface="Arial"/>
              <a:cs typeface="Arial"/>
            </a:endParaRPr>
          </a:p>
          <a:p>
            <a:pPr marL="90170" marR="170815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-Pueden </a:t>
            </a:r>
            <a:r>
              <a:rPr sz="1800" b="1" spc="-5" dirty="0">
                <a:latin typeface="Arial"/>
                <a:cs typeface="Arial"/>
              </a:rPr>
              <a:t>ser helicoidales,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icosaédricas y complejas </a:t>
            </a:r>
            <a:r>
              <a:rPr sz="1800" b="1" dirty="0">
                <a:latin typeface="Arial"/>
                <a:cs typeface="Arial"/>
              </a:rPr>
              <a:t>(con 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cabeza, cola </a:t>
            </a:r>
            <a:r>
              <a:rPr sz="1800" b="1" dirty="0">
                <a:latin typeface="Arial"/>
                <a:cs typeface="Arial"/>
              </a:rPr>
              <a:t>y </a:t>
            </a:r>
            <a:r>
              <a:rPr sz="1800" b="1" spc="-5" dirty="0">
                <a:latin typeface="Arial"/>
                <a:cs typeface="Arial"/>
              </a:rPr>
              <a:t>sistema </a:t>
            </a:r>
            <a:r>
              <a:rPr sz="1800" b="1" dirty="0">
                <a:latin typeface="Arial"/>
                <a:cs typeface="Arial"/>
              </a:rPr>
              <a:t>de </a:t>
            </a:r>
            <a:r>
              <a:rPr sz="1800" b="1" spc="-5" dirty="0">
                <a:latin typeface="Arial"/>
                <a:cs typeface="Arial"/>
              </a:rPr>
              <a:t>anclaje </a:t>
            </a:r>
            <a:r>
              <a:rPr sz="1800" b="1" spc="-49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como ocurre en </a:t>
            </a:r>
            <a:r>
              <a:rPr sz="1800" b="1" dirty="0">
                <a:latin typeface="Arial"/>
                <a:cs typeface="Arial"/>
              </a:rPr>
              <a:t>los 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bacteriófagos).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35150" y="5092700"/>
            <a:ext cx="6337300" cy="1222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60960" algn="ctr">
              <a:lnSpc>
                <a:spcPct val="100000"/>
              </a:lnSpc>
              <a:spcBef>
                <a:spcPts val="325"/>
              </a:spcBef>
            </a:pPr>
            <a:r>
              <a:rPr sz="2000" b="1" spc="-15" dirty="0">
                <a:solidFill>
                  <a:srgbClr val="008000"/>
                </a:solidFill>
                <a:latin typeface="Arial"/>
                <a:cs typeface="Arial"/>
              </a:rPr>
              <a:t>ENVOLTURA</a:t>
            </a:r>
            <a:r>
              <a:rPr sz="2000" b="1" spc="-10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(en</a:t>
            </a:r>
            <a:r>
              <a:rPr sz="2000" b="1" spc="-5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8000"/>
                </a:solidFill>
                <a:latin typeface="Arial"/>
                <a:cs typeface="Arial"/>
              </a:rPr>
              <a:t>algunos)</a:t>
            </a:r>
            <a:endParaRPr sz="2000">
              <a:latin typeface="Arial"/>
              <a:cs typeface="Arial"/>
            </a:endParaRPr>
          </a:p>
          <a:p>
            <a:pPr marL="90170" marR="185420" indent="62230">
              <a:lnSpc>
                <a:spcPct val="100000"/>
              </a:lnSpc>
              <a:spcBef>
                <a:spcPts val="10"/>
              </a:spcBef>
            </a:pPr>
            <a:r>
              <a:rPr sz="1800" b="1" spc="-5" dirty="0">
                <a:latin typeface="Arial"/>
                <a:cs typeface="Arial"/>
              </a:rPr>
              <a:t>Bicapa </a:t>
            </a:r>
            <a:r>
              <a:rPr sz="1800" b="1" dirty="0">
                <a:latin typeface="Arial"/>
                <a:cs typeface="Arial"/>
              </a:rPr>
              <a:t>lipídica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veces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con </a:t>
            </a:r>
            <a:r>
              <a:rPr sz="1800" b="1" spc="-5" dirty="0">
                <a:latin typeface="Arial"/>
                <a:cs typeface="Arial"/>
              </a:rPr>
              <a:t>alguna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proteína,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encargada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la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unión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del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virus</a:t>
            </a:r>
            <a:r>
              <a:rPr sz="1800" b="1" spc="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la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célula</a:t>
            </a:r>
            <a:r>
              <a:rPr sz="1800" b="1" dirty="0">
                <a:latin typeface="Arial"/>
                <a:cs typeface="Arial"/>
              </a:rPr>
              <a:t> que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va</a:t>
            </a:r>
            <a:r>
              <a:rPr sz="1800" b="1" spc="5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parasitar 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(infectar)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presente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sólo</a:t>
            </a:r>
            <a:r>
              <a:rPr sz="1800" b="1" spc="-5" dirty="0">
                <a:latin typeface="Arial"/>
                <a:cs typeface="Arial"/>
              </a:rPr>
              <a:t> en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virus</a:t>
            </a:r>
            <a:r>
              <a:rPr sz="1800" b="1" spc="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animales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2183383" y="1332483"/>
            <a:ext cx="3612515" cy="3465195"/>
            <a:chOff x="2183383" y="1332483"/>
            <a:chExt cx="3612515" cy="346519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83383" y="1333372"/>
              <a:ext cx="94868" cy="2239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319524" y="1332483"/>
              <a:ext cx="1476375" cy="3465195"/>
            </a:xfrm>
            <a:custGeom>
              <a:avLst/>
              <a:gdLst/>
              <a:ahLst/>
              <a:cxnLst/>
              <a:rect l="l" t="t" r="r" b="b"/>
              <a:pathLst>
                <a:path w="1476375" h="3465195">
                  <a:moveTo>
                    <a:pt x="76200" y="3388741"/>
                  </a:moveTo>
                  <a:lnTo>
                    <a:pt x="44437" y="3388741"/>
                  </a:lnTo>
                  <a:lnTo>
                    <a:pt x="42926" y="145415"/>
                  </a:lnTo>
                  <a:lnTo>
                    <a:pt x="30226" y="145542"/>
                  </a:lnTo>
                  <a:lnTo>
                    <a:pt x="31737" y="3388741"/>
                  </a:lnTo>
                  <a:lnTo>
                    <a:pt x="0" y="3388741"/>
                  </a:lnTo>
                  <a:lnTo>
                    <a:pt x="38100" y="3464941"/>
                  </a:lnTo>
                  <a:lnTo>
                    <a:pt x="69850" y="3401441"/>
                  </a:lnTo>
                  <a:lnTo>
                    <a:pt x="76200" y="3388741"/>
                  </a:lnTo>
                  <a:close/>
                </a:path>
                <a:path w="1476375" h="3465195">
                  <a:moveTo>
                    <a:pt x="1476375" y="224790"/>
                  </a:moveTo>
                  <a:lnTo>
                    <a:pt x="1459915" y="191770"/>
                  </a:lnTo>
                  <a:lnTo>
                    <a:pt x="1438402" y="148590"/>
                  </a:lnTo>
                  <a:lnTo>
                    <a:pt x="1419352" y="173990"/>
                  </a:lnTo>
                  <a:lnTo>
                    <a:pt x="1187831" y="0"/>
                  </a:lnTo>
                  <a:lnTo>
                    <a:pt x="1180211" y="10160"/>
                  </a:lnTo>
                  <a:lnTo>
                    <a:pt x="1411732" y="184150"/>
                  </a:lnTo>
                  <a:lnTo>
                    <a:pt x="1392682" y="209550"/>
                  </a:lnTo>
                  <a:lnTo>
                    <a:pt x="1476375" y="224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500063"/>
            <a:ext cx="7772400" cy="1028700"/>
          </a:xfrm>
        </p:spPr>
        <p:txBody>
          <a:bodyPr/>
          <a:lstStyle/>
          <a:p>
            <a:pPr eaLnBrk="1" hangingPunct="1"/>
            <a:r>
              <a:rPr lang="es-ES" altLang="es-ES_tradnl"/>
              <a:t>Estructura de los virus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1341438"/>
            <a:ext cx="5327650" cy="4824412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endParaRPr lang="es-ES" altLang="es-ES_tradnl"/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None/>
            </a:pPr>
            <a:endParaRPr lang="es-ES" altLang="es-ES_tradnl"/>
          </a:p>
          <a:p>
            <a:pPr eaLnBrk="1" hangingPunct="1">
              <a:lnSpc>
                <a:spcPct val="110000"/>
              </a:lnSpc>
            </a:pPr>
            <a:endParaRPr lang="es-ES" altLang="es-ES_tradnl"/>
          </a:p>
        </p:txBody>
      </p:sp>
      <p:sp>
        <p:nvSpPr>
          <p:cNvPr id="25604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7425344" y="6459786"/>
            <a:ext cx="98401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fld id="{5F95D64C-CCEF-4F89-8B4B-21CD9B843FE2}" type="slidenum">
              <a:rPr lang="es-ES" altLang="es-ES_tradnl" smtClean="0"/>
              <a:pPr>
                <a:lnSpc>
                  <a:spcPct val="80000"/>
                </a:lnSpc>
                <a:defRPr/>
              </a:pPr>
              <a:t>28</a:t>
            </a:fld>
            <a:endParaRPr lang="es-ES" altLang="es-ES_tradnl" sz="1200">
              <a:solidFill>
                <a:srgbClr val="FFFFFF"/>
              </a:solidFill>
            </a:endParaRPr>
          </a:p>
        </p:txBody>
      </p:sp>
      <p:grpSp>
        <p:nvGrpSpPr>
          <p:cNvPr id="25606" name="Group 14"/>
          <p:cNvGrpSpPr>
            <a:grpSpLocks/>
          </p:cNvGrpSpPr>
          <p:nvPr/>
        </p:nvGrpSpPr>
        <p:grpSpPr bwMode="auto">
          <a:xfrm>
            <a:off x="428625" y="1571625"/>
            <a:ext cx="3773488" cy="4124325"/>
            <a:chOff x="295" y="754"/>
            <a:chExt cx="2377" cy="2598"/>
          </a:xfrm>
        </p:grpSpPr>
        <p:pic>
          <p:nvPicPr>
            <p:cNvPr id="25612" name="Picture 4" descr="estruct viru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" y="754"/>
              <a:ext cx="2377" cy="249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13" name="Rectangle 6"/>
            <p:cNvSpPr>
              <a:spLocks noChangeArrowheads="1"/>
            </p:cNvSpPr>
            <p:nvPr/>
          </p:nvSpPr>
          <p:spPr bwMode="auto">
            <a:xfrm>
              <a:off x="295" y="3113"/>
              <a:ext cx="721" cy="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_tradnl" sz="1800">
                  <a:latin typeface="Tahoma" panose="020B0604030504040204" pitchFamily="34" charset="0"/>
                </a:rPr>
                <a:t>Virus VIH</a:t>
              </a:r>
              <a:endParaRPr lang="es-ES" altLang="es-ES_tradnl"/>
            </a:p>
          </p:txBody>
        </p:sp>
        <p:sp>
          <p:nvSpPr>
            <p:cNvPr id="25614" name="Rectangle 7"/>
            <p:cNvSpPr>
              <a:spLocks noChangeArrowheads="1"/>
            </p:cNvSpPr>
            <p:nvPr/>
          </p:nvSpPr>
          <p:spPr bwMode="auto">
            <a:xfrm>
              <a:off x="2381" y="2840"/>
              <a:ext cx="190" cy="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_tradnl" sz="1800">
                  <a:latin typeface="Tahoma" panose="020B0604030504040204" pitchFamily="34" charset="0"/>
                </a:rPr>
                <a:t>c</a:t>
              </a:r>
              <a:endParaRPr lang="es-ES" altLang="es-ES_tradnl"/>
            </a:p>
          </p:txBody>
        </p:sp>
        <p:sp>
          <p:nvSpPr>
            <p:cNvPr id="25615" name="Rectangle 8"/>
            <p:cNvSpPr>
              <a:spLocks noChangeArrowheads="1"/>
            </p:cNvSpPr>
            <p:nvPr/>
          </p:nvSpPr>
          <p:spPr bwMode="auto">
            <a:xfrm>
              <a:off x="2426" y="2040"/>
              <a:ext cx="204" cy="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_tradnl" sz="1800">
                  <a:latin typeface="Tahoma" panose="020B0604030504040204" pitchFamily="34" charset="0"/>
                </a:rPr>
                <a:t>b</a:t>
              </a:r>
              <a:endParaRPr lang="es-ES" altLang="es-ES_tradnl"/>
            </a:p>
          </p:txBody>
        </p:sp>
        <p:sp>
          <p:nvSpPr>
            <p:cNvPr id="25616" name="Rectangle 9"/>
            <p:cNvSpPr>
              <a:spLocks noChangeArrowheads="1"/>
            </p:cNvSpPr>
            <p:nvPr/>
          </p:nvSpPr>
          <p:spPr bwMode="auto">
            <a:xfrm>
              <a:off x="2381" y="1253"/>
              <a:ext cx="200" cy="23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s-ES" altLang="es-ES_tradnl" sz="1800">
                  <a:latin typeface="Tahoma" panose="020B0604030504040204" pitchFamily="34" charset="0"/>
                </a:rPr>
                <a:t>a</a:t>
              </a:r>
              <a:endParaRPr lang="es-ES" altLang="es-ES_tradnl"/>
            </a:p>
          </p:txBody>
        </p:sp>
      </p:grpSp>
      <p:sp>
        <p:nvSpPr>
          <p:cNvPr id="25607" name="Rectangle 10"/>
          <p:cNvSpPr>
            <a:spLocks noChangeArrowheads="1"/>
          </p:cNvSpPr>
          <p:nvPr/>
        </p:nvSpPr>
        <p:spPr bwMode="auto">
          <a:xfrm>
            <a:off x="3995738" y="4724400"/>
            <a:ext cx="45593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s-ES_tradnl"/>
              <a:t>Ácido nucleico: ADN o ARN</a:t>
            </a:r>
          </a:p>
          <a:p>
            <a:pPr lvl="1"/>
            <a:r>
              <a:rPr lang="es-ES" altLang="es-ES_tradnl">
                <a:solidFill>
                  <a:srgbClr val="008000"/>
                </a:solidFill>
              </a:rPr>
              <a:t> bicatenario o monocatenario</a:t>
            </a:r>
          </a:p>
          <a:p>
            <a:pPr lvl="1"/>
            <a:r>
              <a:rPr lang="es-ES" altLang="es-ES_tradnl">
                <a:solidFill>
                  <a:srgbClr val="008000"/>
                </a:solidFill>
              </a:rPr>
              <a:t> lineal o circular</a:t>
            </a:r>
          </a:p>
        </p:txBody>
      </p:sp>
      <p:sp>
        <p:nvSpPr>
          <p:cNvPr id="25608" name="Rectangle 11"/>
          <p:cNvSpPr>
            <a:spLocks noChangeArrowheads="1"/>
          </p:cNvSpPr>
          <p:nvPr/>
        </p:nvSpPr>
        <p:spPr bwMode="auto">
          <a:xfrm>
            <a:off x="4211638" y="3068638"/>
            <a:ext cx="45593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s-ES_tradnl"/>
              <a:t>Cápsida de capsómeros </a:t>
            </a:r>
          </a:p>
          <a:p>
            <a:r>
              <a:rPr lang="es-ES" altLang="es-ES_tradnl">
                <a:solidFill>
                  <a:srgbClr val="008000"/>
                </a:solidFill>
              </a:rPr>
              <a:t>        Cilíndrica (helicoidal)</a:t>
            </a:r>
          </a:p>
          <a:p>
            <a:pPr lvl="1"/>
            <a:r>
              <a:rPr lang="es-ES" altLang="es-ES_tradnl">
                <a:solidFill>
                  <a:srgbClr val="008000"/>
                </a:solidFill>
              </a:rPr>
              <a:t> Esférica (icosaédrica)</a:t>
            </a:r>
          </a:p>
          <a:p>
            <a:pPr lvl="1"/>
            <a:r>
              <a:rPr lang="es-ES" altLang="es-ES_tradnl">
                <a:solidFill>
                  <a:srgbClr val="008000"/>
                </a:solidFill>
              </a:rPr>
              <a:t> Complejos</a:t>
            </a:r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4286250" y="2357438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s-ES_tradnl"/>
              <a:t>Envoltura (opcional)</a:t>
            </a:r>
          </a:p>
        </p:txBody>
      </p:sp>
      <p:sp>
        <p:nvSpPr>
          <p:cNvPr id="25610" name="Rectangle 13"/>
          <p:cNvSpPr>
            <a:spLocks noChangeArrowheads="1"/>
          </p:cNvSpPr>
          <p:nvPr/>
        </p:nvSpPr>
        <p:spPr bwMode="auto">
          <a:xfrm>
            <a:off x="7342188" y="3068638"/>
            <a:ext cx="1477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s-ES" altLang="es-ES_tradnl"/>
              <a:t>Proteínas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 cap="all" baseline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s-ES"/>
              <a:t>Microbiología</a:t>
            </a:r>
          </a:p>
        </p:txBody>
      </p:sp>
    </p:spTree>
    <p:extLst>
      <p:ext uri="{BB962C8B-B14F-4D97-AF65-F5344CB8AC3E}">
        <p14:creationId xmlns:p14="http://schemas.microsoft.com/office/powerpoint/2010/main" val="4167431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txBody>
          <a:bodyPr/>
          <a:lstStyle/>
          <a:p>
            <a:pPr eaLnBrk="1" hangingPunct="1"/>
            <a:r>
              <a:rPr lang="es-ES" altLang="es-ES_tradnl"/>
              <a:t>Clasificación de los virus</a:t>
            </a:r>
          </a:p>
        </p:txBody>
      </p:sp>
      <p:sp>
        <p:nvSpPr>
          <p:cNvPr id="75781" name="Rectangle 3"/>
          <p:cNvSpPr>
            <a:spLocks noGrp="1" noChangeArrowheads="1"/>
          </p:cNvSpPr>
          <p:nvPr>
            <p:ph idx="1"/>
          </p:nvPr>
        </p:nvSpPr>
        <p:spPr>
          <a:xfrm>
            <a:off x="611188" y="2133600"/>
            <a:ext cx="4967287" cy="3529013"/>
          </a:xfrm>
        </p:spPr>
        <p:txBody>
          <a:bodyPr/>
          <a:lstStyle/>
          <a:p>
            <a:pPr eaLnBrk="1" hangingPunct="1"/>
            <a:r>
              <a:rPr lang="es-ES" altLang="es-ES_tradnl" sz="2400"/>
              <a:t>Según tipo de célula parasitada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s-ES_tradnl" sz="2400"/>
          </a:p>
          <a:p>
            <a:pPr eaLnBrk="1" hangingPunct="1"/>
            <a:r>
              <a:rPr lang="es-ES" altLang="es-ES_tradnl" sz="2400"/>
              <a:t>Según tipo de A. nucleico </a:t>
            </a:r>
          </a:p>
          <a:p>
            <a:pPr eaLnBrk="1" hangingPunct="1"/>
            <a:endParaRPr lang="es-ES" altLang="es-ES_tradnl" sz="2400"/>
          </a:p>
          <a:p>
            <a:pPr eaLnBrk="1" hangingPunct="1"/>
            <a:r>
              <a:rPr lang="es-ES" altLang="es-ES_tradnl" sz="2400"/>
              <a:t>Según la cápsida</a:t>
            </a:r>
          </a:p>
          <a:p>
            <a:pPr eaLnBrk="1" hangingPunct="1"/>
            <a:endParaRPr lang="es-ES" altLang="es-ES_tradnl" sz="2400"/>
          </a:p>
          <a:p>
            <a:pPr eaLnBrk="1" hangingPunct="1"/>
            <a:r>
              <a:rPr lang="es-ES" altLang="es-ES_tradnl" sz="2400"/>
              <a:t>Según la envoltura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s-ES" altLang="es-ES_tradnl" sz="2400"/>
          </a:p>
        </p:txBody>
      </p:sp>
      <p:sp>
        <p:nvSpPr>
          <p:cNvPr id="75780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7425344" y="6459786"/>
            <a:ext cx="98401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fld id="{5F95D64C-CCEF-4F89-8B4B-21CD9B843FE2}" type="slidenum">
              <a:rPr lang="es-ES" altLang="es-ES_tradnl" smtClean="0"/>
              <a:pPr>
                <a:lnSpc>
                  <a:spcPct val="80000"/>
                </a:lnSpc>
                <a:defRPr/>
              </a:pPr>
              <a:t>29</a:t>
            </a:fld>
            <a:endParaRPr lang="es-ES" altLang="es-ES_tradnl" sz="1200">
              <a:solidFill>
                <a:srgbClr val="FFFFFF"/>
              </a:solidFill>
            </a:endParaRPr>
          </a:p>
        </p:txBody>
      </p:sp>
      <p:pic>
        <p:nvPicPr>
          <p:cNvPr id="75782" name="Picture 4" descr="ciclo litico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700213"/>
            <a:ext cx="2614613" cy="4249737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 cap="all" baseline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s-ES"/>
              <a:t>Microbiología</a:t>
            </a:r>
          </a:p>
        </p:txBody>
      </p:sp>
    </p:spTree>
    <p:extLst>
      <p:ext uri="{BB962C8B-B14F-4D97-AF65-F5344CB8AC3E}">
        <p14:creationId xmlns:p14="http://schemas.microsoft.com/office/powerpoint/2010/main" val="163234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580126" y="1708150"/>
            <a:ext cx="2232025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15"/>
              </a:spcBef>
            </a:pPr>
            <a:r>
              <a:rPr sz="2400" b="1" spc="-5" dirty="0">
                <a:solidFill>
                  <a:srgbClr val="008000"/>
                </a:solidFill>
                <a:latin typeface="Arial"/>
                <a:cs typeface="Arial"/>
              </a:rPr>
              <a:t>CELULARES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11187" y="1708150"/>
            <a:ext cx="2592705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315"/>
              </a:spcBef>
            </a:pPr>
            <a:r>
              <a:rPr sz="2400" b="1" spc="-5" dirty="0">
                <a:solidFill>
                  <a:srgbClr val="008000"/>
                </a:solidFill>
                <a:latin typeface="Arial"/>
                <a:cs typeface="Arial"/>
              </a:rPr>
              <a:t>ACELULARES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76600" y="4929251"/>
            <a:ext cx="2590800" cy="58102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38735" rIns="0" bIns="0" rtlCol="0">
            <a:spAutoFit/>
          </a:bodyPr>
          <a:lstStyle/>
          <a:p>
            <a:pPr marL="90170" marR="589280">
              <a:lnSpc>
                <a:spcPts val="1920"/>
              </a:lnSpc>
              <a:spcBef>
                <a:spcPts val="305"/>
              </a:spcBef>
            </a:pPr>
            <a:r>
              <a:rPr sz="2000" b="1" dirty="0">
                <a:latin typeface="Arial"/>
                <a:cs typeface="Arial"/>
              </a:rPr>
              <a:t>bacterias,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algas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cianofíceas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5287" y="3573462"/>
            <a:ext cx="2592705" cy="229552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89535">
              <a:lnSpc>
                <a:spcPts val="2235"/>
              </a:lnSpc>
            </a:pP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VIRUS:</a:t>
            </a:r>
            <a:endParaRPr sz="2000">
              <a:latin typeface="Arial"/>
              <a:cs typeface="Arial"/>
            </a:endParaRPr>
          </a:p>
          <a:p>
            <a:pPr marL="89535">
              <a:lnSpc>
                <a:spcPts val="2160"/>
              </a:lnSpc>
              <a:spcBef>
                <a:spcPts val="20"/>
              </a:spcBef>
            </a:pPr>
            <a:r>
              <a:rPr sz="2000" b="1" dirty="0">
                <a:latin typeface="Arial"/>
                <a:cs typeface="Arial"/>
              </a:rPr>
              <a:t>ácidos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ncléicos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  <a:p>
            <a:pPr marL="89535">
              <a:lnSpc>
                <a:spcPts val="2160"/>
              </a:lnSpc>
            </a:pPr>
            <a:r>
              <a:rPr sz="2000" b="1" dirty="0">
                <a:latin typeface="Arial"/>
                <a:cs typeface="Arial"/>
              </a:rPr>
              <a:t>proteínas</a:t>
            </a:r>
            <a:endParaRPr sz="2000">
              <a:latin typeface="Arial"/>
              <a:cs typeface="Arial"/>
            </a:endParaRPr>
          </a:p>
          <a:p>
            <a:pPr marL="89535">
              <a:lnSpc>
                <a:spcPts val="2160"/>
              </a:lnSpc>
              <a:spcBef>
                <a:spcPts val="15"/>
              </a:spcBef>
            </a:pP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VIROIDES:</a:t>
            </a:r>
            <a:endParaRPr sz="2000">
              <a:latin typeface="Arial"/>
              <a:cs typeface="Arial"/>
            </a:endParaRPr>
          </a:p>
          <a:p>
            <a:pPr marL="89535">
              <a:lnSpc>
                <a:spcPts val="2160"/>
              </a:lnSpc>
            </a:pPr>
            <a:r>
              <a:rPr sz="2000" b="1" dirty="0">
                <a:latin typeface="Arial"/>
                <a:cs typeface="Arial"/>
              </a:rPr>
              <a:t>moléculas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RNA</a:t>
            </a:r>
            <a:endParaRPr sz="2000">
              <a:latin typeface="Arial"/>
              <a:cs typeface="Arial"/>
            </a:endParaRPr>
          </a:p>
          <a:p>
            <a:pPr marL="89535">
              <a:lnSpc>
                <a:spcPts val="2160"/>
              </a:lnSpc>
              <a:spcBef>
                <a:spcPts val="120"/>
              </a:spcBef>
            </a:pPr>
            <a:r>
              <a:rPr sz="2000" b="1" dirty="0">
                <a:solidFill>
                  <a:srgbClr val="CC3300"/>
                </a:solidFill>
                <a:latin typeface="Arial"/>
                <a:cs typeface="Arial"/>
              </a:rPr>
              <a:t>PRIONES:</a:t>
            </a:r>
            <a:endParaRPr sz="2000">
              <a:latin typeface="Arial"/>
              <a:cs typeface="Arial"/>
            </a:endParaRPr>
          </a:p>
          <a:p>
            <a:pPr marL="89535">
              <a:lnSpc>
                <a:spcPts val="2070"/>
              </a:lnSpc>
            </a:pPr>
            <a:r>
              <a:rPr sz="2000" b="1" dirty="0">
                <a:latin typeface="Arial"/>
                <a:cs typeface="Arial"/>
              </a:rPr>
              <a:t>proteínas</a:t>
            </a:r>
            <a:endParaRPr sz="2000">
              <a:latin typeface="Arial"/>
              <a:cs typeface="Arial"/>
            </a:endParaRPr>
          </a:p>
          <a:p>
            <a:pPr marL="89535">
              <a:lnSpc>
                <a:spcPts val="2310"/>
              </a:lnSpc>
            </a:pPr>
            <a:r>
              <a:rPr sz="2000" b="1" dirty="0">
                <a:latin typeface="Arial"/>
                <a:cs typeface="Arial"/>
              </a:rPr>
              <a:t>infecciosas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916301" y="628650"/>
            <a:ext cx="3600450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10"/>
              </a:spcBef>
            </a:pPr>
            <a:r>
              <a:rPr spc="-5" dirty="0">
                <a:solidFill>
                  <a:srgbClr val="008000"/>
                </a:solidFill>
              </a:rPr>
              <a:t>MICROORGANISMOS</a:t>
            </a:r>
          </a:p>
        </p:txBody>
      </p:sp>
      <p:sp>
        <p:nvSpPr>
          <p:cNvPr id="13" name="object 13"/>
          <p:cNvSpPr/>
          <p:nvPr/>
        </p:nvSpPr>
        <p:spPr>
          <a:xfrm>
            <a:off x="1655699" y="1334007"/>
            <a:ext cx="5087620" cy="2095500"/>
          </a:xfrm>
          <a:custGeom>
            <a:avLst/>
            <a:gdLst/>
            <a:ahLst/>
            <a:cxnLst/>
            <a:rect l="l" t="t" r="r" b="b"/>
            <a:pathLst>
              <a:path w="5087620" h="2095500">
                <a:moveTo>
                  <a:pt x="76200" y="2018792"/>
                </a:moveTo>
                <a:lnTo>
                  <a:pt x="44424" y="2018792"/>
                </a:lnTo>
                <a:lnTo>
                  <a:pt x="42926" y="864616"/>
                </a:lnTo>
                <a:lnTo>
                  <a:pt x="30226" y="864743"/>
                </a:lnTo>
                <a:lnTo>
                  <a:pt x="31724" y="2018792"/>
                </a:lnTo>
                <a:lnTo>
                  <a:pt x="0" y="2018792"/>
                </a:lnTo>
                <a:lnTo>
                  <a:pt x="38227" y="2094992"/>
                </a:lnTo>
                <a:lnTo>
                  <a:pt x="69862" y="2031492"/>
                </a:lnTo>
                <a:lnTo>
                  <a:pt x="76200" y="2018792"/>
                </a:lnTo>
                <a:close/>
              </a:path>
              <a:path w="5087620" h="2095500">
                <a:moveTo>
                  <a:pt x="1845691" y="12700"/>
                </a:moveTo>
                <a:lnTo>
                  <a:pt x="1843659" y="127"/>
                </a:lnTo>
                <a:lnTo>
                  <a:pt x="109232" y="276504"/>
                </a:lnTo>
                <a:lnTo>
                  <a:pt x="104267" y="245110"/>
                </a:lnTo>
                <a:lnTo>
                  <a:pt x="34925" y="294767"/>
                </a:lnTo>
                <a:lnTo>
                  <a:pt x="116205" y="320421"/>
                </a:lnTo>
                <a:lnTo>
                  <a:pt x="111544" y="291084"/>
                </a:lnTo>
                <a:lnTo>
                  <a:pt x="111226" y="289090"/>
                </a:lnTo>
                <a:lnTo>
                  <a:pt x="1845691" y="12700"/>
                </a:lnTo>
                <a:close/>
              </a:path>
              <a:path w="5087620" h="2095500">
                <a:moveTo>
                  <a:pt x="5003800" y="294767"/>
                </a:moveTo>
                <a:lnTo>
                  <a:pt x="4995799" y="288544"/>
                </a:lnTo>
                <a:lnTo>
                  <a:pt x="4936617" y="242443"/>
                </a:lnTo>
                <a:lnTo>
                  <a:pt x="4930368" y="273621"/>
                </a:lnTo>
                <a:lnTo>
                  <a:pt x="3559048" y="0"/>
                </a:lnTo>
                <a:lnTo>
                  <a:pt x="3556508" y="12446"/>
                </a:lnTo>
                <a:lnTo>
                  <a:pt x="4927866" y="286067"/>
                </a:lnTo>
                <a:lnTo>
                  <a:pt x="4921631" y="317246"/>
                </a:lnTo>
                <a:lnTo>
                  <a:pt x="5003800" y="294767"/>
                </a:lnTo>
                <a:close/>
              </a:path>
              <a:path w="5087620" h="2095500">
                <a:moveTo>
                  <a:pt x="5087112" y="873379"/>
                </a:moveTo>
                <a:lnTo>
                  <a:pt x="5080762" y="862330"/>
                </a:lnTo>
                <a:lnTo>
                  <a:pt x="3409137" y="1835226"/>
                </a:lnTo>
                <a:lnTo>
                  <a:pt x="3393186" y="1807845"/>
                </a:lnTo>
                <a:lnTo>
                  <a:pt x="3346450" y="1879092"/>
                </a:lnTo>
                <a:lnTo>
                  <a:pt x="3431540" y="1873631"/>
                </a:lnTo>
                <a:lnTo>
                  <a:pt x="3419322" y="1852676"/>
                </a:lnTo>
                <a:lnTo>
                  <a:pt x="3415588" y="1846287"/>
                </a:lnTo>
                <a:lnTo>
                  <a:pt x="5087112" y="8733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564001" y="3292475"/>
            <a:ext cx="2592705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320"/>
              </a:spcBef>
            </a:pPr>
            <a:r>
              <a:rPr sz="2400" b="1" spc="-20" dirty="0">
                <a:solidFill>
                  <a:srgbClr val="CC3300"/>
                </a:solidFill>
                <a:latin typeface="Arial"/>
                <a:cs typeface="Arial"/>
              </a:rPr>
              <a:t>PROCARIOTAS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16751" y="3292475"/>
            <a:ext cx="2268855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20"/>
              </a:spcBef>
            </a:pPr>
            <a:r>
              <a:rPr sz="2400" b="1" spc="-25" dirty="0">
                <a:solidFill>
                  <a:srgbClr val="CC3300"/>
                </a:solidFill>
                <a:latin typeface="Arial"/>
                <a:cs typeface="Arial"/>
              </a:rPr>
              <a:t>EUCARIOTAS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06798" y="2196083"/>
            <a:ext cx="3350260" cy="2528570"/>
          </a:xfrm>
          <a:custGeom>
            <a:avLst/>
            <a:gdLst/>
            <a:ahLst/>
            <a:cxnLst/>
            <a:rect l="l" t="t" r="r" b="b"/>
            <a:pathLst>
              <a:path w="3350259" h="2528570">
                <a:moveTo>
                  <a:pt x="76200" y="2451989"/>
                </a:moveTo>
                <a:lnTo>
                  <a:pt x="44424" y="2452103"/>
                </a:lnTo>
                <a:lnTo>
                  <a:pt x="42926" y="1658366"/>
                </a:lnTo>
                <a:lnTo>
                  <a:pt x="30226" y="1658366"/>
                </a:lnTo>
                <a:lnTo>
                  <a:pt x="31724" y="2452141"/>
                </a:lnTo>
                <a:lnTo>
                  <a:pt x="0" y="2452243"/>
                </a:lnTo>
                <a:lnTo>
                  <a:pt x="38227" y="2528316"/>
                </a:lnTo>
                <a:lnTo>
                  <a:pt x="69811" y="2464816"/>
                </a:lnTo>
                <a:lnTo>
                  <a:pt x="76200" y="2451989"/>
                </a:lnTo>
                <a:close/>
              </a:path>
              <a:path w="3350259" h="2528570">
                <a:moveTo>
                  <a:pt x="2957449" y="2451989"/>
                </a:moveTo>
                <a:lnTo>
                  <a:pt x="2925800" y="2452103"/>
                </a:lnTo>
                <a:lnTo>
                  <a:pt x="2924302" y="1658366"/>
                </a:lnTo>
                <a:lnTo>
                  <a:pt x="2911602" y="1658366"/>
                </a:lnTo>
                <a:lnTo>
                  <a:pt x="2913100" y="2452141"/>
                </a:lnTo>
                <a:lnTo>
                  <a:pt x="2881249" y="2452243"/>
                </a:lnTo>
                <a:lnTo>
                  <a:pt x="2919476" y="2528316"/>
                </a:lnTo>
                <a:lnTo>
                  <a:pt x="2951061" y="2464816"/>
                </a:lnTo>
                <a:lnTo>
                  <a:pt x="2957449" y="2451989"/>
                </a:lnTo>
                <a:close/>
              </a:path>
              <a:path w="3350259" h="2528570">
                <a:moveTo>
                  <a:pt x="3349752" y="1088390"/>
                </a:moveTo>
                <a:lnTo>
                  <a:pt x="3334651" y="1051179"/>
                </a:lnTo>
                <a:lnTo>
                  <a:pt x="3317748" y="1009523"/>
                </a:lnTo>
                <a:lnTo>
                  <a:pt x="3296831" y="1033297"/>
                </a:lnTo>
                <a:lnTo>
                  <a:pt x="2125218" y="0"/>
                </a:lnTo>
                <a:lnTo>
                  <a:pt x="2116836" y="9525"/>
                </a:lnTo>
                <a:lnTo>
                  <a:pt x="3288449" y="1042822"/>
                </a:lnTo>
                <a:lnTo>
                  <a:pt x="3267456" y="1066673"/>
                </a:lnTo>
                <a:lnTo>
                  <a:pt x="3349752" y="10883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156325" y="4805362"/>
            <a:ext cx="2413000" cy="8890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2245"/>
              </a:lnSpc>
            </a:pPr>
            <a:r>
              <a:rPr sz="2000" b="1" dirty="0">
                <a:latin typeface="Arial"/>
                <a:cs typeface="Arial"/>
              </a:rPr>
              <a:t>protozoos,</a:t>
            </a:r>
            <a:endParaRPr sz="2000">
              <a:latin typeface="Arial"/>
              <a:cs typeface="Arial"/>
            </a:endParaRPr>
          </a:p>
          <a:p>
            <a:pPr marL="90805" marR="395605" indent="68580">
              <a:lnSpc>
                <a:spcPct val="80000"/>
              </a:lnSpc>
              <a:spcBef>
                <a:spcPts val="500"/>
              </a:spcBef>
            </a:pPr>
            <a:r>
              <a:rPr sz="2000" b="1" dirty="0">
                <a:latin typeface="Arial"/>
                <a:cs typeface="Arial"/>
              </a:rPr>
              <a:t>hongos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r>
              <a:rPr sz="2000" b="1" spc="-6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algas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microscópicas.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3" descr="http://www.biology101.org/images/viral-shap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9"/>
          <a:stretch>
            <a:fillRect/>
          </a:stretch>
        </p:blipFill>
        <p:spPr bwMode="auto">
          <a:xfrm>
            <a:off x="685800" y="1167042"/>
            <a:ext cx="7991475" cy="503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20713"/>
            <a:ext cx="77724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dirty="0"/>
              <a:t>Tipos de virus</a:t>
            </a:r>
            <a:br>
              <a:rPr lang="es-ES" dirty="0"/>
            </a:br>
            <a:endParaRPr lang="es-ES" dirty="0"/>
          </a:p>
        </p:txBody>
      </p:sp>
      <p:sp>
        <p:nvSpPr>
          <p:cNvPr id="26629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7425344" y="6459786"/>
            <a:ext cx="98401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fld id="{5F95D64C-CCEF-4F89-8B4B-21CD9B843FE2}" type="slidenum">
              <a:rPr lang="es-ES" altLang="es-ES_tradnl" smtClean="0"/>
              <a:pPr>
                <a:lnSpc>
                  <a:spcPct val="80000"/>
                </a:lnSpc>
                <a:defRPr/>
              </a:pPr>
              <a:t>30</a:t>
            </a:fld>
            <a:endParaRPr lang="es-ES" altLang="es-ES_tradnl" sz="1200">
              <a:solidFill>
                <a:srgbClr val="FFFFFF"/>
              </a:solidFill>
            </a:endParaRP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199158" y="5551717"/>
            <a:ext cx="2521608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s-ES" altLang="es-ES_tradnl" sz="1800" dirty="0">
                <a:latin typeface="Calibri" panose="020F0502020204030204" pitchFamily="34" charset="0"/>
              </a:rPr>
              <a:t>Virus helicoidal</a:t>
            </a:r>
          </a:p>
          <a:p>
            <a:pPr>
              <a:defRPr/>
            </a:pPr>
            <a:r>
              <a:rPr lang="es-ES" altLang="es-ES_tradnl" sz="1800" dirty="0" err="1">
                <a:latin typeface="Calibri" panose="020F0502020204030204" pitchFamily="34" charset="0"/>
              </a:rPr>
              <a:t>Ejp</a:t>
            </a:r>
            <a:r>
              <a:rPr lang="es-ES" altLang="es-ES_tradnl" sz="1800" dirty="0">
                <a:latin typeface="Calibri" panose="020F0502020204030204" pitchFamily="34" charset="0"/>
              </a:rPr>
              <a:t>. Mosaico del tabaco</a:t>
            </a:r>
          </a:p>
        </p:txBody>
      </p:sp>
      <p:sp>
        <p:nvSpPr>
          <p:cNvPr id="26631" name="Rectangle 10"/>
          <p:cNvSpPr>
            <a:spLocks noChangeArrowheads="1"/>
          </p:cNvSpPr>
          <p:nvPr/>
        </p:nvSpPr>
        <p:spPr bwMode="auto">
          <a:xfrm>
            <a:off x="4822566" y="5682694"/>
            <a:ext cx="270176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s-ES" altLang="es-ES_tradnl" sz="1800" dirty="0">
                <a:latin typeface="Calibri" panose="020F0502020204030204" pitchFamily="34" charset="0"/>
              </a:rPr>
              <a:t>Virus complejos</a:t>
            </a:r>
          </a:p>
          <a:p>
            <a:pPr>
              <a:defRPr/>
            </a:pPr>
            <a:r>
              <a:rPr lang="es-ES" altLang="es-ES_tradnl" sz="1800" dirty="0" err="1">
                <a:latin typeface="Calibri" panose="020F0502020204030204" pitchFamily="34" charset="0"/>
              </a:rPr>
              <a:t>Ejp</a:t>
            </a:r>
            <a:r>
              <a:rPr lang="es-ES" altLang="es-ES_tradnl" sz="1800" dirty="0">
                <a:latin typeface="Calibri" panose="020F0502020204030204" pitchFamily="34" charset="0"/>
              </a:rPr>
              <a:t>. Bacteriófago (fago T2)</a:t>
            </a:r>
          </a:p>
        </p:txBody>
      </p:sp>
      <p:sp>
        <p:nvSpPr>
          <p:cNvPr id="26632" name="Rectangle 11"/>
          <p:cNvSpPr>
            <a:spLocks noChangeArrowheads="1"/>
          </p:cNvSpPr>
          <p:nvPr/>
        </p:nvSpPr>
        <p:spPr bwMode="auto">
          <a:xfrm>
            <a:off x="3131840" y="2127231"/>
            <a:ext cx="2088232" cy="6461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s-ES" altLang="es-ES_tradnl" sz="1800" dirty="0">
                <a:latin typeface="Calibri" panose="020F0502020204030204" pitchFamily="34" charset="0"/>
              </a:rPr>
              <a:t>Virus con envoltura</a:t>
            </a:r>
          </a:p>
          <a:p>
            <a:pPr>
              <a:defRPr/>
            </a:pPr>
            <a:r>
              <a:rPr lang="es-ES" altLang="es-ES_tradnl" sz="1800" dirty="0" err="1">
                <a:latin typeface="Calibri" panose="020F0502020204030204" pitchFamily="34" charset="0"/>
              </a:rPr>
              <a:t>Ejp</a:t>
            </a:r>
            <a:r>
              <a:rPr lang="es-ES" altLang="es-ES_tradnl" sz="1800" dirty="0">
                <a:latin typeface="Calibri" panose="020F0502020204030204" pitchFamily="34" charset="0"/>
              </a:rPr>
              <a:t>. gripe</a:t>
            </a:r>
          </a:p>
        </p:txBody>
      </p:sp>
      <p:sp>
        <p:nvSpPr>
          <p:cNvPr id="26633" name="Rectangle 12"/>
          <p:cNvSpPr>
            <a:spLocks noChangeArrowheads="1"/>
          </p:cNvSpPr>
          <p:nvPr/>
        </p:nvSpPr>
        <p:spPr bwMode="auto">
          <a:xfrm>
            <a:off x="539552" y="1269956"/>
            <a:ext cx="201622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s-ES" altLang="es-ES_tradnl" sz="1800" dirty="0">
                <a:latin typeface="Calibri" panose="020F0502020204030204" pitchFamily="34" charset="0"/>
              </a:rPr>
              <a:t>Virus </a:t>
            </a:r>
            <a:r>
              <a:rPr lang="es-ES" altLang="es-ES_tradnl" sz="1800" dirty="0" err="1">
                <a:latin typeface="Calibri" panose="020F0502020204030204" pitchFamily="34" charset="0"/>
              </a:rPr>
              <a:t>icosaédricos</a:t>
            </a:r>
            <a:endParaRPr lang="es-ES" altLang="es-ES_tradnl" sz="1800" dirty="0">
              <a:latin typeface="Calibri" panose="020F0502020204030204" pitchFamily="34" charset="0"/>
            </a:endParaRPr>
          </a:p>
          <a:p>
            <a:pPr>
              <a:defRPr/>
            </a:pPr>
            <a:r>
              <a:rPr lang="es-ES" altLang="es-ES_tradnl" sz="1800" dirty="0" err="1">
                <a:latin typeface="Calibri" panose="020F0502020204030204" pitchFamily="34" charset="0"/>
              </a:rPr>
              <a:t>Ejp</a:t>
            </a:r>
            <a:r>
              <a:rPr lang="es-ES" altLang="es-ES_tradnl" sz="1800" dirty="0">
                <a:latin typeface="Calibri" panose="020F0502020204030204" pitchFamily="34" charset="0"/>
              </a:rPr>
              <a:t>. Adenovirus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 cap="all" baseline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s-ES"/>
              <a:t>Microbiología</a:t>
            </a:r>
          </a:p>
        </p:txBody>
      </p:sp>
    </p:spTree>
    <p:extLst>
      <p:ext uri="{BB962C8B-B14F-4D97-AF65-F5344CB8AC3E}">
        <p14:creationId xmlns:p14="http://schemas.microsoft.com/office/powerpoint/2010/main" val="3607709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8636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b="1" i="1" dirty="0">
                <a:solidFill>
                  <a:srgbClr val="333399"/>
                </a:solidFill>
              </a:rPr>
              <a:t>Virus cilíndrico (mosaico del tabaco)</a:t>
            </a:r>
          </a:p>
        </p:txBody>
      </p:sp>
      <p:pic>
        <p:nvPicPr>
          <p:cNvPr id="3277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1679576"/>
            <a:ext cx="3680119" cy="2584202"/>
          </a:xfrm>
        </p:spPr>
      </p:pic>
      <p:pic>
        <p:nvPicPr>
          <p:cNvPr id="32774" name="Marcador de contenido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52900" y="1835150"/>
            <a:ext cx="4610100" cy="2919413"/>
          </a:xfrm>
        </p:spPr>
      </p:pic>
      <p:sp>
        <p:nvSpPr>
          <p:cNvPr id="32772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</a:pPr>
            <a:fld id="{DA2AA1B9-6294-4E58-A3D0-D56A937D09ED}" type="slidenum">
              <a:rPr lang="es-ES" altLang="es-ES_tradnl" sz="1200" smtClean="0">
                <a:solidFill>
                  <a:srgbClr val="FFFFFF"/>
                </a:solidFill>
              </a:rPr>
              <a:pPr>
                <a:lnSpc>
                  <a:spcPct val="80000"/>
                </a:lnSpc>
              </a:pPr>
              <a:t>31</a:t>
            </a:fld>
            <a:endParaRPr lang="es-ES" altLang="es-ES_tradnl" sz="1200">
              <a:solidFill>
                <a:srgbClr val="FFFFFF"/>
              </a:solidFill>
            </a:endParaRPr>
          </a:p>
        </p:txBody>
      </p:sp>
      <p:pic>
        <p:nvPicPr>
          <p:cNvPr id="32773" name="Picture 8" descr="escanear0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78" y="4263778"/>
            <a:ext cx="561657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Microbiología</a:t>
            </a:r>
          </a:p>
        </p:txBody>
      </p:sp>
    </p:spTree>
    <p:extLst>
      <p:ext uri="{BB962C8B-B14F-4D97-AF65-F5344CB8AC3E}">
        <p14:creationId xmlns:p14="http://schemas.microsoft.com/office/powerpoint/2010/main" val="3798981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2" descr="EJP_big-adenovirus-v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3303588"/>
            <a:ext cx="3224213" cy="33099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404813"/>
            <a:ext cx="4570412" cy="915987"/>
          </a:xfrm>
        </p:spPr>
        <p:txBody>
          <a:bodyPr/>
          <a:lstStyle/>
          <a:p>
            <a:pPr eaLnBrk="1" hangingPunct="1"/>
            <a:r>
              <a:rPr lang="es-ES" altLang="es-ES_tradnl"/>
              <a:t>Virus icosaédricos</a:t>
            </a:r>
          </a:p>
        </p:txBody>
      </p:sp>
      <p:pic>
        <p:nvPicPr>
          <p:cNvPr id="27654" name="Picture 4" descr="escanear0015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598613"/>
            <a:ext cx="3136900" cy="2354262"/>
          </a:xfr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7653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7425344" y="6459786"/>
            <a:ext cx="98401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fld id="{5F95D64C-CCEF-4F89-8B4B-21CD9B843FE2}" type="slidenum">
              <a:rPr lang="es-ES" altLang="es-ES_tradnl" smtClean="0"/>
              <a:pPr>
                <a:lnSpc>
                  <a:spcPct val="80000"/>
                </a:lnSpc>
                <a:defRPr/>
              </a:pPr>
              <a:t>32</a:t>
            </a:fld>
            <a:endParaRPr lang="es-ES" altLang="es-ES_tradnl" sz="1200">
              <a:solidFill>
                <a:srgbClr val="FFFFFF"/>
              </a:solidFill>
            </a:endParaRPr>
          </a:p>
        </p:txBody>
      </p:sp>
      <p:sp>
        <p:nvSpPr>
          <p:cNvPr id="27655" name="Rectangle 8"/>
          <p:cNvSpPr>
            <a:spLocks noChangeArrowheads="1"/>
          </p:cNvSpPr>
          <p:nvPr/>
        </p:nvSpPr>
        <p:spPr bwMode="auto">
          <a:xfrm>
            <a:off x="266700" y="3995738"/>
            <a:ext cx="2016125" cy="469900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s-ES" altLang="es-ES_tradnl" i="1">
                <a:latin typeface="Tahoma" panose="020B0604030504040204" pitchFamily="34" charset="0"/>
              </a:rPr>
              <a:t>Adenovirus</a:t>
            </a:r>
          </a:p>
        </p:txBody>
      </p:sp>
      <p:pic>
        <p:nvPicPr>
          <p:cNvPr id="27656" name="Picture 6" descr="virus icosaedric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8"/>
          <a:stretch>
            <a:fillRect/>
          </a:stretch>
        </p:blipFill>
        <p:spPr bwMode="auto">
          <a:xfrm>
            <a:off x="6072188" y="1500188"/>
            <a:ext cx="2786062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Rectangle 11"/>
          <p:cNvSpPr>
            <a:spLocks noChangeArrowheads="1"/>
          </p:cNvSpPr>
          <p:nvPr/>
        </p:nvSpPr>
        <p:spPr bwMode="auto">
          <a:xfrm>
            <a:off x="6072188" y="3357563"/>
            <a:ext cx="2806700" cy="835025"/>
          </a:xfrm>
          <a:prstGeom prst="rect">
            <a:avLst/>
          </a:prstGeom>
          <a:solidFill>
            <a:srgbClr val="92D05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s-ES" altLang="es-ES_tradnl" i="1">
                <a:latin typeface="Tahoma" panose="020B0604030504040204" pitchFamily="34" charset="0"/>
              </a:rPr>
              <a:t>Picornavirus (ARN bicatenario)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 cap="all" baseline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s-ES"/>
              <a:t>Microbiología</a:t>
            </a:r>
          </a:p>
        </p:txBody>
      </p:sp>
    </p:spTree>
    <p:extLst>
      <p:ext uri="{BB962C8B-B14F-4D97-AF65-F5344CB8AC3E}">
        <p14:creationId xmlns:p14="http://schemas.microsoft.com/office/powerpoint/2010/main" val="1494594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9" descr="Structure of a bacteriophage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273175"/>
            <a:ext cx="4762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428625"/>
            <a:ext cx="5181600" cy="8445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2800" dirty="0"/>
              <a:t>Virus bacteriófago</a:t>
            </a:r>
            <a:br>
              <a:rPr lang="es-ES" sz="2800" dirty="0"/>
            </a:br>
            <a:r>
              <a:rPr lang="es-ES" sz="2800" dirty="0"/>
              <a:t>(ADN </a:t>
            </a:r>
            <a:r>
              <a:rPr lang="es-ES" sz="2800" dirty="0" err="1"/>
              <a:t>bicatenario</a:t>
            </a:r>
            <a:r>
              <a:rPr lang="es-ES" sz="2800" dirty="0"/>
              <a:t>)</a:t>
            </a:r>
          </a:p>
        </p:txBody>
      </p:sp>
      <p:pic>
        <p:nvPicPr>
          <p:cNvPr id="30726" name="Picture 11" descr="ejp_bacterifago T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0038" y="2414588"/>
            <a:ext cx="4257675" cy="3109912"/>
          </a:xfrm>
          <a:noFill/>
        </p:spPr>
      </p:pic>
      <p:sp>
        <p:nvSpPr>
          <p:cNvPr id="30725" name="4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7425344" y="6459786"/>
            <a:ext cx="984019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defRPr/>
            </a:pPr>
            <a:fld id="{5F95D64C-CCEF-4F89-8B4B-21CD9B843FE2}" type="slidenum">
              <a:rPr lang="es-ES" altLang="es-ES_tradnl" smtClean="0"/>
              <a:pPr>
                <a:lnSpc>
                  <a:spcPct val="80000"/>
                </a:lnSpc>
                <a:defRPr/>
              </a:pPr>
              <a:t>33</a:t>
            </a:fld>
            <a:endParaRPr lang="es-ES" altLang="es-ES_tradnl" sz="1200">
              <a:solidFill>
                <a:srgbClr val="FFFFFF"/>
              </a:solidFill>
            </a:endParaRPr>
          </a:p>
        </p:txBody>
      </p:sp>
      <p:sp>
        <p:nvSpPr>
          <p:cNvPr id="30727" name="Text Box 14"/>
          <p:cNvSpPr txBox="1">
            <a:spLocks noChangeArrowheads="1"/>
          </p:cNvSpPr>
          <p:nvPr/>
        </p:nvSpPr>
        <p:spPr bwMode="auto">
          <a:xfrm>
            <a:off x="5427663" y="3919538"/>
            <a:ext cx="7937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ES_tradnl" sz="1800" b="1">
                <a:solidFill>
                  <a:srgbClr val="003300"/>
                </a:solidFill>
              </a:rPr>
              <a:t>collar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 cap="all" baseline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s-ES"/>
              <a:t>Microbiología</a:t>
            </a:r>
          </a:p>
        </p:txBody>
      </p:sp>
    </p:spTree>
    <p:extLst>
      <p:ext uri="{BB962C8B-B14F-4D97-AF65-F5344CB8AC3E}">
        <p14:creationId xmlns:p14="http://schemas.microsoft.com/office/powerpoint/2010/main" val="24379131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5994400"/>
            <a:chOff x="0" y="336550"/>
            <a:chExt cx="9144000" cy="599440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27050"/>
              <a:ext cx="9144000" cy="58039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84212" y="628650"/>
            <a:ext cx="3816350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 marL="82550" algn="ctr">
              <a:lnSpc>
                <a:spcPct val="100000"/>
              </a:lnSpc>
              <a:spcBef>
                <a:spcPts val="310"/>
              </a:spcBef>
            </a:pPr>
            <a:r>
              <a:rPr spc="-15" dirty="0"/>
              <a:t>BACTERIÓFAGO</a:t>
            </a:r>
            <a:r>
              <a:rPr spc="-30" dirty="0"/>
              <a:t> </a:t>
            </a:r>
            <a:r>
              <a:rPr spc="-45" dirty="0"/>
              <a:t>T-4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5758180"/>
            <a:chOff x="0" y="336550"/>
            <a:chExt cx="9144000" cy="575818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087" y="836612"/>
              <a:ext cx="4610100" cy="52578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839520" y="6196990"/>
            <a:ext cx="2080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Bacteriófago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70" dirty="0">
                <a:latin typeface="Times New Roman"/>
                <a:cs typeface="Times New Roman"/>
              </a:rPr>
              <a:t>T-4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859401" y="2212975"/>
            <a:ext cx="3816350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83820" algn="ctr">
              <a:lnSpc>
                <a:spcPct val="100000"/>
              </a:lnSpc>
              <a:spcBef>
                <a:spcPts val="315"/>
              </a:spcBef>
            </a:pPr>
            <a:r>
              <a:rPr spc="-15" dirty="0"/>
              <a:t>BACTERIÓFAGO</a:t>
            </a:r>
            <a:r>
              <a:rPr spc="-30" dirty="0"/>
              <a:t> </a:t>
            </a:r>
            <a:r>
              <a:rPr spc="-45" dirty="0"/>
              <a:t>T-4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5108575"/>
            <a:chOff x="0" y="336550"/>
            <a:chExt cx="9144000" cy="5108575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750" y="620775"/>
              <a:ext cx="3671951" cy="482434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76825" y="620649"/>
              <a:ext cx="4067175" cy="4321175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419475" y="5715000"/>
            <a:ext cx="453580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192530">
              <a:lnSpc>
                <a:spcPct val="100000"/>
              </a:lnSpc>
              <a:spcBef>
                <a:spcPts val="33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VIRUS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-2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LA</a:t>
            </a:r>
            <a:r>
              <a:rPr sz="1800" b="1" spc="-9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GRIPE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4451" y="0"/>
            <a:ext cx="4519930" cy="333375"/>
          </a:xfrm>
          <a:custGeom>
            <a:avLst/>
            <a:gdLst/>
            <a:ahLst/>
            <a:cxnLst/>
            <a:rect l="l" t="t" r="r" b="b"/>
            <a:pathLst>
              <a:path w="4519930" h="333375">
                <a:moveTo>
                  <a:pt x="4519549" y="0"/>
                </a:moveTo>
                <a:lnTo>
                  <a:pt x="0" y="0"/>
                </a:lnTo>
                <a:lnTo>
                  <a:pt x="0" y="333375"/>
                </a:lnTo>
                <a:lnTo>
                  <a:pt x="4519549" y="333375"/>
                </a:lnTo>
                <a:lnTo>
                  <a:pt x="4519549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30726" y="0"/>
            <a:ext cx="5113655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686435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5" name="object 5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228472"/>
            <a:ext cx="9144000" cy="6297930"/>
            <a:chOff x="0" y="228472"/>
            <a:chExt cx="9144000" cy="6297930"/>
          </a:xfrm>
        </p:grpSpPr>
        <p:sp>
          <p:nvSpPr>
            <p:cNvPr id="9" name="object 9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2285" y="1062339"/>
              <a:ext cx="3291840" cy="411458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28472"/>
              <a:ext cx="5272151" cy="399262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28800" y="4114863"/>
              <a:ext cx="2857500" cy="241134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4643501" y="5813425"/>
            <a:ext cx="4032250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842644">
              <a:lnSpc>
                <a:spcPct val="100000"/>
              </a:lnSpc>
              <a:spcBef>
                <a:spcPts val="325"/>
              </a:spcBef>
            </a:pP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VIRUS</a:t>
            </a:r>
            <a:r>
              <a:rPr sz="2400" b="1" spc="-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DEL</a:t>
            </a:r>
            <a:r>
              <a:rPr sz="2400" b="1" spc="-7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CC3300"/>
                </a:solidFill>
                <a:latin typeface="Arial"/>
                <a:cs typeface="Arial"/>
              </a:rPr>
              <a:t>SIDA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69075" y="4072001"/>
            <a:ext cx="1812925" cy="157089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49650" y="1349247"/>
            <a:ext cx="1854623" cy="167789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09600" y="3094101"/>
            <a:ext cx="2057400" cy="641350"/>
          </a:xfrm>
          <a:prstGeom prst="rect">
            <a:avLst/>
          </a:prstGeom>
          <a:solidFill>
            <a:srgbClr val="CC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0170" marR="228600">
              <a:lnSpc>
                <a:spcPct val="100000"/>
              </a:lnSpc>
              <a:spcBef>
                <a:spcPts val="335"/>
              </a:spcBef>
            </a:pPr>
            <a:r>
              <a:rPr sz="1200" b="1" spc="-5" dirty="0">
                <a:latin typeface="Arial"/>
                <a:cs typeface="Arial"/>
              </a:rPr>
              <a:t>Fijación </a:t>
            </a:r>
            <a:r>
              <a:rPr sz="1200" b="1" dirty="0">
                <a:latin typeface="Arial"/>
                <a:cs typeface="Arial"/>
              </a:rPr>
              <a:t>o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adsorción </a:t>
            </a:r>
            <a:r>
              <a:rPr sz="1200" spc="-5" dirty="0">
                <a:latin typeface="Arial MT"/>
                <a:cs typeface="Arial MT"/>
              </a:rPr>
              <a:t>del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virión a una célula con </a:t>
            </a:r>
            <a:r>
              <a:rPr sz="1200" dirty="0">
                <a:latin typeface="Arial MT"/>
                <a:cs typeface="Arial MT"/>
              </a:rPr>
              <a:t> receptores</a:t>
            </a:r>
            <a:r>
              <a:rPr sz="1200" spc="-6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específicos.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19500" y="3094101"/>
            <a:ext cx="1866900" cy="641350"/>
          </a:xfrm>
          <a:prstGeom prst="rect">
            <a:avLst/>
          </a:prstGeom>
          <a:solidFill>
            <a:srgbClr val="CC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0170" marR="121920">
              <a:lnSpc>
                <a:spcPct val="100000"/>
              </a:lnSpc>
              <a:spcBef>
                <a:spcPts val="335"/>
              </a:spcBef>
            </a:pPr>
            <a:r>
              <a:rPr sz="1200" b="1" spc="-5" dirty="0">
                <a:latin typeface="Arial"/>
                <a:cs typeface="Arial"/>
              </a:rPr>
              <a:t>Penetración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del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virión o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inyección de su </a:t>
            </a:r>
            <a:r>
              <a:rPr sz="1200" dirty="0">
                <a:latin typeface="Arial MT"/>
                <a:cs typeface="Arial MT"/>
              </a:rPr>
              <a:t>ácido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nucleico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célula.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172200" y="3094101"/>
            <a:ext cx="2362200" cy="641350"/>
          </a:xfrm>
          <a:prstGeom prst="rect">
            <a:avLst/>
          </a:prstGeom>
          <a:solidFill>
            <a:srgbClr val="CCFFFF"/>
          </a:solidFill>
        </p:spPr>
        <p:txBody>
          <a:bodyPr vert="horz" wrap="square" lIns="0" tIns="42545" rIns="0" bIns="0" rtlCol="0">
            <a:spAutoFit/>
          </a:bodyPr>
          <a:lstStyle/>
          <a:p>
            <a:pPr marL="90805" marR="131445" algn="just">
              <a:lnSpc>
                <a:spcPct val="100000"/>
              </a:lnSpc>
              <a:spcBef>
                <a:spcPts val="335"/>
              </a:spcBef>
            </a:pPr>
            <a:r>
              <a:rPr sz="1200" b="1" dirty="0">
                <a:latin typeface="Arial"/>
                <a:cs typeface="Arial"/>
              </a:rPr>
              <a:t>Replicación </a:t>
            </a:r>
            <a:r>
              <a:rPr sz="1200" spc="-5" dirty="0">
                <a:latin typeface="Arial MT"/>
                <a:cs typeface="Arial MT"/>
              </a:rPr>
              <a:t>del ácido nucleico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vírico, </a:t>
            </a:r>
            <a:r>
              <a:rPr sz="1200" dirty="0">
                <a:latin typeface="Arial MT"/>
                <a:cs typeface="Arial MT"/>
              </a:rPr>
              <a:t>tras </a:t>
            </a:r>
            <a:r>
              <a:rPr sz="1200" spc="-5" dirty="0">
                <a:latin typeface="Arial MT"/>
                <a:cs typeface="Arial MT"/>
              </a:rPr>
              <a:t>alterar la maquinaria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síntesis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célula.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85800" y="5638800"/>
            <a:ext cx="1905000" cy="641350"/>
          </a:xfrm>
          <a:prstGeom prst="rect">
            <a:avLst/>
          </a:prstGeom>
          <a:solidFill>
            <a:srgbClr val="CC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170" marR="97790">
              <a:lnSpc>
                <a:spcPct val="100000"/>
              </a:lnSpc>
              <a:spcBef>
                <a:spcPts val="340"/>
              </a:spcBef>
            </a:pPr>
            <a:r>
              <a:rPr sz="1200" b="1" dirty="0">
                <a:latin typeface="Arial"/>
                <a:cs typeface="Arial"/>
              </a:rPr>
              <a:t>Síntesis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proteínas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estructurales </a:t>
            </a:r>
            <a:r>
              <a:rPr sz="1200" spc="-5" dirty="0">
                <a:latin typeface="Arial MT"/>
                <a:cs typeface="Arial MT"/>
              </a:rPr>
              <a:t>de la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cubierta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virus.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324600" y="5715000"/>
            <a:ext cx="2133600" cy="459105"/>
          </a:xfrm>
          <a:prstGeom prst="rect">
            <a:avLst/>
          </a:prstGeom>
          <a:solidFill>
            <a:srgbClr val="CCFFFF"/>
          </a:solidFill>
        </p:spPr>
        <p:txBody>
          <a:bodyPr vert="horz" wrap="square" lIns="0" tIns="43180" rIns="0" bIns="0" rtlCol="0">
            <a:spAutoFit/>
          </a:bodyPr>
          <a:lstStyle/>
          <a:p>
            <a:pPr marL="90805" marR="201930">
              <a:lnSpc>
                <a:spcPct val="100000"/>
              </a:lnSpc>
              <a:spcBef>
                <a:spcPts val="340"/>
              </a:spcBef>
            </a:pPr>
            <a:r>
              <a:rPr sz="1200" b="1" spc="-5" dirty="0">
                <a:latin typeface="Arial"/>
                <a:cs typeface="Arial"/>
              </a:rPr>
              <a:t>Liberación </a:t>
            </a:r>
            <a:r>
              <a:rPr sz="1200" spc="-5" dirty="0">
                <a:latin typeface="Arial MT"/>
                <a:cs typeface="Arial MT"/>
              </a:rPr>
              <a:t>de los viriones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maduros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fuera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 célula.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66779" y="1509779"/>
            <a:ext cx="2543175" cy="2466975"/>
            <a:chOff x="366779" y="1509779"/>
            <a:chExt cx="2543175" cy="246697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6877" y="1638510"/>
              <a:ext cx="1875461" cy="137456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81000" y="1524000"/>
              <a:ext cx="2514600" cy="2438400"/>
            </a:xfrm>
            <a:custGeom>
              <a:avLst/>
              <a:gdLst/>
              <a:ahLst/>
              <a:cxnLst/>
              <a:rect l="l" t="t" r="r" b="b"/>
              <a:pathLst>
                <a:path w="2514600" h="2438400">
                  <a:moveTo>
                    <a:pt x="0" y="406400"/>
                  </a:moveTo>
                  <a:lnTo>
                    <a:pt x="2734" y="359012"/>
                  </a:lnTo>
                  <a:lnTo>
                    <a:pt x="10733" y="313228"/>
                  </a:lnTo>
                  <a:lnTo>
                    <a:pt x="23692" y="269353"/>
                  </a:lnTo>
                  <a:lnTo>
                    <a:pt x="41307" y="227692"/>
                  </a:lnTo>
                  <a:lnTo>
                    <a:pt x="63272" y="188551"/>
                  </a:lnTo>
                  <a:lnTo>
                    <a:pt x="89282" y="152234"/>
                  </a:lnTo>
                  <a:lnTo>
                    <a:pt x="119033" y="119046"/>
                  </a:lnTo>
                  <a:lnTo>
                    <a:pt x="152220" y="89293"/>
                  </a:lnTo>
                  <a:lnTo>
                    <a:pt x="188537" y="63281"/>
                  </a:lnTo>
                  <a:lnTo>
                    <a:pt x="227680" y="41313"/>
                  </a:lnTo>
                  <a:lnTo>
                    <a:pt x="269344" y="23696"/>
                  </a:lnTo>
                  <a:lnTo>
                    <a:pt x="313224" y="10735"/>
                  </a:lnTo>
                  <a:lnTo>
                    <a:pt x="359015" y="2734"/>
                  </a:lnTo>
                  <a:lnTo>
                    <a:pt x="406412" y="0"/>
                  </a:lnTo>
                  <a:lnTo>
                    <a:pt x="2108200" y="0"/>
                  </a:lnTo>
                  <a:lnTo>
                    <a:pt x="2155587" y="2734"/>
                  </a:lnTo>
                  <a:lnTo>
                    <a:pt x="2201371" y="10735"/>
                  </a:lnTo>
                  <a:lnTo>
                    <a:pt x="2245246" y="23696"/>
                  </a:lnTo>
                  <a:lnTo>
                    <a:pt x="2286907" y="41313"/>
                  </a:lnTo>
                  <a:lnTo>
                    <a:pt x="2326048" y="63281"/>
                  </a:lnTo>
                  <a:lnTo>
                    <a:pt x="2362365" y="89293"/>
                  </a:lnTo>
                  <a:lnTo>
                    <a:pt x="2395553" y="119046"/>
                  </a:lnTo>
                  <a:lnTo>
                    <a:pt x="2425306" y="152234"/>
                  </a:lnTo>
                  <a:lnTo>
                    <a:pt x="2451318" y="188551"/>
                  </a:lnTo>
                  <a:lnTo>
                    <a:pt x="2473286" y="227692"/>
                  </a:lnTo>
                  <a:lnTo>
                    <a:pt x="2490903" y="269353"/>
                  </a:lnTo>
                  <a:lnTo>
                    <a:pt x="2503864" y="313228"/>
                  </a:lnTo>
                  <a:lnTo>
                    <a:pt x="2511865" y="359012"/>
                  </a:lnTo>
                  <a:lnTo>
                    <a:pt x="2514600" y="406400"/>
                  </a:lnTo>
                  <a:lnTo>
                    <a:pt x="2514600" y="2032000"/>
                  </a:lnTo>
                  <a:lnTo>
                    <a:pt x="2511865" y="2079387"/>
                  </a:lnTo>
                  <a:lnTo>
                    <a:pt x="2503864" y="2125171"/>
                  </a:lnTo>
                  <a:lnTo>
                    <a:pt x="2490903" y="2169046"/>
                  </a:lnTo>
                  <a:lnTo>
                    <a:pt x="2473286" y="2210707"/>
                  </a:lnTo>
                  <a:lnTo>
                    <a:pt x="2451318" y="2249848"/>
                  </a:lnTo>
                  <a:lnTo>
                    <a:pt x="2425306" y="2286165"/>
                  </a:lnTo>
                  <a:lnTo>
                    <a:pt x="2395553" y="2319353"/>
                  </a:lnTo>
                  <a:lnTo>
                    <a:pt x="2362365" y="2349106"/>
                  </a:lnTo>
                  <a:lnTo>
                    <a:pt x="2326048" y="2375118"/>
                  </a:lnTo>
                  <a:lnTo>
                    <a:pt x="2286907" y="2397086"/>
                  </a:lnTo>
                  <a:lnTo>
                    <a:pt x="2245246" y="2414703"/>
                  </a:lnTo>
                  <a:lnTo>
                    <a:pt x="2201371" y="2427664"/>
                  </a:lnTo>
                  <a:lnTo>
                    <a:pt x="2155587" y="2435665"/>
                  </a:lnTo>
                  <a:lnTo>
                    <a:pt x="2108200" y="2438400"/>
                  </a:lnTo>
                  <a:lnTo>
                    <a:pt x="406412" y="2438400"/>
                  </a:lnTo>
                  <a:lnTo>
                    <a:pt x="359015" y="2435665"/>
                  </a:lnTo>
                  <a:lnTo>
                    <a:pt x="313224" y="2427664"/>
                  </a:lnTo>
                  <a:lnTo>
                    <a:pt x="269344" y="2414703"/>
                  </a:lnTo>
                  <a:lnTo>
                    <a:pt x="227680" y="2397086"/>
                  </a:lnTo>
                  <a:lnTo>
                    <a:pt x="188537" y="2375118"/>
                  </a:lnTo>
                  <a:lnTo>
                    <a:pt x="152220" y="2349106"/>
                  </a:lnTo>
                  <a:lnTo>
                    <a:pt x="119033" y="2319353"/>
                  </a:lnTo>
                  <a:lnTo>
                    <a:pt x="89282" y="2286165"/>
                  </a:lnTo>
                  <a:lnTo>
                    <a:pt x="63272" y="2249848"/>
                  </a:lnTo>
                  <a:lnTo>
                    <a:pt x="41307" y="2210707"/>
                  </a:lnTo>
                  <a:lnTo>
                    <a:pt x="23692" y="2169046"/>
                  </a:lnTo>
                  <a:lnTo>
                    <a:pt x="10733" y="2125171"/>
                  </a:lnTo>
                  <a:lnTo>
                    <a:pt x="2734" y="2079387"/>
                  </a:lnTo>
                  <a:lnTo>
                    <a:pt x="0" y="2032000"/>
                  </a:lnTo>
                  <a:lnTo>
                    <a:pt x="0" y="406400"/>
                  </a:lnTo>
                  <a:close/>
                </a:path>
              </a:pathLst>
            </a:custGeom>
            <a:ln w="2844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6094479" y="1509779"/>
            <a:ext cx="2543175" cy="2466975"/>
            <a:chOff x="6094479" y="1509779"/>
            <a:chExt cx="2543175" cy="2466975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00800" y="1874237"/>
              <a:ext cx="1922502" cy="1165405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6108700" y="1524000"/>
              <a:ext cx="2514600" cy="2438400"/>
            </a:xfrm>
            <a:custGeom>
              <a:avLst/>
              <a:gdLst/>
              <a:ahLst/>
              <a:cxnLst/>
              <a:rect l="l" t="t" r="r" b="b"/>
              <a:pathLst>
                <a:path w="2514600" h="2438400">
                  <a:moveTo>
                    <a:pt x="0" y="406400"/>
                  </a:moveTo>
                  <a:lnTo>
                    <a:pt x="2734" y="359012"/>
                  </a:lnTo>
                  <a:lnTo>
                    <a:pt x="10735" y="313228"/>
                  </a:lnTo>
                  <a:lnTo>
                    <a:pt x="23696" y="269353"/>
                  </a:lnTo>
                  <a:lnTo>
                    <a:pt x="41313" y="227692"/>
                  </a:lnTo>
                  <a:lnTo>
                    <a:pt x="63281" y="188551"/>
                  </a:lnTo>
                  <a:lnTo>
                    <a:pt x="89293" y="152234"/>
                  </a:lnTo>
                  <a:lnTo>
                    <a:pt x="119046" y="119046"/>
                  </a:lnTo>
                  <a:lnTo>
                    <a:pt x="152234" y="89293"/>
                  </a:lnTo>
                  <a:lnTo>
                    <a:pt x="188551" y="63281"/>
                  </a:lnTo>
                  <a:lnTo>
                    <a:pt x="227692" y="41313"/>
                  </a:lnTo>
                  <a:lnTo>
                    <a:pt x="269353" y="23696"/>
                  </a:lnTo>
                  <a:lnTo>
                    <a:pt x="313228" y="10735"/>
                  </a:lnTo>
                  <a:lnTo>
                    <a:pt x="359012" y="2734"/>
                  </a:lnTo>
                  <a:lnTo>
                    <a:pt x="406400" y="0"/>
                  </a:lnTo>
                  <a:lnTo>
                    <a:pt x="2108200" y="0"/>
                  </a:lnTo>
                  <a:lnTo>
                    <a:pt x="2155587" y="2734"/>
                  </a:lnTo>
                  <a:lnTo>
                    <a:pt x="2201371" y="10735"/>
                  </a:lnTo>
                  <a:lnTo>
                    <a:pt x="2245246" y="23696"/>
                  </a:lnTo>
                  <a:lnTo>
                    <a:pt x="2286907" y="41313"/>
                  </a:lnTo>
                  <a:lnTo>
                    <a:pt x="2326048" y="63281"/>
                  </a:lnTo>
                  <a:lnTo>
                    <a:pt x="2362365" y="89293"/>
                  </a:lnTo>
                  <a:lnTo>
                    <a:pt x="2395553" y="119046"/>
                  </a:lnTo>
                  <a:lnTo>
                    <a:pt x="2425306" y="152234"/>
                  </a:lnTo>
                  <a:lnTo>
                    <a:pt x="2451318" y="188551"/>
                  </a:lnTo>
                  <a:lnTo>
                    <a:pt x="2473286" y="227692"/>
                  </a:lnTo>
                  <a:lnTo>
                    <a:pt x="2490903" y="269353"/>
                  </a:lnTo>
                  <a:lnTo>
                    <a:pt x="2503864" y="313228"/>
                  </a:lnTo>
                  <a:lnTo>
                    <a:pt x="2511865" y="359012"/>
                  </a:lnTo>
                  <a:lnTo>
                    <a:pt x="2514600" y="406400"/>
                  </a:lnTo>
                  <a:lnTo>
                    <a:pt x="2514600" y="2032000"/>
                  </a:lnTo>
                  <a:lnTo>
                    <a:pt x="2511865" y="2079387"/>
                  </a:lnTo>
                  <a:lnTo>
                    <a:pt x="2503864" y="2125171"/>
                  </a:lnTo>
                  <a:lnTo>
                    <a:pt x="2490903" y="2169046"/>
                  </a:lnTo>
                  <a:lnTo>
                    <a:pt x="2473286" y="2210707"/>
                  </a:lnTo>
                  <a:lnTo>
                    <a:pt x="2451318" y="2249848"/>
                  </a:lnTo>
                  <a:lnTo>
                    <a:pt x="2425306" y="2286165"/>
                  </a:lnTo>
                  <a:lnTo>
                    <a:pt x="2395553" y="2319353"/>
                  </a:lnTo>
                  <a:lnTo>
                    <a:pt x="2362365" y="2349106"/>
                  </a:lnTo>
                  <a:lnTo>
                    <a:pt x="2326048" y="2375118"/>
                  </a:lnTo>
                  <a:lnTo>
                    <a:pt x="2286907" y="2397086"/>
                  </a:lnTo>
                  <a:lnTo>
                    <a:pt x="2245246" y="2414703"/>
                  </a:lnTo>
                  <a:lnTo>
                    <a:pt x="2201371" y="2427664"/>
                  </a:lnTo>
                  <a:lnTo>
                    <a:pt x="2155587" y="2435665"/>
                  </a:lnTo>
                  <a:lnTo>
                    <a:pt x="2108200" y="2438400"/>
                  </a:lnTo>
                  <a:lnTo>
                    <a:pt x="406400" y="2438400"/>
                  </a:lnTo>
                  <a:lnTo>
                    <a:pt x="359012" y="2435665"/>
                  </a:lnTo>
                  <a:lnTo>
                    <a:pt x="313228" y="2427664"/>
                  </a:lnTo>
                  <a:lnTo>
                    <a:pt x="269353" y="2414703"/>
                  </a:lnTo>
                  <a:lnTo>
                    <a:pt x="227692" y="2397086"/>
                  </a:lnTo>
                  <a:lnTo>
                    <a:pt x="188551" y="2375118"/>
                  </a:lnTo>
                  <a:lnTo>
                    <a:pt x="152234" y="2349106"/>
                  </a:lnTo>
                  <a:lnTo>
                    <a:pt x="119046" y="2319353"/>
                  </a:lnTo>
                  <a:lnTo>
                    <a:pt x="89293" y="2286165"/>
                  </a:lnTo>
                  <a:lnTo>
                    <a:pt x="63281" y="2249848"/>
                  </a:lnTo>
                  <a:lnTo>
                    <a:pt x="41313" y="2210707"/>
                  </a:lnTo>
                  <a:lnTo>
                    <a:pt x="23696" y="2169046"/>
                  </a:lnTo>
                  <a:lnTo>
                    <a:pt x="10735" y="2125171"/>
                  </a:lnTo>
                  <a:lnTo>
                    <a:pt x="2734" y="2079387"/>
                  </a:lnTo>
                  <a:lnTo>
                    <a:pt x="0" y="2032000"/>
                  </a:lnTo>
                  <a:lnTo>
                    <a:pt x="0" y="406400"/>
                  </a:lnTo>
                  <a:close/>
                </a:path>
              </a:pathLst>
            </a:custGeom>
            <a:ln w="2844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417579" y="4024379"/>
            <a:ext cx="2543175" cy="2466975"/>
            <a:chOff x="417579" y="4024379"/>
            <a:chExt cx="2543175" cy="246697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4524" y="4195940"/>
              <a:ext cx="2098675" cy="126703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31799" y="4038600"/>
              <a:ext cx="2514600" cy="2438400"/>
            </a:xfrm>
            <a:custGeom>
              <a:avLst/>
              <a:gdLst/>
              <a:ahLst/>
              <a:cxnLst/>
              <a:rect l="l" t="t" r="r" b="b"/>
              <a:pathLst>
                <a:path w="2514600" h="2438400">
                  <a:moveTo>
                    <a:pt x="0" y="406400"/>
                  </a:moveTo>
                  <a:lnTo>
                    <a:pt x="2734" y="359012"/>
                  </a:lnTo>
                  <a:lnTo>
                    <a:pt x="10733" y="313228"/>
                  </a:lnTo>
                  <a:lnTo>
                    <a:pt x="23692" y="269353"/>
                  </a:lnTo>
                  <a:lnTo>
                    <a:pt x="41307" y="227692"/>
                  </a:lnTo>
                  <a:lnTo>
                    <a:pt x="63272" y="188551"/>
                  </a:lnTo>
                  <a:lnTo>
                    <a:pt x="89282" y="152234"/>
                  </a:lnTo>
                  <a:lnTo>
                    <a:pt x="119033" y="119046"/>
                  </a:lnTo>
                  <a:lnTo>
                    <a:pt x="152220" y="89293"/>
                  </a:lnTo>
                  <a:lnTo>
                    <a:pt x="188537" y="63281"/>
                  </a:lnTo>
                  <a:lnTo>
                    <a:pt x="227680" y="41313"/>
                  </a:lnTo>
                  <a:lnTo>
                    <a:pt x="269344" y="23696"/>
                  </a:lnTo>
                  <a:lnTo>
                    <a:pt x="313224" y="10735"/>
                  </a:lnTo>
                  <a:lnTo>
                    <a:pt x="359015" y="2734"/>
                  </a:lnTo>
                  <a:lnTo>
                    <a:pt x="406412" y="0"/>
                  </a:lnTo>
                  <a:lnTo>
                    <a:pt x="2108200" y="0"/>
                  </a:lnTo>
                  <a:lnTo>
                    <a:pt x="2155587" y="2734"/>
                  </a:lnTo>
                  <a:lnTo>
                    <a:pt x="2201371" y="10735"/>
                  </a:lnTo>
                  <a:lnTo>
                    <a:pt x="2245246" y="23696"/>
                  </a:lnTo>
                  <a:lnTo>
                    <a:pt x="2286907" y="41313"/>
                  </a:lnTo>
                  <a:lnTo>
                    <a:pt x="2326048" y="63281"/>
                  </a:lnTo>
                  <a:lnTo>
                    <a:pt x="2362365" y="89293"/>
                  </a:lnTo>
                  <a:lnTo>
                    <a:pt x="2395553" y="119046"/>
                  </a:lnTo>
                  <a:lnTo>
                    <a:pt x="2425306" y="152234"/>
                  </a:lnTo>
                  <a:lnTo>
                    <a:pt x="2451318" y="188551"/>
                  </a:lnTo>
                  <a:lnTo>
                    <a:pt x="2473286" y="227692"/>
                  </a:lnTo>
                  <a:lnTo>
                    <a:pt x="2490903" y="269353"/>
                  </a:lnTo>
                  <a:lnTo>
                    <a:pt x="2503864" y="313228"/>
                  </a:lnTo>
                  <a:lnTo>
                    <a:pt x="2511865" y="359012"/>
                  </a:lnTo>
                  <a:lnTo>
                    <a:pt x="2514600" y="406400"/>
                  </a:lnTo>
                  <a:lnTo>
                    <a:pt x="2514600" y="2031987"/>
                  </a:lnTo>
                  <a:lnTo>
                    <a:pt x="2511865" y="2079384"/>
                  </a:lnTo>
                  <a:lnTo>
                    <a:pt x="2503864" y="2125175"/>
                  </a:lnTo>
                  <a:lnTo>
                    <a:pt x="2490903" y="2169055"/>
                  </a:lnTo>
                  <a:lnTo>
                    <a:pt x="2473286" y="2210719"/>
                  </a:lnTo>
                  <a:lnTo>
                    <a:pt x="2451318" y="2249862"/>
                  </a:lnTo>
                  <a:lnTo>
                    <a:pt x="2425306" y="2286179"/>
                  </a:lnTo>
                  <a:lnTo>
                    <a:pt x="2395553" y="2319366"/>
                  </a:lnTo>
                  <a:lnTo>
                    <a:pt x="2362365" y="2349117"/>
                  </a:lnTo>
                  <a:lnTo>
                    <a:pt x="2326048" y="2375127"/>
                  </a:lnTo>
                  <a:lnTo>
                    <a:pt x="2286907" y="2397092"/>
                  </a:lnTo>
                  <a:lnTo>
                    <a:pt x="2245246" y="2414707"/>
                  </a:lnTo>
                  <a:lnTo>
                    <a:pt x="2201371" y="2427666"/>
                  </a:lnTo>
                  <a:lnTo>
                    <a:pt x="2155587" y="2435665"/>
                  </a:lnTo>
                  <a:lnTo>
                    <a:pt x="2108200" y="2438400"/>
                  </a:lnTo>
                  <a:lnTo>
                    <a:pt x="406412" y="2438400"/>
                  </a:lnTo>
                  <a:lnTo>
                    <a:pt x="359015" y="2435665"/>
                  </a:lnTo>
                  <a:lnTo>
                    <a:pt x="313224" y="2427666"/>
                  </a:lnTo>
                  <a:lnTo>
                    <a:pt x="269344" y="2414707"/>
                  </a:lnTo>
                  <a:lnTo>
                    <a:pt x="227680" y="2397092"/>
                  </a:lnTo>
                  <a:lnTo>
                    <a:pt x="188537" y="2375127"/>
                  </a:lnTo>
                  <a:lnTo>
                    <a:pt x="152220" y="2349117"/>
                  </a:lnTo>
                  <a:lnTo>
                    <a:pt x="119033" y="2319366"/>
                  </a:lnTo>
                  <a:lnTo>
                    <a:pt x="89282" y="2286179"/>
                  </a:lnTo>
                  <a:lnTo>
                    <a:pt x="63272" y="2249862"/>
                  </a:lnTo>
                  <a:lnTo>
                    <a:pt x="41307" y="2210719"/>
                  </a:lnTo>
                  <a:lnTo>
                    <a:pt x="23692" y="2169055"/>
                  </a:lnTo>
                  <a:lnTo>
                    <a:pt x="10733" y="2125175"/>
                  </a:lnTo>
                  <a:lnTo>
                    <a:pt x="2734" y="2079384"/>
                  </a:lnTo>
                  <a:lnTo>
                    <a:pt x="0" y="2031987"/>
                  </a:lnTo>
                  <a:lnTo>
                    <a:pt x="0" y="406400"/>
                  </a:lnTo>
                  <a:close/>
                </a:path>
              </a:pathLst>
            </a:custGeom>
            <a:ln w="2844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281429" y="4024379"/>
            <a:ext cx="2543175" cy="2466975"/>
            <a:chOff x="3281429" y="4024379"/>
            <a:chExt cx="2543175" cy="2466975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29000" y="4216557"/>
              <a:ext cx="2133600" cy="144922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295650" y="4038600"/>
              <a:ext cx="2514600" cy="2438400"/>
            </a:xfrm>
            <a:custGeom>
              <a:avLst/>
              <a:gdLst/>
              <a:ahLst/>
              <a:cxnLst/>
              <a:rect l="l" t="t" r="r" b="b"/>
              <a:pathLst>
                <a:path w="2514600" h="2438400">
                  <a:moveTo>
                    <a:pt x="0" y="406400"/>
                  </a:moveTo>
                  <a:lnTo>
                    <a:pt x="2734" y="359012"/>
                  </a:lnTo>
                  <a:lnTo>
                    <a:pt x="10735" y="313228"/>
                  </a:lnTo>
                  <a:lnTo>
                    <a:pt x="23696" y="269353"/>
                  </a:lnTo>
                  <a:lnTo>
                    <a:pt x="41313" y="227692"/>
                  </a:lnTo>
                  <a:lnTo>
                    <a:pt x="63281" y="188551"/>
                  </a:lnTo>
                  <a:lnTo>
                    <a:pt x="89293" y="152234"/>
                  </a:lnTo>
                  <a:lnTo>
                    <a:pt x="119046" y="119046"/>
                  </a:lnTo>
                  <a:lnTo>
                    <a:pt x="152234" y="89293"/>
                  </a:lnTo>
                  <a:lnTo>
                    <a:pt x="188551" y="63281"/>
                  </a:lnTo>
                  <a:lnTo>
                    <a:pt x="227692" y="41313"/>
                  </a:lnTo>
                  <a:lnTo>
                    <a:pt x="269353" y="23696"/>
                  </a:lnTo>
                  <a:lnTo>
                    <a:pt x="313228" y="10735"/>
                  </a:lnTo>
                  <a:lnTo>
                    <a:pt x="359012" y="2734"/>
                  </a:lnTo>
                  <a:lnTo>
                    <a:pt x="406400" y="0"/>
                  </a:lnTo>
                  <a:lnTo>
                    <a:pt x="2108200" y="0"/>
                  </a:lnTo>
                  <a:lnTo>
                    <a:pt x="2155587" y="2734"/>
                  </a:lnTo>
                  <a:lnTo>
                    <a:pt x="2201371" y="10735"/>
                  </a:lnTo>
                  <a:lnTo>
                    <a:pt x="2245246" y="23696"/>
                  </a:lnTo>
                  <a:lnTo>
                    <a:pt x="2286907" y="41313"/>
                  </a:lnTo>
                  <a:lnTo>
                    <a:pt x="2326048" y="63281"/>
                  </a:lnTo>
                  <a:lnTo>
                    <a:pt x="2362365" y="89293"/>
                  </a:lnTo>
                  <a:lnTo>
                    <a:pt x="2395553" y="119046"/>
                  </a:lnTo>
                  <a:lnTo>
                    <a:pt x="2425306" y="152234"/>
                  </a:lnTo>
                  <a:lnTo>
                    <a:pt x="2451318" y="188551"/>
                  </a:lnTo>
                  <a:lnTo>
                    <a:pt x="2473286" y="227692"/>
                  </a:lnTo>
                  <a:lnTo>
                    <a:pt x="2490903" y="269353"/>
                  </a:lnTo>
                  <a:lnTo>
                    <a:pt x="2503864" y="313228"/>
                  </a:lnTo>
                  <a:lnTo>
                    <a:pt x="2511865" y="359012"/>
                  </a:lnTo>
                  <a:lnTo>
                    <a:pt x="2514600" y="406400"/>
                  </a:lnTo>
                  <a:lnTo>
                    <a:pt x="2514600" y="2031987"/>
                  </a:lnTo>
                  <a:lnTo>
                    <a:pt x="2511865" y="2079384"/>
                  </a:lnTo>
                  <a:lnTo>
                    <a:pt x="2503864" y="2125175"/>
                  </a:lnTo>
                  <a:lnTo>
                    <a:pt x="2490903" y="2169055"/>
                  </a:lnTo>
                  <a:lnTo>
                    <a:pt x="2473286" y="2210719"/>
                  </a:lnTo>
                  <a:lnTo>
                    <a:pt x="2451318" y="2249862"/>
                  </a:lnTo>
                  <a:lnTo>
                    <a:pt x="2425306" y="2286179"/>
                  </a:lnTo>
                  <a:lnTo>
                    <a:pt x="2395553" y="2319366"/>
                  </a:lnTo>
                  <a:lnTo>
                    <a:pt x="2362365" y="2349117"/>
                  </a:lnTo>
                  <a:lnTo>
                    <a:pt x="2326048" y="2375127"/>
                  </a:lnTo>
                  <a:lnTo>
                    <a:pt x="2286907" y="2397092"/>
                  </a:lnTo>
                  <a:lnTo>
                    <a:pt x="2245246" y="2414707"/>
                  </a:lnTo>
                  <a:lnTo>
                    <a:pt x="2201371" y="2427666"/>
                  </a:lnTo>
                  <a:lnTo>
                    <a:pt x="2155587" y="2435665"/>
                  </a:lnTo>
                  <a:lnTo>
                    <a:pt x="2108200" y="2438400"/>
                  </a:lnTo>
                  <a:lnTo>
                    <a:pt x="406400" y="2438400"/>
                  </a:lnTo>
                  <a:lnTo>
                    <a:pt x="359012" y="2435665"/>
                  </a:lnTo>
                  <a:lnTo>
                    <a:pt x="313228" y="2427666"/>
                  </a:lnTo>
                  <a:lnTo>
                    <a:pt x="269353" y="2414707"/>
                  </a:lnTo>
                  <a:lnTo>
                    <a:pt x="227692" y="2397092"/>
                  </a:lnTo>
                  <a:lnTo>
                    <a:pt x="188551" y="2375127"/>
                  </a:lnTo>
                  <a:lnTo>
                    <a:pt x="152234" y="2349117"/>
                  </a:lnTo>
                  <a:lnTo>
                    <a:pt x="119046" y="2319366"/>
                  </a:lnTo>
                  <a:lnTo>
                    <a:pt x="89293" y="2286179"/>
                  </a:lnTo>
                  <a:lnTo>
                    <a:pt x="63281" y="2249862"/>
                  </a:lnTo>
                  <a:lnTo>
                    <a:pt x="41313" y="2210719"/>
                  </a:lnTo>
                  <a:lnTo>
                    <a:pt x="23696" y="2169055"/>
                  </a:lnTo>
                  <a:lnTo>
                    <a:pt x="10735" y="2125175"/>
                  </a:lnTo>
                  <a:lnTo>
                    <a:pt x="2734" y="2079384"/>
                  </a:lnTo>
                  <a:lnTo>
                    <a:pt x="0" y="2031987"/>
                  </a:lnTo>
                  <a:lnTo>
                    <a:pt x="0" y="406400"/>
                  </a:lnTo>
                  <a:close/>
                </a:path>
              </a:pathLst>
            </a:custGeom>
            <a:ln w="2844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/>
          <p:nvPr/>
        </p:nvSpPr>
        <p:spPr>
          <a:xfrm>
            <a:off x="3244850" y="1524000"/>
            <a:ext cx="2514600" cy="2438400"/>
          </a:xfrm>
          <a:custGeom>
            <a:avLst/>
            <a:gdLst/>
            <a:ahLst/>
            <a:cxnLst/>
            <a:rect l="l" t="t" r="r" b="b"/>
            <a:pathLst>
              <a:path w="2514600" h="2438400">
                <a:moveTo>
                  <a:pt x="0" y="406400"/>
                </a:moveTo>
                <a:lnTo>
                  <a:pt x="2734" y="359012"/>
                </a:lnTo>
                <a:lnTo>
                  <a:pt x="10735" y="313228"/>
                </a:lnTo>
                <a:lnTo>
                  <a:pt x="23696" y="269353"/>
                </a:lnTo>
                <a:lnTo>
                  <a:pt x="41313" y="227692"/>
                </a:lnTo>
                <a:lnTo>
                  <a:pt x="63281" y="188551"/>
                </a:lnTo>
                <a:lnTo>
                  <a:pt x="89293" y="152234"/>
                </a:lnTo>
                <a:lnTo>
                  <a:pt x="119046" y="119046"/>
                </a:lnTo>
                <a:lnTo>
                  <a:pt x="152234" y="89293"/>
                </a:lnTo>
                <a:lnTo>
                  <a:pt x="188551" y="63281"/>
                </a:lnTo>
                <a:lnTo>
                  <a:pt x="227692" y="41313"/>
                </a:lnTo>
                <a:lnTo>
                  <a:pt x="269353" y="23696"/>
                </a:lnTo>
                <a:lnTo>
                  <a:pt x="313228" y="10735"/>
                </a:lnTo>
                <a:lnTo>
                  <a:pt x="359012" y="2734"/>
                </a:lnTo>
                <a:lnTo>
                  <a:pt x="406400" y="0"/>
                </a:lnTo>
                <a:lnTo>
                  <a:pt x="2108200" y="0"/>
                </a:lnTo>
                <a:lnTo>
                  <a:pt x="2155587" y="2734"/>
                </a:lnTo>
                <a:lnTo>
                  <a:pt x="2201371" y="10735"/>
                </a:lnTo>
                <a:lnTo>
                  <a:pt x="2245246" y="23696"/>
                </a:lnTo>
                <a:lnTo>
                  <a:pt x="2286907" y="41313"/>
                </a:lnTo>
                <a:lnTo>
                  <a:pt x="2326048" y="63281"/>
                </a:lnTo>
                <a:lnTo>
                  <a:pt x="2362365" y="89293"/>
                </a:lnTo>
                <a:lnTo>
                  <a:pt x="2395553" y="119046"/>
                </a:lnTo>
                <a:lnTo>
                  <a:pt x="2425306" y="152234"/>
                </a:lnTo>
                <a:lnTo>
                  <a:pt x="2451318" y="188551"/>
                </a:lnTo>
                <a:lnTo>
                  <a:pt x="2473286" y="227692"/>
                </a:lnTo>
                <a:lnTo>
                  <a:pt x="2490903" y="269353"/>
                </a:lnTo>
                <a:lnTo>
                  <a:pt x="2503864" y="313228"/>
                </a:lnTo>
                <a:lnTo>
                  <a:pt x="2511865" y="359012"/>
                </a:lnTo>
                <a:lnTo>
                  <a:pt x="2514600" y="406400"/>
                </a:lnTo>
                <a:lnTo>
                  <a:pt x="2514600" y="2032000"/>
                </a:lnTo>
                <a:lnTo>
                  <a:pt x="2511865" y="2079387"/>
                </a:lnTo>
                <a:lnTo>
                  <a:pt x="2503864" y="2125171"/>
                </a:lnTo>
                <a:lnTo>
                  <a:pt x="2490903" y="2169046"/>
                </a:lnTo>
                <a:lnTo>
                  <a:pt x="2473286" y="2210707"/>
                </a:lnTo>
                <a:lnTo>
                  <a:pt x="2451318" y="2249848"/>
                </a:lnTo>
                <a:lnTo>
                  <a:pt x="2425306" y="2286165"/>
                </a:lnTo>
                <a:lnTo>
                  <a:pt x="2395553" y="2319353"/>
                </a:lnTo>
                <a:lnTo>
                  <a:pt x="2362365" y="2349106"/>
                </a:lnTo>
                <a:lnTo>
                  <a:pt x="2326048" y="2375118"/>
                </a:lnTo>
                <a:lnTo>
                  <a:pt x="2286907" y="2397086"/>
                </a:lnTo>
                <a:lnTo>
                  <a:pt x="2245246" y="2414703"/>
                </a:lnTo>
                <a:lnTo>
                  <a:pt x="2201371" y="2427664"/>
                </a:lnTo>
                <a:lnTo>
                  <a:pt x="2155587" y="2435665"/>
                </a:lnTo>
                <a:lnTo>
                  <a:pt x="2108200" y="2438400"/>
                </a:lnTo>
                <a:lnTo>
                  <a:pt x="406400" y="2438400"/>
                </a:lnTo>
                <a:lnTo>
                  <a:pt x="359012" y="2435665"/>
                </a:lnTo>
                <a:lnTo>
                  <a:pt x="313228" y="2427664"/>
                </a:lnTo>
                <a:lnTo>
                  <a:pt x="269353" y="2414703"/>
                </a:lnTo>
                <a:lnTo>
                  <a:pt x="227692" y="2397086"/>
                </a:lnTo>
                <a:lnTo>
                  <a:pt x="188551" y="2375118"/>
                </a:lnTo>
                <a:lnTo>
                  <a:pt x="152234" y="2349106"/>
                </a:lnTo>
                <a:lnTo>
                  <a:pt x="119046" y="2319353"/>
                </a:lnTo>
                <a:lnTo>
                  <a:pt x="89293" y="2286165"/>
                </a:lnTo>
                <a:lnTo>
                  <a:pt x="63281" y="2249848"/>
                </a:lnTo>
                <a:lnTo>
                  <a:pt x="41313" y="2210707"/>
                </a:lnTo>
                <a:lnTo>
                  <a:pt x="23696" y="2169046"/>
                </a:lnTo>
                <a:lnTo>
                  <a:pt x="10735" y="2125171"/>
                </a:lnTo>
                <a:lnTo>
                  <a:pt x="2734" y="2079387"/>
                </a:lnTo>
                <a:lnTo>
                  <a:pt x="0" y="2032000"/>
                </a:lnTo>
                <a:lnTo>
                  <a:pt x="0" y="406400"/>
                </a:lnTo>
                <a:close/>
              </a:path>
            </a:pathLst>
          </a:custGeom>
          <a:ln w="28440">
            <a:solidFill>
              <a:srgbClr val="00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159500" y="4038600"/>
            <a:ext cx="2514600" cy="2438400"/>
          </a:xfrm>
          <a:custGeom>
            <a:avLst/>
            <a:gdLst/>
            <a:ahLst/>
            <a:cxnLst/>
            <a:rect l="l" t="t" r="r" b="b"/>
            <a:pathLst>
              <a:path w="2514600" h="2438400">
                <a:moveTo>
                  <a:pt x="0" y="406400"/>
                </a:moveTo>
                <a:lnTo>
                  <a:pt x="2734" y="359012"/>
                </a:lnTo>
                <a:lnTo>
                  <a:pt x="10735" y="313228"/>
                </a:lnTo>
                <a:lnTo>
                  <a:pt x="23696" y="269353"/>
                </a:lnTo>
                <a:lnTo>
                  <a:pt x="41313" y="227692"/>
                </a:lnTo>
                <a:lnTo>
                  <a:pt x="63281" y="188551"/>
                </a:lnTo>
                <a:lnTo>
                  <a:pt x="89293" y="152234"/>
                </a:lnTo>
                <a:lnTo>
                  <a:pt x="119046" y="119046"/>
                </a:lnTo>
                <a:lnTo>
                  <a:pt x="152234" y="89293"/>
                </a:lnTo>
                <a:lnTo>
                  <a:pt x="188551" y="63281"/>
                </a:lnTo>
                <a:lnTo>
                  <a:pt x="227692" y="41313"/>
                </a:lnTo>
                <a:lnTo>
                  <a:pt x="269353" y="23696"/>
                </a:lnTo>
                <a:lnTo>
                  <a:pt x="313228" y="10735"/>
                </a:lnTo>
                <a:lnTo>
                  <a:pt x="359012" y="2734"/>
                </a:lnTo>
                <a:lnTo>
                  <a:pt x="406400" y="0"/>
                </a:lnTo>
                <a:lnTo>
                  <a:pt x="2108200" y="0"/>
                </a:lnTo>
                <a:lnTo>
                  <a:pt x="2155587" y="2734"/>
                </a:lnTo>
                <a:lnTo>
                  <a:pt x="2201371" y="10735"/>
                </a:lnTo>
                <a:lnTo>
                  <a:pt x="2245246" y="23696"/>
                </a:lnTo>
                <a:lnTo>
                  <a:pt x="2286907" y="41313"/>
                </a:lnTo>
                <a:lnTo>
                  <a:pt x="2326048" y="63281"/>
                </a:lnTo>
                <a:lnTo>
                  <a:pt x="2362365" y="89293"/>
                </a:lnTo>
                <a:lnTo>
                  <a:pt x="2395553" y="119046"/>
                </a:lnTo>
                <a:lnTo>
                  <a:pt x="2425306" y="152234"/>
                </a:lnTo>
                <a:lnTo>
                  <a:pt x="2451318" y="188551"/>
                </a:lnTo>
                <a:lnTo>
                  <a:pt x="2473286" y="227692"/>
                </a:lnTo>
                <a:lnTo>
                  <a:pt x="2490903" y="269353"/>
                </a:lnTo>
                <a:lnTo>
                  <a:pt x="2503864" y="313228"/>
                </a:lnTo>
                <a:lnTo>
                  <a:pt x="2511865" y="359012"/>
                </a:lnTo>
                <a:lnTo>
                  <a:pt x="2514600" y="406400"/>
                </a:lnTo>
                <a:lnTo>
                  <a:pt x="2514600" y="2031987"/>
                </a:lnTo>
                <a:lnTo>
                  <a:pt x="2511865" y="2079384"/>
                </a:lnTo>
                <a:lnTo>
                  <a:pt x="2503864" y="2125175"/>
                </a:lnTo>
                <a:lnTo>
                  <a:pt x="2490903" y="2169055"/>
                </a:lnTo>
                <a:lnTo>
                  <a:pt x="2473286" y="2210719"/>
                </a:lnTo>
                <a:lnTo>
                  <a:pt x="2451318" y="2249862"/>
                </a:lnTo>
                <a:lnTo>
                  <a:pt x="2425306" y="2286179"/>
                </a:lnTo>
                <a:lnTo>
                  <a:pt x="2395553" y="2319366"/>
                </a:lnTo>
                <a:lnTo>
                  <a:pt x="2362365" y="2349117"/>
                </a:lnTo>
                <a:lnTo>
                  <a:pt x="2326048" y="2375127"/>
                </a:lnTo>
                <a:lnTo>
                  <a:pt x="2286907" y="2397092"/>
                </a:lnTo>
                <a:lnTo>
                  <a:pt x="2245246" y="2414707"/>
                </a:lnTo>
                <a:lnTo>
                  <a:pt x="2201371" y="2427666"/>
                </a:lnTo>
                <a:lnTo>
                  <a:pt x="2155587" y="2435665"/>
                </a:lnTo>
                <a:lnTo>
                  <a:pt x="2108200" y="2438400"/>
                </a:lnTo>
                <a:lnTo>
                  <a:pt x="406400" y="2438400"/>
                </a:lnTo>
                <a:lnTo>
                  <a:pt x="359012" y="2435665"/>
                </a:lnTo>
                <a:lnTo>
                  <a:pt x="313228" y="2427666"/>
                </a:lnTo>
                <a:lnTo>
                  <a:pt x="269353" y="2414707"/>
                </a:lnTo>
                <a:lnTo>
                  <a:pt x="227692" y="2397092"/>
                </a:lnTo>
                <a:lnTo>
                  <a:pt x="188551" y="2375127"/>
                </a:lnTo>
                <a:lnTo>
                  <a:pt x="152234" y="2349117"/>
                </a:lnTo>
                <a:lnTo>
                  <a:pt x="119046" y="2319366"/>
                </a:lnTo>
                <a:lnTo>
                  <a:pt x="89293" y="2286179"/>
                </a:lnTo>
                <a:lnTo>
                  <a:pt x="63281" y="2249862"/>
                </a:lnTo>
                <a:lnTo>
                  <a:pt x="41313" y="2210719"/>
                </a:lnTo>
                <a:lnTo>
                  <a:pt x="23696" y="2169055"/>
                </a:lnTo>
                <a:lnTo>
                  <a:pt x="10735" y="2125175"/>
                </a:lnTo>
                <a:lnTo>
                  <a:pt x="2734" y="2079384"/>
                </a:lnTo>
                <a:lnTo>
                  <a:pt x="0" y="2031987"/>
                </a:lnTo>
                <a:lnTo>
                  <a:pt x="0" y="406400"/>
                </a:lnTo>
                <a:close/>
              </a:path>
            </a:pathLst>
          </a:custGeom>
          <a:ln w="28440">
            <a:solidFill>
              <a:srgbClr val="00CC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390900" y="5700712"/>
            <a:ext cx="2324100" cy="548005"/>
          </a:xfrm>
          <a:prstGeom prst="rect">
            <a:avLst/>
          </a:prstGeom>
          <a:solidFill>
            <a:srgbClr val="CCFFFF"/>
          </a:solidFill>
        </p:spPr>
        <p:txBody>
          <a:bodyPr vert="horz" wrap="square" lIns="0" tIns="0" rIns="0" bIns="0" rtlCol="0">
            <a:spAutoFit/>
          </a:bodyPr>
          <a:lstStyle/>
          <a:p>
            <a:pPr marL="18415">
              <a:lnSpc>
                <a:spcPts val="1415"/>
              </a:lnSpc>
            </a:pPr>
            <a:r>
              <a:rPr sz="1200" b="1" spc="-5" dirty="0">
                <a:latin typeface="Arial"/>
                <a:cs typeface="Arial"/>
              </a:rPr>
              <a:t>Ensamblaje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las unidades</a:t>
            </a:r>
            <a:endParaRPr sz="1200">
              <a:latin typeface="Arial MT"/>
              <a:cs typeface="Arial MT"/>
            </a:endParaRPr>
          </a:p>
          <a:p>
            <a:pPr marL="18415" marR="47625">
              <a:lnSpc>
                <a:spcPct val="100000"/>
              </a:lnSpc>
            </a:pPr>
            <a:r>
              <a:rPr sz="1200" dirty="0">
                <a:latin typeface="Arial MT"/>
                <a:cs typeface="Arial MT"/>
              </a:rPr>
              <a:t>estructurales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empaquetamiento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ácido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nucleico.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0112" y="744601"/>
            <a:ext cx="741680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65810">
              <a:lnSpc>
                <a:spcPct val="100000"/>
              </a:lnSpc>
              <a:spcBef>
                <a:spcPts val="320"/>
              </a:spcBef>
            </a:pPr>
            <a:r>
              <a:rPr sz="1800" b="1" spc="-55" dirty="0">
                <a:solidFill>
                  <a:srgbClr val="CC3300"/>
                </a:solidFill>
                <a:latin typeface="Arial"/>
                <a:cs typeface="Arial"/>
              </a:rPr>
              <a:t>ETAPAS</a:t>
            </a:r>
            <a:r>
              <a:rPr sz="1800" b="1" spc="2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LA</a:t>
            </a:r>
            <a:r>
              <a:rPr sz="1800" b="1" spc="-8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REPLICACIÓN</a:t>
            </a:r>
            <a:r>
              <a:rPr sz="1800" b="1" spc="3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UN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C3300"/>
                </a:solidFill>
                <a:latin typeface="Arial"/>
                <a:cs typeface="Arial"/>
              </a:rPr>
              <a:t>BACTERIÓFAGO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5872480"/>
            <a:chOff x="0" y="336550"/>
            <a:chExt cx="9144000" cy="587248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11476" y="549211"/>
              <a:ext cx="6219825" cy="565950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95287" y="4513262"/>
            <a:ext cx="2159000" cy="12827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110489" rIns="0" bIns="0" rtlCol="0">
            <a:spAutoFit/>
          </a:bodyPr>
          <a:lstStyle/>
          <a:p>
            <a:pPr marL="102235" marR="94615" indent="96520" algn="ctr">
              <a:lnSpc>
                <a:spcPct val="102099"/>
              </a:lnSpc>
              <a:spcBef>
                <a:spcPts val="869"/>
              </a:spcBef>
            </a:pPr>
            <a:r>
              <a:rPr sz="1800" b="1" spc="-60" dirty="0">
                <a:solidFill>
                  <a:srgbClr val="CC3300"/>
                </a:solidFill>
                <a:latin typeface="Arial"/>
                <a:cs typeface="Arial"/>
              </a:rPr>
              <a:t>ETAPAS</a:t>
            </a:r>
            <a:r>
              <a:rPr sz="1800" b="1" spc="3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EN LA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REPLICACIÓN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 DE </a:t>
            </a:r>
            <a:r>
              <a:rPr sz="1800" b="1" spc="-484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UN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C3300"/>
                </a:solidFill>
                <a:latin typeface="Arial"/>
                <a:cs typeface="Arial"/>
              </a:rPr>
              <a:t>BACTERIÓFAGO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_tradnl" b="1" i="1" dirty="0">
                <a:solidFill>
                  <a:srgbClr val="002060"/>
                </a:solidFill>
              </a:rPr>
              <a:t>Morfología celular</a:t>
            </a:r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3886200" cy="2303463"/>
          </a:xfrm>
        </p:spPr>
        <p:txBody>
          <a:bodyPr/>
          <a:lstStyle/>
          <a:p>
            <a:pPr eaLnBrk="1" hangingPunct="1"/>
            <a:r>
              <a:rPr lang="es-ES" altLang="es-ES_tradnl" sz="2400" dirty="0"/>
              <a:t>1. Cocos; redondeadas</a:t>
            </a:r>
          </a:p>
          <a:p>
            <a:pPr eaLnBrk="1" hangingPunct="1"/>
            <a:r>
              <a:rPr lang="es-ES" altLang="es-ES_tradnl" sz="2400" dirty="0"/>
              <a:t>2. Bacilos alargadas</a:t>
            </a:r>
          </a:p>
          <a:p>
            <a:pPr eaLnBrk="1" hangingPunct="1"/>
            <a:r>
              <a:rPr lang="es-ES" altLang="es-ES_tradnl" sz="2400" dirty="0"/>
              <a:t>3. Vibrio : en coma</a:t>
            </a:r>
          </a:p>
          <a:p>
            <a:pPr eaLnBrk="1" hangingPunct="1"/>
            <a:r>
              <a:rPr lang="es-ES" altLang="es-ES_tradnl" sz="2400" dirty="0"/>
              <a:t>4. Espirilo: enroscadas</a:t>
            </a:r>
          </a:p>
          <a:p>
            <a:pPr lvl="1" eaLnBrk="1" hangingPunct="1"/>
            <a:r>
              <a:rPr lang="es-ES" altLang="es-ES_tradnl" sz="2200" dirty="0"/>
              <a:t>Espiroqueta: en hélice</a:t>
            </a:r>
          </a:p>
        </p:txBody>
      </p:sp>
      <p:sp>
        <p:nvSpPr>
          <p:cNvPr id="41987" name="5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50021"/>
              </a:buClr>
              <a:buSzPct val="60000"/>
              <a:buFont typeface="Wingdings" panose="05000000000000000000" pitchFamily="2" charset="2"/>
              <a:buChar char="l"/>
              <a:defRPr sz="28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rgbClr val="3333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A50021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202EB00-573E-4F6F-BDC8-9662091536F0}" type="slidenum">
              <a:rPr lang="es-ES" altLang="es-ES_tradnl" sz="10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s-ES" altLang="es-ES_tradnl" sz="1000">
              <a:latin typeface="Arial Black" panose="020B0A04020102020204" pitchFamily="34" charset="0"/>
            </a:endParaRPr>
          </a:p>
        </p:txBody>
      </p:sp>
      <p:pic>
        <p:nvPicPr>
          <p:cNvPr id="41990" name="Picture 10" descr="bact_Morfo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" r="40552" b="59322"/>
          <a:stretch>
            <a:fillRect/>
          </a:stretch>
        </p:blipFill>
        <p:spPr bwMode="auto">
          <a:xfrm>
            <a:off x="4831624" y="859085"/>
            <a:ext cx="3713163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1" name="Picture 11" descr="bact_Morfo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6" t="44041" r="40552" b="30519"/>
          <a:stretch>
            <a:fillRect/>
          </a:stretch>
        </p:blipFill>
        <p:spPr bwMode="auto">
          <a:xfrm>
            <a:off x="6156176" y="3963480"/>
            <a:ext cx="2660650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2" name="Picture 13" descr="bact_Morfo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09" t="22040" r="3419" b="59282"/>
          <a:stretch>
            <a:fillRect/>
          </a:stretch>
        </p:blipFill>
        <p:spPr bwMode="auto">
          <a:xfrm>
            <a:off x="357188" y="4386263"/>
            <a:ext cx="28575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3" name="Group 15"/>
          <p:cNvGrpSpPr>
            <a:grpSpLocks/>
          </p:cNvGrpSpPr>
          <p:nvPr/>
        </p:nvGrpSpPr>
        <p:grpSpPr bwMode="auto">
          <a:xfrm>
            <a:off x="3430513" y="3749902"/>
            <a:ext cx="2509838" cy="2208213"/>
            <a:chOff x="2472" y="2614"/>
            <a:chExt cx="1179" cy="1180"/>
          </a:xfrm>
        </p:grpSpPr>
        <p:pic>
          <p:nvPicPr>
            <p:cNvPr id="41994" name="Picture 12" descr="bact_Morfol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35" t="57602" r="3000" b="3400"/>
            <a:stretch>
              <a:fillRect/>
            </a:stretch>
          </p:blipFill>
          <p:spPr bwMode="auto">
            <a:xfrm>
              <a:off x="2472" y="2614"/>
              <a:ext cx="1179" cy="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995" name="Text Box 14"/>
            <p:cNvSpPr txBox="1">
              <a:spLocks noChangeArrowheads="1"/>
            </p:cNvSpPr>
            <p:nvPr/>
          </p:nvSpPr>
          <p:spPr bwMode="auto">
            <a:xfrm>
              <a:off x="2562" y="2868"/>
              <a:ext cx="636" cy="154"/>
            </a:xfrm>
            <a:prstGeom prst="rect">
              <a:avLst/>
            </a:prstGeom>
            <a:solidFill>
              <a:srgbClr val="FFF4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A50021"/>
                </a:buClr>
                <a:buSzPct val="60000"/>
                <a:buFont typeface="Wingdings" panose="05000000000000000000" pitchFamily="2" charset="2"/>
                <a:buChar char="l"/>
                <a:defRPr sz="2800">
                  <a:solidFill>
                    <a:srgbClr val="A5002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panose="05000000000000000000" pitchFamily="2" charset="2"/>
                <a:buChar char="l"/>
                <a:defRPr sz="2400">
                  <a:solidFill>
                    <a:srgbClr val="333399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A50021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rgbClr val="A5002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rgbClr val="FFFF00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SzPct val="4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s-ES" altLang="es-ES_tradnl" sz="1000">
                  <a:solidFill>
                    <a:schemeClr val="tx1"/>
                  </a:solidFill>
                </a:rPr>
                <a:t>espirilo</a:t>
              </a:r>
            </a:p>
          </p:txBody>
        </p:sp>
      </p:grp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Ana Molina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19400" y="2644775"/>
            <a:ext cx="1365250" cy="790575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51513" y="4235450"/>
            <a:ext cx="1388392" cy="83038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4953000" y="2641663"/>
            <a:ext cx="1984375" cy="804545"/>
            <a:chOff x="4953000" y="2641663"/>
            <a:chExt cx="1984375" cy="80454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53000" y="2641663"/>
              <a:ext cx="1363726" cy="80407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270500" y="3052699"/>
              <a:ext cx="341630" cy="381635"/>
            </a:xfrm>
            <a:custGeom>
              <a:avLst/>
              <a:gdLst/>
              <a:ahLst/>
              <a:cxnLst/>
              <a:rect l="l" t="t" r="r" b="b"/>
              <a:pathLst>
                <a:path w="341629" h="381635">
                  <a:moveTo>
                    <a:pt x="0" y="0"/>
                  </a:moveTo>
                  <a:lnTo>
                    <a:pt x="0" y="379475"/>
                  </a:lnTo>
                </a:path>
                <a:path w="341629" h="381635">
                  <a:moveTo>
                    <a:pt x="0" y="381126"/>
                  </a:moveTo>
                  <a:lnTo>
                    <a:pt x="341375" y="198500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32600" y="2957449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449960" y="0"/>
                  </a:moveTo>
                  <a:lnTo>
                    <a:pt x="449960" y="50037"/>
                  </a:lnTo>
                  <a:lnTo>
                    <a:pt x="0" y="50037"/>
                  </a:lnTo>
                  <a:lnTo>
                    <a:pt x="0" y="150113"/>
                  </a:lnTo>
                  <a:lnTo>
                    <a:pt x="449960" y="150113"/>
                  </a:lnTo>
                  <a:lnTo>
                    <a:pt x="449960" y="200025"/>
                  </a:lnTo>
                  <a:lnTo>
                    <a:pt x="600075" y="100075"/>
                  </a:lnTo>
                  <a:lnTo>
                    <a:pt x="449960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32600" y="2957449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0" y="50037"/>
                  </a:moveTo>
                  <a:lnTo>
                    <a:pt x="449960" y="50037"/>
                  </a:lnTo>
                  <a:lnTo>
                    <a:pt x="449960" y="0"/>
                  </a:lnTo>
                  <a:lnTo>
                    <a:pt x="600075" y="100075"/>
                  </a:lnTo>
                  <a:lnTo>
                    <a:pt x="449960" y="200025"/>
                  </a:lnTo>
                  <a:lnTo>
                    <a:pt x="449960" y="150113"/>
                  </a:lnTo>
                  <a:lnTo>
                    <a:pt x="0" y="150113"/>
                  </a:lnTo>
                  <a:lnTo>
                    <a:pt x="0" y="50037"/>
                  </a:lnTo>
                  <a:close/>
                </a:path>
              </a:pathLst>
            </a:custGeom>
            <a:ln w="936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09600" y="3525837"/>
            <a:ext cx="1479550" cy="836930"/>
            <a:chOff x="609600" y="3525837"/>
            <a:chExt cx="1479550" cy="836930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600" y="3525837"/>
              <a:ext cx="1479550" cy="81756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85800" y="3808475"/>
              <a:ext cx="201930" cy="548005"/>
            </a:xfrm>
            <a:custGeom>
              <a:avLst/>
              <a:gdLst/>
              <a:ahLst/>
              <a:cxnLst/>
              <a:rect l="l" t="t" r="r" b="b"/>
              <a:pathLst>
                <a:path w="201930" h="548004">
                  <a:moveTo>
                    <a:pt x="0" y="547624"/>
                  </a:moveTo>
                  <a:lnTo>
                    <a:pt x="201612" y="0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10400" y="2535173"/>
            <a:ext cx="1295400" cy="1057275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953000" y="4321175"/>
            <a:ext cx="1365250" cy="790575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6385071" y="4019550"/>
            <a:ext cx="1939925" cy="1373505"/>
            <a:chOff x="6385071" y="4019550"/>
            <a:chExt cx="1939925" cy="1373505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0400" y="4019550"/>
              <a:ext cx="1314450" cy="137325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389751" y="4671948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449960" y="0"/>
                  </a:moveTo>
                  <a:lnTo>
                    <a:pt x="449960" y="50037"/>
                  </a:lnTo>
                  <a:lnTo>
                    <a:pt x="0" y="50037"/>
                  </a:lnTo>
                  <a:lnTo>
                    <a:pt x="0" y="150113"/>
                  </a:lnTo>
                  <a:lnTo>
                    <a:pt x="449960" y="150113"/>
                  </a:lnTo>
                  <a:lnTo>
                    <a:pt x="449960" y="200025"/>
                  </a:lnTo>
                  <a:lnTo>
                    <a:pt x="600075" y="100075"/>
                  </a:lnTo>
                  <a:lnTo>
                    <a:pt x="449960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89751" y="4671948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0" y="50037"/>
                  </a:moveTo>
                  <a:lnTo>
                    <a:pt x="449960" y="50037"/>
                  </a:lnTo>
                  <a:lnTo>
                    <a:pt x="449960" y="0"/>
                  </a:lnTo>
                  <a:lnTo>
                    <a:pt x="600075" y="100075"/>
                  </a:lnTo>
                  <a:lnTo>
                    <a:pt x="449960" y="200025"/>
                  </a:lnTo>
                  <a:lnTo>
                    <a:pt x="449960" y="150113"/>
                  </a:lnTo>
                  <a:lnTo>
                    <a:pt x="0" y="150113"/>
                  </a:lnTo>
                  <a:lnTo>
                    <a:pt x="0" y="50037"/>
                  </a:lnTo>
                  <a:close/>
                </a:path>
              </a:pathLst>
            </a:custGeom>
            <a:ln w="936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231126" y="5421883"/>
            <a:ext cx="1046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División</a:t>
            </a:r>
            <a:r>
              <a:rPr sz="1200" spc="-6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celular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372869" y="1598422"/>
            <a:ext cx="62706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 MT"/>
                <a:cs typeface="Arial MT"/>
              </a:rPr>
              <a:t>El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b="1" spc="-5" dirty="0">
                <a:latin typeface="Arial"/>
                <a:cs typeface="Arial"/>
              </a:rPr>
              <a:t>ciclo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replicativo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spc="-5" dirty="0">
                <a:latin typeface="Arial MT"/>
                <a:cs typeface="Arial MT"/>
              </a:rPr>
              <a:t>de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los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bacteriófagos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pueden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seguir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dos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caminos: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60450" y="2895600"/>
            <a:ext cx="850900" cy="520700"/>
          </a:xfrm>
          <a:prstGeom prst="rect">
            <a:avLst/>
          </a:prstGeom>
          <a:solidFill>
            <a:srgbClr val="C5FDAF"/>
          </a:solidFill>
          <a:ln w="9360">
            <a:solidFill>
              <a:srgbClr val="B1B1B1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37795" marR="130810" indent="15240">
              <a:lnSpc>
                <a:spcPct val="100000"/>
              </a:lnSpc>
              <a:spcBef>
                <a:spcPts val="330"/>
              </a:spcBef>
            </a:pPr>
            <a:r>
              <a:rPr sz="1400" spc="-5" dirty="0">
                <a:solidFill>
                  <a:srgbClr val="003300"/>
                </a:solidFill>
                <a:latin typeface="Arial MT"/>
                <a:cs typeface="Arial MT"/>
              </a:rPr>
              <a:t>CICLO </a:t>
            </a:r>
            <a:r>
              <a:rPr sz="1400" spc="-375" dirty="0">
                <a:solidFill>
                  <a:srgbClr val="003300"/>
                </a:solidFill>
                <a:latin typeface="Arial MT"/>
                <a:cs typeface="Arial MT"/>
              </a:rPr>
              <a:t> </a:t>
            </a:r>
            <a:r>
              <a:rPr sz="1400" dirty="0">
                <a:solidFill>
                  <a:srgbClr val="003300"/>
                </a:solidFill>
                <a:latin typeface="Arial MT"/>
                <a:cs typeface="Arial MT"/>
              </a:rPr>
              <a:t>LÍ</a:t>
            </a:r>
            <a:r>
              <a:rPr sz="1400" spc="-10" dirty="0">
                <a:solidFill>
                  <a:srgbClr val="003300"/>
                </a:solidFill>
                <a:latin typeface="Arial MT"/>
                <a:cs typeface="Arial MT"/>
              </a:rPr>
              <a:t>T</a:t>
            </a:r>
            <a:r>
              <a:rPr sz="1400" dirty="0">
                <a:solidFill>
                  <a:srgbClr val="003300"/>
                </a:solidFill>
                <a:latin typeface="Arial MT"/>
                <a:cs typeface="Arial MT"/>
              </a:rPr>
              <a:t>I</a:t>
            </a:r>
            <a:r>
              <a:rPr sz="1400" spc="-10" dirty="0">
                <a:solidFill>
                  <a:srgbClr val="003300"/>
                </a:solidFill>
                <a:latin typeface="Arial MT"/>
                <a:cs typeface="Arial MT"/>
              </a:rPr>
              <a:t>C</a:t>
            </a:r>
            <a:r>
              <a:rPr sz="1400" dirty="0">
                <a:solidFill>
                  <a:srgbClr val="003300"/>
                </a:solidFill>
                <a:latin typeface="Arial MT"/>
                <a:cs typeface="Arial MT"/>
              </a:rPr>
              <a:t>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38200" y="5016500"/>
            <a:ext cx="1371600" cy="520700"/>
          </a:xfrm>
          <a:prstGeom prst="rect">
            <a:avLst/>
          </a:prstGeom>
          <a:solidFill>
            <a:srgbClr val="C5FDAF"/>
          </a:solidFill>
          <a:ln w="9360">
            <a:solidFill>
              <a:srgbClr val="B1B1B1"/>
            </a:solidFill>
          </a:ln>
        </p:spPr>
        <p:txBody>
          <a:bodyPr vert="horz" wrap="square" lIns="0" tIns="41910" rIns="0" bIns="0" rtlCol="0">
            <a:spAutoFit/>
          </a:bodyPr>
          <a:lstStyle/>
          <a:p>
            <a:pPr marL="130175" marR="123825" indent="283210">
              <a:lnSpc>
                <a:spcPct val="100000"/>
              </a:lnSpc>
              <a:spcBef>
                <a:spcPts val="330"/>
              </a:spcBef>
            </a:pPr>
            <a:r>
              <a:rPr sz="1400" spc="-5" dirty="0">
                <a:solidFill>
                  <a:srgbClr val="003300"/>
                </a:solidFill>
                <a:latin typeface="Arial MT"/>
                <a:cs typeface="Arial MT"/>
              </a:rPr>
              <a:t>CICLO </a:t>
            </a:r>
            <a:r>
              <a:rPr sz="1400" dirty="0">
                <a:solidFill>
                  <a:srgbClr val="003300"/>
                </a:solidFill>
                <a:latin typeface="Arial MT"/>
                <a:cs typeface="Arial MT"/>
              </a:rPr>
              <a:t> LISOGÉ</a:t>
            </a:r>
            <a:r>
              <a:rPr sz="1400" spc="-10" dirty="0">
                <a:solidFill>
                  <a:srgbClr val="003300"/>
                </a:solidFill>
                <a:latin typeface="Arial MT"/>
                <a:cs typeface="Arial MT"/>
              </a:rPr>
              <a:t>N</a:t>
            </a:r>
            <a:r>
              <a:rPr sz="1400" dirty="0">
                <a:solidFill>
                  <a:srgbClr val="003300"/>
                </a:solidFill>
                <a:latin typeface="Arial MT"/>
                <a:cs typeface="Arial MT"/>
              </a:rPr>
              <a:t>I</a:t>
            </a:r>
            <a:r>
              <a:rPr sz="1400" spc="-10" dirty="0">
                <a:solidFill>
                  <a:srgbClr val="003300"/>
                </a:solidFill>
                <a:latin typeface="Arial MT"/>
                <a:cs typeface="Arial MT"/>
              </a:rPr>
              <a:t>C</a:t>
            </a:r>
            <a:r>
              <a:rPr sz="1400" dirty="0">
                <a:solidFill>
                  <a:srgbClr val="003300"/>
                </a:solidFill>
                <a:latin typeface="Arial MT"/>
                <a:cs typeface="Arial MT"/>
              </a:rPr>
              <a:t>O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37794" y="4386833"/>
            <a:ext cx="91249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4615" marR="5080" indent="-8255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Inyección</a:t>
            </a:r>
            <a:r>
              <a:rPr sz="1200" spc="-8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ADN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vírico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844164" y="3554729"/>
            <a:ext cx="10541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5080" indent="-1524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Re</a:t>
            </a:r>
            <a:r>
              <a:rPr sz="1200" dirty="0">
                <a:latin typeface="Arial MT"/>
                <a:cs typeface="Arial MT"/>
              </a:rPr>
              <a:t>p</a:t>
            </a:r>
            <a:r>
              <a:rPr sz="1200" spc="-5" dirty="0">
                <a:latin typeface="Arial MT"/>
                <a:cs typeface="Arial MT"/>
              </a:rPr>
              <a:t>l</a:t>
            </a:r>
            <a:r>
              <a:rPr sz="1200" spc="-10" dirty="0">
                <a:latin typeface="Arial MT"/>
                <a:cs typeface="Arial MT"/>
              </a:rPr>
              <a:t>i</a:t>
            </a:r>
            <a:r>
              <a:rPr sz="1200" spc="-5" dirty="0">
                <a:latin typeface="Arial MT"/>
                <a:cs typeface="Arial MT"/>
              </a:rPr>
              <a:t>caci</a:t>
            </a:r>
            <a:r>
              <a:rPr sz="1200" spc="-15" dirty="0">
                <a:latin typeface="Arial MT"/>
                <a:cs typeface="Arial MT"/>
              </a:rPr>
              <a:t>ó</a:t>
            </a:r>
            <a:r>
              <a:rPr sz="1200" spc="-5" dirty="0">
                <a:latin typeface="Arial MT"/>
                <a:cs typeface="Arial MT"/>
              </a:rPr>
              <a:t>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  ADN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vírico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2182895" y="3241724"/>
            <a:ext cx="1252855" cy="404495"/>
            <a:chOff x="2182895" y="3241724"/>
            <a:chExt cx="1252855" cy="404495"/>
          </a:xfrm>
        </p:grpSpPr>
        <p:sp>
          <p:nvSpPr>
            <p:cNvPr id="31" name="object 31"/>
            <p:cNvSpPr/>
            <p:nvPr/>
          </p:nvSpPr>
          <p:spPr>
            <a:xfrm>
              <a:off x="3227451" y="3248025"/>
              <a:ext cx="201930" cy="304800"/>
            </a:xfrm>
            <a:custGeom>
              <a:avLst/>
              <a:gdLst/>
              <a:ahLst/>
              <a:cxnLst/>
              <a:rect l="l" t="t" r="r" b="b"/>
              <a:pathLst>
                <a:path w="201929" h="304800">
                  <a:moveTo>
                    <a:pt x="0" y="0"/>
                  </a:moveTo>
                  <a:lnTo>
                    <a:pt x="158750" y="304800"/>
                  </a:lnTo>
                </a:path>
                <a:path w="201929" h="304800">
                  <a:moveTo>
                    <a:pt x="201549" y="100075"/>
                  </a:moveTo>
                  <a:lnTo>
                    <a:pt x="158750" y="304800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187575" y="3265424"/>
              <a:ext cx="619760" cy="375920"/>
            </a:xfrm>
            <a:custGeom>
              <a:avLst/>
              <a:gdLst/>
              <a:ahLst/>
              <a:cxnLst/>
              <a:rect l="l" t="t" r="r" b="b"/>
              <a:pathLst>
                <a:path w="619760" h="375920">
                  <a:moveTo>
                    <a:pt x="420369" y="0"/>
                  </a:moveTo>
                  <a:lnTo>
                    <a:pt x="445516" y="49529"/>
                  </a:lnTo>
                  <a:lnTo>
                    <a:pt x="0" y="276478"/>
                  </a:lnTo>
                  <a:lnTo>
                    <a:pt x="50418" y="375538"/>
                  </a:lnTo>
                  <a:lnTo>
                    <a:pt x="496062" y="148462"/>
                  </a:lnTo>
                  <a:lnTo>
                    <a:pt x="521207" y="197992"/>
                  </a:lnTo>
                  <a:lnTo>
                    <a:pt x="619251" y="23367"/>
                  </a:lnTo>
                  <a:lnTo>
                    <a:pt x="420369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187575" y="3265424"/>
              <a:ext cx="619760" cy="375920"/>
            </a:xfrm>
            <a:custGeom>
              <a:avLst/>
              <a:gdLst/>
              <a:ahLst/>
              <a:cxnLst/>
              <a:rect l="l" t="t" r="r" b="b"/>
              <a:pathLst>
                <a:path w="619760" h="375920">
                  <a:moveTo>
                    <a:pt x="0" y="276478"/>
                  </a:moveTo>
                  <a:lnTo>
                    <a:pt x="445516" y="49529"/>
                  </a:lnTo>
                  <a:lnTo>
                    <a:pt x="420369" y="0"/>
                  </a:lnTo>
                  <a:lnTo>
                    <a:pt x="619251" y="23367"/>
                  </a:lnTo>
                  <a:lnTo>
                    <a:pt x="521207" y="197992"/>
                  </a:lnTo>
                  <a:lnTo>
                    <a:pt x="496062" y="148462"/>
                  </a:lnTo>
                  <a:lnTo>
                    <a:pt x="50418" y="375538"/>
                  </a:lnTo>
                  <a:lnTo>
                    <a:pt x="0" y="276478"/>
                  </a:lnTo>
                  <a:close/>
                </a:path>
              </a:pathLst>
            </a:custGeom>
            <a:ln w="936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859782" y="3459226"/>
            <a:ext cx="14554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Síntesis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proteínas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 </a:t>
            </a:r>
            <a:r>
              <a:rPr sz="1200" spc="-5" dirty="0">
                <a:latin typeface="Arial MT"/>
                <a:cs typeface="Arial MT"/>
              </a:rPr>
              <a:t>ensamblaje </a:t>
            </a:r>
            <a:r>
              <a:rPr sz="1200" dirty="0">
                <a:latin typeface="Arial MT"/>
                <a:cs typeface="Arial MT"/>
              </a:rPr>
              <a:t>de 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partículas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víricas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8125459" y="2315971"/>
            <a:ext cx="330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Lis</a:t>
            </a:r>
            <a:r>
              <a:rPr sz="1200" spc="-10" dirty="0">
                <a:latin typeface="Arial MT"/>
                <a:cs typeface="Arial MT"/>
              </a:rPr>
              <a:t>i</a:t>
            </a:r>
            <a:r>
              <a:rPr sz="1200" dirty="0">
                <a:latin typeface="Arial MT"/>
                <a:cs typeface="Arial MT"/>
              </a:rPr>
              <a:t>s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843773" y="2474976"/>
            <a:ext cx="249554" cy="246379"/>
          </a:xfrm>
          <a:custGeom>
            <a:avLst/>
            <a:gdLst/>
            <a:ahLst/>
            <a:cxnLst/>
            <a:rect l="l" t="t" r="r" b="b"/>
            <a:pathLst>
              <a:path w="249554" h="246380">
                <a:moveTo>
                  <a:pt x="249300" y="0"/>
                </a:moveTo>
                <a:lnTo>
                  <a:pt x="0" y="245999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2650617" y="5155183"/>
            <a:ext cx="3860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ADN</a:t>
            </a:r>
            <a:endParaRPr sz="12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200" spc="-15" dirty="0">
                <a:latin typeface="Arial MT"/>
                <a:cs typeface="Arial MT"/>
              </a:rPr>
              <a:t>v</a:t>
            </a:r>
            <a:r>
              <a:rPr sz="1200" spc="-10" dirty="0">
                <a:latin typeface="Arial MT"/>
                <a:cs typeface="Arial MT"/>
              </a:rPr>
              <a:t>í</a:t>
            </a:r>
            <a:r>
              <a:rPr sz="1200" spc="-5" dirty="0">
                <a:latin typeface="Arial MT"/>
                <a:cs typeface="Arial MT"/>
              </a:rPr>
              <a:t>r</a:t>
            </a:r>
            <a:r>
              <a:rPr sz="1200" spc="-15" dirty="0">
                <a:latin typeface="Arial MT"/>
                <a:cs typeface="Arial MT"/>
              </a:rPr>
              <a:t>i</a:t>
            </a:r>
            <a:r>
              <a:rPr sz="1200" spc="-5" dirty="0">
                <a:latin typeface="Arial MT"/>
                <a:cs typeface="Arial MT"/>
              </a:rPr>
              <a:t>co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847975" y="4570348"/>
            <a:ext cx="351155" cy="581025"/>
          </a:xfrm>
          <a:custGeom>
            <a:avLst/>
            <a:gdLst/>
            <a:ahLst/>
            <a:cxnLst/>
            <a:rect l="l" t="t" r="r" b="b"/>
            <a:pathLst>
              <a:path w="351155" h="581025">
                <a:moveTo>
                  <a:pt x="0" y="581025"/>
                </a:moveTo>
                <a:lnTo>
                  <a:pt x="350900" y="0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253232" y="5155183"/>
            <a:ext cx="8566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 marR="5080" indent="-5969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</a:t>
            </a:r>
            <a:r>
              <a:rPr sz="1200" spc="-15" dirty="0">
                <a:latin typeface="Arial MT"/>
                <a:cs typeface="Arial MT"/>
              </a:rPr>
              <a:t>r</a:t>
            </a:r>
            <a:r>
              <a:rPr sz="1200" spc="-5" dirty="0">
                <a:latin typeface="Arial MT"/>
                <a:cs typeface="Arial MT"/>
              </a:rPr>
              <a:t>o</a:t>
            </a:r>
            <a:r>
              <a:rPr sz="1200" spc="5" dirty="0">
                <a:latin typeface="Arial MT"/>
                <a:cs typeface="Arial MT"/>
              </a:rPr>
              <a:t>m</a:t>
            </a:r>
            <a:r>
              <a:rPr sz="1200" spc="-5" dirty="0">
                <a:latin typeface="Arial MT"/>
                <a:cs typeface="Arial MT"/>
              </a:rPr>
              <a:t>osoma  bacteriano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2159018" y="4102880"/>
            <a:ext cx="1409700" cy="1062990"/>
            <a:chOff x="2159018" y="4102880"/>
            <a:chExt cx="1409700" cy="1062990"/>
          </a:xfrm>
        </p:grpSpPr>
        <p:sp>
          <p:nvSpPr>
            <p:cNvPr id="41" name="object 41"/>
            <p:cNvSpPr/>
            <p:nvPr/>
          </p:nvSpPr>
          <p:spPr>
            <a:xfrm>
              <a:off x="3551300" y="4789423"/>
              <a:ext cx="11430" cy="370205"/>
            </a:xfrm>
            <a:custGeom>
              <a:avLst/>
              <a:gdLst/>
              <a:ahLst/>
              <a:cxnLst/>
              <a:rect l="l" t="t" r="r" b="b"/>
              <a:pathLst>
                <a:path w="11429" h="370204">
                  <a:moveTo>
                    <a:pt x="11049" y="0"/>
                  </a:moveTo>
                  <a:lnTo>
                    <a:pt x="0" y="369950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163699" y="4107560"/>
              <a:ext cx="619760" cy="375920"/>
            </a:xfrm>
            <a:custGeom>
              <a:avLst/>
              <a:gdLst/>
              <a:ahLst/>
              <a:cxnLst/>
              <a:rect l="l" t="t" r="r" b="b"/>
              <a:pathLst>
                <a:path w="619760" h="375920">
                  <a:moveTo>
                    <a:pt x="50545" y="0"/>
                  </a:moveTo>
                  <a:lnTo>
                    <a:pt x="0" y="99059"/>
                  </a:lnTo>
                  <a:lnTo>
                    <a:pt x="445643" y="326136"/>
                  </a:lnTo>
                  <a:lnTo>
                    <a:pt x="420369" y="375538"/>
                  </a:lnTo>
                  <a:lnTo>
                    <a:pt x="619378" y="352297"/>
                  </a:lnTo>
                  <a:lnTo>
                    <a:pt x="521334" y="177545"/>
                  </a:lnTo>
                  <a:lnTo>
                    <a:pt x="496062" y="227075"/>
                  </a:lnTo>
                  <a:lnTo>
                    <a:pt x="50545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163699" y="4107560"/>
              <a:ext cx="619760" cy="375920"/>
            </a:xfrm>
            <a:custGeom>
              <a:avLst/>
              <a:gdLst/>
              <a:ahLst/>
              <a:cxnLst/>
              <a:rect l="l" t="t" r="r" b="b"/>
              <a:pathLst>
                <a:path w="619760" h="375920">
                  <a:moveTo>
                    <a:pt x="0" y="99059"/>
                  </a:moveTo>
                  <a:lnTo>
                    <a:pt x="445643" y="326136"/>
                  </a:lnTo>
                  <a:lnTo>
                    <a:pt x="420369" y="375538"/>
                  </a:lnTo>
                  <a:lnTo>
                    <a:pt x="619378" y="352297"/>
                  </a:lnTo>
                  <a:lnTo>
                    <a:pt x="521334" y="177545"/>
                  </a:lnTo>
                  <a:lnTo>
                    <a:pt x="496062" y="227075"/>
                  </a:lnTo>
                  <a:lnTo>
                    <a:pt x="50545" y="0"/>
                  </a:lnTo>
                  <a:lnTo>
                    <a:pt x="0" y="99059"/>
                  </a:lnTo>
                  <a:close/>
                </a:path>
              </a:pathLst>
            </a:custGeom>
            <a:ln w="936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4748529" y="5180457"/>
            <a:ext cx="15995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I</a:t>
            </a:r>
            <a:r>
              <a:rPr sz="1200" spc="5" dirty="0">
                <a:latin typeface="Arial MT"/>
                <a:cs typeface="Arial MT"/>
              </a:rPr>
              <a:t>n</a:t>
            </a:r>
            <a:r>
              <a:rPr sz="1200" dirty="0">
                <a:latin typeface="Arial MT"/>
                <a:cs typeface="Arial MT"/>
              </a:rPr>
              <a:t>t</a:t>
            </a:r>
            <a:r>
              <a:rPr sz="1200" spc="5" dirty="0">
                <a:latin typeface="Arial MT"/>
                <a:cs typeface="Arial MT"/>
              </a:rPr>
              <a:t>e</a:t>
            </a:r>
            <a:r>
              <a:rPr sz="1200" spc="-15" dirty="0">
                <a:latin typeface="Arial MT"/>
                <a:cs typeface="Arial MT"/>
              </a:rPr>
              <a:t>g</a:t>
            </a:r>
            <a:r>
              <a:rPr sz="1200" spc="-5" dirty="0">
                <a:latin typeface="Arial MT"/>
                <a:cs typeface="Arial MT"/>
              </a:rPr>
              <a:t>ración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DN  </a:t>
            </a:r>
            <a:r>
              <a:rPr sz="1200" spc="-10" dirty="0">
                <a:latin typeface="Arial MT"/>
                <a:cs typeface="Arial MT"/>
              </a:rPr>
              <a:t>vírico</a:t>
            </a:r>
            <a:r>
              <a:rPr sz="1200" spc="-5" dirty="0">
                <a:latin typeface="Arial MT"/>
                <a:cs typeface="Arial MT"/>
              </a:rPr>
              <a:t> en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el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cromosoma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bacteriano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295900" y="4798948"/>
            <a:ext cx="189230" cy="409575"/>
          </a:xfrm>
          <a:custGeom>
            <a:avLst/>
            <a:gdLst/>
            <a:ahLst/>
            <a:cxnLst/>
            <a:rect l="l" t="t" r="r" b="b"/>
            <a:pathLst>
              <a:path w="189229" h="409575">
                <a:moveTo>
                  <a:pt x="0" y="409575"/>
                </a:moveTo>
                <a:lnTo>
                  <a:pt x="188975" y="0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4237120" y="2927368"/>
            <a:ext cx="609600" cy="209550"/>
            <a:chOff x="4237120" y="2927368"/>
            <a:chExt cx="609600" cy="209550"/>
          </a:xfrm>
        </p:grpSpPr>
        <p:sp>
          <p:nvSpPr>
            <p:cNvPr id="47" name="object 47"/>
            <p:cNvSpPr/>
            <p:nvPr/>
          </p:nvSpPr>
          <p:spPr>
            <a:xfrm>
              <a:off x="4241800" y="2932049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450088" y="0"/>
                  </a:moveTo>
                  <a:lnTo>
                    <a:pt x="450088" y="50037"/>
                  </a:lnTo>
                  <a:lnTo>
                    <a:pt x="0" y="50037"/>
                  </a:lnTo>
                  <a:lnTo>
                    <a:pt x="0" y="150113"/>
                  </a:lnTo>
                  <a:lnTo>
                    <a:pt x="450088" y="150113"/>
                  </a:lnTo>
                  <a:lnTo>
                    <a:pt x="450088" y="200025"/>
                  </a:lnTo>
                  <a:lnTo>
                    <a:pt x="600075" y="100075"/>
                  </a:lnTo>
                  <a:lnTo>
                    <a:pt x="450088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241800" y="2932049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0" y="50037"/>
                  </a:moveTo>
                  <a:lnTo>
                    <a:pt x="450088" y="50037"/>
                  </a:lnTo>
                  <a:lnTo>
                    <a:pt x="450088" y="0"/>
                  </a:lnTo>
                  <a:lnTo>
                    <a:pt x="600075" y="100075"/>
                  </a:lnTo>
                  <a:lnTo>
                    <a:pt x="450088" y="200025"/>
                  </a:lnTo>
                  <a:lnTo>
                    <a:pt x="450088" y="150113"/>
                  </a:lnTo>
                  <a:lnTo>
                    <a:pt x="0" y="150113"/>
                  </a:lnTo>
                  <a:lnTo>
                    <a:pt x="0" y="50037"/>
                  </a:lnTo>
                  <a:close/>
                </a:path>
              </a:pathLst>
            </a:custGeom>
            <a:ln w="936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4294270" y="4641868"/>
            <a:ext cx="609600" cy="209550"/>
            <a:chOff x="4294270" y="4641868"/>
            <a:chExt cx="609600" cy="209550"/>
          </a:xfrm>
        </p:grpSpPr>
        <p:sp>
          <p:nvSpPr>
            <p:cNvPr id="50" name="object 50"/>
            <p:cNvSpPr/>
            <p:nvPr/>
          </p:nvSpPr>
          <p:spPr>
            <a:xfrm>
              <a:off x="4298950" y="4646549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450088" y="0"/>
                  </a:moveTo>
                  <a:lnTo>
                    <a:pt x="450088" y="50037"/>
                  </a:lnTo>
                  <a:lnTo>
                    <a:pt x="0" y="50037"/>
                  </a:lnTo>
                  <a:lnTo>
                    <a:pt x="0" y="150113"/>
                  </a:lnTo>
                  <a:lnTo>
                    <a:pt x="450088" y="150113"/>
                  </a:lnTo>
                  <a:lnTo>
                    <a:pt x="450088" y="200025"/>
                  </a:lnTo>
                  <a:lnTo>
                    <a:pt x="600075" y="100075"/>
                  </a:lnTo>
                  <a:lnTo>
                    <a:pt x="450088" y="0"/>
                  </a:lnTo>
                  <a:close/>
                </a:path>
              </a:pathLst>
            </a:custGeom>
            <a:solidFill>
              <a:srgbClr val="FF33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298950" y="4646549"/>
              <a:ext cx="600075" cy="200025"/>
            </a:xfrm>
            <a:custGeom>
              <a:avLst/>
              <a:gdLst/>
              <a:ahLst/>
              <a:cxnLst/>
              <a:rect l="l" t="t" r="r" b="b"/>
              <a:pathLst>
                <a:path w="600075" h="200025">
                  <a:moveTo>
                    <a:pt x="0" y="50037"/>
                  </a:moveTo>
                  <a:lnTo>
                    <a:pt x="450088" y="50037"/>
                  </a:lnTo>
                  <a:lnTo>
                    <a:pt x="450088" y="0"/>
                  </a:lnTo>
                  <a:lnTo>
                    <a:pt x="600075" y="100075"/>
                  </a:lnTo>
                  <a:lnTo>
                    <a:pt x="450088" y="200025"/>
                  </a:lnTo>
                  <a:lnTo>
                    <a:pt x="450088" y="150113"/>
                  </a:lnTo>
                  <a:lnTo>
                    <a:pt x="0" y="150113"/>
                  </a:lnTo>
                  <a:lnTo>
                    <a:pt x="0" y="50037"/>
                  </a:lnTo>
                  <a:close/>
                </a:path>
              </a:pathLst>
            </a:custGeom>
            <a:ln w="9360">
              <a:solidFill>
                <a:srgbClr val="00CC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611187" y="817625"/>
            <a:ext cx="792035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59690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CICLO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LITICO</a:t>
            </a:r>
            <a:r>
              <a:rPr sz="1800" b="1" spc="-4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Y</a:t>
            </a:r>
            <a:r>
              <a:rPr sz="1800" b="1" spc="-4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LISOGÉNICO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C3300"/>
                </a:solidFill>
                <a:latin typeface="Arial"/>
                <a:cs typeface="Arial"/>
              </a:rPr>
              <a:t>BACTERIÓFAGOS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33119" y="1506423"/>
            <a:ext cx="7248525" cy="44164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Pequeñas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partículas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infecciosas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y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patógenas</a:t>
            </a:r>
            <a:endParaRPr sz="2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sz="2400" b="1" dirty="0">
                <a:latin typeface="Arial"/>
                <a:cs typeface="Arial"/>
              </a:rPr>
              <a:t>(ej.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enfermedad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las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"vacas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locas”)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Compuestos </a:t>
            </a:r>
            <a:r>
              <a:rPr sz="2400" b="1" dirty="0">
                <a:latin typeface="Arial"/>
                <a:cs typeface="Arial"/>
              </a:rPr>
              <a:t>por </a:t>
            </a:r>
            <a:r>
              <a:rPr sz="2400" b="1" spc="-5" dirty="0">
                <a:latin typeface="Arial"/>
                <a:cs typeface="Arial"/>
              </a:rPr>
              <a:t>proteínas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40" dirty="0">
                <a:latin typeface="Arial"/>
                <a:cs typeface="Arial"/>
              </a:rPr>
              <a:t>PPr.</a:t>
            </a:r>
            <a:endParaRPr sz="24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469265" algn="l"/>
                <a:tab pos="469900" algn="l"/>
              </a:tabLst>
            </a:pPr>
            <a:r>
              <a:rPr sz="2400" b="1" spc="-10" dirty="0">
                <a:latin typeface="Arial"/>
                <a:cs typeface="Arial"/>
              </a:rPr>
              <a:t>Tienen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un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gran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poder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asociación.</a:t>
            </a:r>
            <a:endParaRPr sz="2400">
              <a:latin typeface="Arial"/>
              <a:cs typeface="Arial"/>
            </a:endParaRPr>
          </a:p>
          <a:p>
            <a:pPr marL="469900" marR="5080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400" b="1" spc="-5" dirty="0">
                <a:latin typeface="Arial"/>
                <a:cs typeface="Arial"/>
              </a:rPr>
              <a:t>Poseen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afinidad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por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las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proteínas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hidrófilas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de </a:t>
            </a:r>
            <a:r>
              <a:rPr sz="2400" b="1" spc="-6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las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membranas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celulares.</a:t>
            </a:r>
            <a:endParaRPr sz="2400">
              <a:latin typeface="Arial"/>
              <a:cs typeface="Arial"/>
            </a:endParaRPr>
          </a:p>
          <a:p>
            <a:pPr marL="469900" marR="252729" indent="-457200">
              <a:lnSpc>
                <a:spcPct val="100000"/>
              </a:lnSpc>
              <a:buAutoNum type="arabicPeriod" startAt="2"/>
              <a:tabLst>
                <a:tab pos="469265" algn="l"/>
                <a:tab pos="469900" algn="l"/>
              </a:tabLst>
            </a:pPr>
            <a:r>
              <a:rPr sz="2400" b="1" spc="-10" dirty="0">
                <a:latin typeface="Arial"/>
                <a:cs typeface="Arial"/>
              </a:rPr>
              <a:t>Tienen </a:t>
            </a:r>
            <a:r>
              <a:rPr sz="2400" b="1" spc="-5" dirty="0">
                <a:latin typeface="Arial"/>
                <a:cs typeface="Arial"/>
              </a:rPr>
              <a:t>capacidad para producir nuevos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priones,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especialmente</a:t>
            </a:r>
            <a:r>
              <a:rPr sz="2400" b="1" spc="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en </a:t>
            </a:r>
            <a:r>
              <a:rPr sz="2400" b="1" spc="-5" dirty="0">
                <a:latin typeface="Arial"/>
                <a:cs typeface="Arial"/>
              </a:rPr>
              <a:t>células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nerviosas.</a:t>
            </a:r>
            <a:endParaRPr sz="2400">
              <a:latin typeface="Arial"/>
              <a:cs typeface="Arial"/>
            </a:endParaRPr>
          </a:p>
          <a:p>
            <a:pPr marL="469900" marR="116205" indent="-457200">
              <a:lnSpc>
                <a:spcPct val="100000"/>
              </a:lnSpc>
              <a:buFont typeface="Arial"/>
              <a:buAutoNum type="arabicPeriod" startAt="2"/>
              <a:tabLst>
                <a:tab pos="551815" algn="l"/>
                <a:tab pos="552450" algn="l"/>
              </a:tabLst>
            </a:pPr>
            <a:r>
              <a:rPr dirty="0"/>
              <a:t>	</a:t>
            </a:r>
            <a:r>
              <a:rPr sz="2400" b="1" spc="-5" dirty="0">
                <a:latin typeface="Arial"/>
                <a:cs typeface="Arial"/>
              </a:rPr>
              <a:t>Se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transmiten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verticalmente</a:t>
            </a:r>
            <a:r>
              <a:rPr sz="2400" b="1" u="heavy" spc="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,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como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cualquier </a:t>
            </a:r>
            <a:r>
              <a:rPr sz="2400" b="1" spc="-65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enfermedad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hereditaria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pero también </a:t>
            </a:r>
            <a:r>
              <a:rPr sz="2400" b="1" dirty="0">
                <a:latin typeface="Arial"/>
                <a:cs typeface="Arial"/>
              </a:rPr>
              <a:t>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horizontalmente</a:t>
            </a:r>
            <a:r>
              <a:rPr sz="2400" b="1" dirty="0">
                <a:latin typeface="Arial"/>
                <a:cs typeface="Arial"/>
              </a:rPr>
              <a:t>, </a:t>
            </a:r>
            <a:r>
              <a:rPr sz="2400" b="1" spc="-5" dirty="0">
                <a:latin typeface="Arial"/>
                <a:cs typeface="Arial"/>
              </a:rPr>
              <a:t>mediante el contagio entre </a:t>
            </a:r>
            <a:r>
              <a:rPr sz="2400" b="1" dirty="0">
                <a:latin typeface="Arial"/>
                <a:cs typeface="Arial"/>
              </a:rPr>
              <a:t> individuos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igual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distinta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especie.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16301" y="817625"/>
            <a:ext cx="288163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57580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PRIONES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16301" y="817625"/>
            <a:ext cx="288163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57580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PRIONES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6402" y="4132257"/>
            <a:ext cx="1882008" cy="2027847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3270250" y="2744723"/>
            <a:ext cx="1446530" cy="76200"/>
          </a:xfrm>
          <a:custGeom>
            <a:avLst/>
            <a:gdLst/>
            <a:ahLst/>
            <a:cxnLst/>
            <a:rect l="l" t="t" r="r" b="b"/>
            <a:pathLst>
              <a:path w="1446529" h="76200">
                <a:moveTo>
                  <a:pt x="1370001" y="44436"/>
                </a:moveTo>
                <a:lnTo>
                  <a:pt x="1369949" y="76200"/>
                </a:lnTo>
                <a:lnTo>
                  <a:pt x="1433449" y="44450"/>
                </a:lnTo>
                <a:lnTo>
                  <a:pt x="1370001" y="44436"/>
                </a:lnTo>
                <a:close/>
              </a:path>
              <a:path w="1446529" h="76200">
                <a:moveTo>
                  <a:pt x="1370023" y="31735"/>
                </a:moveTo>
                <a:lnTo>
                  <a:pt x="1370001" y="44436"/>
                </a:lnTo>
                <a:lnTo>
                  <a:pt x="1382649" y="44450"/>
                </a:lnTo>
                <a:lnTo>
                  <a:pt x="1382776" y="31750"/>
                </a:lnTo>
                <a:lnTo>
                  <a:pt x="1370023" y="31735"/>
                </a:lnTo>
                <a:close/>
              </a:path>
              <a:path w="1446529" h="76200">
                <a:moveTo>
                  <a:pt x="1370076" y="0"/>
                </a:moveTo>
                <a:lnTo>
                  <a:pt x="1370023" y="31735"/>
                </a:lnTo>
                <a:lnTo>
                  <a:pt x="1382776" y="31750"/>
                </a:lnTo>
                <a:lnTo>
                  <a:pt x="1382649" y="44450"/>
                </a:lnTo>
                <a:lnTo>
                  <a:pt x="1433449" y="44450"/>
                </a:lnTo>
                <a:lnTo>
                  <a:pt x="1446149" y="38100"/>
                </a:lnTo>
                <a:lnTo>
                  <a:pt x="1370076" y="0"/>
                </a:lnTo>
                <a:close/>
              </a:path>
              <a:path w="1446529" h="76200">
                <a:moveTo>
                  <a:pt x="0" y="30225"/>
                </a:moveTo>
                <a:lnTo>
                  <a:pt x="0" y="42925"/>
                </a:lnTo>
                <a:lnTo>
                  <a:pt x="1370001" y="44436"/>
                </a:lnTo>
                <a:lnTo>
                  <a:pt x="1370023" y="31735"/>
                </a:lnTo>
                <a:lnTo>
                  <a:pt x="0" y="302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323850" y="628650"/>
            <a:ext cx="7522845" cy="2803525"/>
            <a:chOff x="323850" y="628650"/>
            <a:chExt cx="7522845" cy="280352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375" y="1417573"/>
              <a:ext cx="2400300" cy="1971675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3850" y="628650"/>
              <a:ext cx="2447925" cy="460375"/>
            </a:xfrm>
            <a:custGeom>
              <a:avLst/>
              <a:gdLst/>
              <a:ahLst/>
              <a:cxnLst/>
              <a:rect l="l" t="t" r="r" b="b"/>
              <a:pathLst>
                <a:path w="2447925" h="460375">
                  <a:moveTo>
                    <a:pt x="2447925" y="0"/>
                  </a:moveTo>
                  <a:lnTo>
                    <a:pt x="0" y="0"/>
                  </a:lnTo>
                  <a:lnTo>
                    <a:pt x="0" y="460375"/>
                  </a:lnTo>
                  <a:lnTo>
                    <a:pt x="2447925" y="460375"/>
                  </a:lnTo>
                  <a:lnTo>
                    <a:pt x="2447925" y="0"/>
                  </a:lnTo>
                  <a:close/>
                </a:path>
              </a:pathLst>
            </a:custGeom>
            <a:solidFill>
              <a:srgbClr val="FFE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71346" y="1598006"/>
              <a:ext cx="2575096" cy="1834059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2914650" y="3852417"/>
            <a:ext cx="2747010" cy="1236345"/>
          </a:xfrm>
          <a:custGeom>
            <a:avLst/>
            <a:gdLst/>
            <a:ahLst/>
            <a:cxnLst/>
            <a:rect l="l" t="t" r="r" b="b"/>
            <a:pathLst>
              <a:path w="2747010" h="1236345">
                <a:moveTo>
                  <a:pt x="53975" y="1166494"/>
                </a:moveTo>
                <a:lnTo>
                  <a:pt x="0" y="1232280"/>
                </a:lnTo>
                <a:lnTo>
                  <a:pt x="85089" y="1236090"/>
                </a:lnTo>
                <a:lnTo>
                  <a:pt x="74415" y="1212214"/>
                </a:lnTo>
                <a:lnTo>
                  <a:pt x="60579" y="1212214"/>
                </a:lnTo>
                <a:lnTo>
                  <a:pt x="55372" y="1200657"/>
                </a:lnTo>
                <a:lnTo>
                  <a:pt x="66937" y="1195488"/>
                </a:lnTo>
                <a:lnTo>
                  <a:pt x="53975" y="1166494"/>
                </a:lnTo>
                <a:close/>
              </a:path>
              <a:path w="2747010" h="1236345">
                <a:moveTo>
                  <a:pt x="66937" y="1195488"/>
                </a:moveTo>
                <a:lnTo>
                  <a:pt x="55372" y="1200657"/>
                </a:lnTo>
                <a:lnTo>
                  <a:pt x="60579" y="1212214"/>
                </a:lnTo>
                <a:lnTo>
                  <a:pt x="72111" y="1207060"/>
                </a:lnTo>
                <a:lnTo>
                  <a:pt x="66937" y="1195488"/>
                </a:lnTo>
                <a:close/>
              </a:path>
              <a:path w="2747010" h="1236345">
                <a:moveTo>
                  <a:pt x="72111" y="1207060"/>
                </a:moveTo>
                <a:lnTo>
                  <a:pt x="60579" y="1212214"/>
                </a:lnTo>
                <a:lnTo>
                  <a:pt x="74415" y="1212214"/>
                </a:lnTo>
                <a:lnTo>
                  <a:pt x="72111" y="1207060"/>
                </a:lnTo>
                <a:close/>
              </a:path>
              <a:path w="2747010" h="1236345">
                <a:moveTo>
                  <a:pt x="2741676" y="0"/>
                </a:moveTo>
                <a:lnTo>
                  <a:pt x="66937" y="1195488"/>
                </a:lnTo>
                <a:lnTo>
                  <a:pt x="72111" y="1207060"/>
                </a:lnTo>
                <a:lnTo>
                  <a:pt x="2746883" y="11556"/>
                </a:lnTo>
                <a:lnTo>
                  <a:pt x="27416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23850" y="628650"/>
            <a:ext cx="2447925" cy="460375"/>
          </a:xfrm>
          <a:prstGeom prst="rect">
            <a:avLst/>
          </a:prstGeom>
          <a:ln w="19080">
            <a:solidFill>
              <a:srgbClr val="CC3300"/>
            </a:solidFill>
          </a:ln>
        </p:spPr>
        <p:txBody>
          <a:bodyPr vert="horz" wrap="square" lIns="0" tIns="140970" rIns="0" bIns="0" rtlCol="0">
            <a:spAutoFit/>
          </a:bodyPr>
          <a:lstStyle/>
          <a:p>
            <a:pPr marL="203200">
              <a:lnSpc>
                <a:spcPct val="100000"/>
              </a:lnSpc>
              <a:spcBef>
                <a:spcPts val="1110"/>
              </a:spcBef>
            </a:pPr>
            <a:r>
              <a:rPr sz="1600" b="1" spc="-5" dirty="0">
                <a:latin typeface="Arial"/>
                <a:cs typeface="Arial"/>
              </a:rPr>
              <a:t>beta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lámina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plegada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059176" y="1349375"/>
            <a:ext cx="2232025" cy="460375"/>
          </a:xfrm>
          <a:custGeom>
            <a:avLst/>
            <a:gdLst/>
            <a:ahLst/>
            <a:cxnLst/>
            <a:rect l="l" t="t" r="r" b="b"/>
            <a:pathLst>
              <a:path w="2232025" h="460375">
                <a:moveTo>
                  <a:pt x="2232025" y="0"/>
                </a:moveTo>
                <a:lnTo>
                  <a:pt x="0" y="0"/>
                </a:lnTo>
                <a:lnTo>
                  <a:pt x="0" y="460375"/>
                </a:lnTo>
                <a:lnTo>
                  <a:pt x="2232025" y="460375"/>
                </a:lnTo>
                <a:lnTo>
                  <a:pt x="2232025" y="0"/>
                </a:lnTo>
                <a:close/>
              </a:path>
            </a:pathLst>
          </a:custGeom>
          <a:solidFill>
            <a:srgbClr val="FFE7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059176" y="1349375"/>
            <a:ext cx="2232025" cy="460375"/>
          </a:xfrm>
          <a:prstGeom prst="rect">
            <a:avLst/>
          </a:prstGeom>
          <a:ln w="19080">
            <a:solidFill>
              <a:srgbClr val="CC3300"/>
            </a:solidFill>
          </a:ln>
        </p:spPr>
        <p:txBody>
          <a:bodyPr vert="horz" wrap="square" lIns="0" tIns="141605" rIns="0" bIns="0" rtlCol="0">
            <a:spAutoFit/>
          </a:bodyPr>
          <a:lstStyle/>
          <a:p>
            <a:pPr marL="665480">
              <a:lnSpc>
                <a:spcPct val="100000"/>
              </a:lnSpc>
              <a:spcBef>
                <a:spcPts val="1115"/>
              </a:spcBef>
            </a:pPr>
            <a:r>
              <a:rPr sz="1600" b="1" spc="-5" dirty="0">
                <a:latin typeface="Arial"/>
                <a:cs typeface="Arial"/>
              </a:rPr>
              <a:t>alfa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hélice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98525" y="981075"/>
            <a:ext cx="2522855" cy="1079500"/>
          </a:xfrm>
          <a:custGeom>
            <a:avLst/>
            <a:gdLst/>
            <a:ahLst/>
            <a:cxnLst/>
            <a:rect l="l" t="t" r="r" b="b"/>
            <a:pathLst>
              <a:path w="2522854" h="1079500">
                <a:moveTo>
                  <a:pt x="290512" y="0"/>
                </a:moveTo>
                <a:lnTo>
                  <a:pt x="0" y="431800"/>
                </a:lnTo>
              </a:path>
              <a:path w="2522854" h="1079500">
                <a:moveTo>
                  <a:pt x="2522601" y="719201"/>
                </a:moveTo>
                <a:lnTo>
                  <a:pt x="215900" y="1079500"/>
                </a:lnTo>
              </a:path>
            </a:pathLst>
          </a:custGeom>
          <a:ln w="93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373245" y="975637"/>
            <a:ext cx="912494" cy="22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64"/>
              </a:lnSpc>
            </a:pPr>
            <a:r>
              <a:rPr sz="1600" b="1" spc="-5" dirty="0">
                <a:solidFill>
                  <a:srgbClr val="003300"/>
                </a:solidFill>
                <a:latin typeface="Arial"/>
                <a:cs typeface="Arial"/>
              </a:rPr>
              <a:t>PRIONES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5650" y="1341437"/>
            <a:ext cx="7558405" cy="1211580"/>
          </a:xfrm>
          <a:prstGeom prst="rect">
            <a:avLst/>
          </a:prstGeom>
          <a:solidFill>
            <a:srgbClr val="CCFFFF"/>
          </a:solidFill>
          <a:ln w="12600">
            <a:solidFill>
              <a:srgbClr val="000066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90500" indent="-101600">
              <a:lnSpc>
                <a:spcPct val="100000"/>
              </a:lnSpc>
              <a:spcBef>
                <a:spcPts val="300"/>
              </a:spcBef>
              <a:buChar char="•"/>
              <a:tabLst>
                <a:tab pos="191135" algn="l"/>
              </a:tabLst>
            </a:pPr>
            <a:r>
              <a:rPr sz="1400" dirty="0">
                <a:latin typeface="Arial MT"/>
                <a:cs typeface="Arial MT"/>
              </a:rPr>
              <a:t>Son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partículas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proteínicas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infecciosas.</a:t>
            </a:r>
            <a:endParaRPr sz="1400">
              <a:latin typeface="Arial MT"/>
              <a:cs typeface="Arial MT"/>
            </a:endParaRPr>
          </a:p>
          <a:p>
            <a:pPr marL="190500" indent="-101600">
              <a:lnSpc>
                <a:spcPct val="100000"/>
              </a:lnSpc>
              <a:spcBef>
                <a:spcPts val="900"/>
              </a:spcBef>
              <a:buChar char="•"/>
              <a:tabLst>
                <a:tab pos="191135" algn="l"/>
              </a:tabLst>
            </a:pPr>
            <a:r>
              <a:rPr sz="1400" dirty="0">
                <a:latin typeface="Arial MT"/>
                <a:cs typeface="Arial MT"/>
              </a:rPr>
              <a:t>Las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enfermedades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producen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suelen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ser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mortales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(TSEs).</a:t>
            </a:r>
            <a:endParaRPr sz="1400">
              <a:latin typeface="Arial MT"/>
              <a:cs typeface="Arial MT"/>
            </a:endParaRPr>
          </a:p>
          <a:p>
            <a:pPr marL="190500" indent="-101600">
              <a:lnSpc>
                <a:spcPct val="100000"/>
              </a:lnSpc>
              <a:spcBef>
                <a:spcPts val="935"/>
              </a:spcBef>
              <a:buChar char="•"/>
              <a:tabLst>
                <a:tab pos="191135" algn="l"/>
              </a:tabLst>
            </a:pPr>
            <a:r>
              <a:rPr sz="1400" dirty="0">
                <a:latin typeface="Arial MT"/>
                <a:cs typeface="Arial MT"/>
              </a:rPr>
              <a:t>Según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b="1" spc="-5" dirty="0">
                <a:latin typeface="Arial"/>
                <a:cs typeface="Arial"/>
              </a:rPr>
              <a:t>hipótesis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de </a:t>
            </a:r>
            <a:r>
              <a:rPr sz="1400" b="1" dirty="0">
                <a:latin typeface="Arial"/>
                <a:cs typeface="Arial"/>
              </a:rPr>
              <a:t>la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proteína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sola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proteína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infecciosa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provoca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un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cambio</a:t>
            </a:r>
            <a:endParaRPr sz="1400">
              <a:latin typeface="Arial MT"/>
              <a:cs typeface="Arial MT"/>
            </a:endParaRPr>
          </a:p>
          <a:p>
            <a:pPr marL="190500">
              <a:lnSpc>
                <a:spcPct val="100000"/>
              </a:lnSpc>
              <a:spcBef>
                <a:spcPts val="170"/>
              </a:spcBef>
            </a:pPr>
            <a:r>
              <a:rPr sz="1400" spc="-5" dirty="0">
                <a:latin typeface="Arial MT"/>
                <a:cs typeface="Arial MT"/>
              </a:rPr>
              <a:t>conformacional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proteína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normal,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transformándola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infecciosa.</a:t>
            </a:r>
            <a:endParaRPr sz="14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087" y="3716337"/>
            <a:ext cx="3311525" cy="290512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76825" y="3684651"/>
            <a:ext cx="3381375" cy="294474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128471" y="3109975"/>
            <a:ext cx="29267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59460" marR="5080" indent="-74739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Estructura</a:t>
            </a:r>
            <a:r>
              <a:rPr sz="1600" spc="5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normal</a:t>
            </a:r>
            <a:r>
              <a:rPr sz="1600" spc="10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de</a:t>
            </a:r>
            <a:r>
              <a:rPr sz="1600" spc="-10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rgbClr val="CC3300"/>
                </a:solidFill>
                <a:latin typeface="Arial MT"/>
                <a:cs typeface="Arial MT"/>
              </a:rPr>
              <a:t>la</a:t>
            </a:r>
            <a:r>
              <a:rPr sz="1600" spc="-10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proteína </a:t>
            </a:r>
            <a:r>
              <a:rPr sz="1600" spc="-425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del</a:t>
            </a:r>
            <a:r>
              <a:rPr sz="1600" spc="-15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prión</a:t>
            </a:r>
            <a:r>
              <a:rPr sz="1600" spc="-10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(PrPc)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22416" y="3109975"/>
            <a:ext cx="28663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78180" marR="5080" indent="-666115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Forma infecciosa de la proteína </a:t>
            </a:r>
            <a:r>
              <a:rPr sz="1600" spc="-430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del</a:t>
            </a:r>
            <a:r>
              <a:rPr sz="1600" spc="-15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prión</a:t>
            </a:r>
            <a:r>
              <a:rPr sz="1600" spc="-10" dirty="0">
                <a:solidFill>
                  <a:srgbClr val="CC3300"/>
                </a:solidFill>
                <a:latin typeface="Arial MT"/>
                <a:cs typeface="Arial MT"/>
              </a:rPr>
              <a:t> </a:t>
            </a:r>
            <a:r>
              <a:rPr sz="1600" spc="-5" dirty="0">
                <a:solidFill>
                  <a:srgbClr val="CC3300"/>
                </a:solidFill>
                <a:latin typeface="Arial MT"/>
                <a:cs typeface="Arial MT"/>
              </a:rPr>
              <a:t>(PrPsc)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35375" y="916050"/>
            <a:ext cx="288163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57580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PRIONES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873" y="1520672"/>
            <a:ext cx="3498481" cy="285181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5145278" y="992694"/>
            <a:ext cx="3255010" cy="4381500"/>
            <a:chOff x="5145278" y="992694"/>
            <a:chExt cx="3255010" cy="43815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25427" y="992694"/>
              <a:ext cx="2774394" cy="26721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45278" y="3707891"/>
              <a:ext cx="2319020" cy="1666239"/>
            </a:xfrm>
            <a:custGeom>
              <a:avLst/>
              <a:gdLst/>
              <a:ahLst/>
              <a:cxnLst/>
              <a:rect l="l" t="t" r="r" b="b"/>
              <a:pathLst>
                <a:path w="2319020" h="1666239">
                  <a:moveTo>
                    <a:pt x="805180" y="5461"/>
                  </a:moveTo>
                  <a:lnTo>
                    <a:pt x="793750" y="0"/>
                  </a:lnTo>
                  <a:lnTo>
                    <a:pt x="28600" y="1594345"/>
                  </a:lnTo>
                  <a:lnTo>
                    <a:pt x="0" y="1580642"/>
                  </a:lnTo>
                  <a:lnTo>
                    <a:pt x="1397" y="1665732"/>
                  </a:lnTo>
                  <a:lnTo>
                    <a:pt x="68707" y="1613535"/>
                  </a:lnTo>
                  <a:lnTo>
                    <a:pt x="63931" y="1611249"/>
                  </a:lnTo>
                  <a:lnTo>
                    <a:pt x="40030" y="1599819"/>
                  </a:lnTo>
                  <a:lnTo>
                    <a:pt x="805180" y="5461"/>
                  </a:lnTo>
                  <a:close/>
                </a:path>
                <a:path w="2319020" h="1666239">
                  <a:moveTo>
                    <a:pt x="2318639" y="1005205"/>
                  </a:moveTo>
                  <a:lnTo>
                    <a:pt x="2288463" y="1015212"/>
                  </a:lnTo>
                  <a:lnTo>
                    <a:pt x="1951736" y="381"/>
                  </a:lnTo>
                  <a:lnTo>
                    <a:pt x="1939671" y="4445"/>
                  </a:lnTo>
                  <a:lnTo>
                    <a:pt x="2276411" y="1019213"/>
                  </a:lnTo>
                  <a:lnTo>
                    <a:pt x="2246249" y="1029208"/>
                  </a:lnTo>
                  <a:lnTo>
                    <a:pt x="2306447" y="1089533"/>
                  </a:lnTo>
                  <a:lnTo>
                    <a:pt x="2314867" y="1031240"/>
                  </a:lnTo>
                  <a:lnTo>
                    <a:pt x="2318639" y="10052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708400" y="5524500"/>
            <a:ext cx="2447925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756920">
              <a:lnSpc>
                <a:spcPct val="100000"/>
              </a:lnSpc>
              <a:spcBef>
                <a:spcPts val="320"/>
              </a:spcBef>
            </a:pPr>
            <a:r>
              <a:rPr sz="2400" b="1" spc="-5" dirty="0">
                <a:latin typeface="Arial"/>
                <a:cs typeface="Arial"/>
              </a:rPr>
              <a:t>normal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27826" y="4876800"/>
            <a:ext cx="2232025" cy="460375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440055">
              <a:lnSpc>
                <a:spcPct val="100000"/>
              </a:lnSpc>
              <a:spcBef>
                <a:spcPts val="320"/>
              </a:spcBef>
            </a:pPr>
            <a:r>
              <a:rPr sz="2400" b="1" spc="-5" dirty="0">
                <a:latin typeface="Arial"/>
                <a:cs typeface="Arial"/>
              </a:rPr>
              <a:t>patógena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215" y="4896739"/>
            <a:ext cx="43205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Estructura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terciaria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de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la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proteína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del</a:t>
            </a:r>
            <a:r>
              <a:rPr sz="1800" b="1" spc="1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prión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16301" y="817625"/>
            <a:ext cx="288163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57580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PRIONES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6145530"/>
            <a:chOff x="0" y="336550"/>
            <a:chExt cx="9144000" cy="614553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825" y="1268412"/>
              <a:ext cx="8642350" cy="5203825"/>
            </a:xfrm>
            <a:custGeom>
              <a:avLst/>
              <a:gdLst/>
              <a:ahLst/>
              <a:cxnLst/>
              <a:rect l="l" t="t" r="r" b="b"/>
              <a:pathLst>
                <a:path w="8642350" h="5203825">
                  <a:moveTo>
                    <a:pt x="8642350" y="0"/>
                  </a:moveTo>
                  <a:lnTo>
                    <a:pt x="0" y="0"/>
                  </a:lnTo>
                  <a:lnTo>
                    <a:pt x="0" y="5203825"/>
                  </a:lnTo>
                  <a:lnTo>
                    <a:pt x="8642350" y="5203825"/>
                  </a:lnTo>
                  <a:lnTo>
                    <a:pt x="8642350" y="0"/>
                  </a:lnTo>
                  <a:close/>
                </a:path>
              </a:pathLst>
            </a:custGeom>
            <a:solidFill>
              <a:srgbClr val="FFE7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50825" y="1268412"/>
              <a:ext cx="8642350" cy="5203825"/>
            </a:xfrm>
            <a:custGeom>
              <a:avLst/>
              <a:gdLst/>
              <a:ahLst/>
              <a:cxnLst/>
              <a:rect l="l" t="t" r="r" b="b"/>
              <a:pathLst>
                <a:path w="8642350" h="5203825">
                  <a:moveTo>
                    <a:pt x="0" y="5203825"/>
                  </a:moveTo>
                  <a:lnTo>
                    <a:pt x="8642350" y="5203825"/>
                  </a:lnTo>
                  <a:lnTo>
                    <a:pt x="8642350" y="0"/>
                  </a:lnTo>
                  <a:lnTo>
                    <a:pt x="0" y="0"/>
                  </a:lnTo>
                  <a:lnTo>
                    <a:pt x="0" y="5203825"/>
                  </a:lnTo>
                  <a:close/>
                </a:path>
              </a:pathLst>
            </a:custGeom>
            <a:ln w="19080">
              <a:solidFill>
                <a:srgbClr val="CC3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987675" y="674751"/>
            <a:ext cx="288163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25830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VIROIDES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5571" y="1171193"/>
            <a:ext cx="7978775" cy="5390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marR="272415" indent="-457200">
              <a:lnSpc>
                <a:spcPct val="100000"/>
              </a:lnSpc>
              <a:spcBef>
                <a:spcPts val="95"/>
              </a:spcBef>
              <a:tabLst>
                <a:tab pos="469265" algn="l"/>
              </a:tabLst>
            </a:pPr>
            <a:r>
              <a:rPr sz="1600" b="1" spc="-5" dirty="0">
                <a:latin typeface="Arial"/>
                <a:cs typeface="Arial"/>
              </a:rPr>
              <a:t>1.	Pequeña molécula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ARN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monocatenario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(circular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o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lineal)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capacidad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infectiva.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"/>
              <a:cs typeface="Arial"/>
            </a:endParaRPr>
          </a:p>
          <a:p>
            <a:pPr marL="469265" marR="113030" indent="-457200">
              <a:lnSpc>
                <a:spcPct val="100000"/>
              </a:lnSpc>
              <a:tabLst>
                <a:tab pos="469265" algn="l"/>
                <a:tab pos="965835" algn="l"/>
              </a:tabLst>
            </a:pPr>
            <a:r>
              <a:rPr sz="1600" b="1" spc="-5" dirty="0">
                <a:latin typeface="Arial"/>
                <a:cs typeface="Arial"/>
              </a:rPr>
              <a:t>1.	El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ARN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puede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presentar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fragmentos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bicatenarios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por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pliegues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la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misma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y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única hebra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y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adopta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una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peculiar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estructura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secundaria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algunas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zonas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por	</a:t>
            </a:r>
            <a:r>
              <a:rPr sz="1600" b="1" spc="-5" dirty="0">
                <a:latin typeface="Arial"/>
                <a:cs typeface="Arial"/>
              </a:rPr>
              <a:t>emparejamiento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intracatenario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bases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homólogas.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Arial"/>
              <a:cs typeface="Arial"/>
            </a:endParaRPr>
          </a:p>
          <a:p>
            <a:pPr marL="469265" marR="5080" indent="-457200">
              <a:lnSpc>
                <a:spcPct val="100000"/>
              </a:lnSpc>
              <a:tabLst>
                <a:tab pos="469265" algn="l"/>
              </a:tabLst>
            </a:pPr>
            <a:r>
              <a:rPr sz="1600" b="1" spc="-5" dirty="0">
                <a:latin typeface="Arial"/>
                <a:cs typeface="Arial"/>
              </a:rPr>
              <a:t>1.	-Se sabe </a:t>
            </a:r>
            <a:r>
              <a:rPr sz="1600" b="1" spc="-10" dirty="0">
                <a:latin typeface="Arial"/>
                <a:cs typeface="Arial"/>
              </a:rPr>
              <a:t>que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el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viroide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no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actúa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como</a:t>
            </a:r>
            <a:r>
              <a:rPr sz="1600" b="1" spc="-4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ARNm,</a:t>
            </a:r>
            <a:r>
              <a:rPr sz="1600" b="1" spc="5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carece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capacidad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codificadora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y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muestran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cierta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semejanza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los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intrones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por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que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podrían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representar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secuencias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intercaladas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que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escaparon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sus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genes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el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transcurso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evolutivo.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"/>
              <a:cs typeface="Arial"/>
            </a:endParaRPr>
          </a:p>
          <a:p>
            <a:pPr marL="469265" marR="477520" indent="-457200">
              <a:lnSpc>
                <a:spcPct val="100000"/>
              </a:lnSpc>
              <a:tabLst>
                <a:tab pos="469265" algn="l"/>
              </a:tabLst>
            </a:pPr>
            <a:r>
              <a:rPr sz="1600" b="1" spc="-5" dirty="0">
                <a:latin typeface="Arial"/>
                <a:cs typeface="Arial"/>
              </a:rPr>
              <a:t>1.	Se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replica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la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célula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huésped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al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igual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que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virus.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desconocen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los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detalles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Arial"/>
              <a:cs typeface="Arial"/>
            </a:endParaRPr>
          </a:p>
          <a:p>
            <a:pPr marL="469265" marR="367030" indent="-457200">
              <a:lnSpc>
                <a:spcPct val="100000"/>
              </a:lnSpc>
              <a:tabLst>
                <a:tab pos="469265" algn="l"/>
              </a:tabLst>
            </a:pPr>
            <a:r>
              <a:rPr sz="1600" b="1" spc="-5" dirty="0">
                <a:latin typeface="Arial"/>
                <a:cs typeface="Arial"/>
              </a:rPr>
              <a:t>1.	</a:t>
            </a:r>
            <a:r>
              <a:rPr sz="1600" b="1" spc="-10" dirty="0">
                <a:latin typeface="Arial"/>
                <a:cs typeface="Arial"/>
              </a:rPr>
              <a:t>Asociados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enfermedades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y malformaciones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patológicas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 las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plantas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aunque</a:t>
            </a:r>
            <a:r>
              <a:rPr sz="1600" b="1" spc="-5" dirty="0">
                <a:latin typeface="Arial"/>
                <a:cs typeface="Arial"/>
              </a:rPr>
              <a:t> en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1986 se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descubrió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que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el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agente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la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hepatitis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delta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humana </a:t>
            </a:r>
            <a:r>
              <a:rPr sz="1600" b="1" spc="-5" dirty="0">
                <a:latin typeface="Arial"/>
                <a:cs typeface="Arial"/>
              </a:rPr>
              <a:t> posee un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genoma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spc="-55" dirty="0">
                <a:latin typeface="Arial"/>
                <a:cs typeface="Arial"/>
              </a:rPr>
              <a:t> </a:t>
            </a:r>
            <a:r>
              <a:rPr sz="1600" b="1" spc="-20" dirty="0">
                <a:latin typeface="Arial"/>
                <a:cs typeface="Arial"/>
              </a:rPr>
              <a:t>ARN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 tipo</a:t>
            </a:r>
            <a:r>
              <a:rPr sz="1600" b="1" spc="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viroide,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aunque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requiere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para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su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transmisión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(pero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no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para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su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replicación)</a:t>
            </a:r>
            <a:r>
              <a:rPr sz="1600" b="1" spc="4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la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colaboración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del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15" dirty="0">
                <a:latin typeface="Arial"/>
                <a:cs typeface="Arial"/>
              </a:rPr>
              <a:t>virus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 la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hepatitis</a:t>
            </a:r>
            <a:r>
              <a:rPr sz="1600" b="1" spc="2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B,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empaquetándose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en partículas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similares</a:t>
            </a:r>
            <a:r>
              <a:rPr sz="1600" b="1" spc="3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 las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este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virus.</a:t>
            </a:r>
            <a:r>
              <a:rPr sz="1600" b="1" spc="-5" dirty="0">
                <a:latin typeface="Arial"/>
                <a:cs typeface="Arial"/>
              </a:rPr>
              <a:t> A </a:t>
            </a:r>
            <a:r>
              <a:rPr sz="1600" b="1" spc="-43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diferencia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los</a:t>
            </a:r>
            <a:r>
              <a:rPr sz="1600" b="1" spc="2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viroides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vegetales,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posee</a:t>
            </a:r>
            <a:r>
              <a:rPr sz="1600" b="1" spc="1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capacidad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codificadora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de </a:t>
            </a:r>
            <a:r>
              <a:rPr sz="1600" b="1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algunas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847725" y="1503362"/>
            <a:ext cx="2784475" cy="1854200"/>
            <a:chOff x="847725" y="1503362"/>
            <a:chExt cx="2784475" cy="185420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725" y="1828800"/>
              <a:ext cx="2784475" cy="15286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173162" y="1503362"/>
              <a:ext cx="2133600" cy="306705"/>
            </a:xfrm>
            <a:custGeom>
              <a:avLst/>
              <a:gdLst/>
              <a:ahLst/>
              <a:cxnLst/>
              <a:rect l="l" t="t" r="r" b="b"/>
              <a:pathLst>
                <a:path w="2133600" h="306705">
                  <a:moveTo>
                    <a:pt x="2133600" y="0"/>
                  </a:moveTo>
                  <a:lnTo>
                    <a:pt x="0" y="0"/>
                  </a:lnTo>
                  <a:lnTo>
                    <a:pt x="0" y="306387"/>
                  </a:lnTo>
                  <a:lnTo>
                    <a:pt x="2133600" y="306387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9FF3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263574" y="1365299"/>
          <a:ext cx="8645525" cy="53387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02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67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R="3543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i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SPOROZOA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R="493395" algn="ctr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Arial MT"/>
                          <a:cs typeface="Arial MT"/>
                        </a:rPr>
                        <a:t>Generalmente</a:t>
                      </a:r>
                      <a:r>
                        <a:rPr sz="12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inmóviles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en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estado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de</a:t>
                      </a:r>
                      <a:endParaRPr sz="1200">
                        <a:latin typeface="Arial MT"/>
                        <a:cs typeface="Arial MT"/>
                      </a:endParaRPr>
                    </a:p>
                    <a:p>
                      <a:pPr marR="492759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Arial MT"/>
                          <a:cs typeface="Arial MT"/>
                        </a:rPr>
                        <a:t>madurez.</a:t>
                      </a:r>
                      <a:r>
                        <a:rPr sz="1200" spc="-6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Todos</a:t>
                      </a:r>
                      <a:r>
                        <a:rPr sz="12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parásitos</a:t>
                      </a:r>
                      <a:r>
                        <a:rPr sz="12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estrictos.</a:t>
                      </a:r>
                      <a:endParaRPr sz="1200">
                        <a:latin typeface="Arial MT"/>
                        <a:cs typeface="Arial MT"/>
                      </a:endParaRPr>
                    </a:p>
                    <a:p>
                      <a:pPr marR="492759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Ej.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i="1" spc="-5" dirty="0">
                          <a:latin typeface="Arial"/>
                          <a:cs typeface="Arial"/>
                        </a:rPr>
                        <a:t>Plasmodium</a:t>
                      </a:r>
                      <a:r>
                        <a:rPr sz="12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i="1" spc="-15" dirty="0">
                          <a:latin typeface="Arial"/>
                          <a:cs typeface="Arial"/>
                        </a:rPr>
                        <a:t>Toxoplasma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8732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b="1" i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SARCODINA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5" dirty="0">
                          <a:latin typeface="Arial MT"/>
                          <a:cs typeface="Arial MT"/>
                        </a:rPr>
                        <a:t>Se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mueven</a:t>
                      </a:r>
                      <a:r>
                        <a:rPr sz="12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pos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pseudopodos</a:t>
                      </a:r>
                      <a:endParaRPr sz="1200">
                        <a:latin typeface="Arial MT"/>
                        <a:cs typeface="Arial M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Ej.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i="1" spc="-5" dirty="0">
                          <a:latin typeface="Arial"/>
                          <a:cs typeface="Arial"/>
                        </a:rPr>
                        <a:t>Foraminíferos,</a:t>
                      </a:r>
                      <a:r>
                        <a:rPr sz="1200" i="1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i="1" dirty="0">
                          <a:latin typeface="Arial"/>
                          <a:cs typeface="Arial"/>
                        </a:rPr>
                        <a:t>radiolarios</a:t>
                      </a:r>
                      <a:r>
                        <a:rPr sz="12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y </a:t>
                      </a:r>
                      <a:r>
                        <a:rPr sz="1200" i="1" spc="-5" dirty="0">
                          <a:latin typeface="Arial"/>
                          <a:cs typeface="Arial"/>
                        </a:rPr>
                        <a:t>Entamoeba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1762">
                <a:tc>
                  <a:txBody>
                    <a:bodyPr/>
                    <a:lstStyle/>
                    <a:p>
                      <a:pPr marR="354330" algn="ctr"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r>
                        <a:rPr sz="1400" b="1" i="1" spc="-5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MASTIGOPHORA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R="340995" algn="ctr">
                        <a:lnSpc>
                          <a:spcPct val="100000"/>
                        </a:lnSpc>
                        <a:spcBef>
                          <a:spcPts val="1345"/>
                        </a:spcBef>
                      </a:pPr>
                      <a:r>
                        <a:rPr sz="1200" spc="-5" dirty="0">
                          <a:latin typeface="Arial MT"/>
                          <a:cs typeface="Arial MT"/>
                        </a:rPr>
                        <a:t>Poseen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uno</a:t>
                      </a:r>
                      <a:r>
                        <a:rPr sz="1200" spc="-6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o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más</a:t>
                      </a:r>
                      <a:r>
                        <a:rPr sz="12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flagelos</a:t>
                      </a:r>
                      <a:endParaRPr sz="1200">
                        <a:latin typeface="Arial MT"/>
                        <a:cs typeface="Arial MT"/>
                      </a:endParaRPr>
                    </a:p>
                    <a:p>
                      <a:pPr marR="339725" algn="ctr">
                        <a:lnSpc>
                          <a:spcPct val="100000"/>
                        </a:lnSpc>
                      </a:pPr>
                      <a:r>
                        <a:rPr sz="1200" dirty="0">
                          <a:latin typeface="Arial MT"/>
                          <a:cs typeface="Arial MT"/>
                        </a:rPr>
                        <a:t>Ej.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i="1" spc="-10" dirty="0">
                          <a:latin typeface="Arial"/>
                          <a:cs typeface="Arial"/>
                        </a:rPr>
                        <a:t>Trypanosoma</a:t>
                      </a:r>
                      <a:r>
                        <a:rPr sz="1200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y</a:t>
                      </a:r>
                      <a:r>
                        <a:rPr sz="12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i="1" dirty="0">
                          <a:latin typeface="Arial"/>
                          <a:cs typeface="Arial"/>
                        </a:rPr>
                        <a:t>Leishmania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891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88595" algn="ctr">
                        <a:lnSpc>
                          <a:spcPct val="100000"/>
                        </a:lnSpc>
                        <a:spcBef>
                          <a:spcPts val="1330"/>
                        </a:spcBef>
                      </a:pPr>
                      <a:r>
                        <a:rPr sz="1400" b="1" i="1" dirty="0">
                          <a:solidFill>
                            <a:srgbClr val="663300"/>
                          </a:solidFill>
                          <a:latin typeface="Arial"/>
                          <a:cs typeface="Arial"/>
                        </a:rPr>
                        <a:t>CILIOPHORA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787525" marR="249554" indent="-1227455">
                        <a:lnSpc>
                          <a:spcPct val="100000"/>
                        </a:lnSpc>
                      </a:pPr>
                      <a:r>
                        <a:rPr sz="1200" spc="-5" dirty="0">
                          <a:latin typeface="Arial MT"/>
                          <a:cs typeface="Arial MT"/>
                        </a:rPr>
                        <a:t>Llevan</a:t>
                      </a:r>
                      <a:r>
                        <a:rPr sz="120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cabo</a:t>
                      </a:r>
                      <a:r>
                        <a:rPr sz="120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movimientos</a:t>
                      </a:r>
                      <a:r>
                        <a:rPr sz="12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vibrátiles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 mediante</a:t>
                      </a:r>
                      <a:r>
                        <a:rPr sz="120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spc="-5" dirty="0">
                          <a:latin typeface="Arial MT"/>
                          <a:cs typeface="Arial MT"/>
                        </a:rPr>
                        <a:t>cilios </a:t>
                      </a:r>
                      <a:r>
                        <a:rPr sz="1200" spc="-3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dirty="0">
                          <a:latin typeface="Arial MT"/>
                          <a:cs typeface="Arial MT"/>
                        </a:rPr>
                        <a:t>Ej.</a:t>
                      </a:r>
                      <a:r>
                        <a:rPr sz="12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1200" i="1" spc="-5" dirty="0">
                          <a:latin typeface="Arial"/>
                          <a:cs typeface="Arial"/>
                        </a:rPr>
                        <a:t>Paramecium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891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object 12"/>
          <p:cNvGrpSpPr/>
          <p:nvPr/>
        </p:nvGrpSpPr>
        <p:grpSpPr>
          <a:xfrm>
            <a:off x="5367401" y="1503362"/>
            <a:ext cx="2935605" cy="1854200"/>
            <a:chOff x="5367401" y="1503362"/>
            <a:chExt cx="2935605" cy="185420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7401" y="1828800"/>
              <a:ext cx="2935224" cy="15286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68975" y="1503362"/>
              <a:ext cx="2133600" cy="306705"/>
            </a:xfrm>
            <a:custGeom>
              <a:avLst/>
              <a:gdLst/>
              <a:ahLst/>
              <a:cxnLst/>
              <a:rect l="l" t="t" r="r" b="b"/>
              <a:pathLst>
                <a:path w="2133600" h="306705">
                  <a:moveTo>
                    <a:pt x="2133600" y="0"/>
                  </a:moveTo>
                  <a:lnTo>
                    <a:pt x="0" y="0"/>
                  </a:lnTo>
                  <a:lnTo>
                    <a:pt x="0" y="306387"/>
                  </a:lnTo>
                  <a:lnTo>
                    <a:pt x="2133600" y="306387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9FF3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029200" y="4165536"/>
            <a:ext cx="3613150" cy="1845310"/>
            <a:chOff x="5029200" y="4165536"/>
            <a:chExt cx="3613150" cy="184531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29200" y="4481575"/>
              <a:ext cx="3613150" cy="152869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68975" y="4165536"/>
              <a:ext cx="2133600" cy="306705"/>
            </a:xfrm>
            <a:custGeom>
              <a:avLst/>
              <a:gdLst/>
              <a:ahLst/>
              <a:cxnLst/>
              <a:rect l="l" t="t" r="r" b="b"/>
              <a:pathLst>
                <a:path w="2133600" h="306704">
                  <a:moveTo>
                    <a:pt x="2133600" y="0"/>
                  </a:moveTo>
                  <a:lnTo>
                    <a:pt x="0" y="0"/>
                  </a:lnTo>
                  <a:lnTo>
                    <a:pt x="0" y="306387"/>
                  </a:lnTo>
                  <a:lnTo>
                    <a:pt x="2133600" y="306387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9FF3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681037" y="4165536"/>
            <a:ext cx="3117850" cy="1845310"/>
            <a:chOff x="681037" y="4165536"/>
            <a:chExt cx="3117850" cy="184531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1037" y="4481575"/>
              <a:ext cx="3117850" cy="15286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73162" y="4165536"/>
              <a:ext cx="2133600" cy="306705"/>
            </a:xfrm>
            <a:custGeom>
              <a:avLst/>
              <a:gdLst/>
              <a:ahLst/>
              <a:cxnLst/>
              <a:rect l="l" t="t" r="r" b="b"/>
              <a:pathLst>
                <a:path w="2133600" h="306704">
                  <a:moveTo>
                    <a:pt x="2133600" y="0"/>
                  </a:moveTo>
                  <a:lnTo>
                    <a:pt x="0" y="0"/>
                  </a:lnTo>
                  <a:lnTo>
                    <a:pt x="0" y="306387"/>
                  </a:lnTo>
                  <a:lnTo>
                    <a:pt x="2133600" y="306387"/>
                  </a:lnTo>
                  <a:lnTo>
                    <a:pt x="2133600" y="0"/>
                  </a:lnTo>
                  <a:close/>
                </a:path>
              </a:pathLst>
            </a:custGeom>
            <a:solidFill>
              <a:srgbClr val="9FF3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95287" y="744601"/>
            <a:ext cx="81724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0960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MICROORGANISMOS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PROTOZOOS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6216650"/>
            <a:chOff x="0" y="336550"/>
            <a:chExt cx="9144000" cy="621665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400" y="1370012"/>
              <a:ext cx="8305800" cy="2668905"/>
            </a:xfrm>
            <a:custGeom>
              <a:avLst/>
              <a:gdLst/>
              <a:ahLst/>
              <a:cxnLst/>
              <a:rect l="l" t="t" r="r" b="b"/>
              <a:pathLst>
                <a:path w="8305800" h="2668904">
                  <a:moveTo>
                    <a:pt x="6629400" y="0"/>
                  </a:moveTo>
                  <a:lnTo>
                    <a:pt x="0" y="0"/>
                  </a:lnTo>
                  <a:lnTo>
                    <a:pt x="0" y="306387"/>
                  </a:lnTo>
                  <a:lnTo>
                    <a:pt x="6629400" y="306387"/>
                  </a:lnTo>
                  <a:lnTo>
                    <a:pt x="6629400" y="0"/>
                  </a:lnTo>
                  <a:close/>
                </a:path>
                <a:path w="8305800" h="2668904">
                  <a:moveTo>
                    <a:pt x="8305800" y="2362200"/>
                  </a:moveTo>
                  <a:lnTo>
                    <a:pt x="1981200" y="2362200"/>
                  </a:lnTo>
                  <a:lnTo>
                    <a:pt x="1981200" y="2668587"/>
                  </a:lnTo>
                  <a:lnTo>
                    <a:pt x="8305800" y="2668587"/>
                  </a:lnTo>
                  <a:lnTo>
                    <a:pt x="8305800" y="2362200"/>
                  </a:lnTo>
                  <a:close/>
                </a:path>
              </a:pathLst>
            </a:custGeom>
            <a:solidFill>
              <a:srgbClr val="FDF7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15150" y="1371600"/>
              <a:ext cx="1847850" cy="2209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905" y="3738117"/>
              <a:ext cx="2105533" cy="281508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10920" y="1397965"/>
            <a:ext cx="7762240" cy="4567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5" dirty="0">
                <a:solidFill>
                  <a:srgbClr val="000066"/>
                </a:solidFill>
                <a:latin typeface="Arial"/>
                <a:cs typeface="Arial"/>
              </a:rPr>
              <a:t>ALGAS</a:t>
            </a:r>
            <a:endParaRPr sz="1400">
              <a:latin typeface="Arial"/>
              <a:cs typeface="Arial"/>
            </a:endParaRPr>
          </a:p>
          <a:p>
            <a:pPr marL="189230" indent="-100965">
              <a:lnSpc>
                <a:spcPct val="100000"/>
              </a:lnSpc>
              <a:spcBef>
                <a:spcPts val="1190"/>
              </a:spcBef>
              <a:buChar char="•"/>
              <a:tabLst>
                <a:tab pos="189865" algn="l"/>
              </a:tabLst>
            </a:pPr>
            <a:r>
              <a:rPr sz="1400" spc="-5" dirty="0">
                <a:latin typeface="Arial MT"/>
                <a:cs typeface="Arial MT"/>
              </a:rPr>
              <a:t>Son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i="1" dirty="0">
                <a:latin typeface="Arial"/>
                <a:cs typeface="Arial"/>
              </a:rPr>
              <a:t>Eukarya</a:t>
            </a:r>
            <a:r>
              <a:rPr sz="1400" i="1" spc="-40" dirty="0"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autótrofos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fotolitótrofos.</a:t>
            </a:r>
            <a:endParaRPr sz="1400">
              <a:latin typeface="Arial MT"/>
              <a:cs typeface="Arial MT"/>
            </a:endParaRPr>
          </a:p>
          <a:p>
            <a:pPr marL="189230" indent="-100965">
              <a:lnSpc>
                <a:spcPct val="100000"/>
              </a:lnSpc>
              <a:spcBef>
                <a:spcPts val="900"/>
              </a:spcBef>
              <a:buChar char="•"/>
              <a:tabLst>
                <a:tab pos="189865" algn="l"/>
              </a:tabLst>
            </a:pPr>
            <a:r>
              <a:rPr sz="1400" dirty="0">
                <a:latin typeface="Arial MT"/>
                <a:cs typeface="Arial MT"/>
              </a:rPr>
              <a:t>Algunas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móviles </a:t>
            </a:r>
            <a:r>
              <a:rPr sz="1400" dirty="0">
                <a:latin typeface="Arial MT"/>
                <a:cs typeface="Arial MT"/>
              </a:rPr>
              <a:t>mediante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flagelos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otras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sésiles.</a:t>
            </a:r>
            <a:endParaRPr sz="1400">
              <a:latin typeface="Arial MT"/>
              <a:cs typeface="Arial MT"/>
            </a:endParaRPr>
          </a:p>
          <a:p>
            <a:pPr marL="189230" indent="-100965">
              <a:lnSpc>
                <a:spcPct val="100000"/>
              </a:lnSpc>
              <a:spcBef>
                <a:spcPts val="900"/>
              </a:spcBef>
              <a:buChar char="•"/>
              <a:tabLst>
                <a:tab pos="189865" algn="l"/>
              </a:tabLst>
            </a:pPr>
            <a:r>
              <a:rPr sz="1400" dirty="0">
                <a:latin typeface="Arial MT"/>
                <a:cs typeface="Arial MT"/>
              </a:rPr>
              <a:t>Sus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paredes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celulares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tienen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principalmente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celulosa.</a:t>
            </a:r>
            <a:endParaRPr sz="1400">
              <a:latin typeface="Arial MT"/>
              <a:cs typeface="Arial MT"/>
            </a:endParaRPr>
          </a:p>
          <a:p>
            <a:pPr marL="189230" indent="-100965">
              <a:lnSpc>
                <a:spcPct val="100000"/>
              </a:lnSpc>
              <a:spcBef>
                <a:spcPts val="900"/>
              </a:spcBef>
              <a:buChar char="•"/>
              <a:tabLst>
                <a:tab pos="189865" algn="l"/>
              </a:tabLst>
            </a:pPr>
            <a:r>
              <a:rPr sz="1400" spc="-10" dirty="0">
                <a:latin typeface="Arial MT"/>
                <a:cs typeface="Arial MT"/>
              </a:rPr>
              <a:t>Viven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medios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acuáticos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medio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terrestre</a:t>
            </a:r>
            <a:r>
              <a:rPr sz="1400" spc="-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abundante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humedad.</a:t>
            </a:r>
            <a:endParaRPr sz="1400">
              <a:latin typeface="Arial MT"/>
              <a:cs typeface="Arial MT"/>
            </a:endParaRPr>
          </a:p>
          <a:p>
            <a:pPr marL="189230" marR="1575435" indent="-100965">
              <a:lnSpc>
                <a:spcPct val="100000"/>
              </a:lnSpc>
              <a:spcBef>
                <a:spcPts val="900"/>
              </a:spcBef>
              <a:buChar char="•"/>
              <a:tabLst>
                <a:tab pos="189865" algn="l"/>
              </a:tabLst>
            </a:pPr>
            <a:r>
              <a:rPr sz="1400" spc="-10" dirty="0">
                <a:latin typeface="Arial MT"/>
                <a:cs typeface="Arial MT"/>
              </a:rPr>
              <a:t>Tienen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importancia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ecológica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como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productores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oxígeno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ser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base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 </a:t>
            </a:r>
            <a:r>
              <a:rPr sz="1400" spc="-37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cadenas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tróficas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ecosistemas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acuáticos.</a:t>
            </a:r>
            <a:endParaRPr sz="1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 MT"/>
              <a:buChar char="•"/>
            </a:pPr>
            <a:endParaRPr sz="1750">
              <a:latin typeface="Arial MT"/>
              <a:cs typeface="Arial MT"/>
            </a:endParaRPr>
          </a:p>
          <a:p>
            <a:pPr marL="2237740">
              <a:lnSpc>
                <a:spcPct val="100000"/>
              </a:lnSpc>
            </a:pP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HONGOS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>
              <a:latin typeface="Arial"/>
              <a:cs typeface="Arial"/>
            </a:endParaRPr>
          </a:p>
          <a:p>
            <a:pPr marL="2551430" lvl="1" indent="-100965">
              <a:lnSpc>
                <a:spcPct val="100000"/>
              </a:lnSpc>
              <a:buChar char="•"/>
              <a:tabLst>
                <a:tab pos="2552065" algn="l"/>
              </a:tabLst>
            </a:pPr>
            <a:r>
              <a:rPr sz="1400" spc="-5" dirty="0">
                <a:latin typeface="Arial MT"/>
                <a:cs typeface="Arial MT"/>
              </a:rPr>
              <a:t>Son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i="1" dirty="0">
                <a:latin typeface="Arial"/>
                <a:cs typeface="Arial"/>
              </a:rPr>
              <a:t>Eukarya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spc="-5" dirty="0">
                <a:latin typeface="Arial MT"/>
                <a:cs typeface="Arial MT"/>
              </a:rPr>
              <a:t>heterótrofos.</a:t>
            </a:r>
            <a:endParaRPr sz="1400">
              <a:latin typeface="Arial MT"/>
              <a:cs typeface="Arial MT"/>
            </a:endParaRPr>
          </a:p>
          <a:p>
            <a:pPr marL="2551430" lvl="1" indent="-100965">
              <a:lnSpc>
                <a:spcPct val="100000"/>
              </a:lnSpc>
              <a:spcBef>
                <a:spcPts val="900"/>
              </a:spcBef>
              <a:buChar char="•"/>
              <a:tabLst>
                <a:tab pos="2552065" algn="l"/>
              </a:tabLst>
            </a:pPr>
            <a:r>
              <a:rPr sz="1400" dirty="0">
                <a:latin typeface="Arial MT"/>
                <a:cs typeface="Arial MT"/>
              </a:rPr>
              <a:t>Sus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paredes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celulares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tienen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principalmente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quitina.</a:t>
            </a:r>
            <a:endParaRPr sz="1400">
              <a:latin typeface="Arial MT"/>
              <a:cs typeface="Arial MT"/>
            </a:endParaRPr>
          </a:p>
          <a:p>
            <a:pPr marL="2551430" lvl="1" indent="-100965">
              <a:lnSpc>
                <a:spcPct val="100000"/>
              </a:lnSpc>
              <a:spcBef>
                <a:spcPts val="900"/>
              </a:spcBef>
              <a:buChar char="•"/>
              <a:tabLst>
                <a:tab pos="2552065" algn="l"/>
              </a:tabLst>
            </a:pPr>
            <a:r>
              <a:rPr sz="1400" spc="-10" dirty="0">
                <a:latin typeface="Arial MT"/>
                <a:cs typeface="Arial MT"/>
              </a:rPr>
              <a:t>Viven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ambientes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muy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diversos,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mayoría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terrestres.</a:t>
            </a:r>
            <a:endParaRPr sz="1400">
              <a:latin typeface="Arial MT"/>
              <a:cs typeface="Arial MT"/>
            </a:endParaRPr>
          </a:p>
          <a:p>
            <a:pPr marL="2551430" lvl="1" indent="-100965">
              <a:lnSpc>
                <a:spcPct val="100000"/>
              </a:lnSpc>
              <a:spcBef>
                <a:spcPts val="905"/>
              </a:spcBef>
              <a:buChar char="•"/>
              <a:tabLst>
                <a:tab pos="2552065" algn="l"/>
              </a:tabLst>
            </a:pPr>
            <a:r>
              <a:rPr sz="1400" spc="-10" dirty="0">
                <a:latin typeface="Arial MT"/>
                <a:cs typeface="Arial MT"/>
              </a:rPr>
              <a:t>Tienen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importancia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ecológica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como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descomponedores.</a:t>
            </a:r>
            <a:endParaRPr sz="1400">
              <a:latin typeface="Arial MT"/>
              <a:cs typeface="Arial MT"/>
            </a:endParaRPr>
          </a:p>
          <a:p>
            <a:pPr marL="2551430" lvl="1" indent="-100965">
              <a:lnSpc>
                <a:spcPct val="100000"/>
              </a:lnSpc>
              <a:spcBef>
                <a:spcPts val="900"/>
              </a:spcBef>
              <a:buChar char="•"/>
              <a:tabLst>
                <a:tab pos="2552065" algn="l"/>
              </a:tabLst>
            </a:pPr>
            <a:r>
              <a:rPr sz="1400" dirty="0">
                <a:latin typeface="Arial MT"/>
                <a:cs typeface="Arial MT"/>
              </a:rPr>
              <a:t>Dependiendo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estructura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formadora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esporas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se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5" dirty="0">
                <a:latin typeface="Arial MT"/>
                <a:cs typeface="Arial MT"/>
              </a:rPr>
              <a:t>dividen</a:t>
            </a:r>
            <a:r>
              <a:rPr sz="1400" spc="-1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endParaRPr sz="1400">
              <a:latin typeface="Arial MT"/>
              <a:cs typeface="Arial MT"/>
            </a:endParaRPr>
          </a:p>
          <a:p>
            <a:pPr marL="2551430">
              <a:lnSpc>
                <a:spcPct val="100000"/>
              </a:lnSpc>
            </a:pPr>
            <a:r>
              <a:rPr sz="1400" i="1" spc="-5" dirty="0">
                <a:latin typeface="Arial"/>
                <a:cs typeface="Arial"/>
              </a:rPr>
              <a:t>Ascomycetes</a:t>
            </a:r>
            <a:r>
              <a:rPr sz="1400" i="1" spc="-50" dirty="0"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(ascas)</a:t>
            </a:r>
            <a:r>
              <a:rPr sz="1400" spc="-5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i="1" dirty="0">
                <a:latin typeface="Arial"/>
                <a:cs typeface="Arial"/>
              </a:rPr>
              <a:t>Basidiomycetes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dirty="0">
                <a:latin typeface="Arial MT"/>
                <a:cs typeface="Arial MT"/>
              </a:rPr>
              <a:t>(basidios).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5287" y="744601"/>
            <a:ext cx="81724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2865" algn="ctr">
              <a:lnSpc>
                <a:spcPct val="100000"/>
              </a:lnSpc>
              <a:spcBef>
                <a:spcPts val="320"/>
              </a:spcBef>
            </a:pP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MICROORGANISMOS:</a:t>
            </a:r>
            <a:r>
              <a:rPr sz="1800" b="1" spc="-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CC3300"/>
                </a:solidFill>
                <a:latin typeface="Arial"/>
                <a:cs typeface="Arial"/>
              </a:rPr>
              <a:t>ALGAS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Y</a:t>
            </a:r>
            <a:r>
              <a:rPr sz="1800" b="1" spc="-5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HONGOS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3267075"/>
            <a:chOff x="0" y="336550"/>
            <a:chExt cx="9144000" cy="3267075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0200" y="1911350"/>
              <a:ext cx="1482725" cy="16700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62200" y="1905000"/>
              <a:ext cx="1470025" cy="169862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07591" y="2755392"/>
              <a:ext cx="993647" cy="52577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96924" y="2744851"/>
              <a:ext cx="990600" cy="52222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90600" y="1522412"/>
            <a:ext cx="2514600" cy="306705"/>
          </a:xfrm>
          <a:prstGeom prst="rect">
            <a:avLst/>
          </a:prstGeom>
          <a:solidFill>
            <a:srgbClr val="ECFC51"/>
          </a:solidFill>
        </p:spPr>
        <p:txBody>
          <a:bodyPr vert="horz" wrap="square" lIns="0" tIns="4127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325"/>
              </a:spcBef>
            </a:pP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HONGOS</a:t>
            </a:r>
            <a:r>
              <a:rPr sz="1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FILAMENTOSOS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0600" y="4951412"/>
            <a:ext cx="2514600" cy="306705"/>
          </a:xfrm>
          <a:prstGeom prst="rect">
            <a:avLst/>
          </a:prstGeom>
          <a:solidFill>
            <a:srgbClr val="ECFC51"/>
          </a:solidFill>
        </p:spPr>
        <p:txBody>
          <a:bodyPr vert="horz" wrap="square" lIns="0" tIns="419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1400" b="1" spc="-35" dirty="0">
                <a:solidFill>
                  <a:srgbClr val="000066"/>
                </a:solidFill>
                <a:latin typeface="Arial"/>
                <a:cs typeface="Arial"/>
              </a:rPr>
              <a:t>SETAS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67400" y="1522412"/>
            <a:ext cx="2514600" cy="306705"/>
          </a:xfrm>
          <a:prstGeom prst="rect">
            <a:avLst/>
          </a:prstGeom>
          <a:solidFill>
            <a:srgbClr val="ECFC51"/>
          </a:solidFill>
        </p:spPr>
        <p:txBody>
          <a:bodyPr vert="horz" wrap="square" lIns="0" tIns="41275" rIns="0" bIns="0" rtlCol="0">
            <a:spAutoFit/>
          </a:bodyPr>
          <a:lstStyle/>
          <a:p>
            <a:pPr marL="714375">
              <a:lnSpc>
                <a:spcPct val="100000"/>
              </a:lnSpc>
              <a:spcBef>
                <a:spcPts val="325"/>
              </a:spcBef>
            </a:pPr>
            <a:r>
              <a:rPr sz="1400" b="1" spc="-25" dirty="0">
                <a:solidFill>
                  <a:srgbClr val="000066"/>
                </a:solidFill>
                <a:latin typeface="Arial"/>
                <a:cs typeface="Arial"/>
              </a:rPr>
              <a:t>LEVADURAS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62600" y="4875212"/>
            <a:ext cx="2514600" cy="306705"/>
          </a:xfrm>
          <a:prstGeom prst="rect">
            <a:avLst/>
          </a:prstGeom>
          <a:solidFill>
            <a:srgbClr val="ECFC51"/>
          </a:solidFill>
        </p:spPr>
        <p:txBody>
          <a:bodyPr vert="horz" wrap="square" lIns="0" tIns="41910" rIns="0" bIns="0" rtlCol="0">
            <a:spAutoFit/>
          </a:bodyPr>
          <a:lstStyle/>
          <a:p>
            <a:pPr marL="377825">
              <a:lnSpc>
                <a:spcPct val="100000"/>
              </a:lnSpc>
              <a:spcBef>
                <a:spcPts val="330"/>
              </a:spcBef>
            </a:pPr>
            <a:r>
              <a:rPr sz="1400" b="1" spc="-5" dirty="0">
                <a:solidFill>
                  <a:srgbClr val="000066"/>
                </a:solidFill>
                <a:latin typeface="Arial"/>
                <a:cs typeface="Arial"/>
              </a:rPr>
              <a:t>HONGOS</a:t>
            </a:r>
            <a:r>
              <a:rPr sz="14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0066"/>
                </a:solidFill>
                <a:latin typeface="Arial"/>
                <a:cs typeface="Arial"/>
              </a:rPr>
              <a:t>MUCOSOS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27882" y="2391917"/>
            <a:ext cx="6705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Conidios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(esporas)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208276" y="3276600"/>
            <a:ext cx="306705" cy="303530"/>
          </a:xfrm>
          <a:custGeom>
            <a:avLst/>
            <a:gdLst/>
            <a:ahLst/>
            <a:cxnLst/>
            <a:rect l="l" t="t" r="r" b="b"/>
            <a:pathLst>
              <a:path w="306705" h="303529">
                <a:moveTo>
                  <a:pt x="306324" y="0"/>
                </a:moveTo>
                <a:lnTo>
                  <a:pt x="0" y="303275"/>
                </a:lnTo>
              </a:path>
            </a:pathLst>
          </a:custGeom>
          <a:ln w="126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996820" y="2391283"/>
            <a:ext cx="8801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 MT"/>
                <a:cs typeface="Arial MT"/>
              </a:rPr>
              <a:t>Hifas</a:t>
            </a:r>
            <a:r>
              <a:rPr sz="1200" spc="-8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aéreas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889299" y="2143125"/>
            <a:ext cx="6026150" cy="1285875"/>
            <a:chOff x="2889299" y="2143125"/>
            <a:chExt cx="6026150" cy="1285875"/>
          </a:xfrm>
        </p:grpSpPr>
        <p:sp>
          <p:nvSpPr>
            <p:cNvPr id="21" name="object 21"/>
            <p:cNvSpPr/>
            <p:nvPr/>
          </p:nvSpPr>
          <p:spPr>
            <a:xfrm>
              <a:off x="2895600" y="2460625"/>
              <a:ext cx="151130" cy="78105"/>
            </a:xfrm>
            <a:custGeom>
              <a:avLst/>
              <a:gdLst/>
              <a:ahLst/>
              <a:cxnLst/>
              <a:rect l="l" t="t" r="r" b="b"/>
              <a:pathLst>
                <a:path w="151130" h="78105">
                  <a:moveTo>
                    <a:pt x="0" y="77850"/>
                  </a:moveTo>
                  <a:lnTo>
                    <a:pt x="150875" y="0"/>
                  </a:lnTo>
                </a:path>
              </a:pathLst>
            </a:custGeom>
            <a:ln w="126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029450" y="2143125"/>
              <a:ext cx="1885950" cy="1285875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5259704" y="2336672"/>
            <a:ext cx="1577975" cy="2059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030" marR="5080" indent="-100965">
              <a:lnSpc>
                <a:spcPct val="100000"/>
              </a:lnSpc>
              <a:spcBef>
                <a:spcPts val="100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Son hongos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filamentosos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unicelulares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forma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ovoide.</a:t>
            </a:r>
            <a:endParaRPr sz="1200">
              <a:latin typeface="Arial MT"/>
              <a:cs typeface="Arial MT"/>
            </a:endParaRPr>
          </a:p>
          <a:p>
            <a:pPr marL="113030" marR="250190" indent="-100965">
              <a:lnSpc>
                <a:spcPct val="100000"/>
              </a:lnSpc>
              <a:spcBef>
                <a:spcPts val="805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Se reproducen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ase</a:t>
            </a:r>
            <a:r>
              <a:rPr sz="1200" spc="-15" dirty="0">
                <a:latin typeface="Arial MT"/>
                <a:cs typeface="Arial MT"/>
              </a:rPr>
              <a:t>x</a:t>
            </a:r>
            <a:r>
              <a:rPr sz="1200" spc="-5" dirty="0">
                <a:latin typeface="Arial MT"/>
                <a:cs typeface="Arial MT"/>
              </a:rPr>
              <a:t>ualm</a:t>
            </a:r>
            <a:r>
              <a:rPr sz="1200" spc="-15" dirty="0">
                <a:latin typeface="Arial MT"/>
                <a:cs typeface="Arial MT"/>
              </a:rPr>
              <a:t>en</a:t>
            </a:r>
            <a:r>
              <a:rPr sz="1200" dirty="0">
                <a:latin typeface="Arial MT"/>
                <a:cs typeface="Arial MT"/>
              </a:rPr>
              <a:t>te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po</a:t>
            </a:r>
            <a:r>
              <a:rPr sz="1200" dirty="0">
                <a:latin typeface="Arial MT"/>
                <a:cs typeface="Arial MT"/>
              </a:rPr>
              <a:t>r  </a:t>
            </a:r>
            <a:r>
              <a:rPr sz="1200" spc="-5" dirty="0">
                <a:latin typeface="Arial MT"/>
                <a:cs typeface="Arial MT"/>
              </a:rPr>
              <a:t>gemación.</a:t>
            </a:r>
            <a:endParaRPr sz="1200">
              <a:latin typeface="Arial MT"/>
              <a:cs typeface="Arial MT"/>
            </a:endParaRPr>
          </a:p>
          <a:p>
            <a:pPr marL="113030" marR="28575" indent="-100965">
              <a:lnSpc>
                <a:spcPct val="100000"/>
              </a:lnSpc>
              <a:spcBef>
                <a:spcPts val="805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Son </a:t>
            </a:r>
            <a:r>
              <a:rPr sz="1200" dirty="0">
                <a:latin typeface="Arial MT"/>
                <a:cs typeface="Arial MT"/>
              </a:rPr>
              <a:t>importantes </a:t>
            </a:r>
            <a:r>
              <a:rPr sz="1200" spc="-5" dirty="0">
                <a:latin typeface="Arial MT"/>
                <a:cs typeface="Arial MT"/>
              </a:rPr>
              <a:t>en 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procesos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industriales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fermentación.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012685" y="3458971"/>
            <a:ext cx="1748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solidFill>
                  <a:srgbClr val="000066"/>
                </a:solidFill>
                <a:latin typeface="Arial"/>
                <a:cs typeface="Arial"/>
              </a:rPr>
              <a:t>Candida </a:t>
            </a:r>
            <a:r>
              <a:rPr sz="1200" i="1" spc="-5" dirty="0">
                <a:solidFill>
                  <a:srgbClr val="000066"/>
                </a:solidFill>
                <a:latin typeface="Arial"/>
                <a:cs typeface="Arial"/>
              </a:rPr>
              <a:t>albicans </a:t>
            </a:r>
            <a:r>
              <a:rPr sz="1200" spc="-5" dirty="0">
                <a:solidFill>
                  <a:srgbClr val="000066"/>
                </a:solidFill>
                <a:latin typeface="Arial MT"/>
                <a:cs typeface="Arial MT"/>
              </a:rPr>
              <a:t>es una </a:t>
            </a:r>
            <a:r>
              <a:rPr sz="1200" dirty="0">
                <a:solidFill>
                  <a:srgbClr val="000066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000066"/>
                </a:solidFill>
                <a:latin typeface="Arial MT"/>
                <a:cs typeface="Arial MT"/>
              </a:rPr>
              <a:t>levadura</a:t>
            </a:r>
            <a:r>
              <a:rPr sz="1200" spc="-60" dirty="0">
                <a:solidFill>
                  <a:srgbClr val="000066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000066"/>
                </a:solidFill>
                <a:latin typeface="Arial MT"/>
                <a:cs typeface="Arial MT"/>
              </a:rPr>
              <a:t>capaz</a:t>
            </a:r>
            <a:r>
              <a:rPr sz="1200" spc="-35" dirty="0">
                <a:solidFill>
                  <a:srgbClr val="000066"/>
                </a:solidFill>
                <a:latin typeface="Arial MT"/>
                <a:cs typeface="Arial MT"/>
              </a:rPr>
              <a:t> </a:t>
            </a:r>
            <a:r>
              <a:rPr sz="1200" spc="-5" dirty="0">
                <a:solidFill>
                  <a:srgbClr val="000066"/>
                </a:solidFill>
                <a:latin typeface="Arial MT"/>
                <a:cs typeface="Arial MT"/>
              </a:rPr>
              <a:t>de</a:t>
            </a:r>
            <a:r>
              <a:rPr sz="1200" spc="-20" dirty="0">
                <a:solidFill>
                  <a:srgbClr val="000066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000066"/>
                </a:solidFill>
                <a:latin typeface="Arial MT"/>
                <a:cs typeface="Arial MT"/>
              </a:rPr>
              <a:t>formar </a:t>
            </a:r>
            <a:r>
              <a:rPr sz="1200" spc="-325" dirty="0">
                <a:solidFill>
                  <a:srgbClr val="000066"/>
                </a:solidFill>
                <a:latin typeface="Arial MT"/>
                <a:cs typeface="Arial MT"/>
              </a:rPr>
              <a:t> </a:t>
            </a:r>
            <a:r>
              <a:rPr sz="1200" dirty="0">
                <a:solidFill>
                  <a:srgbClr val="000066"/>
                </a:solidFill>
                <a:latin typeface="Arial MT"/>
                <a:cs typeface="Arial MT"/>
              </a:rPr>
              <a:t>micelio.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4720" y="3458464"/>
            <a:ext cx="3241040" cy="1251585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257175" algn="ctr">
              <a:lnSpc>
                <a:spcPct val="100000"/>
              </a:lnSpc>
              <a:spcBef>
                <a:spcPts val="925"/>
              </a:spcBef>
            </a:pPr>
            <a:r>
              <a:rPr sz="1200" dirty="0">
                <a:latin typeface="Arial MT"/>
                <a:cs typeface="Arial MT"/>
              </a:rPr>
              <a:t>Hifas</a:t>
            </a:r>
            <a:r>
              <a:rPr sz="1200" spc="-8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sustrato</a:t>
            </a:r>
            <a:endParaRPr sz="1200">
              <a:latin typeface="Arial MT"/>
              <a:cs typeface="Arial MT"/>
            </a:endParaRPr>
          </a:p>
          <a:p>
            <a:pPr marL="113030" marR="130810" indent="-100965">
              <a:lnSpc>
                <a:spcPct val="100000"/>
              </a:lnSpc>
              <a:spcBef>
                <a:spcPts val="825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Son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los típicos</a:t>
            </a:r>
            <a:r>
              <a:rPr sz="1200" dirty="0">
                <a:latin typeface="Arial MT"/>
                <a:cs typeface="Arial MT"/>
              </a:rPr>
              <a:t> mohos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 la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fruta,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el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pan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o el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queso.</a:t>
            </a:r>
            <a:endParaRPr sz="1200">
              <a:latin typeface="Arial MT"/>
              <a:cs typeface="Arial MT"/>
            </a:endParaRPr>
          </a:p>
          <a:p>
            <a:pPr marL="113030" marR="5080" indent="-100965">
              <a:lnSpc>
                <a:spcPct val="100000"/>
              </a:lnSpc>
              <a:spcBef>
                <a:spcPts val="800"/>
              </a:spcBef>
              <a:buChar char="•"/>
              <a:tabLst>
                <a:tab pos="113664" algn="l"/>
              </a:tabLst>
            </a:pPr>
            <a:r>
              <a:rPr sz="1200" dirty="0">
                <a:latin typeface="Arial MT"/>
                <a:cs typeface="Arial MT"/>
              </a:rPr>
              <a:t>Forman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filamento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o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hifas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agrupan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para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formar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el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micelio.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87120" y="5303215"/>
            <a:ext cx="3371215" cy="106426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13030" indent="-100965">
              <a:lnSpc>
                <a:spcPct val="100000"/>
              </a:lnSpc>
              <a:spcBef>
                <a:spcPts val="905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Hongos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filamentosos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del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grupo</a:t>
            </a:r>
            <a:r>
              <a:rPr sz="1200" spc="10" dirty="0">
                <a:latin typeface="Arial MT"/>
                <a:cs typeface="Arial MT"/>
              </a:rPr>
              <a:t> </a:t>
            </a:r>
            <a:r>
              <a:rPr sz="1200" i="1" spc="-5" dirty="0">
                <a:latin typeface="Arial"/>
                <a:cs typeface="Arial"/>
              </a:rPr>
              <a:t>Basidiomycetes</a:t>
            </a:r>
            <a:r>
              <a:rPr sz="1200" spc="-5" dirty="0">
                <a:latin typeface="Arial MT"/>
                <a:cs typeface="Arial MT"/>
              </a:rPr>
              <a:t>.</a:t>
            </a:r>
            <a:endParaRPr sz="1200">
              <a:latin typeface="Arial MT"/>
              <a:cs typeface="Arial MT"/>
            </a:endParaRPr>
          </a:p>
          <a:p>
            <a:pPr marL="113030" indent="-100965">
              <a:lnSpc>
                <a:spcPct val="100000"/>
              </a:lnSpc>
              <a:spcBef>
                <a:spcPts val="800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Sus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cuerpos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fructíferos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denominan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setas.</a:t>
            </a:r>
            <a:endParaRPr sz="1200">
              <a:latin typeface="Arial MT"/>
              <a:cs typeface="Arial MT"/>
            </a:endParaRPr>
          </a:p>
          <a:p>
            <a:pPr marL="113030" marR="280670" indent="-100965">
              <a:lnSpc>
                <a:spcPct val="100000"/>
              </a:lnSpc>
              <a:spcBef>
                <a:spcPts val="810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La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fusión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micelios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haploides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origina </a:t>
            </a:r>
            <a:r>
              <a:rPr sz="1200" dirty="0">
                <a:latin typeface="Arial MT"/>
                <a:cs typeface="Arial MT"/>
              </a:rPr>
              <a:t>hifas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dicarióticas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que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formarán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las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setas.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802504" y="5303215"/>
            <a:ext cx="3782060" cy="106426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13030" indent="-100965">
              <a:lnSpc>
                <a:spcPct val="100000"/>
              </a:lnSpc>
              <a:spcBef>
                <a:spcPts val="905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Filogenéticamente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muy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distantes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 los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hongos.</a:t>
            </a:r>
            <a:endParaRPr sz="1200">
              <a:latin typeface="Arial MT"/>
              <a:cs typeface="Arial MT"/>
            </a:endParaRPr>
          </a:p>
          <a:p>
            <a:pPr marL="113030" marR="394970" indent="-100965">
              <a:lnSpc>
                <a:spcPct val="100000"/>
              </a:lnSpc>
              <a:spcBef>
                <a:spcPts val="800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alimentan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 microorganismos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sobre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materia </a:t>
            </a:r>
            <a:r>
              <a:rPr sz="1200" spc="-3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vegetal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descomposición.</a:t>
            </a:r>
            <a:endParaRPr sz="1200">
              <a:latin typeface="Arial MT"/>
              <a:cs typeface="Arial MT"/>
            </a:endParaRPr>
          </a:p>
          <a:p>
            <a:pPr marL="113030" indent="-100965">
              <a:lnSpc>
                <a:spcPct val="100000"/>
              </a:lnSpc>
              <a:spcBef>
                <a:spcPts val="810"/>
              </a:spcBef>
              <a:buChar char="•"/>
              <a:tabLst>
                <a:tab pos="113664" algn="l"/>
              </a:tabLst>
            </a:pPr>
            <a:r>
              <a:rPr sz="1200" spc="-5" dirty="0">
                <a:latin typeface="Arial MT"/>
                <a:cs typeface="Arial MT"/>
              </a:rPr>
              <a:t>Se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dividen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en</a:t>
            </a:r>
            <a:r>
              <a:rPr sz="1200" spc="-1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hongos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mucosos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celulares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acelulares.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908175" y="744601"/>
            <a:ext cx="489775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2865" algn="ctr">
              <a:lnSpc>
                <a:spcPct val="100000"/>
              </a:lnSpc>
              <a:spcBef>
                <a:spcPts val="320"/>
              </a:spcBef>
            </a:pP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TIPOS</a:t>
            </a:r>
            <a:r>
              <a:rPr sz="1800" b="1" spc="-5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DE</a:t>
            </a:r>
            <a:r>
              <a:rPr sz="1800" b="1" spc="-4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HONGOS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altLang="es-ES_tradnl" b="1" i="1" dirty="0">
                <a:solidFill>
                  <a:srgbClr val="0033CC"/>
                </a:solidFill>
              </a:rPr>
              <a:t>Procariotas: </a:t>
            </a:r>
            <a:r>
              <a:rPr lang="es-ES" altLang="es-ES_tradnl" b="1" i="1" dirty="0" err="1">
                <a:solidFill>
                  <a:srgbClr val="0033CC"/>
                </a:solidFill>
              </a:rPr>
              <a:t>Archeas</a:t>
            </a:r>
            <a:r>
              <a:rPr lang="es-ES" altLang="es-ES_tradnl" b="1" i="1" dirty="0">
                <a:solidFill>
                  <a:srgbClr val="0033CC"/>
                </a:solidFill>
              </a:rPr>
              <a:t> y Bacterias  </a:t>
            </a:r>
          </a:p>
        </p:txBody>
      </p:sp>
      <p:graphicFrame>
        <p:nvGraphicFramePr>
          <p:cNvPr id="7237" name="Group 69"/>
          <p:cNvGraphicFramePr>
            <a:graphicFrameLocks noGrp="1"/>
          </p:cNvGraphicFramePr>
          <p:nvPr>
            <p:ph sz="half" idx="1"/>
          </p:nvPr>
        </p:nvGraphicFramePr>
        <p:xfrm>
          <a:off x="1104763" y="1748280"/>
          <a:ext cx="6934473" cy="2163990"/>
        </p:xfrm>
        <a:graphic>
          <a:graphicData uri="http://schemas.openxmlformats.org/drawingml/2006/table">
            <a:tbl>
              <a:tblPr/>
              <a:tblGrid>
                <a:gridCol w="3427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6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0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Dominio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Archea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Dominio Bacteria</a:t>
                      </a:r>
                    </a:p>
                  </a:txBody>
                  <a:tcPr marT="45705" marB="4570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Habitat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 veces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extremofilos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Habitat no extremofilos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es-E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termofilas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psicrofilas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ácidofilas</a:t>
                      </a: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s-E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halofilas</a:t>
                      </a:r>
                      <a:endParaRPr kumimoji="0" lang="es-E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s-E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todo tipo de hábitats</a:t>
                      </a:r>
                    </a:p>
                  </a:txBody>
                  <a:tcPr marT="45705" marB="45705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3797" name="Picture 4" descr="bacterias tipos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0" t="63074" r="63806" b="2106"/>
          <a:stretch>
            <a:fillRect/>
          </a:stretch>
        </p:blipFill>
        <p:spPr>
          <a:xfrm>
            <a:off x="1187624" y="4057649"/>
            <a:ext cx="2663825" cy="2054225"/>
          </a:xfrm>
          <a:noFill/>
        </p:spPr>
      </p:pic>
      <p:pic>
        <p:nvPicPr>
          <p:cNvPr id="33798" name="Picture 6" descr="bacterias tipo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0" t="63074" r="19365" b="2032"/>
          <a:stretch>
            <a:fillRect/>
          </a:stretch>
        </p:blipFill>
        <p:spPr>
          <a:xfrm>
            <a:off x="4571999" y="4057649"/>
            <a:ext cx="2735262" cy="2016125"/>
          </a:xfrm>
          <a:noFill/>
        </p:spPr>
      </p:pic>
      <p:sp>
        <p:nvSpPr>
          <p:cNvPr id="33795" name="6 Marcador de número de diapositiva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A50021"/>
              </a:buClr>
              <a:buSzPct val="60000"/>
              <a:buFont typeface="Wingdings" panose="05000000000000000000" pitchFamily="2" charset="2"/>
              <a:buChar char="l"/>
              <a:defRPr sz="28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rgbClr val="3333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A50021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84412E2-5646-4482-968B-9DEEC9405A61}" type="slidenum">
              <a:rPr lang="es-ES" altLang="es-ES_tradnl" sz="1000" smtClean="0">
                <a:latin typeface="Arial Black" panose="020B0A040201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s-ES" altLang="es-ES_tradnl" sz="1000">
              <a:latin typeface="Arial Black" panose="020B0A04020102020204" pitchFamily="34" charset="0"/>
            </a:endParaRP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s-ES"/>
              <a:t>Ana Molina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6550"/>
          </a:xfrm>
          <a:prstGeom prst="rect">
            <a:avLst/>
          </a:prstGeom>
          <a:solidFill>
            <a:srgbClr val="FFCC00"/>
          </a:solidFill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30726" y="0"/>
            <a:ext cx="598805" cy="336550"/>
          </a:xfrm>
          <a:custGeom>
            <a:avLst/>
            <a:gdLst/>
            <a:ahLst/>
            <a:cxnLst/>
            <a:rect l="l" t="t" r="r" b="b"/>
            <a:pathLst>
              <a:path w="598804" h="336550">
                <a:moveTo>
                  <a:pt x="0" y="336550"/>
                </a:moveTo>
                <a:lnTo>
                  <a:pt x="598487" y="336550"/>
                </a:lnTo>
                <a:lnTo>
                  <a:pt x="598487" y="0"/>
                </a:lnTo>
                <a:lnTo>
                  <a:pt x="0" y="0"/>
                </a:lnTo>
                <a:lnTo>
                  <a:pt x="0" y="336550"/>
                </a:lnTo>
                <a:close/>
              </a:path>
            </a:pathLst>
          </a:custGeom>
          <a:solidFill>
            <a:srgbClr val="33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0" y="0"/>
            <a:ext cx="4030979" cy="336550"/>
          </a:xfrm>
          <a:prstGeom prst="rect">
            <a:avLst/>
          </a:prstGeom>
          <a:solidFill>
            <a:srgbClr val="0DD379"/>
          </a:solidFill>
        </p:spPr>
        <p:txBody>
          <a:bodyPr vert="horz" wrap="square" lIns="0" tIns="9842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77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336550"/>
            <a:ext cx="9144000" cy="212725"/>
          </a:xfrm>
          <a:custGeom>
            <a:avLst/>
            <a:gdLst/>
            <a:ahLst/>
            <a:cxnLst/>
            <a:rect l="l" t="t" r="r" b="b"/>
            <a:pathLst>
              <a:path w="9144000" h="212725">
                <a:moveTo>
                  <a:pt x="9144000" y="0"/>
                </a:moveTo>
                <a:lnTo>
                  <a:pt x="0" y="0"/>
                </a:lnTo>
                <a:lnTo>
                  <a:pt x="0" y="212725"/>
                </a:lnTo>
                <a:lnTo>
                  <a:pt x="9144000" y="21272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7752" y="791675"/>
            <a:ext cx="7146720" cy="59832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4235450"/>
            <a:chOff x="0" y="336550"/>
            <a:chExt cx="9144000" cy="423545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143000"/>
              <a:ext cx="2498725" cy="34290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5000" y="1600200"/>
              <a:ext cx="3429000" cy="27432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8400" y="838200"/>
              <a:ext cx="3200400" cy="255905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268601" y="674751"/>
            <a:ext cx="5113655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60960" algn="ctr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FLAGELOS</a:t>
            </a:r>
            <a:r>
              <a:rPr sz="1800" b="1" spc="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C3300"/>
                </a:solidFill>
                <a:latin typeface="Arial"/>
                <a:cs typeface="Arial"/>
              </a:rPr>
              <a:t>PROCARIOTAS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9213" y="0"/>
            <a:ext cx="4514850" cy="33337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87630">
              <a:lnSpc>
                <a:spcPct val="100000"/>
              </a:lnSpc>
              <a:spcBef>
                <a:spcPts val="710"/>
              </a:spcBef>
            </a:pPr>
            <a:r>
              <a:rPr sz="900" spc="-5" dirty="0">
                <a:latin typeface="Arial Black"/>
                <a:cs typeface="Arial Black"/>
              </a:rPr>
              <a:t>Biología.</a:t>
            </a:r>
            <a:r>
              <a:rPr sz="900" spc="-20" dirty="0">
                <a:latin typeface="Arial Black"/>
                <a:cs typeface="Arial Black"/>
              </a:rPr>
              <a:t> </a:t>
            </a:r>
            <a:r>
              <a:rPr sz="900" dirty="0">
                <a:latin typeface="Arial Black"/>
                <a:cs typeface="Arial Black"/>
              </a:rPr>
              <a:t>2º</a:t>
            </a:r>
            <a:r>
              <a:rPr sz="900" spc="5" dirty="0">
                <a:latin typeface="Arial Black"/>
                <a:cs typeface="Arial Black"/>
              </a:rPr>
              <a:t> </a:t>
            </a:r>
            <a:r>
              <a:rPr sz="900" spc="-5" dirty="0">
                <a:latin typeface="Arial Black"/>
                <a:cs typeface="Arial Black"/>
              </a:rPr>
              <a:t>Bachillerato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4629785" cy="336550"/>
            <a:chOff x="0" y="0"/>
            <a:chExt cx="4629785" cy="336550"/>
          </a:xfrm>
        </p:grpSpPr>
        <p:sp>
          <p:nvSpPr>
            <p:cNvPr id="4" name="object 4"/>
            <p:cNvSpPr/>
            <p:nvPr/>
          </p:nvSpPr>
          <p:spPr>
            <a:xfrm>
              <a:off x="4030726" y="0"/>
              <a:ext cx="598805" cy="336550"/>
            </a:xfrm>
            <a:custGeom>
              <a:avLst/>
              <a:gdLst/>
              <a:ahLst/>
              <a:cxnLst/>
              <a:rect l="l" t="t" r="r" b="b"/>
              <a:pathLst>
                <a:path w="598804" h="336550">
                  <a:moveTo>
                    <a:pt x="0" y="336550"/>
                  </a:moveTo>
                  <a:lnTo>
                    <a:pt x="598487" y="336550"/>
                  </a:lnTo>
                  <a:lnTo>
                    <a:pt x="598487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33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30979" cy="336550"/>
            </a:xfrm>
            <a:custGeom>
              <a:avLst/>
              <a:gdLst/>
              <a:ahLst/>
              <a:cxnLst/>
              <a:rect l="l" t="t" r="r" b="b"/>
              <a:pathLst>
                <a:path w="4030979" h="336550">
                  <a:moveTo>
                    <a:pt x="0" y="336550"/>
                  </a:moveTo>
                  <a:lnTo>
                    <a:pt x="4030726" y="336550"/>
                  </a:lnTo>
                  <a:lnTo>
                    <a:pt x="4030726" y="0"/>
                  </a:lnTo>
                  <a:lnTo>
                    <a:pt x="0" y="0"/>
                  </a:lnTo>
                  <a:lnTo>
                    <a:pt x="0" y="336550"/>
                  </a:lnTo>
                  <a:close/>
                </a:path>
              </a:pathLst>
            </a:custGeom>
            <a:solidFill>
              <a:srgbClr val="0DD3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5" y="86614"/>
            <a:ext cx="11906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 Black"/>
                <a:cs typeface="Arial Black"/>
              </a:rPr>
              <a:t>MICROBIOLOGÍA</a:t>
            </a:r>
            <a:endParaRPr sz="1000">
              <a:latin typeface="Arial Black"/>
              <a:cs typeface="Arial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336550"/>
            <a:ext cx="9144000" cy="6521450"/>
            <a:chOff x="0" y="336550"/>
            <a:chExt cx="9144000" cy="6521450"/>
          </a:xfrm>
        </p:grpSpPr>
        <p:sp>
          <p:nvSpPr>
            <p:cNvPr id="8" name="object 8"/>
            <p:cNvSpPr/>
            <p:nvPr/>
          </p:nvSpPr>
          <p:spPr>
            <a:xfrm>
              <a:off x="0" y="336550"/>
              <a:ext cx="9144000" cy="212725"/>
            </a:xfrm>
            <a:custGeom>
              <a:avLst/>
              <a:gdLst/>
              <a:ahLst/>
              <a:cxnLst/>
              <a:rect l="l" t="t" r="r" b="b"/>
              <a:pathLst>
                <a:path w="9144000" h="212725">
                  <a:moveTo>
                    <a:pt x="9144000" y="0"/>
                  </a:moveTo>
                  <a:lnTo>
                    <a:pt x="0" y="0"/>
                  </a:lnTo>
                  <a:lnTo>
                    <a:pt x="0" y="212725"/>
                  </a:lnTo>
                  <a:lnTo>
                    <a:pt x="9144000" y="2127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7200" y="1600200"/>
              <a:ext cx="8229600" cy="4616450"/>
            </a:xfrm>
            <a:custGeom>
              <a:avLst/>
              <a:gdLst/>
              <a:ahLst/>
              <a:cxnLst/>
              <a:rect l="l" t="t" r="r" b="b"/>
              <a:pathLst>
                <a:path w="8229600" h="4616450">
                  <a:moveTo>
                    <a:pt x="8229600" y="0"/>
                  </a:moveTo>
                  <a:lnTo>
                    <a:pt x="0" y="0"/>
                  </a:lnTo>
                  <a:lnTo>
                    <a:pt x="0" y="4616450"/>
                  </a:lnTo>
                  <a:lnTo>
                    <a:pt x="8229600" y="461645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" y="1600200"/>
              <a:ext cx="8229600" cy="4616450"/>
            </a:xfrm>
            <a:custGeom>
              <a:avLst/>
              <a:gdLst/>
              <a:ahLst/>
              <a:cxnLst/>
              <a:rect l="l" t="t" r="r" b="b"/>
              <a:pathLst>
                <a:path w="8229600" h="4616450">
                  <a:moveTo>
                    <a:pt x="0" y="4616450"/>
                  </a:moveTo>
                  <a:lnTo>
                    <a:pt x="8229600" y="4616450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616450"/>
                  </a:lnTo>
                  <a:close/>
                </a:path>
              </a:pathLst>
            </a:custGeom>
            <a:ln w="93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850" y="512825"/>
              <a:ext cx="8459724" cy="634517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01650" y="784225"/>
            <a:ext cx="8642350" cy="368300"/>
          </a:xfrm>
          <a:prstGeom prst="rect">
            <a:avLst/>
          </a:prstGeom>
          <a:solidFill>
            <a:srgbClr val="FFE7CF"/>
          </a:solidFill>
          <a:ln w="19080">
            <a:solidFill>
              <a:srgbClr val="CC3300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230504">
              <a:lnSpc>
                <a:spcPct val="100000"/>
              </a:lnSpc>
              <a:spcBef>
                <a:spcPts val="320"/>
              </a:spcBef>
            </a:pP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LACTOBACILLUS</a:t>
            </a:r>
            <a:r>
              <a:rPr sz="1800" b="1" spc="-2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ACIDOFILUS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Y</a:t>
            </a:r>
            <a:r>
              <a:rPr sz="1800" b="1" spc="-30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ESTREPTOCOCUS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C3300"/>
                </a:solidFill>
                <a:latin typeface="Arial"/>
                <a:cs typeface="Arial"/>
              </a:rPr>
              <a:t>LACTIS</a:t>
            </a:r>
            <a:r>
              <a:rPr sz="1800" b="1" spc="4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3300"/>
                </a:solidFill>
                <a:latin typeface="Arial"/>
                <a:cs typeface="Arial"/>
              </a:rPr>
              <a:t>EN</a:t>
            </a:r>
            <a:r>
              <a:rPr sz="1800" b="1" spc="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LA</a:t>
            </a:r>
            <a:r>
              <a:rPr sz="1800" b="1" spc="-85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C3300"/>
                </a:solidFill>
                <a:latin typeface="Arial"/>
                <a:cs typeface="Arial"/>
              </a:rPr>
              <a:t>LECHE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altLang="es-ES_tradnl"/>
              <a:t>Pared bacteriana</a:t>
            </a:r>
          </a:p>
        </p:txBody>
      </p:sp>
      <p:sp>
        <p:nvSpPr>
          <p:cNvPr id="45059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05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  <a:defRPr/>
            </a:pPr>
            <a:fld id="{5F95D64C-CCEF-4F89-8B4B-21CD9B843FE2}" type="slidenum">
              <a:rPr lang="es-ES" altLang="es-ES_tradnl" smtClean="0"/>
              <a:pPr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9</a:t>
            </a:fld>
            <a:endParaRPr lang="es-ES" altLang="es-ES_tradnl" sz="1000">
              <a:latin typeface="Arial Black" panose="020B0A04020102020204" pitchFamily="34" charset="0"/>
            </a:endParaRPr>
          </a:p>
        </p:txBody>
      </p:sp>
      <p:pic>
        <p:nvPicPr>
          <p:cNvPr id="45061" name="Picture 3" descr="gramst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96" y="1549401"/>
            <a:ext cx="6151562" cy="389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3779838" y="488950"/>
            <a:ext cx="2474912" cy="457200"/>
          </a:xfrm>
          <a:prstGeom prst="rect">
            <a:avLst/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A50021"/>
              </a:buClr>
              <a:buSzPct val="60000"/>
              <a:buFont typeface="Wingdings" panose="05000000000000000000" pitchFamily="2" charset="2"/>
              <a:buChar char="l"/>
              <a:defRPr sz="28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rgbClr val="3333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A50021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_tradnl" sz="2400" b="1">
                <a:solidFill>
                  <a:srgbClr val="000000"/>
                </a:solidFill>
                <a:latin typeface="Verdana" panose="020B0604030504040204" pitchFamily="34" charset="0"/>
              </a:rPr>
              <a:t>Método Gram</a:t>
            </a:r>
          </a:p>
        </p:txBody>
      </p:sp>
      <p:sp>
        <p:nvSpPr>
          <p:cNvPr id="45063" name="Rectangle 5"/>
          <p:cNvSpPr>
            <a:spLocks noChangeArrowheads="1"/>
          </p:cNvSpPr>
          <p:nvPr/>
        </p:nvSpPr>
        <p:spPr bwMode="auto">
          <a:xfrm>
            <a:off x="1114425" y="5446713"/>
            <a:ext cx="1222375" cy="396875"/>
          </a:xfrm>
          <a:prstGeom prst="rect">
            <a:avLst/>
          </a:prstGeom>
          <a:solidFill>
            <a:srgbClr val="E0FE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A50021"/>
              </a:buClr>
              <a:buSzPct val="60000"/>
              <a:buFont typeface="Wingdings" panose="05000000000000000000" pitchFamily="2" charset="2"/>
              <a:buChar char="l"/>
              <a:defRPr sz="28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rgbClr val="3333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A50021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_tradnl" sz="2000">
                <a:solidFill>
                  <a:srgbClr val="000000"/>
                </a:solidFill>
                <a:latin typeface="Tahoma" panose="020B0604030504040204" pitchFamily="34" charset="0"/>
              </a:rPr>
              <a:t>colorante</a:t>
            </a:r>
          </a:p>
        </p:txBody>
      </p:sp>
      <p:sp>
        <p:nvSpPr>
          <p:cNvPr id="45064" name="Rectangle 6"/>
          <p:cNvSpPr>
            <a:spLocks noChangeArrowheads="1"/>
          </p:cNvSpPr>
          <p:nvPr/>
        </p:nvSpPr>
        <p:spPr bwMode="auto">
          <a:xfrm>
            <a:off x="2700338" y="5446713"/>
            <a:ext cx="1319212" cy="396875"/>
          </a:xfrm>
          <a:prstGeom prst="rect">
            <a:avLst/>
          </a:prstGeom>
          <a:solidFill>
            <a:srgbClr val="E0FE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A50021"/>
              </a:buClr>
              <a:buSzPct val="60000"/>
              <a:buFont typeface="Wingdings" panose="05000000000000000000" pitchFamily="2" charset="2"/>
              <a:buChar char="l"/>
              <a:defRPr sz="28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rgbClr val="3333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A50021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_tradnl" sz="2000">
                <a:solidFill>
                  <a:srgbClr val="000000"/>
                </a:solidFill>
                <a:latin typeface="Tahoma" panose="020B0604030504040204" pitchFamily="34" charset="0"/>
              </a:rPr>
              <a:t>mordiente</a:t>
            </a:r>
          </a:p>
        </p:txBody>
      </p:sp>
      <p:sp>
        <p:nvSpPr>
          <p:cNvPr id="45065" name="Rectangle 7"/>
          <p:cNvSpPr>
            <a:spLocks noChangeArrowheads="1"/>
          </p:cNvSpPr>
          <p:nvPr/>
        </p:nvSpPr>
        <p:spPr bwMode="auto">
          <a:xfrm>
            <a:off x="5794375" y="5446713"/>
            <a:ext cx="1223963" cy="396875"/>
          </a:xfrm>
          <a:prstGeom prst="rect">
            <a:avLst/>
          </a:prstGeom>
          <a:solidFill>
            <a:srgbClr val="E0FEC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A50021"/>
              </a:buClr>
              <a:buSzPct val="60000"/>
              <a:buFont typeface="Wingdings" panose="05000000000000000000" pitchFamily="2" charset="2"/>
              <a:buChar char="l"/>
              <a:defRPr sz="28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400">
                <a:solidFill>
                  <a:srgbClr val="333399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A50021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_tradnl" sz="2000">
                <a:solidFill>
                  <a:srgbClr val="000000"/>
                </a:solidFill>
                <a:latin typeface="Tahoma" panose="020B0604030504040204" pitchFamily="34" charset="0"/>
              </a:rPr>
              <a:t>contraste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ES"/>
              <a:t>Ana Molina</a:t>
            </a: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 cap="all" baseline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s-ES"/>
              <a:t>Microbiología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</TotalTime>
  <Words>2080</Words>
  <Application>Microsoft Office PowerPoint</Application>
  <PresentationFormat>Presentación en pantalla (4:3)</PresentationFormat>
  <Paragraphs>479</Paragraphs>
  <Slides>48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57" baseType="lpstr">
      <vt:lpstr>Arial</vt:lpstr>
      <vt:lpstr>Arial Black</vt:lpstr>
      <vt:lpstr>Arial MT</vt:lpstr>
      <vt:lpstr>Calibri</vt:lpstr>
      <vt:lpstr>Tahoma</vt:lpstr>
      <vt:lpstr>Times New Roman</vt:lpstr>
      <vt:lpstr>Verdana</vt:lpstr>
      <vt:lpstr>Wingdings</vt:lpstr>
      <vt:lpstr>Office Theme</vt:lpstr>
      <vt:lpstr>Presentación de PowerPoint</vt:lpstr>
      <vt:lpstr>Presentación de PowerPoint</vt:lpstr>
      <vt:lpstr>MICROORGANISMOS</vt:lpstr>
      <vt:lpstr>Morfología celular</vt:lpstr>
      <vt:lpstr>Procariotas: Archeas y Bacterias  </vt:lpstr>
      <vt:lpstr>Presentación de PowerPoint</vt:lpstr>
      <vt:lpstr>Presentación de PowerPoint</vt:lpstr>
      <vt:lpstr>Presentación de PowerPoint</vt:lpstr>
      <vt:lpstr>Pared bacteriana</vt:lpstr>
      <vt:lpstr>Método Gram</vt:lpstr>
      <vt:lpstr>Presentación de PowerPoint</vt:lpstr>
      <vt:lpstr>Presentación de PowerPoint</vt:lpstr>
      <vt:lpstr>Presentación de PowerPoint</vt:lpstr>
      <vt:lpstr>SALMONELLAS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FORMAS DE REPRODUCCIÓN PARASEXUAL: TRANSDUCCIÓN</vt:lpstr>
      <vt:lpstr>Presentación de PowerPoint</vt:lpstr>
      <vt:lpstr>Presentación de PowerPoint</vt:lpstr>
      <vt:lpstr>Estructura de los virus</vt:lpstr>
      <vt:lpstr>Clasificación de los virus</vt:lpstr>
      <vt:lpstr>Tipos de virus </vt:lpstr>
      <vt:lpstr>Virus cilíndrico (mosaico del tabaco)</vt:lpstr>
      <vt:lpstr>Virus icosaédricos</vt:lpstr>
      <vt:lpstr>Virus bacteriófago (ADN bicatenario)</vt:lpstr>
      <vt:lpstr>BACTERIÓFAGO T-4</vt:lpstr>
      <vt:lpstr>BACTERIÓFAGO T-4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AAA</dc:creator>
  <cp:lastModifiedBy>CATA</cp:lastModifiedBy>
  <cp:revision>13</cp:revision>
  <dcterms:created xsi:type="dcterms:W3CDTF">2023-03-03T08:30:12Z</dcterms:created>
  <dcterms:modified xsi:type="dcterms:W3CDTF">2023-03-04T09:26:42Z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2014-03-31T00:00:00Z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2023-03-03T00:00:00Z</vt:filetime>
  </property>
</Properties>
</file>