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11" r:id="rId5"/>
    <p:sldMasterId id="2147483723" r:id="rId6"/>
  </p:sldMasterIdLst>
  <p:notesMasterIdLst>
    <p:notesMasterId r:id="rId61"/>
  </p:notesMasterIdLst>
  <p:sldIdLst>
    <p:sldId id="319" r:id="rId7"/>
    <p:sldId id="347" r:id="rId8"/>
    <p:sldId id="348" r:id="rId9"/>
    <p:sldId id="351" r:id="rId10"/>
    <p:sldId id="349" r:id="rId11"/>
    <p:sldId id="350" r:id="rId12"/>
    <p:sldId id="320" r:id="rId13"/>
    <p:sldId id="393" r:id="rId14"/>
    <p:sldId id="394" r:id="rId15"/>
    <p:sldId id="395" r:id="rId16"/>
    <p:sldId id="322" r:id="rId17"/>
    <p:sldId id="323" r:id="rId18"/>
    <p:sldId id="392" r:id="rId19"/>
    <p:sldId id="321" r:id="rId20"/>
    <p:sldId id="324" r:id="rId21"/>
    <p:sldId id="325" r:id="rId22"/>
    <p:sldId id="326" r:id="rId23"/>
    <p:sldId id="327" r:id="rId24"/>
    <p:sldId id="328" r:id="rId25"/>
    <p:sldId id="352" r:id="rId26"/>
    <p:sldId id="329" r:id="rId27"/>
    <p:sldId id="330" r:id="rId28"/>
    <p:sldId id="331" r:id="rId29"/>
    <p:sldId id="332" r:id="rId30"/>
    <p:sldId id="333" r:id="rId31"/>
    <p:sldId id="336" r:id="rId32"/>
    <p:sldId id="337" r:id="rId33"/>
    <p:sldId id="338" r:id="rId34"/>
    <p:sldId id="339" r:id="rId35"/>
    <p:sldId id="334" r:id="rId36"/>
    <p:sldId id="335" r:id="rId37"/>
    <p:sldId id="340" r:id="rId38"/>
    <p:sldId id="416" r:id="rId39"/>
    <p:sldId id="341" r:id="rId40"/>
    <p:sldId id="342" r:id="rId41"/>
    <p:sldId id="397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5" r:id="rId50"/>
    <p:sldId id="414" r:id="rId51"/>
    <p:sldId id="413" r:id="rId52"/>
    <p:sldId id="415" r:id="rId53"/>
    <p:sldId id="411" r:id="rId54"/>
    <p:sldId id="412" r:id="rId55"/>
    <p:sldId id="406" r:id="rId56"/>
    <p:sldId id="407" r:id="rId57"/>
    <p:sldId id="408" r:id="rId58"/>
    <p:sldId id="409" r:id="rId59"/>
    <p:sldId id="410" r:id="rId60"/>
  </p:sldIdLst>
  <p:sldSz cx="12192000" cy="6858000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4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954C7-1873-4D10-BA75-AF2F5C03A07A}" type="datetimeFigureOut">
              <a:rPr lang="gl-ES" smtClean="0"/>
              <a:t>03/04/2022</a:t>
            </a:fld>
            <a:endParaRPr lang="gl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4FF70-C538-4CCF-BB53-6294C1B4B88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29084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6">
            <a:extLst>
              <a:ext uri="{FF2B5EF4-FFF2-40B4-BE49-F238E27FC236}">
                <a16:creationId xmlns:a16="http://schemas.microsoft.com/office/drawing/2014/main" id="{E3316512-6D1E-4CE6-9672-A313EDABF1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CBAFD462-667E-43D3-8F84-282407D74511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58723" name="Rectangle 1">
            <a:extLst>
              <a:ext uri="{FF2B5EF4-FFF2-40B4-BE49-F238E27FC236}">
                <a16:creationId xmlns:a16="http://schemas.microsoft.com/office/drawing/2014/main" id="{D8933DB0-A404-4F95-B441-598F864ED3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4" name="Rectangle 2">
            <a:extLst>
              <a:ext uri="{FF2B5EF4-FFF2-40B4-BE49-F238E27FC236}">
                <a16:creationId xmlns:a16="http://schemas.microsoft.com/office/drawing/2014/main" id="{BD9DA243-D771-4D93-9DAE-FB97A32755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6">
            <a:extLst>
              <a:ext uri="{FF2B5EF4-FFF2-40B4-BE49-F238E27FC236}">
                <a16:creationId xmlns:a16="http://schemas.microsoft.com/office/drawing/2014/main" id="{FA264BAC-DE64-4E81-8F43-5487202C8DC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E4541B4B-F827-447A-8C14-98F625295D53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19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82275" name="Rectangle 1">
            <a:extLst>
              <a:ext uri="{FF2B5EF4-FFF2-40B4-BE49-F238E27FC236}">
                <a16:creationId xmlns:a16="http://schemas.microsoft.com/office/drawing/2014/main" id="{A631B23E-4866-4219-B8EE-286A0CF3B8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2276" name="Rectangle 2">
            <a:extLst>
              <a:ext uri="{FF2B5EF4-FFF2-40B4-BE49-F238E27FC236}">
                <a16:creationId xmlns:a16="http://schemas.microsoft.com/office/drawing/2014/main" id="{26F95621-A70A-4934-A8DF-20FD385F54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6">
            <a:extLst>
              <a:ext uri="{FF2B5EF4-FFF2-40B4-BE49-F238E27FC236}">
                <a16:creationId xmlns:a16="http://schemas.microsoft.com/office/drawing/2014/main" id="{80A0993D-89DC-4130-BAEF-16CA1FA249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174D2828-E21E-4757-AA2B-DE6770993BA2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21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85347" name="Rectangle 1">
            <a:extLst>
              <a:ext uri="{FF2B5EF4-FFF2-40B4-BE49-F238E27FC236}">
                <a16:creationId xmlns:a16="http://schemas.microsoft.com/office/drawing/2014/main" id="{2891377E-5ED7-4FC1-939F-C03B9A41D7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5348" name="Rectangle 2">
            <a:extLst>
              <a:ext uri="{FF2B5EF4-FFF2-40B4-BE49-F238E27FC236}">
                <a16:creationId xmlns:a16="http://schemas.microsoft.com/office/drawing/2014/main" id="{AB414E20-579E-4272-9EC1-7F6DBAD8E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6">
            <a:extLst>
              <a:ext uri="{FF2B5EF4-FFF2-40B4-BE49-F238E27FC236}">
                <a16:creationId xmlns:a16="http://schemas.microsoft.com/office/drawing/2014/main" id="{39E2132B-932F-4539-B83F-5C36114341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2F2EB51E-F984-4240-9C95-4E60157F25CE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22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87395" name="Rectangle 1">
            <a:extLst>
              <a:ext uri="{FF2B5EF4-FFF2-40B4-BE49-F238E27FC236}">
                <a16:creationId xmlns:a16="http://schemas.microsoft.com/office/drawing/2014/main" id="{252A0702-2312-4FCE-BA2B-C6C0491BB7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7396" name="Rectangle 2">
            <a:extLst>
              <a:ext uri="{FF2B5EF4-FFF2-40B4-BE49-F238E27FC236}">
                <a16:creationId xmlns:a16="http://schemas.microsoft.com/office/drawing/2014/main" id="{C5C85CBF-5165-4D33-AF44-37D5576042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6">
            <a:extLst>
              <a:ext uri="{FF2B5EF4-FFF2-40B4-BE49-F238E27FC236}">
                <a16:creationId xmlns:a16="http://schemas.microsoft.com/office/drawing/2014/main" id="{87837F69-0C39-421E-8299-8FA480333C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613CAD18-34AD-436D-B7BC-D409EBA68285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23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89443" name="Rectangle 1">
            <a:extLst>
              <a:ext uri="{FF2B5EF4-FFF2-40B4-BE49-F238E27FC236}">
                <a16:creationId xmlns:a16="http://schemas.microsoft.com/office/drawing/2014/main" id="{3D93AA61-2B16-427B-B94E-D3DC30C84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9444" name="Rectangle 2">
            <a:extLst>
              <a:ext uri="{FF2B5EF4-FFF2-40B4-BE49-F238E27FC236}">
                <a16:creationId xmlns:a16="http://schemas.microsoft.com/office/drawing/2014/main" id="{DC6E6E00-9EC1-4563-9BE1-B7821EA17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6">
            <a:extLst>
              <a:ext uri="{FF2B5EF4-FFF2-40B4-BE49-F238E27FC236}">
                <a16:creationId xmlns:a16="http://schemas.microsoft.com/office/drawing/2014/main" id="{216315B4-A0A4-4D95-8902-42CA7937F7D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D233A660-E084-4499-9014-AE9FDE903C7E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24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91491" name="Rectangle 1">
            <a:extLst>
              <a:ext uri="{FF2B5EF4-FFF2-40B4-BE49-F238E27FC236}">
                <a16:creationId xmlns:a16="http://schemas.microsoft.com/office/drawing/2014/main" id="{3A352227-A712-4D44-A41B-12AE4E6C4B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1492" name="Rectangle 2">
            <a:extLst>
              <a:ext uri="{FF2B5EF4-FFF2-40B4-BE49-F238E27FC236}">
                <a16:creationId xmlns:a16="http://schemas.microsoft.com/office/drawing/2014/main" id="{F74B25B2-7E0E-4ACB-B2BB-EBBF437DEF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6">
            <a:extLst>
              <a:ext uri="{FF2B5EF4-FFF2-40B4-BE49-F238E27FC236}">
                <a16:creationId xmlns:a16="http://schemas.microsoft.com/office/drawing/2014/main" id="{6F7438A4-E21D-4C38-8F5E-47D8241DA85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F24FDC18-C232-4806-BD83-41D692BB04DC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25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93539" name="Rectangle 1">
            <a:extLst>
              <a:ext uri="{FF2B5EF4-FFF2-40B4-BE49-F238E27FC236}">
                <a16:creationId xmlns:a16="http://schemas.microsoft.com/office/drawing/2014/main" id="{9395BB73-773B-4517-A173-1D34309BC1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3540" name="Rectangle 2">
            <a:extLst>
              <a:ext uri="{FF2B5EF4-FFF2-40B4-BE49-F238E27FC236}">
                <a16:creationId xmlns:a16="http://schemas.microsoft.com/office/drawing/2014/main" id="{87BF467A-D404-4BCC-9865-26098448EC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6">
            <a:extLst>
              <a:ext uri="{FF2B5EF4-FFF2-40B4-BE49-F238E27FC236}">
                <a16:creationId xmlns:a16="http://schemas.microsoft.com/office/drawing/2014/main" id="{F32D8A18-A147-4E81-A905-F625FF5D13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4C635B6A-B234-42AF-B43E-015536F470C2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26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99683" name="Rectangle 1">
            <a:extLst>
              <a:ext uri="{FF2B5EF4-FFF2-40B4-BE49-F238E27FC236}">
                <a16:creationId xmlns:a16="http://schemas.microsoft.com/office/drawing/2014/main" id="{E6DE88EA-D4A4-4E11-96F0-AB522D989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9684" name="Rectangle 2">
            <a:extLst>
              <a:ext uri="{FF2B5EF4-FFF2-40B4-BE49-F238E27FC236}">
                <a16:creationId xmlns:a16="http://schemas.microsoft.com/office/drawing/2014/main" id="{4455801F-3391-4A92-834D-8F9D379457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6">
            <a:extLst>
              <a:ext uri="{FF2B5EF4-FFF2-40B4-BE49-F238E27FC236}">
                <a16:creationId xmlns:a16="http://schemas.microsoft.com/office/drawing/2014/main" id="{6B7E4537-4340-461E-8C6F-7A84EAABBFE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DFDE2B1B-02E5-4DDA-A07B-7BE8160CF23F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27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01731" name="Rectangle 1">
            <a:extLst>
              <a:ext uri="{FF2B5EF4-FFF2-40B4-BE49-F238E27FC236}">
                <a16:creationId xmlns:a16="http://schemas.microsoft.com/office/drawing/2014/main" id="{6B4549B3-0676-4F59-865C-2783A7B08E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1732" name="Rectangle 2">
            <a:extLst>
              <a:ext uri="{FF2B5EF4-FFF2-40B4-BE49-F238E27FC236}">
                <a16:creationId xmlns:a16="http://schemas.microsoft.com/office/drawing/2014/main" id="{3BEF8725-FC70-4CA3-8874-4B3F668AD1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6">
            <a:extLst>
              <a:ext uri="{FF2B5EF4-FFF2-40B4-BE49-F238E27FC236}">
                <a16:creationId xmlns:a16="http://schemas.microsoft.com/office/drawing/2014/main" id="{69F5B706-499D-4B1D-A709-F33946FDD7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19109E68-A097-4BBC-8E06-35A2E74C286A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28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03779" name="Rectangle 1">
            <a:extLst>
              <a:ext uri="{FF2B5EF4-FFF2-40B4-BE49-F238E27FC236}">
                <a16:creationId xmlns:a16="http://schemas.microsoft.com/office/drawing/2014/main" id="{80DBBF87-469E-4687-939A-FE2AC2F9E0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3780" name="Rectangle 2">
            <a:extLst>
              <a:ext uri="{FF2B5EF4-FFF2-40B4-BE49-F238E27FC236}">
                <a16:creationId xmlns:a16="http://schemas.microsoft.com/office/drawing/2014/main" id="{03AA6FE6-5A8B-4348-AACC-7FAAB9F2B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6">
            <a:extLst>
              <a:ext uri="{FF2B5EF4-FFF2-40B4-BE49-F238E27FC236}">
                <a16:creationId xmlns:a16="http://schemas.microsoft.com/office/drawing/2014/main" id="{CF3FFCB2-6A06-4494-8386-A0C50B3C640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8499A8AF-9130-404E-B787-D41A3E4BB59B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29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05827" name="Rectangle 1">
            <a:extLst>
              <a:ext uri="{FF2B5EF4-FFF2-40B4-BE49-F238E27FC236}">
                <a16:creationId xmlns:a16="http://schemas.microsoft.com/office/drawing/2014/main" id="{FFEE4A7A-5DCE-4D3F-8CEA-0854169F68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828" name="Rectangle 2">
            <a:extLst>
              <a:ext uri="{FF2B5EF4-FFF2-40B4-BE49-F238E27FC236}">
                <a16:creationId xmlns:a16="http://schemas.microsoft.com/office/drawing/2014/main" id="{A74C1AFC-7DC1-4356-BD8A-96F208358F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6">
            <a:extLst>
              <a:ext uri="{FF2B5EF4-FFF2-40B4-BE49-F238E27FC236}">
                <a16:creationId xmlns:a16="http://schemas.microsoft.com/office/drawing/2014/main" id="{58585C14-2FF5-4E60-B92F-DFBE6494708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D0EF3DB0-9BCC-4824-9D11-3E7D07E57212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7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65891" name="Rectangle 1">
            <a:extLst>
              <a:ext uri="{FF2B5EF4-FFF2-40B4-BE49-F238E27FC236}">
                <a16:creationId xmlns:a16="http://schemas.microsoft.com/office/drawing/2014/main" id="{FC11D8DD-3AEE-461A-A882-675409C2D4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5892" name="Rectangle 2">
            <a:extLst>
              <a:ext uri="{FF2B5EF4-FFF2-40B4-BE49-F238E27FC236}">
                <a16:creationId xmlns:a16="http://schemas.microsoft.com/office/drawing/2014/main" id="{8D13F549-23AD-4A65-9A54-1FABB148AC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6">
            <a:extLst>
              <a:ext uri="{FF2B5EF4-FFF2-40B4-BE49-F238E27FC236}">
                <a16:creationId xmlns:a16="http://schemas.microsoft.com/office/drawing/2014/main" id="{3D041CEE-F18C-4731-97FB-D9ED8262CDE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BC04A3DB-EE13-4212-AD8C-711D94B1400C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30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95587" name="Rectangle 1">
            <a:extLst>
              <a:ext uri="{FF2B5EF4-FFF2-40B4-BE49-F238E27FC236}">
                <a16:creationId xmlns:a16="http://schemas.microsoft.com/office/drawing/2014/main" id="{CC0C1A02-0D28-4AA5-B0E5-A5097FD7A6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5588" name="Rectangle 2">
            <a:extLst>
              <a:ext uri="{FF2B5EF4-FFF2-40B4-BE49-F238E27FC236}">
                <a16:creationId xmlns:a16="http://schemas.microsoft.com/office/drawing/2014/main" id="{AC7593F1-67E5-4F58-A7CA-73AB31801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6">
            <a:extLst>
              <a:ext uri="{FF2B5EF4-FFF2-40B4-BE49-F238E27FC236}">
                <a16:creationId xmlns:a16="http://schemas.microsoft.com/office/drawing/2014/main" id="{7EC22044-7E78-46B2-BA5C-7CC6BC19A09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B9753B61-6EC0-4509-A6CB-315C60F8986A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31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97635" name="Rectangle 1">
            <a:extLst>
              <a:ext uri="{FF2B5EF4-FFF2-40B4-BE49-F238E27FC236}">
                <a16:creationId xmlns:a16="http://schemas.microsoft.com/office/drawing/2014/main" id="{9A5ADBA1-AE8B-4971-BA5C-8ACACB3E52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7636" name="Rectangle 2">
            <a:extLst>
              <a:ext uri="{FF2B5EF4-FFF2-40B4-BE49-F238E27FC236}">
                <a16:creationId xmlns:a16="http://schemas.microsoft.com/office/drawing/2014/main" id="{9A0E7C30-4783-487B-9BEF-D09D9FA66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6">
            <a:extLst>
              <a:ext uri="{FF2B5EF4-FFF2-40B4-BE49-F238E27FC236}">
                <a16:creationId xmlns:a16="http://schemas.microsoft.com/office/drawing/2014/main" id="{72E96675-4288-4B30-8D26-BB5E9D97F7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EB5CAB8B-DC1E-4BB8-B203-7E3A31736C39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32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07875" name="Rectangle 1">
            <a:extLst>
              <a:ext uri="{FF2B5EF4-FFF2-40B4-BE49-F238E27FC236}">
                <a16:creationId xmlns:a16="http://schemas.microsoft.com/office/drawing/2014/main" id="{70F093DE-35E2-4462-8989-705B2C877E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7876" name="Rectangle 2">
            <a:extLst>
              <a:ext uri="{FF2B5EF4-FFF2-40B4-BE49-F238E27FC236}">
                <a16:creationId xmlns:a16="http://schemas.microsoft.com/office/drawing/2014/main" id="{88DC0122-0853-4928-BC40-8A0DF316CB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6">
            <a:extLst>
              <a:ext uri="{FF2B5EF4-FFF2-40B4-BE49-F238E27FC236}">
                <a16:creationId xmlns:a16="http://schemas.microsoft.com/office/drawing/2014/main" id="{FFE7641E-11E2-4AE4-90E9-0CEB06340B9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AE30A706-9546-4454-9D1E-56DFC7FCB1D5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34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09923" name="Rectangle 1">
            <a:extLst>
              <a:ext uri="{FF2B5EF4-FFF2-40B4-BE49-F238E27FC236}">
                <a16:creationId xmlns:a16="http://schemas.microsoft.com/office/drawing/2014/main" id="{183291AA-096E-4BAE-A8C5-EA506BC0D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9924" name="Rectangle 2">
            <a:extLst>
              <a:ext uri="{FF2B5EF4-FFF2-40B4-BE49-F238E27FC236}">
                <a16:creationId xmlns:a16="http://schemas.microsoft.com/office/drawing/2014/main" id="{6F2D9E89-9930-4CBC-9595-73A2C8DA0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6">
            <a:extLst>
              <a:ext uri="{FF2B5EF4-FFF2-40B4-BE49-F238E27FC236}">
                <a16:creationId xmlns:a16="http://schemas.microsoft.com/office/drawing/2014/main" id="{298C5BC0-5D7B-43E8-BC1B-2EB9764AF8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C81B4C6E-528E-4CAA-9FFF-C9A5535E35FB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35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11971" name="Rectangle 1">
            <a:extLst>
              <a:ext uri="{FF2B5EF4-FFF2-40B4-BE49-F238E27FC236}">
                <a16:creationId xmlns:a16="http://schemas.microsoft.com/office/drawing/2014/main" id="{4557B7F4-E618-488D-B609-770FD6F109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1972" name="Rectangle 2">
            <a:extLst>
              <a:ext uri="{FF2B5EF4-FFF2-40B4-BE49-F238E27FC236}">
                <a16:creationId xmlns:a16="http://schemas.microsoft.com/office/drawing/2014/main" id="{7B55DDFB-00B9-4E0E-A45A-A62FB16E9A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6">
            <a:extLst>
              <a:ext uri="{FF2B5EF4-FFF2-40B4-BE49-F238E27FC236}">
                <a16:creationId xmlns:a16="http://schemas.microsoft.com/office/drawing/2014/main" id="{E931D15E-0072-495C-8F28-E26E534370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F4847338-42F8-419E-8F83-203F8F0E812C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11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69987" name="Rectangle 1">
            <a:extLst>
              <a:ext uri="{FF2B5EF4-FFF2-40B4-BE49-F238E27FC236}">
                <a16:creationId xmlns:a16="http://schemas.microsoft.com/office/drawing/2014/main" id="{816E2BE6-64AD-4C7B-8B15-EDC86376EB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9988" name="Rectangle 2">
            <a:extLst>
              <a:ext uri="{FF2B5EF4-FFF2-40B4-BE49-F238E27FC236}">
                <a16:creationId xmlns:a16="http://schemas.microsoft.com/office/drawing/2014/main" id="{D7A3D8E9-E3A4-4958-AB8D-BBD929E7F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6">
            <a:extLst>
              <a:ext uri="{FF2B5EF4-FFF2-40B4-BE49-F238E27FC236}">
                <a16:creationId xmlns:a16="http://schemas.microsoft.com/office/drawing/2014/main" id="{D7ADA64E-BAAC-42EF-BBAD-BE7DAFAA92B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9102F7F7-FC38-4753-915E-384DF172B227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12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72035" name="Rectangle 1">
            <a:extLst>
              <a:ext uri="{FF2B5EF4-FFF2-40B4-BE49-F238E27FC236}">
                <a16:creationId xmlns:a16="http://schemas.microsoft.com/office/drawing/2014/main" id="{1408B7E4-724C-4B5E-9D2A-760981FFF6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2036" name="Rectangle 2">
            <a:extLst>
              <a:ext uri="{FF2B5EF4-FFF2-40B4-BE49-F238E27FC236}">
                <a16:creationId xmlns:a16="http://schemas.microsoft.com/office/drawing/2014/main" id="{3D22D728-28B1-4DE3-86AB-0209F17AA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6">
            <a:extLst>
              <a:ext uri="{FF2B5EF4-FFF2-40B4-BE49-F238E27FC236}">
                <a16:creationId xmlns:a16="http://schemas.microsoft.com/office/drawing/2014/main" id="{96295AFE-7F9F-464C-9CD3-952D1F398DD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2E305B0B-6D78-45C4-91EC-17B3C5E4352C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14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67939" name="Rectangle 1">
            <a:extLst>
              <a:ext uri="{FF2B5EF4-FFF2-40B4-BE49-F238E27FC236}">
                <a16:creationId xmlns:a16="http://schemas.microsoft.com/office/drawing/2014/main" id="{81980F30-ED03-48C5-AF04-C3A29B707D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40" name="Rectangle 2">
            <a:extLst>
              <a:ext uri="{FF2B5EF4-FFF2-40B4-BE49-F238E27FC236}">
                <a16:creationId xmlns:a16="http://schemas.microsoft.com/office/drawing/2014/main" id="{D20EE7E5-EF8C-459A-B213-D4697E4F24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6">
            <a:extLst>
              <a:ext uri="{FF2B5EF4-FFF2-40B4-BE49-F238E27FC236}">
                <a16:creationId xmlns:a16="http://schemas.microsoft.com/office/drawing/2014/main" id="{B4776077-B10B-486B-87C3-2781FEB3BA0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94C54EF5-805D-40FF-B02D-ABCCF9007148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15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74083" name="Rectangle 1">
            <a:extLst>
              <a:ext uri="{FF2B5EF4-FFF2-40B4-BE49-F238E27FC236}">
                <a16:creationId xmlns:a16="http://schemas.microsoft.com/office/drawing/2014/main" id="{48F8EA6B-20BA-48F0-87BD-F81EC3B847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084" name="Rectangle 2">
            <a:extLst>
              <a:ext uri="{FF2B5EF4-FFF2-40B4-BE49-F238E27FC236}">
                <a16:creationId xmlns:a16="http://schemas.microsoft.com/office/drawing/2014/main" id="{8BAB2935-ED40-4EBF-B12E-6208C7D6C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6">
            <a:extLst>
              <a:ext uri="{FF2B5EF4-FFF2-40B4-BE49-F238E27FC236}">
                <a16:creationId xmlns:a16="http://schemas.microsoft.com/office/drawing/2014/main" id="{2E7475F4-5BE6-4407-98C0-0E82BDE454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8E7FA481-8B32-40F4-A6FA-B392F02A1F27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16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76131" name="Rectangle 1">
            <a:extLst>
              <a:ext uri="{FF2B5EF4-FFF2-40B4-BE49-F238E27FC236}">
                <a16:creationId xmlns:a16="http://schemas.microsoft.com/office/drawing/2014/main" id="{B0E1243F-312E-4DD4-8005-23FF283AA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6132" name="Rectangle 2">
            <a:extLst>
              <a:ext uri="{FF2B5EF4-FFF2-40B4-BE49-F238E27FC236}">
                <a16:creationId xmlns:a16="http://schemas.microsoft.com/office/drawing/2014/main" id="{CE8DB973-DDAC-4F3B-A380-4E6204E2C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6">
            <a:extLst>
              <a:ext uri="{FF2B5EF4-FFF2-40B4-BE49-F238E27FC236}">
                <a16:creationId xmlns:a16="http://schemas.microsoft.com/office/drawing/2014/main" id="{AE656C39-82D6-492E-B990-E4D06F8A238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C013AD1F-67D8-4D11-8EBF-D3C4F0171B20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17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78179" name="Rectangle 1">
            <a:extLst>
              <a:ext uri="{FF2B5EF4-FFF2-40B4-BE49-F238E27FC236}">
                <a16:creationId xmlns:a16="http://schemas.microsoft.com/office/drawing/2014/main" id="{BB25D3E1-BAE1-4F84-AC9C-5080A8CE58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8180" name="Rectangle 2">
            <a:extLst>
              <a:ext uri="{FF2B5EF4-FFF2-40B4-BE49-F238E27FC236}">
                <a16:creationId xmlns:a16="http://schemas.microsoft.com/office/drawing/2014/main" id="{22D41C92-C091-4E82-8913-5B35875FE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6">
            <a:extLst>
              <a:ext uri="{FF2B5EF4-FFF2-40B4-BE49-F238E27FC236}">
                <a16:creationId xmlns:a16="http://schemas.microsoft.com/office/drawing/2014/main" id="{3840F4EF-1DB1-4028-83BD-BF665577BF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DB1833E8-D60A-415F-8ECE-466610FC85A6}" type="slidenum">
              <a:rPr kumimoji="0" lang="es-ES" altLang="gl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18</a:t>
            </a:fld>
            <a:endParaRPr kumimoji="0" lang="es-ES" altLang="gl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80227" name="Rectangle 1">
            <a:extLst>
              <a:ext uri="{FF2B5EF4-FFF2-40B4-BE49-F238E27FC236}">
                <a16:creationId xmlns:a16="http://schemas.microsoft.com/office/drawing/2014/main" id="{C9F38B53-6DD3-4F3B-8685-E57CD1E480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0228" name="Rectangle 2">
            <a:extLst>
              <a:ext uri="{FF2B5EF4-FFF2-40B4-BE49-F238E27FC236}">
                <a16:creationId xmlns:a16="http://schemas.microsoft.com/office/drawing/2014/main" id="{64C6C5F0-C17A-49E6-A4E8-408080780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gl-ES" altLang="gl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481" y="1121879"/>
            <a:ext cx="914304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481" y="3601819"/>
            <a:ext cx="914304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86F67-600E-49F6-921C-68921343D22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EF242E-4634-4BD9-B7D0-10E2CF579A1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6AC2B-6EBC-4B36-9C8A-2E160CD7A8D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7395D-F895-462C-8DA8-BBFFEFDBA520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752478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D50C34-0B40-4D7F-867C-244145137A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57A05-41E1-414B-B17F-075E28222EA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7C9ED-E29D-437C-8A7F-EECCBF3A1F5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200C3-09D9-4A94-9241-E751D1051D86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361276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5840" y="273629"/>
            <a:ext cx="2741760" cy="530695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42879" cy="530695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BC5925-5C72-450E-8A79-C1D91338C19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F34005-C110-48BE-AC2B-A7C318D8D69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C3ABBB-49E6-4E61-96B7-92384DA0B7D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9B23B-B228-4E3F-83B5-F59F89F56A03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2732813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59" cy="114348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62970FC-AC13-464C-A63D-D7E72D73D30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BB0079-AC25-4B5A-9555-29BA77AEA60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5F4044-A2C9-4629-AFB0-67B70264DBB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4EEEF-E81D-4967-8650-D44E6858E9E5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403080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048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1" y="1604520"/>
            <a:ext cx="10972440" cy="3977280"/>
          </a:xfrm>
          <a:prstGeom prst="rect">
            <a:avLst/>
          </a:prstGeom>
        </p:spPr>
        <p:txBody>
          <a:bodyPr anchor="ctr"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306980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1" y="1604520"/>
            <a:ext cx="10972440" cy="397728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616527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264835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17990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1" y="273600"/>
            <a:ext cx="10972440" cy="5307840"/>
          </a:xfrm>
          <a:prstGeom prst="rect">
            <a:avLst/>
          </a:prstGeom>
        </p:spPr>
        <p:txBody>
          <a:bodyPr anchor="ctr"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6848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0034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706856-09A7-480D-8E11-2C5E4612BDB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4A9291-E175-42F6-BAEB-1C30CCDE61F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107D3-4B3C-4DE6-9A4B-94E6A9C736E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F71AE-A377-4D3A-B636-66E952A33602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19141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1961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81403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1" y="368208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480790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1" y="160452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09481" y="368208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304704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231961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77222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39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319641" y="1604520"/>
            <a:ext cx="3533039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8029801" y="1604520"/>
            <a:ext cx="3533039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8029801" y="3682080"/>
            <a:ext cx="3533039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319641" y="3682080"/>
            <a:ext cx="3533039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39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25491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673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1" y="1604520"/>
            <a:ext cx="10972440" cy="3977280"/>
          </a:xfrm>
          <a:prstGeom prst="rect">
            <a:avLst/>
          </a:prstGeom>
        </p:spPr>
        <p:txBody>
          <a:bodyPr anchor="ctr"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6322883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1" y="1604520"/>
            <a:ext cx="10972440" cy="397728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895901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31072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8706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361" y="1709460"/>
            <a:ext cx="10515839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361" y="4589763"/>
            <a:ext cx="10515839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72" indent="0">
              <a:buNone/>
              <a:defRPr sz="1814"/>
            </a:lvl2pPr>
            <a:lvl3pPr marL="829544" indent="0">
              <a:buNone/>
              <a:defRPr sz="1633"/>
            </a:lvl3pPr>
            <a:lvl4pPr marL="1244316" indent="0">
              <a:buNone/>
              <a:defRPr sz="1452"/>
            </a:lvl4pPr>
            <a:lvl5pPr marL="1659087" indent="0">
              <a:buNone/>
              <a:defRPr sz="1452"/>
            </a:lvl5pPr>
            <a:lvl6pPr marL="2073859" indent="0">
              <a:buNone/>
              <a:defRPr sz="1452"/>
            </a:lvl6pPr>
            <a:lvl7pPr marL="2488631" indent="0">
              <a:buNone/>
              <a:defRPr sz="1452"/>
            </a:lvl7pPr>
            <a:lvl8pPr marL="2903403" indent="0">
              <a:buNone/>
              <a:defRPr sz="1452"/>
            </a:lvl8pPr>
            <a:lvl9pPr marL="3318175" indent="0">
              <a:buNone/>
              <a:defRPr sz="145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F6AA2D-4B1E-4A25-AB9C-544189C2371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A08726-7987-45E8-B164-A89FC354A1A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4A6BA-844F-4412-B0E0-B6BEE338FA0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7A48B-2833-4D4E-9D71-DE4602420851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892898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1" y="273600"/>
            <a:ext cx="10972440" cy="5307840"/>
          </a:xfrm>
          <a:prstGeom prst="rect">
            <a:avLst/>
          </a:prstGeom>
        </p:spPr>
        <p:txBody>
          <a:bodyPr anchor="ctr"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83017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42563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1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277703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1" y="368208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72243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1" y="160452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1" y="368208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60918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231961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97833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39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19641" y="1604520"/>
            <a:ext cx="3533039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029801" y="1604520"/>
            <a:ext cx="3533039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8029801" y="3682080"/>
            <a:ext cx="3533039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19641" y="3682080"/>
            <a:ext cx="3533039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39" cy="1896840"/>
          </a:xfrm>
          <a:prstGeom prst="rect">
            <a:avLst/>
          </a:prstGeom>
        </p:spPr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19187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481" y="1121879"/>
            <a:ext cx="9143040" cy="2387771"/>
          </a:xfrm>
        </p:spPr>
        <p:txBody>
          <a:bodyPr/>
          <a:lstStyle>
            <a:lvl1pPr algn="ctr">
              <a:defRPr sz="5443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481" y="3601819"/>
            <a:ext cx="914304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B793986-F2CD-4EE9-9ACE-A2F2064BB11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35146A1-D9DD-4386-8B5C-956D59A3150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B16FBA4-DF30-457E-9E7B-B29A11EF0E0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C1417-1EFB-4DC4-9919-A9304643FCFB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3798905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28F7512-2A41-4019-8C7A-692BC2CCA7E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3C98D02-1A33-4B5E-ACBC-973C006DBF5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1D8B7A3-F976-4BB5-AEEA-603C3287F8D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E0B43-00F6-4B5D-828E-6E628D58240C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3385866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361" y="1709460"/>
            <a:ext cx="10515839" cy="2852939"/>
          </a:xfrm>
        </p:spPr>
        <p:txBody>
          <a:bodyPr/>
          <a:lstStyle>
            <a:lvl1pPr>
              <a:defRPr sz="5443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361" y="4589763"/>
            <a:ext cx="10515839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72" indent="0">
              <a:buNone/>
              <a:defRPr sz="1814"/>
            </a:lvl2pPr>
            <a:lvl3pPr marL="829544" indent="0">
              <a:buNone/>
              <a:defRPr sz="1633"/>
            </a:lvl3pPr>
            <a:lvl4pPr marL="1244316" indent="0">
              <a:buNone/>
              <a:defRPr sz="1452"/>
            </a:lvl4pPr>
            <a:lvl5pPr marL="1659087" indent="0">
              <a:buNone/>
              <a:defRPr sz="1452"/>
            </a:lvl5pPr>
            <a:lvl6pPr marL="2073859" indent="0">
              <a:buNone/>
              <a:defRPr sz="1452"/>
            </a:lvl6pPr>
            <a:lvl7pPr marL="2488631" indent="0">
              <a:buNone/>
              <a:defRPr sz="1452"/>
            </a:lvl7pPr>
            <a:lvl8pPr marL="2903403" indent="0">
              <a:buNone/>
              <a:defRPr sz="1452"/>
            </a:lvl8pPr>
            <a:lvl9pPr marL="3318175" indent="0">
              <a:buNone/>
              <a:defRPr sz="145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DB017B2-971C-4343-BE7F-9942F3104EA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E700724-3EB2-452C-9381-1380415B34D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84EB5D3-9CD0-47D7-951B-2441C6A263A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ACFDD-55CE-4B93-A2E6-086016487541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203296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8641" y="1604328"/>
            <a:ext cx="5391360" cy="397625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84321" y="1604328"/>
            <a:ext cx="5393279" cy="397625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713349-DD3D-40F9-AFAA-08321594AAE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4BDA9-3320-40B8-9BC2-D4F1FB211B6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537DEAB-5B1E-4B35-A8CD-1464593A1BD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22DDD-7058-4F91-AC15-B5871967C2FA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210721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35841" y="1795869"/>
            <a:ext cx="5458559" cy="424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78720" y="1795869"/>
            <a:ext cx="5458561" cy="424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0A4E874-7E3E-4FFE-98CC-1539A05B5DD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663BE90-4BEB-4FA6-9453-9D978C544F0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280A614C-58F9-4EF9-A055-54A64A52A0E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A1E54-6DCC-4289-A7AC-BD23EA227EB8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3228746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041" y="365798"/>
            <a:ext cx="10515839" cy="132493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041" y="1680657"/>
            <a:ext cx="51590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041" y="2504424"/>
            <a:ext cx="5159039" cy="368534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801" y="1680657"/>
            <a:ext cx="51820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801" y="2504424"/>
            <a:ext cx="5182079" cy="368534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37A9AFA-F75F-4EA1-AC7C-427799AC6E7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3B835CF-2439-4001-A473-F2629D27215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1FA08F69-3A6B-4748-9923-4A9EC9AEFE7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9264F-3098-4FE8-8302-EA47897E8F6C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2865557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AE26BA6-C7A4-414E-B1F4-5B37E0AB809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5A98A18-8ED7-4159-B83D-407B57234AF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9877445-C2AF-4918-B7C5-B79F1B8DB8D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5794E-292E-4121-8802-DC57B9FF0EC2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2108111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7E02A368-C9A1-4069-BD75-FE0E524654B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9F324853-B761-45AC-8329-6ACACAA7743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A1AA5E42-8BD3-42E7-A2D3-632A489C1BD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D26EA-9217-4B78-907C-D971E595688E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9636969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/>
          <a:lstStyle>
            <a:lvl1pPr>
              <a:defRPr sz="2903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F7BB104-5EC8-4327-8E52-A056DD72D2C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85F52A3-8A81-47A6-AB50-27E6D9158C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8B8969A-FB52-4BEE-908A-6544677C702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48DD0-C98A-4741-A14B-FA70413D7C95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2967628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/>
          <a:lstStyle>
            <a:lvl1pPr>
              <a:defRPr sz="2903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gl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D649680-ACDD-49CE-A9E5-B1F76CC07C5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5DA396D-AEB7-4308-923E-77684592CEC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037D9B0-468C-485A-AFE6-9F83591AAC7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92EE2-4694-41F9-9569-5DB6B91ABEE3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26995444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8A2FB4E-6B90-4D16-95C5-A461FDDD5F6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F74168D-5C05-47D0-8988-A15AEE2DFFC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078F1EF-5E00-40F9-B198-D42AF8780A4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5E3DE-9B75-4912-8B62-AFBEB77785FF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3794771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926081" y="326915"/>
            <a:ext cx="2828159" cy="57130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35841" y="326915"/>
            <a:ext cx="8305920" cy="57130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7F75931-E829-4836-BD04-EFEDB1F05DC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78F933D-3EEB-4879-861A-3189A625AF5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92E9F70-FD0F-4FF2-95AD-A01CEA2FFF8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9B21D-F1BD-473F-AE33-1FE4CC59D61E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7937623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481" y="1121879"/>
            <a:ext cx="914304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481" y="3601819"/>
            <a:ext cx="914304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A6104A-BA60-4439-9EA0-A70A3405488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gl-ES"/>
              <a:t>10/01/21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CA04484-DCB8-454C-95A0-7E86D569EA7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2F2EF-C58D-4BCF-877A-7714D063E2D1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2637930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0969B822-EA83-4E9E-B783-408071D7238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gl-ES"/>
              <a:t>10/01/21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2179A322-2E06-404A-818E-28399241BDC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8139A-32B0-400C-BCFE-FD13E5F144C9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147669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041" y="365798"/>
            <a:ext cx="10515839" cy="132493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041" y="1680657"/>
            <a:ext cx="51590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041" y="2504424"/>
            <a:ext cx="5159039" cy="368534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801" y="1680657"/>
            <a:ext cx="51820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801" y="2504424"/>
            <a:ext cx="5182079" cy="368534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46F8099-E7BB-4CBC-88DF-44F42121C52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9BA3A95-703A-4788-8558-57E6300629A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982E589-3629-476D-AF88-BF8561D749F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E168-D254-4963-ACE8-63886DF07AC1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3553297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361" y="1709460"/>
            <a:ext cx="10515839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361" y="4589763"/>
            <a:ext cx="10515839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72" indent="0">
              <a:buNone/>
              <a:defRPr sz="1814"/>
            </a:lvl2pPr>
            <a:lvl3pPr marL="829544" indent="0">
              <a:buNone/>
              <a:defRPr sz="1633"/>
            </a:lvl3pPr>
            <a:lvl4pPr marL="1244316" indent="0">
              <a:buNone/>
              <a:defRPr sz="1452"/>
            </a:lvl4pPr>
            <a:lvl5pPr marL="1659087" indent="0">
              <a:buNone/>
              <a:defRPr sz="1452"/>
            </a:lvl5pPr>
            <a:lvl6pPr marL="2073859" indent="0">
              <a:buNone/>
              <a:defRPr sz="1452"/>
            </a:lvl6pPr>
            <a:lvl7pPr marL="2488631" indent="0">
              <a:buNone/>
              <a:defRPr sz="1452"/>
            </a:lvl7pPr>
            <a:lvl8pPr marL="2903403" indent="0">
              <a:buNone/>
              <a:defRPr sz="1452"/>
            </a:lvl8pPr>
            <a:lvl9pPr marL="3318175" indent="0">
              <a:buNone/>
              <a:defRPr sz="145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01FD1381-8EA8-4ED7-90A2-05FBC3B5EC0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gl-ES"/>
              <a:t>10/01/21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982938A-2936-444E-9867-C7A8AE49E94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6B655-666C-4CAB-8520-6C56157BED64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2137141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04001" y="2052216"/>
            <a:ext cx="4379519" cy="41937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667840" y="2052216"/>
            <a:ext cx="4379521" cy="41937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D6E3EBF-D461-4842-8A73-BE9F037DF00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gl-ES"/>
              <a:t>10/01/21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6412674B-3025-423A-A2D1-5D026669CF9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99F82-AC49-4388-874E-E7A1663E39FD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34174321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041" y="365798"/>
            <a:ext cx="10515839" cy="132493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041" y="1680657"/>
            <a:ext cx="51590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041" y="2504424"/>
            <a:ext cx="5159039" cy="368534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801" y="1680657"/>
            <a:ext cx="51820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801" y="2504424"/>
            <a:ext cx="5182079" cy="368534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56FFA10-5BDA-4D32-8462-B178EA49A11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gl-ES"/>
              <a:t>10/01/21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86D1B59-421C-44F5-B613-3EBA0F4D4CA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EA283-3FC5-4824-87FE-337FE8BDF351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1337059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68F3613-95FB-44A8-8249-C5FF4500911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gl-ES"/>
              <a:t>10/01/21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B8CEC53C-B054-4293-B534-06691D99AAB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DE816-3C20-4D77-B1E2-8181CF445746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35091589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3257C427-8626-47EA-8F1A-D51FE1FD58A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gl-ES"/>
              <a:t>10/01/21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5EE743AF-BF28-4294-B80A-4010ED0A72D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7D728-6696-4942-84B2-F6532C1049BD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30687556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064BAFE-83A9-4369-99E5-93FD73BF052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gl-ES"/>
              <a:t>10/01/21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8A729F2D-CF93-406D-AC9C-D3D1012DD42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AC5BD-46F6-4EB6-8420-9DCB85AB05DD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10116690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gl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36C6D26-1176-40C6-A0CC-BC85590E094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gl-ES"/>
              <a:t>10/01/21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2F5A82BE-6105-41D3-9655-40846664E33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EA599-7BD7-4B9C-8AC2-0BC8C1135B9C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1917600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78C75C6-2B6D-4B14-96EB-9AC9B1619EC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gl-ES"/>
              <a:t>10/01/21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686643E-C200-4A89-A48B-8B39E3796B8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0A0EB-89C9-4E4C-8C85-5F8F4A86C5AE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3462523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699200" y="452208"/>
            <a:ext cx="2350080" cy="579372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47041" y="452208"/>
            <a:ext cx="6867839" cy="579372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BA23610-F388-480A-9BB1-EB1E350B797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gl-ES"/>
              <a:t>10/01/21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C674569F-C805-4F44-ACB8-1E163AD69AD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BA759-9F56-483C-8F57-CF9693010618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2191626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663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B512D2-72F0-4FEB-B65B-28FED76E26D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110A0E-33A2-4445-BDFC-7521D98025E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2A2A72-3629-40C1-BE83-21CC4B25516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E20B2-A66C-41E2-8C25-2B2B38A0F884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25587934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l-ES" sz="33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1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l-E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17459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l-ES" sz="33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1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5359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l-ES" sz="33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7287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l-ES" sz="33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7562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1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l-E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2523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l-ES" sz="33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3359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l-ES" sz="33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1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565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l-ES" sz="33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1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5559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l-ES" sz="33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1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1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8979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l-ES" sz="33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1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231961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860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F9D76DB-5C85-428F-A0E5-7086786B5F1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9F9D19-6BB9-4F65-8176-6C9022A9233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A13EAE-A150-4901-B344-78C4DF6BB5A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6785-84BA-4B83-96FD-137BFFE05E60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3352052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l-ES" sz="33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39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19641" y="1604520"/>
            <a:ext cx="3533039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029801" y="1604520"/>
            <a:ext cx="3533039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8029801" y="3682080"/>
            <a:ext cx="3533039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19641" y="3682080"/>
            <a:ext cx="3533039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39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l-E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15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123E49A-28E7-448A-8814-76F497FB363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B561392-DB0C-4C2C-8A12-D1F45E30025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8D64807-5289-46FA-9140-51DC2485131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97142-5BFE-421B-8A27-A6F5944BA217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120281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gl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2BE397-FB26-451F-870D-808FBC9E5E8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2A513AE-12D6-4372-A597-ADE519FA210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4D408BE-074F-4D46-9ACF-63EA905708F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42ACC-4E84-4BD0-A12D-9F6BFB0A6D6E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383205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F4A9EC87-FAD3-45A2-89CB-0B3D4BA79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8959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gl-ES"/>
              <a:t>Prema para editar o formato de texto do título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62E4BEF-4E31-4D33-8874-7984428D07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8"/>
            <a:ext cx="10968959" cy="397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gl-ES"/>
              <a:t>Prema para editar o formato de texto do esquema</a:t>
            </a:r>
          </a:p>
          <a:p>
            <a:pPr lvl="1"/>
            <a:r>
              <a:rPr lang="en-GB" altLang="gl-ES"/>
              <a:t>Segundo nivel do esquema</a:t>
            </a:r>
          </a:p>
          <a:p>
            <a:pPr lvl="2"/>
            <a:r>
              <a:rPr lang="en-GB" altLang="gl-ES"/>
              <a:t>Terceiro nivel do esquema</a:t>
            </a:r>
          </a:p>
          <a:p>
            <a:pPr lvl="3"/>
            <a:r>
              <a:rPr lang="en-GB" altLang="gl-ES"/>
              <a:t>Cuarto nivel do esquema</a:t>
            </a:r>
          </a:p>
          <a:p>
            <a:pPr lvl="4"/>
            <a:r>
              <a:rPr lang="en-GB" altLang="gl-ES"/>
              <a:t>Quinto nivel do esquema</a:t>
            </a:r>
          </a:p>
          <a:p>
            <a:pPr lvl="4"/>
            <a:r>
              <a:rPr lang="en-GB" altLang="gl-ES"/>
              <a:t>Sexto nivel do esquema</a:t>
            </a:r>
          </a:p>
          <a:p>
            <a:pPr lvl="4"/>
            <a:r>
              <a:rPr lang="en-GB" altLang="gl-ES"/>
              <a:t>Sétimo nivel do esquema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C1FD440-1752-4306-88DD-EE6A1A78DFB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7760" cy="4709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A5731FB-4AFF-410A-B358-20E4E545FF1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3040" cy="4709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4BD845A-D5C0-4190-BAA7-419E3B39AA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7760" cy="4709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8DF7894A-2705-44D5-967D-5FC3D5422177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410957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281245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696017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110789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525561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11079" indent="-311079" algn="l" defTabSz="407571" rtl="0" eaLnBrk="0" fontAlgn="base" hangingPunct="0">
        <a:lnSpc>
          <a:spcPct val="93000"/>
        </a:lnSpc>
        <a:spcBef>
          <a:spcPts val="129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4004" indent="-259232" algn="l" defTabSz="407571" rtl="0" eaLnBrk="0" fontAlgn="base" hangingPunct="0">
        <a:lnSpc>
          <a:spcPct val="93000"/>
        </a:lnSpc>
        <a:spcBef>
          <a:spcPts val="103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930" indent="-207386" algn="l" defTabSz="407571" rtl="0" eaLnBrk="0" fontAlgn="base" hangingPunct="0">
        <a:lnSpc>
          <a:spcPct val="93000"/>
        </a:lnSpc>
        <a:spcBef>
          <a:spcPts val="771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701" indent="-207386" algn="l" defTabSz="407571" rtl="0" eaLnBrk="0" fontAlgn="base" hangingPunct="0">
        <a:lnSpc>
          <a:spcPct val="93000"/>
        </a:lnSpc>
        <a:spcBef>
          <a:spcPts val="52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473" indent="-207386" algn="l" defTabSz="407571" rtl="0" eaLnBrk="0" fontAlgn="base" hangingPunct="0">
        <a:lnSpc>
          <a:spcPct val="93000"/>
        </a:lnSpc>
        <a:spcBef>
          <a:spcPts val="261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>
            <a:extLst>
              <a:ext uri="{FF2B5EF4-FFF2-40B4-BE49-F238E27FC236}">
                <a16:creationId xmlns:a16="http://schemas.microsoft.com/office/drawing/2014/main" id="{6B312C74-FABB-431F-9CD8-B2851A72B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/>
          <a:stretch>
            <a:fillRect/>
          </a:stretch>
        </p:blipFill>
        <p:spPr bwMode="auto">
          <a:xfrm>
            <a:off x="1" y="2670041"/>
            <a:ext cx="4035840" cy="418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>
            <a:extLst>
              <a:ext uri="{FF2B5EF4-FFF2-40B4-BE49-F238E27FC236}">
                <a16:creationId xmlns:a16="http://schemas.microsoft.com/office/drawing/2014/main" id="{3014BB81-51A0-4606-9DB4-34A9EEF1C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2"/>
          <a:stretch>
            <a:fillRect/>
          </a:stretch>
        </p:blipFill>
        <p:spPr bwMode="auto">
          <a:xfrm>
            <a:off x="0" y="2893264"/>
            <a:ext cx="1520640" cy="236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C25949DF-ADB6-4001-8DFB-F49F9197269E}"/>
              </a:ext>
            </a:extLst>
          </p:cNvPr>
          <p:cNvSpPr/>
          <p:nvPr/>
        </p:nvSpPr>
        <p:spPr>
          <a:xfrm>
            <a:off x="8609280" y="1676336"/>
            <a:ext cx="2816641" cy="2818376"/>
          </a:xfrm>
          <a:prstGeom prst="ellipse">
            <a:avLst/>
          </a:prstGeom>
          <a:gradFill>
            <a:gsLst>
              <a:gs pos="0">
                <a:srgbClr val="F5F4ED"/>
              </a:gs>
              <a:gs pos="100000">
                <a:srgbClr val="F5F4ED"/>
              </a:gs>
            </a:gsLst>
            <a:lin ang="0"/>
          </a:gradFill>
          <a:ln w="9360">
            <a:noFill/>
          </a:ln>
          <a:effectLst>
            <a:outerShdw dist="2556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01" name="Picture 8">
            <a:extLst>
              <a:ext uri="{FF2B5EF4-FFF2-40B4-BE49-F238E27FC236}">
                <a16:creationId xmlns:a16="http://schemas.microsoft.com/office/drawing/2014/main" id="{5578B141-D395-48DA-8555-1DD047E89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2"/>
          <a:stretch>
            <a:fillRect/>
          </a:stretch>
        </p:blipFill>
        <p:spPr bwMode="auto">
          <a:xfrm>
            <a:off x="7998720" y="0"/>
            <a:ext cx="1603201" cy="113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>
            <a:extLst>
              <a:ext uri="{FF2B5EF4-FFF2-40B4-BE49-F238E27FC236}">
                <a16:creationId xmlns:a16="http://schemas.microsoft.com/office/drawing/2014/main" id="{1C8C5BC0-A205-4909-B4C1-C51FE5F14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1"/>
          <a:stretch>
            <a:fillRect/>
          </a:stretch>
        </p:blipFill>
        <p:spPr bwMode="auto">
          <a:xfrm>
            <a:off x="8605440" y="6096160"/>
            <a:ext cx="992641" cy="7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stomShape 2">
            <a:extLst>
              <a:ext uri="{FF2B5EF4-FFF2-40B4-BE49-F238E27FC236}">
                <a16:creationId xmlns:a16="http://schemas.microsoft.com/office/drawing/2014/main" id="{4AD7447D-9C0E-423D-ABA3-E6593DD0B785}"/>
              </a:ext>
            </a:extLst>
          </p:cNvPr>
          <p:cNvSpPr/>
          <p:nvPr/>
        </p:nvSpPr>
        <p:spPr>
          <a:xfrm>
            <a:off x="10437120" y="0"/>
            <a:ext cx="685441" cy="1140600"/>
          </a:xfrm>
          <a:prstGeom prst="rect">
            <a:avLst/>
          </a:prstGeom>
          <a:solidFill>
            <a:srgbClr val="4F81BD"/>
          </a:solidFill>
          <a:ln w="9360">
            <a:noFill/>
          </a:ln>
          <a:effectLst>
            <a:outerShdw dist="2556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4" name="PlaceHolder 3">
            <a:extLst>
              <a:ext uri="{FF2B5EF4-FFF2-40B4-BE49-F238E27FC236}">
                <a16:creationId xmlns:a16="http://schemas.microsoft.com/office/drawing/2014/main" id="{6B6B83C0-D11F-4EC0-9EDA-1F200CD75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72799" cy="114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gl-ES" altLang="gl-ES"/>
              <a:t>Prema para editar o formato de texto do título</a:t>
            </a:r>
          </a:p>
        </p:txBody>
      </p:sp>
      <p:sp>
        <p:nvSpPr>
          <p:cNvPr id="7" name="PlaceHolder 4">
            <a:extLst>
              <a:ext uri="{FF2B5EF4-FFF2-40B4-BE49-F238E27FC236}">
                <a16:creationId xmlns:a16="http://schemas.microsoft.com/office/drawing/2014/main" id="{9576DBCF-E08C-47D7-A57E-F229C3D271D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8641" y="1604329"/>
            <a:ext cx="10972799" cy="397769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gl-ES"/>
              <a:t>Prema para editar o formato de texto do esquema</a:t>
            </a:r>
          </a:p>
          <a:p>
            <a:pPr lvl="1"/>
            <a:r>
              <a:rPr lang="gl-ES"/>
              <a:t>Segundo nivel do esquema</a:t>
            </a:r>
          </a:p>
          <a:p>
            <a:pPr lvl="2"/>
            <a:r>
              <a:rPr lang="gl-ES"/>
              <a:t>Terceiro nivel do esquema</a:t>
            </a:r>
          </a:p>
          <a:p>
            <a:pPr lvl="3"/>
            <a:r>
              <a:rPr lang="gl-ES"/>
              <a:t>Cuarto nivel do esquema</a:t>
            </a:r>
          </a:p>
          <a:p>
            <a:pPr lvl="4"/>
            <a:r>
              <a:rPr lang="gl-ES"/>
              <a:t>Quinto nivel do esquema</a:t>
            </a:r>
          </a:p>
          <a:p>
            <a:pPr lvl="5"/>
            <a:r>
              <a:rPr lang="gl-ES"/>
              <a:t>Sexto nivel do esquema</a:t>
            </a:r>
          </a:p>
          <a:p>
            <a:pPr lvl="6"/>
            <a:r>
              <a:rPr lang="gl-ES"/>
              <a:t>Sétimo nivel do esquema</a:t>
            </a:r>
          </a:p>
        </p:txBody>
      </p:sp>
    </p:spTree>
    <p:extLst>
      <p:ext uri="{BB962C8B-B14F-4D97-AF65-F5344CB8AC3E}">
        <p14:creationId xmlns:p14="http://schemas.microsoft.com/office/powerpoint/2010/main" val="125330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5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6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5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2pPr>
      <a:lvl3pPr algn="l" defTabSz="6855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3pPr>
      <a:lvl4pPr algn="l" defTabSz="6855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4pPr>
      <a:lvl5pPr algn="l" defTabSz="6855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5pPr>
      <a:lvl6pPr marL="414772" algn="l" defTabSz="685526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6pPr>
      <a:lvl7pPr marL="829544" algn="l" defTabSz="685526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7pPr>
      <a:lvl8pPr marL="1244316" algn="l" defTabSz="685526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8pPr>
      <a:lvl9pPr marL="1659087" algn="l" defTabSz="685526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9pPr>
    </p:titleStyle>
    <p:bodyStyle>
      <a:lvl1pPr marL="322600" indent="-241950" algn="l" defTabSz="685526" rtl="0" eaLnBrk="0" fontAlgn="base" hangingPunct="0">
        <a:lnSpc>
          <a:spcPct val="90000"/>
        </a:lnSpc>
        <a:spcBef>
          <a:spcPts val="1066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087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382" algn="l" defTabSz="685526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724" kern="1200">
          <a:solidFill>
            <a:schemeClr val="tx1"/>
          </a:solidFill>
          <a:latin typeface="+mn-lt"/>
          <a:ea typeface="+mn-ea"/>
          <a:cs typeface="+mn-cs"/>
        </a:defRPr>
      </a:lvl2pPr>
      <a:lvl3pPr marL="856908" indent="-171382" algn="l" defTabSz="685526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52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2" algn="l" defTabSz="685526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7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33" indent="-171382" algn="l" defTabSz="685526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70" kern="1200">
          <a:solidFill>
            <a:schemeClr val="tx1"/>
          </a:solidFill>
          <a:latin typeface="+mn-lt"/>
          <a:ea typeface="+mn-ea"/>
          <a:cs typeface="+mn-cs"/>
        </a:defRPr>
      </a:lvl5pPr>
      <a:lvl6pPr marL="1886133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67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00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933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33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0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4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0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534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>
            <a:extLst>
              <a:ext uri="{FF2B5EF4-FFF2-40B4-BE49-F238E27FC236}">
                <a16:creationId xmlns:a16="http://schemas.microsoft.com/office/drawing/2014/main" id="{2EE98E46-31E1-422B-A37A-96193F071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/>
          <a:stretch>
            <a:fillRect/>
          </a:stretch>
        </p:blipFill>
        <p:spPr bwMode="auto">
          <a:xfrm>
            <a:off x="1" y="2670041"/>
            <a:ext cx="4035840" cy="418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>
            <a:extLst>
              <a:ext uri="{FF2B5EF4-FFF2-40B4-BE49-F238E27FC236}">
                <a16:creationId xmlns:a16="http://schemas.microsoft.com/office/drawing/2014/main" id="{5704D4CD-DA1D-4898-AC70-C5B3E321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2"/>
          <a:stretch>
            <a:fillRect/>
          </a:stretch>
        </p:blipFill>
        <p:spPr bwMode="auto">
          <a:xfrm>
            <a:off x="0" y="2893264"/>
            <a:ext cx="1520640" cy="236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CustomShape 1">
            <a:extLst>
              <a:ext uri="{FF2B5EF4-FFF2-40B4-BE49-F238E27FC236}">
                <a16:creationId xmlns:a16="http://schemas.microsoft.com/office/drawing/2014/main" id="{71EB77B6-1876-4834-9516-77B08873AC96}"/>
              </a:ext>
            </a:extLst>
          </p:cNvPr>
          <p:cNvSpPr/>
          <p:nvPr/>
        </p:nvSpPr>
        <p:spPr>
          <a:xfrm>
            <a:off x="8609280" y="1676336"/>
            <a:ext cx="2816641" cy="2818376"/>
          </a:xfrm>
          <a:prstGeom prst="ellipse">
            <a:avLst/>
          </a:prstGeom>
          <a:gradFill>
            <a:gsLst>
              <a:gs pos="0">
                <a:srgbClr val="F5F4ED"/>
              </a:gs>
              <a:gs pos="100000">
                <a:srgbClr val="F5F4ED"/>
              </a:gs>
            </a:gsLst>
            <a:lin ang="0"/>
          </a:gradFill>
          <a:ln w="9360">
            <a:noFill/>
          </a:ln>
          <a:effectLst>
            <a:outerShdw dist="2556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25" name="Picture 8">
            <a:extLst>
              <a:ext uri="{FF2B5EF4-FFF2-40B4-BE49-F238E27FC236}">
                <a16:creationId xmlns:a16="http://schemas.microsoft.com/office/drawing/2014/main" id="{760A9363-848B-40C4-9485-034FBA9D2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2"/>
          <a:stretch>
            <a:fillRect/>
          </a:stretch>
        </p:blipFill>
        <p:spPr bwMode="auto">
          <a:xfrm>
            <a:off x="7998720" y="0"/>
            <a:ext cx="1603201" cy="113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>
            <a:extLst>
              <a:ext uri="{FF2B5EF4-FFF2-40B4-BE49-F238E27FC236}">
                <a16:creationId xmlns:a16="http://schemas.microsoft.com/office/drawing/2014/main" id="{15DCD98B-52CB-4251-9D9D-EE766CAA1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1"/>
          <a:stretch>
            <a:fillRect/>
          </a:stretch>
        </p:blipFill>
        <p:spPr bwMode="auto">
          <a:xfrm>
            <a:off x="8605440" y="6096160"/>
            <a:ext cx="992641" cy="7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CustomShape 2">
            <a:extLst>
              <a:ext uri="{FF2B5EF4-FFF2-40B4-BE49-F238E27FC236}">
                <a16:creationId xmlns:a16="http://schemas.microsoft.com/office/drawing/2014/main" id="{6BB0A484-78FF-4139-A630-BE25BD92BE66}"/>
              </a:ext>
            </a:extLst>
          </p:cNvPr>
          <p:cNvSpPr/>
          <p:nvPr/>
        </p:nvSpPr>
        <p:spPr>
          <a:xfrm>
            <a:off x="10437120" y="0"/>
            <a:ext cx="685441" cy="1140600"/>
          </a:xfrm>
          <a:prstGeom prst="rect">
            <a:avLst/>
          </a:prstGeom>
          <a:solidFill>
            <a:srgbClr val="4F81BD"/>
          </a:solidFill>
          <a:ln w="9360">
            <a:noFill/>
          </a:ln>
          <a:effectLst>
            <a:outerShdw dist="2556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28" name="PlaceHolder 3">
            <a:extLst>
              <a:ext uri="{FF2B5EF4-FFF2-40B4-BE49-F238E27FC236}">
                <a16:creationId xmlns:a16="http://schemas.microsoft.com/office/drawing/2014/main" id="{12B029BF-B011-4C04-B82E-AE8C79D7A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72799" cy="114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gl-ES" altLang="gl-ES"/>
              <a:t>Prema para editar o formato de texto do título</a:t>
            </a:r>
          </a:p>
        </p:txBody>
      </p:sp>
      <p:sp>
        <p:nvSpPr>
          <p:cNvPr id="51" name="PlaceHolder 4">
            <a:extLst>
              <a:ext uri="{FF2B5EF4-FFF2-40B4-BE49-F238E27FC236}">
                <a16:creationId xmlns:a16="http://schemas.microsoft.com/office/drawing/2014/main" id="{A10247A6-31D7-4259-87BF-D44925D3415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8641" y="1604329"/>
            <a:ext cx="10972799" cy="397769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gl-ES"/>
              <a:t>Prema para editar o formato de texto do esquema</a:t>
            </a:r>
          </a:p>
          <a:p>
            <a:pPr lvl="1"/>
            <a:r>
              <a:rPr lang="gl-ES"/>
              <a:t>Segundo nivel do esquema</a:t>
            </a:r>
          </a:p>
          <a:p>
            <a:pPr lvl="2"/>
            <a:r>
              <a:rPr lang="gl-ES"/>
              <a:t>Terceiro nivel do esquema</a:t>
            </a:r>
          </a:p>
          <a:p>
            <a:pPr lvl="3"/>
            <a:r>
              <a:rPr lang="gl-ES"/>
              <a:t>Cuarto nivel do esquema</a:t>
            </a:r>
          </a:p>
          <a:p>
            <a:pPr lvl="4"/>
            <a:r>
              <a:rPr lang="gl-ES"/>
              <a:t>Quinto nivel do esquema</a:t>
            </a:r>
          </a:p>
          <a:p>
            <a:pPr lvl="5"/>
            <a:r>
              <a:rPr lang="gl-ES"/>
              <a:t>Sexto nivel do esquema</a:t>
            </a:r>
          </a:p>
          <a:p>
            <a:pPr lvl="6"/>
            <a:r>
              <a:rPr lang="gl-ES"/>
              <a:t>Sétimo nivel do esquema</a:t>
            </a:r>
          </a:p>
        </p:txBody>
      </p:sp>
    </p:spTree>
    <p:extLst>
      <p:ext uri="{BB962C8B-B14F-4D97-AF65-F5344CB8AC3E}">
        <p14:creationId xmlns:p14="http://schemas.microsoft.com/office/powerpoint/2010/main" val="147206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5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6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5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2pPr>
      <a:lvl3pPr algn="l" defTabSz="6855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3pPr>
      <a:lvl4pPr algn="l" defTabSz="6855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4pPr>
      <a:lvl5pPr algn="l" defTabSz="6855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5pPr>
      <a:lvl6pPr marL="414772" algn="l" defTabSz="685526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6pPr>
      <a:lvl7pPr marL="829544" algn="l" defTabSz="685526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7pPr>
      <a:lvl8pPr marL="1244316" algn="l" defTabSz="685526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8pPr>
      <a:lvl9pPr marL="1659087" algn="l" defTabSz="685526" rtl="0" fontAlgn="base">
        <a:lnSpc>
          <a:spcPct val="90000"/>
        </a:lnSpc>
        <a:spcBef>
          <a:spcPct val="0"/>
        </a:spcBef>
        <a:spcAft>
          <a:spcPct val="0"/>
        </a:spcAft>
        <a:defRPr sz="3266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9pPr>
    </p:titleStyle>
    <p:bodyStyle>
      <a:lvl1pPr marL="322600" indent="-241950" algn="l" defTabSz="685526" rtl="0" eaLnBrk="0" fontAlgn="base" hangingPunct="0">
        <a:lnSpc>
          <a:spcPct val="90000"/>
        </a:lnSpc>
        <a:spcBef>
          <a:spcPts val="1066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087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382" algn="l" defTabSz="685526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724" kern="1200">
          <a:solidFill>
            <a:schemeClr val="tx1"/>
          </a:solidFill>
          <a:latin typeface="+mn-lt"/>
          <a:ea typeface="+mn-ea"/>
          <a:cs typeface="+mn-cs"/>
        </a:defRPr>
      </a:lvl2pPr>
      <a:lvl3pPr marL="856908" indent="-171382" algn="l" defTabSz="685526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52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2" algn="l" defTabSz="685526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7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33" indent="-171382" algn="l" defTabSz="685526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70" kern="1200">
          <a:solidFill>
            <a:schemeClr val="tx1"/>
          </a:solidFill>
          <a:latin typeface="+mn-lt"/>
          <a:ea typeface="+mn-ea"/>
          <a:cs typeface="+mn-cs"/>
        </a:defRPr>
      </a:lvl5pPr>
      <a:lvl6pPr marL="1886133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67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00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933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33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0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4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0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534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53317094-788E-4A5F-B26F-28ED43C7E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738"/>
            <a:ext cx="11756161" cy="1143480"/>
          </a:xfrm>
          <a:prstGeom prst="rect">
            <a:avLst/>
          </a:prstGeom>
          <a:solidFill>
            <a:srgbClr val="E74C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2000">
                <a:solidFill>
                  <a:srgbClr val="607D8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gl-ES" altLang="gl-ES" sz="1633">
              <a:ea typeface="源ノ角ゴシック Medium"/>
            </a:endParaRP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5E2B0097-C596-4472-A914-BB89C2E52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040" y="6205612"/>
            <a:ext cx="3047041" cy="489651"/>
          </a:xfrm>
          <a:prstGeom prst="rect">
            <a:avLst/>
          </a:prstGeom>
          <a:solidFill>
            <a:srgbClr val="E74C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2000">
                <a:solidFill>
                  <a:srgbClr val="607D8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gl-ES" altLang="gl-ES" sz="1633">
              <a:ea typeface="源ノ角ゴシック Medium"/>
            </a:endParaRP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748430F0-7A89-42C4-BF5C-CDAEB44F8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641" y="6205612"/>
            <a:ext cx="7837440" cy="489651"/>
          </a:xfrm>
          <a:prstGeom prst="rect">
            <a:avLst/>
          </a:prstGeom>
          <a:solidFill>
            <a:srgbClr val="BDC3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2000">
                <a:solidFill>
                  <a:srgbClr val="607D8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gl-ES" altLang="gl-ES" sz="1633">
              <a:ea typeface="源ノ角ゴシック Medium"/>
            </a:endParaRPr>
          </a:p>
        </p:txBody>
      </p:sp>
      <p:sp>
        <p:nvSpPr>
          <p:cNvPr id="2053" name="Rectangle 4">
            <a:extLst>
              <a:ext uri="{FF2B5EF4-FFF2-40B4-BE49-F238E27FC236}">
                <a16:creationId xmlns:a16="http://schemas.microsoft.com/office/drawing/2014/main" id="{9B6869E4-2758-4D2C-9263-559824804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961" y="6205612"/>
            <a:ext cx="652800" cy="489651"/>
          </a:xfrm>
          <a:prstGeom prst="rect">
            <a:avLst/>
          </a:prstGeom>
          <a:solidFill>
            <a:srgbClr val="F443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2000">
                <a:solidFill>
                  <a:srgbClr val="607D8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gl-ES" altLang="gl-ES" sz="1633">
              <a:ea typeface="源ノ角ゴシック Medium"/>
            </a:endParaRPr>
          </a:p>
        </p:txBody>
      </p:sp>
      <p:sp>
        <p:nvSpPr>
          <p:cNvPr id="2054" name="Rectangle 5">
            <a:extLst>
              <a:ext uri="{FF2B5EF4-FFF2-40B4-BE49-F238E27FC236}">
                <a16:creationId xmlns:a16="http://schemas.microsoft.com/office/drawing/2014/main" id="{9C04423A-F579-4422-9C68-C1D737EC55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5841" y="326915"/>
            <a:ext cx="11318399" cy="81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gl-ES"/>
              <a:t>Prema para editar o formato de texto do título</a:t>
            </a:r>
          </a:p>
        </p:txBody>
      </p:sp>
      <p:sp>
        <p:nvSpPr>
          <p:cNvPr id="2055" name="Rectangle 6">
            <a:extLst>
              <a:ext uri="{FF2B5EF4-FFF2-40B4-BE49-F238E27FC236}">
                <a16:creationId xmlns:a16="http://schemas.microsoft.com/office/drawing/2014/main" id="{70DE2706-ED73-4C82-81CF-008CD0DA0E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35841" y="1795869"/>
            <a:ext cx="11101440" cy="424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gl-ES"/>
              <a:t>Prema para editar o formato de texto do esquema</a:t>
            </a:r>
          </a:p>
          <a:p>
            <a:pPr lvl="1"/>
            <a:r>
              <a:rPr lang="en-GB" altLang="gl-ES"/>
              <a:t>Segundo nivel do esquema</a:t>
            </a:r>
          </a:p>
          <a:p>
            <a:pPr lvl="2"/>
            <a:r>
              <a:rPr lang="en-GB" altLang="gl-ES"/>
              <a:t>Terceiro nivel do esquema</a:t>
            </a:r>
          </a:p>
          <a:p>
            <a:pPr lvl="3"/>
            <a:r>
              <a:rPr lang="en-GB" altLang="gl-ES"/>
              <a:t>Cuarto nivel do esquema</a:t>
            </a:r>
          </a:p>
          <a:p>
            <a:pPr lvl="4"/>
            <a:r>
              <a:rPr lang="en-GB" altLang="gl-ES"/>
              <a:t>Quinto nivel do esquema</a:t>
            </a:r>
          </a:p>
          <a:p>
            <a:pPr lvl="4"/>
            <a:r>
              <a:rPr lang="en-GB" altLang="gl-ES"/>
              <a:t>Sexto nivel do esquema</a:t>
            </a:r>
          </a:p>
          <a:p>
            <a:pPr lvl="4"/>
            <a:r>
              <a:rPr lang="en-GB" altLang="gl-ES"/>
              <a:t>Sétimo nivel do esquema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6184B29D-525C-41D4-A8E9-09D837AE84A1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9143040" y="6205612"/>
            <a:ext cx="2828161" cy="4882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</a:tabLst>
              <a:defRPr b="1">
                <a:solidFill>
                  <a:srgbClr val="FFFFFF"/>
                </a:solidFill>
                <a:latin typeface="+mj-lt"/>
                <a:cs typeface="+mj-cs"/>
              </a:defRPr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CB48E1D6-F840-4A0A-A1B7-C313E93BBB9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305600" y="6205612"/>
            <a:ext cx="3916800" cy="4882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</a:tabLst>
              <a:defRPr b="1">
                <a:solidFill>
                  <a:srgbClr val="FFFFFF"/>
                </a:solidFill>
                <a:latin typeface="+mj-lt"/>
                <a:cs typeface="+mj-cs"/>
              </a:defRPr>
            </a:lvl1pPr>
          </a:lstStyle>
          <a:p>
            <a:pPr>
              <a:defRPr/>
            </a:pPr>
            <a:endParaRPr lang="es-ES" altLang="gl-ES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BDD967B5-7177-432B-A508-E20F9AFD38D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216961" y="6205612"/>
            <a:ext cx="650879" cy="488211"/>
          </a:xfrm>
          <a:prstGeom prst="rect">
            <a:avLst/>
          </a:prstGeom>
          <a:solidFill>
            <a:srgbClr val="E74C3C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07571" algn="l"/>
              </a:tabLst>
              <a:defRPr b="1">
                <a:solidFill>
                  <a:srgbClr val="FFFFFF"/>
                </a:solidFill>
                <a:latin typeface="+mj-lt"/>
                <a:cs typeface="+mj-cs"/>
              </a:defRPr>
            </a:lvl1pPr>
          </a:lstStyle>
          <a:p>
            <a:pPr>
              <a:defRPr/>
            </a:pPr>
            <a:fld id="{A5B8CD49-E162-4E23-9FB6-C212CB1547E2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215749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407571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b="1" kern="1200">
          <a:solidFill>
            <a:srgbClr val="FFFFFF"/>
          </a:solidFill>
          <a:latin typeface="+mj-lt"/>
          <a:ea typeface="源ノ角ゴシック Heavy"/>
          <a:cs typeface="+mj-cs"/>
        </a:defRPr>
      </a:lvl1pPr>
      <a:lvl2pPr algn="l" defTabSz="407571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b="1">
          <a:solidFill>
            <a:srgbClr val="FFFFFF"/>
          </a:solidFill>
          <a:latin typeface="Source Sans Pro Black" panose="020B0803030403020204" pitchFamily="34" charset="0"/>
          <a:ea typeface="源ノ角ゴシック Heavy"/>
          <a:cs typeface="源ノ角ゴシック Heavy" charset="0"/>
        </a:defRPr>
      </a:lvl2pPr>
      <a:lvl3pPr algn="l" defTabSz="407571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b="1">
          <a:solidFill>
            <a:srgbClr val="FFFFFF"/>
          </a:solidFill>
          <a:latin typeface="Source Sans Pro Black" panose="020B0803030403020204" pitchFamily="34" charset="0"/>
          <a:ea typeface="源ノ角ゴシック Heavy"/>
          <a:cs typeface="源ノ角ゴシック Heavy" charset="0"/>
        </a:defRPr>
      </a:lvl3pPr>
      <a:lvl4pPr algn="l" defTabSz="407571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b="1">
          <a:solidFill>
            <a:srgbClr val="FFFFFF"/>
          </a:solidFill>
          <a:latin typeface="Source Sans Pro Black" panose="020B0803030403020204" pitchFamily="34" charset="0"/>
          <a:ea typeface="源ノ角ゴシック Heavy"/>
          <a:cs typeface="源ノ角ゴシック Heavy" charset="0"/>
        </a:defRPr>
      </a:lvl4pPr>
      <a:lvl5pPr algn="l" defTabSz="407571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b="1">
          <a:solidFill>
            <a:srgbClr val="FFFFFF"/>
          </a:solidFill>
          <a:latin typeface="Source Sans Pro Black" panose="020B0803030403020204" pitchFamily="34" charset="0"/>
          <a:ea typeface="源ノ角ゴシック Heavy"/>
          <a:cs typeface="源ノ角ゴシック Heavy" charset="0"/>
        </a:defRPr>
      </a:lvl5pPr>
      <a:lvl6pPr marL="2281245" indent="-207386" algn="l" defTabSz="407571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b="1">
          <a:solidFill>
            <a:srgbClr val="FFFFFF"/>
          </a:solidFill>
          <a:latin typeface="Source Sans Pro Black" panose="020B0803030403020204" pitchFamily="34" charset="0"/>
          <a:cs typeface="源ノ角ゴシック Heavy" charset="0"/>
        </a:defRPr>
      </a:lvl6pPr>
      <a:lvl7pPr marL="2696017" indent="-207386" algn="l" defTabSz="407571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b="1">
          <a:solidFill>
            <a:srgbClr val="FFFFFF"/>
          </a:solidFill>
          <a:latin typeface="Source Sans Pro Black" panose="020B0803030403020204" pitchFamily="34" charset="0"/>
          <a:cs typeface="源ノ角ゴシック Heavy" charset="0"/>
        </a:defRPr>
      </a:lvl7pPr>
      <a:lvl8pPr marL="3110789" indent="-207386" algn="l" defTabSz="407571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b="1">
          <a:solidFill>
            <a:srgbClr val="FFFFFF"/>
          </a:solidFill>
          <a:latin typeface="Source Sans Pro Black" panose="020B0803030403020204" pitchFamily="34" charset="0"/>
          <a:cs typeface="源ノ角ゴシック Heavy" charset="0"/>
        </a:defRPr>
      </a:lvl8pPr>
      <a:lvl9pPr marL="3525561" indent="-207386" algn="l" defTabSz="407571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b="1">
          <a:solidFill>
            <a:srgbClr val="FFFFFF"/>
          </a:solidFill>
          <a:latin typeface="Source Sans Pro Black" panose="020B0803030403020204" pitchFamily="34" charset="0"/>
          <a:cs typeface="源ノ角ゴシック Heavy" charset="0"/>
        </a:defRPr>
      </a:lvl9pPr>
    </p:titleStyle>
    <p:bodyStyle>
      <a:lvl1pPr marL="311079" indent="-311079" algn="l" defTabSz="407571" rtl="0" eaLnBrk="0" fontAlgn="base" hangingPunct="0">
        <a:lnSpc>
          <a:spcPct val="104000"/>
        </a:lnSpc>
        <a:spcBef>
          <a:spcPct val="0"/>
        </a:spcBef>
        <a:spcAft>
          <a:spcPts val="1043"/>
        </a:spcAft>
        <a:buClr>
          <a:srgbClr val="000000"/>
        </a:buClr>
        <a:buSzPct val="100000"/>
        <a:buFont typeface="Times New Roman" panose="02020603050405020304" pitchFamily="18" charset="0"/>
        <a:defRPr sz="2359" b="1" kern="1200">
          <a:solidFill>
            <a:srgbClr val="1C1C1C"/>
          </a:solidFill>
          <a:latin typeface="+mn-lt"/>
          <a:ea typeface="源ノ角ゴシック Medium"/>
          <a:cs typeface="+mn-cs"/>
        </a:defRPr>
      </a:lvl1pPr>
      <a:lvl2pPr marL="674004" indent="-259232" algn="l" defTabSz="407571" rtl="0" eaLnBrk="0" fontAlgn="base" hangingPunct="0">
        <a:lnSpc>
          <a:spcPct val="104000"/>
        </a:lnSpc>
        <a:spcBef>
          <a:spcPct val="0"/>
        </a:spcBef>
        <a:spcAft>
          <a:spcPts val="1021"/>
        </a:spcAft>
        <a:buClr>
          <a:srgbClr val="000000"/>
        </a:buClr>
        <a:buSzPct val="100000"/>
        <a:buFont typeface="Times New Roman" panose="02020603050405020304" pitchFamily="18" charset="0"/>
        <a:defRPr sz="1996" kern="1200">
          <a:solidFill>
            <a:srgbClr val="1C1C1C"/>
          </a:solidFill>
          <a:latin typeface="Source Sans Pro Light" panose="020B0403030403020204" pitchFamily="34" charset="0"/>
          <a:ea typeface="源ノ角ゴシック Light"/>
          <a:cs typeface="源ノ角ゴシック Light" charset="0"/>
        </a:defRPr>
      </a:lvl2pPr>
      <a:lvl3pPr marL="1036930" indent="-207386" algn="l" defTabSz="407571" rtl="0" eaLnBrk="0" fontAlgn="base" hangingPunct="0">
        <a:lnSpc>
          <a:spcPct val="104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1C1C1C"/>
          </a:solidFill>
          <a:latin typeface="Source Sans Pro Light" panose="020B0403030403020204" pitchFamily="34" charset="0"/>
          <a:ea typeface="源ノ角ゴシック Light"/>
          <a:cs typeface="源ノ角ゴシック Light" charset="0"/>
        </a:defRPr>
      </a:lvl3pPr>
      <a:lvl4pPr marL="1451701" indent="-207386" algn="l" defTabSz="407571" rtl="0" eaLnBrk="0" fontAlgn="base" hangingPunct="0">
        <a:lnSpc>
          <a:spcPct val="104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452" kern="1200">
          <a:solidFill>
            <a:srgbClr val="1C1C1C"/>
          </a:solidFill>
          <a:latin typeface="Source Sans Pro Light" panose="020B0403030403020204" pitchFamily="34" charset="0"/>
          <a:ea typeface="源ノ角ゴシック Light"/>
          <a:cs typeface="源ノ角ゴシック Light" charset="0"/>
        </a:defRPr>
      </a:lvl4pPr>
      <a:lvl5pPr marL="1866473" indent="-207386" algn="l" defTabSz="407571" rtl="0" eaLnBrk="0" fontAlgn="base" hangingPunct="0">
        <a:lnSpc>
          <a:spcPct val="104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452" kern="1200">
          <a:solidFill>
            <a:srgbClr val="1C1C1C"/>
          </a:solidFill>
          <a:latin typeface="Source Sans Pro Light" panose="020B0403030403020204" pitchFamily="34" charset="0"/>
          <a:ea typeface="源ノ角ゴシック Light"/>
          <a:cs typeface="源ノ角ゴシック Light" charset="0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FFFFFF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61A94B19-DBA4-41D4-883F-224125D2C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/>
          <a:stretch>
            <a:fillRect/>
          </a:stretch>
        </p:blipFill>
        <p:spPr bwMode="auto">
          <a:xfrm>
            <a:off x="1" y="2670040"/>
            <a:ext cx="4035840" cy="418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6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>
            <a:extLst>
              <a:ext uri="{FF2B5EF4-FFF2-40B4-BE49-F238E27FC236}">
                <a16:creationId xmlns:a16="http://schemas.microsoft.com/office/drawing/2014/main" id="{D23EBBA6-161E-4503-8C82-17D726DB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6"/>
          <a:stretch>
            <a:fillRect/>
          </a:stretch>
        </p:blipFill>
        <p:spPr bwMode="auto">
          <a:xfrm>
            <a:off x="0" y="2893265"/>
            <a:ext cx="1522561" cy="236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6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1C9D3B03-7556-4C3C-9C91-CA205D810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280" y="1676336"/>
            <a:ext cx="2818560" cy="2819816"/>
          </a:xfrm>
          <a:custGeom>
            <a:avLst/>
            <a:gdLst>
              <a:gd name="G0" fmla="*/ 6475 1 2"/>
              <a:gd name="G1" fmla="*/ 1 48365 11520"/>
              <a:gd name="G2" fmla="*/ G1 13024 1"/>
              <a:gd name="G3" fmla="*/ G2 1 52096"/>
              <a:gd name="G4" fmla="cos G0 G3"/>
              <a:gd name="G5" fmla="*/ 8634 1 2"/>
              <a:gd name="G6" fmla="*/ 1 48365 11520"/>
              <a:gd name="G7" fmla="*/ G6 13024 1"/>
              <a:gd name="G8" fmla="*/ G7 1 52096"/>
              <a:gd name="G9" fmla="sin G5 G8"/>
              <a:gd name="G10" fmla="*/ 6475 1 2"/>
              <a:gd name="G11" fmla="+- G10 0 G4"/>
              <a:gd name="G12" fmla="+- G10 G4 0"/>
              <a:gd name="G13" fmla="+- G12 0 0"/>
              <a:gd name="G14" fmla="*/ 8634 1 2"/>
              <a:gd name="G15" fmla="+- G14 0 G9"/>
              <a:gd name="G16" fmla="+- G14 G9 0"/>
              <a:gd name="G17" fmla="+- G16 0 0"/>
              <a:gd name="G18" fmla="+- 8634 0 0"/>
              <a:gd name="G19" fmla="+- 6475 0 0"/>
              <a:gd name="G20" fmla="+- 180 0 0"/>
              <a:gd name="G21" fmla="+- 90 0 0"/>
              <a:gd name="G22" fmla="+- 270 0 0"/>
              <a:gd name="G23" fmla="+- 90 0 0"/>
              <a:gd name="G24" fmla="+- 0 0 0"/>
              <a:gd name="G25" fmla="+- 90 0 0"/>
              <a:gd name="G26" fmla="+- 90 0 0"/>
              <a:gd name="G27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4317"/>
                </a:moveTo>
                <a:lnTo>
                  <a:pt x="3238" y="4317"/>
                </a:lnTo>
                <a:lnTo>
                  <a:pt x="180" y="90"/>
                </a:lnTo>
                <a:lnTo>
                  <a:pt x="3238" y="4317"/>
                </a:lnTo>
                <a:lnTo>
                  <a:pt x="270" y="90"/>
                </a:lnTo>
                <a:close/>
              </a:path>
            </a:pathLst>
          </a:custGeom>
          <a:gradFill rotWithShape="0">
            <a:gsLst>
              <a:gs pos="0">
                <a:srgbClr val="50B9C1">
                  <a:alpha val="7999"/>
                </a:srgbClr>
              </a:gs>
              <a:gs pos="100000">
                <a:srgbClr val="50B9C1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25560" dir="5400000" algn="ctr" rotWithShape="0">
              <a:srgbClr val="000000">
                <a:alpha val="45030"/>
              </a:srgbClr>
            </a:outerShdw>
          </a:effec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gl-ES" sz="1633"/>
          </a:p>
        </p:txBody>
      </p:sp>
      <p:pic>
        <p:nvPicPr>
          <p:cNvPr id="3077" name="Picture 4">
            <a:extLst>
              <a:ext uri="{FF2B5EF4-FFF2-40B4-BE49-F238E27FC236}">
                <a16:creationId xmlns:a16="http://schemas.microsoft.com/office/drawing/2014/main" id="{EE0F282C-F2B5-4184-A06A-2959DF131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2"/>
          <a:stretch>
            <a:fillRect/>
          </a:stretch>
        </p:blipFill>
        <p:spPr bwMode="auto">
          <a:xfrm>
            <a:off x="7998720" y="0"/>
            <a:ext cx="1603201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88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5">
            <a:extLst>
              <a:ext uri="{FF2B5EF4-FFF2-40B4-BE49-F238E27FC236}">
                <a16:creationId xmlns:a16="http://schemas.microsoft.com/office/drawing/2014/main" id="{C61A49F6-EE79-4650-969A-728F4647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32"/>
          <a:stretch>
            <a:fillRect/>
          </a:stretch>
        </p:blipFill>
        <p:spPr bwMode="auto">
          <a:xfrm>
            <a:off x="8605440" y="6096161"/>
            <a:ext cx="992641" cy="76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33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9" name="Rectangle 6">
            <a:extLst>
              <a:ext uri="{FF2B5EF4-FFF2-40B4-BE49-F238E27FC236}">
                <a16:creationId xmlns:a16="http://schemas.microsoft.com/office/drawing/2014/main" id="{E49DB9A5-217A-44AF-B781-C170201D6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7120" y="0"/>
            <a:ext cx="685441" cy="1142040"/>
          </a:xfrm>
          <a:prstGeom prst="rect">
            <a:avLst/>
          </a:prstGeom>
          <a:solidFill>
            <a:srgbClr val="B01513"/>
          </a:solidFill>
          <a:ln>
            <a:noFill/>
          </a:ln>
          <a:effectLst>
            <a:outerShdw dist="25560" dir="5400000" algn="ctr" rotWithShape="0">
              <a:srgbClr val="000000">
                <a:alpha val="45029"/>
              </a:srgbClr>
            </a:outerShdw>
          </a:effectLst>
          <a:extLs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gl-ES" altLang="gl-ES" sz="1633"/>
          </a:p>
        </p:txBody>
      </p:sp>
      <p:sp>
        <p:nvSpPr>
          <p:cNvPr id="3080" name="Rectangle 7">
            <a:extLst>
              <a:ext uri="{FF2B5EF4-FFF2-40B4-BE49-F238E27FC236}">
                <a16:creationId xmlns:a16="http://schemas.microsoft.com/office/drawing/2014/main" id="{E3E40CA8-60D5-4E07-927B-3A75561B1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7041" y="452208"/>
            <a:ext cx="9402239" cy="139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gl-ES"/>
              <a:t>Haga clic para modificar el estilo de título del patrón</a:t>
            </a:r>
          </a:p>
        </p:txBody>
      </p:sp>
      <p:sp>
        <p:nvSpPr>
          <p:cNvPr id="3081" name="Rectangle 8">
            <a:extLst>
              <a:ext uri="{FF2B5EF4-FFF2-40B4-BE49-F238E27FC236}">
                <a16:creationId xmlns:a16="http://schemas.microsoft.com/office/drawing/2014/main" id="{5126911D-D5E4-4F80-83B5-7AD857AA7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04001" y="2052216"/>
            <a:ext cx="8943360" cy="419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gl-ES"/>
              <a:t>Pulse para editar el formato de esquema del texto</a:t>
            </a:r>
          </a:p>
          <a:p>
            <a:pPr lvl="1"/>
            <a:r>
              <a:rPr lang="en-GB" altLang="gl-ES"/>
              <a:t>Segundo nivel del esquema</a:t>
            </a:r>
          </a:p>
          <a:p>
            <a:pPr lvl="2"/>
            <a:r>
              <a:rPr lang="en-GB" altLang="gl-ES"/>
              <a:t>Tercer nivel del esquema</a:t>
            </a:r>
          </a:p>
          <a:p>
            <a:pPr lvl="3"/>
            <a:r>
              <a:rPr lang="en-GB" altLang="gl-ES"/>
              <a:t>Cuarto nivel del esquema</a:t>
            </a:r>
          </a:p>
          <a:p>
            <a:pPr lvl="4"/>
            <a:r>
              <a:rPr lang="en-GB" altLang="gl-ES"/>
              <a:t>Quinto nivel del esquema</a:t>
            </a:r>
          </a:p>
          <a:p>
            <a:pPr lvl="4"/>
            <a:r>
              <a:rPr lang="en-GB" altLang="gl-ES"/>
              <a:t>Sexto nivel del esquema</a:t>
            </a:r>
          </a:p>
          <a:p>
            <a:pPr lvl="4"/>
            <a:r>
              <a:rPr lang="en-GB" altLang="gl-ES"/>
              <a:t>Séptimo nivel del esquemaHaga clic para modificar el estilo de texto del patrón</a:t>
            </a:r>
          </a:p>
          <a:p>
            <a:pPr lvl="4"/>
            <a:r>
              <a:rPr lang="en-GB" altLang="gl-ES"/>
              <a:t>Segundo nivel</a:t>
            </a:r>
          </a:p>
          <a:p>
            <a:pPr lvl="4"/>
            <a:r>
              <a:rPr lang="en-GB" altLang="gl-ES"/>
              <a:t>Tercer nivel</a:t>
            </a:r>
          </a:p>
          <a:p>
            <a:pPr lvl="4"/>
            <a:r>
              <a:rPr lang="en-GB" altLang="gl-ES"/>
              <a:t>Cuarto nivel</a:t>
            </a:r>
          </a:p>
          <a:p>
            <a:pPr lvl="4"/>
            <a:r>
              <a:rPr lang="en-GB" altLang="gl-ES"/>
              <a:t>Quinto nivel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FB62D720-C06C-4DAD-845B-CE20046802B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10801920" y="1447353"/>
            <a:ext cx="1319041" cy="227544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07571" algn="l"/>
                <a:tab pos="815142" algn="l"/>
              </a:tabLst>
              <a:defRPr sz="998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es-ES" altLang="gl-ES"/>
              <a:t>10/01/21</a:t>
            </a:r>
          </a:p>
        </p:txBody>
      </p:sp>
      <p:sp>
        <p:nvSpPr>
          <p:cNvPr id="3083" name="Text Box 10">
            <a:extLst>
              <a:ext uri="{FF2B5EF4-FFF2-40B4-BE49-F238E27FC236}">
                <a16:creationId xmlns:a16="http://schemas.microsoft.com/office/drawing/2014/main" id="{EFFB9537-B562-4BD0-88FD-8F29479D607A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8949878" y="3223075"/>
            <a:ext cx="3859605" cy="30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gl-ES" altLang="gl-ES" sz="1633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DCBF190-D7CB-4ABA-8707-11615AD3C66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350721" y="295232"/>
            <a:ext cx="835199" cy="7661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07571" algn="l"/>
              </a:tabLst>
              <a:defRPr sz="254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AE9CA008-BBEB-434D-97E0-0AC019B1EDCB}" type="slidenum">
              <a:rPr lang="es-ES" altLang="gl-ES"/>
              <a:pPr>
                <a:defRPr/>
              </a:pPr>
              <a:t>‹Nº›</a:t>
            </a:fld>
            <a:endParaRPr lang="es-ES" altLang="gl-ES"/>
          </a:p>
        </p:txBody>
      </p:sp>
    </p:spTree>
    <p:extLst>
      <p:ext uri="{BB962C8B-B14F-4D97-AF65-F5344CB8AC3E}">
        <p14:creationId xmlns:p14="http://schemas.microsoft.com/office/powerpoint/2010/main" val="79949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/>
  <p:txStyles>
    <p:titleStyle>
      <a:lvl1pPr algn="l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281245" indent="-207386" algn="l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696017" indent="-207386" algn="l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110789" indent="-207386" algn="l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525561" indent="-207386" algn="l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11079" indent="-311079" algn="l" defTabSz="407571" rtl="0" eaLnBrk="0" fontAlgn="base" hangingPunct="0">
        <a:lnSpc>
          <a:spcPct val="102000"/>
        </a:lnSpc>
        <a:spcBef>
          <a:spcPts val="141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96" kern="1200">
          <a:solidFill>
            <a:srgbClr val="FFFFFF"/>
          </a:solidFill>
          <a:latin typeface="+mn-lt"/>
          <a:ea typeface="+mn-ea"/>
          <a:cs typeface="+mn-cs"/>
        </a:defRPr>
      </a:lvl1pPr>
      <a:lvl2pPr marL="674004" indent="-259232" algn="l" defTabSz="407571" rtl="0" eaLnBrk="0" fontAlgn="base" hangingPunct="0">
        <a:lnSpc>
          <a:spcPct val="102000"/>
        </a:lnSpc>
        <a:spcBef>
          <a:spcPts val="1134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FFFFFF"/>
          </a:solidFill>
          <a:latin typeface="+mn-lt"/>
          <a:ea typeface="+mn-ea"/>
          <a:cs typeface="+mn-cs"/>
        </a:defRPr>
      </a:lvl2pPr>
      <a:lvl3pPr marL="1036930" indent="-207386" algn="l" defTabSz="407571" rtl="0" eaLnBrk="0" fontAlgn="base" hangingPunct="0">
        <a:lnSpc>
          <a:spcPct val="102000"/>
        </a:lnSpc>
        <a:spcBef>
          <a:spcPts val="851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361" kern="1200">
          <a:solidFill>
            <a:srgbClr val="FFFFFF"/>
          </a:solidFill>
          <a:latin typeface="+mn-lt"/>
          <a:ea typeface="+mn-ea"/>
          <a:cs typeface="+mn-cs"/>
        </a:defRPr>
      </a:lvl3pPr>
      <a:lvl4pPr marL="1451701" indent="-207386" algn="l" defTabSz="407571" rtl="0" eaLnBrk="0" fontAlgn="base" hangingPunct="0">
        <a:lnSpc>
          <a:spcPct val="102000"/>
        </a:lnSpc>
        <a:spcBef>
          <a:spcPts val="567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361" kern="1200">
          <a:solidFill>
            <a:srgbClr val="FFFFFF"/>
          </a:solidFill>
          <a:latin typeface="+mn-lt"/>
          <a:ea typeface="+mn-ea"/>
          <a:cs typeface="+mn-cs"/>
        </a:defRPr>
      </a:lvl4pPr>
      <a:lvl5pPr marL="1866473" indent="-207386" algn="l" defTabSz="407571" rtl="0" eaLnBrk="0" fontAlgn="base" hangingPunct="0">
        <a:lnSpc>
          <a:spcPct val="102000"/>
        </a:lnSpc>
        <a:spcBef>
          <a:spcPts val="284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96" kern="1200">
          <a:solidFill>
            <a:srgbClr val="FFFFFF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/>
          <p:cNvPicPr/>
          <p:nvPr/>
        </p:nvPicPr>
        <p:blipFill>
          <a:blip r:embed="rId14"/>
          <a:srcRect l="3610"/>
          <a:stretch/>
        </p:blipFill>
        <p:spPr>
          <a:xfrm>
            <a:off x="1" y="2670120"/>
            <a:ext cx="4035240" cy="4186080"/>
          </a:xfrm>
          <a:prstGeom prst="rect">
            <a:avLst/>
          </a:prstGeom>
          <a:ln w="9360">
            <a:noFill/>
          </a:ln>
        </p:spPr>
      </p:pic>
      <p:pic>
        <p:nvPicPr>
          <p:cNvPr id="45" name="Picture 6"/>
          <p:cNvPicPr/>
          <p:nvPr/>
        </p:nvPicPr>
        <p:blipFill>
          <a:blip r:embed="rId15"/>
          <a:srcRect l="35652"/>
          <a:stretch/>
        </p:blipFill>
        <p:spPr>
          <a:xfrm>
            <a:off x="0" y="2892601"/>
            <a:ext cx="1520640" cy="2363400"/>
          </a:xfrm>
          <a:prstGeom prst="rect">
            <a:avLst/>
          </a:prstGeom>
          <a:ln w="9360"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8609041" y="1676521"/>
            <a:ext cx="2817719" cy="2817720"/>
          </a:xfrm>
          <a:prstGeom prst="ellipse">
            <a:avLst/>
          </a:prstGeom>
          <a:gradFill>
            <a:gsLst>
              <a:gs pos="0">
                <a:srgbClr val="F5F4ED"/>
              </a:gs>
              <a:gs pos="100000">
                <a:srgbClr val="F5F4ED"/>
              </a:gs>
            </a:gsLst>
            <a:lin ang="0"/>
          </a:gradFill>
          <a:ln w="9360">
            <a:noFill/>
          </a:ln>
          <a:effectLst>
            <a:outerShdw dist="2556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" name="Picture 8"/>
          <p:cNvPicPr/>
          <p:nvPr/>
        </p:nvPicPr>
        <p:blipFill>
          <a:blip r:embed="rId16"/>
          <a:srcRect t="28812"/>
          <a:stretch/>
        </p:blipFill>
        <p:spPr>
          <a:xfrm>
            <a:off x="7999560" y="0"/>
            <a:ext cx="1601640" cy="1139760"/>
          </a:xfrm>
          <a:prstGeom prst="rect">
            <a:avLst/>
          </a:prstGeom>
          <a:ln w="9360">
            <a:noFill/>
          </a:ln>
        </p:spPr>
      </p:pic>
      <p:pic>
        <p:nvPicPr>
          <p:cNvPr id="48" name="Picture 9"/>
          <p:cNvPicPr/>
          <p:nvPr/>
        </p:nvPicPr>
        <p:blipFill>
          <a:blip r:embed="rId17"/>
          <a:srcRect b="23342"/>
          <a:stretch/>
        </p:blipFill>
        <p:spPr>
          <a:xfrm>
            <a:off x="8605801" y="6095880"/>
            <a:ext cx="991800" cy="760320"/>
          </a:xfrm>
          <a:prstGeom prst="rect">
            <a:avLst/>
          </a:prstGeom>
          <a:ln w="9360">
            <a:noFill/>
          </a:ln>
        </p:spPr>
      </p:pic>
      <p:sp>
        <p:nvSpPr>
          <p:cNvPr id="49" name="CustomShape 2"/>
          <p:cNvSpPr/>
          <p:nvPr/>
        </p:nvSpPr>
        <p:spPr>
          <a:xfrm>
            <a:off x="10437840" y="0"/>
            <a:ext cx="684000" cy="1141200"/>
          </a:xfrm>
          <a:prstGeom prst="rect">
            <a:avLst/>
          </a:prstGeom>
          <a:solidFill>
            <a:srgbClr val="4F81BD"/>
          </a:solidFill>
          <a:ln w="9360">
            <a:noFill/>
          </a:ln>
          <a:effectLst>
            <a:outerShdw dist="2556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PlaceHolder 3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gl-ES" sz="3300" b="0" strike="noStrike" spc="-1">
                <a:latin typeface="Arial"/>
              </a:rPr>
              <a:t>Prema para editar o formato de texto do título</a:t>
            </a: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9481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l-ES" sz="2400" b="0" strike="noStrike" spc="-1">
                <a:latin typeface="Arial"/>
              </a:rPr>
              <a:t>Prema para editar o formato de texto do esquema</a:t>
            </a:r>
          </a:p>
          <a:p>
            <a:pPr marL="648063" lvl="1" indent="-243023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gl-ES" sz="2100" b="0" strike="noStrike" spc="-1">
                <a:latin typeface="Arial"/>
              </a:rPr>
              <a:t>Segundo nivel do esquema</a:t>
            </a:r>
          </a:p>
          <a:p>
            <a:pPr marL="972095" lvl="2" indent="-216021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l-ES" sz="1800" b="0" strike="noStrike" spc="-1">
                <a:latin typeface="Arial"/>
              </a:rPr>
              <a:t>Terceiro nivel do esquema</a:t>
            </a:r>
          </a:p>
          <a:p>
            <a:pPr marL="1296126" lvl="3" indent="-162016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gl-ES" sz="1501" b="0" strike="noStrike" spc="-1">
                <a:latin typeface="Arial"/>
              </a:rPr>
              <a:t>Cuarto nivel do esquema</a:t>
            </a:r>
          </a:p>
          <a:p>
            <a:pPr marL="1620158" lvl="4" indent="-162016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l-ES" sz="1501" b="0" strike="noStrike" spc="-1">
                <a:latin typeface="Arial"/>
              </a:rPr>
              <a:t>Quinto nivel do esquema</a:t>
            </a:r>
          </a:p>
          <a:p>
            <a:pPr marL="1944189" lvl="5" indent="-162016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l-ES" sz="1501" b="0" strike="noStrike" spc="-1">
                <a:latin typeface="Arial"/>
              </a:rPr>
              <a:t>Sexto nivel do esquema</a:t>
            </a:r>
          </a:p>
          <a:p>
            <a:pPr marL="2268220" lvl="6" indent="-162016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l-ES" sz="1501" b="0" strike="noStrike" spc="-1">
                <a:latin typeface="Arial"/>
              </a:rPr>
              <a:t>Sétimo nivel do esquema</a:t>
            </a:r>
          </a:p>
        </p:txBody>
      </p:sp>
    </p:spTree>
    <p:extLst>
      <p:ext uri="{BB962C8B-B14F-4D97-AF65-F5344CB8AC3E}">
        <p14:creationId xmlns:p14="http://schemas.microsoft.com/office/powerpoint/2010/main" val="360975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68586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910" indent="-293933" algn="l" defTabSz="685867" rtl="0" eaLnBrk="1" latinLnBrk="0" hangingPunct="1">
        <a:lnSpc>
          <a:spcPct val="90000"/>
        </a:lnSpc>
        <a:spcBef>
          <a:spcPts val="1283"/>
        </a:spcBef>
        <a:buClr>
          <a:srgbClr val="000000"/>
        </a:buClr>
        <a:buSzPct val="45000"/>
        <a:buFont typeface="Wingdings" charset="2"/>
        <a:buChar char="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00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33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200266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200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133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67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00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933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33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0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4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0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534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">
            <a:extLst>
              <a:ext uri="{FF2B5EF4-FFF2-40B4-BE49-F238E27FC236}">
                <a16:creationId xmlns:a16="http://schemas.microsoft.com/office/drawing/2014/main" id="{15E8A645-CEF9-4A73-8F25-E1FADD6D60B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3977698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gl-ES" altLang="gl-ES"/>
          </a:p>
        </p:txBody>
      </p:sp>
      <p:pic>
        <p:nvPicPr>
          <p:cNvPr id="157699" name="Picture 2">
            <a:extLst>
              <a:ext uri="{FF2B5EF4-FFF2-40B4-BE49-F238E27FC236}">
                <a16:creationId xmlns:a16="http://schemas.microsoft.com/office/drawing/2014/main" id="{F13BE2D3-AC79-4F19-82A5-FC3B9266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575" y="79210"/>
            <a:ext cx="7968356" cy="671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7700" name="Rectangle 3">
            <a:extLst>
              <a:ext uri="{FF2B5EF4-FFF2-40B4-BE49-F238E27FC236}">
                <a16:creationId xmlns:a16="http://schemas.microsoft.com/office/drawing/2014/main" id="{F30D741A-071E-497D-875D-6453694D86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487722" y="79210"/>
            <a:ext cx="3853845" cy="3401637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3550" rIns="0" bIns="0" numCol="1" anchor="ctr" anchorCtr="0" compatLnSpc="1">
            <a:prstTxWarp prst="textNoShape">
              <a:avLst/>
            </a:prstTxWarp>
          </a:bodyPr>
          <a:lstStyle/>
          <a:p>
            <a:pPr eaLnBrk="1"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</a:tabLst>
            </a:pPr>
            <a:r>
              <a:rPr lang="es-ES" altLang="gl-ES" sz="4899" b="1"/>
              <a:t>A Revolución Rusa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B2C8D-C5C1-4BDA-85D3-0126593FD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706E69-042F-49F8-B93B-A7B5A1B74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41ACAE-6B7D-4301-8932-6C3DE077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8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2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>
            <a:extLst>
              <a:ext uri="{FF2B5EF4-FFF2-40B4-BE49-F238E27FC236}">
                <a16:creationId xmlns:a16="http://schemas.microsoft.com/office/drawing/2014/main" id="{A2F043E6-D63D-484B-9749-63565A9B8A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3520" y="133622"/>
            <a:ext cx="9144960" cy="685872"/>
          </a:xfrm>
          <a:solidFill>
            <a:srgbClr val="FFDAA2"/>
          </a:solidFill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35485" rIns="0" bIns="0" numCol="1" anchor="ctr" anchorCtr="0" compatLnSpc="1">
            <a:prstTxWarp prst="textNoShape">
              <a:avLst/>
            </a:prstTxWarp>
          </a:bodyPr>
          <a:lstStyle/>
          <a:p>
            <a:pPr eaLnBrk="1"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b="1" dirty="0"/>
              <a:t>Economía atrasada - </a:t>
            </a:r>
            <a:r>
              <a:rPr lang="gl-ES" altLang="gl-ES" sz="3266" b="1" dirty="0">
                <a:highlight>
                  <a:srgbClr val="FFFF00"/>
                </a:highlight>
              </a:rPr>
              <a:t>O problema agrario</a:t>
            </a:r>
            <a:endParaRPr lang="gl-ES" altLang="gl-ES" b="1" dirty="0">
              <a:highlight>
                <a:srgbClr val="FFFF00"/>
              </a:highlight>
            </a:endParaRPr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2E68AD27-3D11-4576-9D3B-FDE5A9D4971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19382" y="979304"/>
            <a:ext cx="8818046" cy="3200016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91729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540" dirty="0"/>
              <a:t>A economía depende da </a:t>
            </a:r>
            <a:r>
              <a:rPr lang="gl-ES" altLang="gl-ES" sz="2540" b="1" dirty="0"/>
              <a:t>agricultura</a:t>
            </a:r>
            <a:r>
              <a:rPr lang="gl-ES" altLang="gl-ES" sz="2540" dirty="0"/>
              <a:t>, país escasamente industrializado</a:t>
            </a:r>
          </a:p>
          <a:p>
            <a:pPr marL="391729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540" dirty="0"/>
              <a:t>Maioría da poboación campesiña, 80%.</a:t>
            </a:r>
          </a:p>
          <a:p>
            <a:pPr marL="391729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540" dirty="0"/>
              <a:t>Estrutura feudal da </a:t>
            </a:r>
            <a:r>
              <a:rPr lang="gl-ES" altLang="gl-ES" sz="2540" b="1" dirty="0"/>
              <a:t>propiedade da terra.</a:t>
            </a:r>
          </a:p>
          <a:p>
            <a:pPr marL="391729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540" dirty="0"/>
              <a:t>Escasa </a:t>
            </a:r>
            <a:r>
              <a:rPr lang="gl-ES" altLang="gl-ES" sz="2540" b="1" dirty="0"/>
              <a:t>produtividade</a:t>
            </a:r>
            <a:r>
              <a:rPr lang="gl-ES" altLang="gl-ES" sz="2540" dirty="0"/>
              <a:t>, escaso innovación tecnolóxica e escaso rendemento agrícola.</a:t>
            </a:r>
          </a:p>
          <a:p>
            <a:pPr marL="391729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540" dirty="0"/>
              <a:t>Pobreza, miseria e crises de </a:t>
            </a:r>
            <a:r>
              <a:rPr lang="gl-ES" altLang="gl-ES" sz="2540" b="1" dirty="0"/>
              <a:t>fame</a:t>
            </a:r>
            <a:r>
              <a:rPr lang="gl-ES" altLang="gl-ES" sz="2540" dirty="0"/>
              <a:t> habituais. </a:t>
            </a:r>
          </a:p>
        </p:txBody>
      </p:sp>
      <p:pic>
        <p:nvPicPr>
          <p:cNvPr id="168964" name="Picture 3">
            <a:extLst>
              <a:ext uri="{FF2B5EF4-FFF2-40B4-BE49-F238E27FC236}">
                <a16:creationId xmlns:a16="http://schemas.microsoft.com/office/drawing/2014/main" id="{06A25CC4-C111-4277-A514-65D9B8E4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63" y="4261804"/>
            <a:ext cx="3200265" cy="247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8965" name="Picture 4">
            <a:extLst>
              <a:ext uri="{FF2B5EF4-FFF2-40B4-BE49-F238E27FC236}">
                <a16:creationId xmlns:a16="http://schemas.microsoft.com/office/drawing/2014/main" id="{DA3BA84F-73BF-4DDF-AF19-4B3EBD367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19" y="4202112"/>
            <a:ext cx="3482240" cy="252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">
            <a:extLst>
              <a:ext uri="{FF2B5EF4-FFF2-40B4-BE49-F238E27FC236}">
                <a16:creationId xmlns:a16="http://schemas.microsoft.com/office/drawing/2014/main" id="{47D9CC98-F757-4F39-A540-2CD10FB9CF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54749" y="118036"/>
            <a:ext cx="9144960" cy="707114"/>
          </a:xfrm>
          <a:solidFill>
            <a:srgbClr val="E0EFD4"/>
          </a:solidFill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35485" rIns="0" bIns="0" numCol="1" anchor="ctr" anchorCtr="0" compatLnSpc="1">
            <a:prstTxWarp prst="textNoShape">
              <a:avLst/>
            </a:prstTxWarp>
          </a:bodyPr>
          <a:lstStyle/>
          <a:p>
            <a:pPr eaLnBrk="1"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3266" b="1" dirty="0"/>
              <a:t>Escasa industrialización </a:t>
            </a:r>
            <a:r>
              <a:rPr lang="gl-ES" altLang="gl-ES" b="1" dirty="0"/>
              <a:t>- </a:t>
            </a:r>
            <a:r>
              <a:rPr lang="gl-ES" altLang="gl-ES" sz="2903" b="1" dirty="0">
                <a:highlight>
                  <a:srgbClr val="FFFF00"/>
                </a:highlight>
              </a:rPr>
              <a:t>O problema obreiro</a:t>
            </a:r>
            <a:endParaRPr lang="gl-ES" altLang="gl-ES" b="1" dirty="0">
              <a:highlight>
                <a:srgbClr val="FFFF00"/>
              </a:highlight>
            </a:endParaRPr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EA5CA098-9EC3-44DE-94BB-AB690E087F1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54749" y="832407"/>
            <a:ext cx="8643787" cy="5193185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91729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540" b="1" dirty="0"/>
              <a:t>Tardía industrialización 1880-1890</a:t>
            </a:r>
          </a:p>
          <a:p>
            <a:pPr marL="754654" lvl="1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177" dirty="0"/>
              <a:t>En torno a </a:t>
            </a:r>
            <a:r>
              <a:rPr lang="gl-ES" altLang="gl-ES" sz="2177" dirty="0" err="1"/>
              <a:t>Moscova</a:t>
            </a:r>
            <a:r>
              <a:rPr lang="gl-ES" altLang="gl-ES" sz="2177" dirty="0"/>
              <a:t>, san </a:t>
            </a:r>
            <a:r>
              <a:rPr lang="gl-ES" altLang="gl-ES" sz="2177" dirty="0" err="1"/>
              <a:t>Petersburgo</a:t>
            </a:r>
            <a:r>
              <a:rPr lang="gl-ES" altLang="gl-ES" sz="2177" dirty="0"/>
              <a:t> e </a:t>
            </a:r>
            <a:r>
              <a:rPr lang="gl-ES" altLang="gl-ES" sz="2177" dirty="0" err="1"/>
              <a:t>Ucrania</a:t>
            </a:r>
            <a:endParaRPr lang="gl-ES" altLang="gl-ES" sz="2177" dirty="0"/>
          </a:p>
          <a:p>
            <a:pPr marL="391729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540" b="1" dirty="0"/>
              <a:t>Escasa burguesía</a:t>
            </a:r>
            <a:r>
              <a:rPr lang="gl-ES" altLang="gl-ES" sz="2540" dirty="0"/>
              <a:t> empresarial: industrias en mans estranxeiras. </a:t>
            </a:r>
            <a:r>
              <a:rPr lang="gl-ES" altLang="gl-ES" sz="2540" i="1" u="sng" dirty="0"/>
              <a:t>Colonialismo</a:t>
            </a:r>
            <a:r>
              <a:rPr lang="gl-ES" altLang="gl-ES" sz="2540" dirty="0"/>
              <a:t> económico (Francia e GB) </a:t>
            </a:r>
          </a:p>
          <a:p>
            <a:pPr marL="391729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540" b="1" dirty="0"/>
              <a:t>Tímida industrialización</a:t>
            </a:r>
            <a:r>
              <a:rPr lang="gl-ES" altLang="gl-ES" sz="2540" dirty="0"/>
              <a:t> en torno as grandes cidades rusas. 9% da poboación activa.</a:t>
            </a:r>
          </a:p>
          <a:p>
            <a:pPr marL="420533" indent="-293797" eaLnBrk="1"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1814" dirty="0"/>
              <a:t>A instalación de liñas férreas e algunhas industrias fan crecer o número de </a:t>
            </a:r>
            <a:r>
              <a:rPr lang="gl-ES" altLang="gl-ES" sz="2540" b="1" dirty="0"/>
              <a:t>proletarios</a:t>
            </a:r>
            <a:r>
              <a:rPr lang="gl-ES" altLang="gl-ES" b="1" dirty="0"/>
              <a:t>.</a:t>
            </a:r>
          </a:p>
          <a:p>
            <a:pPr marL="420533" indent="-293797" eaLnBrk="1"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1814" dirty="0"/>
              <a:t>Estes proletarios viven de forma miserable en torno as cidades.</a:t>
            </a:r>
          </a:p>
          <a:p>
            <a:pPr marL="420533" indent="-293797" eaLnBrk="1"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1814" dirty="0"/>
              <a:t>Fonte de problemas xa que loitan polos seus dereitos: </a:t>
            </a:r>
          </a:p>
          <a:p>
            <a:pPr marL="449336" indent="-260673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540" b="1" i="1" u="sng" dirty="0"/>
              <a:t>Inestabilidade.</a:t>
            </a:r>
            <a:endParaRPr lang="gl-ES" altLang="gl-ES" b="1" i="1" u="sng" dirty="0"/>
          </a:p>
        </p:txBody>
      </p:sp>
      <p:pic>
        <p:nvPicPr>
          <p:cNvPr id="171012" name="Picture 3">
            <a:extLst>
              <a:ext uri="{FF2B5EF4-FFF2-40B4-BE49-F238E27FC236}">
                <a16:creationId xmlns:a16="http://schemas.microsoft.com/office/drawing/2014/main" id="{BD5C9C8D-A695-43B7-8C04-8F30BD34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371" y="4141695"/>
            <a:ext cx="3336888" cy="251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1D5745-3777-4B99-8D35-A1B5FC56B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015" y="228107"/>
            <a:ext cx="10596326" cy="6239928"/>
          </a:xfrm>
        </p:spPr>
        <p:txBody>
          <a:bodyPr/>
          <a:lstStyle/>
          <a:p>
            <a:pPr eaLnBrk="1">
              <a:lnSpc>
                <a:spcPct val="102000"/>
              </a:lnSpc>
              <a:spcBef>
                <a:spcPts val="907"/>
              </a:spcBef>
            </a:pPr>
            <a:r>
              <a:rPr lang="gl-ES" altLang="gl-ES" b="1" u="sng" dirty="0">
                <a:highlight>
                  <a:srgbClr val="FFFF00"/>
                </a:highlight>
                <a:latin typeface="Century Gothic" panose="020B0502020202020204" pitchFamily="34" charset="0"/>
              </a:rPr>
              <a:t>O problema político: </a:t>
            </a:r>
            <a:r>
              <a:rPr lang="gl-ES" altLang="gl-ES" sz="2400" b="1" u="sng" dirty="0">
                <a:latin typeface="Century Gothic" panose="020B0502020202020204" pitchFamily="34" charset="0"/>
              </a:rPr>
              <a:t>O tsarismo absolutista e autocrático:</a:t>
            </a:r>
          </a:p>
          <a:p>
            <a:pPr eaLnBrk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</a:pPr>
            <a:r>
              <a:rPr lang="gl-ES" altLang="gl-ES" sz="2800" b="1" i="1" u="sng" dirty="0">
                <a:latin typeface="Century Gothic" panose="020B0502020202020204" pitchFamily="34" charset="0"/>
              </a:rPr>
              <a:t>Tsarismo: </a:t>
            </a:r>
          </a:p>
          <a:p>
            <a:pPr lvl="3" eaLnBrk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</a:pPr>
            <a:r>
              <a:rPr lang="gl-ES" altLang="gl-ES" sz="2600" dirty="0">
                <a:latin typeface="Century Gothic" panose="020B0502020202020204" pitchFamily="34" charset="0"/>
              </a:rPr>
              <a:t>O Tsar </a:t>
            </a:r>
            <a:r>
              <a:rPr lang="gl-ES" altLang="gl-ES" sz="2600" b="1" i="1" dirty="0">
                <a:latin typeface="Century Gothic" panose="020B0502020202020204" pitchFamily="34" charset="0"/>
              </a:rPr>
              <a:t>Nicolás II</a:t>
            </a:r>
            <a:r>
              <a:rPr lang="gl-ES" altLang="gl-ES" sz="2600" dirty="0">
                <a:latin typeface="Century Gothic" panose="020B0502020202020204" pitchFamily="34" charset="0"/>
              </a:rPr>
              <a:t>, </a:t>
            </a:r>
            <a:r>
              <a:rPr lang="gl-ES" altLang="gl-ES" sz="2600" dirty="0" err="1">
                <a:latin typeface="Century Gothic" panose="020B0502020202020204" pitchFamily="34" charset="0"/>
              </a:rPr>
              <a:t>Romanov</a:t>
            </a:r>
            <a:r>
              <a:rPr lang="gl-ES" altLang="gl-ES" sz="2600" dirty="0">
                <a:latin typeface="Century Gothic" panose="020B0502020202020204" pitchFamily="34" charset="0"/>
              </a:rPr>
              <a:t>, concentra, dende 1894, todo o poder sen límites e de clara vocación </a:t>
            </a:r>
            <a:r>
              <a:rPr lang="gl-ES" altLang="gl-ES" sz="2600" i="1" u="sng" dirty="0" err="1">
                <a:latin typeface="Century Gothic" panose="020B0502020202020204" pitchFamily="34" charset="0"/>
              </a:rPr>
              <a:t>antiliberal</a:t>
            </a:r>
            <a:r>
              <a:rPr lang="gl-ES" altLang="gl-ES" sz="2600" dirty="0">
                <a:latin typeface="Century Gothic" panose="020B0502020202020204" pitchFamily="34" charset="0"/>
              </a:rPr>
              <a:t>.</a:t>
            </a:r>
          </a:p>
          <a:p>
            <a:pPr lvl="3" eaLnBrk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</a:pPr>
            <a:r>
              <a:rPr lang="gl-ES" altLang="gl-ES" sz="2600" dirty="0">
                <a:latin typeface="Century Gothic" panose="020B0502020202020204" pitchFamily="34" charset="0"/>
              </a:rPr>
              <a:t>Goberna por decretos sen ningún tipo de control parlamentario.</a:t>
            </a:r>
          </a:p>
          <a:p>
            <a:pPr lvl="3" eaLnBrk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</a:pPr>
            <a:r>
              <a:rPr lang="gl-ES" altLang="gl-ES" sz="2600" b="1" dirty="0">
                <a:latin typeface="Century Gothic" panose="020B0502020202020204" pitchFamily="34" charset="0"/>
              </a:rPr>
              <a:t>Monarquía absoluta</a:t>
            </a:r>
            <a:r>
              <a:rPr lang="gl-ES" altLang="gl-ES" sz="2600" dirty="0">
                <a:latin typeface="Century Gothic" panose="020B0502020202020204" pitchFamily="34" charset="0"/>
              </a:rPr>
              <a:t>, teocrática, e sen ningún tipo de concesión constitucional.</a:t>
            </a:r>
          </a:p>
          <a:p>
            <a:pPr lvl="3" eaLnBrk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</a:pPr>
            <a:r>
              <a:rPr lang="gl-ES" altLang="gl-ES" sz="2600" dirty="0">
                <a:latin typeface="Century Gothic" panose="020B0502020202020204" pitchFamily="34" charset="0"/>
              </a:rPr>
              <a:t> Existe a </a:t>
            </a:r>
            <a:r>
              <a:rPr lang="gl-ES" altLang="gl-ES" sz="2600" i="1" u="sng" dirty="0" err="1">
                <a:latin typeface="Century Gothic" panose="020B0502020202020204" pitchFamily="34" charset="0"/>
              </a:rPr>
              <a:t>Duma</a:t>
            </a:r>
            <a:r>
              <a:rPr lang="gl-ES" altLang="gl-ES" sz="2600" dirty="0">
                <a:latin typeface="Century Gothic" panose="020B0502020202020204" pitchFamily="34" charset="0"/>
              </a:rPr>
              <a:t>, un parlamento supeditado o monarca o cal o convoca e elimina cando quere.</a:t>
            </a:r>
          </a:p>
          <a:p>
            <a:pPr lvl="3" eaLnBrk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</a:pPr>
            <a:r>
              <a:rPr lang="gl-ES" altLang="gl-ES" sz="2600" dirty="0">
                <a:latin typeface="Century Gothic" panose="020B0502020202020204" pitchFamily="34" charset="0"/>
              </a:rPr>
              <a:t>Non se recoñecen liberdades políticas, nin dereitos persoais e </a:t>
            </a:r>
            <a:r>
              <a:rPr lang="gl-ES" altLang="gl-ES" sz="2600" u="sng" dirty="0">
                <a:latin typeface="Century Gothic" panose="020B0502020202020204" pitchFamily="34" charset="0"/>
              </a:rPr>
              <a:t>os contrarios o réxime son perseguidos </a:t>
            </a:r>
            <a:r>
              <a:rPr lang="gl-ES" altLang="gl-ES" sz="2600" dirty="0">
                <a:latin typeface="Century Gothic" panose="020B0502020202020204" pitchFamily="34" charset="0"/>
              </a:rPr>
              <a:t>pola policía política.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018475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">
            <a:extLst>
              <a:ext uri="{FF2B5EF4-FFF2-40B4-BE49-F238E27FC236}">
                <a16:creationId xmlns:a16="http://schemas.microsoft.com/office/drawing/2014/main" id="{60B6F79E-9ACB-49B7-818A-5B0D646ECB3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307188" y="129614"/>
            <a:ext cx="8229024" cy="3198576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95864" indent="-195864" eaLnBrk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u="sng" dirty="0">
                <a:latin typeface="Century Gothic" panose="020B0502020202020204" pitchFamily="34" charset="0"/>
              </a:rPr>
              <a:t>A base social do sistema tsarismo:</a:t>
            </a:r>
          </a:p>
          <a:p>
            <a:pPr marL="587593" lvl="2" indent="-195864" eaLnBrk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359" b="1" dirty="0">
                <a:latin typeface="Century Gothic" panose="020B0502020202020204" pitchFamily="34" charset="0"/>
              </a:rPr>
              <a:t>Igrexa ortodoxa</a:t>
            </a:r>
          </a:p>
          <a:p>
            <a:pPr marL="587593" lvl="2" indent="-195864" eaLnBrk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359" b="1" i="1" dirty="0">
                <a:latin typeface="Century Gothic" panose="020B0502020202020204" pitchFamily="34" charset="0"/>
              </a:rPr>
              <a:t>Nobreza e aristocracia eclesiástica</a:t>
            </a:r>
            <a:r>
              <a:rPr lang="gl-ES" altLang="gl-ES" sz="2359" dirty="0">
                <a:latin typeface="Century Gothic" panose="020B0502020202020204" pitchFamily="34" charset="0"/>
              </a:rPr>
              <a:t>, que copan os altos cargos.</a:t>
            </a:r>
          </a:p>
          <a:p>
            <a:pPr marL="587593" lvl="2" indent="-195864" eaLnBrk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359" b="1" i="1" dirty="0">
                <a:latin typeface="Century Gothic" panose="020B0502020202020204" pitchFamily="34" charset="0"/>
              </a:rPr>
              <a:t>Exercito</a:t>
            </a:r>
            <a:r>
              <a:rPr lang="gl-ES" altLang="gl-ES" sz="2359" dirty="0">
                <a:latin typeface="Century Gothic" panose="020B0502020202020204" pitchFamily="34" charset="0"/>
              </a:rPr>
              <a:t> moi numeroso pero anticuado.</a:t>
            </a:r>
          </a:p>
          <a:p>
            <a:pPr marL="587593" lvl="2" indent="-195864" eaLnBrk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359" b="1" i="1" dirty="0">
                <a:latin typeface="Century Gothic" panose="020B0502020202020204" pitchFamily="34" charset="0"/>
              </a:rPr>
              <a:t>Policía política </a:t>
            </a:r>
            <a:r>
              <a:rPr lang="gl-ES" altLang="gl-ES" sz="2359" dirty="0">
                <a:latin typeface="Century Gothic" panose="020B0502020202020204" pitchFamily="34" charset="0"/>
              </a:rPr>
              <a:t>que reprime as protestas sociais.</a:t>
            </a:r>
          </a:p>
          <a:p>
            <a:pPr marL="587593" lvl="2" indent="-195864" eaLnBrk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359" b="1" i="1" dirty="0">
                <a:latin typeface="Century Gothic" panose="020B0502020202020204" pitchFamily="34" charset="0"/>
              </a:rPr>
              <a:t>Burocracia</a:t>
            </a:r>
            <a:r>
              <a:rPr lang="gl-ES" altLang="gl-ES" sz="2359" dirty="0">
                <a:latin typeface="Century Gothic" panose="020B0502020202020204" pitchFamily="34" charset="0"/>
              </a:rPr>
              <a:t> fiel o monarca.</a:t>
            </a:r>
          </a:p>
        </p:txBody>
      </p:sp>
      <p:pic>
        <p:nvPicPr>
          <p:cNvPr id="166915" name="Picture 2">
            <a:extLst>
              <a:ext uri="{FF2B5EF4-FFF2-40B4-BE49-F238E27FC236}">
                <a16:creationId xmlns:a16="http://schemas.microsoft.com/office/drawing/2014/main" id="{09D0629A-4C49-4C0B-9237-E5CBC6321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11" y="3984899"/>
            <a:ext cx="4285890" cy="241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6916" name="Picture 3">
            <a:extLst>
              <a:ext uri="{FF2B5EF4-FFF2-40B4-BE49-F238E27FC236}">
                <a16:creationId xmlns:a16="http://schemas.microsoft.com/office/drawing/2014/main" id="{D75F5D24-5027-4D68-AFDB-272CC7E57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272" y="3521171"/>
            <a:ext cx="2541866" cy="320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">
            <a:extLst>
              <a:ext uri="{FF2B5EF4-FFF2-40B4-BE49-F238E27FC236}">
                <a16:creationId xmlns:a16="http://schemas.microsoft.com/office/drawing/2014/main" id="{F564B57E-2D02-4531-B2AC-1D45373C4BF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54574" y="159858"/>
            <a:ext cx="8882853" cy="927457"/>
          </a:xfrm>
          <a:solidFill>
            <a:srgbClr val="F37B70"/>
          </a:solidFill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5808" rIns="0" bIns="0" numCol="1" anchor="ctr" anchorCtr="0" compatLnSpc="1">
            <a:prstTxWarp prst="textNoShape">
              <a:avLst/>
            </a:prstTxWarp>
          </a:bodyPr>
          <a:lstStyle/>
          <a:p>
            <a:pPr eaLnBrk="1"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903" b="1" dirty="0"/>
              <a:t>O PROBLEMA POLÍTICO:</a:t>
            </a:r>
            <a:r>
              <a:rPr lang="gl-ES" altLang="gl-ES" sz="2540" b="1" dirty="0"/>
              <a:t> </a:t>
            </a:r>
            <a:r>
              <a:rPr lang="gl-ES" altLang="gl-ES" sz="2359" b="1" dirty="0"/>
              <a:t>A OPOSICIÓN clandestina</a:t>
            </a:r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109E4D58-9E5D-4FBA-AAD5-0D054E3158F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22407" y="1296879"/>
            <a:ext cx="8690534" cy="5239270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91729" indent="-293797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b="1" dirty="0">
                <a:latin typeface="Century Gothic" panose="020B0502020202020204" pitchFamily="34" charset="0"/>
              </a:rPr>
              <a:t>1- KADETES</a:t>
            </a:r>
            <a:r>
              <a:rPr lang="gl-ES" altLang="gl-ES" sz="2400" dirty="0">
                <a:latin typeface="Century Gothic" panose="020B0502020202020204" pitchFamily="34" charset="0"/>
              </a:rPr>
              <a:t> ou </a:t>
            </a:r>
            <a:r>
              <a:rPr lang="gl-ES" altLang="gl-ES" sz="2400" b="1" i="1" u="sng" dirty="0">
                <a:latin typeface="Century Gothic" panose="020B0502020202020204" pitchFamily="34" charset="0"/>
              </a:rPr>
              <a:t>Partido constitucional-demócrata</a:t>
            </a:r>
            <a:r>
              <a:rPr lang="gl-ES" altLang="gl-ES" sz="2400" dirty="0">
                <a:latin typeface="Century Gothic" panose="020B0502020202020204" pitchFamily="34" charset="0"/>
              </a:rPr>
              <a:t>:</a:t>
            </a:r>
          </a:p>
          <a:p>
            <a:pPr marL="783458" lvl="1" indent="-293797" eaLnBrk="1">
              <a:lnSpc>
                <a:spcPct val="102000"/>
              </a:lnSpc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Liberal, constitucional, burgués, capitalista, monárquico e reformador ao estilo europeo. Minoritario.</a:t>
            </a:r>
          </a:p>
          <a:p>
            <a:pPr marL="783458" lvl="1" indent="-293797" eaLnBrk="1">
              <a:lnSpc>
                <a:spcPct val="102000"/>
              </a:lnSpc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Forma o primeiro goberno tras a Revolución de febreiro.</a:t>
            </a:r>
          </a:p>
          <a:p>
            <a:pPr marL="391729" indent="-293797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b="1" dirty="0">
                <a:latin typeface="Century Gothic" panose="020B0502020202020204" pitchFamily="34" charset="0"/>
              </a:rPr>
              <a:t>2-ESERISTAS</a:t>
            </a:r>
            <a:r>
              <a:rPr lang="gl-ES" altLang="gl-ES" sz="2400" dirty="0">
                <a:latin typeface="Century Gothic" panose="020B0502020202020204" pitchFamily="34" charset="0"/>
              </a:rPr>
              <a:t> ou </a:t>
            </a:r>
            <a:r>
              <a:rPr lang="gl-ES" altLang="gl-ES" sz="2400" b="1" i="1" u="sng" dirty="0">
                <a:latin typeface="Century Gothic" panose="020B0502020202020204" pitchFamily="34" charset="0"/>
              </a:rPr>
              <a:t>Partido socialista revolucionario</a:t>
            </a:r>
            <a:r>
              <a:rPr lang="gl-ES" altLang="gl-ES" sz="2400" dirty="0">
                <a:latin typeface="Century Gothic" panose="020B0502020202020204" pitchFamily="34" charset="0"/>
              </a:rPr>
              <a:t>:</a:t>
            </a:r>
          </a:p>
          <a:p>
            <a:pPr marL="783458" lvl="1" indent="-293797" eaLnBrk="1">
              <a:lnSpc>
                <a:spcPct val="102000"/>
              </a:lnSpc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Socialista moderado e parlamentarista.</a:t>
            </a:r>
          </a:p>
          <a:p>
            <a:pPr marL="783458" lvl="1" indent="-293797" eaLnBrk="1">
              <a:lnSpc>
                <a:spcPct val="102000"/>
              </a:lnSpc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Seguido polos campesiños. Partidario da expropiación das terras agrarias. </a:t>
            </a:r>
          </a:p>
          <a:p>
            <a:pPr marL="783458" lvl="1" indent="-293797" eaLnBrk="1">
              <a:lnSpc>
                <a:spcPct val="102000"/>
              </a:lnSpc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dirty="0" err="1">
                <a:latin typeface="Century Gothic" panose="020B0502020202020204" pitchFamily="34" charset="0"/>
              </a:rPr>
              <a:t>Kerensky</a:t>
            </a:r>
            <a:r>
              <a:rPr lang="gl-ES" altLang="gl-ES" sz="2400" dirty="0">
                <a:latin typeface="Century Gothic" panose="020B0502020202020204" pitchFamily="34" charset="0"/>
              </a:rPr>
              <a:t> é o seu principal líder. </a:t>
            </a:r>
          </a:p>
          <a:p>
            <a:pPr marL="391729" indent="-293797" eaLnBrk="1">
              <a:lnSpc>
                <a:spcPct val="102000"/>
              </a:lnSpc>
              <a:buSzPct val="4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endParaRPr lang="gl-ES" altLang="gl-ES" sz="1814" dirty="0">
              <a:latin typeface="Century Gothic" panose="020B0502020202020204" pitchFamily="34" charset="0"/>
            </a:endParaRPr>
          </a:p>
        </p:txBody>
      </p:sp>
      <p:pic>
        <p:nvPicPr>
          <p:cNvPr id="173060" name="Picture 3">
            <a:extLst>
              <a:ext uri="{FF2B5EF4-FFF2-40B4-BE49-F238E27FC236}">
                <a16:creationId xmlns:a16="http://schemas.microsoft.com/office/drawing/2014/main" id="{C9FA23AA-E787-410D-9BB8-C27EA9C31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83" y="2895777"/>
            <a:ext cx="2526396" cy="366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">
            <a:extLst>
              <a:ext uri="{FF2B5EF4-FFF2-40B4-BE49-F238E27FC236}">
                <a16:creationId xmlns:a16="http://schemas.microsoft.com/office/drawing/2014/main" id="{C1225B43-D4CA-4F72-ACAF-DC585B9903E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765" y="167058"/>
            <a:ext cx="9461663" cy="583644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95864" indent="-195864" eaLnBrk="1">
              <a:lnSpc>
                <a:spcPct val="102000"/>
              </a:lnSpc>
              <a:buSzPct val="4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3200" b="1" i="1" dirty="0">
                <a:latin typeface="Century Gothic" panose="020B0502020202020204" pitchFamily="34" charset="0"/>
              </a:rPr>
              <a:t>3-</a:t>
            </a:r>
            <a:r>
              <a:rPr lang="gl-ES" altLang="gl-ES" sz="3200" b="1" u="sng" dirty="0">
                <a:latin typeface="Century Gothic" panose="020B0502020202020204" pitchFamily="34" charset="0"/>
              </a:rPr>
              <a:t>Partido obreiro socialdemócrata ruso POSDR</a:t>
            </a:r>
            <a:r>
              <a:rPr lang="gl-ES" altLang="gl-ES" sz="3200" dirty="0"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75107" name="Rectangle 2">
            <a:extLst>
              <a:ext uri="{FF2B5EF4-FFF2-40B4-BE49-F238E27FC236}">
                <a16:creationId xmlns:a16="http://schemas.microsoft.com/office/drawing/2014/main" id="{3AC4E70F-46CD-4CD4-B603-FC360B443A0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14401"/>
            <a:ext cx="11013141" cy="5682934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91729" indent="-293797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Ideoloxía marxista, formado por proletarios industriais. </a:t>
            </a:r>
          </a:p>
          <a:p>
            <a:pPr marL="391729" indent="-293797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Dúas faccións en 1903:</a:t>
            </a:r>
          </a:p>
          <a:p>
            <a:pPr marL="783458" lvl="1" indent="-293797" eaLnBrk="1">
              <a:lnSpc>
                <a:spcPct val="102000"/>
              </a:lnSpc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b="1" dirty="0">
                <a:latin typeface="Century Gothic" panose="020B0502020202020204" pitchFamily="34" charset="0"/>
              </a:rPr>
              <a:t>MENXEVIQUES</a:t>
            </a:r>
            <a:r>
              <a:rPr lang="gl-ES" altLang="gl-ES" sz="2400" dirty="0">
                <a:latin typeface="Century Gothic" panose="020B0502020202020204" pitchFamily="34" charset="0"/>
              </a:rPr>
              <a:t>: </a:t>
            </a:r>
          </a:p>
          <a:p>
            <a:pPr marL="1175187" lvl="2" indent="-260673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Marxistas </a:t>
            </a:r>
          </a:p>
          <a:p>
            <a:pPr marL="1175187" lvl="2" indent="-260673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Defenden unha fase democrática  burguesa, previa a revolución. </a:t>
            </a:r>
          </a:p>
          <a:p>
            <a:pPr marL="1175187" lvl="2" indent="-260673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Plural e aberto. </a:t>
            </a:r>
          </a:p>
          <a:p>
            <a:pPr marL="1175187" lvl="2" indent="-260673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b="1" i="1" dirty="0" err="1">
                <a:latin typeface="Century Gothic" panose="020B0502020202020204" pitchFamily="34" charset="0"/>
              </a:rPr>
              <a:t>Martov</a:t>
            </a:r>
            <a:r>
              <a:rPr lang="gl-ES" altLang="gl-ES" sz="2400" dirty="0">
                <a:latin typeface="Century Gothic" panose="020B0502020202020204" pitchFamily="34" charset="0"/>
              </a:rPr>
              <a:t> e </a:t>
            </a:r>
            <a:r>
              <a:rPr lang="gl-ES" altLang="gl-ES" sz="2400" b="1" i="1" dirty="0" err="1">
                <a:latin typeface="Century Gothic" panose="020B0502020202020204" pitchFamily="34" charset="0"/>
              </a:rPr>
              <a:t>Plejanov</a:t>
            </a:r>
            <a:endParaRPr lang="gl-ES" altLang="gl-ES" sz="2400" b="1" i="1" dirty="0">
              <a:latin typeface="Century Gothic" panose="020B0502020202020204" pitchFamily="34" charset="0"/>
            </a:endParaRPr>
          </a:p>
          <a:p>
            <a:pPr marL="783458" lvl="1" indent="-293797" eaLnBrk="1">
              <a:lnSpc>
                <a:spcPct val="102000"/>
              </a:lnSpc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b="1" dirty="0">
                <a:latin typeface="Century Gothic" panose="020B0502020202020204" pitchFamily="34" charset="0"/>
              </a:rPr>
              <a:t>BOLXEVIQUES</a:t>
            </a:r>
            <a:r>
              <a:rPr lang="gl-ES" altLang="gl-ES" sz="2800" dirty="0">
                <a:latin typeface="Century Gothic" panose="020B0502020202020204" pitchFamily="34" charset="0"/>
              </a:rPr>
              <a:t>:</a:t>
            </a:r>
            <a:r>
              <a:rPr lang="gl-ES" altLang="gl-ES" sz="2400" dirty="0">
                <a:latin typeface="Century Gothic" panose="020B0502020202020204" pitchFamily="34" charset="0"/>
              </a:rPr>
              <a:t> </a:t>
            </a:r>
          </a:p>
          <a:p>
            <a:pPr marL="1175187" lvl="2" indent="-260673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Revolucionarios</a:t>
            </a:r>
          </a:p>
          <a:p>
            <a:pPr marL="1175187" lvl="2" indent="-260673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Non partidarios de colaborar coa burguesía  </a:t>
            </a:r>
          </a:p>
          <a:p>
            <a:pPr marL="1175187" lvl="2" indent="-260673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Si partidarios da ditadura do proletariado </a:t>
            </a:r>
          </a:p>
          <a:p>
            <a:pPr marL="1175187" lvl="2" indent="-260673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Líder </a:t>
            </a:r>
            <a:r>
              <a:rPr lang="gl-ES" altLang="gl-ES" sz="2400" b="1" i="1" dirty="0" err="1">
                <a:latin typeface="Century Gothic" panose="020B0502020202020204" pitchFamily="34" charset="0"/>
              </a:rPr>
              <a:t>Lenin</a:t>
            </a:r>
            <a:r>
              <a:rPr lang="gl-ES" altLang="gl-ES" sz="24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75108" name="Picture 3">
            <a:extLst>
              <a:ext uri="{FF2B5EF4-FFF2-40B4-BE49-F238E27FC236}">
                <a16:creationId xmlns:a16="http://schemas.microsoft.com/office/drawing/2014/main" id="{54027825-D5C4-42B9-8F68-410B8CD5D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30" y="3451712"/>
            <a:ext cx="3195918" cy="314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">
            <a:extLst>
              <a:ext uri="{FF2B5EF4-FFF2-40B4-BE49-F238E27FC236}">
                <a16:creationId xmlns:a16="http://schemas.microsoft.com/office/drawing/2014/main" id="{E448C7AC-07D3-4451-B8A0-30D53A1A0F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0768" y="97458"/>
            <a:ext cx="8230465" cy="719647"/>
          </a:xfrm>
          <a:solidFill>
            <a:srgbClr val="FDC578"/>
          </a:solidFill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b="1" u="sng" dirty="0">
                <a:latin typeface="Century Gothic" panose="020B0502020202020204" pitchFamily="34" charset="0"/>
              </a:rPr>
              <a:t>A Revolución de 1905</a:t>
            </a:r>
          </a:p>
        </p:txBody>
      </p:sp>
      <p:sp>
        <p:nvSpPr>
          <p:cNvPr id="177155" name="Text Box 2">
            <a:extLst>
              <a:ext uri="{FF2B5EF4-FFF2-40B4-BE49-F238E27FC236}">
                <a16:creationId xmlns:a16="http://schemas.microsoft.com/office/drawing/2014/main" id="{E49DA6BB-DCF1-4504-95E6-D87645CC5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234" y="985105"/>
            <a:ext cx="11348731" cy="565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indent="-284163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295400" indent="-287338"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b="1" i="1" dirty="0"/>
              <a:t>Crise de superprodución </a:t>
            </a:r>
            <a:r>
              <a:rPr lang="gl-ES" altLang="gl-ES" sz="2400" dirty="0"/>
              <a:t>nas industrias rusas en 1901-1903.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/>
              <a:t>Intento de expandirse cara o Pacífico (</a:t>
            </a:r>
            <a:r>
              <a:rPr lang="gl-ES" altLang="gl-ES" sz="2400" dirty="0" err="1"/>
              <a:t>Manchuria</a:t>
            </a:r>
            <a:r>
              <a:rPr lang="gl-ES" altLang="gl-ES" sz="2400" dirty="0"/>
              <a:t>) para colocar a exceso de produción.</a:t>
            </a:r>
          </a:p>
          <a:p>
            <a:pPr marL="1175187" lvl="2" indent="-260673" defTabSz="407571" fontAlgn="base" hangingPunct="0">
              <a:lnSpc>
                <a:spcPct val="100000"/>
              </a:lnSpc>
              <a:spcBef>
                <a:spcPts val="771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dirty="0"/>
              <a:t>Expansión colonial cara Oriente: China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/>
              <a:t>Isto provoca o enfado de Xapón: 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b="1" i="1" dirty="0"/>
              <a:t>Guerra Ruso-Xaponesa </a:t>
            </a:r>
            <a:r>
              <a:rPr lang="gl-ES" altLang="gl-ES" sz="2400" dirty="0"/>
              <a:t>1904-1905, perdida por Rusia.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/>
              <a:t>Provoca desprestixio, e é un claro síntoma da incapacidade rusa.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/>
              <a:t>Enfado da poboación rusa:</a:t>
            </a:r>
          </a:p>
          <a:p>
            <a:pPr marL="674004" lvl="1" indent="-257793" defTabSz="407571" fontAlgn="base" hangingPunct="0">
              <a:lnSpc>
                <a:spcPct val="100000"/>
              </a:lnSpc>
              <a:spcBef>
                <a:spcPts val="1032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/>
              <a:t>Crise económica con alza de prezos e baixada de salarios: FAME</a:t>
            </a:r>
          </a:p>
          <a:p>
            <a:pPr marL="674004" lvl="1" indent="-257793" defTabSz="407571" fontAlgn="base" hangingPunct="0">
              <a:lnSpc>
                <a:spcPct val="100000"/>
              </a:lnSpc>
              <a:spcBef>
                <a:spcPts val="1032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/>
              <a:t> Derrota militar: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400" dirty="0"/>
              <a:t>Provoca FOLGAS e MANIFESTACIÓNS </a:t>
            </a:r>
            <a:r>
              <a:rPr lang="gl-ES" altLang="gl-ES" sz="2400" dirty="0" err="1"/>
              <a:t>antitsaristas</a:t>
            </a:r>
            <a:r>
              <a:rPr lang="gl-ES" altLang="gl-ES" sz="2400" dirty="0"/>
              <a:t> pedindo reformas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Tx/>
              <a:buSzTx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endParaRPr lang="gl-ES" altLang="gl-ES" sz="1814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">
            <a:extLst>
              <a:ext uri="{FF2B5EF4-FFF2-40B4-BE49-F238E27FC236}">
                <a16:creationId xmlns:a16="http://schemas.microsoft.com/office/drawing/2014/main" id="{FC533046-EF1D-481F-BDF5-725A801862E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273629"/>
            <a:ext cx="8229024" cy="1144921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35485" rIns="0" bIns="0" numCol="1" anchor="ctr" anchorCtr="0" compatLnSpc="1">
            <a:prstTxWarp prst="textNoShape">
              <a:avLst/>
            </a:prstTxWarp>
          </a:bodyPr>
          <a:lstStyle/>
          <a:p>
            <a:pPr eaLnBrk="1"/>
            <a:endParaRPr lang="gl-ES" altLang="gl-ES"/>
          </a:p>
        </p:txBody>
      </p:sp>
      <p:sp>
        <p:nvSpPr>
          <p:cNvPr id="179203" name="Rectangle 2">
            <a:extLst>
              <a:ext uri="{FF2B5EF4-FFF2-40B4-BE49-F238E27FC236}">
                <a16:creationId xmlns:a16="http://schemas.microsoft.com/office/drawing/2014/main" id="{F516B20A-ADB4-4473-889B-5FA7EBC1002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980049" y="1604329"/>
            <a:ext cx="8229024" cy="3977698"/>
          </a:xfrm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gl-ES" altLang="gl-ES"/>
          </a:p>
        </p:txBody>
      </p:sp>
      <p:pic>
        <p:nvPicPr>
          <p:cNvPr id="179204" name="Picture 3">
            <a:extLst>
              <a:ext uri="{FF2B5EF4-FFF2-40B4-BE49-F238E27FC236}">
                <a16:creationId xmlns:a16="http://schemas.microsoft.com/office/drawing/2014/main" id="{66D39C65-177D-4A23-894D-2B4A62137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6" y="27364"/>
            <a:ext cx="93860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">
            <a:extLst>
              <a:ext uri="{FF2B5EF4-FFF2-40B4-BE49-F238E27FC236}">
                <a16:creationId xmlns:a16="http://schemas.microsoft.com/office/drawing/2014/main" id="{69FA05F2-42BE-496A-9CAF-D25E9AEE875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8132" y="94129"/>
            <a:ext cx="9598210" cy="6763871"/>
          </a:xfrm>
          <a:solidFill>
            <a:srgbClr val="DDDDDD"/>
          </a:solidFill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9356" rIns="0" bIns="0" numCol="1" anchor="t" anchorCtr="0" compatLnSpc="1">
            <a:prstTxWarp prst="textNoShape">
              <a:avLst/>
            </a:prstTxWarp>
          </a:bodyPr>
          <a:lstStyle/>
          <a:p>
            <a:pPr indent="-309639" eaLnBrk="1" hangingPunct="1">
              <a:spcBef>
                <a:spcPts val="907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</a:tabLst>
            </a:pPr>
            <a:r>
              <a:rPr lang="gl-ES" altLang="gl-ES" sz="2800" b="1" i="1" dirty="0"/>
              <a:t>FOLGAS E PROTESTAS</a:t>
            </a:r>
            <a:r>
              <a:rPr lang="gl-ES" altLang="gl-ES" sz="2800" dirty="0"/>
              <a:t>:</a:t>
            </a:r>
          </a:p>
          <a:p>
            <a:pPr indent="-257793" eaLnBrk="1" hangingPunct="1">
              <a:spcBef>
                <a:spcPts val="907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</a:tabLst>
            </a:pPr>
            <a:r>
              <a:rPr lang="gl-ES" altLang="gl-ES" sz="2400" dirty="0"/>
              <a:t>9 de xaneiro de 1905, gran manifestación pacífica fronte o palacio de inverno, residencia do Tsar en San </a:t>
            </a:r>
            <a:r>
              <a:rPr lang="gl-ES" altLang="gl-ES" sz="2400" dirty="0" err="1"/>
              <a:t>Petersburgo</a:t>
            </a:r>
            <a:endParaRPr lang="gl-ES" altLang="gl-ES" sz="2400" dirty="0"/>
          </a:p>
          <a:p>
            <a:pPr marL="812262" lvl="1" indent="-260673" eaLnBrk="1" hangingPunct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</a:tabLst>
            </a:pPr>
            <a:r>
              <a:rPr lang="gl-ES" altLang="gl-ES" sz="2400" dirty="0"/>
              <a:t>A poboación pídelle o Tsar que os axude a mellorar a súas condicións de vida.</a:t>
            </a:r>
          </a:p>
          <a:p>
            <a:pPr marL="812262" lvl="1" indent="-260673" eaLnBrk="1" hangingPunct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</a:tabLst>
            </a:pPr>
            <a:r>
              <a:rPr lang="gl-ES" altLang="gl-ES" sz="2400" dirty="0"/>
              <a:t>Piden unha asemblea constituínte.</a:t>
            </a:r>
          </a:p>
          <a:p>
            <a:pPr marL="812262" lvl="1" indent="-260673" eaLnBrk="1" hangingPunct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</a:tabLst>
            </a:pPr>
            <a:r>
              <a:rPr lang="gl-ES" altLang="gl-ES" sz="2400" dirty="0"/>
              <a:t>Non pretenden atentar contra o Tsar, Texto.</a:t>
            </a:r>
          </a:p>
          <a:p>
            <a:pPr marL="812262" lvl="1" indent="-260673" eaLnBrk="1" hangingPunct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</a:tabLst>
            </a:pPr>
            <a:r>
              <a:rPr lang="gl-ES" altLang="gl-ES" sz="2400" dirty="0"/>
              <a:t>Foi salvaxemente reprimida pola policía cosaca, é o </a:t>
            </a:r>
            <a:r>
              <a:rPr lang="gl-ES" altLang="gl-ES" sz="2400" b="1" i="1" u="sng" dirty="0">
                <a:highlight>
                  <a:srgbClr val="FFFF00"/>
                </a:highlight>
              </a:rPr>
              <a:t>DOMINGO SANGUENTO</a:t>
            </a:r>
            <a:r>
              <a:rPr lang="gl-ES" altLang="gl-ES" sz="2400" dirty="0">
                <a:highlight>
                  <a:srgbClr val="FFFF00"/>
                </a:highlight>
              </a:rPr>
              <a:t>.</a:t>
            </a:r>
          </a:p>
          <a:p>
            <a:pPr indent="-257793" eaLnBrk="1" hangingPunct="1">
              <a:spcBef>
                <a:spcPts val="907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</a:tabLst>
            </a:pPr>
            <a:r>
              <a:rPr lang="gl-ES" altLang="gl-ES" sz="2400" dirty="0"/>
              <a:t>Provoca multitude de folgas e motíns incluso no exercito: ACOIRAZADO</a:t>
            </a:r>
            <a:r>
              <a:rPr lang="gl-ES" altLang="gl-ES" sz="2400" b="1" i="1" dirty="0"/>
              <a:t> POTEMKIN</a:t>
            </a:r>
          </a:p>
          <a:p>
            <a:pPr indent="-257793" eaLnBrk="1" hangingPunct="1">
              <a:spcBef>
                <a:spcPts val="907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</a:tabLst>
            </a:pPr>
            <a:r>
              <a:rPr lang="gl-ES" altLang="gl-ES" sz="2400" dirty="0"/>
              <a:t>Aparecen os primeiros </a:t>
            </a:r>
            <a:r>
              <a:rPr lang="gl-ES" altLang="gl-ES" sz="2400" b="1" i="1" dirty="0">
                <a:highlight>
                  <a:srgbClr val="FFFF00"/>
                </a:highlight>
              </a:rPr>
              <a:t>SOVIETS</a:t>
            </a:r>
            <a:r>
              <a:rPr lang="gl-ES" altLang="gl-ES" sz="2400" dirty="0">
                <a:highlight>
                  <a:srgbClr val="FFFF00"/>
                </a:highlight>
              </a:rPr>
              <a:t>:</a:t>
            </a:r>
          </a:p>
          <a:p>
            <a:pPr marL="812262" lvl="1" indent="-260673" eaLnBrk="1" hangingPunct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</a:tabLst>
            </a:pPr>
            <a:r>
              <a:rPr lang="gl-ES" altLang="gl-ES" sz="2400" i="1" dirty="0"/>
              <a:t>(Formacións asemblearias integradas por representantes das distintas asembleas proletarias </a:t>
            </a:r>
            <a:r>
              <a:rPr lang="gl-ES" altLang="gl-ES" sz="2400" i="1" dirty="0" err="1"/>
              <a:t>folguistas</a:t>
            </a:r>
            <a:r>
              <a:rPr lang="gl-ES" altLang="gl-ES" sz="2400" i="1" dirty="0"/>
              <a:t> e que se encargaban de levar a cabo as negociacións cos patróns e con claras tinguiduras gobernativos fronte o baleiro de poder do estado)</a:t>
            </a:r>
            <a:r>
              <a:rPr lang="gl-ES" altLang="gl-ES" sz="2400" dirty="0"/>
              <a:t>. </a:t>
            </a:r>
          </a:p>
          <a:p>
            <a:pPr marL="1175187" lvl="2" indent="-260673" eaLnBrk="1" hangingPunct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</a:tabLst>
            </a:pPr>
            <a:r>
              <a:rPr lang="gl-ES" altLang="gl-ES" sz="2400" dirty="0"/>
              <a:t>San </a:t>
            </a:r>
            <a:r>
              <a:rPr lang="gl-ES" altLang="gl-ES" sz="2400" dirty="0" err="1"/>
              <a:t>Petersburgo</a:t>
            </a:r>
            <a:r>
              <a:rPr lang="gl-ES" altLang="gl-ES" sz="2400" dirty="0"/>
              <a:t>: </a:t>
            </a:r>
            <a:r>
              <a:rPr lang="gl-ES" altLang="gl-ES" sz="2400" b="1" i="1" dirty="0"/>
              <a:t>TROSKY</a:t>
            </a:r>
          </a:p>
        </p:txBody>
      </p:sp>
      <p:pic>
        <p:nvPicPr>
          <p:cNvPr id="181251" name="Picture 2">
            <a:extLst>
              <a:ext uri="{FF2B5EF4-FFF2-40B4-BE49-F238E27FC236}">
                <a16:creationId xmlns:a16="http://schemas.microsoft.com/office/drawing/2014/main" id="{F8A39359-1214-4F9E-BBD6-87A4E7A36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342" y="1458145"/>
            <a:ext cx="2397526" cy="373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>
            <a:extLst>
              <a:ext uri="{FF2B5EF4-FFF2-40B4-BE49-F238E27FC236}">
                <a16:creationId xmlns:a16="http://schemas.microsoft.com/office/drawing/2014/main" id="{F07CB6FF-3674-4C12-8734-15130C7A4A16}"/>
              </a:ext>
            </a:extLst>
          </p:cNvPr>
          <p:cNvSpPr/>
          <p:nvPr/>
        </p:nvSpPr>
        <p:spPr>
          <a:xfrm>
            <a:off x="1605610" y="3935934"/>
            <a:ext cx="5425049" cy="1996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b"/>
          <a:lstStyle/>
          <a:p>
            <a:pPr defTabSz="685867">
              <a:defRPr/>
            </a:pPr>
            <a:r>
              <a:rPr lang="gl-ES" sz="3000" b="1" i="1" spc="-1">
                <a:solidFill>
                  <a:srgbClr val="FF3333"/>
                </a:solidFill>
                <a:latin typeface="Century Gothic"/>
                <a:ea typeface="DejaVu Sans"/>
                <a:cs typeface="DejaVu Sans"/>
              </a:rPr>
              <a:t>Karl Marx e Friedrich Engels:</a:t>
            </a:r>
            <a:endParaRPr lang="gl-ES" sz="30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>
              <a:defRPr/>
            </a:pPr>
            <a:endParaRPr lang="gl-ES" sz="30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>
              <a:defRPr/>
            </a:pPr>
            <a:r>
              <a:rPr lang="gl-ES" sz="3000" spc="-1">
                <a:solidFill>
                  <a:srgbClr val="FF0000"/>
                </a:solidFill>
                <a:latin typeface="Century Gothic"/>
                <a:ea typeface="DejaVu Sans"/>
                <a:cs typeface="DejaVu Sans"/>
              </a:rPr>
              <a:t>O nacemento do marxismo</a:t>
            </a:r>
            <a:r>
              <a:rPr lang="gl-ES" sz="3000" spc="-1">
                <a:solidFill>
                  <a:srgbClr val="EBEBEB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30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33" name="CustomShape 2">
            <a:extLst>
              <a:ext uri="{FF2B5EF4-FFF2-40B4-BE49-F238E27FC236}">
                <a16:creationId xmlns:a16="http://schemas.microsoft.com/office/drawing/2014/main" id="{3B46F3FB-C00B-4E58-9F07-40C0EE86A891}"/>
              </a:ext>
            </a:extLst>
          </p:cNvPr>
          <p:cNvSpPr/>
          <p:nvPr/>
        </p:nvSpPr>
        <p:spPr>
          <a:xfrm>
            <a:off x="1546563" y="964902"/>
            <a:ext cx="7644323" cy="14847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>
              <a:defRPr/>
            </a:pPr>
            <a:r>
              <a:rPr lang="gl-ES" sz="3000" b="1" u="sng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A base ideolóxica do comunismo</a:t>
            </a:r>
            <a:endParaRPr lang="gl-ES" sz="30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59748" name="Imagen 3">
            <a:extLst>
              <a:ext uri="{FF2B5EF4-FFF2-40B4-BE49-F238E27FC236}">
                <a16:creationId xmlns:a16="http://schemas.microsoft.com/office/drawing/2014/main" id="{8B423991-858E-40BB-95F2-E85175705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498" y="1661935"/>
            <a:ext cx="2412254" cy="21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ítulo 1">
            <a:extLst>
              <a:ext uri="{FF2B5EF4-FFF2-40B4-BE49-F238E27FC236}">
                <a16:creationId xmlns:a16="http://schemas.microsoft.com/office/drawing/2014/main" id="{9D2204AA-622F-4442-8F9C-BE9C29804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gl-ES" altLang="gl-ES"/>
          </a:p>
        </p:txBody>
      </p:sp>
      <p:sp>
        <p:nvSpPr>
          <p:cNvPr id="183299" name="Marcador de contenido 2">
            <a:extLst>
              <a:ext uri="{FF2B5EF4-FFF2-40B4-BE49-F238E27FC236}">
                <a16:creationId xmlns:a16="http://schemas.microsoft.com/office/drawing/2014/main" id="{67811982-D526-4EC4-BEC9-DAF56FA320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gl-ES" altLang="gl-ES"/>
          </a:p>
        </p:txBody>
      </p:sp>
      <p:pic>
        <p:nvPicPr>
          <p:cNvPr id="183300" name="Picture 2" descr="Resultado de imaxes para: texto revolucion 1905">
            <a:extLst>
              <a:ext uri="{FF2B5EF4-FFF2-40B4-BE49-F238E27FC236}">
                <a16:creationId xmlns:a16="http://schemas.microsoft.com/office/drawing/2014/main" id="{CC4DB82E-1D89-4A26-BD88-2166B8B88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9" y="63367"/>
            <a:ext cx="10529046" cy="67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1">
            <a:extLst>
              <a:ext uri="{FF2B5EF4-FFF2-40B4-BE49-F238E27FC236}">
                <a16:creationId xmlns:a16="http://schemas.microsoft.com/office/drawing/2014/main" id="{0F8CDBA6-0C52-4383-B983-A05249D13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18" y="197302"/>
            <a:ext cx="9950824" cy="630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indent="-284163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sz="2800" b="1" i="1" dirty="0"/>
              <a:t>Nicolas II </a:t>
            </a:r>
            <a:r>
              <a:rPr lang="gl-ES" altLang="gl-ES" sz="2800" dirty="0"/>
              <a:t>vese na obriga de facer algunhas concesións co </a:t>
            </a:r>
            <a:r>
              <a:rPr lang="gl-ES" altLang="gl-ES" sz="2800" b="1" i="1" dirty="0">
                <a:highlight>
                  <a:srgbClr val="FFFF00"/>
                </a:highlight>
              </a:rPr>
              <a:t>Manifesto imperial de outubro.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dirty="0"/>
              <a:t>Ampliación de liberdades e a creación dunha asemblea lexislativa, por sufraxio universal masculino, a </a:t>
            </a:r>
            <a:r>
              <a:rPr lang="gl-ES" altLang="gl-ES" b="1" i="1" dirty="0"/>
              <a:t>DUMA</a:t>
            </a:r>
            <a:r>
              <a:rPr lang="gl-ES" altLang="gl-ES" dirty="0"/>
              <a:t>.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dirty="0"/>
              <a:t>Parece que Rusia pasa a ser un estado </a:t>
            </a:r>
            <a:r>
              <a:rPr lang="gl-ES" altLang="gl-ES" i="1" u="sng" dirty="0"/>
              <a:t>monárquico parlamentario.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sz="2800" dirty="0"/>
              <a:t>Estas concesións frean a uniformidade das protestas e o </a:t>
            </a:r>
            <a:r>
              <a:rPr lang="gl-ES" altLang="gl-ES" sz="2800" b="1" i="1" dirty="0"/>
              <a:t>Tsar aproveita</a:t>
            </a:r>
            <a:r>
              <a:rPr lang="gl-ES" altLang="gl-ES" sz="2800" dirty="0"/>
              <a:t>: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dirty="0"/>
              <a:t>Multitude de detencións e represión nas rúas.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dirty="0"/>
              <a:t>Anulación paulatina dos poderes da </a:t>
            </a:r>
            <a:r>
              <a:rPr lang="gl-ES" altLang="gl-ES" dirty="0" err="1"/>
              <a:t>Duma</a:t>
            </a:r>
            <a:r>
              <a:rPr lang="gl-ES" altLang="gl-ES" dirty="0"/>
              <a:t>.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dirty="0" err="1"/>
              <a:t>Lenin</a:t>
            </a:r>
            <a:r>
              <a:rPr lang="gl-ES" altLang="gl-ES" dirty="0"/>
              <a:t> o exilio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endParaRPr lang="gl-ES" altLang="gl-ES" sz="2177" b="1" u="sng" dirty="0"/>
          </a:p>
        </p:txBody>
      </p:sp>
      <p:pic>
        <p:nvPicPr>
          <p:cNvPr id="184323" name="Picture 2">
            <a:extLst>
              <a:ext uri="{FF2B5EF4-FFF2-40B4-BE49-F238E27FC236}">
                <a16:creationId xmlns:a16="http://schemas.microsoft.com/office/drawing/2014/main" id="{6249C4A9-F346-4326-A8B0-5ADA7A40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814" y="3926541"/>
            <a:ext cx="2980417" cy="273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1">
            <a:extLst>
              <a:ext uri="{FF2B5EF4-FFF2-40B4-BE49-F238E27FC236}">
                <a16:creationId xmlns:a16="http://schemas.microsoft.com/office/drawing/2014/main" id="{74A61534-41DB-49C3-BE5E-C9269E94469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273629"/>
            <a:ext cx="8229024" cy="1144921"/>
          </a:xfrm>
          <a:solidFill>
            <a:srgbClr val="DFCCE4"/>
          </a:solidFill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32259" rIns="0" bIns="0" numCol="1" anchor="ctr" anchorCtr="0" compatLnSpc="1">
            <a:prstTxWarp prst="textNoShape">
              <a:avLst/>
            </a:prstTxWarp>
          </a:bodyPr>
          <a:lstStyle/>
          <a:p>
            <a:pPr eaLnBrk="1"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es-ES" altLang="gl-ES" sz="3629" b="1" dirty="0"/>
              <a:t>Consecuencias</a:t>
            </a:r>
            <a:r>
              <a:rPr lang="es-ES" altLang="gl-ES" sz="3266" b="1" dirty="0"/>
              <a:t> da Revolución de 1905</a:t>
            </a:r>
          </a:p>
        </p:txBody>
      </p:sp>
      <p:sp>
        <p:nvSpPr>
          <p:cNvPr id="186371" name="Rectangle 2">
            <a:extLst>
              <a:ext uri="{FF2B5EF4-FFF2-40B4-BE49-F238E27FC236}">
                <a16:creationId xmlns:a16="http://schemas.microsoft.com/office/drawing/2014/main" id="{FE678578-C0EA-4E91-9B91-A2083184648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21976" y="1604329"/>
            <a:ext cx="9964271" cy="5092306"/>
          </a:xfrm>
          <a:solidFill>
            <a:srgbClr val="EEEEEE"/>
          </a:solidFill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9356" rIns="0" bIns="0" numCol="1" anchor="t" anchorCtr="0" compatLnSpc="1">
            <a:prstTxWarp prst="textNoShape">
              <a:avLst/>
            </a:prstTxWarp>
          </a:bodyPr>
          <a:lstStyle/>
          <a:p>
            <a:pPr indent="-309639" eaLnBrk="1" hangingPunct="1">
              <a:spcBef>
                <a:spcPts val="907"/>
              </a:spcBef>
              <a:buClr>
                <a:srgbClr val="8AD0D6"/>
              </a:buClr>
              <a:buSzPct val="80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endParaRPr lang="gl-ES" altLang="gl-ES" sz="2177" b="1" u="sng" dirty="0"/>
          </a:p>
          <a:p>
            <a:pPr indent="-309639" eaLnBrk="1" hangingPunct="1"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800" b="1" i="1" dirty="0"/>
              <a:t>Tsar</a:t>
            </a:r>
            <a:r>
              <a:rPr lang="gl-ES" altLang="gl-ES" sz="2800" dirty="0"/>
              <a:t> perde a súa boa imaxe.</a:t>
            </a:r>
          </a:p>
          <a:p>
            <a:pPr indent="-309639" eaLnBrk="1" hangingPunct="1"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800" dirty="0"/>
              <a:t>Fracaso da </a:t>
            </a:r>
            <a:r>
              <a:rPr lang="gl-ES" altLang="gl-ES" sz="2800" dirty="0" err="1"/>
              <a:t>Duma</a:t>
            </a:r>
            <a:r>
              <a:rPr lang="gl-ES" altLang="gl-ES" sz="2800" dirty="0"/>
              <a:t> era o fracaso das reformas burguesas:</a:t>
            </a:r>
          </a:p>
          <a:p>
            <a:pPr lvl="1" indent="-257793" eaLnBrk="1" hangingPunct="1"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800" dirty="0"/>
              <a:t>Impulso o comunismo</a:t>
            </a:r>
          </a:p>
          <a:p>
            <a:pPr indent="-309639" eaLnBrk="1" hangingPunct="1"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800" dirty="0"/>
              <a:t>Falta de unidade no </a:t>
            </a:r>
            <a:r>
              <a:rPr lang="gl-ES" altLang="gl-ES" sz="2800" b="1" i="1" dirty="0"/>
              <a:t>exercito</a:t>
            </a:r>
            <a:r>
              <a:rPr lang="gl-ES" altLang="gl-ES" sz="2800" dirty="0"/>
              <a:t> en torno  o Tsar.</a:t>
            </a:r>
          </a:p>
          <a:p>
            <a:pPr indent="-309639" eaLnBrk="1" hangingPunct="1"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800" b="1" i="1" dirty="0"/>
              <a:t>Campesiño</a:t>
            </a:r>
            <a:r>
              <a:rPr lang="gl-ES" altLang="gl-ES" sz="2800" dirty="0"/>
              <a:t> desesperado e receptivo a revolución.</a:t>
            </a:r>
          </a:p>
          <a:p>
            <a:pPr indent="-309639" eaLnBrk="1" hangingPunct="1"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800" dirty="0"/>
              <a:t>Exemplifica a </a:t>
            </a:r>
            <a:r>
              <a:rPr lang="gl-ES" altLang="gl-ES" sz="2800" b="1" i="1" dirty="0"/>
              <a:t>soidade do Tsar </a:t>
            </a:r>
          </a:p>
          <a:p>
            <a:pPr indent="-309639" eaLnBrk="1" hangingPunct="1"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800" dirty="0"/>
              <a:t>Esta revolución foi un </a:t>
            </a:r>
            <a:r>
              <a:rPr lang="gl-ES" altLang="gl-ES" sz="2800" b="1" i="1" dirty="0"/>
              <a:t>ensaio</a:t>
            </a:r>
            <a:r>
              <a:rPr lang="gl-ES" altLang="gl-ES" sz="2800" dirty="0"/>
              <a:t> da revolución de 1917.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1">
            <a:extLst>
              <a:ext uri="{FF2B5EF4-FFF2-40B4-BE49-F238E27FC236}">
                <a16:creationId xmlns:a16="http://schemas.microsoft.com/office/drawing/2014/main" id="{55ECA36D-8EA6-4C27-A952-34EF6C941CB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8784" y="195860"/>
            <a:ext cx="8424885" cy="508778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lnSpc>
                <a:spcPct val="100000"/>
              </a:lnSpc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3810" b="1" u="sng" dirty="0">
                <a:latin typeface="Century Gothic" panose="020B0502020202020204" pitchFamily="34" charset="0"/>
              </a:rPr>
              <a:t>1917 A caída do Tsarismo: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C0F959D6-C1BA-4F40-8868-AB45948E0E8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67390" y="1008529"/>
            <a:ext cx="8290810" cy="5653611"/>
          </a:xfrm>
          <a:solidFill>
            <a:srgbClr val="E3D200"/>
          </a:solidFill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indent="-309639" eaLnBrk="1" hangingPunct="1">
              <a:lnSpc>
                <a:spcPct val="102000"/>
              </a:lnSpc>
              <a:spcBef>
                <a:spcPts val="907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  <a:defRPr/>
            </a:pPr>
            <a:r>
              <a:rPr lang="gl-ES" altLang="gl-ES" sz="2000" dirty="0">
                <a:latin typeface="Century Gothic" panose="020B0502020202020204" pitchFamily="34" charset="0"/>
              </a:rPr>
              <a:t>CAUSAS DA REVOLUCIÓN:	</a:t>
            </a:r>
          </a:p>
          <a:p>
            <a:pPr marL="783458" lvl="1" indent="-293797" eaLnBrk="1">
              <a:lnSpc>
                <a:spcPct val="102000"/>
              </a:lnSpc>
              <a:spcBef>
                <a:spcPct val="0"/>
              </a:spcBef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  <a:defRPr/>
            </a:pPr>
            <a:r>
              <a:rPr lang="gl-ES" altLang="gl-ES" sz="2000" dirty="0">
                <a:latin typeface="Century Gothic" panose="020B0502020202020204" pitchFamily="34" charset="0"/>
              </a:rPr>
              <a:t>A </a:t>
            </a:r>
            <a:r>
              <a:rPr lang="gl-ES" altLang="gl-ES" sz="2000" i="1" u="sng" dirty="0">
                <a:latin typeface="Century Gothic" panose="020B0502020202020204" pitchFamily="34" charset="0"/>
              </a:rPr>
              <a:t>I Guerra Mundial</a:t>
            </a:r>
            <a:r>
              <a:rPr lang="gl-ES" altLang="gl-ES" sz="2000" dirty="0">
                <a:latin typeface="Century Gothic" panose="020B0502020202020204" pitchFamily="34" charset="0"/>
              </a:rPr>
              <a:t>:</a:t>
            </a:r>
          </a:p>
          <a:p>
            <a:pPr marL="1175187" lvl="2" indent="-260673" eaLnBrk="1">
              <a:lnSpc>
                <a:spcPct val="102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  <a:defRPr/>
            </a:pPr>
            <a:r>
              <a:rPr lang="gl-ES" altLang="gl-ES" sz="2000" b="1" i="1" dirty="0">
                <a:latin typeface="Century Gothic" panose="020B0502020202020204" pitchFamily="34" charset="0"/>
              </a:rPr>
              <a:t>Incapacidade do exercito ruso na I guerra</a:t>
            </a:r>
          </a:p>
          <a:p>
            <a:pPr marL="1566916" lvl="3" indent="-195864" eaLnBrk="1">
              <a:lnSpc>
                <a:spcPct val="102000"/>
              </a:lnSpc>
              <a:spcBef>
                <a:spcPct val="0"/>
              </a:spcBef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  <a:defRPr/>
            </a:pPr>
            <a:r>
              <a:rPr lang="gl-ES" altLang="gl-ES" sz="2000" dirty="0">
                <a:latin typeface="Century Gothic" panose="020B0502020202020204" pitchFamily="34" charset="0"/>
              </a:rPr>
              <a:t>15 millóns de homes o fronte.</a:t>
            </a:r>
          </a:p>
          <a:p>
            <a:pPr lvl="1" indent="-257793" eaLnBrk="1">
              <a:lnSpc>
                <a:spcPct val="102000"/>
              </a:lnSpc>
              <a:spcBef>
                <a:spcPct val="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  <a:defRPr/>
            </a:pPr>
            <a:r>
              <a:rPr lang="gl-ES" altLang="gl-ES" sz="2000" b="1" i="1" dirty="0">
                <a:latin typeface="Century Gothic" panose="020B0502020202020204" pitchFamily="34" charset="0"/>
              </a:rPr>
              <a:t>Falta de man de obra </a:t>
            </a:r>
            <a:r>
              <a:rPr lang="gl-ES" altLang="gl-ES" sz="2000" i="1" dirty="0">
                <a:latin typeface="Century Gothic" panose="020B0502020202020204" pitchFamily="34" charset="0"/>
              </a:rPr>
              <a:t>no campo e </a:t>
            </a:r>
            <a:r>
              <a:rPr lang="gl-ES" altLang="gl-ES" sz="2000" dirty="0">
                <a:latin typeface="Century Gothic" panose="020B0502020202020204" pitchFamily="34" charset="0"/>
              </a:rPr>
              <a:t>nas industrias. Xornadas de 14 horas e terribles condicións de vida, con soldos miserables.</a:t>
            </a:r>
          </a:p>
          <a:p>
            <a:pPr marL="1175187" lvl="2" indent="-260673" eaLnBrk="1">
              <a:lnSpc>
                <a:spcPct val="102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  <a:defRPr/>
            </a:pPr>
            <a:r>
              <a:rPr lang="gl-ES" altLang="gl-ES" sz="2000" b="1" i="1" dirty="0" err="1">
                <a:latin typeface="Century Gothic" panose="020B0502020202020204" pitchFamily="34" charset="0"/>
              </a:rPr>
              <a:t>Desabastecemento</a:t>
            </a:r>
            <a:r>
              <a:rPr lang="gl-ES" altLang="gl-ES" sz="2000" b="1" i="1" dirty="0">
                <a:latin typeface="Century Gothic" panose="020B0502020202020204" pitchFamily="34" charset="0"/>
              </a:rPr>
              <a:t>,</a:t>
            </a:r>
            <a:r>
              <a:rPr lang="gl-ES" altLang="gl-ES" sz="2000" dirty="0">
                <a:latin typeface="Century Gothic" panose="020B0502020202020204" pitchFamily="34" charset="0"/>
              </a:rPr>
              <a:t> peche de empresas, paro, subida de prezos e </a:t>
            </a:r>
            <a:r>
              <a:rPr lang="gl-ES" altLang="gl-ES" sz="3200" b="1" i="1" u="sng" dirty="0">
                <a:latin typeface="Century Gothic" panose="020B0502020202020204" pitchFamily="34" charset="0"/>
              </a:rPr>
              <a:t>folgas</a:t>
            </a:r>
            <a:r>
              <a:rPr lang="gl-ES" altLang="gl-ES" sz="2000" dirty="0">
                <a:latin typeface="Century Gothic" panose="020B0502020202020204" pitchFamily="34" charset="0"/>
              </a:rPr>
              <a:t>.</a:t>
            </a:r>
          </a:p>
          <a:p>
            <a:pPr lvl="1" indent="-257793" eaLnBrk="1" hangingPunct="1">
              <a:lnSpc>
                <a:spcPct val="102000"/>
              </a:lnSpc>
              <a:spcBef>
                <a:spcPts val="907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  <a:defRPr/>
            </a:pPr>
            <a:r>
              <a:rPr lang="gl-ES" altLang="gl-ES" sz="2000" dirty="0">
                <a:latin typeface="Century Gothic" panose="020B0502020202020204" pitchFamily="34" charset="0"/>
              </a:rPr>
              <a:t>Dura </a:t>
            </a:r>
            <a:r>
              <a:rPr lang="gl-ES" altLang="gl-ES" sz="2800" b="1" i="1" u="sng" dirty="0">
                <a:latin typeface="Century Gothic" panose="020B0502020202020204" pitchFamily="34" charset="0"/>
              </a:rPr>
              <a:t>represión</a:t>
            </a:r>
            <a:r>
              <a:rPr lang="gl-ES" altLang="gl-ES" sz="2000" dirty="0">
                <a:latin typeface="Century Gothic" panose="020B0502020202020204" pitchFamily="34" charset="0"/>
              </a:rPr>
              <a:t> das protestas que aumentan a impopularidade do Tsar. </a:t>
            </a:r>
          </a:p>
          <a:p>
            <a:pPr lvl="1" indent="-257793" eaLnBrk="1" hangingPunct="1">
              <a:lnSpc>
                <a:spcPct val="102000"/>
              </a:lnSpc>
              <a:spcBef>
                <a:spcPts val="907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  <a:defRPr/>
            </a:pPr>
            <a:r>
              <a:rPr lang="gl-ES" altLang="gl-ES" sz="2000" dirty="0">
                <a:latin typeface="Century Gothic" panose="020B0502020202020204" pitchFamily="34" charset="0"/>
              </a:rPr>
              <a:t>Mala fama de </a:t>
            </a:r>
            <a:r>
              <a:rPr lang="gl-ES" altLang="gl-ES" sz="2000" dirty="0" err="1">
                <a:latin typeface="Century Gothic" panose="020B0502020202020204" pitchFamily="34" charset="0"/>
              </a:rPr>
              <a:t>Rasputín</a:t>
            </a:r>
            <a:r>
              <a:rPr lang="gl-ES" altLang="gl-ES" sz="2000" dirty="0">
                <a:latin typeface="Century Gothic" panose="020B0502020202020204" pitchFamily="34" charset="0"/>
              </a:rPr>
              <a:t> </a:t>
            </a:r>
          </a:p>
          <a:p>
            <a:pPr lvl="1" indent="-257793" eaLnBrk="1" hangingPunct="1">
              <a:lnSpc>
                <a:spcPct val="102000"/>
              </a:lnSpc>
              <a:spcBef>
                <a:spcPts val="907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  <a:defRPr/>
            </a:pPr>
            <a:r>
              <a:rPr lang="gl-ES" altLang="gl-ES" sz="2000" dirty="0">
                <a:latin typeface="Century Gothic" panose="020B0502020202020204" pitchFamily="34" charset="0"/>
              </a:rPr>
              <a:t>Fracasos militares, desercións e corrupción política.</a:t>
            </a:r>
          </a:p>
          <a:p>
            <a:pPr indent="-309639" eaLnBrk="1" hangingPunct="1">
              <a:lnSpc>
                <a:spcPct val="102000"/>
              </a:lnSpc>
              <a:spcBef>
                <a:spcPts val="907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  <a:defRPr/>
            </a:pPr>
            <a:r>
              <a:rPr lang="gl-ES" altLang="gl-ES" sz="2000" b="1" i="1" dirty="0">
                <a:latin typeface="Century Gothic" panose="020B0502020202020204" pitchFamily="34" charset="0"/>
              </a:rPr>
              <a:t>LENIN</a:t>
            </a:r>
            <a:r>
              <a:rPr lang="gl-ES" altLang="gl-ES" sz="2000" dirty="0">
                <a:latin typeface="Century Gothic" panose="020B0502020202020204" pitchFamily="34" charset="0"/>
              </a:rPr>
              <a:t> di: </a:t>
            </a:r>
            <a:r>
              <a:rPr lang="gl-ES" altLang="gl-ES" sz="2000" i="1" dirty="0">
                <a:latin typeface="Century Gothic" panose="020B0502020202020204" pitchFamily="34" charset="0"/>
              </a:rPr>
              <a:t>“A I GM é o regalo máis fermoso que o Tsar lle fixo a Revolución”</a:t>
            </a:r>
          </a:p>
        </p:txBody>
      </p:sp>
      <p:pic>
        <p:nvPicPr>
          <p:cNvPr id="188420" name="Picture 2">
            <a:extLst>
              <a:ext uri="{FF2B5EF4-FFF2-40B4-BE49-F238E27FC236}">
                <a16:creationId xmlns:a16="http://schemas.microsoft.com/office/drawing/2014/main" id="{1372F877-2AF3-452C-AD99-733DF50F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01" y="195860"/>
            <a:ext cx="3672192" cy="272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0" name="Picture 2" descr="Rasputín, el místico que llevó a Rusia al abismo">
            <a:extLst>
              <a:ext uri="{FF2B5EF4-FFF2-40B4-BE49-F238E27FC236}">
                <a16:creationId xmlns:a16="http://schemas.microsoft.com/office/drawing/2014/main" id="{DEFB66DF-7CED-4DD6-BF37-F1D54FA10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393" y="2440609"/>
            <a:ext cx="3125106" cy="422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1">
            <a:extLst>
              <a:ext uri="{FF2B5EF4-FFF2-40B4-BE49-F238E27FC236}">
                <a16:creationId xmlns:a16="http://schemas.microsoft.com/office/drawing/2014/main" id="{1F4F0C9D-DF7F-4BF9-AA76-F90577A457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37736" y="156405"/>
            <a:ext cx="8908775" cy="949060"/>
          </a:xfrm>
          <a:solidFill>
            <a:srgbClr val="FDC578"/>
          </a:solidFill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540" b="1" u="sng" dirty="0">
                <a:latin typeface="Century Gothic" panose="020B0502020202020204" pitchFamily="34" charset="0"/>
              </a:rPr>
              <a:t>-A REVOLUCIÓN DE FEBREIRO DE </a:t>
            </a:r>
            <a:r>
              <a:rPr lang="gl-ES" altLang="gl-ES" sz="2540" b="1" dirty="0">
                <a:latin typeface="Century Gothic" panose="020B0502020202020204" pitchFamily="34" charset="0"/>
              </a:rPr>
              <a:t>1917: </a:t>
            </a:r>
            <a:r>
              <a:rPr lang="gl-ES" altLang="gl-ES" sz="2540" b="1" i="1" dirty="0">
                <a:latin typeface="Century Gothic" panose="020B0502020202020204" pitchFamily="34" charset="0"/>
              </a:rPr>
              <a:t>REVOLUCIÓN BURGUESA E FIN DO TSARISMO</a:t>
            </a:r>
            <a:br>
              <a:rPr lang="gl-ES" altLang="gl-ES" sz="2903" i="1" dirty="0">
                <a:latin typeface="Century Gothic" panose="020B0502020202020204" pitchFamily="34" charset="0"/>
              </a:rPr>
            </a:br>
            <a:endParaRPr lang="gl-ES" altLang="gl-ES" sz="2903" i="1" dirty="0">
              <a:latin typeface="Century Gothic" panose="020B0502020202020204" pitchFamily="34" charset="0"/>
            </a:endParaRPr>
          </a:p>
        </p:txBody>
      </p:sp>
      <p:sp>
        <p:nvSpPr>
          <p:cNvPr id="190467" name="Text Box 2">
            <a:extLst>
              <a:ext uri="{FF2B5EF4-FFF2-40B4-BE49-F238E27FC236}">
                <a16:creationId xmlns:a16="http://schemas.microsoft.com/office/drawing/2014/main" id="{119CF479-E401-48C9-99B1-C5000756C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04" y="1280764"/>
            <a:ext cx="8659808" cy="5146930"/>
          </a:xfrm>
          <a:prstGeom prst="rect">
            <a:avLst/>
          </a:prstGeom>
          <a:solidFill>
            <a:srgbClr val="EEEE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b="1" i="1" dirty="0">
                <a:latin typeface="Century Gothic" panose="020B0502020202020204" pitchFamily="34" charset="0"/>
              </a:rPr>
              <a:t>23 de febreiro </a:t>
            </a:r>
            <a:r>
              <a:rPr lang="gl-ES" altLang="gl-ES" sz="2800" dirty="0">
                <a:latin typeface="Century Gothic" panose="020B0502020202020204" pitchFamily="34" charset="0"/>
              </a:rPr>
              <a:t>desátase a situación: 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dirty="0">
                <a:latin typeface="Century Gothic" panose="020B0502020202020204" pitchFamily="34" charset="0"/>
              </a:rPr>
              <a:t>Folga e protestas por </a:t>
            </a:r>
            <a:r>
              <a:rPr lang="gl-ES" altLang="gl-ES" sz="2800" b="1" i="1" dirty="0">
                <a:latin typeface="Century Gothic" panose="020B0502020202020204" pitchFamily="34" charset="0"/>
              </a:rPr>
              <a:t>falta de alimentos</a:t>
            </a:r>
            <a:r>
              <a:rPr lang="gl-ES" altLang="gl-ES" sz="2800" dirty="0">
                <a:latin typeface="Century Gothic" panose="020B0502020202020204" pitchFamily="34" charset="0"/>
              </a:rPr>
              <a:t>, acompañado coa folga da maior das industrias de </a:t>
            </a:r>
            <a:r>
              <a:rPr lang="gl-ES" altLang="gl-ES" sz="2800" dirty="0" err="1">
                <a:latin typeface="Century Gothic" panose="020B0502020202020204" pitchFamily="34" charset="0"/>
              </a:rPr>
              <a:t>Petrogrado</a:t>
            </a:r>
            <a:r>
              <a:rPr lang="gl-ES" altLang="gl-ES" sz="2800" dirty="0">
                <a:latin typeface="Century Gothic" panose="020B0502020202020204" pitchFamily="34" charset="0"/>
              </a:rPr>
              <a:t> (San </a:t>
            </a:r>
            <a:r>
              <a:rPr lang="gl-ES" altLang="gl-ES" sz="2800" dirty="0" err="1">
                <a:latin typeface="Century Gothic" panose="020B0502020202020204" pitchFamily="34" charset="0"/>
              </a:rPr>
              <a:t>Petersburgo</a:t>
            </a:r>
            <a:r>
              <a:rPr lang="gl-ES" altLang="gl-ES" sz="2800" dirty="0">
                <a:latin typeface="Century Gothic" panose="020B0502020202020204" pitchFamily="34" charset="0"/>
              </a:rPr>
              <a:t>), a fabrica </a:t>
            </a:r>
            <a:r>
              <a:rPr lang="gl-ES" altLang="gl-ES" sz="2800" dirty="0" err="1">
                <a:latin typeface="Century Gothic" panose="020B0502020202020204" pitchFamily="34" charset="0"/>
              </a:rPr>
              <a:t>Putilov</a:t>
            </a:r>
            <a:r>
              <a:rPr lang="gl-ES" altLang="gl-ES" sz="2800" dirty="0">
                <a:latin typeface="Century Gothic" panose="020B0502020202020204" pitchFamily="34" charset="0"/>
              </a:rPr>
              <a:t>.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dirty="0">
                <a:latin typeface="Century Gothic" panose="020B0502020202020204" pitchFamily="34" charset="0"/>
              </a:rPr>
              <a:t>O 25, millóns de </a:t>
            </a:r>
            <a:r>
              <a:rPr lang="gl-ES" altLang="gl-ES" sz="2800" b="1" i="1" dirty="0">
                <a:latin typeface="Century Gothic" panose="020B0502020202020204" pitchFamily="34" charset="0"/>
              </a:rPr>
              <a:t>obreiros e estudantes </a:t>
            </a:r>
            <a:r>
              <a:rPr lang="gl-ES" altLang="gl-ES" sz="2800" dirty="0">
                <a:latin typeface="Century Gothic" panose="020B0502020202020204" pitchFamily="34" charset="0"/>
              </a:rPr>
              <a:t>fan a folga.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dirty="0">
                <a:latin typeface="Century Gothic" panose="020B0502020202020204" pitchFamily="34" charset="0"/>
              </a:rPr>
              <a:t> O 26, o </a:t>
            </a:r>
            <a:r>
              <a:rPr lang="gl-ES" altLang="gl-ES" sz="2800" b="1" i="1" dirty="0">
                <a:latin typeface="Century Gothic" panose="020B0502020202020204" pitchFamily="34" charset="0"/>
              </a:rPr>
              <a:t>exercito</a:t>
            </a:r>
            <a:r>
              <a:rPr lang="gl-ES" altLang="gl-ES" sz="2800" dirty="0">
                <a:latin typeface="Century Gothic" panose="020B0502020202020204" pitchFamily="34" charset="0"/>
              </a:rPr>
              <a:t> ponse do lado dos </a:t>
            </a:r>
            <a:r>
              <a:rPr lang="gl-ES" altLang="gl-ES" sz="2800" dirty="0" err="1">
                <a:latin typeface="Century Gothic" panose="020B0502020202020204" pitchFamily="34" charset="0"/>
              </a:rPr>
              <a:t>folguistas</a:t>
            </a:r>
            <a:r>
              <a:rPr lang="gl-ES" altLang="gl-ES" sz="2800" dirty="0">
                <a:latin typeface="Century Gothic" panose="020B0502020202020204" pitchFamily="34" charset="0"/>
              </a:rPr>
              <a:t>: Motíns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dirty="0">
                <a:latin typeface="Century Gothic" panose="020B0502020202020204" pitchFamily="34" charset="0"/>
              </a:rPr>
              <a:t>Nicolás II non comprende a situación e a folga desborda calquera tipo de intento de control.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endParaRPr lang="gl-ES" altLang="gl-ES" sz="1814" dirty="0">
              <a:latin typeface="Century Gothic" panose="020B0502020202020204" pitchFamily="34" charset="0"/>
            </a:endParaRPr>
          </a:p>
        </p:txBody>
      </p:sp>
      <p:pic>
        <p:nvPicPr>
          <p:cNvPr id="190468" name="Picture 3">
            <a:extLst>
              <a:ext uri="{FF2B5EF4-FFF2-40B4-BE49-F238E27FC236}">
                <a16:creationId xmlns:a16="http://schemas.microsoft.com/office/drawing/2014/main" id="{550D8DF3-116A-4DBB-8AC1-6139E7E2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589" y="2233767"/>
            <a:ext cx="3611411" cy="239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1">
            <a:extLst>
              <a:ext uri="{FF2B5EF4-FFF2-40B4-BE49-F238E27FC236}">
                <a16:creationId xmlns:a16="http://schemas.microsoft.com/office/drawing/2014/main" id="{3EF38B99-B5EF-4B0D-AE89-D51DDCD1E92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831046" y="100291"/>
            <a:ext cx="7611035" cy="6636685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95864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Establecese un novo </a:t>
            </a:r>
            <a:r>
              <a:rPr lang="gl-ES" altLang="gl-ES" sz="2400" b="1" i="1" dirty="0">
                <a:latin typeface="Century Gothic" panose="020B0502020202020204" pitchFamily="34" charset="0"/>
              </a:rPr>
              <a:t>Soviet en </a:t>
            </a:r>
            <a:r>
              <a:rPr lang="gl-ES" altLang="gl-ES" sz="2400" b="1" i="1" dirty="0" err="1">
                <a:latin typeface="Century Gothic" panose="020B0502020202020204" pitchFamily="34" charset="0"/>
              </a:rPr>
              <a:t>Petrogrado</a:t>
            </a:r>
            <a:r>
              <a:rPr lang="gl-ES" altLang="gl-ES" sz="2400" b="1" i="1" dirty="0">
                <a:latin typeface="Century Gothic" panose="020B0502020202020204" pitchFamily="34" charset="0"/>
              </a:rPr>
              <a:t> </a:t>
            </a:r>
            <a:r>
              <a:rPr lang="gl-ES" altLang="gl-ES" sz="2400" dirty="0">
                <a:latin typeface="Century Gothic" panose="020B0502020202020204" pitchFamily="34" charset="0"/>
              </a:rPr>
              <a:t>(</a:t>
            </a:r>
            <a:r>
              <a:rPr lang="gl-ES" altLang="gl-ES" sz="2400" dirty="0" err="1">
                <a:latin typeface="Century Gothic" panose="020B0502020202020204" pitchFamily="34" charset="0"/>
              </a:rPr>
              <a:t>mencheviques</a:t>
            </a:r>
            <a:r>
              <a:rPr lang="gl-ES" altLang="gl-ES" sz="2400" dirty="0">
                <a:latin typeface="Century Gothic" panose="020B0502020202020204" pitchFamily="34" charset="0"/>
              </a:rPr>
              <a:t> e </a:t>
            </a:r>
            <a:r>
              <a:rPr lang="gl-ES" altLang="gl-ES" sz="2400" dirty="0" err="1">
                <a:latin typeface="Century Gothic" panose="020B0502020202020204" pitchFamily="34" charset="0"/>
              </a:rPr>
              <a:t>eseristas</a:t>
            </a:r>
            <a:r>
              <a:rPr lang="gl-ES" altLang="gl-ES" sz="2400" dirty="0">
                <a:latin typeface="Century Gothic" panose="020B0502020202020204" pitchFamily="34" charset="0"/>
              </a:rPr>
              <a:t>).</a:t>
            </a:r>
          </a:p>
          <a:p>
            <a:pPr marL="195864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Crease un</a:t>
            </a:r>
            <a:r>
              <a:rPr lang="gl-ES" altLang="gl-ES" sz="3200" dirty="0">
                <a:latin typeface="Century Gothic" panose="020B0502020202020204" pitchFamily="34" charset="0"/>
              </a:rPr>
              <a:t> </a:t>
            </a:r>
            <a:r>
              <a:rPr lang="gl-ES" altLang="gl-ES" sz="3200" b="1" u="sng" dirty="0">
                <a:latin typeface="Century Gothic" panose="020B0502020202020204" pitchFamily="34" charset="0"/>
              </a:rPr>
              <a:t>goberno</a:t>
            </a:r>
            <a:r>
              <a:rPr lang="gl-ES" altLang="gl-ES" sz="3200" b="1" i="1" u="sng" dirty="0">
                <a:latin typeface="Century Gothic" panose="020B0502020202020204" pitchFamily="34" charset="0"/>
              </a:rPr>
              <a:t> provisional</a:t>
            </a:r>
            <a:r>
              <a:rPr lang="gl-ES" altLang="gl-ES" sz="2400" b="1" i="1" dirty="0">
                <a:latin typeface="Century Gothic" panose="020B0502020202020204" pitchFamily="34" charset="0"/>
              </a:rPr>
              <a:t> </a:t>
            </a:r>
            <a:r>
              <a:rPr lang="gl-ES" altLang="gl-ES" sz="2400" dirty="0">
                <a:latin typeface="Century Gothic" panose="020B0502020202020204" pitchFamily="34" charset="0"/>
              </a:rPr>
              <a:t>formado polo exercito e por liberais co apoio provisional do soviet de </a:t>
            </a:r>
            <a:r>
              <a:rPr lang="gl-ES" altLang="gl-ES" sz="2400" dirty="0" err="1">
                <a:latin typeface="Century Gothic" panose="020B0502020202020204" pitchFamily="34" charset="0"/>
              </a:rPr>
              <a:t>Petrogrado</a:t>
            </a:r>
            <a:r>
              <a:rPr lang="gl-ES" altLang="gl-ES" sz="2400" dirty="0">
                <a:latin typeface="Century Gothic" panose="020B0502020202020204" pitchFamily="34" charset="0"/>
              </a:rPr>
              <a:t>.</a:t>
            </a:r>
          </a:p>
          <a:p>
            <a:pPr marL="391729" lvl="1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b="1" dirty="0" err="1">
                <a:latin typeface="Century Gothic" panose="020B0502020202020204" pitchFamily="34" charset="0"/>
              </a:rPr>
              <a:t>Kerenski</a:t>
            </a:r>
            <a:r>
              <a:rPr lang="gl-ES" altLang="gl-ES" sz="2400" dirty="0">
                <a:latin typeface="Century Gothic" panose="020B0502020202020204" pitchFamily="34" charset="0"/>
              </a:rPr>
              <a:t> (socialista moderado) a cabeza</a:t>
            </a:r>
          </a:p>
          <a:p>
            <a:pPr marL="391729" lvl="1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Pretenden instaurar un </a:t>
            </a:r>
            <a:r>
              <a:rPr lang="gl-ES" altLang="gl-ES" sz="2400" b="1" i="1" u="sng" dirty="0">
                <a:latin typeface="Century Gothic" panose="020B0502020202020204" pitchFamily="34" charset="0"/>
              </a:rPr>
              <a:t>sistema liberal</a:t>
            </a:r>
          </a:p>
          <a:p>
            <a:pPr marL="195864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O </a:t>
            </a:r>
            <a:r>
              <a:rPr lang="gl-ES" altLang="gl-ES" sz="3200" b="1" i="1" u="sng" dirty="0">
                <a:latin typeface="Century Gothic" panose="020B0502020202020204" pitchFamily="34" charset="0"/>
              </a:rPr>
              <a:t>Tsar abdica</a:t>
            </a:r>
            <a:r>
              <a:rPr lang="gl-ES" altLang="gl-ES" sz="2400" b="1" i="1" dirty="0">
                <a:latin typeface="Century Gothic" panose="020B0502020202020204" pitchFamily="34" charset="0"/>
              </a:rPr>
              <a:t> </a:t>
            </a:r>
            <a:r>
              <a:rPr lang="gl-ES" altLang="gl-ES" sz="2400" dirty="0">
                <a:latin typeface="Century Gothic" panose="020B0502020202020204" pitchFamily="34" charset="0"/>
              </a:rPr>
              <a:t>e Rusia pasa a ser unha república.</a:t>
            </a:r>
          </a:p>
          <a:p>
            <a:pPr marL="195864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Aparecen </a:t>
            </a:r>
            <a:r>
              <a:rPr lang="gl-ES" altLang="gl-ES" sz="2400" b="1" i="1" dirty="0">
                <a:latin typeface="Century Gothic" panose="020B0502020202020204" pitchFamily="34" charset="0"/>
              </a:rPr>
              <a:t>máis </a:t>
            </a:r>
            <a:r>
              <a:rPr lang="gl-ES" altLang="gl-ES" sz="3200" b="1" i="1" dirty="0">
                <a:latin typeface="Century Gothic" panose="020B0502020202020204" pitchFamily="34" charset="0"/>
              </a:rPr>
              <a:t>soviets</a:t>
            </a:r>
            <a:r>
              <a:rPr lang="gl-ES" altLang="gl-ES" sz="2400" b="1" i="1" dirty="0">
                <a:latin typeface="Century Gothic" panose="020B0502020202020204" pitchFamily="34" charset="0"/>
              </a:rPr>
              <a:t> </a:t>
            </a:r>
            <a:r>
              <a:rPr lang="gl-ES" altLang="gl-ES" sz="2400" dirty="0">
                <a:latin typeface="Century Gothic" panose="020B0502020202020204" pitchFamily="34" charset="0"/>
              </a:rPr>
              <a:t>por Rusia que van collendo o baleiro de poder. </a:t>
            </a:r>
          </a:p>
          <a:p>
            <a:pPr marL="587593" lvl="2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Controlados polos Bolxeviques</a:t>
            </a:r>
          </a:p>
          <a:p>
            <a:pPr marL="587593" lvl="2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Crean a Garda Vermella</a:t>
            </a:r>
          </a:p>
          <a:p>
            <a:pPr marL="587593" lvl="2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dirty="0">
                <a:latin typeface="Century Gothic" panose="020B0502020202020204" pitchFamily="34" charset="0"/>
              </a:rPr>
              <a:t>Piden a saída da guerra.</a:t>
            </a:r>
          </a:p>
        </p:txBody>
      </p:sp>
      <p:pic>
        <p:nvPicPr>
          <p:cNvPr id="192515" name="Picture 2">
            <a:extLst>
              <a:ext uri="{FF2B5EF4-FFF2-40B4-BE49-F238E27FC236}">
                <a16:creationId xmlns:a16="http://schemas.microsoft.com/office/drawing/2014/main" id="{4A8015F8-EA40-4AED-9A62-0FFB12644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295" y="1984630"/>
            <a:ext cx="3053176" cy="487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1">
            <a:extLst>
              <a:ext uri="{FF2B5EF4-FFF2-40B4-BE49-F238E27FC236}">
                <a16:creationId xmlns:a16="http://schemas.microsoft.com/office/drawing/2014/main" id="{CF53899D-FA67-450B-9571-A6E4623452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63557" y="166054"/>
            <a:ext cx="8229024" cy="607721"/>
          </a:xfrm>
          <a:solidFill>
            <a:srgbClr val="FCC79B"/>
          </a:solidFill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32259" rIns="0" bIns="0" numCol="1" anchor="ctr" anchorCtr="0" compatLnSpc="1">
            <a:prstTxWarp prst="textNoShape">
              <a:avLst/>
            </a:prstTxWarp>
          </a:bodyPr>
          <a:lstStyle/>
          <a:p>
            <a:pPr eaLnBrk="1"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es-ES" altLang="gl-ES" sz="2903" b="1" dirty="0"/>
              <a:t>O FRACASO DO GOBERNO PROVISIONAL</a:t>
            </a:r>
          </a:p>
        </p:txBody>
      </p:sp>
      <p:sp>
        <p:nvSpPr>
          <p:cNvPr id="198659" name="Rectangle 2">
            <a:extLst>
              <a:ext uri="{FF2B5EF4-FFF2-40B4-BE49-F238E27FC236}">
                <a16:creationId xmlns:a16="http://schemas.microsoft.com/office/drawing/2014/main" id="{16C5D18E-0A58-4094-99F7-6E1BC15C6C1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68941" y="900953"/>
            <a:ext cx="11698941" cy="5790993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5864" indent="-195864" eaLnBrk="1">
              <a:lnSpc>
                <a:spcPct val="102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b="1" dirty="0">
                <a:latin typeface="Century Gothic" panose="020B0502020202020204" pitchFamily="34" charset="0"/>
              </a:rPr>
              <a:t>Dualidade de poderes</a:t>
            </a:r>
            <a:r>
              <a:rPr lang="gl-ES" altLang="gl-ES" sz="2800" dirty="0">
                <a:latin typeface="Century Gothic" panose="020B0502020202020204" pitchFamily="34" charset="0"/>
              </a:rPr>
              <a:t>: </a:t>
            </a:r>
            <a:r>
              <a:rPr lang="gl-ES" altLang="gl-ES" sz="2800" u="sng" dirty="0">
                <a:latin typeface="Century Gothic" panose="020B0502020202020204" pitchFamily="34" charset="0"/>
              </a:rPr>
              <a:t>Goberno provisional</a:t>
            </a:r>
            <a:r>
              <a:rPr lang="gl-ES" altLang="gl-ES" sz="2800" dirty="0">
                <a:latin typeface="Century Gothic" panose="020B0502020202020204" pitchFamily="34" charset="0"/>
              </a:rPr>
              <a:t> (legal)e </a:t>
            </a:r>
            <a:r>
              <a:rPr lang="gl-ES" altLang="gl-ES" sz="2800" u="sng" dirty="0">
                <a:latin typeface="Century Gothic" panose="020B0502020202020204" pitchFamily="34" charset="0"/>
              </a:rPr>
              <a:t>Soviets </a:t>
            </a:r>
            <a:r>
              <a:rPr lang="gl-ES" altLang="gl-ES" sz="2800" dirty="0">
                <a:latin typeface="Century Gothic" panose="020B0502020202020204" pitchFamily="34" charset="0"/>
              </a:rPr>
              <a:t>(real).</a:t>
            </a:r>
          </a:p>
          <a:p>
            <a:pPr marL="391729" lvl="1" indent="-195864" eaLnBrk="1">
              <a:lnSpc>
                <a:spcPct val="102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dirty="0">
                <a:latin typeface="Century Gothic" panose="020B0502020202020204" pitchFamily="34" charset="0"/>
              </a:rPr>
              <a:t>Isto trae moitos problemas</a:t>
            </a:r>
          </a:p>
          <a:p>
            <a:pPr marL="195864" indent="-195864" eaLnBrk="1">
              <a:lnSpc>
                <a:spcPct val="102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dirty="0">
                <a:latin typeface="Century Gothic" panose="020B0502020202020204" pitchFamily="34" charset="0"/>
              </a:rPr>
              <a:t>O goberno provisional decide continuar na guerra e continúan as derrotas</a:t>
            </a:r>
          </a:p>
          <a:p>
            <a:pPr marL="195864" indent="-195864" eaLnBrk="1">
              <a:lnSpc>
                <a:spcPct val="102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b="1" dirty="0">
                <a:latin typeface="Century Gothic" panose="020B0502020202020204" pitchFamily="34" charset="0"/>
              </a:rPr>
              <a:t>Que pensan da I guerra os grupos políticos</a:t>
            </a:r>
            <a:r>
              <a:rPr lang="gl-ES" altLang="gl-ES" sz="2800" dirty="0">
                <a:latin typeface="Century Gothic" panose="020B0502020202020204" pitchFamily="34" charset="0"/>
              </a:rPr>
              <a:t>: </a:t>
            </a:r>
          </a:p>
          <a:p>
            <a:pPr marL="587593" lvl="2" indent="-195864" eaLnBrk="1">
              <a:lnSpc>
                <a:spcPct val="102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b="1" i="1" dirty="0">
                <a:latin typeface="Century Gothic" panose="020B0502020202020204" pitchFamily="34" charset="0"/>
              </a:rPr>
              <a:t>Menxeviques</a:t>
            </a:r>
            <a:r>
              <a:rPr lang="gl-ES" altLang="gl-ES" sz="2800" dirty="0">
                <a:latin typeface="Century Gothic" panose="020B0502020202020204" pitchFamily="34" charset="0"/>
              </a:rPr>
              <a:t> defenden a guerra coma defensa da patria.</a:t>
            </a:r>
          </a:p>
          <a:p>
            <a:pPr marL="587593" lvl="2" indent="-195864" eaLnBrk="1">
              <a:lnSpc>
                <a:spcPct val="102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b="1" i="1" dirty="0">
                <a:latin typeface="Century Gothic" panose="020B0502020202020204" pitchFamily="34" charset="0"/>
              </a:rPr>
              <a:t>Bolxeviques: </a:t>
            </a:r>
            <a:r>
              <a:rPr lang="gl-ES" altLang="gl-ES" sz="2800" dirty="0">
                <a:latin typeface="Century Gothic" panose="020B0502020202020204" pitchFamily="34" charset="0"/>
              </a:rPr>
              <a:t>defenden a saída da guerra.</a:t>
            </a:r>
          </a:p>
          <a:p>
            <a:pPr marL="587593" lvl="2" indent="-195864" eaLnBrk="1">
              <a:lnSpc>
                <a:spcPct val="102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b="1" i="1" dirty="0">
                <a:latin typeface="Century Gothic" panose="020B0502020202020204" pitchFamily="34" charset="0"/>
              </a:rPr>
              <a:t>Burguesía: </a:t>
            </a:r>
            <a:r>
              <a:rPr lang="gl-ES" altLang="gl-ES" sz="2800" dirty="0">
                <a:latin typeface="Century Gothic" panose="020B0502020202020204" pitchFamily="34" charset="0"/>
              </a:rPr>
              <a:t>usan a guerra coma pretexto para no ceder nada.</a:t>
            </a:r>
          </a:p>
          <a:p>
            <a:pPr marL="195864" indent="-195864" eaLnBrk="1">
              <a:lnSpc>
                <a:spcPct val="102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dirty="0">
                <a:latin typeface="Century Gothic" panose="020B0502020202020204" pitchFamily="34" charset="0"/>
              </a:rPr>
              <a:t> Os </a:t>
            </a:r>
            <a:r>
              <a:rPr lang="gl-ES" altLang="gl-ES" sz="2800" b="1" i="1" dirty="0">
                <a:latin typeface="Century Gothic" panose="020B0502020202020204" pitchFamily="34" charset="0"/>
              </a:rPr>
              <a:t>Obreiros:</a:t>
            </a:r>
            <a:r>
              <a:rPr lang="gl-ES" altLang="gl-ES" sz="2800" dirty="0">
                <a:latin typeface="Century Gothic" panose="020B0502020202020204" pitchFamily="34" charset="0"/>
              </a:rPr>
              <a:t> Demandan xornadas de 8 horas e subidas salariais. Confiscacións de industrias.</a:t>
            </a:r>
          </a:p>
          <a:p>
            <a:pPr marL="195864" indent="-195864" eaLnBrk="1">
              <a:lnSpc>
                <a:spcPct val="102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b="1" i="1" dirty="0">
                <a:latin typeface="Century Gothic" panose="020B0502020202020204" pitchFamily="34" charset="0"/>
              </a:rPr>
              <a:t>Campesiños:</a:t>
            </a:r>
            <a:r>
              <a:rPr lang="gl-ES" altLang="gl-ES" sz="2800" dirty="0">
                <a:latin typeface="Century Gothic" panose="020B0502020202020204" pitchFamily="34" charset="0"/>
              </a:rPr>
              <a:t> Demandan terras gratuítas Ocupación de terras.</a:t>
            </a:r>
          </a:p>
          <a:p>
            <a:pPr marL="195864" indent="-195864" algn="ctr" eaLnBrk="1">
              <a:lnSpc>
                <a:spcPct val="102000"/>
              </a:lnSpc>
              <a:spcBef>
                <a:spcPct val="0"/>
              </a:spcBef>
              <a:buSzPct val="4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800" b="1" i="1" dirty="0">
                <a:latin typeface="Century Gothic" panose="020B0502020202020204" pitchFamily="34" charset="0"/>
              </a:rPr>
              <a:t>O GOBERNO PROVISIONAL NON SOLUCIONA OS PROBLEMAS E ESTÁ FERIDO DE MORTE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">
            <a:extLst>
              <a:ext uri="{FF2B5EF4-FFF2-40B4-BE49-F238E27FC236}">
                <a16:creationId xmlns:a16="http://schemas.microsoft.com/office/drawing/2014/main" id="{99E15C28-DC18-47E9-95DA-1C5CCD7086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50435" y="136817"/>
            <a:ext cx="8491131" cy="535538"/>
          </a:xfrm>
          <a:solidFill>
            <a:srgbClr val="DDDDDD"/>
          </a:solidFill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35485" rIns="0" bIns="0" numCol="1" anchor="ctr" anchorCtr="0" compatLnSpc="1">
            <a:prstTxWarp prst="textNoShape">
              <a:avLst/>
            </a:prstTxWarp>
          </a:bodyPr>
          <a:lstStyle/>
          <a:p>
            <a:pPr eaLnBrk="1"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b="1" dirty="0"/>
              <a:t>AS TESES DE ABRIL</a:t>
            </a:r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E46F043E-8938-41E8-A0AE-0931CC0F77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5177" y="871293"/>
            <a:ext cx="7919952" cy="5986707"/>
          </a:xfrm>
          <a:solidFill>
            <a:srgbClr val="FFFBCC"/>
          </a:solidFill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91729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dirty="0" err="1"/>
              <a:t>Lenin</a:t>
            </a:r>
            <a:r>
              <a:rPr lang="gl-ES" altLang="gl-ES" sz="2400" dirty="0"/>
              <a:t>, volve do exilio, e presenta o seu programa; as teses de abril.</a:t>
            </a:r>
          </a:p>
          <a:p>
            <a:pPr marL="783458" lvl="1" indent="-293797" eaLnBrk="1"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000" dirty="0"/>
              <a:t>Saír da guerra.</a:t>
            </a:r>
          </a:p>
          <a:p>
            <a:pPr marL="783458" lvl="1" indent="-293797" eaLnBrk="1"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000" dirty="0"/>
              <a:t>Control das fábricas por parte do proletario.</a:t>
            </a:r>
          </a:p>
          <a:p>
            <a:pPr marL="783458" lvl="1" indent="-293797" eaLnBrk="1"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000" dirty="0"/>
              <a:t>Redistribución da terra entre os campesiños.</a:t>
            </a:r>
          </a:p>
          <a:p>
            <a:pPr marL="783458" lvl="1" indent="-293797" eaLnBrk="1"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000" dirty="0"/>
              <a:t>Autonomía para as nacionalidades.</a:t>
            </a:r>
          </a:p>
          <a:p>
            <a:pPr marL="783458" lvl="1" indent="-293797" eaLnBrk="1"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000" dirty="0"/>
              <a:t>Todo o poder para os soviets.</a:t>
            </a:r>
          </a:p>
          <a:p>
            <a:pPr marL="391729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dirty="0" err="1"/>
              <a:t>Lenin</a:t>
            </a:r>
            <a:r>
              <a:rPr lang="gl-ES" altLang="gl-ES" sz="2400" dirty="0"/>
              <a:t> gaña moitos adeptos. Os seus seguidores provocan unha insurrección en xullo: </a:t>
            </a:r>
            <a:r>
              <a:rPr lang="gl-ES" altLang="gl-ES" sz="2400" dirty="0" err="1"/>
              <a:t>Lenin</a:t>
            </a:r>
            <a:r>
              <a:rPr lang="gl-ES" altLang="gl-ES" sz="2400" dirty="0"/>
              <a:t> ten que exiliarse outra vez.</a:t>
            </a:r>
          </a:p>
          <a:p>
            <a:pPr marL="391729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dirty="0"/>
              <a:t>Golpe de estado conservador en setembro.</a:t>
            </a:r>
          </a:p>
          <a:p>
            <a:pPr marL="391729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dirty="0"/>
              <a:t>A guerra cada vez vai peor</a:t>
            </a:r>
          </a:p>
          <a:p>
            <a:pPr marL="391729" indent="-293797" eaLnBrk="1"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</a:tabLst>
            </a:pPr>
            <a:r>
              <a:rPr lang="gl-ES" altLang="gl-ES" sz="2400" dirty="0"/>
              <a:t>Aparecen movementos independentistas en Polonia, Finlandia e Ucraína.</a:t>
            </a:r>
          </a:p>
        </p:txBody>
      </p:sp>
      <p:pic>
        <p:nvPicPr>
          <p:cNvPr id="200708" name="Picture 3">
            <a:extLst>
              <a:ext uri="{FF2B5EF4-FFF2-40B4-BE49-F238E27FC236}">
                <a16:creationId xmlns:a16="http://schemas.microsoft.com/office/drawing/2014/main" id="{2403074A-BBBF-48A3-9FFC-35359221D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08" y="1315045"/>
            <a:ext cx="3350516" cy="487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1">
            <a:extLst>
              <a:ext uri="{FF2B5EF4-FFF2-40B4-BE49-F238E27FC236}">
                <a16:creationId xmlns:a16="http://schemas.microsoft.com/office/drawing/2014/main" id="{0E4DB94B-686A-44AB-92FD-A73E74856C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489" y="195861"/>
            <a:ext cx="8489692" cy="718636"/>
          </a:xfrm>
          <a:solidFill>
            <a:srgbClr val="FAA61A"/>
          </a:solidFill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lnSpc>
                <a:spcPct val="100000"/>
              </a:lnSpc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903" b="1" u="sng">
                <a:latin typeface="Century Gothic" panose="020B0502020202020204" pitchFamily="34" charset="0"/>
              </a:rPr>
              <a:t>A revolución de outubro: triunfo bolxevique.</a:t>
            </a:r>
          </a:p>
        </p:txBody>
      </p:sp>
      <p:sp>
        <p:nvSpPr>
          <p:cNvPr id="202755" name="Text Box 2">
            <a:extLst>
              <a:ext uri="{FF2B5EF4-FFF2-40B4-BE49-F238E27FC236}">
                <a16:creationId xmlns:a16="http://schemas.microsoft.com/office/drawing/2014/main" id="{7E85C30E-65E0-4353-8DC7-453D616D8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64" y="914497"/>
            <a:ext cx="8784922" cy="574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863600" indent="-323850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359" dirty="0">
                <a:solidFill>
                  <a:srgbClr val="FFFFFF"/>
                </a:solidFill>
                <a:latin typeface="Century Gothic" panose="020B0502020202020204" pitchFamily="34" charset="0"/>
              </a:rPr>
              <a:t>Noite do </a:t>
            </a:r>
            <a:r>
              <a:rPr lang="gl-ES" altLang="gl-ES" sz="2359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24 de outubro</a:t>
            </a:r>
            <a:r>
              <a:rPr lang="gl-ES" altLang="gl-ES" sz="2359" dirty="0">
                <a:solidFill>
                  <a:srgbClr val="FFFFFF"/>
                </a:solidFill>
                <a:latin typeface="Century Gothic" panose="020B0502020202020204" pitchFamily="34" charset="0"/>
              </a:rPr>
              <a:t>:</a:t>
            </a:r>
          </a:p>
          <a:p>
            <a:pPr marL="783458" lvl="1" indent="-293797" defTabSz="407571" fontAlgn="base">
              <a:lnSpc>
                <a:spcPct val="100000"/>
              </a:lnSpc>
              <a:spcBef>
                <a:spcPts val="1032"/>
              </a:spcBef>
              <a:spcAft>
                <a:spcPct val="0"/>
              </a:spcAft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359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Lenin</a:t>
            </a:r>
            <a:r>
              <a:rPr lang="gl-ES" altLang="gl-ES" sz="2359" dirty="0">
                <a:solidFill>
                  <a:srgbClr val="FFFFFF"/>
                </a:solidFill>
                <a:latin typeface="Century Gothic" panose="020B0502020202020204" pitchFamily="34" charset="0"/>
              </a:rPr>
              <a:t> instálase na sede do Soviet de </a:t>
            </a:r>
            <a:r>
              <a:rPr lang="gl-ES" altLang="gl-ES" sz="2359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Petrogrado</a:t>
            </a:r>
            <a:endParaRPr lang="gl-ES" altLang="gl-ES" sz="2359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783458" lvl="1" indent="-293797" defTabSz="407571" fontAlgn="base">
              <a:lnSpc>
                <a:spcPct val="100000"/>
              </a:lnSpc>
              <a:spcBef>
                <a:spcPts val="1032"/>
              </a:spcBef>
              <a:spcAft>
                <a:spcPct val="0"/>
              </a:spcAft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359" dirty="0">
                <a:solidFill>
                  <a:srgbClr val="FFFFFF"/>
                </a:solidFill>
                <a:latin typeface="Century Gothic" panose="020B0502020202020204" pitchFamily="34" charset="0"/>
              </a:rPr>
              <a:t> A Garda Vermella toma </a:t>
            </a:r>
            <a:r>
              <a:rPr lang="gl-ES" altLang="gl-ES" sz="2359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Petrogrado</a:t>
            </a:r>
            <a:endParaRPr lang="gl-ES" altLang="gl-ES" sz="2359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359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O 25:</a:t>
            </a:r>
          </a:p>
          <a:p>
            <a:pPr marL="783458" lvl="1" indent="-293797" defTabSz="407571" fontAlgn="base">
              <a:lnSpc>
                <a:spcPct val="100000"/>
              </a:lnSpc>
              <a:spcBef>
                <a:spcPts val="1032"/>
              </a:spcBef>
              <a:spcAft>
                <a:spcPct val="0"/>
              </a:spcAft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359" dirty="0">
                <a:solidFill>
                  <a:srgbClr val="FFFFFF"/>
                </a:solidFill>
                <a:latin typeface="Century Gothic" panose="020B0502020202020204" pitchFamily="34" charset="0"/>
              </a:rPr>
              <a:t>Os soviets son controlados polos Bolxeviques</a:t>
            </a:r>
          </a:p>
          <a:p>
            <a:pPr marL="783458" lvl="1" indent="-293797" defTabSz="407571" fontAlgn="base">
              <a:lnSpc>
                <a:spcPct val="100000"/>
              </a:lnSpc>
              <a:spcBef>
                <a:spcPts val="1032"/>
              </a:spcBef>
              <a:spcAft>
                <a:spcPct val="0"/>
              </a:spcAft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359" dirty="0">
                <a:solidFill>
                  <a:srgbClr val="FFFFFF"/>
                </a:solidFill>
                <a:latin typeface="Century Gothic" panose="020B0502020202020204" pitchFamily="34" charset="0"/>
              </a:rPr>
              <a:t>O acoirazado Aurora apunta cara o palacio de inverno.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359" dirty="0">
                <a:solidFill>
                  <a:srgbClr val="FFFFFF"/>
                </a:solidFill>
                <a:latin typeface="Century Gothic" panose="020B0502020202020204" pitchFamily="34" charset="0"/>
              </a:rPr>
              <a:t>Na </a:t>
            </a:r>
            <a:r>
              <a:rPr lang="gl-ES" altLang="gl-ES" sz="2359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madrugada do 26 </a:t>
            </a:r>
            <a:r>
              <a:rPr lang="gl-ES" altLang="gl-ES" sz="2359" dirty="0">
                <a:solidFill>
                  <a:srgbClr val="FFFFFF"/>
                </a:solidFill>
                <a:latin typeface="Century Gothic" panose="020B0502020202020204" pitchFamily="34" charset="0"/>
              </a:rPr>
              <a:t>a Garda Vermella ocupa o palacio de inverno e deteñen o Goberno Provisional, non a </a:t>
            </a:r>
            <a:r>
              <a:rPr lang="gl-ES" altLang="gl-ES" sz="2359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Kerenski</a:t>
            </a:r>
            <a:endParaRPr lang="gl-ES" altLang="gl-ES" sz="2359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359" dirty="0">
                <a:solidFill>
                  <a:srgbClr val="FFFFFF"/>
                </a:solidFill>
                <a:latin typeface="Century Gothic" panose="020B0502020202020204" pitchFamily="34" charset="0"/>
              </a:rPr>
              <a:t>A Revolución Bolxevique triunfa.</a:t>
            </a:r>
          </a:p>
          <a:p>
            <a:pPr marL="783458" lvl="1" indent="-293797" defTabSz="407571" fontAlgn="base">
              <a:lnSpc>
                <a:spcPct val="100000"/>
              </a:lnSpc>
              <a:spcBef>
                <a:spcPts val="1032"/>
              </a:spcBef>
              <a:spcAft>
                <a:spcPct val="0"/>
              </a:spcAft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359" dirty="0">
                <a:solidFill>
                  <a:srgbClr val="FFFFFF"/>
                </a:solidFill>
                <a:latin typeface="Century Gothic" panose="020B0502020202020204" pitchFamily="34" charset="0"/>
              </a:rPr>
              <a:t>Ratificase o traspaso de poder os soviets.</a:t>
            </a:r>
          </a:p>
          <a:p>
            <a:pPr marL="783458" lvl="1" indent="-293797" defTabSz="407571" fontAlgn="base">
              <a:lnSpc>
                <a:spcPct val="100000"/>
              </a:lnSpc>
              <a:spcBef>
                <a:spcPts val="1032"/>
              </a:spcBef>
              <a:spcAft>
                <a:spcPct val="0"/>
              </a:spcAft>
              <a:buSzPct val="75000"/>
              <a:buFont typeface="Symbol" panose="05050102010706020507" pitchFamily="18" charset="2"/>
              <a:buChar char="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r>
              <a:rPr lang="gl-ES" altLang="gl-ES" sz="2359" dirty="0">
                <a:solidFill>
                  <a:srgbClr val="FFFFFF"/>
                </a:solidFill>
                <a:latin typeface="Century Gothic" panose="020B0502020202020204" pitchFamily="34" charset="0"/>
              </a:rPr>
              <a:t>Espállase a revolución por toda Rusia.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  <a:tab pos="8558990" algn="l"/>
              </a:tabLst>
            </a:pPr>
            <a:endParaRPr lang="gl-ES" altLang="gl-ES" sz="2359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2756" name="Picture 3">
            <a:extLst>
              <a:ext uri="{FF2B5EF4-FFF2-40B4-BE49-F238E27FC236}">
                <a16:creationId xmlns:a16="http://schemas.microsoft.com/office/drawing/2014/main" id="{997DC251-D1A4-4671-92FD-BEB76B2A7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052" y="2226751"/>
            <a:ext cx="3412136" cy="312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1">
            <a:extLst>
              <a:ext uri="{FF2B5EF4-FFF2-40B4-BE49-F238E27FC236}">
                <a16:creationId xmlns:a16="http://schemas.microsoft.com/office/drawing/2014/main" id="{4C192B5D-478E-4B91-B236-C13CC7548E1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010200" y="206881"/>
            <a:ext cx="7838743" cy="6205611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95864" indent="-195864" eaLnBrk="1">
              <a:lnSpc>
                <a:spcPct val="102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b="1" u="sng" dirty="0">
                <a:latin typeface="Century Gothic" panose="020B0502020202020204" pitchFamily="34" charset="0"/>
              </a:rPr>
              <a:t>Fórmase o primeiro goberno bolxevique</a:t>
            </a:r>
            <a:r>
              <a:rPr lang="gl-ES" altLang="gl-ES" sz="2359" u="sng" dirty="0">
                <a:latin typeface="Century Gothic" panose="020B0502020202020204" pitchFamily="34" charset="0"/>
              </a:rPr>
              <a:t>:</a:t>
            </a:r>
          </a:p>
          <a:p>
            <a:pPr marL="587593" lvl="2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sz="2359" b="1" i="1" dirty="0" err="1">
                <a:latin typeface="Century Gothic" panose="020B0502020202020204" pitchFamily="34" charset="0"/>
              </a:rPr>
              <a:t>Lenin</a:t>
            </a:r>
            <a:r>
              <a:rPr lang="gl-ES" altLang="gl-ES" sz="2359" dirty="0">
                <a:latin typeface="Century Gothic" panose="020B0502020202020204" pitchFamily="34" charset="0"/>
              </a:rPr>
              <a:t> presidente.</a:t>
            </a:r>
          </a:p>
          <a:p>
            <a:pPr marL="587593" lvl="2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sz="2359" b="1" i="1" dirty="0" err="1">
                <a:latin typeface="Century Gothic" panose="020B0502020202020204" pitchFamily="34" charset="0"/>
              </a:rPr>
              <a:t>Troski</a:t>
            </a:r>
            <a:r>
              <a:rPr lang="gl-ES" altLang="gl-ES" sz="2359" dirty="0">
                <a:latin typeface="Century Gothic" panose="020B0502020202020204" pitchFamily="34" charset="0"/>
              </a:rPr>
              <a:t> en exteriores</a:t>
            </a:r>
          </a:p>
          <a:p>
            <a:pPr marL="587593" lvl="2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sz="2359" b="1" i="1" dirty="0" err="1">
                <a:latin typeface="Century Gothic" panose="020B0502020202020204" pitchFamily="34" charset="0"/>
              </a:rPr>
              <a:t>Stalin</a:t>
            </a:r>
            <a:r>
              <a:rPr lang="gl-ES" altLang="gl-ES" sz="2359" dirty="0">
                <a:latin typeface="Century Gothic" panose="020B0502020202020204" pitchFamily="34" charset="0"/>
              </a:rPr>
              <a:t> en asuntos das nacionalidades</a:t>
            </a:r>
          </a:p>
          <a:p>
            <a:pPr marL="195864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b="1" u="sng" dirty="0">
                <a:highlight>
                  <a:srgbClr val="FFFF00"/>
                </a:highlight>
                <a:latin typeface="Century Gothic" panose="020B0502020202020204" pitchFamily="34" charset="0"/>
              </a:rPr>
              <a:t>Medidas:</a:t>
            </a:r>
          </a:p>
          <a:p>
            <a:pPr marL="391729" lvl="1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sz="2359" b="1" i="1" u="sng" dirty="0">
                <a:highlight>
                  <a:srgbClr val="FF0000"/>
                </a:highlight>
                <a:latin typeface="Century Gothic" panose="020B0502020202020204" pitchFamily="34" charset="0"/>
              </a:rPr>
              <a:t>Decreto sobre a paz</a:t>
            </a:r>
          </a:p>
          <a:p>
            <a:pPr marL="754654" lvl="2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sz="1996" dirty="0">
                <a:latin typeface="Century Gothic" panose="020B0502020202020204" pitchFamily="34" charset="0"/>
              </a:rPr>
              <a:t>Saída da guerra: </a:t>
            </a:r>
            <a:r>
              <a:rPr lang="gl-ES" altLang="gl-ES" sz="2359" b="1" i="1" dirty="0" err="1">
                <a:latin typeface="Century Gothic" panose="020B0502020202020204" pitchFamily="34" charset="0"/>
              </a:rPr>
              <a:t>Brest-Litvosk</a:t>
            </a:r>
            <a:endParaRPr lang="gl-ES" altLang="gl-ES" sz="2359" b="1" i="1" dirty="0">
              <a:latin typeface="Century Gothic" panose="020B0502020202020204" pitchFamily="34" charset="0"/>
            </a:endParaRPr>
          </a:p>
          <a:p>
            <a:pPr marL="391729" lvl="1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sz="2359" b="1" i="1" u="sng" dirty="0">
                <a:highlight>
                  <a:srgbClr val="FF0000"/>
                </a:highlight>
                <a:latin typeface="Century Gothic" panose="020B0502020202020204" pitchFamily="34" charset="0"/>
              </a:rPr>
              <a:t>Decreto sobre a terra</a:t>
            </a:r>
            <a:r>
              <a:rPr lang="gl-ES" altLang="gl-ES" sz="2359" i="1" u="sng" dirty="0">
                <a:latin typeface="Century Gothic" panose="020B0502020202020204" pitchFamily="34" charset="0"/>
              </a:rPr>
              <a:t>:</a:t>
            </a:r>
            <a:r>
              <a:rPr lang="gl-ES" altLang="gl-ES" sz="2359" i="1" dirty="0">
                <a:latin typeface="Century Gothic" panose="020B0502020202020204" pitchFamily="34" charset="0"/>
              </a:rPr>
              <a:t> </a:t>
            </a:r>
            <a:r>
              <a:rPr lang="gl-ES" altLang="gl-ES" sz="2359" i="1" u="sng" dirty="0">
                <a:latin typeface="Century Gothic" panose="020B0502020202020204" pitchFamily="34" charset="0"/>
              </a:rPr>
              <a:t>Expropiación</a:t>
            </a:r>
            <a:r>
              <a:rPr lang="gl-ES" altLang="gl-ES" sz="2359" dirty="0">
                <a:latin typeface="Century Gothic" panose="020B0502020202020204" pitchFamily="34" charset="0"/>
              </a:rPr>
              <a:t> sen indemnización dos grandes </a:t>
            </a:r>
            <a:r>
              <a:rPr lang="gl-ES" altLang="gl-ES" sz="2359" i="1" u="sng" dirty="0">
                <a:latin typeface="Century Gothic" panose="020B0502020202020204" pitchFamily="34" charset="0"/>
              </a:rPr>
              <a:t>latifundios</a:t>
            </a:r>
            <a:r>
              <a:rPr lang="gl-ES" altLang="gl-ES" sz="2359" dirty="0">
                <a:latin typeface="Century Gothic" panose="020B0502020202020204" pitchFamily="34" charset="0"/>
              </a:rPr>
              <a:t>, pasando a ser controlados polos campesiños</a:t>
            </a:r>
          </a:p>
          <a:p>
            <a:pPr marL="391729" lvl="1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sz="2359" b="1" i="1" u="sng" dirty="0">
                <a:highlight>
                  <a:srgbClr val="FF0000"/>
                </a:highlight>
                <a:latin typeface="Century Gothic" panose="020B0502020202020204" pitchFamily="34" charset="0"/>
              </a:rPr>
              <a:t>Decreto sobre as empresas</a:t>
            </a:r>
            <a:r>
              <a:rPr lang="gl-ES" altLang="gl-ES" sz="2359" i="1" u="sng" dirty="0">
                <a:latin typeface="Century Gothic" panose="020B0502020202020204" pitchFamily="34" charset="0"/>
              </a:rPr>
              <a:t>:</a:t>
            </a:r>
            <a:r>
              <a:rPr lang="gl-ES" altLang="gl-ES" sz="2359" i="1" dirty="0">
                <a:latin typeface="Century Gothic" panose="020B0502020202020204" pitchFamily="34" charset="0"/>
              </a:rPr>
              <a:t> </a:t>
            </a:r>
            <a:r>
              <a:rPr lang="gl-ES" altLang="gl-ES" sz="2359" i="1" u="sng" dirty="0">
                <a:latin typeface="Century Gothic" panose="020B0502020202020204" pitchFamily="34" charset="0"/>
              </a:rPr>
              <a:t>Expropiación</a:t>
            </a:r>
            <a:r>
              <a:rPr lang="gl-ES" altLang="gl-ES" sz="2359" dirty="0">
                <a:latin typeface="Century Gothic" panose="020B0502020202020204" pitchFamily="34" charset="0"/>
              </a:rPr>
              <a:t> e control das </a:t>
            </a:r>
            <a:r>
              <a:rPr lang="gl-ES" altLang="gl-ES" sz="2359" b="1" u="sng" dirty="0">
                <a:latin typeface="Century Gothic" panose="020B0502020202020204" pitchFamily="34" charset="0"/>
              </a:rPr>
              <a:t>fábricas</a:t>
            </a:r>
            <a:r>
              <a:rPr lang="gl-ES" altLang="gl-ES" sz="2359" dirty="0">
                <a:latin typeface="Century Gothic" panose="020B0502020202020204" pitchFamily="34" charset="0"/>
              </a:rPr>
              <a:t> polos obreiros</a:t>
            </a:r>
          </a:p>
          <a:p>
            <a:pPr marL="391729" lvl="1" indent="-195864" eaLnBrk="1" hangingPunct="1">
              <a:lnSpc>
                <a:spcPct val="102000"/>
              </a:lnSpc>
              <a:spcBef>
                <a:spcPts val="907"/>
              </a:spcBef>
              <a:buSzPct val="45000"/>
              <a:buFont typeface="Wingdings" panose="05000000000000000000" pitchFamily="2" charset="2"/>
              <a:buChar char="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</a:pPr>
            <a:r>
              <a:rPr lang="gl-ES" altLang="gl-ES" sz="2359" dirty="0">
                <a:latin typeface="Century Gothic" panose="020B0502020202020204" pitchFamily="34" charset="0"/>
              </a:rPr>
              <a:t>Dereito a soberanía dos pobos de Rusia</a:t>
            </a:r>
          </a:p>
        </p:txBody>
      </p:sp>
      <p:pic>
        <p:nvPicPr>
          <p:cNvPr id="204803" name="Picture 2">
            <a:extLst>
              <a:ext uri="{FF2B5EF4-FFF2-40B4-BE49-F238E27FC236}">
                <a16:creationId xmlns:a16="http://schemas.microsoft.com/office/drawing/2014/main" id="{334D08C3-2528-452E-BE61-6C9E4A5D6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688" y="1229273"/>
            <a:ext cx="4397256" cy="249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>
            <a:extLst>
              <a:ext uri="{FF2B5EF4-FFF2-40B4-BE49-F238E27FC236}">
                <a16:creationId xmlns:a16="http://schemas.microsoft.com/office/drawing/2014/main" id="{E6B5614E-C404-42FC-B3D7-E89133094955}"/>
              </a:ext>
            </a:extLst>
          </p:cNvPr>
          <p:cNvSpPr/>
          <p:nvPr/>
        </p:nvSpPr>
        <p:spPr>
          <a:xfrm>
            <a:off x="1915242" y="293791"/>
            <a:ext cx="7053861" cy="1175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algn="ctr" defTabSz="685867">
              <a:defRPr/>
            </a:pPr>
            <a:r>
              <a:rPr lang="gl-ES" sz="3629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Conceptos do pensamento de </a:t>
            </a:r>
            <a:r>
              <a:rPr lang="gl-ES" sz="3629" b="1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Marx</a:t>
            </a:r>
            <a:endParaRPr lang="gl-ES" sz="3629" b="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>
              <a:defRPr/>
            </a:pPr>
            <a:endParaRPr lang="gl-ES" sz="315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36" name="CustomShape 2">
            <a:extLst>
              <a:ext uri="{FF2B5EF4-FFF2-40B4-BE49-F238E27FC236}">
                <a16:creationId xmlns:a16="http://schemas.microsoft.com/office/drawing/2014/main" id="{0BF02603-5EBC-408D-BBD1-5CB4047B39FE}"/>
              </a:ext>
            </a:extLst>
          </p:cNvPr>
          <p:cNvSpPr/>
          <p:nvPr/>
        </p:nvSpPr>
        <p:spPr>
          <a:xfrm>
            <a:off x="2111102" y="1497758"/>
            <a:ext cx="8296711" cy="48331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  <a:defRPr/>
            </a:pP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Conseguida  a igualdade civil e legal (tras as revolucións liberais), agora toca, conseguir a </a:t>
            </a:r>
            <a:r>
              <a:rPr lang="gl-ES" sz="254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igualdade social e económica, </a:t>
            </a: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con novas revolucións.</a:t>
            </a:r>
            <a:endParaRPr lang="gl-ES" sz="254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  <a:defRPr/>
            </a:pP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Os </a:t>
            </a:r>
            <a:r>
              <a:rPr lang="gl-ES" sz="254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proletarios</a:t>
            </a: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constituídos coma clase social soamente poden ser fieis os seus iguais.</a:t>
            </a:r>
            <a:endParaRPr lang="gl-ES" sz="254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  <a:defRPr/>
            </a:pP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Queren </a:t>
            </a:r>
            <a:r>
              <a:rPr lang="gl-ES" sz="254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transformar o mundo</a:t>
            </a: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se os burgueses poden (liberalismo) os proletarios tamén o conseguirán (marxismo-comunismo).</a:t>
            </a:r>
            <a:endParaRPr lang="gl-ES" sz="254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  <a:defRPr/>
            </a:pP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 </a:t>
            </a:r>
            <a:r>
              <a:rPr lang="gl-ES" sz="254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capitalismo non aporta solucións</a:t>
            </a: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de futuro para o proletario.</a:t>
            </a:r>
            <a:endParaRPr lang="gl-ES" sz="254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  <a:defRPr/>
            </a:pP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Elaboración dunha teoría sólida: O </a:t>
            </a:r>
            <a:r>
              <a:rPr lang="gl-ES" sz="254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socialismo científico</a:t>
            </a: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54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1">
            <a:extLst>
              <a:ext uri="{FF2B5EF4-FFF2-40B4-BE49-F238E27FC236}">
                <a16:creationId xmlns:a16="http://schemas.microsoft.com/office/drawing/2014/main" id="{4728992C-7B18-41C7-BF65-B04738E728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273629"/>
            <a:ext cx="8229024" cy="1144921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35485" rIns="0" bIns="0" numCol="1" anchor="ctr" anchorCtr="0" compatLnSpc="1">
            <a:prstTxWarp prst="textNoShape">
              <a:avLst/>
            </a:prstTxWarp>
          </a:bodyPr>
          <a:lstStyle/>
          <a:p>
            <a:pPr eaLnBrk="1"/>
            <a:endParaRPr lang="gl-ES" altLang="gl-ES"/>
          </a:p>
        </p:txBody>
      </p:sp>
      <p:pic>
        <p:nvPicPr>
          <p:cNvPr id="194563" name="Picture 2">
            <a:extLst>
              <a:ext uri="{FF2B5EF4-FFF2-40B4-BE49-F238E27FC236}">
                <a16:creationId xmlns:a16="http://schemas.microsoft.com/office/drawing/2014/main" id="{BBDC7122-762C-4741-8668-0931D7CC1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1" y="260667"/>
            <a:ext cx="6726946" cy="415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64" name="Picture 3">
            <a:extLst>
              <a:ext uri="{FF2B5EF4-FFF2-40B4-BE49-F238E27FC236}">
                <a16:creationId xmlns:a16="http://schemas.microsoft.com/office/drawing/2014/main" id="{6C0EA933-C6BB-48C3-BB1B-8D8C180FC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164" y="3674848"/>
            <a:ext cx="6140805" cy="307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1">
            <a:extLst>
              <a:ext uri="{FF2B5EF4-FFF2-40B4-BE49-F238E27FC236}">
                <a16:creationId xmlns:a16="http://schemas.microsoft.com/office/drawing/2014/main" id="{54A7FDB0-2E74-4E03-A025-17225A56E8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273629"/>
            <a:ext cx="8229024" cy="707115"/>
          </a:xfrm>
          <a:solidFill>
            <a:srgbClr val="DDDDDD"/>
          </a:solidFill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35485" rIns="0" bIns="0" numCol="1" anchor="ctr" anchorCtr="0" compatLnSpc="1">
            <a:prstTxWarp prst="textNoShape">
              <a:avLst/>
            </a:prstTxWarp>
          </a:bodyPr>
          <a:lstStyle/>
          <a:p>
            <a:pPr eaLnBrk="1"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es-ES" altLang="gl-ES"/>
              <a:t>Anastasia e Anna Anderson</a:t>
            </a:r>
          </a:p>
        </p:txBody>
      </p:sp>
      <p:sp>
        <p:nvSpPr>
          <p:cNvPr id="196611" name="Rectangle 2">
            <a:extLst>
              <a:ext uri="{FF2B5EF4-FFF2-40B4-BE49-F238E27FC236}">
                <a16:creationId xmlns:a16="http://schemas.microsoft.com/office/drawing/2014/main" id="{3CE08E8A-7904-4391-B6AA-89A1B8E3FD4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123049" y="2528905"/>
            <a:ext cx="3404557" cy="1988849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gl-ES" altLang="gl-ES" dirty="0"/>
          </a:p>
        </p:txBody>
      </p:sp>
      <p:pic>
        <p:nvPicPr>
          <p:cNvPr id="196612" name="Picture 3">
            <a:extLst>
              <a:ext uri="{FF2B5EF4-FFF2-40B4-BE49-F238E27FC236}">
                <a16:creationId xmlns:a16="http://schemas.microsoft.com/office/drawing/2014/main" id="{0E28613E-5245-4505-B291-283461BB1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53" y="1064272"/>
            <a:ext cx="4351780" cy="580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6613" name="Picture 4">
            <a:extLst>
              <a:ext uri="{FF2B5EF4-FFF2-40B4-BE49-F238E27FC236}">
                <a16:creationId xmlns:a16="http://schemas.microsoft.com/office/drawing/2014/main" id="{3357C378-7BA1-4DDE-B868-953EA3182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93" y="1064272"/>
            <a:ext cx="4237666" cy="58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8" name="Picture 2" descr="Anastasia': 20 años dividiendo el mundo en dos (y nosotros sin saberlo) |  Vogue España">
            <a:extLst>
              <a:ext uri="{FF2B5EF4-FFF2-40B4-BE49-F238E27FC236}">
                <a16:creationId xmlns:a16="http://schemas.microsoft.com/office/drawing/2014/main" id="{DAA68914-5AAD-4667-A451-E4CC985E9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48" y="1474698"/>
            <a:ext cx="3097305" cy="464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1">
            <a:extLst>
              <a:ext uri="{FF2B5EF4-FFF2-40B4-BE49-F238E27FC236}">
                <a16:creationId xmlns:a16="http://schemas.microsoft.com/office/drawing/2014/main" id="{00A1BB94-E13C-480C-97C7-DD9F873653B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9899" y="146385"/>
            <a:ext cx="8491131" cy="613084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3600" dirty="0"/>
              <a:t>A GUERRA CIVIL (1918-1921)</a:t>
            </a:r>
          </a:p>
        </p:txBody>
      </p:sp>
      <p:sp>
        <p:nvSpPr>
          <p:cNvPr id="206851" name="Rectangle 2">
            <a:extLst>
              <a:ext uri="{FF2B5EF4-FFF2-40B4-BE49-F238E27FC236}">
                <a16:creationId xmlns:a16="http://schemas.microsoft.com/office/drawing/2014/main" id="{A13F1840-34B3-4EE6-AD8C-D5CBC6A37F8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9899" y="981636"/>
            <a:ext cx="6661006" cy="5400237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ClrTx/>
              <a:buSzPct val="4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3200" dirty="0"/>
              <a:t>-Bandos enfrontados:</a:t>
            </a:r>
          </a:p>
          <a:p>
            <a:pPr marL="260673" lvl="1" indent="0" eaLnBrk="1" hangingPunct="1">
              <a:buClrTx/>
              <a:buSzPct val="7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800" b="1" u="sng" dirty="0">
                <a:cs typeface="源ノ角ゴシック Light"/>
              </a:rPr>
              <a:t>1</a:t>
            </a:r>
            <a:r>
              <a:rPr lang="gl-ES" altLang="gl-ES" sz="2800" u="sng" dirty="0">
                <a:cs typeface="源ノ角ゴシック Light"/>
              </a:rPr>
              <a:t>-Exercito branco</a:t>
            </a:r>
            <a:r>
              <a:rPr lang="gl-ES" altLang="gl-ES" sz="2800" dirty="0">
                <a:cs typeface="源ノ角ゴシック Light"/>
              </a:rPr>
              <a:t>: Partidarios do Tsar, terratenentes, igrexa, liberais, </a:t>
            </a:r>
            <a:r>
              <a:rPr lang="gl-ES" altLang="gl-ES" sz="2800" dirty="0" err="1">
                <a:cs typeface="源ノ角ゴシック Light"/>
              </a:rPr>
              <a:t>antirrevolucionarios</a:t>
            </a:r>
            <a:r>
              <a:rPr lang="gl-ES" altLang="gl-ES" sz="2800" dirty="0">
                <a:cs typeface="源ノ角ゴシック Light"/>
              </a:rPr>
              <a:t> (todos os partidos menos os bolxeviques). Apoios internacionais: GB, Francia, EEUU e Xapón.</a:t>
            </a:r>
          </a:p>
          <a:p>
            <a:pPr marL="260673" lvl="1" indent="0" eaLnBrk="1" hangingPunct="1">
              <a:buClrTx/>
              <a:buSzPct val="7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800" b="1" u="sng" dirty="0">
                <a:cs typeface="源ノ角ゴシック Light"/>
              </a:rPr>
              <a:t>2</a:t>
            </a:r>
            <a:r>
              <a:rPr lang="gl-ES" altLang="gl-ES" sz="2800" u="sng" dirty="0">
                <a:cs typeface="源ノ角ゴシック Light"/>
              </a:rPr>
              <a:t>-Exercito vermello</a:t>
            </a:r>
            <a:r>
              <a:rPr lang="gl-ES" altLang="gl-ES" sz="2800" dirty="0">
                <a:cs typeface="源ノ角ゴシック Light"/>
              </a:rPr>
              <a:t>: Bolxeviques</a:t>
            </a:r>
          </a:p>
          <a:p>
            <a:pPr marL="0" indent="0" eaLnBrk="1" hangingPunct="1">
              <a:buClrTx/>
              <a:buSzPct val="4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3200" dirty="0"/>
              <a:t>-Vitoria vermella: Tinguiduras de defensa nacional fronte os exércitos foráneos, apoio dos campesiños, divisións internas no exercito branco</a:t>
            </a:r>
          </a:p>
          <a:p>
            <a:pPr marL="0" indent="0" eaLnBrk="1" hangingPunct="1">
              <a:buClrTx/>
              <a:buSzPct val="4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endParaRPr lang="gl-ES" altLang="gl-ES" dirty="0"/>
          </a:p>
        </p:txBody>
      </p:sp>
      <p:pic>
        <p:nvPicPr>
          <p:cNvPr id="206852" name="Picture 3">
            <a:extLst>
              <a:ext uri="{FF2B5EF4-FFF2-40B4-BE49-F238E27FC236}">
                <a16:creationId xmlns:a16="http://schemas.microsoft.com/office/drawing/2014/main" id="{4D0EE351-BD7B-4EC8-99C6-30A548E9E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99" y="3274649"/>
            <a:ext cx="3464194" cy="349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León Trotsky: Jefe militar de la Revolución Rusa">
            <a:extLst>
              <a:ext uri="{FF2B5EF4-FFF2-40B4-BE49-F238E27FC236}">
                <a16:creationId xmlns:a16="http://schemas.microsoft.com/office/drawing/2014/main" id="{F07EC9BE-C4F5-4F86-BF1D-397BA9AAE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33" y="93014"/>
            <a:ext cx="5261276" cy="29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3134E4-376A-4FF4-9A38-4542968F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718EB4-4843-4741-B42F-9BA48901E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97282" name="Picture 2" descr="6. THE INTERWAR PERIOD. THE II WORLD WAR - BETANIA-ELCANO">
            <a:extLst>
              <a:ext uri="{FF2B5EF4-FFF2-40B4-BE49-F238E27FC236}">
                <a16:creationId xmlns:a16="http://schemas.microsoft.com/office/drawing/2014/main" id="{FC952EC2-5C9E-48B9-9372-1BFFA626B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6662288" cy="683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La propaganda de la guerra civil rusa poster editado por el Ejército blanco  muestra Trotsky como diablo rojo - Véase la descripción a continuación  Fotografía de stock - Alamy">
            <a:extLst>
              <a:ext uri="{FF2B5EF4-FFF2-40B4-BE49-F238E27FC236}">
                <a16:creationId xmlns:a16="http://schemas.microsoft.com/office/drawing/2014/main" id="{3D6504A3-22DA-43BE-80D9-19982EAD8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47" y="22957"/>
            <a:ext cx="5091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9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1">
            <a:extLst>
              <a:ext uri="{FF2B5EF4-FFF2-40B4-BE49-F238E27FC236}">
                <a16:creationId xmlns:a16="http://schemas.microsoft.com/office/drawing/2014/main" id="{DDC44171-1A84-4DA9-8FC0-9FE120344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77" y="134471"/>
            <a:ext cx="8774535" cy="649382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lnSpc>
                <a:spcPct val="102000"/>
              </a:lnSpc>
              <a:spcBef>
                <a:spcPts val="15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200">
                <a:solidFill>
                  <a:srgbClr val="FFFFFF"/>
                </a:solidFill>
                <a:latin typeface="Century Gothic" panose="020B0502020202020204" pitchFamily="34" charset="0"/>
                <a:ea typeface="Microsoft YaHei" panose="020B0503020204020204" pitchFamily="34" charset="-122"/>
              </a:defRPr>
            </a:lvl1pPr>
            <a:lvl2pPr indent="-284163">
              <a:lnSpc>
                <a:spcPct val="102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FFFFFF"/>
                </a:solidFill>
                <a:latin typeface="Century Gothic" panose="020B0502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Bef>
                <a:spcPts val="9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1500">
                <a:solidFill>
                  <a:srgbClr val="FFFFFF"/>
                </a:solidFill>
                <a:latin typeface="Century Gothic" panose="020B0502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1500">
                <a:solidFill>
                  <a:srgbClr val="FFFFFF"/>
                </a:solidFill>
                <a:latin typeface="Century Gothic" panose="020B0502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Bef>
                <a:spcPts val="3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200">
                <a:solidFill>
                  <a:srgbClr val="FFFFFF"/>
                </a:solidFill>
                <a:latin typeface="Century Gothic" panose="020B0502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ts val="3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200">
                <a:solidFill>
                  <a:srgbClr val="FFFFFF"/>
                </a:solidFill>
                <a:latin typeface="Century Gothic" panose="020B0502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ts val="3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200">
                <a:solidFill>
                  <a:srgbClr val="FFFFFF"/>
                </a:solidFill>
                <a:latin typeface="Century Gothic" panose="020B0502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ts val="3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200">
                <a:solidFill>
                  <a:srgbClr val="FFFFFF"/>
                </a:solidFill>
                <a:latin typeface="Century Gothic" panose="020B0502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ts val="3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200">
                <a:solidFill>
                  <a:srgbClr val="FFFFFF"/>
                </a:solidFill>
                <a:latin typeface="Century Gothic" panose="020B0502020202020204" pitchFamily="34" charset="0"/>
                <a:ea typeface="Microsoft YaHei" panose="020B0503020204020204" pitchFamily="34" charset="-122"/>
              </a:defRPr>
            </a:lvl9pPr>
          </a:lstStyle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tabLst>
                <a:tab pos="311079" algn="l"/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903" b="1" u="sng" dirty="0">
                <a:solidFill>
                  <a:srgbClr val="000000"/>
                </a:solidFill>
              </a:rPr>
              <a:t>O comunismo de guerra 1918-1921: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311079" algn="l"/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dirty="0">
                <a:solidFill>
                  <a:srgbClr val="000000"/>
                </a:solidFill>
              </a:rPr>
              <a:t>Medidas económicas impostas polos bolxeviques no seu territorio para poder gañar a guerra civil.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311079" algn="l"/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dirty="0">
                <a:solidFill>
                  <a:srgbClr val="000000"/>
                </a:solidFill>
              </a:rPr>
              <a:t>Nacionalización da industria e transportes.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311079" algn="l"/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dirty="0">
                <a:solidFill>
                  <a:srgbClr val="000000"/>
                </a:solidFill>
              </a:rPr>
              <a:t>Eliminación do mercado libre.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311079" algn="l"/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dirty="0">
                <a:solidFill>
                  <a:srgbClr val="000000"/>
                </a:solidFill>
              </a:rPr>
              <a:t>Eliminación parcial do diñeiro.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311079" algn="l"/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b="1" dirty="0">
                <a:solidFill>
                  <a:srgbClr val="000000"/>
                </a:solidFill>
              </a:rPr>
              <a:t>Traballo (obrigatorio) regulado polo estado.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311079" algn="l"/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b="1" dirty="0">
                <a:solidFill>
                  <a:srgbClr val="000000"/>
                </a:solidFill>
              </a:rPr>
              <a:t>Requisa forzosa de colleitas</a:t>
            </a:r>
            <a:r>
              <a:rPr lang="gl-ES" altLang="gl-ES" sz="2400" dirty="0">
                <a:solidFill>
                  <a:srgbClr val="000000"/>
                </a:solidFill>
              </a:rPr>
              <a:t>.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311079" algn="l"/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dirty="0">
                <a:solidFill>
                  <a:srgbClr val="000000"/>
                </a:solidFill>
              </a:rPr>
              <a:t>Descontento da poboación, revoltas e forte represión.</a:t>
            </a:r>
          </a:p>
          <a:p>
            <a:pPr marL="311079" indent="-309639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311079" algn="l"/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dirty="0">
                <a:solidFill>
                  <a:srgbClr val="000000"/>
                </a:solidFill>
              </a:rPr>
              <a:t>Axudan a gañar a guerra e consolidar a revolución pero economicamente son desastrosas. 1921 ano crítico: Fame, gran perda industrial, comercial e monetaria. </a:t>
            </a:r>
          </a:p>
          <a:p>
            <a:pPr marL="674004" lvl="1" indent="-257793" defTabSz="407571" fontAlgn="base">
              <a:lnSpc>
                <a:spcPct val="100000"/>
              </a:lnSpc>
              <a:spcBef>
                <a:spcPts val="907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311079" algn="l"/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</a:tabLst>
            </a:pPr>
            <a:r>
              <a:rPr lang="gl-ES" altLang="gl-ES" sz="2400" dirty="0">
                <a:solidFill>
                  <a:srgbClr val="000000"/>
                </a:solidFill>
              </a:rPr>
              <a:t>Cae a </a:t>
            </a:r>
            <a:r>
              <a:rPr lang="gl-ES" altLang="gl-ES" sz="2400" b="1" dirty="0">
                <a:solidFill>
                  <a:srgbClr val="000000"/>
                </a:solidFill>
              </a:rPr>
              <a:t>produción e </a:t>
            </a:r>
            <a:r>
              <a:rPr lang="gl-ES" altLang="gl-ES" sz="2400" dirty="0">
                <a:solidFill>
                  <a:srgbClr val="000000"/>
                </a:solidFill>
              </a:rPr>
              <a:t>sube a </a:t>
            </a:r>
            <a:r>
              <a:rPr lang="gl-ES" altLang="gl-ES" sz="2400" b="1" dirty="0">
                <a:solidFill>
                  <a:srgbClr val="000000"/>
                </a:solidFill>
              </a:rPr>
              <a:t>inflación</a:t>
            </a:r>
            <a:r>
              <a:rPr lang="gl-ES" altLang="gl-ES" sz="2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08899" name="Picture 2">
            <a:extLst>
              <a:ext uri="{FF2B5EF4-FFF2-40B4-BE49-F238E27FC236}">
                <a16:creationId xmlns:a16="http://schemas.microsoft.com/office/drawing/2014/main" id="{5BFC4C2C-AE9B-4301-9D50-BD31242DE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912" y="1963271"/>
            <a:ext cx="3253088" cy="341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1">
            <a:extLst>
              <a:ext uri="{FF2B5EF4-FFF2-40B4-BE49-F238E27FC236}">
                <a16:creationId xmlns:a16="http://schemas.microsoft.com/office/drawing/2014/main" id="{55494E5A-1867-4640-972F-81EDA7FFE7C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19176" y="379092"/>
            <a:ext cx="8491131" cy="600932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dirty="0"/>
              <a:t>BASES DO NOVO SISTEMA POLÍTICO</a:t>
            </a:r>
          </a:p>
        </p:txBody>
      </p:sp>
      <p:sp>
        <p:nvSpPr>
          <p:cNvPr id="210947" name="Rectangle 2">
            <a:extLst>
              <a:ext uri="{FF2B5EF4-FFF2-40B4-BE49-F238E27FC236}">
                <a16:creationId xmlns:a16="http://schemas.microsoft.com/office/drawing/2014/main" id="{934962A5-10B8-48A5-AD1D-E08C99C7857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16858" y="1264024"/>
            <a:ext cx="11040035" cy="4948517"/>
          </a:xfrm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ClrTx/>
              <a:buSzPct val="4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dirty="0"/>
              <a:t>-O novo goberno en mans dos bolxeviques: </a:t>
            </a:r>
          </a:p>
          <a:p>
            <a:pPr marL="260673" lvl="1" indent="0" eaLnBrk="1" hangingPunct="1">
              <a:buClrTx/>
              <a:buSzPct val="7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dirty="0">
                <a:cs typeface="源ノ角ゴシック Light"/>
              </a:rPr>
              <a:t>-De Bolxeviques pasan a chamarse o “partido comunista”: PCUS</a:t>
            </a:r>
          </a:p>
          <a:p>
            <a:pPr marL="260673" lvl="1" indent="0" eaLnBrk="1" hangingPunct="1">
              <a:buClrTx/>
              <a:buSzPct val="7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dirty="0">
                <a:cs typeface="源ノ角ゴシック Light"/>
              </a:rPr>
              <a:t>-Prohibición de todos os partidos políticos menos o comunista: Represión e fin da democracia.</a:t>
            </a:r>
          </a:p>
          <a:p>
            <a:pPr marL="260673" lvl="1" indent="0" eaLnBrk="1" hangingPunct="1">
              <a:buClrTx/>
              <a:buSzPct val="7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dirty="0">
                <a:cs typeface="源ノ角ゴシック Light"/>
              </a:rPr>
              <a:t>		-Creación da CHECA: Policía política</a:t>
            </a:r>
          </a:p>
          <a:p>
            <a:pPr marL="260673" lvl="1" indent="0" eaLnBrk="1" hangingPunct="1">
              <a:buClrTx/>
              <a:buSzPct val="7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dirty="0">
                <a:cs typeface="源ノ角ゴシック Light"/>
              </a:rPr>
              <a:t>-</a:t>
            </a:r>
            <a:r>
              <a:rPr lang="gl-ES" altLang="gl-ES" sz="2400" b="1" u="sng" dirty="0">
                <a:cs typeface="源ノ角ゴシック Light"/>
              </a:rPr>
              <a:t>Ditadura Comunista</a:t>
            </a:r>
          </a:p>
          <a:p>
            <a:pPr marL="260673" lvl="1" indent="0" eaLnBrk="1" hangingPunct="1">
              <a:buClrTx/>
              <a:buSzPct val="7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b="1" dirty="0">
                <a:cs typeface="源ノ角ゴシック Light"/>
              </a:rPr>
              <a:t>-Reprimen con dureza as protestas sociais e folgas.</a:t>
            </a:r>
          </a:p>
          <a:p>
            <a:pPr marL="0" indent="0" eaLnBrk="1" hangingPunct="1">
              <a:buClrTx/>
              <a:buSzPct val="4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dirty="0"/>
              <a:t>-Fórmase o primeiro estado comunista do mundo. </a:t>
            </a:r>
          </a:p>
          <a:p>
            <a:pPr marL="0" indent="0" eaLnBrk="1" hangingPunct="1">
              <a:buClrTx/>
              <a:buSzPct val="4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dirty="0"/>
              <a:t>	-Danlle forma coa constitución de 1918</a:t>
            </a:r>
          </a:p>
          <a:p>
            <a:pPr marL="260673" lvl="1" indent="0" eaLnBrk="1" hangingPunct="1">
              <a:buClrTx/>
              <a:buSzPct val="7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3629" b="1" i="1" u="sng" dirty="0">
                <a:cs typeface="源ノ角ゴシック Light"/>
              </a:rPr>
              <a:t>-Gran repercusión a nivel mundial.  </a:t>
            </a:r>
          </a:p>
          <a:p>
            <a:pPr marL="260673" lvl="1" indent="0" eaLnBrk="1" hangingPunct="1">
              <a:buClrTx/>
              <a:buSzPct val="7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b="1" dirty="0">
                <a:cs typeface="源ノ角ゴシック Light"/>
              </a:rPr>
              <a:t>-Aparición de multitude de simpatizantes e detractores:</a:t>
            </a:r>
            <a:r>
              <a:rPr lang="gl-ES" altLang="gl-ES" sz="2903" b="1" dirty="0">
                <a:cs typeface="源ノ角ゴシック Light"/>
              </a:rPr>
              <a:t> POLARIZACIÓN IDEOLÓXICA</a:t>
            </a:r>
          </a:p>
          <a:p>
            <a:pPr marL="260673" lvl="1" indent="0" eaLnBrk="1" hangingPunct="1">
              <a:buClrTx/>
              <a:buSzPct val="7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endParaRPr lang="gl-ES" altLang="gl-ES" b="1" dirty="0">
              <a:cs typeface="源ノ角ゴシック Light"/>
            </a:endParaRPr>
          </a:p>
          <a:p>
            <a:pPr marL="260673" lvl="1" indent="0" eaLnBrk="1" hangingPunct="1">
              <a:buClrTx/>
              <a:buSzPct val="75000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endParaRPr lang="gl-ES" altLang="gl-ES" b="1" dirty="0">
              <a:cs typeface="源ノ角ゴシック Light"/>
            </a:endParaRPr>
          </a:p>
        </p:txBody>
      </p:sp>
      <p:pic>
        <p:nvPicPr>
          <p:cNvPr id="210948" name="Picture 3">
            <a:extLst>
              <a:ext uri="{FF2B5EF4-FFF2-40B4-BE49-F238E27FC236}">
                <a16:creationId xmlns:a16="http://schemas.microsoft.com/office/drawing/2014/main" id="{592F536F-223C-41DB-8B05-7198DE50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639" y="102251"/>
            <a:ext cx="3067873" cy="204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618566" y="154340"/>
            <a:ext cx="7052600" cy="691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3151" b="1" u="sng" spc="-1" dirty="0">
                <a:solidFill>
                  <a:srgbClr val="000000"/>
                </a:solidFill>
                <a:highlight>
                  <a:srgbClr val="FF0000"/>
                </a:highligh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Constitución de 1918: RSFSR</a:t>
            </a:r>
            <a:endParaRPr lang="gl-ES" sz="3151" u="sng" spc="-1" dirty="0">
              <a:solidFill>
                <a:prstClr val="black"/>
              </a:solidFill>
              <a:highlight>
                <a:srgbClr val="FF0000"/>
              </a:highlight>
              <a:latin typeface="Arial"/>
              <a:ea typeface="DejaVu Sans"/>
              <a:cs typeface="DejaVu Sans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119922" y="674557"/>
            <a:ext cx="9443803" cy="602910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Características:</a:t>
            </a:r>
          </a:p>
          <a:p>
            <a:pPr marL="714535" lvl="1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Nega as características da política do liberalismo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 </a:t>
            </a:r>
            <a:r>
              <a:rPr lang="gl-ES" sz="28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poder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recae no </a:t>
            </a:r>
            <a:r>
              <a:rPr lang="gl-ES" sz="2800" b="1" u="sng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PCUS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e nos </a:t>
            </a:r>
            <a:r>
              <a:rPr lang="gl-ES" sz="2800" b="1" u="sng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soviets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(controlados polo PCUS)sen oposición nin control parlamentario.</a:t>
            </a: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 Estado ruso pasa a ser unha </a:t>
            </a:r>
            <a:r>
              <a:rPr lang="gl-ES" sz="3600" b="1" u="sng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República Socialista Federativa dos Soviets rusos. RSFSR</a:t>
            </a:r>
          </a:p>
          <a:p>
            <a:pPr marL="1014534" lvl="2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Entre 1921-22 as Repúblicas unifícanse e crean a Unión de Repúblicas Socialistas Soviéticas, a URSS.</a:t>
            </a:r>
          </a:p>
          <a:p>
            <a:pPr marL="1014534" lvl="2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Rusia, Ucraína, Bielorrusia e </a:t>
            </a:r>
            <a:r>
              <a:rPr lang="gl-ES" sz="28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Transcaucasia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 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Sufraxio Universal Censatario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, xa que so poden votar os traballadores produtivos, soldados e mariñeiros.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>
              <a:lnSpc>
                <a:spcPct val="90000"/>
              </a:lnSpc>
            </a:pPr>
            <a:endParaRPr lang="gl-ES" sz="150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21" name="Picture 5"/>
          <p:cNvPicPr/>
          <p:nvPr/>
        </p:nvPicPr>
        <p:blipFill>
          <a:blip r:embed="rId2"/>
          <a:stretch/>
        </p:blipFill>
        <p:spPr>
          <a:xfrm>
            <a:off x="9563725" y="128808"/>
            <a:ext cx="2628276" cy="2449500"/>
          </a:xfrm>
          <a:prstGeom prst="rect">
            <a:avLst/>
          </a:prstGeom>
          <a:ln w="9360">
            <a:noFill/>
          </a:ln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298B8175-D317-402E-85DF-751EB70DE9D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563725" y="3852472"/>
            <a:ext cx="2437323" cy="2844797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674097" y="446898"/>
            <a:ext cx="7052600" cy="10487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3151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Constitución de 1918</a:t>
            </a:r>
            <a:endParaRPr lang="gl-ES" sz="315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351413" y="1249145"/>
            <a:ext cx="11325925" cy="545145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Organización do goberno: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Poder Lexislativo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No </a:t>
            </a:r>
            <a:r>
              <a:rPr lang="gl-ES" sz="24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Congreso </a:t>
            </a:r>
            <a:r>
              <a:rPr lang="gl-ES" sz="2400" b="1" i="1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Panruso</a:t>
            </a:r>
            <a:r>
              <a:rPr lang="gl-ES" sz="24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dos Soviets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, Órgano de representación territorial de todos os soviets das provincias e das rexións.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Poder executivo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</a:t>
            </a:r>
            <a:r>
              <a:rPr lang="gl-ES" sz="24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Comité Executivo Central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 Escollido polo Congreso </a:t>
            </a: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Panruso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dos Soviets. Encargado de formar o goberno. 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Consello de comisarios do pobo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escollido polo comité Executivo central e con funcións administrativas.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Este </a:t>
            </a: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estado soviético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foi conformado coma unha federación de estados, libre e voluntaria, para recoñecer a </a:t>
            </a: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plurinacionalidade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</a:t>
            </a: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Georgia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, Ucraína, Bielorrusia…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Coa Declaración dos dereitos dos pobos de Rusia de 1917, se recoñecía o dereito a autodeterminación… logo, nas distintas nacións triunfaron os bolxeviques q uniron as súas repúblicas a Rusa.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344312" y="348651"/>
            <a:ext cx="7052600" cy="691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3151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Constitución de 1924</a:t>
            </a:r>
            <a:endParaRPr lang="gl-ES" sz="315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26" name="Picture 5"/>
          <p:cNvPicPr/>
          <p:nvPr/>
        </p:nvPicPr>
        <p:blipFill>
          <a:blip r:embed="rId2"/>
          <a:stretch/>
        </p:blipFill>
        <p:spPr>
          <a:xfrm>
            <a:off x="4671235" y="348651"/>
            <a:ext cx="7335885" cy="5981074"/>
          </a:xfrm>
          <a:prstGeom prst="rect">
            <a:avLst/>
          </a:prstGeom>
          <a:ln w="9360">
            <a:noFill/>
          </a:ln>
        </p:spPr>
      </p:pic>
      <p:pic>
        <p:nvPicPr>
          <p:cNvPr id="227" name="Picture 7"/>
          <p:cNvPicPr/>
          <p:nvPr/>
        </p:nvPicPr>
        <p:blipFill>
          <a:blip r:embed="rId3"/>
          <a:stretch/>
        </p:blipFill>
        <p:spPr>
          <a:xfrm>
            <a:off x="1194686" y="5360288"/>
            <a:ext cx="2626176" cy="1410885"/>
          </a:xfrm>
          <a:prstGeom prst="rect">
            <a:avLst/>
          </a:prstGeom>
          <a:ln w="9360">
            <a:noFill/>
          </a:ln>
        </p:spPr>
      </p:pic>
      <p:sp>
        <p:nvSpPr>
          <p:cNvPr id="225" name="CustomShape 2"/>
          <p:cNvSpPr/>
          <p:nvPr/>
        </p:nvSpPr>
        <p:spPr>
          <a:xfrm>
            <a:off x="569915" y="1040194"/>
            <a:ext cx="4481770" cy="438024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Despois da guerra e coa unión dos distintos estados asociados, proclamase o nacemento da </a:t>
            </a: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URSS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coa nova constitución de 1924.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27 países independentes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100 linguas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50 nacionalidades </a:t>
            </a:r>
          </a:p>
          <a:p>
            <a:pPr marL="100134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 nacemento da URSS: </a:t>
            </a: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Unión das Repúblicas Socialistas Soviéticas.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/>
            <a:endParaRPr lang="gl-ES" sz="150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209685" y="290192"/>
            <a:ext cx="7052600" cy="7107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3151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A terceira internacional</a:t>
            </a:r>
            <a:endParaRPr lang="gl-ES" sz="315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168148" y="1000906"/>
            <a:ext cx="8067273" cy="556690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b="1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Lenin</a:t>
            </a: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cre na revolución internacional</a:t>
            </a: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Internacional comunista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Reunión promovida polos </a:t>
            </a: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bolcheviques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, a cal invitan a moitos dos partidos comunistas europeos, coa clara intención de facer estratexias comúns, para </a:t>
            </a:r>
            <a:r>
              <a:rPr lang="gl-ES" sz="2400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derrocar o capitalismo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e establecer réximes comunistas.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Feita en </a:t>
            </a: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Moscú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en </a:t>
            </a: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1919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Coñecida coma </a:t>
            </a:r>
            <a:r>
              <a:rPr lang="gl-ES" sz="3200" b="1" i="1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Komintern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Teñen a intención de que sexan reunións anuais.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Axudan a fundar a maioría dos </a:t>
            </a: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partidos comunistas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 a nivel internacional.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Provoca rivalidades entre comunistas (seguen o exemplo ruso) e socialistas (defenden a participación na democracia liberal parlamentaria).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</a:pPr>
            <a:endParaRPr lang="gl-ES" sz="105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026" name="Picture 2" descr="Torre Tatlin o Monumento a la Tercera Internacional | La Estirga Burlona">
            <a:extLst>
              <a:ext uri="{FF2B5EF4-FFF2-40B4-BE49-F238E27FC236}">
                <a16:creationId xmlns:a16="http://schemas.microsoft.com/office/drawing/2014/main" id="{478DEC10-BC48-4451-A2F1-E581E683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421" y="579762"/>
            <a:ext cx="3788431" cy="56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10AB0-A9A6-4CD6-9F56-F2B83F30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49" y="273629"/>
            <a:ext cx="8230464" cy="1144921"/>
          </a:xfrm>
        </p:spPr>
        <p:txBody>
          <a:bodyPr/>
          <a:lstStyle/>
          <a:p>
            <a:pPr defTabSz="685867" eaLnBrk="1" fontAlgn="auto" hangingPunct="1">
              <a:spcAft>
                <a:spcPts val="0"/>
              </a:spcAft>
              <a:defRPr/>
            </a:pPr>
            <a:endParaRPr lang="gl-ES" sz="330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C3C0A1-106F-4279-ABFF-48AC5A58B10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80049" y="273629"/>
            <a:ext cx="8230464" cy="1144921"/>
          </a:xfrm>
          <a:noFill/>
        </p:spPr>
        <p:txBody>
          <a:bodyPr/>
          <a:lstStyle/>
          <a:p>
            <a:pPr defTabSz="685867" eaLnBrk="1" fontAlgn="auto" hangingPunct="1">
              <a:spcAft>
                <a:spcPts val="0"/>
              </a:spcAft>
              <a:defRPr/>
            </a:pPr>
            <a:endParaRPr lang="gl-ES" sz="3300"/>
          </a:p>
        </p:txBody>
      </p:sp>
      <p:pic>
        <p:nvPicPr>
          <p:cNvPr id="161796" name="Picture 2" descr="Resultado de imaxes para: ideología marxista esquema">
            <a:extLst>
              <a:ext uri="{FF2B5EF4-FFF2-40B4-BE49-F238E27FC236}">
                <a16:creationId xmlns:a16="http://schemas.microsoft.com/office/drawing/2014/main" id="{610BD4B2-BC56-491A-8A0B-6430EAE88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1" y="1"/>
            <a:ext cx="9144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674096" y="192065"/>
            <a:ext cx="7052600" cy="6513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3151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A NEP 1921-1928:</a:t>
            </a:r>
            <a:endParaRPr lang="gl-ES" sz="315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509667" y="843373"/>
            <a:ext cx="8192558" cy="565767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Situación económica en 1921: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Desabastecemento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das cidades,</a:t>
            </a: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fame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 </a:t>
            </a: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campesiñado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descontento coas confiscacións so producen para a subsistencia.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Os </a:t>
            </a: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obreiros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seguen en mala situación.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Caída da produción industrial.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Aumento da débeda pública.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Todo isto debido a guerra continuada: </a:t>
            </a: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I GM e G civil.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Aumento do descontento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pola represión, e </a:t>
            </a: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burocratización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do estado. Protestas.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 reacción dos bolxeviques:</a:t>
            </a:r>
          </a:p>
          <a:p>
            <a:pPr marL="714535" lvl="1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Nova Política Económica: NEP Un obrigado paso atrás económico.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/>
            <a:endParaRPr lang="gl-ES" sz="19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08" name="Picture 5"/>
          <p:cNvPicPr/>
          <p:nvPr/>
        </p:nvPicPr>
        <p:blipFill>
          <a:blip r:embed="rId2"/>
          <a:stretch/>
        </p:blipFill>
        <p:spPr>
          <a:xfrm>
            <a:off x="9099030" y="356957"/>
            <a:ext cx="2832151" cy="5219384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717789" y="348787"/>
            <a:ext cx="7052600" cy="591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30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A NEP 1921-1928:</a:t>
            </a:r>
            <a:endParaRPr lang="gl-ES" sz="30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/>
            <a:endParaRPr lang="gl-ES" sz="30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/>
            <a:endParaRPr lang="gl-ES" sz="30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254832" y="940419"/>
            <a:ext cx="11797259" cy="556879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Un obrigado paso atrás.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Certa </a:t>
            </a:r>
            <a:r>
              <a:rPr lang="gl-ES" sz="28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liberalización das actividades económicas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100134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Desnacionalización de certas industrias e do comercio.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100134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Devolven as </a:t>
            </a:r>
            <a:r>
              <a:rPr lang="gl-ES" sz="28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industrias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de menos de 20 traballadores os antigos donos.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100134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Permítense empresas estranxeiras. 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100134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Permiten a libre comercialización dos excedentes aos campesiños. O 10% da colleita ao estado.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</a:rPr>
              <a:t> Medidas que favoreceron os </a:t>
            </a:r>
            <a:r>
              <a:rPr lang="gl-ES" sz="2800" spc="-1" dirty="0" err="1">
                <a:solidFill>
                  <a:srgbClr val="000000"/>
                </a:solidFill>
                <a:latin typeface="Century Gothic"/>
              </a:rPr>
              <a:t>Kulaks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</a:rPr>
              <a:t> (campesiños propietarios).</a:t>
            </a:r>
            <a:endParaRPr lang="gl-ES" sz="2800" spc="-1" dirty="0">
              <a:solidFill>
                <a:srgbClr val="000000"/>
              </a:solidFill>
              <a:latin typeface="Century Gothic"/>
              <a:ea typeface="DejaVu Sans"/>
              <a:cs typeface="DejaVu Sans"/>
            </a:endParaRPr>
          </a:p>
          <a:p>
            <a:pPr marL="100134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No </a:t>
            </a:r>
            <a:r>
              <a:rPr lang="gl-ES" sz="28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comercio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o por menor a actividade case volve a ser totalmente privada.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344284" lvl="1" defTabSz="685867">
              <a:buClr>
                <a:srgbClr val="8AD0D6"/>
              </a:buClr>
              <a:buSzPct val="80000"/>
            </a:pP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5"/>
          <p:cNvPicPr/>
          <p:nvPr/>
        </p:nvPicPr>
        <p:blipFill>
          <a:blip r:embed="rId3"/>
          <a:stretch/>
        </p:blipFill>
        <p:spPr>
          <a:xfrm>
            <a:off x="119921" y="0"/>
            <a:ext cx="12072079" cy="6858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603534" y="470299"/>
            <a:ext cx="7052600" cy="522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3200" b="1" u="sng" spc="-1" dirty="0">
                <a:solidFill>
                  <a:srgbClr val="000000"/>
                </a:solidFill>
                <a:highlight>
                  <a:srgbClr val="FF0000"/>
                </a:highligh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RESULTADOS DA NEP:</a:t>
            </a:r>
            <a:endParaRPr lang="gl-ES" sz="3200" spc="-1" dirty="0">
              <a:solidFill>
                <a:prstClr val="black"/>
              </a:solidFill>
              <a:highlight>
                <a:srgbClr val="FF0000"/>
              </a:highlight>
              <a:latin typeface="Arial"/>
              <a:ea typeface="DejaVu Sans"/>
              <a:cs typeface="DejaVu Sans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291020" y="1355966"/>
            <a:ext cx="9767379" cy="519473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Capitalismo de estado.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Aumento da produción industrial e agrícola</a:t>
            </a:r>
            <a:endParaRPr lang="gl-ES" sz="2800" spc="-1" dirty="0">
              <a:solidFill>
                <a:srgbClr val="000000"/>
              </a:solidFill>
              <a:latin typeface="Century Gothic"/>
              <a:ea typeface="DejaVu Sans"/>
              <a:cs typeface="DejaVu Sans"/>
            </a:endParaRPr>
          </a:p>
          <a:p>
            <a:pPr marL="714535" lvl="1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crise das tesoiras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produtos industriais co prezo a alza e agrícolas a baixa. O estado forza a baixa os prezos industriais para equilibrar a situación.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Estabilización da </a:t>
            </a:r>
            <a:r>
              <a:rPr lang="gl-ES" sz="28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moeda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, o rublo.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Mellora das condicións de vida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Máis emprego e mellor pagado.</a:t>
            </a: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Volven as diferencias sociais: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Kulaks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, empresarios e intermediarios.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Fortemente criticados e atacados coa finalización da NEP coa chegada de </a:t>
            </a:r>
            <a:r>
              <a:rPr lang="gl-ES" sz="28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Stalin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o poder</a:t>
            </a:r>
            <a:r>
              <a:rPr lang="gl-ES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14" name="Picture 5"/>
          <p:cNvPicPr/>
          <p:nvPr/>
        </p:nvPicPr>
        <p:blipFill>
          <a:blip r:embed="rId3"/>
          <a:stretch/>
        </p:blipFill>
        <p:spPr>
          <a:xfrm>
            <a:off x="8154649" y="115887"/>
            <a:ext cx="3856314" cy="1533031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320475" y="298053"/>
            <a:ext cx="9168299" cy="10487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32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A consolidación do estado soviético: STALIN</a:t>
            </a:r>
            <a:endParaRPr lang="gl-ES" sz="3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320476" y="1083263"/>
            <a:ext cx="8943445" cy="56173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Xaneiro de 1924: </a:t>
            </a: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morre </a:t>
            </a:r>
            <a:r>
              <a:rPr lang="gl-ES" sz="2400" b="1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Lenin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 Dous candidatos a sucedelo: </a:t>
            </a:r>
            <a:r>
              <a:rPr lang="gl-ES" sz="2400" b="1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Troski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e </a:t>
            </a:r>
            <a:r>
              <a:rPr lang="gl-ES" sz="2400" b="1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Stalin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Os problemas non tardaron en aparecer.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Stalin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, apoiado en </a:t>
            </a: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Zinoviev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e </a:t>
            </a: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Kámenev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fundou un poder a tres (</a:t>
            </a:r>
            <a:r>
              <a:rPr lang="gl-ES" sz="2400" b="1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Troika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) dentro do PCUS, claramente enfrontados a </a:t>
            </a: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Troski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Enemistade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persoal.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Diferenzas políticas: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Revolución constante e planetaria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</a:t>
            </a: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Troski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Revolución nun so pais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, a URSS: </a:t>
            </a: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Stalin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Stalin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foi eliminado un a un a todos os seus contrarios.</a:t>
            </a: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Aparta a </a:t>
            </a:r>
            <a:r>
              <a:rPr lang="gl-ES" sz="24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Troski</a:t>
            </a: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en 1927, finalmente asasinado en 1940.</a:t>
            </a:r>
            <a:endParaRPr lang="gl-ES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4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Dende 1927 establece un poder ditatorial: </a:t>
            </a:r>
            <a:r>
              <a:rPr lang="gl-ES" sz="32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A era </a:t>
            </a:r>
            <a:r>
              <a:rPr lang="gl-ES" sz="3200" b="1" u="sng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Stalin</a:t>
            </a:r>
            <a:r>
              <a:rPr lang="gl-ES" sz="32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 (1927-1953)</a:t>
            </a:r>
            <a:endParaRPr lang="gl-ES" sz="3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33" name="Picture 5"/>
          <p:cNvPicPr/>
          <p:nvPr/>
        </p:nvPicPr>
        <p:blipFill>
          <a:blip r:embed="rId2"/>
          <a:stretch/>
        </p:blipFill>
        <p:spPr>
          <a:xfrm>
            <a:off x="10099192" y="134146"/>
            <a:ext cx="1833493" cy="2425394"/>
          </a:xfrm>
          <a:prstGeom prst="rect">
            <a:avLst/>
          </a:prstGeom>
          <a:ln w="9360">
            <a:noFill/>
          </a:ln>
        </p:spPr>
      </p:pic>
      <p:pic>
        <p:nvPicPr>
          <p:cNvPr id="2050" name="Picture 2" descr="El ministro de Cultura ruso quiere enterrar el cadáver de Lenin - Libertad  Digital">
            <a:extLst>
              <a:ext uri="{FF2B5EF4-FFF2-40B4-BE49-F238E27FC236}">
                <a16:creationId xmlns:a16="http://schemas.microsoft.com/office/drawing/2014/main" id="{BD69F71E-0924-4829-AAE1-3E60F186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216" y="4134553"/>
            <a:ext cx="3377784" cy="242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369944" y="151936"/>
            <a:ext cx="7052600" cy="6725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3200" b="1" u="sng" spc="-1" dirty="0">
                <a:solidFill>
                  <a:srgbClr val="000000"/>
                </a:solidFill>
                <a:highlight>
                  <a:srgbClr val="FF0000"/>
                </a:highligh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A ditadura Stalinista</a:t>
            </a:r>
            <a:endParaRPr lang="gl-ES" sz="3200" spc="-1" dirty="0">
              <a:solidFill>
                <a:prstClr val="black"/>
              </a:solidFill>
              <a:highlight>
                <a:srgbClr val="FF0000"/>
              </a:highlight>
              <a:latin typeface="Arial"/>
              <a:ea typeface="DejaVu Sans"/>
              <a:cs typeface="DejaVu Sans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267427" y="824460"/>
            <a:ext cx="8951524" cy="566628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lnSpc>
                <a:spcPct val="8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</a:rPr>
              <a:t>Culto a personalidade:</a:t>
            </a:r>
            <a:endParaRPr lang="gl-ES" sz="2800" spc="-1" dirty="0">
              <a:solidFill>
                <a:prstClr val="black"/>
              </a:solidFill>
            </a:endParaRPr>
          </a:p>
          <a:p>
            <a:pPr marL="714535" lvl="1" indent="-255985" defTabSz="685867">
              <a:lnSpc>
                <a:spcPct val="8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</a:rPr>
              <a:t>Sacralización da figura de </a:t>
            </a:r>
            <a:r>
              <a:rPr lang="gl-ES" sz="2800" spc="-1" dirty="0" err="1">
                <a:solidFill>
                  <a:srgbClr val="000000"/>
                </a:solidFill>
                <a:latin typeface="Century Gothic"/>
              </a:rPr>
              <a:t>Stalin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</a:rPr>
              <a:t>.</a:t>
            </a:r>
            <a:endParaRPr lang="gl-ES" sz="2800" spc="-1" dirty="0">
              <a:solidFill>
                <a:prstClr val="black"/>
              </a:solidFill>
            </a:endParaRPr>
          </a:p>
          <a:p>
            <a:pPr marL="714535" lvl="1" indent="-255985" defTabSz="685867">
              <a:lnSpc>
                <a:spcPct val="8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</a:rPr>
              <a:t>Propaganda exacerbada </a:t>
            </a:r>
            <a:endParaRPr lang="gl-ES" sz="2800" spc="-1" dirty="0">
              <a:solidFill>
                <a:prstClr val="black"/>
              </a:solidFill>
            </a:endParaRPr>
          </a:p>
          <a:p>
            <a:pPr marL="257335" indent="-255985" defTabSz="685867">
              <a:lnSpc>
                <a:spcPct val="8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Stalin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esixe na súa ditadura </a:t>
            </a:r>
            <a:r>
              <a:rPr lang="gl-ES" sz="28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obediencia absoluta,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sen non é así: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8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Eliminación dos opositores mediante as </a:t>
            </a:r>
            <a:r>
              <a:rPr lang="gl-ES" sz="28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purgas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8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Estas purgas chegan a toda a sociedade. Con dureza no propio PCUS e no exercito entre 1934 e 1936.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8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6.000.000 de </a:t>
            </a:r>
            <a:r>
              <a:rPr lang="gl-ES" sz="28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personas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foron asasinadas ou deportadas aos </a:t>
            </a:r>
            <a:r>
              <a:rPr lang="gl-ES" sz="2800" b="1" i="1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Gulags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, campos de reeducación terribles en </a:t>
            </a:r>
            <a:r>
              <a:rPr lang="gl-ES" sz="28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Siberia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8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Deportación de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</a:t>
            </a:r>
            <a:r>
              <a:rPr lang="gl-ES" sz="28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pobos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por colaborar cos alemáns.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8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Morre en 1953 abrindo unha loita polo poder.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8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2800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Kruschev</a:t>
            </a:r>
            <a:r>
              <a:rPr lang="gl-ES" sz="28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, o seu sucesor, critica con dureza o stalinismo.</a:t>
            </a: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>
              <a:lnSpc>
                <a:spcPct val="80000"/>
              </a:lnSpc>
            </a:pPr>
            <a:endParaRPr lang="gl-ES" sz="19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58" name="Picture 5"/>
          <p:cNvPicPr/>
          <p:nvPr/>
        </p:nvPicPr>
        <p:blipFill>
          <a:blip r:embed="rId2"/>
          <a:stretch/>
        </p:blipFill>
        <p:spPr>
          <a:xfrm>
            <a:off x="9400348" y="406436"/>
            <a:ext cx="2524225" cy="2111911"/>
          </a:xfrm>
          <a:prstGeom prst="rect">
            <a:avLst/>
          </a:prstGeom>
          <a:ln w="9360">
            <a:noFill/>
          </a:ln>
        </p:spPr>
      </p:pic>
      <p:pic>
        <p:nvPicPr>
          <p:cNvPr id="259" name="Picture 7"/>
          <p:cNvPicPr/>
          <p:nvPr/>
        </p:nvPicPr>
        <p:blipFill>
          <a:blip r:embed="rId3"/>
          <a:stretch/>
        </p:blipFill>
        <p:spPr>
          <a:xfrm>
            <a:off x="9400348" y="3627620"/>
            <a:ext cx="2524225" cy="2863121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2"/>
          <p:cNvSpPr/>
          <p:nvPr/>
        </p:nvSpPr>
        <p:spPr>
          <a:xfrm>
            <a:off x="419725" y="591269"/>
            <a:ext cx="6789512" cy="591446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32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Réxime</a:t>
            </a:r>
            <a:r>
              <a:rPr lang="gl-ES" sz="32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altamente </a:t>
            </a:r>
            <a:r>
              <a:rPr lang="gl-ES" sz="32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burocratizado</a:t>
            </a:r>
            <a:r>
              <a:rPr lang="gl-ES" sz="32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</a:t>
            </a:r>
            <a:endParaRPr lang="gl-ES" sz="3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32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Moitos funcionarios 14% da poboación.</a:t>
            </a:r>
            <a:endParaRPr lang="gl-ES" sz="3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32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Moitos tramites administrativos que paralizan as institucións.</a:t>
            </a:r>
            <a:endParaRPr lang="gl-ES" sz="3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32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Control</a:t>
            </a:r>
            <a:r>
              <a:rPr lang="gl-ES" sz="32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político e ideolóxico da </a:t>
            </a:r>
            <a:r>
              <a:rPr lang="gl-ES" sz="3200" b="1" i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poboación</a:t>
            </a:r>
            <a:r>
              <a:rPr lang="gl-ES" sz="32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</a:p>
          <a:p>
            <a:pPr marL="257335" indent="-255985" defTabSz="685867">
              <a:lnSpc>
                <a:spcPct val="8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32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Morre en 1953 abrindo unha loita polo poder.</a:t>
            </a:r>
            <a:endParaRPr lang="gl-ES" sz="3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8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3200" b="1" spc="-1" dirty="0" err="1">
                <a:highlight>
                  <a:srgbClr val="FF0000"/>
                </a:highlight>
                <a:latin typeface="Century Gothic"/>
                <a:ea typeface="DejaVu Sans"/>
                <a:cs typeface="DejaVu Sans"/>
              </a:rPr>
              <a:t>Kruschev</a:t>
            </a:r>
            <a:r>
              <a:rPr lang="gl-ES" sz="320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, o seu sucesor, critica con dureza o stalinismo.</a:t>
            </a:r>
            <a:endParaRPr lang="gl-ES" sz="3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endParaRPr lang="gl-ES" sz="28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/>
            <a:endParaRPr lang="gl-ES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/>
            <a:endParaRPr lang="gl-ES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53" name="Picture 5"/>
          <p:cNvPicPr/>
          <p:nvPr/>
        </p:nvPicPr>
        <p:blipFill>
          <a:blip r:embed="rId2"/>
          <a:stretch/>
        </p:blipFill>
        <p:spPr>
          <a:xfrm>
            <a:off x="7884826" y="168810"/>
            <a:ext cx="3887449" cy="3260190"/>
          </a:xfrm>
          <a:prstGeom prst="rect">
            <a:avLst/>
          </a:prstGeom>
          <a:ln w="9360">
            <a:noFill/>
          </a:ln>
        </p:spPr>
      </p:pic>
      <p:pic>
        <p:nvPicPr>
          <p:cNvPr id="255" name="Picture 9"/>
          <p:cNvPicPr/>
          <p:nvPr/>
        </p:nvPicPr>
        <p:blipFill>
          <a:blip r:embed="rId3"/>
          <a:stretch/>
        </p:blipFill>
        <p:spPr>
          <a:xfrm>
            <a:off x="7884826" y="3788675"/>
            <a:ext cx="4152823" cy="2837731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2008221" y="1196406"/>
            <a:ext cx="7052600" cy="10487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1" name="Picture 4"/>
          <p:cNvPicPr/>
          <p:nvPr/>
        </p:nvPicPr>
        <p:blipFill>
          <a:blip r:embed="rId2"/>
          <a:stretch/>
        </p:blipFill>
        <p:spPr>
          <a:xfrm>
            <a:off x="275493" y="283709"/>
            <a:ext cx="5585661" cy="2827468"/>
          </a:xfrm>
          <a:prstGeom prst="rect">
            <a:avLst/>
          </a:prstGeom>
          <a:ln>
            <a:noFill/>
          </a:ln>
        </p:spPr>
      </p:pic>
      <p:pic>
        <p:nvPicPr>
          <p:cNvPr id="262" name="Picture 6"/>
          <p:cNvPicPr/>
          <p:nvPr/>
        </p:nvPicPr>
        <p:blipFill>
          <a:blip r:embed="rId3"/>
          <a:stretch/>
        </p:blipFill>
        <p:spPr>
          <a:xfrm>
            <a:off x="7944787" y="191899"/>
            <a:ext cx="3971720" cy="2716193"/>
          </a:xfrm>
          <a:prstGeom prst="rect">
            <a:avLst/>
          </a:prstGeom>
          <a:ln w="9360">
            <a:noFill/>
          </a:ln>
        </p:spPr>
      </p:pic>
      <p:pic>
        <p:nvPicPr>
          <p:cNvPr id="263" name="Picture 8"/>
          <p:cNvPicPr/>
          <p:nvPr/>
        </p:nvPicPr>
        <p:blipFill>
          <a:blip r:embed="rId4"/>
          <a:stretch/>
        </p:blipFill>
        <p:spPr>
          <a:xfrm>
            <a:off x="275493" y="3582649"/>
            <a:ext cx="5240887" cy="3048887"/>
          </a:xfrm>
          <a:prstGeom prst="rect">
            <a:avLst/>
          </a:prstGeom>
          <a:ln w="9360">
            <a:noFill/>
          </a:ln>
        </p:spPr>
      </p:pic>
      <p:pic>
        <p:nvPicPr>
          <p:cNvPr id="264" name="Picture 10"/>
          <p:cNvPicPr/>
          <p:nvPr/>
        </p:nvPicPr>
        <p:blipFill>
          <a:blip r:embed="rId5"/>
          <a:stretch/>
        </p:blipFill>
        <p:spPr>
          <a:xfrm>
            <a:off x="6096000" y="3019368"/>
            <a:ext cx="5820507" cy="3603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631365" y="482861"/>
            <a:ext cx="7052600" cy="10487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27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Nova reestruturación do estado:</a:t>
            </a:r>
            <a:endParaRPr lang="gl-ES" sz="27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/>
            <a:r>
              <a:rPr lang="gl-ES" sz="27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Constitución de 1936</a:t>
            </a:r>
            <a:endParaRPr lang="gl-ES" sz="27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843775" y="1983386"/>
            <a:ext cx="8360186" cy="462727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Nova estrutura do estado:</a:t>
            </a:r>
            <a:endParaRPr lang="gl-ES" sz="150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Soviet supremo</a:t>
            </a:r>
            <a:r>
              <a:rPr lang="gl-ES" sz="150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</a:t>
            </a:r>
            <a:endParaRPr lang="gl-ES" sz="150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857333" lvl="2" indent="-170116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Parlamento bicameral, elixido polos cidadáns, sufraxio universal directo e secreto(soamente candidatos elixidos polo PCUS).</a:t>
            </a:r>
            <a:endParaRPr lang="gl-ES" sz="150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b="1" u="sng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Presidium</a:t>
            </a:r>
            <a:r>
              <a:rPr lang="gl-ES" sz="150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</a:t>
            </a:r>
            <a:endParaRPr lang="gl-ES" sz="150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/>
            <a:r>
              <a:rPr lang="gl-ES" sz="150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	Elixido polo soviet supremo. Nel atopamos o Xefe do Estado.</a:t>
            </a:r>
            <a:endParaRPr lang="gl-ES" sz="150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 mesma estrutura e lideres a atopamos no </a:t>
            </a:r>
            <a:r>
              <a:rPr lang="gl-ES" sz="1501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PCUS</a:t>
            </a:r>
            <a:r>
              <a:rPr lang="gl-ES" sz="150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150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Férreo control social por parte do estado a pesar de ter unha das constitucións máis libres do mundo. </a:t>
            </a:r>
            <a:r>
              <a:rPr lang="gl-ES" sz="105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Texto </a:t>
            </a:r>
            <a:r>
              <a:rPr lang="gl-ES" sz="1051" spc="-1" dirty="0" err="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pax</a:t>
            </a:r>
            <a:r>
              <a:rPr lang="gl-ES" sz="105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225</a:t>
            </a:r>
            <a:endParaRPr lang="gl-ES" sz="105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/>
            <a:endParaRPr lang="gl-ES" sz="105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2008221" y="1196406"/>
            <a:ext cx="7052600" cy="67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3000" b="1" u="sng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Constitución de 1936</a:t>
            </a:r>
            <a:endParaRPr lang="gl-ES" sz="30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2351157" y="2396682"/>
            <a:ext cx="6709665" cy="314583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0" name="Picture 5"/>
          <p:cNvPicPr/>
          <p:nvPr/>
        </p:nvPicPr>
        <p:blipFill>
          <a:blip r:embed="rId2"/>
          <a:stretch/>
        </p:blipFill>
        <p:spPr>
          <a:xfrm>
            <a:off x="2548818" y="1870396"/>
            <a:ext cx="7243240" cy="3955645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>
            <a:extLst>
              <a:ext uri="{FF2B5EF4-FFF2-40B4-BE49-F238E27FC236}">
                <a16:creationId xmlns:a16="http://schemas.microsoft.com/office/drawing/2014/main" id="{EECB8B58-0177-4C05-B597-E85721704765}"/>
              </a:ext>
            </a:extLst>
          </p:cNvPr>
          <p:cNvSpPr/>
          <p:nvPr/>
        </p:nvSpPr>
        <p:spPr>
          <a:xfrm>
            <a:off x="1927212" y="362830"/>
            <a:ext cx="6128519" cy="9757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algn="ctr" defTabSz="685867">
              <a:defRPr/>
            </a:pPr>
            <a:r>
              <a:rPr lang="gl-ES" sz="3992" b="1" spc="-1" dirty="0">
                <a:solidFill>
                  <a:srgbClr val="000000"/>
                </a:solidFill>
                <a:highlight>
                  <a:srgbClr val="FFFF00"/>
                </a:highligh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Principios básicos do marxismo:</a:t>
            </a:r>
            <a:endParaRPr lang="gl-ES" sz="3992" b="1" spc="-1" dirty="0">
              <a:solidFill>
                <a:prstClr val="black"/>
              </a:solidFill>
              <a:highlight>
                <a:srgbClr val="FFFF00"/>
              </a:highlight>
              <a:latin typeface="Arial"/>
              <a:ea typeface="DejaVu Sans"/>
              <a:cs typeface="DejaVu Sans"/>
            </a:endParaRPr>
          </a:p>
        </p:txBody>
      </p:sp>
      <p:sp>
        <p:nvSpPr>
          <p:cNvPr id="138" name="CustomShape 2">
            <a:extLst>
              <a:ext uri="{FF2B5EF4-FFF2-40B4-BE49-F238E27FC236}">
                <a16:creationId xmlns:a16="http://schemas.microsoft.com/office/drawing/2014/main" id="{70A500B1-B44A-4F1A-9CD6-69FBB07622F8}"/>
              </a:ext>
            </a:extLst>
          </p:cNvPr>
          <p:cNvSpPr/>
          <p:nvPr/>
        </p:nvSpPr>
        <p:spPr>
          <a:xfrm>
            <a:off x="1926763" y="1672017"/>
            <a:ext cx="8344236" cy="46315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416123" indent="-414772" defTabSz="685867">
              <a:buClr>
                <a:srgbClr val="8AD0D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gl-ES" sz="254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 plusvalía</a:t>
            </a: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parte do rendemento do traballador que se queda o burgués, e base da explotación do proletariado.</a:t>
            </a:r>
            <a:endParaRPr lang="gl-ES" sz="254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416123" indent="-414772" defTabSz="685867">
              <a:buClr>
                <a:srgbClr val="8AD0D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gl-ES" sz="254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Materialismo histórico</a:t>
            </a: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Economía e o fundamento da historia.</a:t>
            </a:r>
            <a:endParaRPr lang="gl-ES" sz="254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416123" indent="-414772" defTabSz="685867">
              <a:buClr>
                <a:srgbClr val="8AD0D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gl-ES" sz="254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 loita de clases</a:t>
            </a: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Os homes actúan en grupos e loitan por intereses materiais.</a:t>
            </a:r>
            <a:endParaRPr lang="gl-ES" sz="254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416123" indent="-414772" defTabSz="685867">
              <a:buClr>
                <a:srgbClr val="8AD0D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gl-ES" sz="254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 ditadura do proletariado</a:t>
            </a: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resultado da loita contra a burguesía.</a:t>
            </a:r>
            <a:endParaRPr lang="gl-ES" sz="254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416123" indent="-414772" defTabSz="685867">
              <a:buClr>
                <a:srgbClr val="8AD0D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gl-ES" sz="2540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 sociedade sen clases</a:t>
            </a:r>
            <a:r>
              <a:rPr lang="gl-ES" sz="2540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última fase da historia.</a:t>
            </a:r>
            <a:endParaRPr lang="gl-ES" sz="254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62820" name="Imagen 4">
            <a:extLst>
              <a:ext uri="{FF2B5EF4-FFF2-40B4-BE49-F238E27FC236}">
                <a16:creationId xmlns:a16="http://schemas.microsoft.com/office/drawing/2014/main" id="{9322ECEF-EEBD-4C23-97E6-F0575133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22" y="0"/>
            <a:ext cx="2089659" cy="133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2008221" y="1196406"/>
            <a:ext cx="7052600" cy="10487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2700" b="1" u="sng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A PLANIFICACIÓN ECONÓMICA</a:t>
            </a:r>
            <a:endParaRPr lang="gl-ES" sz="27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1874827" y="1819091"/>
            <a:ext cx="5815331" cy="401991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Cambio radical na economía da URSS:</a:t>
            </a: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¿Por que?:</a:t>
            </a: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Alcanzar unha </a:t>
            </a:r>
            <a:r>
              <a:rPr lang="gl-ES" sz="1501" b="1" i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maior socialización</a:t>
            </a: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</a:t>
            </a: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857333" lvl="2" indent="-170116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Eliminando os intermediarios enriquecidos pola NEP: Kulaks, e pequenos empresarios.</a:t>
            </a: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Conseguir grandes </a:t>
            </a:r>
            <a:r>
              <a:rPr lang="gl-ES" sz="1501" b="1" i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excedentes agrarios</a:t>
            </a: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Desenvolver a </a:t>
            </a:r>
            <a:r>
              <a:rPr lang="gl-ES" sz="1501" b="1" i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industria</a:t>
            </a: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Aumentar a capacidade defensiva do país.</a:t>
            </a: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 solución: Os </a:t>
            </a:r>
            <a:r>
              <a:rPr lang="gl-ES" b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Plans Quinquenais</a:t>
            </a: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A economía planificada.</a:t>
            </a: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Plans cun prazo de cinco anos que marcaban os obxectivos económicos a cumprir de forma obrigatoria. </a:t>
            </a:r>
            <a:r>
              <a:rPr lang="gl-ES" sz="1200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Texto pax 222</a:t>
            </a:r>
            <a:endParaRPr lang="gl-ES" sz="12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b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Obxectivos</a:t>
            </a: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</a:t>
            </a: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Conseguir que a URSS se convertera nunha potencia económica e industrial.</a:t>
            </a: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>
              <a:lnSpc>
                <a:spcPct val="90000"/>
              </a:lnSpc>
            </a:pP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>
              <a:lnSpc>
                <a:spcPct val="90000"/>
              </a:lnSpc>
            </a:pP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36" name="Picture 5"/>
          <p:cNvPicPr/>
          <p:nvPr/>
        </p:nvPicPr>
        <p:blipFill>
          <a:blip r:embed="rId2"/>
          <a:stretch/>
        </p:blipFill>
        <p:spPr>
          <a:xfrm>
            <a:off x="7667745" y="1939254"/>
            <a:ext cx="2817206" cy="1844293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1649623" y="1063012"/>
            <a:ext cx="7052600" cy="567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2700" b="1" u="sng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A planificación Agraria</a:t>
            </a:r>
            <a:endParaRPr lang="gl-ES" sz="27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1717670" y="1659504"/>
            <a:ext cx="8675741" cy="398534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b="1" i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Obxectivos: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Acadar unha maior socialización da sociedade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Aumentar a produción agraria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b="1" i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Obriga</a:t>
            </a: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aos campesiños a unir as súas terras en granxas colectivas que funcionan coma cooperativas.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Realízanse dous tipos de granxas: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b="1" u="sng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Kolkhov</a:t>
            </a: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os campesiños traballan as terras do estado, e para a súa subsistencia teñen un pequeno horto e a horta da casa.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b="1" u="sng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Sovkhov</a:t>
            </a: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 granxas experimentais estatais.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b="1" i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Consecuencias</a:t>
            </a: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Forte golpe os intereses dos </a:t>
            </a:r>
            <a:r>
              <a:rPr lang="gl-ES" b="1" i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kulaks</a:t>
            </a: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, que son perseguidos e enviados os </a:t>
            </a:r>
            <a:r>
              <a:rPr lang="gl-ES" b="1" u="sng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gulags</a:t>
            </a: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de Siberia si se opoñen.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Colectivización total das terras da URSS. Cadro pax 223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b="1" i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Aumento da produción</a:t>
            </a: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agraria.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b="1" i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Aumento da man de obra libre</a:t>
            </a: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que podería adicarse a industria</a:t>
            </a:r>
            <a:r>
              <a:rPr lang="gl-ES" sz="150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>
              <a:lnSpc>
                <a:spcPct val="90000"/>
              </a:lnSpc>
            </a:pPr>
            <a:endParaRPr lang="gl-ES" sz="150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1697418" y="1030879"/>
            <a:ext cx="7052600" cy="5570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2700" b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 planificación industrial</a:t>
            </a:r>
            <a:endParaRPr lang="gl-ES" sz="27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1797329" y="1731062"/>
            <a:ext cx="3648353" cy="395429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b="1" u="sng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Obxectivos</a:t>
            </a: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: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Desenvolver as fontes de enerxía.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Desenvolver a industria pesada.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Desenvolver a industria armamentística.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/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b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Fora das súas prioridades atopamos: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 industria de consumo.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O nivel de vida dos agricultores. 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Miles de deportados forzosos</a:t>
            </a:r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/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/>
            <a:endParaRPr lang="gl-ES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41" name="Picture 5"/>
          <p:cNvPicPr/>
          <p:nvPr/>
        </p:nvPicPr>
        <p:blipFill>
          <a:blip r:embed="rId2"/>
          <a:stretch/>
        </p:blipFill>
        <p:spPr>
          <a:xfrm>
            <a:off x="5198066" y="1535832"/>
            <a:ext cx="5168883" cy="4319914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1523519" y="991455"/>
            <a:ext cx="8099231" cy="10487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/>
            <a:r>
              <a:rPr lang="gl-ES" sz="3000" b="1" u="sng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Consecuencias da planificación industrial</a:t>
            </a:r>
            <a:endParaRPr lang="gl-ES" sz="30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1686618" y="1772647"/>
            <a:ext cx="7833792" cy="372936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950" b="1" u="sng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O bo:</a:t>
            </a:r>
            <a:endParaRPr lang="gl-ES" sz="19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950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Conseguiron moitos dos seus obxectivos.</a:t>
            </a:r>
            <a:endParaRPr lang="gl-ES" sz="19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950" b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Rápida industrialización</a:t>
            </a:r>
            <a:r>
              <a:rPr lang="gl-ES" sz="1950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19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950" b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Aumento drástico da produción</a:t>
            </a:r>
            <a:endParaRPr lang="gl-ES" sz="19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950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Este crecemento contrastou enormemente coa grave crise do capitalismo: CRACK 29.</a:t>
            </a:r>
            <a:endParaRPr lang="gl-ES" sz="19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950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Antes da II Guerra Mundial xa era a </a:t>
            </a:r>
            <a:r>
              <a:rPr lang="gl-ES" sz="1950" b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terceira potencia mundial a nivel industrial.</a:t>
            </a:r>
            <a:endParaRPr lang="gl-ES" sz="19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57335" indent="-255985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950" b="1" u="sng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O malo:</a:t>
            </a:r>
            <a:endParaRPr lang="gl-ES" sz="19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950" b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Escasa produtividade</a:t>
            </a:r>
            <a:r>
              <a:rPr lang="gl-ES" sz="1950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por traballador: escasa motivación compensada coa obriga de traballar os sábados.</a:t>
            </a:r>
            <a:endParaRPr lang="gl-ES" sz="19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334" lvl="1" indent="-213050" defTabSz="685867">
              <a:lnSpc>
                <a:spcPct val="9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lang="gl-ES" sz="1950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Miles de </a:t>
            </a:r>
            <a:r>
              <a:rPr lang="gl-ES" sz="1950" b="1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deportados</a:t>
            </a:r>
            <a:r>
              <a:rPr lang="gl-ES" sz="1950" spc="-1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polas colectivizacións agrarias.</a:t>
            </a:r>
            <a:endParaRPr lang="gl-ES" sz="19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67">
              <a:lnSpc>
                <a:spcPct val="90000"/>
              </a:lnSpc>
            </a:pPr>
            <a:endParaRPr lang="gl-ES" sz="19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2351157" y="2396682"/>
            <a:ext cx="6709665" cy="314583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5" name="Picture 5"/>
          <p:cNvPicPr/>
          <p:nvPr/>
        </p:nvPicPr>
        <p:blipFill>
          <a:blip r:embed="rId2"/>
          <a:stretch/>
        </p:blipFill>
        <p:spPr>
          <a:xfrm>
            <a:off x="2139185" y="899915"/>
            <a:ext cx="7096615" cy="5099755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>
            <a:extLst>
              <a:ext uri="{FF2B5EF4-FFF2-40B4-BE49-F238E27FC236}">
                <a16:creationId xmlns:a16="http://schemas.microsoft.com/office/drawing/2014/main" id="{8594C4F6-C7A5-4165-9330-E93F6DB4E963}"/>
              </a:ext>
            </a:extLst>
          </p:cNvPr>
          <p:cNvSpPr/>
          <p:nvPr/>
        </p:nvSpPr>
        <p:spPr>
          <a:xfrm>
            <a:off x="1849917" y="271437"/>
            <a:ext cx="7052600" cy="10487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defTabSz="685867">
              <a:defRPr/>
            </a:pPr>
            <a:r>
              <a:rPr lang="gl-ES" sz="3992" b="1" spc="-1" dirty="0">
                <a:solidFill>
                  <a:srgbClr val="000000"/>
                </a:solidFill>
                <a:highlight>
                  <a:srgbClr val="FFFF00"/>
                </a:highligh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Leninismo</a:t>
            </a:r>
            <a:endParaRPr lang="gl-ES" sz="3992" b="1" spc="-1" dirty="0">
              <a:solidFill>
                <a:prstClr val="black"/>
              </a:solidFill>
              <a:highlight>
                <a:srgbClr val="FFFF00"/>
              </a:highlight>
              <a:latin typeface="Arial"/>
              <a:ea typeface="DejaVu Sans"/>
              <a:cs typeface="DejaVu Sans"/>
            </a:endParaRPr>
          </a:p>
        </p:txBody>
      </p:sp>
      <p:sp>
        <p:nvSpPr>
          <p:cNvPr id="141" name="CustomShape 2">
            <a:extLst>
              <a:ext uri="{FF2B5EF4-FFF2-40B4-BE49-F238E27FC236}">
                <a16:creationId xmlns:a16="http://schemas.microsoft.com/office/drawing/2014/main" id="{CF38C26E-2448-469D-BB2B-480A95C98D98}"/>
              </a:ext>
            </a:extLst>
          </p:cNvPr>
          <p:cNvSpPr/>
          <p:nvPr/>
        </p:nvSpPr>
        <p:spPr>
          <a:xfrm>
            <a:off x="1644494" y="1926923"/>
            <a:ext cx="8892934" cy="47683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/>
          <a:lstStyle/>
          <a:p>
            <a:pPr marL="416123" indent="-414772" defTabSz="685867">
              <a:buClr>
                <a:srgbClr val="8AD0D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gl-ES" sz="2359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Soamente se pode superar o capitalismo mediante a </a:t>
            </a:r>
            <a:r>
              <a:rPr lang="gl-ES" sz="2359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revolución</a:t>
            </a:r>
            <a:r>
              <a:rPr lang="gl-ES" sz="2359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35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416123" indent="-414772" defTabSz="685867">
              <a:buClr>
                <a:srgbClr val="8AD0D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gl-ES" sz="2359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Propón a asociación dos proletarios nunha asociación política: os </a:t>
            </a:r>
            <a:r>
              <a:rPr lang="gl-ES" sz="2359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Partidos Comunistas</a:t>
            </a:r>
            <a:r>
              <a:rPr lang="gl-ES" sz="2359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35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416123" indent="-414772" defTabSz="685867">
              <a:buClr>
                <a:srgbClr val="8AD0D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gl-ES" sz="2359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 clase obreira deberá ter una </a:t>
            </a:r>
            <a:r>
              <a:rPr lang="gl-ES" sz="2359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clase de vangarda</a:t>
            </a:r>
            <a:r>
              <a:rPr lang="gl-ES" sz="2359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que dirixa o Partido Comunista.</a:t>
            </a:r>
            <a:endParaRPr lang="gl-ES" sz="235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416123" indent="-414772" defTabSz="685867">
              <a:buClr>
                <a:srgbClr val="8AD0D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gl-ES" sz="2359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Postula o </a:t>
            </a:r>
            <a:r>
              <a:rPr lang="gl-ES" sz="2359" b="1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imperialismo</a:t>
            </a:r>
            <a:r>
              <a:rPr lang="gl-ES" sz="2359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coma fase última e superior do capitalismo.</a:t>
            </a:r>
            <a:endParaRPr lang="gl-ES" sz="235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416123" indent="-414772" defTabSz="685867">
              <a:buClr>
                <a:srgbClr val="8AD0D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gl-ES" sz="2359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A revolución ten que darse nas </a:t>
            </a:r>
            <a:r>
              <a:rPr lang="gl-ES" sz="2359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metrópoles</a:t>
            </a:r>
            <a:r>
              <a:rPr lang="gl-ES" sz="2359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 para despois chegar as colonias.</a:t>
            </a:r>
            <a:endParaRPr lang="gl-ES" sz="235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416123" indent="-414772" defTabSz="685867">
              <a:buClr>
                <a:srgbClr val="8AD0D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gl-ES" sz="2359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Quere trocar o estado capitalista por unha </a:t>
            </a:r>
            <a:r>
              <a:rPr lang="gl-ES" sz="2359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ditadura do proletariado</a:t>
            </a:r>
            <a:r>
              <a:rPr lang="gl-ES" sz="2359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, cun sistema de democracia proletaria baseada nos </a:t>
            </a:r>
            <a:r>
              <a:rPr lang="gl-ES" sz="2359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  <a:cs typeface="DejaVu Sans"/>
              </a:rPr>
              <a:t>consellos dos soviets</a:t>
            </a:r>
            <a:r>
              <a:rPr lang="gl-ES" sz="2359" spc="-1" dirty="0">
                <a:solidFill>
                  <a:srgbClr val="000000"/>
                </a:solidFill>
                <a:latin typeface="Century Gothic"/>
                <a:ea typeface="DejaVu Sans"/>
                <a:cs typeface="DejaVu Sans"/>
              </a:rPr>
              <a:t>.</a:t>
            </a:r>
            <a:endParaRPr lang="gl-ES" sz="235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63844" name="Imagen 3">
            <a:extLst>
              <a:ext uri="{FF2B5EF4-FFF2-40B4-BE49-F238E27FC236}">
                <a16:creationId xmlns:a16="http://schemas.microsoft.com/office/drawing/2014/main" id="{71DA6597-5AB6-432D-9DBE-E65747153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494" y="1"/>
            <a:ext cx="2511624" cy="183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1">
            <a:extLst>
              <a:ext uri="{FF2B5EF4-FFF2-40B4-BE49-F238E27FC236}">
                <a16:creationId xmlns:a16="http://schemas.microsoft.com/office/drawing/2014/main" id="{12DFF621-EF4B-4452-A5EC-32CA50F82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435" y="220344"/>
            <a:ext cx="8491131" cy="1029708"/>
          </a:xfrm>
          <a:prstGeom prst="rect">
            <a:avLst/>
          </a:prstGeom>
          <a:solidFill>
            <a:srgbClr val="F37B7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2259" rIns="0" bIns="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407571" fontAlgn="base" hangingPunct="0">
              <a:spcBef>
                <a:spcPct val="0"/>
              </a:spcBef>
              <a:spcAft>
                <a:spcPct val="0"/>
              </a:spcAft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3629" b="1"/>
              <a:t>A Rusia tsarista de principios do século XX</a:t>
            </a:r>
          </a:p>
        </p:txBody>
      </p:sp>
      <p:sp>
        <p:nvSpPr>
          <p:cNvPr id="164867" name="Text Box 2">
            <a:extLst>
              <a:ext uri="{FF2B5EF4-FFF2-40B4-BE49-F238E27FC236}">
                <a16:creationId xmlns:a16="http://schemas.microsoft.com/office/drawing/2014/main" id="{2F5D3E1D-CF7B-445A-A44E-77658CF15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435" y="1309098"/>
            <a:ext cx="8686992" cy="541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215900" indent="-21590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863600" indent="-215900"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95864" indent="-195864" defTabSz="407571" fontAlgn="base" hangingPunct="0">
              <a:lnSpc>
                <a:spcPct val="102000"/>
              </a:lnSpc>
              <a:spcBef>
                <a:spcPts val="907"/>
              </a:spcBef>
              <a:spcAft>
                <a:spcPct val="0"/>
              </a:spcAft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endParaRPr lang="gl-ES" altLang="gl-ES" sz="2540" b="1" u="sng" dirty="0">
              <a:latin typeface="Century Gothic" panose="020B0502020202020204" pitchFamily="34" charset="0"/>
            </a:endParaRPr>
          </a:p>
          <a:p>
            <a:pPr marL="195864" indent="-195864" defTabSz="407571" fontAlgn="base" hangingPunct="0">
              <a:lnSpc>
                <a:spcPct val="102000"/>
              </a:lnSpc>
              <a:spcBef>
                <a:spcPts val="907"/>
              </a:spcBef>
              <a:spcAft>
                <a:spcPct val="0"/>
              </a:spcAft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903" b="1" u="sng" dirty="0">
                <a:highlight>
                  <a:srgbClr val="FFFF00"/>
                </a:highlight>
                <a:latin typeface="Century Gothic" panose="020B0502020202020204" pitchFamily="34" charset="0"/>
              </a:rPr>
              <a:t>-Un imperio inmenso e heteroxéneo</a:t>
            </a:r>
          </a:p>
          <a:p>
            <a:pPr marL="466618" indent="-466618" defTabSz="407571" fontAlgn="base" hangingPunct="0">
              <a:lnSpc>
                <a:spcPct val="102000"/>
              </a:lnSpc>
              <a:spcBef>
                <a:spcPts val="907"/>
              </a:spcBef>
              <a:spcAft>
                <a:spcPct val="0"/>
              </a:spcAft>
              <a:buFont typeface="+mj-lt"/>
              <a:buAutoNum type="alphaLcPeriod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540" dirty="0">
                <a:latin typeface="Century Gothic" panose="020B0502020202020204" pitchFamily="34" charset="0"/>
              </a:rPr>
              <a:t>Imperio inmenso: 22millóns de km2</a:t>
            </a:r>
          </a:p>
          <a:p>
            <a:pPr marL="466618" indent="-466618" defTabSz="407571" fontAlgn="base" hangingPunct="0">
              <a:lnSpc>
                <a:spcPct val="102000"/>
              </a:lnSpc>
              <a:spcBef>
                <a:spcPts val="907"/>
              </a:spcBef>
              <a:spcAft>
                <a:spcPct val="0"/>
              </a:spcAft>
              <a:buFont typeface="+mj-lt"/>
              <a:buAutoNum type="alphaLcPeriod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540" dirty="0">
                <a:latin typeface="Century Gothic" panose="020B0502020202020204" pitchFamily="34" charset="0"/>
              </a:rPr>
              <a:t>170 millóns de habitantes</a:t>
            </a:r>
          </a:p>
          <a:p>
            <a:pPr marL="466618" indent="-466618" defTabSz="407571" fontAlgn="base" hangingPunct="0">
              <a:lnSpc>
                <a:spcPct val="102000"/>
              </a:lnSpc>
              <a:spcBef>
                <a:spcPts val="907"/>
              </a:spcBef>
              <a:spcAft>
                <a:spcPct val="0"/>
              </a:spcAft>
              <a:buFont typeface="+mj-lt"/>
              <a:buAutoNum type="alphaLcPeriod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540" dirty="0">
                <a:latin typeface="Century Gothic" panose="020B0502020202020204" pitchFamily="34" charset="0"/>
              </a:rPr>
              <a:t>A maioría da poboación esta en occidente, nos territorios de Europa oriental.</a:t>
            </a:r>
          </a:p>
          <a:p>
            <a:pPr marL="466618" indent="-466618" defTabSz="407571" fontAlgn="base" hangingPunct="0">
              <a:lnSpc>
                <a:spcPct val="102000"/>
              </a:lnSpc>
              <a:spcBef>
                <a:spcPts val="907"/>
              </a:spcBef>
              <a:spcAft>
                <a:spcPct val="0"/>
              </a:spcAft>
              <a:buFont typeface="+mj-lt"/>
              <a:buAutoNum type="alphaLcPeriod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540" dirty="0">
                <a:latin typeface="Century Gothic" panose="020B0502020202020204" pitchFamily="34" charset="0"/>
              </a:rPr>
              <a:t>Ten fortes desequilibrios:</a:t>
            </a:r>
          </a:p>
          <a:p>
            <a:pPr marL="944758" lvl="1" indent="-466618" defTabSz="407571" fontAlgn="base" hangingPunct="0">
              <a:lnSpc>
                <a:spcPct val="102000"/>
              </a:lnSpc>
              <a:spcBef>
                <a:spcPts val="907"/>
              </a:spcBef>
              <a:spcAft>
                <a:spcPct val="0"/>
              </a:spcAft>
              <a:buFont typeface="+mj-lt"/>
              <a:buAutoNum type="arabicPeriod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177" dirty="0">
                <a:latin typeface="Century Gothic" panose="020B0502020202020204" pitchFamily="34" charset="0"/>
              </a:rPr>
              <a:t>Gran parte do territorio deshabitado</a:t>
            </a:r>
          </a:p>
          <a:p>
            <a:pPr marL="944758" lvl="1" indent="-466618" defTabSz="407571" fontAlgn="base" hangingPunct="0">
              <a:lnSpc>
                <a:spcPct val="102000"/>
              </a:lnSpc>
              <a:spcBef>
                <a:spcPts val="907"/>
              </a:spcBef>
              <a:spcAft>
                <a:spcPct val="0"/>
              </a:spcAft>
              <a:buFont typeface="+mj-lt"/>
              <a:buAutoNum type="arabicPeriod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177" dirty="0">
                <a:latin typeface="Century Gothic" panose="020B0502020202020204" pitchFamily="34" charset="0"/>
              </a:rPr>
              <a:t>Economía arcaica</a:t>
            </a:r>
          </a:p>
          <a:p>
            <a:pPr marL="944758" lvl="1" indent="-466618" defTabSz="407571" fontAlgn="base" hangingPunct="0">
              <a:lnSpc>
                <a:spcPct val="102000"/>
              </a:lnSpc>
              <a:spcBef>
                <a:spcPts val="907"/>
              </a:spcBef>
              <a:spcAft>
                <a:spcPct val="0"/>
              </a:spcAft>
              <a:buFont typeface="+mj-lt"/>
              <a:buAutoNum type="arabicPeriod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gl-ES" altLang="gl-ES" sz="2177" dirty="0">
                <a:latin typeface="Century Gothic" panose="020B0502020202020204" pitchFamily="34" charset="0"/>
              </a:rPr>
              <a:t>Conformado por multitude de nacionalidades, linguas e relixións.</a:t>
            </a:r>
          </a:p>
          <a:p>
            <a:pPr marL="195864" indent="-195864" defTabSz="407571" fontAlgn="base" hangingPunct="0">
              <a:lnSpc>
                <a:spcPct val="102000"/>
              </a:lnSpc>
              <a:spcBef>
                <a:spcPts val="907"/>
              </a:spcBef>
              <a:spcAft>
                <a:spcPct val="0"/>
              </a:spcAft>
              <a:buClrTx/>
              <a:buSzTx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endParaRPr lang="gl-ES" altLang="gl-ES" sz="1814" dirty="0">
              <a:latin typeface="Century Gothic" panose="020B0502020202020204" pitchFamily="34" charset="0"/>
            </a:endParaRPr>
          </a:p>
        </p:txBody>
      </p:sp>
      <p:pic>
        <p:nvPicPr>
          <p:cNvPr id="164868" name="Picture 3">
            <a:extLst>
              <a:ext uri="{FF2B5EF4-FFF2-40B4-BE49-F238E27FC236}">
                <a16:creationId xmlns:a16="http://schemas.microsoft.com/office/drawing/2014/main" id="{B02EC0D4-CF50-499F-8512-837DCCDF4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381" y="914497"/>
            <a:ext cx="1960046" cy="147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Imperio ruso: origen, reinados, expansión y decadencia - SobreHistoria.com">
            <a:extLst>
              <a:ext uri="{FF2B5EF4-FFF2-40B4-BE49-F238E27FC236}">
                <a16:creationId xmlns:a16="http://schemas.microsoft.com/office/drawing/2014/main" id="{DF9ED7B9-319D-4309-BEA7-337F2D09F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0" y="691"/>
            <a:ext cx="9144960" cy="686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43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F5F644-ED0C-4D7E-B888-837A907A3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529" y="293431"/>
            <a:ext cx="10354236" cy="6349416"/>
          </a:xfrm>
        </p:spPr>
        <p:txBody>
          <a:bodyPr/>
          <a:lstStyle/>
          <a:p>
            <a:r>
              <a:rPr lang="gl-ES" b="1" u="sng" dirty="0">
                <a:highlight>
                  <a:srgbClr val="FFFF00"/>
                </a:highlight>
              </a:rPr>
              <a:t>-Unha sociedade desigual</a:t>
            </a:r>
          </a:p>
          <a:p>
            <a:r>
              <a:rPr lang="gl-ES" sz="2177" dirty="0"/>
              <a:t>Era unha das sociedades máis desigual de Europa</a:t>
            </a:r>
          </a:p>
          <a:p>
            <a:pPr marL="0" indent="0"/>
            <a:r>
              <a:rPr lang="gl-ES" sz="2177" dirty="0"/>
              <a:t>-</a:t>
            </a:r>
            <a:r>
              <a:rPr lang="gl-ES" sz="2177" b="1" u="sng" dirty="0"/>
              <a:t>Nobreza civil e eclesiástica: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gl-ES" sz="2177" dirty="0"/>
              <a:t>Cuspide da sociedade. Propietaria das terras. Ocupa os cargos.</a:t>
            </a:r>
          </a:p>
          <a:p>
            <a:pPr marL="0" indent="0"/>
            <a:r>
              <a:rPr lang="gl-ES" sz="2177" dirty="0"/>
              <a:t>-</a:t>
            </a:r>
            <a:r>
              <a:rPr lang="gl-ES" sz="2177" b="1" u="sng" dirty="0" err="1"/>
              <a:t>Kulaks</a:t>
            </a:r>
            <a:r>
              <a:rPr lang="gl-ES" sz="2177" b="1" u="sng" dirty="0"/>
              <a:t>: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gl-ES" sz="2177" dirty="0"/>
              <a:t>Campesiños propietario das súas terras. Medianos propietarios</a:t>
            </a:r>
          </a:p>
          <a:p>
            <a:pPr marL="0" indent="0"/>
            <a:r>
              <a:rPr lang="gl-ES" sz="2177" b="1" u="sng" dirty="0"/>
              <a:t>-Campesiños</a:t>
            </a:r>
            <a:r>
              <a:rPr lang="gl-ES" sz="2177" dirty="0"/>
              <a:t>, 80% da poboación: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gl-ES" sz="2177" dirty="0"/>
              <a:t>Sometidos a un réxime feudal e de servidume que se elimina en 1865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gl-ES" sz="2177" dirty="0"/>
              <a:t>Viven na completa miseria. Analfabetismo, traballos duros. </a:t>
            </a:r>
          </a:p>
          <a:p>
            <a:pPr marL="0" indent="0"/>
            <a:r>
              <a:rPr lang="gl-ES" sz="2177" dirty="0"/>
              <a:t>-Nas cidades: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gl-ES" sz="2177" dirty="0"/>
              <a:t>Escasa industrialización: </a:t>
            </a:r>
            <a:r>
              <a:rPr lang="gl-ES" sz="2177" dirty="0" err="1"/>
              <a:t>Moscova</a:t>
            </a:r>
            <a:r>
              <a:rPr lang="gl-ES" sz="2177" dirty="0"/>
              <a:t> e San </a:t>
            </a:r>
            <a:r>
              <a:rPr lang="gl-ES" sz="2177" dirty="0" err="1"/>
              <a:t>Petersburgo</a:t>
            </a:r>
            <a:endParaRPr lang="gl-ES" sz="2177" dirty="0"/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gl-ES" sz="2177" b="1" u="sng" dirty="0"/>
              <a:t>Burguesía</a:t>
            </a:r>
            <a:r>
              <a:rPr lang="gl-ES" sz="2177" dirty="0"/>
              <a:t> escasa e con pouca influencia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gl-ES" sz="2177" b="1" u="sng" dirty="0"/>
              <a:t>Proletariado</a:t>
            </a:r>
            <a:r>
              <a:rPr lang="gl-ES" sz="2177" dirty="0"/>
              <a:t> escaso e mal pago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70724856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gl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gl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Source Sans Pro Black"/>
        <a:ea typeface=""/>
        <a:cs typeface="源ノ角ゴシック Heavy"/>
      </a:majorFont>
      <a:minorFont>
        <a:latin typeface="Source Sans Pro Semibold"/>
        <a:ea typeface=""/>
        <a:cs typeface="源ノ角ゴシック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gl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gl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icrosoft YaHei"/>
        <a:cs typeface=""/>
      </a:majorFont>
      <a:minorFont>
        <a:latin typeface="Century Gothic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gl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gl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32400</TotalTime>
  <Words>3366</Words>
  <Application>Microsoft Office PowerPoint</Application>
  <PresentationFormat>Panorámica</PresentationFormat>
  <Paragraphs>395</Paragraphs>
  <Slides>54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54</vt:i4>
      </vt:variant>
    </vt:vector>
  </HeadingPairs>
  <TitlesOfParts>
    <vt:vector size="70" baseType="lpstr">
      <vt:lpstr>Arial</vt:lpstr>
      <vt:lpstr>Calibri</vt:lpstr>
      <vt:lpstr>Century Gothic</vt:lpstr>
      <vt:lpstr>Source Sans Pro Black</vt:lpstr>
      <vt:lpstr>Source Sans Pro Light</vt:lpstr>
      <vt:lpstr>Source Sans Pro Semibold</vt:lpstr>
      <vt:lpstr>Symbol</vt:lpstr>
      <vt:lpstr>Times New Roman</vt:lpstr>
      <vt:lpstr>Wingdings</vt:lpstr>
      <vt:lpstr>Wingdings 3</vt:lpstr>
      <vt:lpstr>1_Tema de Office</vt:lpstr>
      <vt:lpstr>Office Theme</vt:lpstr>
      <vt:lpstr>1_Office Theme</vt:lpstr>
      <vt:lpstr>2_Tema de Office</vt:lpstr>
      <vt:lpstr>3_Tema de Office</vt:lpstr>
      <vt:lpstr>2_Office Theme</vt:lpstr>
      <vt:lpstr>A Revolución Rusa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Economía atrasada - O problema agrario</vt:lpstr>
      <vt:lpstr>Escasa industrialización - O problema obreiro</vt:lpstr>
      <vt:lpstr>Presentación de PowerPoint</vt:lpstr>
      <vt:lpstr>Presentación de PowerPoint</vt:lpstr>
      <vt:lpstr>O PROBLEMA POLÍTICO: A OPOSICIÓN clandestina</vt:lpstr>
      <vt:lpstr>3-Partido obreiro socialdemócrata ruso POSDR:</vt:lpstr>
      <vt:lpstr>A Revolución de 1905</vt:lpstr>
      <vt:lpstr>Presentación de PowerPoint</vt:lpstr>
      <vt:lpstr>Presentación de PowerPoint</vt:lpstr>
      <vt:lpstr>Presentación de PowerPoint</vt:lpstr>
      <vt:lpstr>Presentación de PowerPoint</vt:lpstr>
      <vt:lpstr>Consecuencias da Revolución de 1905</vt:lpstr>
      <vt:lpstr>1917 A caída do Tsarismo:</vt:lpstr>
      <vt:lpstr>-A REVOLUCIÓN DE FEBREIRO DE 1917: REVOLUCIÓN BURGUESA E FIN DO TSARISMO </vt:lpstr>
      <vt:lpstr>Presentación de PowerPoint</vt:lpstr>
      <vt:lpstr>O FRACASO DO GOBERNO PROVISIONAL</vt:lpstr>
      <vt:lpstr>AS TESES DE ABRIL</vt:lpstr>
      <vt:lpstr>A revolución de outubro: triunfo bolxevique.</vt:lpstr>
      <vt:lpstr>Presentación de PowerPoint</vt:lpstr>
      <vt:lpstr>Presentación de PowerPoint</vt:lpstr>
      <vt:lpstr>Anastasia e Anna Anderson</vt:lpstr>
      <vt:lpstr>A GUERRA CIVIL (1918-1921)</vt:lpstr>
      <vt:lpstr>Presentación de PowerPoint</vt:lpstr>
      <vt:lpstr>Presentación de PowerPoint</vt:lpstr>
      <vt:lpstr>BASES DO NOVO SISTEMA POLÍTICO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Revolución Rusa</dc:title>
  <dc:creator>Simón Alonso Costas</dc:creator>
  <cp:lastModifiedBy>Simón Alonso Costas</cp:lastModifiedBy>
  <cp:revision>9</cp:revision>
  <dcterms:created xsi:type="dcterms:W3CDTF">2022-03-28T18:22:09Z</dcterms:created>
  <dcterms:modified xsi:type="dcterms:W3CDTF">2022-04-20T06:23:08Z</dcterms:modified>
</cp:coreProperties>
</file>