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43401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15142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2886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85483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1748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3692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7273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2794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9394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8180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8406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A67A0-558F-4E41-B674-E309059560BF}" type="datetimeFigureOut">
              <a:rPr lang="gl-ES" smtClean="0"/>
              <a:t>30/09/2020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D2C57-9998-4497-99A8-CBF23B5BB5E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763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7160" y="0"/>
            <a:ext cx="3581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OS POBOS PRERROMANOS NA PENÍNSULA IBÉRICA </a:t>
            </a:r>
            <a:endParaRPr lang="es-ES" sz="4000" dirty="0" smtClean="0"/>
          </a:p>
          <a:p>
            <a:r>
              <a:rPr lang="es-ES" sz="4000" dirty="0" smtClean="0"/>
              <a:t>(</a:t>
            </a:r>
            <a:r>
              <a:rPr lang="es-ES" sz="4000" dirty="0"/>
              <a:t>pobos do sur e do levante, meseteños e do occidente peninsular)</a:t>
            </a:r>
            <a:endParaRPr lang="gl-E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53" y="-52209"/>
            <a:ext cx="8508047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7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6240" y="304800"/>
            <a:ext cx="50139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err="1" smtClean="0"/>
              <a:t>Manifestacións</a:t>
            </a:r>
            <a:r>
              <a:rPr lang="es-ES" sz="2800" b="1" u="sng" dirty="0" smtClean="0"/>
              <a:t> artísticas: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Dominio da</a:t>
            </a:r>
            <a:endParaRPr lang="es-ES" sz="2800" dirty="0"/>
          </a:p>
          <a:p>
            <a:pPr marL="457200" indent="-457200" algn="just">
              <a:buFontTx/>
              <a:buChar char="-"/>
            </a:pPr>
            <a:r>
              <a:rPr lang="es-ES" sz="2800" dirty="0" smtClean="0"/>
              <a:t>cerámica </a:t>
            </a:r>
            <a:r>
              <a:rPr lang="es-ES" sz="2800" dirty="0"/>
              <a:t>pintada con variadas </a:t>
            </a:r>
            <a:r>
              <a:rPr lang="es-ES" sz="2800" dirty="0" smtClean="0"/>
              <a:t>escenas, </a:t>
            </a:r>
            <a:endParaRPr lang="es-ES" sz="2800" dirty="0"/>
          </a:p>
          <a:p>
            <a:pPr marL="457200" indent="-457200" algn="just">
              <a:buFontTx/>
              <a:buChar char="-"/>
            </a:pPr>
            <a:endParaRPr lang="es-ES" sz="2800" dirty="0" smtClean="0"/>
          </a:p>
          <a:p>
            <a:pPr marL="457200" indent="-457200" algn="just">
              <a:buFontTx/>
              <a:buChar char="-"/>
            </a:pPr>
            <a:endParaRPr lang="es-ES" sz="2800" dirty="0" smtClean="0"/>
          </a:p>
          <a:p>
            <a:pPr marL="457200" indent="-457200" algn="just">
              <a:buFontTx/>
              <a:buChar char="-"/>
            </a:pPr>
            <a:endParaRPr lang="es-ES" sz="2800" dirty="0"/>
          </a:p>
          <a:p>
            <a:pPr marL="457200" indent="-457200" algn="just">
              <a:buFontTx/>
              <a:buChar char="-"/>
            </a:pPr>
            <a:endParaRPr lang="es-ES" sz="2800" dirty="0" smtClean="0"/>
          </a:p>
          <a:p>
            <a:pPr marL="457200" indent="-457200" algn="just">
              <a:buFontTx/>
              <a:buChar char="-"/>
            </a:pPr>
            <a:endParaRPr lang="es-ES" sz="2800" dirty="0"/>
          </a:p>
          <a:p>
            <a:pPr marL="457200" indent="-457200" algn="just">
              <a:buFontTx/>
              <a:buChar char="-"/>
            </a:pPr>
            <a:endParaRPr lang="es-ES" sz="2800" dirty="0"/>
          </a:p>
          <a:p>
            <a:pPr marL="457200" indent="-457200" algn="just">
              <a:buFontTx/>
              <a:buChar char="-"/>
            </a:pPr>
            <a:r>
              <a:rPr lang="es-ES" sz="2800" dirty="0" smtClean="0"/>
              <a:t>A escultura </a:t>
            </a:r>
            <a:r>
              <a:rPr lang="es-ES" sz="2800" dirty="0"/>
              <a:t>é ruda e </a:t>
            </a:r>
            <a:r>
              <a:rPr lang="es-ES" sz="2800" dirty="0" err="1"/>
              <a:t>pouco</a:t>
            </a:r>
            <a:r>
              <a:rPr lang="es-ES" sz="2800" dirty="0"/>
              <a:t> realista </a:t>
            </a:r>
            <a:endParaRPr lang="es-ES" sz="2800" dirty="0" smtClean="0"/>
          </a:p>
          <a:p>
            <a:pPr algn="just"/>
            <a:r>
              <a:rPr lang="es-ES" sz="2800" dirty="0"/>
              <a:t> </a:t>
            </a:r>
            <a:r>
              <a:rPr lang="es-ES" sz="2800" dirty="0" smtClean="0"/>
              <a:t>    (</a:t>
            </a:r>
            <a:r>
              <a:rPr lang="es-ES" sz="2800" dirty="0" err="1"/>
              <a:t>Touros</a:t>
            </a:r>
            <a:r>
              <a:rPr lang="es-ES" sz="2800" dirty="0"/>
              <a:t> de Guisando).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04800"/>
            <a:ext cx="6524625" cy="3111559"/>
          </a:xfrm>
          <a:prstGeom prst="rect">
            <a:avLst/>
          </a:prstGeom>
        </p:spPr>
      </p:pic>
      <p:pic>
        <p:nvPicPr>
          <p:cNvPr id="8194" name="Picture 2" descr="Visita a los Toros de Guisando – Destino Castilla y Le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0" y="3503057"/>
            <a:ext cx="5228272" cy="326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" y="2593419"/>
            <a:ext cx="421957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7640" y="365760"/>
            <a:ext cx="44043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3- Pobos </a:t>
            </a:r>
            <a:r>
              <a:rPr lang="es-ES" sz="2800" b="1" u="sng" dirty="0"/>
              <a:t>do norte e do occidente</a:t>
            </a:r>
            <a:r>
              <a:rPr lang="es-ES" sz="2800" u="sng" dirty="0"/>
              <a:t>: </a:t>
            </a:r>
            <a:endParaRPr lang="es-ES" sz="2800" u="sng" dirty="0" smtClean="0"/>
          </a:p>
          <a:p>
            <a:pPr algn="just"/>
            <a:endParaRPr lang="es-ES" sz="2800" u="sng" dirty="0"/>
          </a:p>
          <a:p>
            <a:pPr algn="just"/>
            <a:r>
              <a:rPr lang="es-ES" sz="2800" b="1" dirty="0" smtClean="0"/>
              <a:t>No Norte:</a:t>
            </a:r>
            <a:endParaRPr lang="es-ES" sz="2800" dirty="0"/>
          </a:p>
          <a:p>
            <a:pPr algn="just"/>
            <a:r>
              <a:rPr lang="gl-ES" sz="2800" dirty="0" smtClean="0"/>
              <a:t>ademais dos </a:t>
            </a:r>
            <a:r>
              <a:rPr lang="gl-ES" sz="2800" b="1" dirty="0" smtClean="0"/>
              <a:t>cántabros e ástures</a:t>
            </a:r>
            <a:r>
              <a:rPr lang="gl-ES" sz="2800" dirty="0" smtClean="0"/>
              <a:t>, destacaron </a:t>
            </a:r>
          </a:p>
          <a:p>
            <a:pPr algn="just"/>
            <a:endParaRPr lang="es-ES" sz="2800" dirty="0"/>
          </a:p>
          <a:p>
            <a:pPr algn="just"/>
            <a:r>
              <a:rPr lang="gl-ES" sz="2800" b="1" dirty="0" smtClean="0"/>
              <a:t>os vascóns</a:t>
            </a:r>
            <a:r>
              <a:rPr lang="gl-ES" sz="2800" dirty="0" smtClean="0"/>
              <a:t>: pobo illado xeográfica e culturalmente no que destaca a existencia dunha lingua propia e diferenciada de todas as demais</a:t>
            </a:r>
            <a:endParaRPr lang="gl-ES" sz="2800" dirty="0"/>
          </a:p>
        </p:txBody>
      </p:sp>
      <p:sp>
        <p:nvSpPr>
          <p:cNvPr id="3" name="AutoShape 2" descr="Los Celtíberos / Alberto J. Lorrio Alvarado | Biblioteca Virtual Miguel de  Cervante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7" name="AutoShape 8" descr="https://www.subelza.net/wp-content/uploads/2019/02/celtas-vascos-iberos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712" y="1477376"/>
            <a:ext cx="7626288" cy="48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2400" y="274320"/>
            <a:ext cx="579120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/>
              <a:t>No noroeste </a:t>
            </a:r>
            <a:r>
              <a:rPr lang="es-ES" sz="2800" dirty="0"/>
              <a:t>(</a:t>
            </a:r>
            <a:r>
              <a:rPr lang="es-ES" sz="2800" dirty="0" err="1"/>
              <a:t>co</a:t>
            </a:r>
            <a:r>
              <a:rPr lang="es-ES" sz="2800" dirty="0"/>
              <a:t> límite leste no río Sella e no sur no </a:t>
            </a:r>
            <a:r>
              <a:rPr lang="es-ES" sz="2800" dirty="0" err="1"/>
              <a:t>Douro</a:t>
            </a:r>
            <a:r>
              <a:rPr lang="es-ES" sz="2800" dirty="0"/>
              <a:t>) </a:t>
            </a:r>
            <a:r>
              <a:rPr lang="es-ES" sz="2800" dirty="0" err="1"/>
              <a:t>desenvolveuse</a:t>
            </a:r>
            <a:r>
              <a:rPr lang="es-ES" sz="2800" dirty="0"/>
              <a:t> a </a:t>
            </a:r>
            <a:endParaRPr lang="es-ES" sz="2800" dirty="0" smtClean="0"/>
          </a:p>
          <a:p>
            <a:pPr algn="just"/>
            <a:endParaRPr lang="es-ES" sz="800" dirty="0" smtClean="0"/>
          </a:p>
          <a:p>
            <a:pPr algn="just"/>
            <a:r>
              <a:rPr lang="es-ES" sz="2800" b="1" dirty="0" smtClean="0"/>
              <a:t>                      cultura </a:t>
            </a:r>
            <a:r>
              <a:rPr lang="es-ES" sz="2800" b="1" dirty="0" err="1"/>
              <a:t>castrexa</a:t>
            </a:r>
            <a:r>
              <a:rPr lang="es-ES" sz="2800" b="1" dirty="0"/>
              <a:t>, </a:t>
            </a:r>
            <a:endParaRPr lang="es-ES" sz="2800" b="1" dirty="0" smtClean="0"/>
          </a:p>
          <a:p>
            <a:pPr algn="just"/>
            <a:r>
              <a:rPr lang="es-ES" sz="2800" dirty="0" smtClean="0"/>
              <a:t>así </a:t>
            </a:r>
            <a:r>
              <a:rPr lang="es-ES" sz="2800" dirty="0"/>
              <a:t>chamada polo </a:t>
            </a:r>
            <a:r>
              <a:rPr lang="es-ES" sz="2800" dirty="0" err="1"/>
              <a:t>seu</a:t>
            </a:r>
            <a:r>
              <a:rPr lang="es-ES" sz="2800" dirty="0"/>
              <a:t> </a:t>
            </a:r>
            <a:r>
              <a:rPr lang="es-ES" sz="2800" dirty="0" err="1"/>
              <a:t>poboado</a:t>
            </a:r>
            <a:r>
              <a:rPr lang="es-ES" sz="2800" dirty="0"/>
              <a:t> característico: o </a:t>
            </a:r>
            <a:r>
              <a:rPr lang="es-ES" sz="2800" b="1" dirty="0"/>
              <a:t>castro*</a:t>
            </a:r>
            <a:r>
              <a:rPr lang="es-ES" sz="2800" dirty="0"/>
              <a:t>. </a:t>
            </a:r>
            <a:endParaRPr lang="es-ES" sz="2800" dirty="0" smtClean="0"/>
          </a:p>
          <a:p>
            <a:pPr algn="just"/>
            <a:endParaRPr lang="es-ES" sz="800" dirty="0"/>
          </a:p>
          <a:p>
            <a:pPr algn="just"/>
            <a:r>
              <a:rPr lang="es-ES" sz="2800" dirty="0" smtClean="0"/>
              <a:t>Estaban </a:t>
            </a:r>
            <a:r>
              <a:rPr lang="es-ES" sz="2800" dirty="0" err="1"/>
              <a:t>emprazados</a:t>
            </a:r>
            <a:r>
              <a:rPr lang="es-ES" sz="2800" dirty="0"/>
              <a:t> tanto no </a:t>
            </a:r>
            <a:r>
              <a:rPr lang="es-ES" sz="2800" dirty="0" err="1"/>
              <a:t>cumio</a:t>
            </a:r>
            <a:r>
              <a:rPr lang="es-ES" sz="2800" dirty="0"/>
              <a:t> dos </a:t>
            </a:r>
            <a:r>
              <a:rPr lang="es-ES" sz="2800" dirty="0" err="1"/>
              <a:t>outeiros</a:t>
            </a:r>
            <a:r>
              <a:rPr lang="es-ES" sz="2800" dirty="0"/>
              <a:t> como </a:t>
            </a:r>
            <a:r>
              <a:rPr lang="es-ES" sz="2800" dirty="0" err="1"/>
              <a:t>nas</a:t>
            </a:r>
            <a:r>
              <a:rPr lang="es-ES" sz="2800" dirty="0"/>
              <a:t> chairas e </a:t>
            </a:r>
            <a:r>
              <a:rPr lang="es-ES" sz="2800" dirty="0" smtClean="0"/>
              <a:t>penínsulas</a:t>
            </a:r>
            <a:r>
              <a:rPr lang="es-ES" sz="2800" dirty="0"/>
              <a:t>. </a:t>
            </a:r>
            <a:endParaRPr lang="es-ES" sz="2800" dirty="0" smtClean="0"/>
          </a:p>
          <a:p>
            <a:pPr algn="just"/>
            <a:r>
              <a:rPr lang="es-ES" sz="2800" dirty="0" smtClean="0"/>
              <a:t>O </a:t>
            </a:r>
            <a:r>
              <a:rPr lang="es-ES" sz="2800" dirty="0" err="1" smtClean="0"/>
              <a:t>conxunto</a:t>
            </a:r>
            <a:r>
              <a:rPr lang="es-ES" sz="2800" dirty="0" smtClean="0"/>
              <a:t> </a:t>
            </a:r>
            <a:r>
              <a:rPr lang="es-ES" sz="2800" dirty="0"/>
              <a:t>das </a:t>
            </a:r>
            <a:r>
              <a:rPr lang="es-ES" sz="2800" dirty="0" err="1"/>
              <a:t>vivendas</a:t>
            </a:r>
            <a:r>
              <a:rPr lang="es-ES" sz="2800" dirty="0"/>
              <a:t>, </a:t>
            </a:r>
            <a:r>
              <a:rPr lang="es-ES" sz="2800" dirty="0" err="1"/>
              <a:t>construídas</a:t>
            </a:r>
            <a:r>
              <a:rPr lang="es-ES" sz="2800" dirty="0"/>
              <a:t> en </a:t>
            </a:r>
            <a:r>
              <a:rPr lang="es-ES" sz="2800" dirty="0" err="1"/>
              <a:t>pedra</a:t>
            </a:r>
            <a:r>
              <a:rPr lang="es-ES" sz="2800" dirty="0"/>
              <a:t> e a </a:t>
            </a:r>
            <a:r>
              <a:rPr lang="es-ES" sz="2800" dirty="0" err="1"/>
              <a:t>maioría</a:t>
            </a:r>
            <a:r>
              <a:rPr lang="es-ES" sz="2800" dirty="0"/>
              <a:t> de planta </a:t>
            </a:r>
            <a:r>
              <a:rPr lang="es-ES" sz="2800" dirty="0" smtClean="0"/>
              <a:t>redondeada estaban</a:t>
            </a:r>
          </a:p>
          <a:p>
            <a:pPr algn="just"/>
            <a:endParaRPr lang="es-ES" sz="800" dirty="0"/>
          </a:p>
          <a:p>
            <a:pPr algn="just"/>
            <a:r>
              <a:rPr lang="es-ES" sz="2800" dirty="0" err="1"/>
              <a:t>p</a:t>
            </a:r>
            <a:r>
              <a:rPr lang="es-ES" sz="2800" dirty="0" err="1" smtClean="0"/>
              <a:t>rotexidos</a:t>
            </a:r>
            <a:r>
              <a:rPr lang="es-ES" sz="2800" dirty="0" smtClean="0"/>
              <a:t> </a:t>
            </a:r>
            <a:r>
              <a:rPr lang="es-ES" sz="2800" dirty="0" smtClean="0"/>
              <a:t>por defensas ( murallas </a:t>
            </a:r>
            <a:r>
              <a:rPr lang="es-ES" sz="2800" dirty="0" err="1" smtClean="0"/>
              <a:t>terreiras</a:t>
            </a:r>
            <a:r>
              <a:rPr lang="es-ES" sz="2800" dirty="0" smtClean="0"/>
              <a:t>, </a:t>
            </a:r>
            <a:r>
              <a:rPr lang="es-ES" sz="2800" dirty="0" err="1" smtClean="0"/>
              <a:t>foxos</a:t>
            </a:r>
            <a:r>
              <a:rPr lang="es-ES" sz="2800" dirty="0" smtClean="0"/>
              <a:t>, </a:t>
            </a:r>
            <a:r>
              <a:rPr lang="es-ES" sz="2800" dirty="0" err="1" smtClean="0"/>
              <a:t>terrapléns</a:t>
            </a:r>
            <a:r>
              <a:rPr lang="es-ES" sz="2800" dirty="0" smtClean="0"/>
              <a:t>).</a:t>
            </a:r>
            <a:endParaRPr lang="gl-ES" sz="2800" dirty="0" smtClean="0"/>
          </a:p>
          <a:p>
            <a:pPr algn="just"/>
            <a:endParaRPr lang="es-ES" sz="800" dirty="0"/>
          </a:p>
          <a:p>
            <a:pPr algn="just"/>
            <a:r>
              <a:rPr lang="es-ES" sz="2800" dirty="0" smtClean="0"/>
              <a:t>, </a:t>
            </a:r>
            <a:endParaRPr lang="gl-E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40" y="121920"/>
            <a:ext cx="5856744" cy="3605213"/>
          </a:xfrm>
          <a:prstGeom prst="rect">
            <a:avLst/>
          </a:prstGeom>
        </p:spPr>
      </p:pic>
      <p:pic>
        <p:nvPicPr>
          <p:cNvPr id="5" name="Picture 2" descr="PREHISTORIA: CULTURA DE LOS CASTROS | artla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60" y="3704705"/>
            <a:ext cx="4762500" cy="315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6240" y="411480"/>
            <a:ext cx="391668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Non tiñan </a:t>
            </a:r>
            <a:r>
              <a:rPr lang="es-ES" sz="2800" dirty="0" smtClean="0"/>
              <a:t>escritura</a:t>
            </a:r>
          </a:p>
          <a:p>
            <a:pPr algn="just"/>
            <a:endParaRPr lang="es-ES" sz="2800" dirty="0"/>
          </a:p>
          <a:p>
            <a:pPr algn="just"/>
            <a:endParaRPr lang="es-ES" sz="2800" dirty="0" smtClean="0"/>
          </a:p>
          <a:p>
            <a:pPr algn="just"/>
            <a:r>
              <a:rPr lang="es-ES" sz="2800" dirty="0" smtClean="0"/>
              <a:t>A </a:t>
            </a:r>
            <a:r>
              <a:rPr lang="es-ES" sz="2800" dirty="0"/>
              <a:t>economía era </a:t>
            </a:r>
            <a:r>
              <a:rPr lang="es-ES" sz="2800" dirty="0" err="1"/>
              <a:t>basicamente</a:t>
            </a:r>
            <a:r>
              <a:rPr lang="es-ES" sz="2800" dirty="0"/>
              <a:t> </a:t>
            </a:r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agraria </a:t>
            </a:r>
            <a:r>
              <a:rPr lang="es-ES" sz="2800" dirty="0"/>
              <a:t>e </a:t>
            </a:r>
            <a:r>
              <a:rPr lang="es-ES" sz="2800" dirty="0" err="1"/>
              <a:t>gandeira</a:t>
            </a:r>
            <a:r>
              <a:rPr lang="es-ES" sz="2800" dirty="0"/>
              <a:t>, </a:t>
            </a:r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endParaRPr lang="es-ES" sz="2800" dirty="0" smtClean="0"/>
          </a:p>
          <a:p>
            <a:pPr algn="just"/>
            <a:r>
              <a:rPr lang="es-ES" sz="2800" dirty="0" smtClean="0"/>
              <a:t>alcanzando </a:t>
            </a:r>
            <a:r>
              <a:rPr lang="es-ES" sz="2800" dirty="0"/>
              <a:t>un notable </a:t>
            </a:r>
            <a:r>
              <a:rPr lang="es-ES" sz="2800" dirty="0" err="1"/>
              <a:t>desenvolvemento</a:t>
            </a:r>
            <a:r>
              <a:rPr lang="es-ES" sz="2800" dirty="0"/>
              <a:t> </a:t>
            </a:r>
            <a:endParaRPr lang="es-ES" sz="2800" dirty="0" smtClean="0"/>
          </a:p>
          <a:p>
            <a:pPr algn="just"/>
            <a:r>
              <a:rPr lang="es-ES" sz="2800" dirty="0" smtClean="0"/>
              <a:t>-     a </a:t>
            </a:r>
            <a:r>
              <a:rPr lang="es-ES" sz="2800" dirty="0"/>
              <a:t>minaría </a:t>
            </a:r>
            <a:r>
              <a:rPr lang="es-ES" sz="2800" dirty="0" smtClean="0"/>
              <a:t>e</a:t>
            </a:r>
          </a:p>
          <a:p>
            <a:pPr marL="457200" indent="-457200" algn="just">
              <a:buFontTx/>
              <a:buChar char="-"/>
            </a:pPr>
            <a:r>
              <a:rPr lang="es-ES" sz="2800" dirty="0" smtClean="0"/>
              <a:t>a </a:t>
            </a:r>
            <a:r>
              <a:rPr lang="es-ES" sz="2800" dirty="0" err="1"/>
              <a:t>metalurxia</a:t>
            </a:r>
            <a:r>
              <a:rPr lang="es-ES" sz="2800" dirty="0"/>
              <a:t>. </a:t>
            </a:r>
            <a:endParaRPr lang="es-ES" sz="2800" dirty="0" smtClean="0"/>
          </a:p>
          <a:p>
            <a:pPr algn="just"/>
            <a:endParaRPr lang="gl-ES" sz="28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920" y="936396"/>
            <a:ext cx="7712282" cy="50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1000" y="243840"/>
            <a:ext cx="51663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 err="1" smtClean="0"/>
              <a:t>Manifestacións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culturais</a:t>
            </a:r>
            <a:r>
              <a:rPr lang="es-ES" sz="2800" b="1" dirty="0" smtClean="0"/>
              <a:t>:</a:t>
            </a:r>
          </a:p>
          <a:p>
            <a:pPr algn="just"/>
            <a:endParaRPr lang="es-ES" sz="2800" b="1" dirty="0" smtClean="0"/>
          </a:p>
          <a:p>
            <a:pPr algn="just"/>
            <a:r>
              <a:rPr lang="es-ES" sz="2800" dirty="0" smtClean="0"/>
              <a:t>Elaboraron </a:t>
            </a:r>
            <a:r>
              <a:rPr lang="es-ES" sz="2800" dirty="0" err="1"/>
              <a:t>unha</a:t>
            </a:r>
            <a:r>
              <a:rPr lang="es-ES" sz="2800" dirty="0"/>
              <a:t> rica e variada </a:t>
            </a:r>
            <a:r>
              <a:rPr lang="es-ES" sz="2800" dirty="0" smtClean="0"/>
              <a:t>                   </a:t>
            </a:r>
            <a:r>
              <a:rPr lang="es-ES" sz="2800" b="1" dirty="0" err="1" smtClean="0"/>
              <a:t>ourivería</a:t>
            </a:r>
            <a:r>
              <a:rPr lang="es-ES" sz="2800" dirty="0" smtClean="0"/>
              <a:t> </a:t>
            </a:r>
            <a:endParaRPr lang="es-ES" sz="2800" dirty="0"/>
          </a:p>
          <a:p>
            <a:pPr algn="just"/>
            <a:r>
              <a:rPr lang="es-ES" sz="2800" dirty="0" smtClean="0"/>
              <a:t>(torques</a:t>
            </a:r>
            <a:r>
              <a:rPr lang="es-ES" sz="2800" dirty="0"/>
              <a:t>, arracadas, </a:t>
            </a:r>
            <a:r>
              <a:rPr lang="es-ES" sz="2800" dirty="0" smtClean="0"/>
              <a:t>diademas) 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que contrasta coa </a:t>
            </a:r>
          </a:p>
          <a:p>
            <a:pPr algn="just"/>
            <a:r>
              <a:rPr lang="es-ES" sz="2800" b="1" dirty="0" smtClean="0"/>
              <a:t>escultura </a:t>
            </a:r>
            <a:r>
              <a:rPr lang="es-ES" sz="2800" b="1" dirty="0"/>
              <a:t>en </a:t>
            </a:r>
            <a:r>
              <a:rPr lang="es-ES" sz="2800" b="1" dirty="0" err="1"/>
              <a:t>pedra</a:t>
            </a:r>
            <a:r>
              <a:rPr lang="es-ES" sz="2800" b="1" dirty="0"/>
              <a:t>,</a:t>
            </a:r>
            <a:r>
              <a:rPr lang="es-ES" sz="2800" dirty="0"/>
              <a:t> de menor perfección. </a:t>
            </a:r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r>
              <a:rPr lang="es-ES" sz="2800" dirty="0" err="1" smtClean="0"/>
              <a:t>Coñecemos</a:t>
            </a:r>
            <a:r>
              <a:rPr lang="es-ES" sz="2800" dirty="0" smtClean="0"/>
              <a:t> </a:t>
            </a:r>
            <a:r>
              <a:rPr lang="es-ES" sz="2800" dirty="0" err="1"/>
              <a:t>pouco</a:t>
            </a:r>
            <a:r>
              <a:rPr lang="es-ES" sz="2800" dirty="0"/>
              <a:t> do </a:t>
            </a:r>
            <a:r>
              <a:rPr lang="es-ES" sz="2800" dirty="0" err="1"/>
              <a:t>seu</a:t>
            </a:r>
            <a:r>
              <a:rPr lang="es-ES" sz="2800" dirty="0"/>
              <a:t> </a:t>
            </a:r>
            <a:r>
              <a:rPr lang="es-ES" sz="2800" b="1" dirty="0" smtClean="0"/>
              <a:t>panteón </a:t>
            </a:r>
            <a:r>
              <a:rPr lang="es-ES" sz="2800" dirty="0" smtClean="0"/>
              <a:t>(divinidades) e </a:t>
            </a:r>
            <a:r>
              <a:rPr lang="es-ES" sz="2800" dirty="0"/>
              <a:t>menos dos </a:t>
            </a:r>
            <a:r>
              <a:rPr lang="es-ES" sz="2800" dirty="0" err="1"/>
              <a:t>seus</a:t>
            </a:r>
            <a:r>
              <a:rPr lang="es-ES" sz="2800" dirty="0"/>
              <a:t> ritos funerarios. </a:t>
            </a:r>
            <a:endParaRPr lang="gl-ES" sz="2800" dirty="0"/>
          </a:p>
        </p:txBody>
      </p:sp>
      <p:pic>
        <p:nvPicPr>
          <p:cNvPr id="12290" name="Picture 2" descr="Berobreo - Wikipedia, a enciclopedia lib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213" y="106680"/>
            <a:ext cx="4079787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383463" y="6233160"/>
            <a:ext cx="375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dirty="0" smtClean="0"/>
              <a:t>Ara </a:t>
            </a:r>
            <a:r>
              <a:rPr lang="gl-ES" dirty="0" err="1" smtClean="0"/>
              <a:t>adicada</a:t>
            </a:r>
            <a:r>
              <a:rPr lang="gl-ES" dirty="0" smtClean="0"/>
              <a:t> ó deus </a:t>
            </a:r>
            <a:r>
              <a:rPr lang="gl-ES" dirty="0" err="1" smtClean="0"/>
              <a:t>Berobreo</a:t>
            </a:r>
            <a:r>
              <a:rPr lang="gl-ES" dirty="0" smtClean="0"/>
              <a:t>. O Facho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92317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82880" y="1813560"/>
            <a:ext cx="4160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Esta cultura </a:t>
            </a:r>
            <a:r>
              <a:rPr lang="es-ES" sz="2800" dirty="0" err="1"/>
              <a:t>castrexa</a:t>
            </a:r>
            <a:r>
              <a:rPr lang="es-ES" sz="2800" dirty="0"/>
              <a:t> evolucionará </a:t>
            </a:r>
            <a:r>
              <a:rPr lang="es-ES" sz="2800" dirty="0" err="1"/>
              <a:t>ao</a:t>
            </a:r>
            <a:r>
              <a:rPr lang="es-ES" sz="2800" dirty="0"/>
              <a:t> entrar en contacto con Roma dando lugar á </a:t>
            </a:r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r>
              <a:rPr lang="es-ES" sz="2800" b="1" dirty="0" smtClean="0"/>
              <a:t>cultura </a:t>
            </a:r>
            <a:r>
              <a:rPr lang="es-ES" sz="2800" b="1" dirty="0"/>
              <a:t>galaico-romana.</a:t>
            </a:r>
            <a:endParaRPr lang="gl-ES" sz="28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025" y="1016701"/>
            <a:ext cx="78009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5280" y="274320"/>
            <a:ext cx="55016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Pobos prerromanos: Concepto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Os </a:t>
            </a:r>
            <a:r>
              <a:rPr lang="es-ES" sz="2800" dirty="0"/>
              <a:t>historiadores agrupan </a:t>
            </a:r>
            <a:r>
              <a:rPr lang="es-ES" sz="2800" dirty="0" err="1"/>
              <a:t>baixo</a:t>
            </a:r>
            <a:r>
              <a:rPr lang="es-ES" sz="2800" dirty="0"/>
              <a:t> o concepto de pobos prerromanos a </a:t>
            </a:r>
            <a:r>
              <a:rPr lang="es-ES" sz="2800" b="1" i="1" dirty="0" err="1"/>
              <a:t>aqueles</a:t>
            </a:r>
            <a:r>
              <a:rPr lang="es-ES" sz="2800" b="1" i="1" dirty="0"/>
              <a:t> que habitaban a península ibérica e que entraron en contacto con Roma. </a:t>
            </a:r>
            <a:endParaRPr lang="es-ES" sz="2800" b="1" i="1" dirty="0" smtClean="0"/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Aceptando </a:t>
            </a:r>
            <a:r>
              <a:rPr lang="es-ES" sz="2800" dirty="0"/>
              <a:t>este criterio, </a:t>
            </a:r>
            <a:r>
              <a:rPr lang="es-ES" sz="2800" dirty="0" smtClean="0"/>
              <a:t>non </a:t>
            </a:r>
            <a:r>
              <a:rPr lang="es-ES" sz="2800" dirty="0"/>
              <a:t>sería correcto </a:t>
            </a:r>
            <a:r>
              <a:rPr lang="es-ES" sz="2800" dirty="0" err="1"/>
              <a:t>incluír</a:t>
            </a:r>
            <a:r>
              <a:rPr lang="es-ES" sz="2800" dirty="0"/>
              <a:t> a pobos e culturas </a:t>
            </a:r>
            <a:r>
              <a:rPr lang="es-ES" sz="2800" dirty="0" err="1"/>
              <a:t>xa</a:t>
            </a:r>
            <a:r>
              <a:rPr lang="es-ES" sz="2800" dirty="0"/>
              <a:t> desaparecidas cando iniciaron a conquista os romanos, caso de </a:t>
            </a:r>
            <a:r>
              <a:rPr lang="es-ES" sz="2800" dirty="0" err="1"/>
              <a:t>Tartessos</a:t>
            </a:r>
            <a:r>
              <a:rPr lang="es-ES" sz="2800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95" y="0"/>
            <a:ext cx="5021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95" y="2831693"/>
            <a:ext cx="252095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63" y="4816068"/>
            <a:ext cx="2519363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47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5280" y="426720"/>
            <a:ext cx="56235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err="1" smtClean="0"/>
              <a:t>Cronoloxía</a:t>
            </a:r>
            <a:r>
              <a:rPr lang="es-ES" sz="2800" b="1" u="sng" dirty="0" smtClean="0"/>
              <a:t>: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Os </a:t>
            </a:r>
            <a:r>
              <a:rPr lang="es-ES" sz="2800" dirty="0"/>
              <a:t>pobos prerromanos peninsulares </a:t>
            </a:r>
            <a:r>
              <a:rPr lang="es-ES" sz="2800" dirty="0" err="1"/>
              <a:t>desenvolvéronse</a:t>
            </a:r>
            <a:r>
              <a:rPr lang="es-ES" sz="2800" dirty="0"/>
              <a:t> durante a </a:t>
            </a:r>
            <a:r>
              <a:rPr lang="es-ES" sz="2800" dirty="0" err="1"/>
              <a:t>Idade</a:t>
            </a:r>
            <a:r>
              <a:rPr lang="es-ES" sz="2800" dirty="0"/>
              <a:t> do Ferro (</a:t>
            </a:r>
            <a:r>
              <a:rPr lang="es-ES" sz="2800" dirty="0" err="1"/>
              <a:t>século</a:t>
            </a:r>
            <a:r>
              <a:rPr lang="es-ES" sz="2800" dirty="0"/>
              <a:t> X/IX a.C</a:t>
            </a:r>
            <a:r>
              <a:rPr lang="es-ES" sz="2800" dirty="0" smtClean="0"/>
              <a:t>. -  218 </a:t>
            </a:r>
            <a:r>
              <a:rPr lang="es-ES" sz="2800" dirty="0"/>
              <a:t>a.C.) </a:t>
            </a:r>
            <a:r>
              <a:rPr lang="es-ES" sz="2800" dirty="0" smtClean="0"/>
              <a:t> 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Sobre </a:t>
            </a:r>
            <a:r>
              <a:rPr lang="es-ES" sz="2800" dirty="0"/>
              <a:t>o substrato </a:t>
            </a:r>
            <a:r>
              <a:rPr lang="es-ES" sz="2800" dirty="0" err="1"/>
              <a:t>indíxena</a:t>
            </a:r>
            <a:r>
              <a:rPr lang="es-ES" sz="2800" dirty="0"/>
              <a:t> do Bronce final, </a:t>
            </a:r>
            <a:r>
              <a:rPr lang="es-ES" sz="2800" dirty="0" err="1"/>
              <a:t>recibiron</a:t>
            </a:r>
            <a:r>
              <a:rPr lang="es-ES" sz="2800" dirty="0"/>
              <a:t> influencias mediterráneas das </a:t>
            </a:r>
            <a:r>
              <a:rPr lang="es-ES" sz="2800" dirty="0" err="1"/>
              <a:t>colonizacións</a:t>
            </a:r>
            <a:r>
              <a:rPr lang="es-ES" sz="2800" dirty="0"/>
              <a:t> fenicia, </a:t>
            </a:r>
            <a:r>
              <a:rPr lang="es-ES" sz="2800" dirty="0" err="1"/>
              <a:t>grega</a:t>
            </a:r>
            <a:r>
              <a:rPr lang="es-ES" sz="2800" dirty="0"/>
              <a:t> e </a:t>
            </a:r>
            <a:r>
              <a:rPr lang="es-ES" sz="2800" dirty="0" err="1"/>
              <a:t>cartaxinesa</a:t>
            </a:r>
            <a:r>
              <a:rPr lang="es-ES" sz="2800" dirty="0"/>
              <a:t>, así como da céltica centroeuropea. </a:t>
            </a:r>
            <a:endParaRPr lang="gl-ES" sz="2800" dirty="0"/>
          </a:p>
        </p:txBody>
      </p:sp>
      <p:pic>
        <p:nvPicPr>
          <p:cNvPr id="1026" name="Picture 2" descr="https://sites.google.com/site/culclasalagon/unidad-vii/i-6-la-epoca-prerromana/mapaprerro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97" y="121920"/>
            <a:ext cx="4719302" cy="377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II.1.- La época prerromana - Cultura Clásica, IES &quot;Alagó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96" y="3901122"/>
            <a:ext cx="3771083" cy="281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9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1960" y="304800"/>
            <a:ext cx="5562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Trazos </a:t>
            </a:r>
            <a:r>
              <a:rPr lang="es-ES" sz="2800" b="1" u="sng" dirty="0" err="1" smtClean="0"/>
              <a:t>xerais</a:t>
            </a:r>
            <a:r>
              <a:rPr lang="es-ES" sz="2800" b="1" u="sng" dirty="0" smtClean="0"/>
              <a:t>:</a:t>
            </a:r>
          </a:p>
          <a:p>
            <a:pPr algn="just"/>
            <a:endParaRPr lang="es-ES" sz="2800" b="1" u="sng" dirty="0" smtClean="0"/>
          </a:p>
          <a:p>
            <a:pPr marL="457200" indent="-457200" algn="just">
              <a:buFontTx/>
              <a:buChar char="-"/>
            </a:pPr>
            <a:r>
              <a:rPr lang="es-ES" sz="2800" dirty="0" smtClean="0"/>
              <a:t>Habitaron </a:t>
            </a:r>
            <a:r>
              <a:rPr lang="es-ES" sz="2800" dirty="0"/>
              <a:t>en </a:t>
            </a:r>
            <a:r>
              <a:rPr lang="es-ES" sz="2800" dirty="0" err="1"/>
              <a:t>poboados</a:t>
            </a:r>
            <a:r>
              <a:rPr lang="es-ES" sz="2800" dirty="0"/>
              <a:t> fortificados </a:t>
            </a:r>
            <a:endParaRPr lang="es-ES" sz="2800" dirty="0" smtClean="0"/>
          </a:p>
          <a:p>
            <a:pPr marL="457200" indent="-457200" algn="just">
              <a:buFontTx/>
              <a:buChar char="-"/>
            </a:pPr>
            <a:endParaRPr lang="es-ES" sz="2800" dirty="0" smtClean="0"/>
          </a:p>
          <a:p>
            <a:pPr marL="457200" indent="-457200" algn="just">
              <a:buFontTx/>
              <a:buChar char="-"/>
            </a:pPr>
            <a:r>
              <a:rPr lang="es-ES" sz="2800" dirty="0" err="1" smtClean="0"/>
              <a:t>Mantivéronse</a:t>
            </a:r>
            <a:r>
              <a:rPr lang="es-ES" sz="2800" dirty="0" smtClean="0"/>
              <a:t> </a:t>
            </a:r>
            <a:r>
              <a:rPr lang="es-ES" sz="2800" dirty="0" err="1"/>
              <a:t>independentes</a:t>
            </a:r>
            <a:r>
              <a:rPr lang="es-ES" sz="2800" dirty="0"/>
              <a:t> </a:t>
            </a:r>
            <a:r>
              <a:rPr lang="es-ES" sz="2800" dirty="0" err="1"/>
              <a:t>sen</a:t>
            </a:r>
            <a:r>
              <a:rPr lang="es-ES" sz="2800" dirty="0"/>
              <a:t> </a:t>
            </a:r>
            <a:r>
              <a:rPr lang="es-ES" sz="2800" dirty="0" err="1"/>
              <a:t>chegar</a:t>
            </a:r>
            <a:r>
              <a:rPr lang="es-ES" sz="2800" dirty="0"/>
              <a:t> a formar </a:t>
            </a:r>
            <a:r>
              <a:rPr lang="es-ES" sz="2800" dirty="0" err="1"/>
              <a:t>unha</a:t>
            </a:r>
            <a:r>
              <a:rPr lang="es-ES" sz="2800" dirty="0"/>
              <a:t> </a:t>
            </a:r>
            <a:r>
              <a:rPr lang="es-ES" sz="2800" dirty="0" err="1"/>
              <a:t>unidade</a:t>
            </a:r>
            <a:r>
              <a:rPr lang="es-ES" sz="2800" dirty="0"/>
              <a:t> política superior. </a:t>
            </a:r>
            <a:endParaRPr lang="es-ES" sz="2800" dirty="0" smtClean="0"/>
          </a:p>
          <a:p>
            <a:pPr marL="457200" indent="-457200" algn="just">
              <a:buFontTx/>
              <a:buChar char="-"/>
            </a:pPr>
            <a:endParaRPr lang="es-ES" sz="2800" dirty="0"/>
          </a:p>
          <a:p>
            <a:pPr marL="457200" indent="-457200" algn="just">
              <a:buFontTx/>
              <a:buChar char="-"/>
            </a:pPr>
            <a:r>
              <a:rPr lang="es-ES" sz="2800" dirty="0" err="1" smtClean="0"/>
              <a:t>Moitos</a:t>
            </a:r>
            <a:r>
              <a:rPr lang="es-ES" sz="2800" dirty="0" smtClean="0"/>
              <a:t> </a:t>
            </a:r>
            <a:r>
              <a:rPr lang="es-ES" sz="2800" dirty="0"/>
              <a:t>dos </a:t>
            </a:r>
            <a:r>
              <a:rPr lang="es-ES" sz="2800" dirty="0" err="1"/>
              <a:t>seus</a:t>
            </a:r>
            <a:r>
              <a:rPr lang="es-ES" sz="2800" dirty="0"/>
              <a:t> trazos podemos </a:t>
            </a:r>
            <a:r>
              <a:rPr lang="es-ES" sz="2800" dirty="0" err="1"/>
              <a:t>coñecelos</a:t>
            </a:r>
            <a:r>
              <a:rPr lang="es-ES" sz="2800" dirty="0"/>
              <a:t> </a:t>
            </a:r>
            <a:r>
              <a:rPr lang="es-ES" sz="2800" dirty="0" err="1"/>
              <a:t>grazas</a:t>
            </a:r>
            <a:r>
              <a:rPr lang="es-ES" sz="2800" dirty="0"/>
              <a:t> </a:t>
            </a:r>
            <a:r>
              <a:rPr lang="es-ES" sz="2800" dirty="0" err="1"/>
              <a:t>ás</a:t>
            </a:r>
            <a:r>
              <a:rPr lang="es-ES" sz="2800" dirty="0"/>
              <a:t> </a:t>
            </a:r>
            <a:r>
              <a:rPr lang="es-ES" sz="2800" dirty="0" err="1"/>
              <a:t>descricións</a:t>
            </a:r>
            <a:r>
              <a:rPr lang="es-ES" sz="2800" dirty="0"/>
              <a:t> que deles </a:t>
            </a:r>
            <a:r>
              <a:rPr lang="es-ES" sz="2800" dirty="0" err="1"/>
              <a:t>fixeron</a:t>
            </a:r>
            <a:r>
              <a:rPr lang="es-ES" sz="2800" dirty="0"/>
              <a:t> os historiadores </a:t>
            </a:r>
            <a:r>
              <a:rPr lang="es-ES" sz="2800" dirty="0" err="1"/>
              <a:t>gregos</a:t>
            </a:r>
            <a:r>
              <a:rPr lang="es-ES" sz="2800" dirty="0"/>
              <a:t> e romanos (</a:t>
            </a:r>
            <a:r>
              <a:rPr lang="es-ES" sz="2800" dirty="0" err="1"/>
              <a:t>Strabon</a:t>
            </a:r>
            <a:r>
              <a:rPr lang="es-ES" sz="2800" dirty="0"/>
              <a:t>, </a:t>
            </a:r>
            <a:r>
              <a:rPr lang="es-ES" sz="2800" dirty="0" err="1"/>
              <a:t>Mela</a:t>
            </a:r>
            <a:r>
              <a:rPr lang="es-ES" sz="2800" dirty="0"/>
              <a:t>, Plinio...).</a:t>
            </a:r>
          </a:p>
        </p:txBody>
      </p:sp>
      <p:pic>
        <p:nvPicPr>
          <p:cNvPr id="6146" name="Picture 2" descr="El poblado ibérico de Ullastret y los indiketes - Natura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01" y="4015088"/>
            <a:ext cx="5525455" cy="28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010399" y="3553423"/>
            <a:ext cx="3733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400" dirty="0" smtClean="0"/>
              <a:t>Poboado ibérico de </a:t>
            </a:r>
            <a:r>
              <a:rPr lang="gl-ES" sz="2400" dirty="0" err="1" smtClean="0"/>
              <a:t>Ullastret</a:t>
            </a:r>
            <a:endParaRPr lang="gl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28" y="0"/>
            <a:ext cx="4978000" cy="36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4800" y="335280"/>
            <a:ext cx="580644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1- Pobos </a:t>
            </a:r>
            <a:r>
              <a:rPr lang="es-ES" sz="2800" b="1" u="sng" dirty="0"/>
              <a:t>do sur e do levante:  </a:t>
            </a:r>
            <a:endParaRPr lang="es-ES" sz="2800" b="1" u="sng" dirty="0" smtClean="0"/>
          </a:p>
          <a:p>
            <a:pPr algn="just"/>
            <a:endParaRPr lang="es-ES" sz="2800" dirty="0"/>
          </a:p>
          <a:p>
            <a:pPr algn="just"/>
            <a:r>
              <a:rPr lang="es-ES" sz="2800" dirty="0"/>
              <a:t>P</a:t>
            </a:r>
            <a:r>
              <a:rPr lang="es-ES" sz="2800" dirty="0" smtClean="0"/>
              <a:t>obos </a:t>
            </a:r>
            <a:r>
              <a:rPr lang="es-ES" sz="2800" dirty="0"/>
              <a:t>autóctonos (turdetanos, </a:t>
            </a:r>
            <a:r>
              <a:rPr lang="es-ES" sz="2800" dirty="0" err="1"/>
              <a:t>ilerxetes</a:t>
            </a:r>
            <a:r>
              <a:rPr lang="es-ES" sz="2800" dirty="0"/>
              <a:t>...) que evolucionaron </a:t>
            </a:r>
            <a:r>
              <a:rPr lang="es-ES" sz="2800" b="1" dirty="0"/>
              <a:t>influenciados polos colonizadores </a:t>
            </a:r>
            <a:r>
              <a:rPr lang="es-ES" sz="2800" b="1" dirty="0" err="1"/>
              <a:t>gregos</a:t>
            </a:r>
            <a:r>
              <a:rPr lang="es-ES" sz="2800" b="1" dirty="0"/>
              <a:t> e fenicio-púnicos </a:t>
            </a:r>
            <a:r>
              <a:rPr lang="es-ES" sz="2800" dirty="0"/>
              <a:t>dando </a:t>
            </a:r>
            <a:r>
              <a:rPr lang="es-ES" sz="2800" dirty="0" err="1"/>
              <a:t>orixe</a:t>
            </a:r>
            <a:r>
              <a:rPr lang="es-ES" sz="2800" dirty="0"/>
              <a:t> á </a:t>
            </a:r>
            <a:r>
              <a:rPr lang="es-ES" sz="2800" dirty="0" smtClean="0"/>
              <a:t>   </a:t>
            </a:r>
          </a:p>
          <a:p>
            <a:pPr algn="just"/>
            <a:endParaRPr lang="es-ES" sz="2800" b="1" dirty="0"/>
          </a:p>
          <a:p>
            <a:pPr algn="just"/>
            <a:r>
              <a:rPr lang="es-ES" sz="2800" b="1" u="sng" dirty="0" smtClean="0"/>
              <a:t>                 </a:t>
            </a:r>
            <a:r>
              <a:rPr lang="es-ES" sz="2800" b="1" u="sng" dirty="0" smtClean="0"/>
              <a:t>Cultura </a:t>
            </a:r>
            <a:r>
              <a:rPr lang="es-ES" sz="2800" b="1" u="sng" dirty="0"/>
              <a:t>ibérica</a:t>
            </a:r>
            <a:r>
              <a:rPr lang="es-ES" sz="2800" b="1" u="sng" dirty="0" smtClean="0"/>
              <a:t>.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 </a:t>
            </a:r>
            <a:r>
              <a:rPr lang="es-ES" sz="2800" dirty="0"/>
              <a:t>Os </a:t>
            </a:r>
            <a:r>
              <a:rPr lang="es-ES" sz="2800" dirty="0" err="1"/>
              <a:t>seus</a:t>
            </a:r>
            <a:r>
              <a:rPr lang="es-ES" sz="2800" dirty="0"/>
              <a:t> </a:t>
            </a:r>
            <a:r>
              <a:rPr lang="es-ES" sz="2800" b="1" dirty="0" err="1"/>
              <a:t>poboados</a:t>
            </a:r>
            <a:r>
              <a:rPr lang="es-ES" sz="2800" b="1" dirty="0"/>
              <a:t> </a:t>
            </a:r>
            <a:r>
              <a:rPr lang="es-ES" sz="2800" dirty="0"/>
              <a:t>presentan </a:t>
            </a:r>
            <a:r>
              <a:rPr lang="es-ES" sz="2800" dirty="0" err="1"/>
              <a:t>unha</a:t>
            </a:r>
            <a:r>
              <a:rPr lang="es-ES" sz="2800" dirty="0"/>
              <a:t> </a:t>
            </a:r>
            <a:r>
              <a:rPr lang="es-ES" sz="2800" dirty="0" smtClean="0"/>
              <a:t>                 </a:t>
            </a:r>
          </a:p>
          <a:p>
            <a:pPr algn="just"/>
            <a:r>
              <a:rPr lang="es-ES" sz="2800" b="1" dirty="0"/>
              <a:t> </a:t>
            </a:r>
            <a:r>
              <a:rPr lang="es-ES" sz="2800" b="1" dirty="0" smtClean="0"/>
              <a:t>         planificación urbanística</a:t>
            </a:r>
            <a:endParaRPr lang="es-ES" sz="2800" dirty="0"/>
          </a:p>
          <a:p>
            <a:pPr algn="just"/>
            <a:endParaRPr lang="es-ES" sz="2800" dirty="0" smtClean="0"/>
          </a:p>
          <a:p>
            <a:pPr algn="just"/>
            <a:r>
              <a:rPr lang="es-ES" sz="2800" dirty="0" err="1"/>
              <a:t>A</a:t>
            </a:r>
            <a:r>
              <a:rPr lang="es-ES" sz="2800" dirty="0" err="1" smtClean="0"/>
              <a:t>lgúns</a:t>
            </a:r>
            <a:r>
              <a:rPr lang="es-ES" sz="2800" dirty="0" smtClean="0"/>
              <a:t> </a:t>
            </a:r>
            <a:r>
              <a:rPr lang="es-ES" sz="2800" dirty="0" err="1"/>
              <a:t>deses</a:t>
            </a:r>
            <a:r>
              <a:rPr lang="es-ES" sz="2800" dirty="0"/>
              <a:t> pobos </a:t>
            </a:r>
            <a:r>
              <a:rPr lang="es-ES" sz="2800" dirty="0" err="1" smtClean="0"/>
              <a:t>posuían</a:t>
            </a:r>
            <a:r>
              <a:rPr lang="es-ES" sz="2800" dirty="0" smtClean="0"/>
              <a:t>:</a:t>
            </a:r>
          </a:p>
          <a:p>
            <a:pPr algn="just"/>
            <a:r>
              <a:rPr lang="es-ES" sz="2800" dirty="0"/>
              <a:t> </a:t>
            </a:r>
            <a:r>
              <a:rPr lang="es-ES" sz="2800" dirty="0" smtClean="0"/>
              <a:t>             </a:t>
            </a:r>
            <a:r>
              <a:rPr lang="es-ES" sz="2800" b="1" dirty="0"/>
              <a:t>escritura e </a:t>
            </a:r>
            <a:r>
              <a:rPr lang="es-ES" sz="2800" b="1" dirty="0" err="1"/>
              <a:t>moeda</a:t>
            </a:r>
            <a:r>
              <a:rPr lang="es-ES" sz="2800" b="1" dirty="0"/>
              <a:t>. </a:t>
            </a:r>
            <a:endParaRPr lang="gl-ES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55" y="0"/>
            <a:ext cx="488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0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9560" y="457200"/>
            <a:ext cx="4495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err="1" smtClean="0"/>
              <a:t>Manifestacións</a:t>
            </a:r>
            <a:r>
              <a:rPr lang="es-ES" sz="2800" b="1" u="sng" dirty="0" smtClean="0"/>
              <a:t> artísticas:</a:t>
            </a:r>
          </a:p>
          <a:p>
            <a:pPr algn="just"/>
            <a:endParaRPr lang="es-ES" sz="2800" b="1" u="sng" dirty="0" smtClean="0"/>
          </a:p>
          <a:p>
            <a:pPr algn="just"/>
            <a:r>
              <a:rPr lang="es-ES" sz="2800" dirty="0" smtClean="0"/>
              <a:t>Destacan </a:t>
            </a:r>
            <a:r>
              <a:rPr lang="es-ES" sz="2800" dirty="0"/>
              <a:t>as </a:t>
            </a:r>
            <a:endParaRPr lang="es-ES" sz="2800" dirty="0" smtClean="0"/>
          </a:p>
          <a:p>
            <a:pPr algn="just"/>
            <a:r>
              <a:rPr lang="es-ES" sz="2800" b="1" dirty="0" smtClean="0"/>
              <a:t>tumbas </a:t>
            </a:r>
            <a:r>
              <a:rPr lang="es-ES" sz="2800" b="1" dirty="0"/>
              <a:t>e os </a:t>
            </a:r>
            <a:r>
              <a:rPr lang="es-ES" sz="2800" b="1" dirty="0" err="1"/>
              <a:t>seus</a:t>
            </a:r>
            <a:r>
              <a:rPr lang="es-ES" sz="2800" b="1" dirty="0"/>
              <a:t> </a:t>
            </a:r>
            <a:r>
              <a:rPr lang="es-ES" sz="2800" b="1" dirty="0" err="1"/>
              <a:t>enxovais</a:t>
            </a:r>
            <a:r>
              <a:rPr lang="es-ES" sz="2800" b="1" dirty="0"/>
              <a:t>,</a:t>
            </a:r>
            <a:r>
              <a:rPr lang="es-ES" sz="2800" dirty="0"/>
              <a:t> </a:t>
            </a:r>
            <a:endParaRPr lang="es-ES" sz="2800" dirty="0" smtClean="0"/>
          </a:p>
          <a:p>
            <a:pPr algn="just"/>
            <a:r>
              <a:rPr lang="es-ES" sz="2800" dirty="0"/>
              <a:t> </a:t>
            </a:r>
            <a:r>
              <a:rPr lang="es-ES" sz="2800" dirty="0" smtClean="0"/>
              <a:t>      </a:t>
            </a:r>
          </a:p>
          <a:p>
            <a:pPr algn="just"/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endParaRPr lang="es-ES" sz="2800" dirty="0" smtClean="0"/>
          </a:p>
          <a:p>
            <a:pPr algn="just"/>
            <a:r>
              <a:rPr lang="es-ES" sz="2800" dirty="0" smtClean="0"/>
              <a:t>así </a:t>
            </a:r>
            <a:r>
              <a:rPr lang="es-ES" sz="2800" dirty="0"/>
              <a:t>como </a:t>
            </a:r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as </a:t>
            </a:r>
            <a:r>
              <a:rPr lang="es-ES" sz="2800" b="1" dirty="0"/>
              <a:t>esculturas funerarias </a:t>
            </a:r>
            <a:endParaRPr lang="es-ES" sz="2800" b="1" dirty="0" smtClean="0"/>
          </a:p>
          <a:p>
            <a:pPr algn="just"/>
            <a:r>
              <a:rPr lang="es-ES" sz="2800" dirty="0" smtClean="0"/>
              <a:t>- Dama </a:t>
            </a:r>
            <a:r>
              <a:rPr lang="es-ES" sz="2800" dirty="0"/>
              <a:t>de </a:t>
            </a:r>
            <a:r>
              <a:rPr lang="es-ES" sz="2800" dirty="0" err="1" smtClean="0"/>
              <a:t>Elxe</a:t>
            </a:r>
            <a:endParaRPr lang="es-ES" sz="2800" dirty="0" smtClean="0"/>
          </a:p>
          <a:p>
            <a:pPr algn="just"/>
            <a:r>
              <a:rPr lang="es-ES" sz="2800" dirty="0"/>
              <a:t>-</a:t>
            </a:r>
            <a:r>
              <a:rPr lang="es-ES" sz="2800" dirty="0" smtClean="0"/>
              <a:t> </a:t>
            </a:r>
            <a:r>
              <a:rPr lang="es-ES" sz="2800" dirty="0"/>
              <a:t>Dama de </a:t>
            </a:r>
            <a:r>
              <a:rPr lang="es-ES" sz="2800" dirty="0" smtClean="0"/>
              <a:t>Baza.</a:t>
            </a:r>
            <a:endParaRPr lang="gl-ES" sz="2800" dirty="0"/>
          </a:p>
        </p:txBody>
      </p:sp>
      <p:pic>
        <p:nvPicPr>
          <p:cNvPr id="7172" name="Picture 4" descr="La Dama de Elche y su historia: desde Ilici a Madrid | Ilici, un proyecto  arqueológi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79" y="2319897"/>
            <a:ext cx="5681161" cy="32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a Dama de Baza. Cultura Ibérica. | raysan 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40" y="641300"/>
            <a:ext cx="4398367" cy="57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9560" y="426720"/>
            <a:ext cx="545592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 smtClean="0"/>
              <a:t>Entre os </a:t>
            </a:r>
            <a:r>
              <a:rPr lang="es-ES" sz="2800" b="1" u="sng" dirty="0" err="1" smtClean="0"/>
              <a:t>séculos</a:t>
            </a:r>
            <a:r>
              <a:rPr lang="es-ES" sz="2800" b="1" u="sng" dirty="0" smtClean="0"/>
              <a:t> V-III a.C</a:t>
            </a:r>
            <a:r>
              <a:rPr lang="es-ES" sz="2800" b="1" dirty="0" smtClean="0"/>
              <a:t>. </a:t>
            </a:r>
            <a:r>
              <a:rPr lang="es-ES" sz="2800" dirty="0" smtClean="0"/>
              <a:t>alcanzaron un </a:t>
            </a:r>
          </a:p>
          <a:p>
            <a:pPr algn="just"/>
            <a:r>
              <a:rPr lang="es-ES" sz="2800" b="1" dirty="0" smtClean="0"/>
              <a:t>grande </a:t>
            </a:r>
            <a:r>
              <a:rPr lang="es-ES" sz="2800" b="1" dirty="0" err="1"/>
              <a:t>desenvolvemento</a:t>
            </a:r>
            <a:r>
              <a:rPr lang="es-ES" sz="2800" b="1" dirty="0"/>
              <a:t> social e </a:t>
            </a:r>
            <a:r>
              <a:rPr lang="es-ES" sz="2800" b="1" dirty="0" smtClean="0"/>
              <a:t>político</a:t>
            </a:r>
            <a:endParaRPr lang="es-ES" sz="2800" dirty="0" smtClean="0"/>
          </a:p>
          <a:p>
            <a:pPr algn="just"/>
            <a:r>
              <a:rPr lang="es-ES" sz="2800" dirty="0" smtClean="0"/>
              <a:t> </a:t>
            </a:r>
            <a:r>
              <a:rPr lang="es-ES" sz="2800" dirty="0"/>
              <a:t>con </a:t>
            </a:r>
            <a:r>
              <a:rPr lang="es-ES" sz="2800" b="1" dirty="0"/>
              <a:t>elites </a:t>
            </a:r>
            <a:r>
              <a:rPr lang="es-ES" sz="2800" b="1" dirty="0" smtClean="0"/>
              <a:t>que </a:t>
            </a:r>
            <a:r>
              <a:rPr lang="es-ES" sz="2800" b="1" dirty="0"/>
              <a:t>controlaban a economía e a </a:t>
            </a:r>
            <a:r>
              <a:rPr lang="es-ES" sz="2800" b="1" dirty="0" err="1"/>
              <a:t>forza</a:t>
            </a:r>
            <a:r>
              <a:rPr lang="es-ES" sz="2800" b="1" dirty="0"/>
              <a:t> militar </a:t>
            </a:r>
            <a:r>
              <a:rPr lang="es-ES" sz="2800" dirty="0"/>
              <a:t>e que actuaban a modo de </a:t>
            </a:r>
            <a:r>
              <a:rPr lang="es-ES" sz="2800" b="1" dirty="0"/>
              <a:t>monarcas</a:t>
            </a:r>
            <a:r>
              <a:rPr lang="es-ES" sz="2800" b="1" dirty="0" smtClean="0"/>
              <a:t>.</a:t>
            </a:r>
          </a:p>
          <a:p>
            <a:pPr algn="just"/>
            <a:endParaRPr lang="gl-ES" sz="2800" b="1" dirty="0"/>
          </a:p>
          <a:p>
            <a:pPr algn="just"/>
            <a:r>
              <a:rPr lang="es-ES" sz="2800" dirty="0" smtClean="0"/>
              <a:t>No </a:t>
            </a:r>
            <a:r>
              <a:rPr lang="es-ES" sz="2800" b="1" dirty="0" err="1" smtClean="0"/>
              <a:t>século</a:t>
            </a:r>
            <a:r>
              <a:rPr lang="es-ES" sz="2800" b="1" dirty="0" smtClean="0"/>
              <a:t> III a.C., </a:t>
            </a:r>
            <a:r>
              <a:rPr lang="es-ES" sz="2800" dirty="0" err="1" smtClean="0"/>
              <a:t>estes</a:t>
            </a:r>
            <a:r>
              <a:rPr lang="es-ES" sz="2800" dirty="0" smtClean="0"/>
              <a:t> pobos </a:t>
            </a:r>
            <a:r>
              <a:rPr lang="es-ES" sz="2800" dirty="0" err="1" smtClean="0"/>
              <a:t>caeron</a:t>
            </a:r>
            <a:r>
              <a:rPr lang="es-ES" sz="2800" dirty="0" smtClean="0"/>
              <a:t> </a:t>
            </a:r>
            <a:r>
              <a:rPr lang="es-ES" sz="2800" dirty="0" err="1" smtClean="0"/>
              <a:t>primeiro</a:t>
            </a:r>
            <a:r>
              <a:rPr lang="es-ES" sz="2800" dirty="0" smtClean="0"/>
              <a:t> </a:t>
            </a:r>
            <a:r>
              <a:rPr lang="es-ES" sz="2800" dirty="0" err="1" smtClean="0"/>
              <a:t>baixo</a:t>
            </a:r>
            <a:r>
              <a:rPr lang="es-ES" sz="2800" dirty="0" smtClean="0"/>
              <a:t> o dominio dos </a:t>
            </a:r>
            <a:r>
              <a:rPr lang="es-ES" sz="2800" b="1" dirty="0" err="1" smtClean="0"/>
              <a:t>cartaxineses</a:t>
            </a:r>
            <a:r>
              <a:rPr lang="es-ES" sz="2800" dirty="0" smtClean="0"/>
              <a:t> e </a:t>
            </a:r>
            <a:r>
              <a:rPr lang="es-ES" sz="2800" dirty="0" err="1" smtClean="0"/>
              <a:t>despois</a:t>
            </a:r>
            <a:r>
              <a:rPr lang="es-ES" sz="2800" dirty="0" smtClean="0"/>
              <a:t> dos </a:t>
            </a:r>
            <a:r>
              <a:rPr lang="es-ES" sz="2800" b="1" dirty="0" smtClean="0"/>
              <a:t>romanos.</a:t>
            </a:r>
          </a:p>
          <a:p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884" y="36195"/>
            <a:ext cx="4760636" cy="68218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160" y="1737359"/>
            <a:ext cx="2671840" cy="36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6680" y="304800"/>
            <a:ext cx="5562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2- Pobos </a:t>
            </a:r>
            <a:r>
              <a:rPr lang="es-ES" sz="2800" b="1" u="sng" dirty="0"/>
              <a:t>da Meseta</a:t>
            </a:r>
            <a:r>
              <a:rPr lang="es-ES" sz="2800" u="sng" dirty="0"/>
              <a:t>: </a:t>
            </a:r>
            <a:endParaRPr lang="es-ES" sz="2800" u="sng" dirty="0" smtClean="0"/>
          </a:p>
          <a:p>
            <a:pPr algn="just"/>
            <a:endParaRPr lang="es-ES" sz="2800" u="sng" dirty="0" smtClean="0"/>
          </a:p>
          <a:p>
            <a:pPr algn="just"/>
            <a:r>
              <a:rPr lang="es-ES" sz="2800" dirty="0" smtClean="0"/>
              <a:t>- Nos </a:t>
            </a:r>
            <a:r>
              <a:rPr lang="es-ES" sz="2800" dirty="0"/>
              <a:t>pobos </a:t>
            </a:r>
            <a:r>
              <a:rPr lang="es-ES" sz="2800" dirty="0" err="1"/>
              <a:t>indíxenas</a:t>
            </a:r>
            <a:r>
              <a:rPr lang="es-ES" sz="2800" dirty="0"/>
              <a:t> do </a:t>
            </a:r>
            <a:endParaRPr lang="es-ES" sz="2800" dirty="0" smtClean="0"/>
          </a:p>
          <a:p>
            <a:pPr algn="just"/>
            <a:r>
              <a:rPr lang="es-ES" sz="2800" b="1" dirty="0" smtClean="0"/>
              <a:t>             interior </a:t>
            </a:r>
            <a:r>
              <a:rPr lang="es-ES" sz="2800" b="1" dirty="0"/>
              <a:t>da </a:t>
            </a:r>
            <a:r>
              <a:rPr lang="es-ES" sz="2800" b="1" dirty="0" smtClean="0"/>
              <a:t>Meseta </a:t>
            </a:r>
          </a:p>
          <a:p>
            <a:pPr algn="just"/>
            <a:r>
              <a:rPr lang="es-ES" sz="2800" dirty="0" smtClean="0"/>
              <a:t>É apreciable </a:t>
            </a:r>
          </a:p>
          <a:p>
            <a:pPr algn="just"/>
            <a:r>
              <a:rPr lang="es-ES" sz="2800" b="1" dirty="0" smtClean="0"/>
              <a:t>a tradición indoeuropea e céltica </a:t>
            </a:r>
          </a:p>
          <a:p>
            <a:pPr algn="just"/>
            <a:endParaRPr lang="es-ES" sz="2800" b="1" dirty="0"/>
          </a:p>
          <a:p>
            <a:pPr marL="457200" indent="-457200" algn="just">
              <a:buFontTx/>
              <a:buChar char="-"/>
            </a:pPr>
            <a:r>
              <a:rPr lang="es-ES" sz="2800" b="1" dirty="0" smtClean="0"/>
              <a:t>No curso alto do río </a:t>
            </a:r>
            <a:r>
              <a:rPr lang="es-ES" sz="2800" b="1" dirty="0" err="1" smtClean="0"/>
              <a:t>Douro</a:t>
            </a:r>
            <a:r>
              <a:rPr lang="es-ES" sz="2800" b="1" dirty="0" smtClean="0"/>
              <a:t> e no medio do Ebro</a:t>
            </a:r>
          </a:p>
          <a:p>
            <a:pPr marL="457200" indent="-457200" algn="just">
              <a:buFontTx/>
              <a:buChar char="-"/>
            </a:pPr>
            <a:endParaRPr lang="es-ES" sz="2800" b="1" dirty="0" smtClean="0"/>
          </a:p>
          <a:p>
            <a:pPr algn="just"/>
            <a:r>
              <a:rPr lang="es-ES" sz="2800" dirty="0" err="1" smtClean="0"/>
              <a:t>tamén</a:t>
            </a:r>
            <a:r>
              <a:rPr lang="es-ES" sz="2800" dirty="0" smtClean="0"/>
              <a:t> </a:t>
            </a:r>
            <a:r>
              <a:rPr lang="es-ES" sz="2800" dirty="0"/>
              <a:t>se detecta a </a:t>
            </a:r>
            <a:endParaRPr lang="es-ES" sz="2800" dirty="0" smtClean="0"/>
          </a:p>
          <a:p>
            <a:pPr algn="just"/>
            <a:r>
              <a:rPr lang="es-ES" sz="2800" b="1" dirty="0"/>
              <a:t> </a:t>
            </a:r>
            <a:r>
              <a:rPr lang="es-ES" sz="2800" b="1" dirty="0" smtClean="0"/>
              <a:t>            influencia </a:t>
            </a:r>
            <a:r>
              <a:rPr lang="es-ES" sz="2800" b="1" dirty="0"/>
              <a:t>ibérica</a:t>
            </a:r>
            <a:r>
              <a:rPr lang="es-ES" sz="2800" dirty="0"/>
              <a:t>, </a:t>
            </a:r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polo </a:t>
            </a:r>
            <a:r>
              <a:rPr lang="es-ES" sz="2800" dirty="0"/>
              <a:t>que se denomina </a:t>
            </a:r>
            <a:endParaRPr lang="es-ES" sz="2800" dirty="0" smtClean="0"/>
          </a:p>
          <a:p>
            <a:pPr algn="just"/>
            <a:r>
              <a:rPr lang="es-ES" sz="2800" u="sng" dirty="0"/>
              <a:t> </a:t>
            </a:r>
            <a:r>
              <a:rPr lang="es-ES" sz="2800" u="sng" dirty="0" smtClean="0"/>
              <a:t>           </a:t>
            </a:r>
            <a:r>
              <a:rPr lang="es-ES" sz="2800" b="1" u="sng" dirty="0" smtClean="0"/>
              <a:t>cultura celtibérica</a:t>
            </a:r>
            <a:endParaRPr lang="gl-ES" sz="2800" b="1" u="sng" dirty="0"/>
          </a:p>
        </p:txBody>
      </p:sp>
      <p:pic>
        <p:nvPicPr>
          <p:cNvPr id="2050" name="Picture 2" descr="Dumo Arte S.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3867"/>
            <a:ext cx="6934200" cy="590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6720" y="110714"/>
            <a:ext cx="117652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s-ES" sz="2800" dirty="0" smtClean="0"/>
              <a:t>O </a:t>
            </a:r>
            <a:r>
              <a:rPr lang="es-ES" sz="2800" dirty="0"/>
              <a:t>hábitat se instala </a:t>
            </a:r>
            <a:r>
              <a:rPr lang="es-ES" sz="2800" dirty="0" smtClean="0"/>
              <a:t>en </a:t>
            </a:r>
            <a:r>
              <a:rPr lang="es-ES" sz="2800" b="1" dirty="0" err="1" smtClean="0"/>
              <a:t>poboados</a:t>
            </a:r>
            <a:r>
              <a:rPr lang="es-ES" sz="2800" b="1" dirty="0" smtClean="0"/>
              <a:t> fortificados </a:t>
            </a:r>
          </a:p>
          <a:p>
            <a:pPr marL="457200" indent="-457200" algn="just">
              <a:buFontTx/>
              <a:buChar char="-"/>
            </a:pPr>
            <a:endParaRPr lang="es-ES" sz="2800" dirty="0"/>
          </a:p>
          <a:p>
            <a:pPr marL="457200" indent="-457200" algn="just">
              <a:buFontTx/>
              <a:buChar char="-"/>
            </a:pPr>
            <a:r>
              <a:rPr lang="es-ES" sz="2800" dirty="0"/>
              <a:t>O</a:t>
            </a:r>
            <a:r>
              <a:rPr lang="es-ES" sz="2800" dirty="0" smtClean="0"/>
              <a:t>s </a:t>
            </a:r>
            <a:r>
              <a:rPr lang="es-ES" sz="2800" dirty="0" err="1"/>
              <a:t>seus</a:t>
            </a:r>
            <a:r>
              <a:rPr lang="es-ES" sz="2800" dirty="0"/>
              <a:t> habitantes practican a </a:t>
            </a:r>
            <a:r>
              <a:rPr lang="es-ES" sz="2800" dirty="0" smtClean="0"/>
              <a:t> agricultura </a:t>
            </a:r>
            <a:r>
              <a:rPr lang="es-ES" sz="2800" dirty="0"/>
              <a:t>de cereal </a:t>
            </a:r>
            <a:r>
              <a:rPr lang="es-ES" sz="2800" dirty="0" smtClean="0"/>
              <a:t>e a  </a:t>
            </a:r>
            <a:r>
              <a:rPr lang="es-ES" sz="2800" dirty="0" err="1" smtClean="0"/>
              <a:t>gandaría</a:t>
            </a:r>
            <a:r>
              <a:rPr lang="es-ES" sz="2800" dirty="0" smtClean="0"/>
              <a:t> ovina 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                                                                                                </a:t>
            </a:r>
            <a:r>
              <a:rPr lang="es-ES" dirty="0" err="1" smtClean="0"/>
              <a:t>Ruínas</a:t>
            </a:r>
            <a:r>
              <a:rPr lang="es-ES" dirty="0" smtClean="0"/>
              <a:t> de Numancia</a:t>
            </a:r>
          </a:p>
          <a:p>
            <a:pPr algn="just"/>
            <a:endParaRPr lang="es-ES" sz="2800" dirty="0"/>
          </a:p>
          <a:p>
            <a:pPr algn="just"/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endParaRPr lang="es-ES" sz="2800" dirty="0" smtClean="0"/>
          </a:p>
          <a:p>
            <a:pPr marL="457200" indent="-457200" algn="just">
              <a:buFontTx/>
              <a:buChar char="-"/>
            </a:pPr>
            <a:r>
              <a:rPr lang="es-ES" sz="2800" dirty="0" smtClean="0"/>
              <a:t>                                         Destacan no dominio da</a:t>
            </a:r>
          </a:p>
          <a:p>
            <a:pPr algn="just"/>
            <a:r>
              <a:rPr lang="es-ES" sz="2800" dirty="0" smtClean="0"/>
              <a:t>                                                            . </a:t>
            </a:r>
            <a:r>
              <a:rPr lang="es-ES" sz="2800" dirty="0" err="1" smtClean="0"/>
              <a:t>Metalurxia</a:t>
            </a:r>
            <a:r>
              <a:rPr lang="es-ES" sz="2800" dirty="0" smtClean="0"/>
              <a:t> do ferro</a:t>
            </a:r>
            <a:endParaRPr lang="gl-E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58" y="1536056"/>
            <a:ext cx="7043420" cy="3979276"/>
          </a:xfrm>
          <a:prstGeom prst="rect">
            <a:avLst/>
          </a:prstGeom>
        </p:spPr>
      </p:pic>
      <p:sp>
        <p:nvSpPr>
          <p:cNvPr id="4" name="AutoShape 10" descr="Los Celtíberos / Alberto J. Lorrio Alvarado | Biblioteca Virtual Miguel de  Cervante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784" y="3275455"/>
            <a:ext cx="34861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594</Words>
  <Application>Microsoft Office PowerPoint</Application>
  <PresentationFormat>Panorámica</PresentationFormat>
  <Paragraphs>133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Mario Domínguez Cabaleiro</dc:creator>
  <cp:lastModifiedBy>José Mario Domínguez Cabaleiro</cp:lastModifiedBy>
  <cp:revision>22</cp:revision>
  <dcterms:created xsi:type="dcterms:W3CDTF">2020-08-30T07:43:13Z</dcterms:created>
  <dcterms:modified xsi:type="dcterms:W3CDTF">2020-09-30T18:48:56Z</dcterms:modified>
</cp:coreProperties>
</file>