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63C4-BD97-4FCD-BFEB-36DF68592A78}" type="datetimeFigureOut">
              <a:rPr lang="gl-ES" smtClean="0"/>
              <a:t>31/08/2020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1320-DFE5-487D-A5B4-11433003883D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06597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63C4-BD97-4FCD-BFEB-36DF68592A78}" type="datetimeFigureOut">
              <a:rPr lang="gl-ES" smtClean="0"/>
              <a:t>31/08/2020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1320-DFE5-487D-A5B4-11433003883D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52080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63C4-BD97-4FCD-BFEB-36DF68592A78}" type="datetimeFigureOut">
              <a:rPr lang="gl-ES" smtClean="0"/>
              <a:t>31/08/2020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1320-DFE5-487D-A5B4-11433003883D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871118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63C4-BD97-4FCD-BFEB-36DF68592A78}" type="datetimeFigureOut">
              <a:rPr lang="gl-ES" smtClean="0"/>
              <a:t>31/08/2020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1320-DFE5-487D-A5B4-11433003883D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41428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63C4-BD97-4FCD-BFEB-36DF68592A78}" type="datetimeFigureOut">
              <a:rPr lang="gl-ES" smtClean="0"/>
              <a:t>31/08/2020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1320-DFE5-487D-A5B4-11433003883D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3522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63C4-BD97-4FCD-BFEB-36DF68592A78}" type="datetimeFigureOut">
              <a:rPr lang="gl-ES" smtClean="0"/>
              <a:t>31/08/2020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1320-DFE5-487D-A5B4-11433003883D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27202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63C4-BD97-4FCD-BFEB-36DF68592A78}" type="datetimeFigureOut">
              <a:rPr lang="gl-ES" smtClean="0"/>
              <a:t>31/08/2020</a:t>
            </a:fld>
            <a:endParaRPr lang="gl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1320-DFE5-487D-A5B4-11433003883D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53996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63C4-BD97-4FCD-BFEB-36DF68592A78}" type="datetimeFigureOut">
              <a:rPr lang="gl-ES" smtClean="0"/>
              <a:t>31/08/2020</a:t>
            </a:fld>
            <a:endParaRPr lang="gl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1320-DFE5-487D-A5B4-11433003883D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222074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63C4-BD97-4FCD-BFEB-36DF68592A78}" type="datetimeFigureOut">
              <a:rPr lang="gl-ES" smtClean="0"/>
              <a:t>31/08/2020</a:t>
            </a:fld>
            <a:endParaRPr lang="gl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1320-DFE5-487D-A5B4-11433003883D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04062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63C4-BD97-4FCD-BFEB-36DF68592A78}" type="datetimeFigureOut">
              <a:rPr lang="gl-ES" smtClean="0"/>
              <a:t>31/08/2020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1320-DFE5-487D-A5B4-11433003883D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04780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63C4-BD97-4FCD-BFEB-36DF68592A78}" type="datetimeFigureOut">
              <a:rPr lang="gl-ES" smtClean="0"/>
              <a:t>31/08/2020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1320-DFE5-487D-A5B4-11433003883D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67186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663C4-BD97-4FCD-BFEB-36DF68592A78}" type="datetimeFigureOut">
              <a:rPr lang="gl-ES" smtClean="0"/>
              <a:t>31/08/2020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61320-DFE5-487D-A5B4-11433003883D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27272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11480" y="289560"/>
            <a:ext cx="10957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CONQUISTA E ROMANIZACIÓN (etapas da conquista, elementos de romanización: organización político-administrativa do territorio, </a:t>
            </a:r>
            <a:r>
              <a:rPr lang="es-ES" sz="3200" b="1" dirty="0" err="1"/>
              <a:t>lingua</a:t>
            </a:r>
            <a:r>
              <a:rPr lang="es-ES" sz="3200" b="1" dirty="0"/>
              <a:t> e cultura, obras públicas)</a:t>
            </a:r>
          </a:p>
        </p:txBody>
      </p:sp>
      <p:pic>
        <p:nvPicPr>
          <p:cNvPr id="14340" name="Picture 4" descr="LA CONQUISTA ROMANA DE HISPANIA – Javier Negrete » Historia de Roma »  Hislibris – Libros de Historia, libros con Histo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2281904"/>
            <a:ext cx="11300906" cy="418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39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04800" y="609600"/>
            <a:ext cx="45872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Os </a:t>
            </a:r>
            <a:r>
              <a:rPr lang="es-ES" sz="2800" b="1" i="1" dirty="0" err="1"/>
              <a:t>conventus</a:t>
            </a:r>
            <a:r>
              <a:rPr lang="es-ES" sz="2800" b="1" dirty="0"/>
              <a:t>* </a:t>
            </a:r>
            <a:endParaRPr lang="es-ES" sz="2800" b="1" dirty="0" smtClean="0"/>
          </a:p>
          <a:p>
            <a:pPr algn="just"/>
            <a:endParaRPr lang="es-ES" sz="2800" b="1" dirty="0"/>
          </a:p>
          <a:p>
            <a:pPr algn="just"/>
            <a:r>
              <a:rPr lang="es-ES" sz="2800" dirty="0" smtClean="0"/>
              <a:t>eran </a:t>
            </a:r>
            <a:r>
              <a:rPr lang="es-ES" sz="2800" dirty="0"/>
              <a:t>unidades </a:t>
            </a:r>
            <a:r>
              <a:rPr lang="es-ES" sz="2800" dirty="0" smtClean="0"/>
              <a:t>administrativas</a:t>
            </a:r>
          </a:p>
          <a:p>
            <a:pPr algn="just"/>
            <a:endParaRPr lang="es-ES" sz="800" dirty="0" smtClean="0"/>
          </a:p>
          <a:p>
            <a:pPr algn="just"/>
            <a:r>
              <a:rPr lang="es-ES" sz="2800" dirty="0" smtClean="0"/>
              <a:t> -   de </a:t>
            </a:r>
            <a:r>
              <a:rPr lang="es-ES" sz="2800" dirty="0"/>
              <a:t>carácter </a:t>
            </a:r>
            <a:r>
              <a:rPr lang="es-ES" sz="2800" dirty="0" err="1" smtClean="0"/>
              <a:t>xudicial</a:t>
            </a:r>
            <a:endParaRPr lang="es-ES" sz="2800" dirty="0"/>
          </a:p>
          <a:p>
            <a:pPr algn="just"/>
            <a:endParaRPr lang="es-ES" sz="800" dirty="0" smtClean="0"/>
          </a:p>
          <a:p>
            <a:pPr marL="457200" indent="-457200" algn="just">
              <a:buFontTx/>
              <a:buChar char="-"/>
            </a:pPr>
            <a:r>
              <a:rPr lang="es-ES" sz="2800" dirty="0" smtClean="0"/>
              <a:t>de </a:t>
            </a:r>
            <a:r>
              <a:rPr lang="es-ES" sz="2800" dirty="0" err="1"/>
              <a:t>recadación</a:t>
            </a:r>
            <a:r>
              <a:rPr lang="es-ES" sz="2800" dirty="0"/>
              <a:t> de </a:t>
            </a:r>
            <a:r>
              <a:rPr lang="es-ES" sz="2800" dirty="0" err="1" smtClean="0"/>
              <a:t>impostos</a:t>
            </a:r>
            <a:endParaRPr lang="es-ES" sz="2800" dirty="0" smtClean="0"/>
          </a:p>
          <a:p>
            <a:pPr marL="457200" indent="-457200" algn="just">
              <a:buFontTx/>
              <a:buChar char="-"/>
            </a:pPr>
            <a:endParaRPr lang="es-ES" sz="800" dirty="0" smtClean="0"/>
          </a:p>
          <a:p>
            <a:pPr marL="457200" indent="-457200" algn="just">
              <a:buFontTx/>
              <a:buChar char="-"/>
            </a:pPr>
            <a:r>
              <a:rPr lang="es-ES" sz="2800" dirty="0" smtClean="0"/>
              <a:t>de </a:t>
            </a:r>
            <a:r>
              <a:rPr lang="es-ES" sz="2800" dirty="0" err="1"/>
              <a:t>recrutamento</a:t>
            </a:r>
            <a:r>
              <a:rPr lang="es-ES" sz="2800" dirty="0"/>
              <a:t> de </a:t>
            </a:r>
            <a:r>
              <a:rPr lang="es-ES" sz="2800" dirty="0" smtClean="0"/>
              <a:t>tropas</a:t>
            </a:r>
          </a:p>
          <a:p>
            <a:pPr marL="457200" indent="-457200" algn="just">
              <a:buFontTx/>
              <a:buChar char="-"/>
            </a:pPr>
            <a:endParaRPr lang="es-ES" sz="2800" dirty="0"/>
          </a:p>
          <a:p>
            <a:pPr algn="just"/>
            <a:endParaRPr lang="es-ES" sz="2800" dirty="0" smtClean="0"/>
          </a:p>
          <a:p>
            <a:pPr algn="just"/>
            <a:endParaRPr lang="es-ES" sz="2800" dirty="0"/>
          </a:p>
          <a:p>
            <a:pPr algn="just"/>
            <a:r>
              <a:rPr lang="es-ES" sz="2800" dirty="0" smtClean="0"/>
              <a:t> O </a:t>
            </a:r>
            <a:r>
              <a:rPr lang="es-ES" sz="2800" dirty="0" err="1"/>
              <a:t>conventus</a:t>
            </a:r>
            <a:r>
              <a:rPr lang="es-ES" sz="2800" dirty="0"/>
              <a:t> </a:t>
            </a:r>
            <a:r>
              <a:rPr lang="es-ES" sz="2800" dirty="0" err="1"/>
              <a:t>lucensis</a:t>
            </a:r>
            <a:r>
              <a:rPr lang="es-ES" sz="2800" dirty="0"/>
              <a:t> </a:t>
            </a:r>
            <a:r>
              <a:rPr lang="es-ES" sz="2800" dirty="0" err="1" smtClean="0"/>
              <a:t>correspóndese</a:t>
            </a:r>
            <a:r>
              <a:rPr lang="es-ES" sz="2800" dirty="0" smtClean="0"/>
              <a:t> </a:t>
            </a:r>
            <a:r>
              <a:rPr lang="es-ES" sz="2800" dirty="0" err="1"/>
              <a:t>basicamente</a:t>
            </a:r>
            <a:r>
              <a:rPr lang="es-ES" sz="2800" dirty="0"/>
              <a:t> coa Galicia actual. </a:t>
            </a:r>
            <a:endParaRPr lang="gl-ES" sz="2800" dirty="0"/>
          </a:p>
        </p:txBody>
      </p:sp>
      <p:pic>
        <p:nvPicPr>
          <p:cNvPr id="8194" name="Picture 2" descr="Conventus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179" y="609600"/>
            <a:ext cx="7170821" cy="568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2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52509"/>
            <a:ext cx="455676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es-ES" sz="2800" b="1" dirty="0"/>
              <a:t>As </a:t>
            </a:r>
            <a:r>
              <a:rPr lang="es-ES" sz="2800" b="1" dirty="0" err="1" smtClean="0"/>
              <a:t>civitas</a:t>
            </a:r>
            <a:r>
              <a:rPr lang="es-ES" sz="2800" b="1" dirty="0" smtClean="0"/>
              <a:t>:</a:t>
            </a:r>
          </a:p>
          <a:p>
            <a:pPr lvl="0" algn="just" fontAlgn="base"/>
            <a:r>
              <a:rPr lang="es-ES" sz="2800" b="1" dirty="0"/>
              <a:t>E</a:t>
            </a:r>
            <a:r>
              <a:rPr lang="es-ES" sz="2800" dirty="0" smtClean="0"/>
              <a:t>ran </a:t>
            </a:r>
            <a:r>
              <a:rPr lang="es-ES" sz="2800" dirty="0"/>
              <a:t>as unidades básicas do sistema </a:t>
            </a:r>
            <a:r>
              <a:rPr lang="es-ES" sz="2800" dirty="0" smtClean="0"/>
              <a:t>romano.</a:t>
            </a:r>
          </a:p>
          <a:p>
            <a:pPr lvl="0" algn="just" fontAlgn="base"/>
            <a:endParaRPr lang="es-ES" sz="800" dirty="0"/>
          </a:p>
          <a:p>
            <a:pPr lvl="0" algn="just" fontAlgn="base"/>
            <a:r>
              <a:rPr lang="es-ES" sz="2800" dirty="0"/>
              <a:t>F</a:t>
            </a:r>
            <a:r>
              <a:rPr lang="es-ES" sz="2800" dirty="0" smtClean="0"/>
              <a:t>ormadas </a:t>
            </a:r>
            <a:r>
              <a:rPr lang="es-ES" sz="2800" dirty="0"/>
              <a:t>polo núcleo urbano e un territorio </a:t>
            </a:r>
            <a:r>
              <a:rPr lang="es-ES" sz="2800" dirty="0" smtClean="0"/>
              <a:t>circundante. </a:t>
            </a:r>
          </a:p>
          <a:p>
            <a:pPr lvl="0" algn="just" fontAlgn="base"/>
            <a:endParaRPr lang="es-ES" sz="800" dirty="0"/>
          </a:p>
          <a:p>
            <a:pPr lvl="0" algn="just" fontAlgn="base"/>
            <a:r>
              <a:rPr lang="es-ES" sz="2800" dirty="0"/>
              <a:t>P</a:t>
            </a:r>
            <a:r>
              <a:rPr lang="es-ES" sz="2800" dirty="0" smtClean="0"/>
              <a:t>odían </a:t>
            </a:r>
            <a:r>
              <a:rPr lang="es-ES" sz="2800" dirty="0"/>
              <a:t>ser de varios tipos segundo o </a:t>
            </a:r>
            <a:r>
              <a:rPr lang="es-ES" sz="2800" dirty="0" err="1"/>
              <a:t>seu</a:t>
            </a:r>
            <a:r>
              <a:rPr lang="es-ES" sz="2800" dirty="0"/>
              <a:t> estatuto </a:t>
            </a:r>
            <a:r>
              <a:rPr lang="es-ES" sz="2800" dirty="0" err="1"/>
              <a:t>xurídico</a:t>
            </a:r>
            <a:r>
              <a:rPr lang="es-ES" sz="2800" dirty="0"/>
              <a:t> </a:t>
            </a:r>
            <a:endParaRPr lang="es-ES" sz="2800" dirty="0" smtClean="0"/>
          </a:p>
          <a:p>
            <a:pPr lvl="0" algn="just" fontAlgn="base"/>
            <a:r>
              <a:rPr lang="es-ES" sz="2800" dirty="0" smtClean="0"/>
              <a:t>        - </a:t>
            </a:r>
            <a:r>
              <a:rPr lang="es-ES" sz="2800" dirty="0" smtClean="0"/>
              <a:t>Colonias (</a:t>
            </a:r>
            <a:r>
              <a:rPr lang="es-ES" sz="2800" dirty="0" err="1" smtClean="0"/>
              <a:t>cidadáns</a:t>
            </a:r>
            <a:r>
              <a:rPr lang="es-ES" sz="2800" dirty="0" smtClean="0"/>
              <a:t> romanos)</a:t>
            </a:r>
            <a:endParaRPr lang="es-ES" sz="2800" dirty="0" smtClean="0"/>
          </a:p>
          <a:p>
            <a:pPr lvl="0" algn="just" fontAlgn="base"/>
            <a:r>
              <a:rPr lang="es-ES" sz="2800" dirty="0" smtClean="0"/>
              <a:t>        - </a:t>
            </a:r>
            <a:r>
              <a:rPr lang="es-ES" sz="2800" dirty="0" err="1"/>
              <a:t>M</a:t>
            </a:r>
            <a:r>
              <a:rPr lang="es-ES" sz="2800" dirty="0" err="1" smtClean="0"/>
              <a:t>unicipia</a:t>
            </a:r>
            <a:r>
              <a:rPr lang="es-ES" sz="2800" dirty="0" smtClean="0"/>
              <a:t> (</a:t>
            </a:r>
            <a:r>
              <a:rPr lang="es-ES" sz="2800" dirty="0" err="1" smtClean="0"/>
              <a:t>dereito</a:t>
            </a:r>
            <a:r>
              <a:rPr lang="es-ES" sz="2800" dirty="0" smtClean="0"/>
              <a:t> romano </a:t>
            </a:r>
            <a:r>
              <a:rPr lang="es-ES" sz="2800" dirty="0" err="1" smtClean="0"/>
              <a:t>ou</a:t>
            </a:r>
            <a:r>
              <a:rPr lang="es-ES" sz="2800" dirty="0" smtClean="0"/>
              <a:t> latino)</a:t>
            </a:r>
            <a:endParaRPr lang="es-ES" sz="2800" dirty="0" smtClean="0"/>
          </a:p>
          <a:p>
            <a:pPr lvl="0" algn="just" fontAlgn="base"/>
            <a:endParaRPr lang="es-ES" sz="800" dirty="0"/>
          </a:p>
          <a:p>
            <a:pPr lvl="0" algn="just" fontAlgn="base"/>
            <a:r>
              <a:rPr lang="es-ES" sz="2800" dirty="0" err="1" smtClean="0"/>
              <a:t>Na</a:t>
            </a:r>
            <a:r>
              <a:rPr lang="es-ES" sz="2800" dirty="0" smtClean="0"/>
              <a:t> </a:t>
            </a:r>
            <a:r>
              <a:rPr lang="es-ES" sz="2800" dirty="0"/>
              <a:t>actual Galicia destaca a </a:t>
            </a:r>
            <a:r>
              <a:rPr lang="es-ES" sz="2800" dirty="0" err="1"/>
              <a:t>cidade</a:t>
            </a:r>
            <a:r>
              <a:rPr lang="es-ES" sz="2800" dirty="0"/>
              <a:t> de </a:t>
            </a:r>
            <a:r>
              <a:rPr lang="es-ES" sz="2800" dirty="0" err="1"/>
              <a:t>Lucus</a:t>
            </a:r>
            <a:r>
              <a:rPr lang="es-ES" sz="2800" dirty="0"/>
              <a:t> </a:t>
            </a:r>
            <a:r>
              <a:rPr lang="es-ES" sz="2800" dirty="0" err="1"/>
              <a:t>Augusti</a:t>
            </a:r>
            <a:r>
              <a:rPr lang="es-ES" sz="2800" dirty="0"/>
              <a:t> (Lugo).</a:t>
            </a:r>
          </a:p>
        </p:txBody>
      </p:sp>
      <p:pic>
        <p:nvPicPr>
          <p:cNvPr id="10242" name="Picture 2" descr="HISTORIA DE LA HISPANIA ROMANA - Algargos´ web. Resumen de Arte, Historia y  Geograf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0" y="1114630"/>
            <a:ext cx="7620067" cy="480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2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2400" y="0"/>
            <a:ext cx="577596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es-ES" sz="2800" b="1" u="sng" dirty="0" err="1"/>
              <a:t>Lingua</a:t>
            </a:r>
            <a:r>
              <a:rPr lang="es-ES" sz="2800" b="1" u="sng" dirty="0"/>
              <a:t> e cultura. </a:t>
            </a:r>
            <a:endParaRPr lang="es-ES" sz="2800" b="1" u="sng" dirty="0" smtClean="0"/>
          </a:p>
          <a:p>
            <a:pPr lvl="0" algn="just" fontAlgn="base"/>
            <a:r>
              <a:rPr lang="es-ES" sz="2800" dirty="0" smtClean="0"/>
              <a:t>Os </a:t>
            </a:r>
            <a:r>
              <a:rPr lang="es-ES" sz="2800" dirty="0"/>
              <a:t>conquistadores </a:t>
            </a:r>
            <a:r>
              <a:rPr lang="es-ES" sz="2800" dirty="0" err="1"/>
              <a:t>impuxeron</a:t>
            </a:r>
            <a:r>
              <a:rPr lang="es-ES" sz="2800" dirty="0"/>
              <a:t> a </a:t>
            </a:r>
            <a:r>
              <a:rPr lang="es-ES" sz="2800" dirty="0" err="1"/>
              <a:t>súa</a:t>
            </a:r>
            <a:r>
              <a:rPr lang="es-ES" sz="2800" dirty="0"/>
              <a:t> </a:t>
            </a:r>
            <a:r>
              <a:rPr lang="es-ES" sz="2800" dirty="0" err="1"/>
              <a:t>lingua</a:t>
            </a:r>
            <a:r>
              <a:rPr lang="es-ES" sz="2800" dirty="0"/>
              <a:t>, </a:t>
            </a:r>
            <a:r>
              <a:rPr lang="es-ES" sz="2800" b="1" dirty="0"/>
              <a:t>o latín</a:t>
            </a:r>
            <a:r>
              <a:rPr lang="es-ES" sz="2800" dirty="0"/>
              <a:t>, sobre as </a:t>
            </a:r>
            <a:r>
              <a:rPr lang="es-ES" sz="2800" dirty="0" err="1"/>
              <a:t>linguas</a:t>
            </a:r>
            <a:r>
              <a:rPr lang="es-ES" sz="2800" dirty="0"/>
              <a:t> autóctonas e da </a:t>
            </a:r>
            <a:r>
              <a:rPr lang="es-ES" sz="2800" dirty="0" err="1"/>
              <a:t>súa</a:t>
            </a:r>
            <a:r>
              <a:rPr lang="es-ES" sz="2800" dirty="0"/>
              <a:t> evolución </a:t>
            </a:r>
            <a:r>
              <a:rPr lang="es-ES" sz="2800" dirty="0" err="1"/>
              <a:t>xurdirán</a:t>
            </a:r>
            <a:r>
              <a:rPr lang="es-ES" sz="2800" dirty="0"/>
              <a:t> as </a:t>
            </a:r>
            <a:r>
              <a:rPr lang="es-ES" sz="2800" b="1" dirty="0" err="1"/>
              <a:t>linguas</a:t>
            </a:r>
            <a:r>
              <a:rPr lang="es-ES" sz="2800" b="1" dirty="0"/>
              <a:t> románicas </a:t>
            </a:r>
            <a:endParaRPr lang="es-ES" sz="2800" b="1" dirty="0" smtClean="0"/>
          </a:p>
          <a:p>
            <a:pPr lvl="0" algn="just" fontAlgn="base"/>
            <a:r>
              <a:rPr lang="es-ES" sz="2800" dirty="0" smtClean="0"/>
              <a:t>(</a:t>
            </a:r>
            <a:r>
              <a:rPr lang="es-ES" sz="2800" dirty="0" err="1"/>
              <a:t>galego</a:t>
            </a:r>
            <a:r>
              <a:rPr lang="es-ES" sz="2800" dirty="0"/>
              <a:t>, </a:t>
            </a:r>
            <a:r>
              <a:rPr lang="es-ES" sz="2800" dirty="0" err="1"/>
              <a:t>castelán</a:t>
            </a:r>
            <a:r>
              <a:rPr lang="es-ES" sz="2800" dirty="0"/>
              <a:t>, catalán). </a:t>
            </a:r>
            <a:endParaRPr lang="es-ES" sz="2800" dirty="0" smtClean="0"/>
          </a:p>
          <a:p>
            <a:pPr lvl="0" algn="just" fontAlgn="base"/>
            <a:endParaRPr lang="es-ES" sz="800" dirty="0"/>
          </a:p>
          <a:p>
            <a:pPr lvl="0" algn="just" fontAlgn="base"/>
            <a:r>
              <a:rPr lang="es-ES" sz="2800" b="1" dirty="0" smtClean="0"/>
              <a:t>A </a:t>
            </a:r>
            <a:r>
              <a:rPr lang="es-ES" sz="2800" b="1" dirty="0"/>
              <a:t>cultura romana </a:t>
            </a:r>
            <a:r>
              <a:rPr lang="es-ES" sz="2800" dirty="0" err="1"/>
              <a:t>foi</a:t>
            </a:r>
            <a:r>
              <a:rPr lang="es-ES" sz="2800" dirty="0"/>
              <a:t> asimilada polos pobos prerromanos con diferente </a:t>
            </a:r>
            <a:r>
              <a:rPr lang="es-ES" sz="2800" dirty="0" err="1"/>
              <a:t>intensidade</a:t>
            </a:r>
            <a:r>
              <a:rPr lang="es-ES" sz="2800" dirty="0"/>
              <a:t>, así como a </a:t>
            </a:r>
            <a:r>
              <a:rPr lang="es-ES" sz="2800" b="1" dirty="0" err="1"/>
              <a:t>relixión</a:t>
            </a:r>
            <a:r>
              <a:rPr lang="es-ES" sz="2800" b="1" dirty="0"/>
              <a:t> oficial e o cristianismo</a:t>
            </a:r>
            <a:r>
              <a:rPr lang="es-ES" sz="2800" dirty="0"/>
              <a:t>, que se </a:t>
            </a:r>
            <a:r>
              <a:rPr lang="es-ES" sz="2800" dirty="0" err="1"/>
              <a:t>estendeu</a:t>
            </a:r>
            <a:r>
              <a:rPr lang="es-ES" sz="2800" dirty="0"/>
              <a:t> con rapidez </a:t>
            </a:r>
            <a:r>
              <a:rPr lang="es-ES" sz="2800" dirty="0" err="1"/>
              <a:t>na</a:t>
            </a:r>
            <a:r>
              <a:rPr lang="es-ES" sz="2800" dirty="0"/>
              <a:t> Península a pesar das </a:t>
            </a:r>
            <a:r>
              <a:rPr lang="es-ES" sz="2800" dirty="0" err="1"/>
              <a:t>persecucións</a:t>
            </a:r>
            <a:r>
              <a:rPr lang="es-ES" sz="2800" dirty="0"/>
              <a:t> ordenadas polos emperadores e a aparición das </a:t>
            </a:r>
            <a:r>
              <a:rPr lang="es-ES" sz="2800" b="1" dirty="0" err="1"/>
              <a:t>primeiras</a:t>
            </a:r>
            <a:r>
              <a:rPr lang="es-ES" sz="2800" b="1" dirty="0"/>
              <a:t> </a:t>
            </a:r>
            <a:r>
              <a:rPr lang="es-ES" sz="2800" b="1" dirty="0" err="1"/>
              <a:t>herexías</a:t>
            </a:r>
            <a:r>
              <a:rPr lang="es-ES" sz="2800" b="1" dirty="0"/>
              <a:t>, </a:t>
            </a:r>
            <a:r>
              <a:rPr lang="es-ES" sz="2800" dirty="0"/>
              <a:t>entre as que </a:t>
            </a:r>
            <a:r>
              <a:rPr lang="es-ES" sz="2800" dirty="0" err="1"/>
              <a:t>destacou</a:t>
            </a:r>
            <a:r>
              <a:rPr lang="es-ES" sz="2800" dirty="0"/>
              <a:t> a dos priscilianistas.</a:t>
            </a:r>
          </a:p>
        </p:txBody>
      </p:sp>
      <p:pic>
        <p:nvPicPr>
          <p:cNvPr id="11266" name="Picture 2" descr="La religión romana en hispania - Vendido en Venta Directa - 116166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847" y="0"/>
            <a:ext cx="4948855" cy="678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0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4320" y="320040"/>
            <a:ext cx="56540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es-ES" sz="2800" b="1" u="sng" dirty="0"/>
              <a:t>Obras públicas. </a:t>
            </a:r>
            <a:endParaRPr lang="es-ES" sz="2800" b="1" u="sng" dirty="0" smtClean="0"/>
          </a:p>
          <a:p>
            <a:pPr lvl="0" algn="just" fontAlgn="base"/>
            <a:r>
              <a:rPr lang="es-ES" sz="2800" dirty="0" smtClean="0"/>
              <a:t>Son </a:t>
            </a:r>
            <a:r>
              <a:rPr lang="es-ES" sz="2800" dirty="0"/>
              <a:t>numerosos os restos conservados: </a:t>
            </a:r>
            <a:endParaRPr lang="es-ES" sz="2800" dirty="0" smtClean="0"/>
          </a:p>
          <a:p>
            <a:pPr lvl="0" algn="just" fontAlgn="base"/>
            <a:endParaRPr lang="es-ES" sz="2800" b="1" dirty="0" smtClean="0"/>
          </a:p>
          <a:p>
            <a:pPr lvl="0" algn="just" fontAlgn="base"/>
            <a:r>
              <a:rPr lang="es-ES" sz="2800" b="1" dirty="0" smtClean="0"/>
              <a:t>Calzadas</a:t>
            </a:r>
            <a:r>
              <a:rPr lang="es-ES" sz="2800" b="1" dirty="0"/>
              <a:t>, </a:t>
            </a:r>
            <a:endParaRPr lang="es-ES" sz="2800" b="1" dirty="0" smtClean="0"/>
          </a:p>
          <a:p>
            <a:pPr lvl="0" algn="just" fontAlgn="base"/>
            <a:endParaRPr lang="es-ES" sz="2800" b="1" dirty="0" smtClean="0"/>
          </a:p>
          <a:p>
            <a:pPr lvl="0" algn="just" fontAlgn="base"/>
            <a:r>
              <a:rPr lang="es-ES" sz="2800" b="1" dirty="0" err="1" smtClean="0"/>
              <a:t>Acuedutos</a:t>
            </a:r>
            <a:r>
              <a:rPr lang="es-ES" sz="2800" dirty="0" smtClean="0"/>
              <a:t> </a:t>
            </a:r>
            <a:r>
              <a:rPr lang="es-ES" sz="2800" dirty="0"/>
              <a:t>(Segovia), </a:t>
            </a:r>
            <a:endParaRPr lang="es-ES" sz="2800" dirty="0" smtClean="0"/>
          </a:p>
          <a:p>
            <a:pPr lvl="0" algn="just" fontAlgn="base"/>
            <a:endParaRPr lang="es-ES" sz="2800" b="1" dirty="0" smtClean="0"/>
          </a:p>
          <a:p>
            <a:pPr lvl="0" algn="just" fontAlgn="base"/>
            <a:r>
              <a:rPr lang="es-ES" sz="2800" b="1" dirty="0" err="1" smtClean="0"/>
              <a:t>Pontes</a:t>
            </a:r>
            <a:r>
              <a:rPr lang="es-ES" sz="2800" dirty="0" smtClean="0"/>
              <a:t> </a:t>
            </a:r>
            <a:r>
              <a:rPr lang="es-ES" sz="2800" dirty="0"/>
              <a:t>(Alcántara no </a:t>
            </a:r>
            <a:r>
              <a:rPr lang="es-ES" sz="2800" dirty="0" err="1"/>
              <a:t>Texo</a:t>
            </a:r>
            <a:r>
              <a:rPr lang="es-ES" sz="2800" dirty="0"/>
              <a:t>, </a:t>
            </a:r>
            <a:r>
              <a:rPr lang="es-ES" sz="2800" dirty="0" err="1"/>
              <a:t>Bibei</a:t>
            </a:r>
            <a:r>
              <a:rPr lang="es-ES" sz="2800" dirty="0"/>
              <a:t> no río do </a:t>
            </a:r>
            <a:r>
              <a:rPr lang="es-ES" sz="2800" dirty="0" err="1"/>
              <a:t>mesmo</a:t>
            </a:r>
            <a:r>
              <a:rPr lang="es-ES" sz="2800" dirty="0"/>
              <a:t> </a:t>
            </a:r>
            <a:r>
              <a:rPr lang="es-ES" sz="2800" dirty="0" err="1"/>
              <a:t>nome</a:t>
            </a:r>
            <a:r>
              <a:rPr lang="es-ES" sz="2800" dirty="0"/>
              <a:t>), </a:t>
            </a:r>
            <a:endParaRPr lang="es-ES" sz="2800" dirty="0" smtClean="0"/>
          </a:p>
          <a:p>
            <a:pPr lvl="0" algn="just" fontAlgn="base"/>
            <a:endParaRPr lang="es-ES" sz="2800" b="1" dirty="0" smtClean="0"/>
          </a:p>
          <a:p>
            <a:pPr lvl="0" algn="just" fontAlgn="base"/>
            <a:r>
              <a:rPr lang="es-ES" sz="2800" b="1" dirty="0" smtClean="0"/>
              <a:t>Teatros </a:t>
            </a:r>
            <a:r>
              <a:rPr lang="es-ES" sz="2800" b="1" dirty="0"/>
              <a:t>e anfiteatros </a:t>
            </a:r>
            <a:endParaRPr lang="es-ES" sz="2800" b="1" dirty="0" smtClean="0"/>
          </a:p>
          <a:p>
            <a:pPr lvl="0" algn="just" fontAlgn="base"/>
            <a:r>
              <a:rPr lang="es-ES" sz="2800" dirty="0" smtClean="0"/>
              <a:t>(</a:t>
            </a:r>
            <a:r>
              <a:rPr lang="es-ES" sz="2800" dirty="0"/>
              <a:t>Mérida, Itálica, Tarragona). </a:t>
            </a:r>
            <a:endParaRPr lang="es-ES" sz="2800" dirty="0" smtClean="0"/>
          </a:p>
        </p:txBody>
      </p:sp>
      <p:pic>
        <p:nvPicPr>
          <p:cNvPr id="2050" name="Picture 2" descr="Teatro Romano » Turismo Mér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19" y="4239660"/>
            <a:ext cx="3919854" cy="261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l Acueducto de Segovia es 20 años más joven de lo que se creí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246" y="0"/>
            <a:ext cx="3599815" cy="203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uente Romano de Alcántara | Turismo Cáce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811" y="2030384"/>
            <a:ext cx="3131466" cy="23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91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89560" y="320040"/>
            <a:ext cx="4267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es-ES" sz="2800" b="1" dirty="0" smtClean="0"/>
              <a:t>As murallas de Lugo </a:t>
            </a:r>
          </a:p>
          <a:p>
            <a:pPr lvl="0" algn="just" fontAlgn="base"/>
            <a:r>
              <a:rPr lang="es-ES" sz="2800" dirty="0" smtClean="0"/>
              <a:t>o </a:t>
            </a:r>
            <a:r>
              <a:rPr lang="es-ES" sz="2800" dirty="0" err="1" smtClean="0"/>
              <a:t>mellor</a:t>
            </a:r>
            <a:r>
              <a:rPr lang="es-ES" sz="2800" dirty="0" smtClean="0"/>
              <a:t> recinto conservado do Imperio</a:t>
            </a:r>
          </a:p>
          <a:p>
            <a:pPr lvl="0" algn="just" fontAlgn="base"/>
            <a:r>
              <a:rPr lang="es-ES" sz="2800" dirty="0" smtClean="0"/>
              <a:t> </a:t>
            </a:r>
          </a:p>
          <a:p>
            <a:pPr lvl="0" algn="just" fontAlgn="base"/>
            <a:endParaRPr lang="es-ES" sz="2800" dirty="0"/>
          </a:p>
          <a:p>
            <a:pPr lvl="0" algn="just" fontAlgn="base"/>
            <a:r>
              <a:rPr lang="es-ES" sz="2800" dirty="0" smtClean="0"/>
              <a:t>e a </a:t>
            </a:r>
            <a:r>
              <a:rPr lang="es-ES" sz="2800" b="1" dirty="0" smtClean="0"/>
              <a:t>Torre de Hércules </a:t>
            </a:r>
            <a:endParaRPr lang="es-ES" sz="2800" dirty="0"/>
          </a:p>
          <a:p>
            <a:pPr lvl="0" algn="just" fontAlgn="base"/>
            <a:r>
              <a:rPr lang="es-ES" sz="2800" dirty="0" smtClean="0"/>
              <a:t>O faro </a:t>
            </a:r>
            <a:r>
              <a:rPr lang="es-ES" sz="2800" dirty="0" err="1" smtClean="0"/>
              <a:t>máis</a:t>
            </a:r>
            <a:r>
              <a:rPr lang="es-ES" sz="2800" dirty="0" smtClean="0"/>
              <a:t> vello do mundo en </a:t>
            </a:r>
            <a:r>
              <a:rPr lang="es-ES" sz="2800" dirty="0" err="1" smtClean="0"/>
              <a:t>funcionamento</a:t>
            </a:r>
            <a:r>
              <a:rPr lang="es-ES" sz="2800" dirty="0" smtClean="0"/>
              <a:t> </a:t>
            </a:r>
          </a:p>
          <a:p>
            <a:pPr lvl="0" algn="just" fontAlgn="base"/>
            <a:endParaRPr lang="es-ES" sz="2800" dirty="0"/>
          </a:p>
          <a:p>
            <a:pPr lvl="0" algn="just" fontAlgn="base"/>
            <a:r>
              <a:rPr lang="es-ES" sz="2800" dirty="0" err="1" smtClean="0"/>
              <a:t>foron</a:t>
            </a:r>
            <a:r>
              <a:rPr lang="es-ES" sz="2800" dirty="0" smtClean="0"/>
              <a:t> declarados </a:t>
            </a:r>
            <a:r>
              <a:rPr lang="es-ES" sz="2800" b="1" dirty="0" smtClean="0"/>
              <a:t>Patrimonio da </a:t>
            </a:r>
            <a:r>
              <a:rPr lang="es-ES" sz="2800" b="1" dirty="0" err="1" smtClean="0"/>
              <a:t>Humanidade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pola</a:t>
            </a:r>
            <a:r>
              <a:rPr lang="es-ES" sz="2800" b="1" dirty="0" smtClean="0"/>
              <a:t> UNESCO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026" name="Picture 2" descr="Muralla totalmente restaurada. - Opiniones de viajeros sobre Muralla Romana  de Lugo - Tripadvi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804" y="0"/>
            <a:ext cx="5796915" cy="356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TORRE DE HÉRCULES | Torre de hercules, Torres, Hércu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0" y="3543300"/>
            <a:ext cx="540067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s el Faro romano más antiguo del mundo, con una altura de 68 metros, data  de mediados del siglo I, actualmente est… | Torre de hercules, Monumentos  del mundo, Fa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1" y="3543300"/>
            <a:ext cx="2285999" cy="322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35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28600" y="167640"/>
            <a:ext cx="11963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A </a:t>
            </a:r>
            <a:r>
              <a:rPr lang="es-ES" sz="2800" b="1" dirty="0"/>
              <a:t>conquista</a:t>
            </a:r>
            <a:r>
              <a:rPr lang="es-ES" sz="2800" dirty="0"/>
              <a:t> romana da península ibérica </a:t>
            </a:r>
            <a:r>
              <a:rPr lang="es-ES" sz="2800" dirty="0" err="1"/>
              <a:t>iniciouse</a:t>
            </a:r>
            <a:r>
              <a:rPr lang="es-ES" sz="2800" dirty="0"/>
              <a:t> a </a:t>
            </a:r>
            <a:r>
              <a:rPr lang="es-ES" sz="2800" dirty="0" err="1"/>
              <a:t>finais</a:t>
            </a:r>
            <a:r>
              <a:rPr lang="es-ES" sz="2800" dirty="0"/>
              <a:t> do </a:t>
            </a:r>
            <a:r>
              <a:rPr lang="es-ES" sz="2800" dirty="0" err="1"/>
              <a:t>século</a:t>
            </a:r>
            <a:r>
              <a:rPr lang="es-ES" sz="2800" dirty="0"/>
              <a:t> III </a:t>
            </a:r>
            <a:r>
              <a:rPr lang="es-ES" sz="2800" dirty="0" err="1"/>
              <a:t>a.C</a:t>
            </a:r>
            <a:r>
              <a:rPr lang="es-ES" sz="2800" dirty="0"/>
              <a:t> e </a:t>
            </a:r>
            <a:r>
              <a:rPr lang="es-ES" sz="2800" dirty="0" err="1"/>
              <a:t>rematou</a:t>
            </a:r>
            <a:r>
              <a:rPr lang="es-ES" sz="2800" dirty="0"/>
              <a:t> no I a.C</a:t>
            </a:r>
            <a:r>
              <a:rPr lang="es-ES" sz="2800" dirty="0" smtClean="0"/>
              <a:t>.</a:t>
            </a:r>
          </a:p>
          <a:p>
            <a:pPr algn="just"/>
            <a:r>
              <a:rPr lang="es-ES" sz="2800" dirty="0" smtClean="0"/>
              <a:t>Este proceso </a:t>
            </a:r>
            <a:r>
              <a:rPr lang="es-ES" sz="2800" dirty="0" err="1" smtClean="0"/>
              <a:t>foi</a:t>
            </a:r>
            <a:r>
              <a:rPr lang="es-ES" sz="2800" dirty="0" smtClean="0"/>
              <a:t> </a:t>
            </a:r>
            <a:r>
              <a:rPr lang="es-ES" sz="2800" dirty="0"/>
              <a:t>paralelo á </a:t>
            </a:r>
            <a:r>
              <a:rPr lang="es-ES" sz="2800" b="1" dirty="0"/>
              <a:t>romanización</a:t>
            </a:r>
            <a:r>
              <a:rPr lang="es-ES" sz="2800" dirty="0"/>
              <a:t> </a:t>
            </a:r>
            <a:r>
              <a:rPr lang="es-ES" sz="2800" dirty="0" err="1"/>
              <a:t>ou</a:t>
            </a:r>
            <a:r>
              <a:rPr lang="es-ES" sz="2800" dirty="0"/>
              <a:t> asimilación da cultura e modo de vida romano polos pobos prerromanos</a:t>
            </a:r>
            <a:r>
              <a:rPr lang="es-ES" sz="2800" dirty="0" smtClean="0"/>
              <a:t>.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 smtClean="0"/>
              <a:t>                                                                                                   Etapas:</a:t>
            </a:r>
          </a:p>
          <a:p>
            <a:pPr algn="just"/>
            <a:r>
              <a:rPr lang="es-ES" sz="2800" dirty="0" smtClean="0"/>
              <a:t>                                                                                           1- </a:t>
            </a:r>
            <a:r>
              <a:rPr lang="es-ES" sz="2800" b="1" dirty="0"/>
              <a:t>218-206 </a:t>
            </a:r>
            <a:r>
              <a:rPr lang="es-ES" sz="2800" b="1" dirty="0" smtClean="0"/>
              <a:t>a.C. </a:t>
            </a:r>
            <a:r>
              <a:rPr lang="es-ES" sz="2800" dirty="0" smtClean="0"/>
              <a:t>Mediterráneo. </a:t>
            </a:r>
          </a:p>
          <a:p>
            <a:pPr algn="just"/>
            <a:r>
              <a:rPr lang="es-ES" sz="2800" dirty="0"/>
              <a:t> </a:t>
            </a:r>
            <a:r>
              <a:rPr lang="es-ES" sz="2800" dirty="0" smtClean="0"/>
              <a:t>                                                                                                                  Val Guadalquivir</a:t>
            </a:r>
          </a:p>
          <a:p>
            <a:pPr algn="just"/>
            <a:r>
              <a:rPr lang="es-ES" sz="2800" dirty="0" smtClean="0"/>
              <a:t>                                                                                           2- </a:t>
            </a:r>
            <a:r>
              <a:rPr lang="es-ES" sz="2800" b="1" dirty="0"/>
              <a:t>197-177  a.C. </a:t>
            </a:r>
            <a:r>
              <a:rPr lang="es-ES" sz="2800" dirty="0" smtClean="0"/>
              <a:t>Interior </a:t>
            </a:r>
            <a:r>
              <a:rPr lang="es-ES" sz="2800" dirty="0" err="1" smtClean="0"/>
              <a:t>Penín</a:t>
            </a:r>
            <a:r>
              <a:rPr lang="es-ES" sz="2800" dirty="0" smtClean="0"/>
              <a:t>                           </a:t>
            </a:r>
          </a:p>
          <a:p>
            <a:pPr algn="just"/>
            <a:r>
              <a:rPr lang="es-ES" sz="2800" dirty="0" smtClean="0"/>
              <a:t>                                                                                           3- </a:t>
            </a:r>
            <a:r>
              <a:rPr lang="es-ES" sz="2800" b="1" dirty="0"/>
              <a:t>154-133  </a:t>
            </a:r>
            <a:r>
              <a:rPr lang="es-ES" sz="2800" b="1" dirty="0" smtClean="0"/>
              <a:t>a.C. </a:t>
            </a:r>
            <a:r>
              <a:rPr lang="es-ES" sz="2800" dirty="0" err="1" smtClean="0"/>
              <a:t>Meseta.Atlánt</a:t>
            </a:r>
            <a:endParaRPr lang="es-ES" sz="2800" dirty="0" smtClean="0"/>
          </a:p>
          <a:p>
            <a:pPr algn="just"/>
            <a:r>
              <a:rPr lang="es-ES" sz="2800" dirty="0" smtClean="0"/>
              <a:t>                                                                                           4- </a:t>
            </a:r>
            <a:r>
              <a:rPr lang="es-ES" sz="2800" b="1" dirty="0"/>
              <a:t>29-19 a.C. </a:t>
            </a:r>
            <a:r>
              <a:rPr lang="es-ES" sz="2800" dirty="0" smtClean="0"/>
              <a:t>Fin da conquista</a:t>
            </a:r>
            <a:endParaRPr lang="es-ES" sz="28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0827"/>
            <a:ext cx="7475622" cy="401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36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396240"/>
            <a:ext cx="44500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endParaRPr lang="es-ES" sz="2800" dirty="0" smtClean="0"/>
          </a:p>
          <a:p>
            <a:pPr lvl="0" algn="just" fontAlgn="base"/>
            <a:r>
              <a:rPr lang="es-ES" sz="2800" b="1" u="sng" dirty="0" smtClean="0"/>
              <a:t>1ª Etapa: 218-206 </a:t>
            </a:r>
            <a:r>
              <a:rPr lang="es-ES" sz="2800" b="1" u="sng" dirty="0"/>
              <a:t>a.C. </a:t>
            </a:r>
            <a:endParaRPr lang="es-ES" sz="2800" b="1" u="sng" dirty="0" smtClean="0"/>
          </a:p>
          <a:p>
            <a:pPr lvl="0" algn="just" fontAlgn="base"/>
            <a:endParaRPr lang="es-ES" sz="2800" dirty="0"/>
          </a:p>
          <a:p>
            <a:pPr lvl="0" algn="just" fontAlgn="base"/>
            <a:r>
              <a:rPr lang="es-ES" sz="2800" dirty="0" smtClean="0"/>
              <a:t>no </a:t>
            </a:r>
            <a:r>
              <a:rPr lang="es-ES" sz="2800" dirty="0"/>
              <a:t>contexto da </a:t>
            </a:r>
            <a:r>
              <a:rPr lang="es-ES" sz="2800" b="1" dirty="0"/>
              <a:t>Segunda Guerra Púnica contra </a:t>
            </a:r>
            <a:r>
              <a:rPr lang="es-ES" sz="2800" b="1" dirty="0" smtClean="0"/>
              <a:t>Cartago</a:t>
            </a:r>
            <a:endParaRPr lang="es-ES" sz="2800" b="1" dirty="0"/>
          </a:p>
          <a:p>
            <a:pPr lvl="0" algn="just" fontAlgn="base"/>
            <a:endParaRPr lang="es-ES" sz="2800" b="1" dirty="0" smtClean="0"/>
          </a:p>
          <a:p>
            <a:pPr lvl="0" algn="just" fontAlgn="base"/>
            <a:r>
              <a:rPr lang="es-ES" sz="2800" dirty="0" smtClean="0"/>
              <a:t>Ocupación de: </a:t>
            </a:r>
          </a:p>
          <a:p>
            <a:pPr lvl="0" algn="just" fontAlgn="base"/>
            <a:endParaRPr lang="es-ES" sz="2800" dirty="0" smtClean="0"/>
          </a:p>
          <a:p>
            <a:pPr marL="457200" lvl="0" indent="-457200" algn="just" fontAlgn="base">
              <a:buFontTx/>
              <a:buChar char="-"/>
            </a:pPr>
            <a:r>
              <a:rPr lang="es-ES" sz="2800" b="1" dirty="0" err="1"/>
              <a:t>F</a:t>
            </a:r>
            <a:r>
              <a:rPr lang="es-ES" sz="2800" b="1" dirty="0" err="1" smtClean="0"/>
              <a:t>ranxa</a:t>
            </a:r>
            <a:r>
              <a:rPr lang="es-ES" sz="2800" b="1" dirty="0" smtClean="0"/>
              <a:t> mediterránea </a:t>
            </a:r>
            <a:endParaRPr lang="es-ES" sz="2800" b="1" dirty="0"/>
          </a:p>
          <a:p>
            <a:pPr marL="457200" lvl="0" indent="-457200" algn="just" fontAlgn="base">
              <a:buFontTx/>
              <a:buChar char="-"/>
            </a:pPr>
            <a:r>
              <a:rPr lang="es-ES" sz="2800" b="1" dirty="0"/>
              <a:t>V</a:t>
            </a:r>
            <a:r>
              <a:rPr lang="es-ES" sz="2800" b="1" dirty="0" smtClean="0"/>
              <a:t>al do Guadalquivir</a:t>
            </a:r>
            <a:endParaRPr lang="es-ES" sz="2800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548640"/>
            <a:ext cx="7803543" cy="580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13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0520" y="0"/>
            <a:ext cx="118414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s-ES" sz="2800" b="1" u="sng" dirty="0" smtClean="0"/>
              <a:t>2ª Etapa: 197-177  </a:t>
            </a:r>
            <a:r>
              <a:rPr lang="es-ES" sz="2800" b="1" u="sng" dirty="0"/>
              <a:t>a.C. </a:t>
            </a:r>
            <a:endParaRPr lang="es-ES" sz="2800" dirty="0"/>
          </a:p>
          <a:p>
            <a:pPr lvl="0" fontAlgn="base"/>
            <a:r>
              <a:rPr lang="es-ES" sz="2800" dirty="0" smtClean="0"/>
              <a:t>Ampliación </a:t>
            </a:r>
            <a:r>
              <a:rPr lang="es-ES" sz="2800" dirty="0"/>
              <a:t>da área cara </a:t>
            </a:r>
            <a:r>
              <a:rPr lang="es-ES" sz="2800" dirty="0" err="1"/>
              <a:t>ao</a:t>
            </a:r>
            <a:r>
              <a:rPr lang="es-ES" sz="2800" dirty="0"/>
              <a:t> </a:t>
            </a:r>
            <a:r>
              <a:rPr lang="es-ES" sz="2800" b="1" dirty="0" smtClean="0"/>
              <a:t>interior </a:t>
            </a:r>
            <a:r>
              <a:rPr lang="es-ES" sz="2800" b="1" dirty="0"/>
              <a:t>peninsular. </a:t>
            </a:r>
            <a:endParaRPr lang="es-ES" sz="2800" b="1" dirty="0" smtClean="0"/>
          </a:p>
          <a:p>
            <a:pPr lvl="0" fontAlgn="base"/>
            <a:endParaRPr lang="es-ES" sz="800" dirty="0"/>
          </a:p>
          <a:p>
            <a:pPr lvl="0" fontAlgn="base"/>
            <a:r>
              <a:rPr lang="es-ES" sz="2800" b="1" dirty="0" smtClean="0"/>
              <a:t>Campañas </a:t>
            </a:r>
            <a:r>
              <a:rPr lang="es-ES" sz="2800" b="1" dirty="0"/>
              <a:t>de Catón e Sempronio </a:t>
            </a:r>
            <a:r>
              <a:rPr lang="es-ES" sz="2800" b="1" dirty="0" err="1"/>
              <a:t>Graco</a:t>
            </a:r>
            <a:r>
              <a:rPr lang="es-ES" sz="2800" b="1" dirty="0"/>
              <a:t>.</a:t>
            </a:r>
          </a:p>
        </p:txBody>
      </p:sp>
      <p:pic>
        <p:nvPicPr>
          <p:cNvPr id="3074" name="Picture 2" descr="Sempronio Graco | Hispania aeter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832" y="1508105"/>
            <a:ext cx="8662664" cy="531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4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89560" y="213360"/>
            <a:ext cx="51816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es-ES" sz="2800" b="1" u="sng" dirty="0" smtClean="0"/>
              <a:t>3ª Etapa: 154-133  </a:t>
            </a:r>
            <a:r>
              <a:rPr lang="es-ES" sz="2800" b="1" u="sng" dirty="0"/>
              <a:t>a.C. </a:t>
            </a:r>
            <a:endParaRPr lang="es-ES" sz="2800" b="1" u="sng" dirty="0" smtClean="0"/>
          </a:p>
          <a:p>
            <a:pPr lvl="0" algn="just" fontAlgn="base"/>
            <a:endParaRPr lang="es-ES" sz="800" b="1" u="sng" dirty="0" smtClean="0"/>
          </a:p>
          <a:p>
            <a:pPr lvl="0" algn="just" fontAlgn="base"/>
            <a:endParaRPr lang="es-ES" sz="800" dirty="0"/>
          </a:p>
          <a:p>
            <a:pPr lvl="0" algn="just" fontAlgn="base"/>
            <a:r>
              <a:rPr lang="es-ES" sz="2800" dirty="0" smtClean="0"/>
              <a:t>Avance </a:t>
            </a:r>
            <a:r>
              <a:rPr lang="es-ES" sz="2800" dirty="0"/>
              <a:t>sobre </a:t>
            </a:r>
            <a:endParaRPr lang="es-ES" sz="2800" dirty="0" smtClean="0"/>
          </a:p>
          <a:p>
            <a:pPr lvl="0" algn="just" fontAlgn="base"/>
            <a:r>
              <a:rPr lang="es-ES" sz="2800" dirty="0" smtClean="0"/>
              <a:t>- </a:t>
            </a:r>
            <a:r>
              <a:rPr lang="es-ES" sz="2800" b="1" dirty="0" smtClean="0"/>
              <a:t>a </a:t>
            </a:r>
            <a:r>
              <a:rPr lang="es-ES" sz="2800" b="1" dirty="0"/>
              <a:t>Meseta e </a:t>
            </a:r>
            <a:endParaRPr lang="es-ES" sz="2800" b="1" dirty="0" smtClean="0"/>
          </a:p>
          <a:p>
            <a:pPr lvl="0" algn="just" fontAlgn="base"/>
            <a:r>
              <a:rPr lang="es-ES" sz="2800" b="1" dirty="0" smtClean="0"/>
              <a:t>- o </a:t>
            </a:r>
            <a:r>
              <a:rPr lang="es-ES" sz="2800" b="1" dirty="0"/>
              <a:t>litoral atlántico. </a:t>
            </a:r>
            <a:endParaRPr lang="es-ES" sz="2800" b="1" dirty="0" smtClean="0"/>
          </a:p>
          <a:p>
            <a:pPr lvl="0" algn="just" fontAlgn="base"/>
            <a:endParaRPr lang="es-ES" sz="2800" dirty="0"/>
          </a:p>
          <a:p>
            <a:pPr lvl="0" algn="just" fontAlgn="base"/>
            <a:r>
              <a:rPr lang="es-ES" sz="2800" b="1" dirty="0" smtClean="0"/>
              <a:t>Resistencia</a:t>
            </a:r>
            <a:r>
              <a:rPr lang="es-ES" sz="2800" dirty="0" smtClean="0"/>
              <a:t> de:</a:t>
            </a:r>
          </a:p>
          <a:p>
            <a:pPr lvl="0" algn="just" fontAlgn="base"/>
            <a:r>
              <a:rPr lang="es-ES" sz="2800" dirty="0" smtClean="0"/>
              <a:t>-    </a:t>
            </a:r>
            <a:r>
              <a:rPr lang="es-ES" sz="2800" dirty="0"/>
              <a:t>lusitanos con </a:t>
            </a:r>
            <a:r>
              <a:rPr lang="es-ES" sz="2800" dirty="0" err="1"/>
              <a:t>Viriato</a:t>
            </a:r>
            <a:r>
              <a:rPr lang="es-ES" sz="2800" dirty="0"/>
              <a:t> </a:t>
            </a:r>
            <a:r>
              <a:rPr lang="es-ES" sz="2800" dirty="0" smtClean="0"/>
              <a:t> </a:t>
            </a:r>
          </a:p>
          <a:p>
            <a:pPr marL="457200" lvl="0" indent="-457200" algn="just" fontAlgn="base">
              <a:buFontTx/>
              <a:buChar char="-"/>
            </a:pPr>
            <a:r>
              <a:rPr lang="es-ES" sz="2800" dirty="0" smtClean="0"/>
              <a:t>celtiberos </a:t>
            </a:r>
            <a:r>
              <a:rPr lang="es-ES" sz="2800" dirty="0"/>
              <a:t>en </a:t>
            </a:r>
            <a:r>
              <a:rPr lang="es-ES" sz="2800" dirty="0" smtClean="0"/>
              <a:t>Numancia.</a:t>
            </a:r>
          </a:p>
          <a:p>
            <a:pPr lvl="0" algn="just" fontAlgn="base"/>
            <a:endParaRPr lang="es-ES" sz="800" b="1" dirty="0"/>
          </a:p>
          <a:p>
            <a:pPr lvl="0" algn="just" fontAlgn="base"/>
            <a:r>
              <a:rPr lang="es-ES" sz="2800" b="1" dirty="0" smtClean="0"/>
              <a:t>Décimo </a:t>
            </a:r>
            <a:r>
              <a:rPr lang="es-ES" sz="2800" b="1" dirty="0" err="1"/>
              <a:t>Xuno</a:t>
            </a:r>
            <a:r>
              <a:rPr lang="es-ES" sz="2800" b="1" dirty="0"/>
              <a:t> Bruto, o Galaico</a:t>
            </a:r>
            <a:r>
              <a:rPr lang="es-ES" sz="2800" dirty="0"/>
              <a:t>, </a:t>
            </a:r>
            <a:r>
              <a:rPr lang="es-ES" sz="2800" dirty="0" err="1"/>
              <a:t>atravesa</a:t>
            </a:r>
            <a:r>
              <a:rPr lang="es-ES" sz="2800" dirty="0"/>
              <a:t> o río </a:t>
            </a:r>
            <a:r>
              <a:rPr lang="es-ES" sz="2800" dirty="0" err="1"/>
              <a:t>Limia</a:t>
            </a:r>
            <a:r>
              <a:rPr lang="es-ES" sz="2800" dirty="0"/>
              <a:t> (137-136 a.C.) </a:t>
            </a:r>
          </a:p>
          <a:p>
            <a:pPr lvl="0" algn="just" fontAlgn="base"/>
            <a:endParaRPr lang="es-ES" sz="800" b="1" dirty="0" smtClean="0"/>
          </a:p>
          <a:p>
            <a:pPr lvl="0" algn="just" fontAlgn="base"/>
            <a:r>
              <a:rPr lang="es-ES" sz="2800" b="1" dirty="0" err="1" smtClean="0"/>
              <a:t>Xulio</a:t>
            </a:r>
            <a:r>
              <a:rPr lang="es-ES" sz="2800" b="1" dirty="0" smtClean="0"/>
              <a:t> </a:t>
            </a:r>
            <a:r>
              <a:rPr lang="es-ES" sz="2800" b="1" dirty="0"/>
              <a:t>César </a:t>
            </a:r>
            <a:r>
              <a:rPr lang="es-ES" sz="2800" dirty="0" err="1"/>
              <a:t>dirixe</a:t>
            </a:r>
            <a:r>
              <a:rPr lang="es-ES" sz="2800" dirty="0"/>
              <a:t> </a:t>
            </a:r>
            <a:r>
              <a:rPr lang="es-ES" sz="2800" dirty="0" err="1"/>
              <a:t>unha</a:t>
            </a:r>
            <a:r>
              <a:rPr lang="es-ES" sz="2800" dirty="0"/>
              <a:t> expedición desde Gades que </a:t>
            </a:r>
            <a:r>
              <a:rPr lang="es-ES" sz="2800" dirty="0" err="1"/>
              <a:t>chega</a:t>
            </a:r>
            <a:r>
              <a:rPr lang="es-ES" sz="2800" dirty="0"/>
              <a:t> ata </a:t>
            </a:r>
            <a:r>
              <a:rPr lang="es-ES" sz="2800" dirty="0" err="1"/>
              <a:t>Brigantium</a:t>
            </a:r>
            <a:r>
              <a:rPr lang="es-ES" sz="2800" dirty="0"/>
              <a:t> (actual Coruña, 61-60  a.C. )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085" y="0"/>
            <a:ext cx="4715126" cy="333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085" y="3332808"/>
            <a:ext cx="4766361" cy="349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25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05489" y="714676"/>
            <a:ext cx="44653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s-ES" sz="2800" b="1" u="sng" dirty="0" smtClean="0"/>
              <a:t>4ª Etapa: 29-19 </a:t>
            </a:r>
            <a:r>
              <a:rPr lang="es-ES" sz="2800" b="1" u="sng" dirty="0"/>
              <a:t>a.C. </a:t>
            </a:r>
            <a:endParaRPr lang="es-ES" sz="2800" b="1" u="sng" dirty="0" smtClean="0"/>
          </a:p>
          <a:p>
            <a:pPr lvl="0" fontAlgn="base"/>
            <a:endParaRPr lang="es-ES" sz="2800" dirty="0"/>
          </a:p>
          <a:p>
            <a:pPr lvl="0" fontAlgn="base"/>
            <a:r>
              <a:rPr lang="es-ES" sz="2800" dirty="0" smtClean="0"/>
              <a:t>Derrota de:</a:t>
            </a:r>
          </a:p>
          <a:p>
            <a:pPr lvl="0" fontAlgn="base"/>
            <a:r>
              <a:rPr lang="es-ES" sz="2800" dirty="0" smtClean="0"/>
              <a:t> </a:t>
            </a:r>
            <a:r>
              <a:rPr lang="es-ES" sz="2800" dirty="0"/>
              <a:t>cántabros, </a:t>
            </a:r>
            <a:r>
              <a:rPr lang="es-ES" sz="2800" dirty="0" err="1"/>
              <a:t>ástures</a:t>
            </a:r>
            <a:r>
              <a:rPr lang="es-ES" sz="2800" dirty="0"/>
              <a:t> e galaicos durante as </a:t>
            </a:r>
            <a:endParaRPr lang="es-ES" sz="2800" dirty="0" smtClean="0"/>
          </a:p>
          <a:p>
            <a:pPr lvl="0" fontAlgn="base"/>
            <a:r>
              <a:rPr lang="es-ES" sz="2800" b="1" dirty="0"/>
              <a:t> </a:t>
            </a:r>
            <a:r>
              <a:rPr lang="es-ES" sz="2800" b="1" dirty="0" smtClean="0"/>
              <a:t> Guerras </a:t>
            </a:r>
            <a:r>
              <a:rPr lang="es-ES" sz="2800" b="1" dirty="0"/>
              <a:t>cántabras*</a:t>
            </a:r>
            <a:r>
              <a:rPr lang="es-ES" sz="2800" dirty="0"/>
              <a:t>, </a:t>
            </a:r>
            <a:endParaRPr lang="es-ES" sz="2800" dirty="0" smtClean="0"/>
          </a:p>
          <a:p>
            <a:pPr lvl="0" fontAlgn="base"/>
            <a:endParaRPr lang="es-ES" sz="2800" dirty="0"/>
          </a:p>
          <a:p>
            <a:pPr lvl="0" fontAlgn="base"/>
            <a:r>
              <a:rPr lang="es-ES" sz="2800" dirty="0" err="1" smtClean="0"/>
              <a:t>dirixidas</a:t>
            </a:r>
            <a:r>
              <a:rPr lang="es-ES" sz="2800" dirty="0" smtClean="0"/>
              <a:t> </a:t>
            </a:r>
            <a:r>
              <a:rPr lang="es-ES" sz="2800" dirty="0"/>
              <a:t>polo </a:t>
            </a:r>
            <a:endParaRPr lang="es-ES" sz="2800" dirty="0" smtClean="0"/>
          </a:p>
          <a:p>
            <a:pPr lvl="0" fontAlgn="base"/>
            <a:r>
              <a:rPr lang="es-ES" sz="2800" b="1" dirty="0"/>
              <a:t>E</a:t>
            </a:r>
            <a:r>
              <a:rPr lang="es-ES" sz="2800" b="1" dirty="0" smtClean="0"/>
              <a:t>mperador </a:t>
            </a:r>
            <a:r>
              <a:rPr lang="es-ES" sz="2800" b="1" dirty="0"/>
              <a:t>Octavio Augusto</a:t>
            </a:r>
            <a:r>
              <a:rPr lang="es-ES" sz="2800" dirty="0"/>
              <a:t>. </a:t>
            </a:r>
            <a:endParaRPr lang="es-ES" sz="2800" dirty="0" smtClean="0"/>
          </a:p>
          <a:p>
            <a:pPr lvl="0" fontAlgn="base"/>
            <a:endParaRPr lang="es-ES" sz="2800" dirty="0"/>
          </a:p>
          <a:p>
            <a:pPr lvl="0" fontAlgn="base"/>
            <a:endParaRPr lang="es-ES" sz="2800" dirty="0" smtClean="0"/>
          </a:p>
          <a:p>
            <a:pPr lvl="0" fontAlgn="base"/>
            <a:r>
              <a:rPr lang="es-ES" sz="2800" b="1" dirty="0" smtClean="0"/>
              <a:t>Fin </a:t>
            </a:r>
            <a:r>
              <a:rPr lang="es-ES" sz="2800" b="1" dirty="0"/>
              <a:t>da conquista.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209" y="0"/>
            <a:ext cx="6076950" cy="3810000"/>
          </a:xfrm>
          <a:prstGeom prst="rect">
            <a:avLst/>
          </a:prstGeom>
        </p:spPr>
      </p:pic>
      <p:pic>
        <p:nvPicPr>
          <p:cNvPr id="7170" name="Picture 2" descr="El futuro de las Guerras Cántabras | El Diario Montañ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009" y="3800474"/>
            <a:ext cx="546735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5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4320" y="0"/>
            <a:ext cx="592836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u="sng" dirty="0"/>
              <a:t>Elementos de romanización</a:t>
            </a:r>
            <a:r>
              <a:rPr lang="es-ES" sz="2800" u="sng" dirty="0"/>
              <a:t>. </a:t>
            </a:r>
            <a:endParaRPr lang="es-ES" sz="2800" u="sng" dirty="0" smtClean="0"/>
          </a:p>
          <a:p>
            <a:pPr algn="just"/>
            <a:endParaRPr lang="es-ES" sz="2800" dirty="0" smtClean="0"/>
          </a:p>
          <a:p>
            <a:pPr algn="just"/>
            <a:r>
              <a:rPr lang="es-ES" sz="2800" dirty="0" smtClean="0"/>
              <a:t>A </a:t>
            </a:r>
            <a:r>
              <a:rPr lang="es-ES" sz="2800" dirty="0" err="1"/>
              <a:t>intensidade</a:t>
            </a:r>
            <a:r>
              <a:rPr lang="es-ES" sz="2800" dirty="0"/>
              <a:t> da romanización non </a:t>
            </a:r>
            <a:r>
              <a:rPr lang="es-ES" sz="2800" dirty="0" err="1"/>
              <a:t>foi</a:t>
            </a:r>
            <a:r>
              <a:rPr lang="es-ES" sz="2800" dirty="0"/>
              <a:t> uniforme, </a:t>
            </a:r>
            <a:r>
              <a:rPr lang="es-ES" sz="2800" dirty="0" err="1"/>
              <a:t>sendo</a:t>
            </a:r>
            <a:r>
              <a:rPr lang="es-ES" sz="2800" dirty="0"/>
              <a:t> </a:t>
            </a:r>
            <a:r>
              <a:rPr lang="es-ES" sz="2800" dirty="0" err="1"/>
              <a:t>máis</a:t>
            </a:r>
            <a:r>
              <a:rPr lang="es-ES" sz="2800" dirty="0"/>
              <a:t> intensa </a:t>
            </a:r>
            <a:r>
              <a:rPr lang="es-ES" sz="2800" dirty="0" err="1"/>
              <a:t>nas</a:t>
            </a:r>
            <a:r>
              <a:rPr lang="es-ES" sz="2800" dirty="0"/>
              <a:t> zonas que </a:t>
            </a:r>
            <a:r>
              <a:rPr lang="es-ES" sz="2800" dirty="0" err="1"/>
              <a:t>primeiro</a:t>
            </a:r>
            <a:r>
              <a:rPr lang="es-ES" sz="2800" dirty="0"/>
              <a:t> </a:t>
            </a:r>
            <a:r>
              <a:rPr lang="es-ES" sz="2800" dirty="0" err="1"/>
              <a:t>foron</a:t>
            </a:r>
            <a:r>
              <a:rPr lang="es-ES" sz="2800" dirty="0"/>
              <a:t> conquistadas e </a:t>
            </a:r>
            <a:r>
              <a:rPr lang="es-ES" sz="2800" dirty="0" err="1"/>
              <a:t>naquelas</a:t>
            </a:r>
            <a:r>
              <a:rPr lang="es-ES" sz="2800" dirty="0"/>
              <a:t> </a:t>
            </a:r>
            <a:r>
              <a:rPr lang="es-ES" sz="2800" dirty="0" err="1"/>
              <a:t>onde</a:t>
            </a:r>
            <a:r>
              <a:rPr lang="es-ES" sz="2800" dirty="0"/>
              <a:t> os romanos crearon </a:t>
            </a:r>
            <a:r>
              <a:rPr lang="es-ES" sz="2800" dirty="0" smtClean="0"/>
              <a:t>ciudades.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 smtClean="0"/>
              <a:t>Elementos Romanización:</a:t>
            </a:r>
          </a:p>
          <a:p>
            <a:pPr algn="just"/>
            <a:endParaRPr lang="es-ES" sz="2800" dirty="0" smtClean="0"/>
          </a:p>
          <a:p>
            <a:pPr marL="457200" indent="-457200" algn="just">
              <a:buFontTx/>
              <a:buChar char="-"/>
            </a:pPr>
            <a:r>
              <a:rPr lang="es-ES" sz="2800" dirty="0" smtClean="0"/>
              <a:t>Organización Político-administrativa</a:t>
            </a:r>
          </a:p>
          <a:p>
            <a:pPr marL="457200" indent="-457200" algn="just">
              <a:buFontTx/>
              <a:buChar char="-"/>
            </a:pPr>
            <a:endParaRPr lang="es-ES" sz="2800" dirty="0"/>
          </a:p>
          <a:p>
            <a:pPr marL="457200" indent="-457200" algn="just">
              <a:buFontTx/>
              <a:buChar char="-"/>
            </a:pPr>
            <a:r>
              <a:rPr lang="es-ES" sz="2800" dirty="0" err="1" smtClean="0"/>
              <a:t>Lingua</a:t>
            </a:r>
            <a:r>
              <a:rPr lang="es-ES" sz="2800" dirty="0" smtClean="0"/>
              <a:t> e Cultura</a:t>
            </a:r>
          </a:p>
          <a:p>
            <a:pPr marL="285750" indent="-285750" algn="just">
              <a:buFontTx/>
              <a:buChar char="-"/>
            </a:pPr>
            <a:endParaRPr lang="es-ES" sz="2800" dirty="0"/>
          </a:p>
          <a:p>
            <a:pPr marL="285750" indent="-285750" algn="just">
              <a:buFontTx/>
              <a:buChar char="-"/>
            </a:pPr>
            <a:r>
              <a:rPr lang="es-ES" sz="2800" dirty="0" smtClean="0"/>
              <a:t>  Obras Públicas</a:t>
            </a:r>
            <a:endParaRPr lang="es-ES" sz="28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80" y="3630918"/>
            <a:ext cx="5989320" cy="308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583" y="221609"/>
            <a:ext cx="4249738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7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1920" y="137160"/>
            <a:ext cx="528828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u="sng" dirty="0"/>
              <a:t>Organización político-administrativa do territorio. </a:t>
            </a:r>
            <a:endParaRPr lang="es-ES" sz="2800" b="1" u="sng" dirty="0" smtClean="0"/>
          </a:p>
          <a:p>
            <a:pPr algn="just"/>
            <a:endParaRPr lang="es-ES" sz="800" b="1" u="sng" dirty="0" smtClean="0"/>
          </a:p>
          <a:p>
            <a:pPr algn="just"/>
            <a:r>
              <a:rPr lang="es-ES" sz="2800" dirty="0" smtClean="0"/>
              <a:t>A fin de:</a:t>
            </a:r>
          </a:p>
          <a:p>
            <a:pPr marL="457200" indent="-457200" algn="just">
              <a:buFontTx/>
              <a:buChar char="-"/>
            </a:pPr>
            <a:r>
              <a:rPr lang="es-ES" sz="2800" dirty="0"/>
              <a:t>A</a:t>
            </a:r>
            <a:r>
              <a:rPr lang="es-ES" sz="2800" dirty="0" smtClean="0"/>
              <a:t>segurar </a:t>
            </a:r>
            <a:r>
              <a:rPr lang="es-ES" sz="2800" dirty="0"/>
              <a:t>o control do </a:t>
            </a:r>
            <a:r>
              <a:rPr lang="es-ES" sz="2800" dirty="0" smtClean="0"/>
              <a:t>territorio</a:t>
            </a:r>
          </a:p>
          <a:p>
            <a:pPr marL="457200" indent="-457200" algn="just">
              <a:buFontTx/>
              <a:buChar char="-"/>
            </a:pPr>
            <a:r>
              <a:rPr lang="es-ES" sz="2800" dirty="0" smtClean="0"/>
              <a:t>Asegurar a </a:t>
            </a:r>
            <a:r>
              <a:rPr lang="es-ES" sz="2800" dirty="0"/>
              <a:t>explotación das </a:t>
            </a:r>
            <a:r>
              <a:rPr lang="es-ES" sz="2800" dirty="0" err="1"/>
              <a:t>fontes</a:t>
            </a:r>
            <a:r>
              <a:rPr lang="es-ES" sz="2800" dirty="0"/>
              <a:t> de riqueza</a:t>
            </a:r>
            <a:r>
              <a:rPr lang="es-ES" sz="2800" dirty="0" smtClean="0"/>
              <a:t>,</a:t>
            </a:r>
          </a:p>
          <a:p>
            <a:pPr marL="457200" indent="-457200" algn="just">
              <a:buFontTx/>
              <a:buChar char="-"/>
            </a:pPr>
            <a:r>
              <a:rPr lang="es-ES" sz="2800" dirty="0"/>
              <a:t>A</a:t>
            </a:r>
            <a:r>
              <a:rPr lang="es-ES" sz="2800" dirty="0" smtClean="0"/>
              <a:t>dministrar </a:t>
            </a:r>
            <a:r>
              <a:rPr lang="es-ES" sz="2800" dirty="0" err="1"/>
              <a:t>xustiza</a:t>
            </a:r>
            <a:r>
              <a:rPr lang="es-ES" sz="2800" dirty="0"/>
              <a:t> </a:t>
            </a:r>
            <a:endParaRPr lang="es-ES" sz="2800" dirty="0" smtClean="0"/>
          </a:p>
          <a:p>
            <a:pPr marL="457200" indent="-457200" algn="just">
              <a:buFontTx/>
              <a:buChar char="-"/>
            </a:pPr>
            <a:r>
              <a:rPr lang="es-ES" sz="2800" dirty="0"/>
              <a:t>R</a:t>
            </a:r>
            <a:r>
              <a:rPr lang="es-ES" sz="2800" dirty="0" smtClean="0"/>
              <a:t>ecadar </a:t>
            </a:r>
            <a:r>
              <a:rPr lang="es-ES" sz="2800" dirty="0" err="1" smtClean="0"/>
              <a:t>impostos</a:t>
            </a:r>
            <a:r>
              <a:rPr lang="es-ES" sz="2800" dirty="0" smtClean="0"/>
              <a:t> 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 smtClean="0"/>
              <a:t>os </a:t>
            </a:r>
            <a:r>
              <a:rPr lang="es-ES" sz="2800" dirty="0"/>
              <a:t>romanos </a:t>
            </a:r>
            <a:r>
              <a:rPr lang="es-ES" sz="2800" dirty="0" err="1"/>
              <a:t>estableceron</a:t>
            </a:r>
            <a:r>
              <a:rPr lang="es-ES" sz="2800" dirty="0"/>
              <a:t> diferentes unidades </a:t>
            </a:r>
            <a:r>
              <a:rPr lang="es-ES" sz="2800" dirty="0" smtClean="0"/>
              <a:t>político-administrativas:</a:t>
            </a:r>
          </a:p>
          <a:p>
            <a:pPr marL="457200" indent="-457200" algn="just">
              <a:buFontTx/>
              <a:buChar char="-"/>
            </a:pPr>
            <a:r>
              <a:rPr lang="es-ES" sz="2800" dirty="0" smtClean="0"/>
              <a:t>Provincias</a:t>
            </a:r>
          </a:p>
          <a:p>
            <a:pPr marL="457200" indent="-457200" algn="just">
              <a:buFontTx/>
              <a:buChar char="-"/>
            </a:pPr>
            <a:r>
              <a:rPr lang="es-ES" sz="2800" dirty="0" err="1" smtClean="0"/>
              <a:t>Conventus</a:t>
            </a:r>
            <a:endParaRPr lang="es-ES" sz="2800" dirty="0" smtClean="0"/>
          </a:p>
          <a:p>
            <a:pPr marL="457200" indent="-457200" algn="just">
              <a:buFontTx/>
              <a:buChar char="-"/>
            </a:pPr>
            <a:r>
              <a:rPr lang="es-ES" sz="2800" dirty="0" err="1" smtClean="0"/>
              <a:t>Civitas</a:t>
            </a:r>
            <a:endParaRPr lang="gl-ES" sz="2800" dirty="0"/>
          </a:p>
        </p:txBody>
      </p:sp>
      <p:pic>
        <p:nvPicPr>
          <p:cNvPr id="13314" name="Picture 2" descr="Una visita única sin salir de León: Las Médulas | FMO Influenc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873" y="3416765"/>
            <a:ext cx="5536530" cy="339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Los Castrum, campamentos fortificados Romanos - Revista de Histo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172" y="0"/>
            <a:ext cx="5313931" cy="336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04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3893" y="179249"/>
            <a:ext cx="505166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u="sng" dirty="0" smtClean="0"/>
              <a:t>As provincias: </a:t>
            </a:r>
            <a:endParaRPr lang="es-ES" sz="2800" dirty="0"/>
          </a:p>
          <a:p>
            <a:pPr algn="just"/>
            <a:endParaRPr lang="es-ES" sz="800" dirty="0" smtClean="0"/>
          </a:p>
          <a:p>
            <a:pPr algn="just"/>
            <a:r>
              <a:rPr lang="es-ES" sz="2800" dirty="0" err="1"/>
              <a:t>D</a:t>
            </a:r>
            <a:r>
              <a:rPr lang="es-ES" sz="2800" dirty="0" err="1" smtClean="0"/>
              <a:t>irixidas</a:t>
            </a:r>
            <a:r>
              <a:rPr lang="es-ES" sz="2800" dirty="0" smtClean="0"/>
              <a:t> por un </a:t>
            </a:r>
            <a:r>
              <a:rPr lang="es-ES" sz="2800" b="1" dirty="0" smtClean="0"/>
              <a:t>gobernador</a:t>
            </a:r>
            <a:r>
              <a:rPr lang="es-ES" sz="2800" dirty="0" smtClean="0"/>
              <a:t> </a:t>
            </a:r>
            <a:r>
              <a:rPr lang="es-ES" sz="2800" dirty="0" err="1" smtClean="0"/>
              <a:t>nomeado</a:t>
            </a:r>
            <a:r>
              <a:rPr lang="es-ES" sz="2800" dirty="0" smtClean="0"/>
              <a:t> por Roma </a:t>
            </a:r>
          </a:p>
          <a:p>
            <a:pPr algn="just"/>
            <a:r>
              <a:rPr lang="es-ES" sz="2800" dirty="0" smtClean="0"/>
              <a:t> englobaban a varios </a:t>
            </a:r>
            <a:r>
              <a:rPr lang="es-ES" sz="2800" dirty="0" err="1" smtClean="0"/>
              <a:t>conventus</a:t>
            </a:r>
            <a:r>
              <a:rPr lang="es-ES" sz="2800" dirty="0" smtClean="0"/>
              <a:t> e </a:t>
            </a:r>
            <a:r>
              <a:rPr lang="es-ES" sz="2800" dirty="0" err="1" smtClean="0"/>
              <a:t>civitas</a:t>
            </a:r>
            <a:r>
              <a:rPr lang="es-ES" sz="2800" dirty="0" smtClean="0"/>
              <a:t>.</a:t>
            </a:r>
          </a:p>
          <a:p>
            <a:pPr algn="just"/>
            <a:r>
              <a:rPr lang="es-ES" sz="2800" dirty="0" smtClean="0"/>
              <a:t>Nº de provincias:</a:t>
            </a:r>
            <a:endParaRPr lang="es-ES" sz="2800" dirty="0"/>
          </a:p>
          <a:p>
            <a:pPr algn="just"/>
            <a:r>
              <a:rPr lang="es-ES" sz="2800" dirty="0" err="1" smtClean="0"/>
              <a:t>Variou</a:t>
            </a:r>
            <a:r>
              <a:rPr lang="es-ES" sz="2800" dirty="0" smtClean="0"/>
              <a:t> </a:t>
            </a:r>
            <a:r>
              <a:rPr lang="es-ES" sz="2800" dirty="0" err="1" smtClean="0"/>
              <a:t>co</a:t>
            </a:r>
            <a:r>
              <a:rPr lang="es-ES" sz="2800" dirty="0" smtClean="0"/>
              <a:t> tempo desde: </a:t>
            </a:r>
            <a:endParaRPr lang="es-ES" sz="2800" dirty="0"/>
          </a:p>
          <a:p>
            <a:pPr algn="just"/>
            <a:r>
              <a:rPr lang="es-ES" sz="2800" b="1" dirty="0" smtClean="0"/>
              <a:t>2 </a:t>
            </a:r>
            <a:r>
              <a:rPr lang="es-ES" sz="2800" b="1" dirty="0" err="1" smtClean="0"/>
              <a:t>iniciais</a:t>
            </a:r>
            <a:r>
              <a:rPr lang="es-ES" sz="2800" b="1" dirty="0" smtClean="0"/>
              <a:t> </a:t>
            </a:r>
          </a:p>
          <a:p>
            <a:pPr algn="just"/>
            <a:r>
              <a:rPr lang="es-ES" sz="2800" dirty="0" smtClean="0"/>
              <a:t>(Ulterior e Citerior)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 smtClean="0"/>
              <a:t> ata as </a:t>
            </a:r>
            <a:r>
              <a:rPr lang="es-ES" sz="2800" b="1" dirty="0" smtClean="0"/>
              <a:t>6 </a:t>
            </a:r>
            <a:r>
              <a:rPr lang="es-ES" sz="2800" b="1" dirty="0" err="1" smtClean="0"/>
              <a:t>finais</a:t>
            </a:r>
            <a:r>
              <a:rPr lang="es-ES" sz="2800" b="1" dirty="0" smtClean="0"/>
              <a:t> </a:t>
            </a:r>
            <a:r>
              <a:rPr lang="es-ES" sz="2800" dirty="0" smtClean="0"/>
              <a:t>do S. IV d.C.</a:t>
            </a:r>
          </a:p>
          <a:p>
            <a:pPr algn="just"/>
            <a:r>
              <a:rPr lang="es-ES" sz="2800" dirty="0" smtClean="0"/>
              <a:t>(</a:t>
            </a:r>
            <a:r>
              <a:rPr lang="es-ES" sz="2800" dirty="0" err="1" smtClean="0"/>
              <a:t>Baetica</a:t>
            </a:r>
            <a:r>
              <a:rPr lang="es-ES" sz="2800" dirty="0" smtClean="0"/>
              <a:t>, </a:t>
            </a:r>
            <a:r>
              <a:rPr lang="es-ES" sz="2800" dirty="0" err="1" smtClean="0"/>
              <a:t>Lusitania</a:t>
            </a:r>
            <a:r>
              <a:rPr lang="es-ES" sz="2800" dirty="0" smtClean="0"/>
              <a:t>, </a:t>
            </a:r>
            <a:r>
              <a:rPr lang="es-ES" sz="2800" dirty="0" err="1" smtClean="0"/>
              <a:t>Tarraconensis</a:t>
            </a:r>
            <a:r>
              <a:rPr lang="es-ES" sz="2800" dirty="0" smtClean="0"/>
              <a:t>, </a:t>
            </a:r>
            <a:r>
              <a:rPr lang="es-ES" sz="2800" dirty="0" err="1" smtClean="0"/>
              <a:t>Cartaginensis</a:t>
            </a:r>
            <a:r>
              <a:rPr lang="es-ES" sz="2800" dirty="0" smtClean="0"/>
              <a:t>, </a:t>
            </a:r>
            <a:r>
              <a:rPr lang="es-ES" sz="2800" dirty="0" err="1" smtClean="0"/>
              <a:t>Gallaecia</a:t>
            </a:r>
            <a:r>
              <a:rPr lang="es-ES" sz="2800" dirty="0" smtClean="0"/>
              <a:t>, Baleárica) que formaban a </a:t>
            </a:r>
          </a:p>
          <a:p>
            <a:pPr algn="just"/>
            <a:r>
              <a:rPr lang="es-ES" sz="2800" dirty="0" err="1" smtClean="0"/>
              <a:t>Diocese</a:t>
            </a:r>
            <a:r>
              <a:rPr lang="es-ES" sz="2800" dirty="0" smtClean="0"/>
              <a:t> das </a:t>
            </a:r>
            <a:r>
              <a:rPr lang="es-ES" sz="2800" dirty="0" err="1" smtClean="0"/>
              <a:t>Hispanias</a:t>
            </a:r>
            <a:r>
              <a:rPr lang="es-ES" sz="2800" dirty="0" smtClean="0"/>
              <a:t>.</a:t>
            </a:r>
            <a:endParaRPr lang="gl-ES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553" y="298542"/>
            <a:ext cx="7016447" cy="603649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166" y="705854"/>
            <a:ext cx="2840223" cy="236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79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613</Words>
  <Application>Microsoft Office PowerPoint</Application>
  <PresentationFormat>Panorámica</PresentationFormat>
  <Paragraphs>130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Mario Domínguez Cabaleiro</dc:creator>
  <cp:lastModifiedBy>José Mario Domínguez Cabaleiro</cp:lastModifiedBy>
  <cp:revision>13</cp:revision>
  <dcterms:created xsi:type="dcterms:W3CDTF">2020-08-30T20:23:55Z</dcterms:created>
  <dcterms:modified xsi:type="dcterms:W3CDTF">2020-08-30T22:15:21Z</dcterms:modified>
</cp:coreProperties>
</file>