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82" r:id="rId17"/>
    <p:sldId id="28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10/08/2020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72538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10/08/2020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4382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10/08/2020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9827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10/08/2020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406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10/08/2020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4413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10/08/2020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2156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10/08/2020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5206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10/08/2020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9705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10/08/2020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99768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10/08/2020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0864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C27-A2AE-41F5-B929-94BC139225E0}" type="datetimeFigureOut">
              <a:rPr lang="gl-ES" smtClean="0"/>
              <a:t>10/08/2020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76296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F4C27-A2AE-41F5-B929-94BC139225E0}" type="datetimeFigureOut">
              <a:rPr lang="gl-ES" smtClean="0"/>
              <a:t>10/08/2020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F28E8-68B3-46B0-A297-7EA8C806F43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6689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reina Isabel II sufre un atentado en la calle Alcalá | Madridi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906043" y="478301"/>
            <a:ext cx="52472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dirty="0" smtClean="0">
                <a:solidFill>
                  <a:schemeClr val="bg2"/>
                </a:solidFill>
              </a:rPr>
              <a:t>O REINADO DE ISABEL II</a:t>
            </a:r>
          </a:p>
          <a:p>
            <a:endParaRPr lang="gl-ES" sz="2800" dirty="0" smtClean="0">
              <a:solidFill>
                <a:schemeClr val="bg2"/>
              </a:solidFill>
            </a:endParaRPr>
          </a:p>
          <a:p>
            <a:r>
              <a:rPr lang="gl-ES" sz="2800" dirty="0" smtClean="0">
                <a:solidFill>
                  <a:schemeClr val="bg2"/>
                </a:solidFill>
              </a:rPr>
              <a:t>A CONSOLIDACIÓN DO LIBERALISMO</a:t>
            </a:r>
            <a:endParaRPr lang="gl-E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244294"/>
              </p:ext>
            </p:extLst>
          </p:nvPr>
        </p:nvGraphicFramePr>
        <p:xfrm>
          <a:off x="0" y="42203"/>
          <a:ext cx="12192000" cy="681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751"/>
                <a:gridCol w="8295249"/>
              </a:tblGrid>
              <a:tr h="8143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PRINCIPIOS DO LIBERALISMO DOUTRINARIO:</a:t>
                      </a:r>
                      <a:endParaRPr lang="es-ES" sz="2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gl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</a:tr>
              <a:tr h="573443">
                <a:tc gridSpan="2">
                  <a:txBody>
                    <a:bodyPr/>
                    <a:lstStyle/>
                    <a:p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SOBERANÍA COMPARTIDA  REI E</a:t>
                      </a:r>
                      <a:r>
                        <a:rPr lang="es-ES" sz="20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CORTES</a:t>
                      </a:r>
                      <a:endParaRPr lang="gl-E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</a:tr>
              <a:tr h="447696">
                <a:tc>
                  <a:txBody>
                    <a:bodyPr/>
                    <a:lstStyle/>
                    <a:p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MONARQUÍA CONSTITUCIONAL</a:t>
                      </a:r>
                      <a:endParaRPr lang="gl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 a Constitución a que establece os poderes do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das Cortes e do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goberno</a:t>
                      </a:r>
                      <a:endParaRPr lang="gl-ES" dirty="0"/>
                    </a:p>
                  </a:txBody>
                  <a:tcPr/>
                </a:tc>
              </a:tr>
              <a:tr h="1221577">
                <a:tc rowSpan="2">
                  <a:txBody>
                    <a:bodyPr/>
                    <a:lstStyle/>
                    <a:p>
                      <a:endParaRPr lang="gl-ES" sz="2000" dirty="0" smtClean="0"/>
                    </a:p>
                    <a:p>
                      <a:endParaRPr lang="gl-ES" sz="2000" dirty="0" smtClean="0"/>
                    </a:p>
                    <a:p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AMPLOS PODERES DO REI</a:t>
                      </a:r>
                      <a:endParaRPr lang="gl-ES" sz="2000" dirty="0" smtClean="0"/>
                    </a:p>
                    <a:p>
                      <a:endParaRPr lang="gl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Poder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Lexislativo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compartido entre o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As Cortes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compete a convocatoria, suspensión e disolución das Cortes. En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certos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sentido,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as Cortes están supeditadas á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vontade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gl-ES" dirty="0"/>
                    </a:p>
                  </a:txBody>
                  <a:tcPr/>
                </a:tc>
              </a:tr>
              <a:tr h="1221577"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            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Poder Moderador do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goberno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debe contar coa confianza do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das Cortes (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dobre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confianza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En caso de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conflito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entre 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goberno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as Cortes, 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“ poder moderador “ entre os 2: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ben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disolve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Cortes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ben, cesa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goberno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939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SUFRAXIO CENSATARIO</a:t>
                      </a:r>
                      <a:endParaRPr lang="es-E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 defensores do liberalismo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doutrinario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son partidarios do </a:t>
                      </a:r>
                      <a:r>
                        <a:rPr lang="es-ES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sufraxio</a:t>
                      </a:r>
                      <a:r>
                        <a:rPr lang="es-ES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censatario,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dereito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sufraxio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debe ser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exercido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aqueles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teñan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unha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determinada renda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nivel cultural (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rexeitan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á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xente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menor riqueza, analfabetos...).</a:t>
                      </a:r>
                    </a:p>
                  </a:txBody>
                  <a:tcPr/>
                </a:tc>
              </a:tr>
              <a:tr h="657772">
                <a:tc>
                  <a:txBody>
                    <a:bodyPr/>
                    <a:lstStyle/>
                    <a:p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CONFESIONALIDADE DO ESTADO</a:t>
                      </a:r>
                      <a:endParaRPr lang="gl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Defende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catolicismo como única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relixión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 ben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prohibe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restrinxe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outros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cultos </a:t>
                      </a:r>
                    </a:p>
                    <a:p>
                      <a:endParaRPr lang="gl-ES" dirty="0"/>
                    </a:p>
                  </a:txBody>
                  <a:tcPr/>
                </a:tc>
              </a:tr>
              <a:tr h="939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LIMITACIÓN DE DEREITOS</a:t>
                      </a:r>
                      <a:endParaRPr lang="es-E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gl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Amigos de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lexislar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os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dereitos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limitan e coartan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seu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exercicio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(s.t. prensa e opinión).</a:t>
                      </a: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 partidarios da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igualdade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xurídica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todos os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son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iguais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ante a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pero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opóñense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á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igualdade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económica e social.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2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4919" y="404198"/>
            <a:ext cx="434117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 problema sucesorio </a:t>
            </a:r>
            <a:r>
              <a:rPr lang="es-ES" sz="2400" dirty="0" err="1"/>
              <a:t>trala</a:t>
            </a:r>
            <a:r>
              <a:rPr lang="es-ES" sz="2400" dirty="0"/>
              <a:t> </a:t>
            </a:r>
            <a:r>
              <a:rPr lang="es-ES" sz="2400" dirty="0" err="1"/>
              <a:t>morte</a:t>
            </a:r>
            <a:r>
              <a:rPr lang="es-ES" sz="2400" dirty="0"/>
              <a:t> de Fernando VII e o </a:t>
            </a:r>
            <a:r>
              <a:rPr lang="es-ES" sz="2400" dirty="0" err="1"/>
              <a:t>conflito</a:t>
            </a:r>
            <a:r>
              <a:rPr lang="es-ES" sz="2400" dirty="0"/>
              <a:t> carlista van favorecer o triunfo definitivo do Liberalismo </a:t>
            </a:r>
            <a:r>
              <a:rPr lang="es-ES" sz="2400" dirty="0" err="1"/>
              <a:t>doutrinario</a:t>
            </a:r>
            <a:r>
              <a:rPr lang="es-ES" sz="2400" dirty="0"/>
              <a:t>, que se consolidará </a:t>
            </a:r>
            <a:r>
              <a:rPr lang="es-ES" sz="2400" dirty="0" err="1"/>
              <a:t>ó</a:t>
            </a:r>
            <a:r>
              <a:rPr lang="es-ES" sz="2400" dirty="0"/>
              <a:t> longo do reinado de Sabela II.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A </a:t>
            </a:r>
            <a:r>
              <a:rPr lang="es-ES" sz="2400" dirty="0" err="1"/>
              <a:t>Rexente</a:t>
            </a:r>
            <a:r>
              <a:rPr lang="es-ES" sz="2400" dirty="0"/>
              <a:t> María Cristina propiciará a volta dos </a:t>
            </a:r>
            <a:r>
              <a:rPr lang="es-ES" sz="2400" dirty="0" err="1"/>
              <a:t>liberais</a:t>
            </a:r>
            <a:r>
              <a:rPr lang="es-ES" sz="2400" dirty="0"/>
              <a:t> a España e chamará a </a:t>
            </a:r>
            <a:r>
              <a:rPr lang="es-ES" sz="2400" dirty="0" err="1"/>
              <a:t>liberais</a:t>
            </a:r>
            <a:r>
              <a:rPr lang="es-ES" sz="2400" dirty="0"/>
              <a:t> moderados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, como Martínez de la Rosa, </a:t>
            </a:r>
            <a:r>
              <a:rPr lang="es-ES" sz="2400" dirty="0" err="1"/>
              <a:t>quen</a:t>
            </a:r>
            <a:r>
              <a:rPr lang="es-ES" sz="2400" dirty="0"/>
              <a:t> iniciará </a:t>
            </a:r>
            <a:r>
              <a:rPr lang="es-ES" sz="2400" dirty="0" err="1"/>
              <a:t>unha</a:t>
            </a:r>
            <a:r>
              <a:rPr lang="es-ES" sz="2400" dirty="0"/>
              <a:t> política de </a:t>
            </a:r>
            <a:r>
              <a:rPr lang="es-ES" sz="2400" dirty="0" err="1"/>
              <a:t>afastamento</a:t>
            </a:r>
            <a:r>
              <a:rPr lang="es-ES" sz="2400" dirty="0"/>
              <a:t> do </a:t>
            </a:r>
            <a:r>
              <a:rPr lang="es-ES" sz="2400" dirty="0" err="1"/>
              <a:t>Antigo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Estatuto Real de 1834, de </a:t>
            </a:r>
            <a:r>
              <a:rPr lang="es-ES" sz="2400" dirty="0" err="1"/>
              <a:t>moi</a:t>
            </a:r>
            <a:r>
              <a:rPr lang="es-ES" sz="2400" dirty="0"/>
              <a:t> breve implantación.</a:t>
            </a:r>
          </a:p>
        </p:txBody>
      </p:sp>
      <p:pic>
        <p:nvPicPr>
          <p:cNvPr id="7170" name="Picture 2" descr="Prats de Lluçanès es la cuna catalán de la Primera Guerra Carlist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85" y="631555"/>
            <a:ext cx="7587415" cy="516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1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0677" y="112541"/>
            <a:ext cx="602097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OS PARTIDOS POLÍTICOS LIBERAIS: PARTIDO MODERADO, PARTIDO </a:t>
            </a:r>
            <a:r>
              <a:rPr lang="es-ES" sz="2400" b="1" u="sng" dirty="0" smtClean="0"/>
              <a:t>PROGRESISTA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Entre os </a:t>
            </a:r>
            <a:r>
              <a:rPr lang="es-ES" sz="2400" dirty="0" err="1"/>
              <a:t>liberais</a:t>
            </a:r>
            <a:r>
              <a:rPr lang="es-ES" sz="2400" dirty="0"/>
              <a:t>, </a:t>
            </a:r>
            <a:r>
              <a:rPr lang="es-ES" sz="2400" dirty="0" err="1"/>
              <a:t>xa</a:t>
            </a:r>
            <a:r>
              <a:rPr lang="es-ES" sz="2400" dirty="0"/>
              <a:t> desde o Trienio Liberal </a:t>
            </a:r>
            <a:r>
              <a:rPr lang="es-ES" sz="2400" dirty="0" err="1"/>
              <a:t>vaise</a:t>
            </a:r>
            <a:r>
              <a:rPr lang="es-ES" sz="2400" dirty="0"/>
              <a:t> dar </a:t>
            </a:r>
            <a:r>
              <a:rPr lang="es-ES" sz="2400" dirty="0" err="1"/>
              <a:t>unha</a:t>
            </a:r>
            <a:r>
              <a:rPr lang="es-ES" sz="2400" dirty="0"/>
              <a:t> división entre 2 grandes </a:t>
            </a:r>
            <a:r>
              <a:rPr lang="es-ES" sz="2400" dirty="0" err="1"/>
              <a:t>correntes</a:t>
            </a:r>
            <a:r>
              <a:rPr lang="es-ES" sz="2400" dirty="0"/>
              <a:t>, que constituirán o 2 partidos políticos </a:t>
            </a:r>
            <a:r>
              <a:rPr lang="es-ES" sz="2400" dirty="0" err="1"/>
              <a:t>máis</a:t>
            </a:r>
            <a:r>
              <a:rPr lang="es-ES" sz="2400" dirty="0"/>
              <a:t> importantes do reinado: </a:t>
            </a:r>
            <a:endParaRPr lang="es-ES" sz="2400" dirty="0" smtClean="0"/>
          </a:p>
          <a:p>
            <a:pPr algn="just"/>
            <a:endParaRPr lang="es-ES" sz="800" dirty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Partido </a:t>
            </a:r>
            <a:r>
              <a:rPr lang="es-ES" sz="2400" dirty="0"/>
              <a:t>Moderado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Partido Progresista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Durante </a:t>
            </a:r>
            <a:r>
              <a:rPr lang="es-ES" sz="2400" dirty="0"/>
              <a:t>o reinado de Sabela II  predominará o Partido Moderado, que acaparará o </a:t>
            </a:r>
            <a:r>
              <a:rPr lang="es-ES" sz="2400" dirty="0" err="1"/>
              <a:t>goberno</a:t>
            </a:r>
            <a:r>
              <a:rPr lang="es-ES" sz="2400" dirty="0"/>
              <a:t> </a:t>
            </a:r>
            <a:r>
              <a:rPr lang="es-ES" sz="2400" dirty="0" err="1"/>
              <a:t>na</a:t>
            </a:r>
            <a:r>
              <a:rPr lang="es-ES" sz="2400" dirty="0"/>
              <a:t> </a:t>
            </a:r>
            <a:r>
              <a:rPr lang="es-ES" sz="2400" dirty="0" err="1"/>
              <a:t>meirande</a:t>
            </a:r>
            <a:r>
              <a:rPr lang="es-ES" sz="2400" dirty="0"/>
              <a:t> parte do período, favorecido polo </a:t>
            </a:r>
            <a:r>
              <a:rPr lang="es-ES" sz="2400" dirty="0" err="1"/>
              <a:t>apoio</a:t>
            </a:r>
            <a:r>
              <a:rPr lang="es-ES" sz="2400" dirty="0"/>
              <a:t> da </a:t>
            </a:r>
            <a:r>
              <a:rPr lang="es-ES" sz="2400" dirty="0" err="1"/>
              <a:t>Coroa</a:t>
            </a:r>
            <a:r>
              <a:rPr lang="es-ES" sz="2400" dirty="0"/>
              <a:t>, </a:t>
            </a:r>
            <a:r>
              <a:rPr lang="es-ES" sz="2400" dirty="0" err="1"/>
              <a:t>pois</a:t>
            </a:r>
            <a:r>
              <a:rPr lang="es-ES" sz="2400" dirty="0"/>
              <a:t> son os moderados os que </a:t>
            </a:r>
            <a:r>
              <a:rPr lang="es-ES" sz="2400" dirty="0" err="1"/>
              <a:t>recoñecen</a:t>
            </a:r>
            <a:r>
              <a:rPr lang="es-ES" sz="2400" dirty="0"/>
              <a:t> </a:t>
            </a:r>
            <a:r>
              <a:rPr lang="es-ES" sz="2400" dirty="0" err="1"/>
              <a:t>máis</a:t>
            </a:r>
            <a:r>
              <a:rPr lang="es-ES" sz="2400" dirty="0"/>
              <a:t> prerrogativas á </a:t>
            </a:r>
            <a:r>
              <a:rPr lang="es-ES" sz="2400" dirty="0" err="1" smtClean="0"/>
              <a:t>Coroa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err="1" smtClean="0"/>
              <a:t>Mentres</a:t>
            </a:r>
            <a:r>
              <a:rPr lang="es-ES" sz="2400" dirty="0" smtClean="0"/>
              <a:t> </a:t>
            </a:r>
            <a:r>
              <a:rPr lang="es-ES" sz="2400" dirty="0"/>
              <a:t>os progresistas </a:t>
            </a:r>
            <a:r>
              <a:rPr lang="es-ES" sz="2400" dirty="0" err="1"/>
              <a:t>vense</a:t>
            </a:r>
            <a:r>
              <a:rPr lang="es-ES" sz="2400" dirty="0"/>
              <a:t> </a:t>
            </a:r>
            <a:r>
              <a:rPr lang="es-ES" sz="2400" dirty="0" err="1"/>
              <a:t>excluídos</a:t>
            </a:r>
            <a:r>
              <a:rPr lang="es-ES" sz="2400" dirty="0"/>
              <a:t> do sistema político e forzados a recorrer </a:t>
            </a:r>
            <a:r>
              <a:rPr lang="es-ES" sz="2400" dirty="0" err="1" smtClean="0"/>
              <a:t>ó</a:t>
            </a:r>
            <a:r>
              <a:rPr lang="es-ES" sz="2400" dirty="0" smtClean="0"/>
              <a:t> </a:t>
            </a:r>
            <a:r>
              <a:rPr lang="es-ES" sz="2400" dirty="0" err="1" smtClean="0"/>
              <a:t>pronunciamento</a:t>
            </a:r>
            <a:r>
              <a:rPr lang="es-ES" sz="2400" dirty="0" smtClean="0"/>
              <a:t> como medio violento de </a:t>
            </a:r>
            <a:r>
              <a:rPr lang="es-ES" sz="2400" dirty="0" err="1" smtClean="0"/>
              <a:t>acadar</a:t>
            </a:r>
            <a:r>
              <a:rPr lang="es-ES" sz="2400" dirty="0"/>
              <a:t> </a:t>
            </a:r>
            <a:r>
              <a:rPr lang="es-ES" sz="2400" dirty="0" smtClean="0"/>
              <a:t>o </a:t>
            </a:r>
            <a:r>
              <a:rPr lang="es-ES" sz="2400" dirty="0" err="1"/>
              <a:t>goberno</a:t>
            </a:r>
            <a:r>
              <a:rPr lang="es-ES" sz="2400" dirty="0"/>
              <a:t>.</a:t>
            </a:r>
          </a:p>
        </p:txBody>
      </p:sp>
      <p:pic>
        <p:nvPicPr>
          <p:cNvPr id="8194" name="Picture 2" descr="Isabel II, una asidua a San Sebastián... hasta que la echaron | L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37" y="1098109"/>
            <a:ext cx="5999363" cy="428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6608" y="117693"/>
            <a:ext cx="624605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Ambos partidos son partidos de elites que comparten postulados </a:t>
            </a:r>
            <a:r>
              <a:rPr lang="es-ES" sz="2400" dirty="0" err="1"/>
              <a:t>ideolóxicos</a:t>
            </a:r>
            <a:r>
              <a:rPr lang="es-ES" sz="2400" dirty="0"/>
              <a:t> propios do Liberalismo </a:t>
            </a:r>
            <a:r>
              <a:rPr lang="es-ES" sz="2400" dirty="0" err="1"/>
              <a:t>Doutrinario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err="1" smtClean="0"/>
              <a:t>Estes</a:t>
            </a:r>
            <a:r>
              <a:rPr lang="es-ES" sz="2400" dirty="0" smtClean="0"/>
              <a:t> </a:t>
            </a:r>
            <a:r>
              <a:rPr lang="es-ES" sz="2400" dirty="0"/>
              <a:t>partidos están formados por un número </a:t>
            </a:r>
            <a:r>
              <a:rPr lang="es-ES" sz="2400" dirty="0" err="1"/>
              <a:t>pequeno</a:t>
            </a:r>
            <a:r>
              <a:rPr lang="es-ES" sz="2400" dirty="0"/>
              <a:t> de </a:t>
            </a:r>
            <a:r>
              <a:rPr lang="es-ES" sz="2400" dirty="0" err="1"/>
              <a:t>persoas</a:t>
            </a:r>
            <a:r>
              <a:rPr lang="es-ES" sz="2400" dirty="0"/>
              <a:t>, de gran fortuna. </a:t>
            </a:r>
            <a:endParaRPr lang="es-ES" sz="2400" dirty="0" smtClean="0"/>
          </a:p>
          <a:p>
            <a:pPr algn="just"/>
            <a:r>
              <a:rPr lang="es-ES" sz="2400" dirty="0" smtClean="0"/>
              <a:t>Ambos </a:t>
            </a:r>
            <a:r>
              <a:rPr lang="es-ES" sz="2400" dirty="0" err="1"/>
              <a:t>defenden</a:t>
            </a:r>
            <a:r>
              <a:rPr lang="es-ES" sz="2400" dirty="0"/>
              <a:t> o </a:t>
            </a:r>
            <a:r>
              <a:rPr lang="es-ES" sz="2400" dirty="0" err="1"/>
              <a:t>sufraxio</a:t>
            </a:r>
            <a:r>
              <a:rPr lang="es-ES" sz="2400" dirty="0"/>
              <a:t> censatario(</a:t>
            </a:r>
            <a:r>
              <a:rPr lang="es-ES" sz="2400" dirty="0" err="1"/>
              <a:t>aínda</a:t>
            </a:r>
            <a:r>
              <a:rPr lang="es-ES" sz="2400" dirty="0"/>
              <a:t> que os moderados so permiten a participación do 1% da </a:t>
            </a:r>
            <a:r>
              <a:rPr lang="es-ES" sz="2400" dirty="0" err="1"/>
              <a:t>poboación</a:t>
            </a:r>
            <a:r>
              <a:rPr lang="es-ES" sz="2400" dirty="0"/>
              <a:t>, e os progresistas </a:t>
            </a:r>
            <a:r>
              <a:rPr lang="es-ES" sz="2400" dirty="0" err="1"/>
              <a:t>dun</a:t>
            </a:r>
            <a:r>
              <a:rPr lang="es-ES" sz="2400" dirty="0"/>
              <a:t> 5%), controlan no </a:t>
            </a:r>
            <a:r>
              <a:rPr lang="es-ES" sz="2400" dirty="0" err="1"/>
              <a:t>seu</a:t>
            </a:r>
            <a:r>
              <a:rPr lang="es-ES" sz="2400" dirty="0"/>
              <a:t> beneficio os procesos </a:t>
            </a:r>
            <a:r>
              <a:rPr lang="es-ES" sz="2400" dirty="0" err="1"/>
              <a:t>electorais</a:t>
            </a:r>
            <a:r>
              <a:rPr lang="es-ES" sz="2400" dirty="0"/>
              <a:t>, </a:t>
            </a:r>
            <a:r>
              <a:rPr lang="es-ES" sz="2400" dirty="0" err="1"/>
              <a:t>rodéanse</a:t>
            </a:r>
            <a:r>
              <a:rPr lang="es-ES" sz="2400" dirty="0"/>
              <a:t> das </a:t>
            </a:r>
            <a:r>
              <a:rPr lang="es-ES" sz="2400" dirty="0" err="1"/>
              <a:t>súas</a:t>
            </a:r>
            <a:r>
              <a:rPr lang="es-ES" sz="2400" dirty="0"/>
              <a:t> propias camariñas e cando están no poder </a:t>
            </a:r>
            <a:r>
              <a:rPr lang="es-ES" sz="2400" dirty="0" err="1"/>
              <a:t>exclúen</a:t>
            </a:r>
            <a:r>
              <a:rPr lang="es-ES" sz="2400" dirty="0"/>
              <a:t> totalmente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outro</a:t>
            </a:r>
            <a:r>
              <a:rPr lang="es-ES" sz="2400" dirty="0"/>
              <a:t> partido. </a:t>
            </a:r>
            <a:endParaRPr lang="es-ES" sz="2400" dirty="0" smtClean="0"/>
          </a:p>
          <a:p>
            <a:pPr algn="just"/>
            <a:r>
              <a:rPr lang="es-ES" sz="2400" dirty="0" smtClean="0"/>
              <a:t>Cada </a:t>
            </a:r>
            <a:r>
              <a:rPr lang="es-ES" sz="2400" dirty="0"/>
              <a:t>partido repartía entre os </a:t>
            </a:r>
            <a:r>
              <a:rPr lang="es-ES" sz="2400" dirty="0" err="1"/>
              <a:t>seus</a:t>
            </a:r>
            <a:r>
              <a:rPr lang="es-ES" sz="2400" dirty="0"/>
              <a:t> todos os cargos da Administración, desde os ministros ata os oficios </a:t>
            </a:r>
            <a:r>
              <a:rPr lang="es-ES" sz="2400" dirty="0" err="1"/>
              <a:t>máis</a:t>
            </a:r>
            <a:r>
              <a:rPr lang="es-ES" sz="2400" dirty="0"/>
              <a:t> humildes como </a:t>
            </a:r>
            <a:r>
              <a:rPr lang="es-ES" sz="2400" dirty="0" err="1"/>
              <a:t>porteiros</a:t>
            </a:r>
            <a:r>
              <a:rPr lang="es-ES" sz="2400" dirty="0"/>
              <a:t> </a:t>
            </a:r>
            <a:r>
              <a:rPr lang="es-ES" sz="2400" dirty="0" err="1"/>
              <a:t>ou</a:t>
            </a:r>
            <a:r>
              <a:rPr lang="es-ES" sz="2400" dirty="0"/>
              <a:t> repartidores de correos, creándose así a figura do cesante (</a:t>
            </a:r>
            <a:r>
              <a:rPr lang="es-ES" sz="2400" dirty="0" err="1"/>
              <a:t>empregado</a:t>
            </a:r>
            <a:r>
              <a:rPr lang="es-ES" sz="2400" dirty="0"/>
              <a:t> da administración en espera de que o </a:t>
            </a:r>
            <a:r>
              <a:rPr lang="es-ES" sz="2400" dirty="0" err="1"/>
              <a:t>seu</a:t>
            </a:r>
            <a:r>
              <a:rPr lang="es-ES" sz="2400" dirty="0"/>
              <a:t> partido volva gobernar).</a:t>
            </a:r>
          </a:p>
        </p:txBody>
      </p:sp>
      <p:pic>
        <p:nvPicPr>
          <p:cNvPr id="9222" name="Picture 6" descr="https://imagessl1.casadellibro.com/a/l/t5/71/9788497408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22" y="0"/>
            <a:ext cx="4467940" cy="69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9669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OS ESPADÓNS: Recurso </a:t>
            </a:r>
            <a:r>
              <a:rPr lang="es-ES" sz="2400" dirty="0" err="1" smtClean="0"/>
              <a:t>ó</a:t>
            </a:r>
            <a:r>
              <a:rPr lang="es-ES" sz="2400" dirty="0" smtClean="0"/>
              <a:t> </a:t>
            </a:r>
            <a:r>
              <a:rPr lang="es-ES" sz="2400" dirty="0" err="1" smtClean="0"/>
              <a:t>pronunciamento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- A </a:t>
            </a:r>
            <a:r>
              <a:rPr lang="es-ES" sz="2400" dirty="0" err="1"/>
              <a:t>debilidade</a:t>
            </a:r>
            <a:r>
              <a:rPr lang="es-ES" sz="2400" dirty="0"/>
              <a:t> do poder </a:t>
            </a:r>
            <a:r>
              <a:rPr lang="es-ES" sz="2400" dirty="0" smtClean="0"/>
              <a:t>civil, </a:t>
            </a:r>
            <a:r>
              <a:rPr lang="es-ES" sz="2400" dirty="0" err="1" smtClean="0"/>
              <a:t>sen</a:t>
            </a:r>
            <a:r>
              <a:rPr lang="es-ES" sz="2400" dirty="0" smtClean="0"/>
              <a:t> </a:t>
            </a:r>
            <a:r>
              <a:rPr lang="es-ES" sz="2400" dirty="0"/>
              <a:t>recursos suficientes e </a:t>
            </a:r>
            <a:r>
              <a:rPr lang="es-ES" sz="2400" dirty="0" err="1" smtClean="0"/>
              <a:t>cunha</a:t>
            </a:r>
            <a:r>
              <a:rPr lang="es-ES" sz="2400" dirty="0" smtClean="0"/>
              <a:t> </a:t>
            </a:r>
            <a:r>
              <a:rPr lang="es-ES" sz="2400" dirty="0"/>
              <a:t>Administración </a:t>
            </a:r>
            <a:r>
              <a:rPr lang="es-ES" sz="2400" dirty="0" smtClean="0"/>
              <a:t>cativa,</a:t>
            </a:r>
          </a:p>
          <a:p>
            <a:pPr algn="just"/>
            <a:r>
              <a:rPr lang="es-ES" sz="2400" b="1" u="sng" dirty="0" smtClean="0"/>
              <a:t>- A </a:t>
            </a:r>
            <a:r>
              <a:rPr lang="es-ES" sz="2400" b="1" u="sng" dirty="0"/>
              <a:t>exclusión do partido que non está no </a:t>
            </a:r>
            <a:r>
              <a:rPr lang="es-ES" sz="2400" b="1" u="sng" dirty="0" smtClean="0"/>
              <a:t>poder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O </a:t>
            </a:r>
            <a:r>
              <a:rPr lang="es-ES" sz="2400" dirty="0"/>
              <a:t>amaño </a:t>
            </a:r>
            <a:r>
              <a:rPr lang="es-ES" sz="2400" dirty="0" smtClean="0"/>
              <a:t>electoral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A</a:t>
            </a:r>
            <a:r>
              <a:rPr lang="es-ES" sz="2400" dirty="0" smtClean="0"/>
              <a:t> </a:t>
            </a:r>
            <a:r>
              <a:rPr lang="es-ES" sz="2400" dirty="0"/>
              <a:t>nula intención da </a:t>
            </a:r>
            <a:r>
              <a:rPr lang="es-ES" sz="2400" dirty="0" err="1"/>
              <a:t>Coroa</a:t>
            </a:r>
            <a:r>
              <a:rPr lang="es-ES" sz="2400" dirty="0"/>
              <a:t> de chamar o partido </a:t>
            </a:r>
            <a:r>
              <a:rPr lang="es-ES" sz="2400" dirty="0" smtClean="0"/>
              <a:t>progresista a gobernar</a:t>
            </a:r>
          </a:p>
          <a:p>
            <a:pPr algn="just"/>
            <a:r>
              <a:rPr lang="es-ES" sz="2400" dirty="0" smtClean="0"/>
              <a:t>Son factores </a:t>
            </a:r>
            <a:r>
              <a:rPr lang="es-ES" sz="2400" dirty="0"/>
              <a:t>que </a:t>
            </a:r>
            <a:r>
              <a:rPr lang="es-ES" sz="2400" dirty="0" err="1"/>
              <a:t>xustifican</a:t>
            </a:r>
            <a:r>
              <a:rPr lang="es-ES" sz="2400" dirty="0"/>
              <a:t> </a:t>
            </a:r>
            <a:r>
              <a:rPr lang="es-ES" sz="2400" b="1" dirty="0"/>
              <a:t>o recurso por parte dos partidos </a:t>
            </a:r>
            <a:r>
              <a:rPr lang="es-ES" sz="2400" b="1" dirty="0" smtClean="0"/>
              <a:t>políticos, para </a:t>
            </a:r>
            <a:r>
              <a:rPr lang="es-ES" sz="2400" b="1" dirty="0" err="1" smtClean="0"/>
              <a:t>acadar</a:t>
            </a:r>
            <a:r>
              <a:rPr lang="es-ES" sz="2400" b="1" dirty="0" smtClean="0"/>
              <a:t> o </a:t>
            </a:r>
            <a:r>
              <a:rPr lang="es-ES" sz="2400" b="1" dirty="0" err="1" smtClean="0"/>
              <a:t>goberno</a:t>
            </a:r>
            <a:r>
              <a:rPr lang="es-ES" sz="2400" b="1" dirty="0" smtClean="0"/>
              <a:t>, </a:t>
            </a:r>
            <a:r>
              <a:rPr lang="es-ES" sz="2400" b="1" dirty="0" err="1"/>
              <a:t>ó</a:t>
            </a:r>
            <a:r>
              <a:rPr lang="es-ES" sz="2400" b="1" dirty="0"/>
              <a:t> </a:t>
            </a:r>
            <a:r>
              <a:rPr lang="es-ES" sz="2400" b="1" dirty="0" err="1"/>
              <a:t>pronunciamento</a:t>
            </a:r>
            <a:r>
              <a:rPr lang="es-ES" sz="2400" b="1" dirty="0"/>
              <a:t> de </a:t>
            </a:r>
            <a:r>
              <a:rPr lang="es-ES" sz="2400" b="1" dirty="0" err="1"/>
              <a:t>membros</a:t>
            </a:r>
            <a:r>
              <a:rPr lang="es-ES" sz="2400" b="1" dirty="0"/>
              <a:t> destacados do </a:t>
            </a:r>
            <a:r>
              <a:rPr lang="es-ES" sz="2400" b="1" dirty="0" err="1"/>
              <a:t>exército</a:t>
            </a:r>
            <a:r>
              <a:rPr lang="es-ES" sz="2400" b="1" dirty="0"/>
              <a:t> (os </a:t>
            </a:r>
            <a:r>
              <a:rPr lang="es-ES" sz="2400" b="1" dirty="0" err="1"/>
              <a:t>espadóns</a:t>
            </a:r>
            <a:r>
              <a:rPr lang="es-ES" sz="2400" b="1" dirty="0"/>
              <a:t>) que se </a:t>
            </a:r>
            <a:r>
              <a:rPr lang="es-ES" sz="2400" b="1" dirty="0" err="1"/>
              <a:t>converterán</a:t>
            </a:r>
            <a:r>
              <a:rPr lang="es-ES" sz="2400" b="1" dirty="0"/>
              <a:t> </a:t>
            </a:r>
            <a:r>
              <a:rPr lang="es-ES" sz="2400" b="1" dirty="0" err="1"/>
              <a:t>nas</a:t>
            </a:r>
            <a:r>
              <a:rPr lang="es-ES" sz="2400" b="1" dirty="0"/>
              <a:t> </a:t>
            </a:r>
            <a:r>
              <a:rPr lang="es-ES" sz="2400" b="1" dirty="0" err="1"/>
              <a:t>principais</a:t>
            </a:r>
            <a:r>
              <a:rPr lang="es-ES" sz="2400" b="1" dirty="0"/>
              <a:t> figuras políticas do período: </a:t>
            </a:r>
            <a:endParaRPr lang="es-ES" sz="2400" b="1" dirty="0" smtClean="0"/>
          </a:p>
          <a:p>
            <a:pPr algn="just"/>
            <a:endParaRPr lang="es-ES" sz="2400" b="1" dirty="0"/>
          </a:p>
          <a:p>
            <a:pPr algn="just"/>
            <a:endParaRPr lang="es-ES" sz="2400" b="1" dirty="0" smtClean="0"/>
          </a:p>
          <a:p>
            <a:pPr algn="just"/>
            <a:endParaRPr lang="es-ES" sz="2400" b="1" dirty="0"/>
          </a:p>
          <a:p>
            <a:pPr algn="just"/>
            <a:endParaRPr lang="es-ES" sz="2400" b="1" dirty="0" smtClean="0"/>
          </a:p>
          <a:p>
            <a:pPr algn="just"/>
            <a:endParaRPr lang="es-ES" sz="2400" b="1" dirty="0" smtClean="0"/>
          </a:p>
          <a:p>
            <a:pPr algn="just"/>
            <a:endParaRPr lang="es-ES" sz="2400" b="1" dirty="0"/>
          </a:p>
          <a:p>
            <a:pPr algn="just"/>
            <a:endParaRPr lang="es-ES" sz="2400" b="1" dirty="0" smtClean="0"/>
          </a:p>
          <a:p>
            <a:pPr algn="just"/>
            <a:r>
              <a:rPr lang="es-ES" sz="2400" b="1" dirty="0" smtClean="0"/>
              <a:t>Polos </a:t>
            </a:r>
            <a:r>
              <a:rPr lang="es-ES" sz="2400" b="1" dirty="0"/>
              <a:t>moderados: </a:t>
            </a:r>
            <a:r>
              <a:rPr lang="es-ES" sz="2400" b="1" dirty="0" err="1"/>
              <a:t>Xenerais</a:t>
            </a:r>
            <a:r>
              <a:rPr lang="es-ES" sz="2400" b="1" dirty="0"/>
              <a:t> Narváez e </a:t>
            </a:r>
            <a:r>
              <a:rPr lang="es-ES" sz="2400" b="1" dirty="0" err="1"/>
              <a:t>O´Donnell</a:t>
            </a:r>
            <a:r>
              <a:rPr lang="es-ES" sz="2400" b="1" dirty="0"/>
              <a:t> (formará o partido Unión Liberal, con representantes moderados do Partido Progresista e os </a:t>
            </a:r>
            <a:r>
              <a:rPr lang="es-ES" sz="2400" b="1" dirty="0" err="1"/>
              <a:t>máis</a:t>
            </a:r>
            <a:r>
              <a:rPr lang="es-ES" sz="2400" b="1" dirty="0"/>
              <a:t> </a:t>
            </a:r>
            <a:r>
              <a:rPr lang="es-ES" sz="2400" b="1" dirty="0" err="1"/>
              <a:t>radicais</a:t>
            </a:r>
            <a:r>
              <a:rPr lang="es-ES" sz="2400" b="1" dirty="0"/>
              <a:t> do Partido moderado). Entre os </a:t>
            </a:r>
            <a:r>
              <a:rPr lang="es-ES" sz="2400" b="1" dirty="0" err="1"/>
              <a:t>xenerais</a:t>
            </a:r>
            <a:r>
              <a:rPr lang="es-ES" sz="2400" b="1" dirty="0"/>
              <a:t> progresistas destacarán: Espartero e Prim </a:t>
            </a:r>
            <a:endParaRPr lang="es-ES" sz="2400" dirty="0"/>
          </a:p>
        </p:txBody>
      </p:sp>
      <p:pic>
        <p:nvPicPr>
          <p:cNvPr id="10244" name="Picture 4" descr="Profesor de Historia, Geografía y Arte: Reinado de Isabel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95" y="2628716"/>
            <a:ext cx="5122653" cy="288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Los pronunciamientos en la España del X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9" y="3097799"/>
            <a:ext cx="4298278" cy="241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25401"/>
              </p:ext>
            </p:extLst>
          </p:nvPr>
        </p:nvGraphicFramePr>
        <p:xfrm>
          <a:off x="0" y="-28135"/>
          <a:ext cx="12295163" cy="72736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6813"/>
                <a:gridCol w="4522026"/>
                <a:gridCol w="4086324"/>
              </a:tblGrid>
              <a:tr h="2408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CARACTERÍSTICAS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PARTIDO MODERADO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PARTIDO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PROGRESISTA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4161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APOIOS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SOCIAIS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Aristocracia e alta burguesía  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Clases medias e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pequena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burguesía 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08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FORMA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ESTADO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Monarquía Constitucional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Monarquía Constitucional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61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DEREITOS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DOS CIDADÁNS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Individuais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 con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máis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restricións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Individuais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sen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limitacións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41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PODER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EXECUTIVO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Coroa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Exérceo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 a través do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goberno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, ten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amplos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 poderes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Coroa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, poder limitado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polas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Cortes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41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PODER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LEXISLATIVO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Compartido entre o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Rei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 e As Cortes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Cortes con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algunha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atribución do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Rei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74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PARLAMENTO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Bicameral: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Congreso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elixido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 por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sufraxio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Senado: designados polo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Rei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Bicameral: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Congreso e Senado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elixidos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por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sufraxio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41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RELIXIÓN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Estado confesional.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Relixión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 católica a única.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Tolerancia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relixiosa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61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PODER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LOCAL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Alcaldes designados polo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Goberno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Alcaldes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elixidos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polos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veciños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08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CONSTITUCIÓN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PROPIA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1845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             1837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058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POLÍTICA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ECONÓMICA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Proteccionismo.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Defensa dos intereses dos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terratenentes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Defenden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impostos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 indirectos.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Reformas profundas e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radicais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: Desamortización.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Librecambismo.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41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ACCESO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PODER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Raíña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chámaos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sempre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 a gobernar. </a:t>
                      </a:r>
                      <a:endParaRPr lang="es-ES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Recurso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pronunciamento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08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XENERAL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s-ES" sz="18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Ó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MANDO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tx1"/>
                          </a:solidFill>
                          <a:effectLst/>
                        </a:rPr>
                        <a:t> Narváez</a:t>
                      </a:r>
                      <a:endParaRPr lang="es-E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Espartero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61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SOBERANÍA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Compartida entre As Cortes e O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</a:rPr>
                        <a:t>Rei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Nacional, Predominio das Cortes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41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</a:rPr>
                        <a:t>SUFRAXIO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Censatario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moi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restrinxido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0´2% - 2%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dereito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a voto.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Censatario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mais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amplo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2% - 5%.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Dereito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a voto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50" marR="476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91070" y="0"/>
            <a:ext cx="29961634" cy="72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9388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53625"/>
              </p:ext>
            </p:extLst>
          </p:nvPr>
        </p:nvGraphicFramePr>
        <p:xfrm>
          <a:off x="824248" y="2588654"/>
          <a:ext cx="10290220" cy="4269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554"/>
                <a:gridCol w="2404767"/>
                <a:gridCol w="2403556"/>
                <a:gridCol w="2740343"/>
              </a:tblGrid>
              <a:tr h="2977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Principios </a:t>
                      </a:r>
                      <a:r>
                        <a:rPr lang="es-ES" sz="1800" dirty="0" err="1">
                          <a:effectLst/>
                        </a:rPr>
                        <a:t>Progr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Princ Moderados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Princi atenuados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Elasticidade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16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-Soberanía </a:t>
                      </a:r>
                      <a:r>
                        <a:rPr lang="es-ES" sz="1800" dirty="0" smtClean="0">
                          <a:effectLst/>
                        </a:rPr>
                        <a:t>nacional             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-</a:t>
                      </a:r>
                      <a:r>
                        <a:rPr lang="es-ES" sz="1800" dirty="0" err="1">
                          <a:effectLst/>
                        </a:rPr>
                        <a:t>Liberdade</a:t>
                      </a:r>
                      <a:r>
                        <a:rPr lang="es-ES" sz="1800" dirty="0">
                          <a:effectLst/>
                        </a:rPr>
                        <a:t> de imprenta </a:t>
                      </a:r>
                      <a:r>
                        <a:rPr lang="es-ES" sz="1800" dirty="0" err="1">
                          <a:effectLst/>
                        </a:rPr>
                        <a:t>sen</a:t>
                      </a:r>
                      <a:r>
                        <a:rPr lang="es-ES" sz="1800" dirty="0">
                          <a:effectLst/>
                        </a:rPr>
                        <a:t> censura previa                     </a:t>
                      </a:r>
                      <a:endParaRPr lang="es-ES" sz="1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-</a:t>
                      </a:r>
                      <a:r>
                        <a:rPr lang="es-ES" sz="1800" dirty="0" err="1">
                          <a:effectLst/>
                        </a:rPr>
                        <a:t>Xurados</a:t>
                      </a:r>
                      <a:r>
                        <a:rPr lang="es-ES" sz="1800" dirty="0">
                          <a:effectLst/>
                        </a:rPr>
                        <a:t> populares                  </a:t>
                      </a:r>
                      <a:endParaRPr lang="es-ES" sz="1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-Milicia </a:t>
                      </a:r>
                      <a:r>
                        <a:rPr lang="es-ES" sz="1800" dirty="0">
                          <a:effectLst/>
                        </a:rPr>
                        <a:t>Nacional                    </a:t>
                      </a:r>
                      <a:endParaRPr lang="es-ES" sz="1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-</a:t>
                      </a:r>
                      <a:r>
                        <a:rPr lang="es-ES" sz="1800" dirty="0" err="1">
                          <a:effectLst/>
                        </a:rPr>
                        <a:t>Amplas</a:t>
                      </a:r>
                      <a:r>
                        <a:rPr lang="es-ES" sz="1800" dirty="0">
                          <a:effectLst/>
                        </a:rPr>
                        <a:t> facultades das Cortes </a:t>
                      </a:r>
                      <a:r>
                        <a:rPr lang="es-ES" sz="1800" dirty="0" err="1">
                          <a:effectLst/>
                        </a:rPr>
                        <a:t>na</a:t>
                      </a:r>
                      <a:r>
                        <a:rPr lang="es-ES" sz="1800" dirty="0">
                          <a:effectLst/>
                        </a:rPr>
                        <a:t> sucesión á </a:t>
                      </a:r>
                      <a:r>
                        <a:rPr lang="es-ES" sz="1800" dirty="0" err="1">
                          <a:effectLst/>
                        </a:rPr>
                        <a:t>Coroa</a:t>
                      </a:r>
                      <a:r>
                        <a:rPr lang="es-ES" sz="1800" dirty="0">
                          <a:effectLst/>
                        </a:rPr>
                        <a:t>                </a:t>
                      </a:r>
                      <a:endParaRPr lang="es-ES" sz="1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-</a:t>
                      </a:r>
                      <a:r>
                        <a:rPr lang="es-ES" sz="1800" dirty="0">
                          <a:effectLst/>
                        </a:rPr>
                        <a:t>Electos </a:t>
                      </a:r>
                      <a:r>
                        <a:rPr lang="es-ES" sz="1800" dirty="0" err="1">
                          <a:effectLst/>
                        </a:rPr>
                        <a:t>Concellos</a:t>
                      </a:r>
                      <a:r>
                        <a:rPr lang="es-ES" sz="1800" dirty="0">
                          <a:effectLst/>
                        </a:rPr>
                        <a:t> e </a:t>
                      </a:r>
                      <a:r>
                        <a:rPr lang="es-ES" sz="1800" dirty="0" err="1">
                          <a:effectLst/>
                        </a:rPr>
                        <a:t>Deputacións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800" dirty="0" smtClean="0">
                          <a:effectLst/>
                        </a:rPr>
                        <a:t>-Parlamento</a:t>
                      </a:r>
                      <a:r>
                        <a:rPr lang="es-ES" sz="1800" baseline="0" dirty="0" smtClean="0">
                          <a:effectLst/>
                        </a:rPr>
                        <a:t> </a:t>
                      </a:r>
                      <a:r>
                        <a:rPr lang="es-ES" sz="1800" dirty="0" smtClean="0">
                          <a:effectLst/>
                        </a:rPr>
                        <a:t>bicameral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es-ES" sz="1800" dirty="0"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800" dirty="0" smtClean="0">
                          <a:effectLst/>
                        </a:rPr>
                        <a:t>Limitación </a:t>
                      </a:r>
                      <a:r>
                        <a:rPr lang="es-ES" sz="1800" dirty="0">
                          <a:effectLst/>
                        </a:rPr>
                        <a:t>das </a:t>
                      </a:r>
                      <a:r>
                        <a:rPr lang="es-ES" sz="1800" dirty="0" smtClean="0">
                          <a:effectLst/>
                        </a:rPr>
                        <a:t>prerrogativas das Cortes.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es-ES" sz="1800" dirty="0"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800" dirty="0" err="1" smtClean="0">
                          <a:effectLst/>
                        </a:rPr>
                        <a:t>Amplos</a:t>
                      </a:r>
                      <a:r>
                        <a:rPr lang="es-ES" sz="1800" dirty="0" smtClean="0">
                          <a:effectLst/>
                        </a:rPr>
                        <a:t> </a:t>
                      </a:r>
                      <a:r>
                        <a:rPr lang="es-ES" sz="1800" dirty="0">
                          <a:effectLst/>
                        </a:rPr>
                        <a:t>poderes do </a:t>
                      </a:r>
                      <a:r>
                        <a:rPr lang="es-ES" sz="1800" dirty="0" err="1">
                          <a:effectLst/>
                        </a:rPr>
                        <a:t>Rei</a:t>
                      </a:r>
                      <a:r>
                        <a:rPr lang="es-ES" sz="1800" dirty="0">
                          <a:effectLst/>
                        </a:rPr>
                        <a:t>: </a:t>
                      </a:r>
                      <a:endParaRPr lang="es-ES" sz="180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800" baseline="0" dirty="0" smtClean="0">
                          <a:effectLst/>
                        </a:rPr>
                        <a:t>               V</a:t>
                      </a:r>
                      <a:r>
                        <a:rPr lang="es-ES" sz="1800" dirty="0" smtClean="0">
                          <a:effectLst/>
                        </a:rPr>
                        <a:t>eto </a:t>
                      </a:r>
                      <a:r>
                        <a:rPr lang="es-ES" sz="1800" dirty="0">
                          <a:effectLst/>
                        </a:rPr>
                        <a:t>absoluto das </a:t>
                      </a:r>
                      <a:r>
                        <a:rPr lang="es-ES" sz="1800" dirty="0" err="1">
                          <a:effectLst/>
                        </a:rPr>
                        <a:t>leis</a:t>
                      </a:r>
                      <a:r>
                        <a:rPr lang="es-ES" sz="1800" dirty="0">
                          <a:effectLst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                Convoca </a:t>
                      </a:r>
                      <a:r>
                        <a:rPr lang="es-ES" sz="1800" dirty="0">
                          <a:effectLst/>
                        </a:rPr>
                        <a:t>e </a:t>
                      </a:r>
                      <a:r>
                        <a:rPr lang="es-ES" sz="1800" dirty="0" err="1">
                          <a:effectLst/>
                        </a:rPr>
                        <a:t>disolve</a:t>
                      </a:r>
                      <a:r>
                        <a:rPr lang="es-ES" sz="1800" dirty="0">
                          <a:effectLst/>
                        </a:rPr>
                        <a:t> As Cortes libremente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-Soberanía nacional </a:t>
                      </a:r>
                      <a:r>
                        <a:rPr lang="es-ES" sz="1800" dirty="0" err="1">
                          <a:effectLst/>
                        </a:rPr>
                        <a:t>retírase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ó</a:t>
                      </a:r>
                      <a:r>
                        <a:rPr lang="es-ES" sz="1800" dirty="0">
                          <a:effectLst/>
                        </a:rPr>
                        <a:t> prólogo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-O Senado combina </a:t>
                      </a:r>
                      <a:r>
                        <a:rPr lang="es-ES" sz="1800" dirty="0" err="1">
                          <a:effectLst/>
                        </a:rPr>
                        <a:t>membros</a:t>
                      </a:r>
                      <a:r>
                        <a:rPr lang="es-ES" sz="1800" dirty="0">
                          <a:effectLst/>
                        </a:rPr>
                        <a:t> electivos e designados polo </a:t>
                      </a:r>
                      <a:r>
                        <a:rPr lang="es-ES" sz="1800" dirty="0" err="1">
                          <a:effectLst/>
                        </a:rPr>
                        <a:t>Rei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</a:t>
                      </a:r>
                      <a:r>
                        <a:rPr lang="es-ES" sz="1800" dirty="0" err="1">
                          <a:effectLst/>
                        </a:rPr>
                        <a:t>Exprésase</a:t>
                      </a:r>
                      <a:r>
                        <a:rPr lang="es-ES" sz="1800" dirty="0">
                          <a:effectLst/>
                        </a:rPr>
                        <a:t> de forma ambigua a relación </a:t>
                      </a:r>
                      <a:r>
                        <a:rPr lang="es-ES" sz="1800" dirty="0" err="1">
                          <a:effectLst/>
                        </a:rPr>
                        <a:t>Igrexa</a:t>
                      </a:r>
                      <a:r>
                        <a:rPr lang="es-ES" sz="1800" dirty="0">
                          <a:effectLst/>
                        </a:rPr>
                        <a:t>-Estado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 </a:t>
                      </a:r>
                      <a:r>
                        <a:rPr lang="es-ES" sz="1800" dirty="0" err="1">
                          <a:effectLst/>
                        </a:rPr>
                        <a:t>Liberdade</a:t>
                      </a:r>
                      <a:r>
                        <a:rPr lang="es-ES" sz="1800" dirty="0">
                          <a:effectLst/>
                        </a:rPr>
                        <a:t> de Imprenta,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 Organización dos </a:t>
                      </a:r>
                      <a:r>
                        <a:rPr lang="es-ES" sz="1800" dirty="0" err="1">
                          <a:effectLst/>
                        </a:rPr>
                        <a:t>xurados</a:t>
                      </a:r>
                      <a:r>
                        <a:rPr lang="es-ES" sz="1800" dirty="0">
                          <a:effectLst/>
                        </a:rPr>
                        <a:t> e da Milicia Nacional, </a:t>
                      </a:r>
                      <a:r>
                        <a:rPr lang="es-ES" sz="1800" dirty="0" smtClean="0">
                          <a:effectLst/>
                        </a:rPr>
                        <a:t>a </a:t>
                      </a:r>
                      <a:r>
                        <a:rPr lang="es-ES" sz="1800" dirty="0" err="1">
                          <a:effectLst/>
                        </a:rPr>
                        <a:t>Lei</a:t>
                      </a:r>
                      <a:r>
                        <a:rPr lang="es-ES" sz="1800" dirty="0">
                          <a:effectLst/>
                        </a:rPr>
                        <a:t> electoral,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os </a:t>
                      </a:r>
                      <a:r>
                        <a:rPr lang="es-ES" sz="1800" dirty="0" err="1">
                          <a:effectLst/>
                        </a:rPr>
                        <a:t>Concellos</a:t>
                      </a:r>
                      <a:r>
                        <a:rPr lang="es-ES" sz="1800" dirty="0">
                          <a:effectLst/>
                        </a:rPr>
                        <a:t>, </a:t>
                      </a:r>
                      <a:r>
                        <a:rPr lang="es-ES" sz="1800" dirty="0" err="1">
                          <a:effectLst/>
                        </a:rPr>
                        <a:t>Deputacións</a:t>
                      </a:r>
                      <a:r>
                        <a:rPr lang="es-ES" sz="1800" dirty="0" smtClean="0">
                          <a:effectLst/>
                        </a:rPr>
                        <a:t>...</a:t>
                      </a:r>
                      <a:r>
                        <a:rPr lang="es-ES" sz="1800" dirty="0" err="1" smtClean="0">
                          <a:effectLst/>
                        </a:rPr>
                        <a:t>remítense</a:t>
                      </a:r>
                      <a:r>
                        <a:rPr lang="es-ES" sz="1800" dirty="0" smtClean="0">
                          <a:effectLst/>
                        </a:rPr>
                        <a:t> </a:t>
                      </a:r>
                      <a:r>
                        <a:rPr lang="es-ES" sz="1800" dirty="0">
                          <a:effectLst/>
                        </a:rPr>
                        <a:t>a </a:t>
                      </a:r>
                      <a:r>
                        <a:rPr lang="es-ES" sz="1800" dirty="0" err="1">
                          <a:effectLst/>
                        </a:rPr>
                        <a:t>leis</a:t>
                      </a:r>
                      <a:r>
                        <a:rPr lang="es-ES" sz="1800" dirty="0">
                          <a:effectLst/>
                        </a:rPr>
                        <a:t> posteriores.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</a:rPr>
                        <a:t>Desenvolvemento</a:t>
                      </a:r>
                      <a:r>
                        <a:rPr lang="es-ES" sz="1800" dirty="0" smtClean="0">
                          <a:effectLst/>
                        </a:rPr>
                        <a:t> </a:t>
                      </a:r>
                      <a:r>
                        <a:rPr lang="es-ES" sz="1800" dirty="0">
                          <a:effectLst/>
                        </a:rPr>
                        <a:t>distinto segundo </a:t>
                      </a:r>
                      <a:r>
                        <a:rPr lang="es-ES" sz="1800" dirty="0" err="1">
                          <a:effectLst/>
                        </a:rPr>
                        <a:t>goberno</a:t>
                      </a:r>
                      <a:r>
                        <a:rPr lang="es-ES" sz="1800" dirty="0">
                          <a:effectLst/>
                        </a:rPr>
                        <a:t> moderado </a:t>
                      </a:r>
                      <a:r>
                        <a:rPr lang="es-ES" sz="1800" dirty="0" err="1">
                          <a:effectLst/>
                        </a:rPr>
                        <a:t>ou</a:t>
                      </a:r>
                      <a:r>
                        <a:rPr lang="es-ES" sz="1800" dirty="0">
                          <a:effectLst/>
                        </a:rPr>
                        <a:t> progresista.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0" y="0"/>
            <a:ext cx="1219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400" dirty="0" smtClean="0"/>
              <a:t>CONSTITUCIONALISMO PROGRESISTA E MODERADO: </a:t>
            </a:r>
          </a:p>
          <a:p>
            <a:pPr algn="just"/>
            <a:r>
              <a:rPr lang="gl-ES" sz="2400" dirty="0" smtClean="0"/>
              <a:t>No reinado de Isabel II promulgaranse 2 constitucións, a de 1837 e a moderada de 1845. A de 1837 é unha constitución promovida polo goberno progresista, pero marcada pola Guerra carlista polo que pretende ser do agrado dos 2 partidos, moderado e progresista. É unha constitución </a:t>
            </a:r>
            <a:r>
              <a:rPr lang="gl-ES" sz="2400" dirty="0" err="1" smtClean="0"/>
              <a:t>transacional</a:t>
            </a:r>
            <a:r>
              <a:rPr lang="gl-ES" sz="2400" dirty="0" smtClean="0"/>
              <a:t> que comparte principios progresistas e moderados. A de 1845 é propiamente moderada froito do goberno de </a:t>
            </a:r>
            <a:r>
              <a:rPr lang="gl-ES" sz="2400" dirty="0" err="1" smtClean="0"/>
              <a:t>Narváez</a:t>
            </a:r>
            <a:r>
              <a:rPr lang="gl-ES" sz="2400" dirty="0" smtClean="0"/>
              <a:t> e da exclusión dos progresistas.</a:t>
            </a:r>
          </a:p>
          <a:p>
            <a:pPr algn="just"/>
            <a:r>
              <a:rPr lang="gl-ES" sz="2400" dirty="0"/>
              <a:t> </a:t>
            </a:r>
            <a:r>
              <a:rPr lang="gl-ES" sz="2400" dirty="0" smtClean="0"/>
              <a:t>                                                                   Constitución de 1837</a:t>
            </a:r>
          </a:p>
          <a:p>
            <a:r>
              <a:rPr lang="gl-ES" dirty="0" smtClean="0"/>
              <a:t>                                                                        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357805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060478"/>
              </p:ext>
            </p:extLst>
          </p:nvPr>
        </p:nvGraphicFramePr>
        <p:xfrm>
          <a:off x="0" y="-2"/>
          <a:ext cx="12192000" cy="7181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5623"/>
                <a:gridCol w="5431637"/>
                <a:gridCol w="4274740"/>
              </a:tblGrid>
              <a:tr h="4898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>
                          <a:effectLst/>
                        </a:rPr>
                        <a:t>CONSTITUCIÓN 1837</a:t>
                      </a:r>
                      <a:endParaRPr lang="es-ES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>
                          <a:effectLst/>
                        </a:rPr>
                        <a:t>CONSTITUCIÓN</a:t>
                      </a:r>
                      <a:endParaRPr lang="es-ES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89280" algn="l"/>
                        </a:tabLst>
                      </a:pPr>
                      <a:r>
                        <a:rPr lang="es-ES" sz="1600" u="sng">
                          <a:effectLst/>
                        </a:rPr>
                        <a:t>1845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  <a:tr h="244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</a:rPr>
                        <a:t>VIXENCIA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</a:rPr>
                        <a:t>1837-1845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>
                          <a:effectLst/>
                        </a:rPr>
                        <a:t>1845-1854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  <a:tr h="979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</a:rPr>
                        <a:t>PRINCIPIOS ORGANIZ.</a:t>
                      </a:r>
                      <a:endParaRPr lang="es-E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</a:rPr>
                        <a:t>POLÍTICA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Réxime</a:t>
                      </a:r>
                      <a:r>
                        <a:rPr lang="es-ES" sz="1800" dirty="0">
                          <a:effectLst/>
                        </a:rPr>
                        <a:t> progresista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Soberanía nacional (prólogo)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Monarquía Constitucional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Réxime</a:t>
                      </a:r>
                      <a:r>
                        <a:rPr lang="es-ES" sz="1800" dirty="0">
                          <a:effectLst/>
                        </a:rPr>
                        <a:t> moderado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Soberanía compartida </a:t>
                      </a:r>
                      <a:r>
                        <a:rPr lang="es-ES" sz="1800" dirty="0" err="1">
                          <a:effectLst/>
                        </a:rPr>
                        <a:t>Rei</a:t>
                      </a:r>
                      <a:r>
                        <a:rPr lang="es-ES" sz="1800" dirty="0">
                          <a:effectLst/>
                        </a:rPr>
                        <a:t> e Cortes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Monarquía Constitucional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  <a:tr h="734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</a:rPr>
                        <a:t>PODER EXECUTIVO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                 </a:t>
                      </a:r>
                      <a:r>
                        <a:rPr lang="es-ES" sz="1800" u="sng" dirty="0" smtClean="0">
                          <a:effectLst/>
                        </a:rPr>
                        <a:t>                                           </a:t>
                      </a:r>
                      <a:r>
                        <a:rPr lang="es-ES" sz="1800" u="sng" dirty="0">
                          <a:effectLst/>
                        </a:rPr>
                        <a:t>O </a:t>
                      </a:r>
                      <a:r>
                        <a:rPr lang="es-ES" sz="1800" u="sng" dirty="0" err="1">
                          <a:effectLst/>
                        </a:rPr>
                        <a:t>Rei</a:t>
                      </a:r>
                      <a:r>
                        <a:rPr lang="es-ES" sz="1800" u="sng" dirty="0">
                          <a:effectLst/>
                        </a:rPr>
                        <a:t>:              </a:t>
                      </a:r>
                      <a:r>
                        <a:rPr lang="es-ES" sz="1800" dirty="0">
                          <a:effectLst/>
                        </a:rPr>
                        <a:t>Iniciativa </a:t>
                      </a:r>
                      <a:r>
                        <a:rPr lang="es-ES" sz="1800" dirty="0" err="1">
                          <a:effectLst/>
                        </a:rPr>
                        <a:t>lexislativa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                                              </a:t>
                      </a:r>
                      <a:r>
                        <a:rPr lang="es-ES" sz="1800" dirty="0" smtClean="0">
                          <a:effectLst/>
                        </a:rPr>
                        <a:t>                                     </a:t>
                      </a:r>
                      <a:r>
                        <a:rPr lang="es-ES" sz="1800" dirty="0" err="1">
                          <a:effectLst/>
                        </a:rPr>
                        <a:t>Dereito</a:t>
                      </a:r>
                      <a:r>
                        <a:rPr lang="es-ES" sz="1800" dirty="0">
                          <a:effectLst/>
                        </a:rPr>
                        <a:t> de veto das </a:t>
                      </a:r>
                      <a:r>
                        <a:rPr lang="es-ES" sz="1800" dirty="0" err="1">
                          <a:effectLst/>
                        </a:rPr>
                        <a:t>leis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                                               </a:t>
                      </a:r>
                      <a:r>
                        <a:rPr lang="es-ES" sz="1800" dirty="0" smtClean="0">
                          <a:effectLst/>
                        </a:rPr>
                        <a:t>                                    </a:t>
                      </a:r>
                      <a:r>
                        <a:rPr lang="es-ES" sz="1800" dirty="0" err="1" smtClean="0">
                          <a:effectLst/>
                        </a:rPr>
                        <a:t>Nomea</a:t>
                      </a:r>
                      <a:r>
                        <a:rPr lang="es-ES" sz="1800" dirty="0" smtClean="0">
                          <a:effectLst/>
                        </a:rPr>
                        <a:t> </a:t>
                      </a:r>
                      <a:r>
                        <a:rPr lang="es-ES" sz="1800" dirty="0">
                          <a:effectLst/>
                        </a:rPr>
                        <a:t>e separa </a:t>
                      </a:r>
                      <a:r>
                        <a:rPr lang="es-ES" sz="1800" dirty="0" err="1">
                          <a:effectLst/>
                        </a:rPr>
                        <a:t>ós</a:t>
                      </a:r>
                      <a:r>
                        <a:rPr lang="es-ES" sz="1800" dirty="0">
                          <a:effectLst/>
                        </a:rPr>
                        <a:t> ministros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24492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</a:rPr>
                        <a:t>PODER LEXISLATIVO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                                         Cortes </a:t>
                      </a:r>
                      <a:r>
                        <a:rPr lang="es-ES" sz="1800" u="sng" dirty="0" err="1">
                          <a:effectLst/>
                        </a:rPr>
                        <a:t>Bicamerais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734786">
                <a:tc v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>
                          <a:effectLst/>
                        </a:rPr>
                        <a:t>Congreso e Senado: </a:t>
                      </a:r>
                      <a:r>
                        <a:rPr lang="es-ES" sz="1800">
                          <a:effectLst/>
                        </a:rPr>
                        <a:t>Electivos e con iguais atribucións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Congreso: </a:t>
                      </a:r>
                      <a:r>
                        <a:rPr lang="es-ES" sz="1800" dirty="0">
                          <a:effectLst/>
                        </a:rPr>
                        <a:t>Electivo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Senado: </a:t>
                      </a:r>
                      <a:r>
                        <a:rPr lang="es-ES" sz="1800" dirty="0">
                          <a:effectLst/>
                        </a:rPr>
                        <a:t>Designado polo </a:t>
                      </a:r>
                      <a:r>
                        <a:rPr lang="es-ES" sz="1800" dirty="0" err="1">
                          <a:effectLst/>
                        </a:rPr>
                        <a:t>Rei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  <a:tr h="4898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</a:rPr>
                        <a:t>RELACIÓN PODERES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                </a:t>
                      </a:r>
                      <a:r>
                        <a:rPr lang="es-ES" sz="1800" u="sng" dirty="0" smtClean="0">
                          <a:effectLst/>
                        </a:rPr>
                        <a:t>                                               Non </a:t>
                      </a:r>
                      <a:r>
                        <a:rPr lang="es-ES" sz="1800" u="sng" dirty="0">
                          <a:effectLst/>
                        </a:rPr>
                        <a:t>se </a:t>
                      </a:r>
                      <a:r>
                        <a:rPr lang="es-ES" sz="1800" u="sng" dirty="0" err="1">
                          <a:effectLst/>
                        </a:rPr>
                        <a:t>recoñece</a:t>
                      </a:r>
                      <a:r>
                        <a:rPr lang="es-ES" sz="1800" u="sng" dirty="0">
                          <a:effectLst/>
                        </a:rPr>
                        <a:t> a separación de poderes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                </a:t>
                      </a:r>
                      <a:r>
                        <a:rPr lang="es-ES" sz="1800" u="sng" dirty="0" smtClean="0">
                          <a:effectLst/>
                        </a:rPr>
                        <a:t>                                                Poder </a:t>
                      </a:r>
                      <a:r>
                        <a:rPr lang="es-ES" sz="1800" u="sng" dirty="0" err="1">
                          <a:effectLst/>
                        </a:rPr>
                        <a:t>lexislativo</a:t>
                      </a:r>
                      <a:r>
                        <a:rPr lang="es-ES" sz="1800" u="sng" dirty="0">
                          <a:effectLst/>
                        </a:rPr>
                        <a:t> compartido polo </a:t>
                      </a:r>
                      <a:r>
                        <a:rPr lang="es-ES" sz="1800" u="sng" dirty="0" err="1">
                          <a:effectLst/>
                        </a:rPr>
                        <a:t>Rei</a:t>
                      </a:r>
                      <a:r>
                        <a:rPr lang="es-ES" sz="1800" u="sng" dirty="0">
                          <a:effectLst/>
                        </a:rPr>
                        <a:t> e Cortes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1224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</a:rPr>
                        <a:t>DEREITOS</a:t>
                      </a:r>
                      <a:endParaRPr lang="es-E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</a:rPr>
                        <a:t>FUNDAMEN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Liberdade</a:t>
                      </a:r>
                      <a:r>
                        <a:rPr lang="es-ES" sz="1800" dirty="0">
                          <a:effectLst/>
                        </a:rPr>
                        <a:t> Expresión. Habeas Corpus. </a:t>
                      </a:r>
                      <a:r>
                        <a:rPr lang="es-ES" sz="1800" dirty="0" err="1">
                          <a:effectLst/>
                        </a:rPr>
                        <a:t>Xurado</a:t>
                      </a:r>
                      <a:r>
                        <a:rPr lang="es-ES" sz="1800" dirty="0">
                          <a:effectLst/>
                        </a:rPr>
                        <a:t> para delitos Imprenta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Inviolabilidade</a:t>
                      </a:r>
                      <a:r>
                        <a:rPr lang="es-ES" sz="1800" dirty="0">
                          <a:effectLst/>
                        </a:rPr>
                        <a:t> domicilio...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 err="1">
                          <a:effectLst/>
                        </a:rPr>
                        <a:t>Suprímese</a:t>
                      </a:r>
                      <a:r>
                        <a:rPr lang="es-ES" sz="1800" u="sng" dirty="0">
                          <a:effectLst/>
                        </a:rPr>
                        <a:t> o </a:t>
                      </a:r>
                      <a:r>
                        <a:rPr lang="es-ES" sz="1800" u="sng" dirty="0" err="1">
                          <a:effectLst/>
                        </a:rPr>
                        <a:t>xurado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Recoñécense</a:t>
                      </a:r>
                      <a:r>
                        <a:rPr lang="es-ES" sz="1800" dirty="0">
                          <a:effectLst/>
                        </a:rPr>
                        <a:t> os </a:t>
                      </a:r>
                      <a:r>
                        <a:rPr lang="es-ES" sz="1800" dirty="0" err="1">
                          <a:effectLst/>
                        </a:rPr>
                        <a:t>mesmos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dereitos</a:t>
                      </a:r>
                      <a:r>
                        <a:rPr lang="es-ES" sz="1800" dirty="0">
                          <a:effectLst/>
                        </a:rPr>
                        <a:t> que </a:t>
                      </a:r>
                      <a:r>
                        <a:rPr lang="es-ES" sz="1800" dirty="0" err="1">
                          <a:effectLst/>
                        </a:rPr>
                        <a:t>na</a:t>
                      </a:r>
                      <a:r>
                        <a:rPr lang="es-ES" sz="1800" dirty="0">
                          <a:effectLst/>
                        </a:rPr>
                        <a:t> de 1837, pero </a:t>
                      </a:r>
                      <a:r>
                        <a:rPr lang="es-ES" sz="1800" dirty="0" err="1">
                          <a:effectLst/>
                        </a:rPr>
                        <a:t>remítense</a:t>
                      </a:r>
                      <a:r>
                        <a:rPr lang="es-ES" sz="1800" dirty="0">
                          <a:effectLst/>
                        </a:rPr>
                        <a:t> a </a:t>
                      </a:r>
                      <a:r>
                        <a:rPr lang="es-ES" sz="1800" dirty="0" err="1">
                          <a:effectLst/>
                        </a:rPr>
                        <a:t>leis</a:t>
                      </a:r>
                      <a:r>
                        <a:rPr lang="es-ES" sz="1800" dirty="0">
                          <a:effectLst/>
                        </a:rPr>
                        <a:t> posteriores que os recortan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  <a:tr h="24492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</a:rPr>
                        <a:t>SUFRAXIO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                                            </a:t>
                      </a:r>
                      <a:r>
                        <a:rPr lang="es-ES" sz="1800" u="sng" dirty="0" smtClean="0">
                          <a:effectLst/>
                        </a:rPr>
                        <a:t>                                                </a:t>
                      </a:r>
                      <a:r>
                        <a:rPr lang="es-ES" sz="1800" u="sng" dirty="0">
                          <a:effectLst/>
                        </a:rPr>
                        <a:t>Censatario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489857">
                <a:tc v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>
                          <a:effectLst/>
                        </a:rPr>
                        <a:t>Congreso: </a:t>
                      </a:r>
                      <a:r>
                        <a:rPr lang="es-ES" sz="1800">
                          <a:effectLst/>
                        </a:rPr>
                        <a:t>Directo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>
                          <a:effectLst/>
                        </a:rPr>
                        <a:t>Senado:     </a:t>
                      </a:r>
                      <a:r>
                        <a:rPr lang="es-ES" sz="1800">
                          <a:effectLst/>
                        </a:rPr>
                        <a:t>Indirecto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Congreso: </a:t>
                      </a:r>
                      <a:r>
                        <a:rPr lang="es-ES" sz="1800" dirty="0">
                          <a:effectLst/>
                        </a:rPr>
                        <a:t>Directo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  <a:tr h="244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</a:rPr>
                        <a:t>EXÉRCITO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>
                          <a:effectLst/>
                        </a:rPr>
                        <a:t>Milicia Nacional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Non Milicia Nacional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  <a:tr h="24492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</a:rPr>
                        <a:t>RELACIÓN</a:t>
                      </a:r>
                      <a:endParaRPr lang="es-E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</a:rPr>
                        <a:t>IGREXA </a:t>
                      </a:r>
                      <a:r>
                        <a:rPr lang="es-ES" sz="1800" u="sng" dirty="0">
                          <a:effectLst/>
                        </a:rPr>
                        <a:t>ESTADO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u="sng">
                          <a:effectLst/>
                        </a:rPr>
                        <a:t>                       </a:t>
                      </a:r>
                      <a:r>
                        <a:rPr lang="es-ES" sz="1800" u="sng" smtClean="0">
                          <a:effectLst/>
                        </a:rPr>
                        <a:t>                                        </a:t>
                      </a:r>
                      <a:r>
                        <a:rPr lang="es-ES" sz="1800" u="sng" dirty="0">
                          <a:effectLst/>
                        </a:rPr>
                        <a:t>Estado mantén o culto e o clero católico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489857">
                <a:tc v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Non se recoñece a liberdade relixiosa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Católica: única </a:t>
                      </a:r>
                      <a:r>
                        <a:rPr lang="es-ES" sz="1800" dirty="0" err="1">
                          <a:effectLst/>
                        </a:rPr>
                        <a:t>relixión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5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96947"/>
            <a:ext cx="676656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OS MODERADOS</a:t>
            </a:r>
            <a:r>
              <a:rPr lang="es-ES" sz="2400" b="1" dirty="0"/>
              <a:t>: </a:t>
            </a:r>
            <a:endParaRPr lang="es-ES" sz="2400" b="1" dirty="0" smtClean="0"/>
          </a:p>
          <a:p>
            <a:pPr algn="just"/>
            <a:r>
              <a:rPr lang="es-ES" sz="2400" dirty="0" smtClean="0"/>
              <a:t>Van </a:t>
            </a:r>
            <a:r>
              <a:rPr lang="es-ES" sz="2400" dirty="0"/>
              <a:t>gobernar </a:t>
            </a:r>
            <a:r>
              <a:rPr lang="es-ES" sz="2400" dirty="0" err="1"/>
              <a:t>na</a:t>
            </a:r>
            <a:r>
              <a:rPr lang="es-ES" sz="2400" dirty="0"/>
              <a:t> </a:t>
            </a:r>
            <a:r>
              <a:rPr lang="es-ES" sz="2400" dirty="0" err="1"/>
              <a:t>maior</a:t>
            </a:r>
            <a:r>
              <a:rPr lang="es-ES" sz="2400" dirty="0"/>
              <a:t> parte do reinado de Sabela II. </a:t>
            </a:r>
            <a:endParaRPr lang="es-ES" sz="2400" dirty="0" smtClean="0"/>
          </a:p>
          <a:p>
            <a:pPr algn="just"/>
            <a:r>
              <a:rPr lang="es-ES" sz="2400" dirty="0"/>
              <a:t>C</a:t>
            </a:r>
            <a:r>
              <a:rPr lang="es-ES" sz="2400" dirty="0" smtClean="0"/>
              <a:t>rearán </a:t>
            </a:r>
            <a:r>
              <a:rPr lang="es-ES" sz="2400" dirty="0"/>
              <a:t>as </a:t>
            </a:r>
            <a:r>
              <a:rPr lang="es-ES" sz="2400" dirty="0" err="1"/>
              <a:t>Institucións</a:t>
            </a:r>
            <a:r>
              <a:rPr lang="es-ES" sz="2400" dirty="0"/>
              <a:t> </a:t>
            </a:r>
            <a:r>
              <a:rPr lang="es-ES" sz="2400" dirty="0" err="1"/>
              <a:t>fundamentais</a:t>
            </a:r>
            <a:r>
              <a:rPr lang="es-ES" sz="2400" dirty="0"/>
              <a:t> do Estado Liberal, </a:t>
            </a:r>
            <a:r>
              <a:rPr lang="es-ES" sz="2400" dirty="0" err="1"/>
              <a:t>seguindo</a:t>
            </a:r>
            <a:r>
              <a:rPr lang="es-ES" sz="2400" dirty="0"/>
              <a:t> o modelo francés, </a:t>
            </a:r>
            <a:r>
              <a:rPr lang="es-ES" sz="2400" dirty="0" err="1"/>
              <a:t>baseado</a:t>
            </a:r>
            <a:r>
              <a:rPr lang="es-ES" sz="2400" dirty="0"/>
              <a:t> no </a:t>
            </a:r>
            <a:endParaRPr lang="es-ES" sz="2400" dirty="0" smtClean="0"/>
          </a:p>
          <a:p>
            <a:pPr algn="just"/>
            <a:r>
              <a:rPr lang="es-ES" sz="2400" b="1" dirty="0" smtClean="0"/>
              <a:t>. Centralismo, </a:t>
            </a:r>
          </a:p>
          <a:p>
            <a:pPr algn="just"/>
            <a:r>
              <a:rPr lang="es-ES" sz="2400" b="1" dirty="0" smtClean="0"/>
              <a:t>. Uniformización  </a:t>
            </a:r>
            <a:endParaRPr lang="es-ES" sz="2400" dirty="0"/>
          </a:p>
          <a:p>
            <a:pPr algn="just"/>
            <a:r>
              <a:rPr lang="es-ES" sz="2400" dirty="0" smtClean="0"/>
              <a:t>. Creación </a:t>
            </a:r>
            <a:r>
              <a:rPr lang="es-ES" sz="2400" dirty="0" err="1" smtClean="0"/>
              <a:t>dunha</a:t>
            </a:r>
            <a:r>
              <a:rPr lang="es-ES" sz="2400" dirty="0" smtClean="0"/>
              <a:t> </a:t>
            </a:r>
            <a:r>
              <a:rPr lang="es-ES" sz="2400" b="1" dirty="0"/>
              <a:t>Administración do </a:t>
            </a:r>
            <a:r>
              <a:rPr lang="es-ES" sz="2400" b="1" dirty="0" smtClean="0"/>
              <a:t>Estado</a:t>
            </a:r>
            <a:r>
              <a:rPr lang="es-ES" sz="2400" dirty="0" smtClean="0"/>
              <a:t>, mediante: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División </a:t>
            </a:r>
            <a:r>
              <a:rPr lang="es-ES" sz="2400" dirty="0"/>
              <a:t>en provincias a cargo </a:t>
            </a:r>
            <a:r>
              <a:rPr lang="es-ES" sz="2400" dirty="0" smtClean="0"/>
              <a:t>do </a:t>
            </a:r>
            <a:r>
              <a:rPr lang="es-ES" sz="2400" dirty="0"/>
              <a:t>gobernador </a:t>
            </a:r>
            <a:r>
              <a:rPr lang="es-ES" sz="2400" dirty="0" smtClean="0"/>
              <a:t>civil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C</a:t>
            </a:r>
            <a:r>
              <a:rPr lang="es-ES" sz="2400" dirty="0" smtClean="0"/>
              <a:t>reación </a:t>
            </a:r>
            <a:r>
              <a:rPr lang="es-ES" sz="2400" dirty="0"/>
              <a:t>dos </a:t>
            </a:r>
            <a:r>
              <a:rPr lang="es-ES" sz="2400" dirty="0" smtClean="0"/>
              <a:t>ministerios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L</a:t>
            </a:r>
            <a:r>
              <a:rPr lang="es-ES" sz="2400" dirty="0" smtClean="0"/>
              <a:t>imitación </a:t>
            </a:r>
            <a:r>
              <a:rPr lang="es-ES" sz="2400" dirty="0"/>
              <a:t>dos </a:t>
            </a:r>
            <a:r>
              <a:rPr lang="es-ES" sz="2400" dirty="0" err="1"/>
              <a:t>réximes</a:t>
            </a:r>
            <a:r>
              <a:rPr lang="es-ES" sz="2400" dirty="0"/>
              <a:t> </a:t>
            </a:r>
            <a:r>
              <a:rPr lang="es-ES" sz="2400" dirty="0" err="1" smtClean="0"/>
              <a:t>forais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C</a:t>
            </a:r>
            <a:r>
              <a:rPr lang="es-ES" sz="2400" dirty="0" smtClean="0"/>
              <a:t>onfiguración </a:t>
            </a:r>
            <a:r>
              <a:rPr lang="es-ES" sz="2400" dirty="0"/>
              <a:t>do Tribunal </a:t>
            </a:r>
            <a:r>
              <a:rPr lang="es-ES" sz="2400" dirty="0" smtClean="0"/>
              <a:t>Supremo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Códigos </a:t>
            </a:r>
            <a:r>
              <a:rPr lang="es-ES" sz="2400" dirty="0"/>
              <a:t>Civil e Penal,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Reforma </a:t>
            </a:r>
            <a:r>
              <a:rPr lang="es-ES" sz="2400" dirty="0"/>
              <a:t>de </a:t>
            </a:r>
            <a:r>
              <a:rPr lang="es-ES" sz="2400" dirty="0" err="1" smtClean="0"/>
              <a:t>Facenda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Organización </a:t>
            </a:r>
            <a:r>
              <a:rPr lang="es-ES" sz="2400" dirty="0"/>
              <a:t>da </a:t>
            </a:r>
            <a:r>
              <a:rPr lang="es-ES" sz="2400" dirty="0" err="1"/>
              <a:t>Instrución</a:t>
            </a:r>
            <a:r>
              <a:rPr lang="es-ES" sz="2400" dirty="0"/>
              <a:t> Pública...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Fundan a </a:t>
            </a:r>
            <a:r>
              <a:rPr lang="es-ES" sz="2400" dirty="0" err="1"/>
              <a:t>Garda</a:t>
            </a:r>
            <a:r>
              <a:rPr lang="es-ES" sz="2400" dirty="0"/>
              <a:t> </a:t>
            </a:r>
            <a:r>
              <a:rPr lang="es-ES" sz="2400" dirty="0" smtClean="0"/>
              <a:t>Civil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/>
              <a:t>R</a:t>
            </a:r>
            <a:r>
              <a:rPr lang="es-ES" sz="2400" dirty="0" err="1" smtClean="0"/>
              <a:t>exeitan</a:t>
            </a:r>
            <a:r>
              <a:rPr lang="es-ES" sz="2400" dirty="0" smtClean="0"/>
              <a:t> </a:t>
            </a:r>
            <a:r>
              <a:rPr lang="es-ES" sz="2400" dirty="0" err="1"/>
              <a:t>sempre</a:t>
            </a:r>
            <a:r>
              <a:rPr lang="es-ES" sz="2400" dirty="0"/>
              <a:t> a formación da Milicia Nacional </a:t>
            </a:r>
            <a:r>
              <a:rPr lang="es-ES" sz="2400" dirty="0" smtClean="0"/>
              <a:t>e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Avogan</a:t>
            </a:r>
            <a:r>
              <a:rPr lang="es-ES" sz="2400" dirty="0" smtClean="0"/>
              <a:t> </a:t>
            </a:r>
            <a:r>
              <a:rPr lang="es-ES" sz="2400" dirty="0"/>
              <a:t>polo control dos </a:t>
            </a:r>
            <a:r>
              <a:rPr lang="es-ES" sz="2400" dirty="0" err="1"/>
              <a:t>Concellos</a:t>
            </a:r>
            <a:r>
              <a:rPr lang="es-ES" sz="2400" dirty="0"/>
              <a:t> polo </a:t>
            </a:r>
            <a:r>
              <a:rPr lang="es-ES" sz="2400" dirty="0" err="1"/>
              <a:t>goberno</a:t>
            </a:r>
            <a:r>
              <a:rPr lang="es-ES" sz="2400" dirty="0"/>
              <a:t>.</a:t>
            </a:r>
          </a:p>
        </p:txBody>
      </p:sp>
      <p:pic>
        <p:nvPicPr>
          <p:cNvPr id="3" name="Picture 4" descr="FERNANDO MUÑOZ MECENAS DEL PARTIDO MODER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38" y="84765"/>
            <a:ext cx="4789912" cy="677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3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6608" y="0"/>
            <a:ext cx="56411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Durante a 1ª Guerra Carlista,  </a:t>
            </a:r>
            <a:r>
              <a:rPr lang="es-ES" sz="2400" dirty="0" err="1"/>
              <a:t>chegarán</a:t>
            </a:r>
            <a:r>
              <a:rPr lang="es-ES" sz="2400" dirty="0"/>
              <a:t> a un </a:t>
            </a:r>
            <a:r>
              <a:rPr lang="es-ES" sz="2400" dirty="0" err="1"/>
              <a:t>acordo</a:t>
            </a:r>
            <a:r>
              <a:rPr lang="es-ES" sz="2400" dirty="0"/>
              <a:t> </a:t>
            </a:r>
            <a:r>
              <a:rPr lang="es-ES" sz="2400" dirty="0" err="1"/>
              <a:t>cos</a:t>
            </a:r>
            <a:r>
              <a:rPr lang="es-ES" sz="2400" dirty="0"/>
              <a:t> progresistas, o que se traducirá </a:t>
            </a:r>
            <a:r>
              <a:rPr lang="es-ES" sz="2400" dirty="0" err="1"/>
              <a:t>na</a:t>
            </a:r>
            <a:r>
              <a:rPr lang="es-ES" sz="2400" dirty="0"/>
              <a:t> aprobación da Constitución de 1837.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partir de 1843, van gobernar </a:t>
            </a:r>
            <a:r>
              <a:rPr lang="es-ES" sz="2400" dirty="0" err="1"/>
              <a:t>na</a:t>
            </a:r>
            <a:r>
              <a:rPr lang="es-ES" sz="2400" dirty="0"/>
              <a:t> </a:t>
            </a:r>
            <a:r>
              <a:rPr lang="es-ES" sz="2400" dirty="0" err="1"/>
              <a:t>persoa</a:t>
            </a:r>
            <a:r>
              <a:rPr lang="es-ES" sz="2400" dirty="0"/>
              <a:t> do </a:t>
            </a:r>
            <a:r>
              <a:rPr lang="es-ES" sz="2400" dirty="0" err="1"/>
              <a:t>xeneral</a:t>
            </a:r>
            <a:r>
              <a:rPr lang="es-ES" sz="2400" dirty="0"/>
              <a:t> Narváez e instaurarán o </a:t>
            </a:r>
            <a:r>
              <a:rPr lang="es-ES" sz="2400" dirty="0" err="1"/>
              <a:t>seu</a:t>
            </a:r>
            <a:r>
              <a:rPr lang="es-ES" sz="2400" dirty="0"/>
              <a:t> Liberalismo moderado </a:t>
            </a:r>
            <a:r>
              <a:rPr lang="es-ES" sz="2400" dirty="0" err="1"/>
              <a:t>na</a:t>
            </a:r>
            <a:r>
              <a:rPr lang="es-ES" sz="2400" dirty="0"/>
              <a:t> Constitución de 1845.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                     Pódense distinguir varias </a:t>
            </a:r>
            <a:r>
              <a:rPr lang="es-ES" sz="2400" dirty="0" smtClean="0"/>
              <a:t>tendencias:</a:t>
            </a:r>
          </a:p>
          <a:p>
            <a:pPr algn="just"/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A</a:t>
            </a:r>
            <a:r>
              <a:rPr lang="es-ES" sz="2400" dirty="0" smtClean="0"/>
              <a:t> </a:t>
            </a:r>
            <a:r>
              <a:rPr lang="es-ES" sz="2400" dirty="0"/>
              <a:t>autoritaria, </a:t>
            </a:r>
            <a:r>
              <a:rPr lang="es-ES" sz="2400" dirty="0" err="1"/>
              <a:t>moi</a:t>
            </a:r>
            <a:r>
              <a:rPr lang="es-ES" sz="2400" dirty="0"/>
              <a:t> próxima </a:t>
            </a:r>
            <a:r>
              <a:rPr lang="es-ES" sz="2400" dirty="0" err="1"/>
              <a:t>ós</a:t>
            </a:r>
            <a:r>
              <a:rPr lang="es-ES" sz="2400" dirty="0"/>
              <a:t> absolutistas, liderada por Bravo </a:t>
            </a:r>
            <a:r>
              <a:rPr lang="es-ES" sz="2400" dirty="0" smtClean="0"/>
              <a:t>Murillo</a:t>
            </a:r>
          </a:p>
          <a:p>
            <a:pPr marL="342900" indent="-342900" algn="just">
              <a:buFontTx/>
              <a:buChar char="-"/>
            </a:pP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O</a:t>
            </a:r>
            <a:r>
              <a:rPr lang="es-ES" sz="2400" dirty="0" smtClean="0"/>
              <a:t>s </a:t>
            </a:r>
            <a:r>
              <a:rPr lang="es-ES" sz="2400" dirty="0"/>
              <a:t>puritanos, defensores da Constitución de 1837, entre os que destaca Pacheco </a:t>
            </a:r>
            <a:endParaRPr lang="es-ES" sz="800" dirty="0"/>
          </a:p>
          <a:p>
            <a:pPr algn="just"/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O</a:t>
            </a:r>
            <a:r>
              <a:rPr lang="es-ES" sz="2400" dirty="0" smtClean="0"/>
              <a:t>s </a:t>
            </a:r>
            <a:r>
              <a:rPr lang="es-ES" sz="2400" dirty="0"/>
              <a:t>propiamente moderados, liderados por Narváez.</a:t>
            </a:r>
          </a:p>
        </p:txBody>
      </p:sp>
      <p:pic>
        <p:nvPicPr>
          <p:cNvPr id="12290" name="Picture 2" descr="5. LA ETAPA ISABELINA (1843-1865) | HIS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3" y="1118315"/>
            <a:ext cx="6339593" cy="43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9" y="0"/>
            <a:ext cx="10501386" cy="687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8474" y="239151"/>
            <a:ext cx="568334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u="sng" dirty="0"/>
              <a:t>OS PROGRESISTAS:  </a:t>
            </a:r>
            <a:endParaRPr lang="pt-BR" sz="2400" b="1" u="sng" dirty="0" smtClean="0"/>
          </a:p>
          <a:p>
            <a:pPr algn="just"/>
            <a:endParaRPr lang="pt-BR" sz="800" b="1" u="sng" dirty="0" smtClean="0"/>
          </a:p>
          <a:p>
            <a:pPr algn="just"/>
            <a:r>
              <a:rPr lang="es-ES" sz="2400" dirty="0" smtClean="0"/>
              <a:t>Estarán </a:t>
            </a:r>
            <a:r>
              <a:rPr lang="es-ES" sz="2400" dirty="0" err="1"/>
              <a:t>fóra</a:t>
            </a:r>
            <a:r>
              <a:rPr lang="es-ES" sz="2400" dirty="0"/>
              <a:t> do poder </a:t>
            </a:r>
            <a:r>
              <a:rPr lang="es-ES" sz="2400" dirty="0" err="1"/>
              <a:t>na</a:t>
            </a:r>
            <a:r>
              <a:rPr lang="es-ES" sz="2400" dirty="0"/>
              <a:t> </a:t>
            </a:r>
            <a:r>
              <a:rPr lang="es-ES" sz="2400" dirty="0" err="1"/>
              <a:t>meirande</a:t>
            </a:r>
            <a:r>
              <a:rPr lang="es-ES" sz="2400" dirty="0"/>
              <a:t> parte do reinado </a:t>
            </a:r>
            <a:r>
              <a:rPr lang="es-ES" sz="2400" dirty="0" err="1"/>
              <a:t>posto</a:t>
            </a:r>
            <a:r>
              <a:rPr lang="es-ES" sz="2400" dirty="0"/>
              <a:t> que a </a:t>
            </a:r>
            <a:r>
              <a:rPr lang="es-ES" sz="2400" dirty="0" err="1"/>
              <a:t>Raíña</a:t>
            </a:r>
            <a:r>
              <a:rPr lang="es-ES" sz="2400" dirty="0"/>
              <a:t> dará </a:t>
            </a:r>
            <a:r>
              <a:rPr lang="es-ES" sz="2400" dirty="0" err="1"/>
              <a:t>sempre</a:t>
            </a:r>
            <a:r>
              <a:rPr lang="es-ES" sz="2400" dirty="0"/>
              <a:t> a </a:t>
            </a:r>
            <a:r>
              <a:rPr lang="es-ES" sz="2400" dirty="0" err="1"/>
              <a:t>súa</a:t>
            </a:r>
            <a:r>
              <a:rPr lang="es-ES" sz="2400" dirty="0"/>
              <a:t> confianza </a:t>
            </a:r>
            <a:r>
              <a:rPr lang="es-ES" sz="2400" dirty="0" err="1"/>
              <a:t>ós</a:t>
            </a:r>
            <a:r>
              <a:rPr lang="es-ES" sz="2400" dirty="0"/>
              <a:t> moderados.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err="1" smtClean="0"/>
              <a:t>Ós</a:t>
            </a:r>
            <a:r>
              <a:rPr lang="es-ES" sz="2400" dirty="0" smtClean="0"/>
              <a:t> </a:t>
            </a:r>
            <a:r>
              <a:rPr lang="es-ES" sz="2400" dirty="0"/>
              <a:t>progresistas non </a:t>
            </a:r>
            <a:r>
              <a:rPr lang="es-ES" sz="2400" dirty="0" err="1"/>
              <a:t>lles</a:t>
            </a:r>
            <a:r>
              <a:rPr lang="es-ES" sz="2400" dirty="0"/>
              <a:t> queda </a:t>
            </a:r>
            <a:r>
              <a:rPr lang="es-ES" sz="2400" dirty="0" err="1"/>
              <a:t>outra</a:t>
            </a:r>
            <a:r>
              <a:rPr lang="es-ES" sz="2400" dirty="0"/>
              <a:t> alternativa que </a:t>
            </a:r>
            <a:r>
              <a:rPr lang="es-ES" sz="2400" dirty="0" err="1"/>
              <a:t>saírse</a:t>
            </a:r>
            <a:r>
              <a:rPr lang="es-ES" sz="2400" dirty="0"/>
              <a:t> do sistema político e mediante </a:t>
            </a:r>
            <a:r>
              <a:rPr lang="es-ES" sz="2400" dirty="0" err="1"/>
              <a:t>pronunciamentos</a:t>
            </a:r>
            <a:r>
              <a:rPr lang="es-ES" sz="2400" dirty="0"/>
              <a:t> militares  </a:t>
            </a:r>
            <a:r>
              <a:rPr lang="es-ES" sz="2400" dirty="0" err="1"/>
              <a:t>ou</a:t>
            </a:r>
            <a:r>
              <a:rPr lang="es-ES" sz="2400" dirty="0"/>
              <a:t> </a:t>
            </a:r>
            <a:r>
              <a:rPr lang="es-ES" sz="2400" dirty="0" err="1"/>
              <a:t>levantamentos</a:t>
            </a:r>
            <a:r>
              <a:rPr lang="es-ES" sz="2400" dirty="0"/>
              <a:t> urbanos ( coa creación de </a:t>
            </a:r>
            <a:r>
              <a:rPr lang="es-ES" sz="2400" dirty="0" err="1"/>
              <a:t>Xuntas</a:t>
            </a:r>
            <a:r>
              <a:rPr lang="es-ES" sz="2400" dirty="0"/>
              <a:t> Revolucionaria e </a:t>
            </a:r>
            <a:r>
              <a:rPr lang="es-ES" sz="2400" dirty="0" err="1"/>
              <a:t>recorrendo</a:t>
            </a:r>
            <a:r>
              <a:rPr lang="es-ES" sz="2400" dirty="0"/>
              <a:t> </a:t>
            </a:r>
            <a:r>
              <a:rPr lang="es-ES" sz="2400" dirty="0" err="1"/>
              <a:t>sempre</a:t>
            </a:r>
            <a:r>
              <a:rPr lang="es-ES" sz="2400" dirty="0"/>
              <a:t> á formación da Milicia Nacional) conquistar o poder político e forzar á </a:t>
            </a:r>
            <a:r>
              <a:rPr lang="es-ES" sz="2400" dirty="0" err="1"/>
              <a:t>Raíña</a:t>
            </a:r>
            <a:r>
              <a:rPr lang="es-ES" sz="2400" dirty="0"/>
              <a:t> a </a:t>
            </a:r>
            <a:r>
              <a:rPr lang="es-ES" sz="2400" dirty="0" err="1"/>
              <a:t>outorgarlles</a:t>
            </a:r>
            <a:r>
              <a:rPr lang="es-ES" sz="2400" dirty="0"/>
              <a:t>  a </a:t>
            </a:r>
            <a:r>
              <a:rPr lang="es-ES" sz="2400" dirty="0" err="1"/>
              <a:t>súa</a:t>
            </a:r>
            <a:r>
              <a:rPr lang="es-ES" sz="2400" dirty="0"/>
              <a:t> confianza.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err="1" smtClean="0"/>
              <a:t>Unha</a:t>
            </a:r>
            <a:r>
              <a:rPr lang="es-ES" sz="2400" dirty="0" smtClean="0"/>
              <a:t> </a:t>
            </a:r>
            <a:r>
              <a:rPr lang="es-ES" sz="2400" dirty="0"/>
              <a:t>vez no poder, </a:t>
            </a:r>
            <a:r>
              <a:rPr lang="es-ES" sz="2400" dirty="0" err="1"/>
              <a:t>estes</a:t>
            </a:r>
            <a:r>
              <a:rPr lang="es-ES" sz="2400" dirty="0"/>
              <a:t> </a:t>
            </a:r>
            <a:r>
              <a:rPr lang="es-ES" sz="2400" dirty="0" err="1"/>
              <a:t>disolven</a:t>
            </a:r>
            <a:r>
              <a:rPr lang="es-ES" sz="2400" dirty="0"/>
              <a:t> as </a:t>
            </a:r>
            <a:r>
              <a:rPr lang="es-ES" sz="2400" dirty="0" err="1"/>
              <a:t>Xuntas</a:t>
            </a:r>
            <a:r>
              <a:rPr lang="es-ES" sz="2400" dirty="0"/>
              <a:t>, e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compoñentes</a:t>
            </a:r>
            <a:r>
              <a:rPr lang="es-ES" sz="2400" dirty="0"/>
              <a:t> os integran nos </a:t>
            </a:r>
            <a:r>
              <a:rPr lang="es-ES" sz="2400" dirty="0" err="1"/>
              <a:t>Concellos</a:t>
            </a:r>
            <a:r>
              <a:rPr lang="es-ES" sz="2400" dirty="0"/>
              <a:t> e </a:t>
            </a:r>
            <a:r>
              <a:rPr lang="es-ES" sz="2400" dirty="0" err="1"/>
              <a:t>Deputacións</a:t>
            </a:r>
            <a:r>
              <a:rPr lang="es-ES" sz="2400" dirty="0"/>
              <a:t>, e convocan Cortes </a:t>
            </a:r>
            <a:r>
              <a:rPr lang="es-ES" sz="2400" dirty="0" err="1"/>
              <a:t>Constituíntes</a:t>
            </a:r>
            <a:r>
              <a:rPr lang="es-ES" sz="2400" dirty="0"/>
              <a:t>.</a:t>
            </a:r>
          </a:p>
        </p:txBody>
      </p:sp>
      <p:pic>
        <p:nvPicPr>
          <p:cNvPr id="3" name="Picture 2" descr="Revolución española de 1854 - Wikipedia, la enciclopedia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822" y="1096235"/>
            <a:ext cx="6357870" cy="4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5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39149" y="117693"/>
            <a:ext cx="53597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Durante o </a:t>
            </a:r>
            <a:r>
              <a:rPr lang="es-ES" sz="2400" dirty="0" err="1"/>
              <a:t>século</a:t>
            </a:r>
            <a:r>
              <a:rPr lang="es-ES" sz="2400" dirty="0"/>
              <a:t> XIX os progresistas levaron </a:t>
            </a:r>
            <a:r>
              <a:rPr lang="es-ES" sz="2400" dirty="0" err="1"/>
              <a:t>adiante</a:t>
            </a:r>
            <a:r>
              <a:rPr lang="es-ES" sz="2400" dirty="0"/>
              <a:t> numerosos </a:t>
            </a:r>
            <a:r>
              <a:rPr lang="es-ES" sz="2400" dirty="0" err="1"/>
              <a:t>pronunciamentos</a:t>
            </a:r>
            <a:r>
              <a:rPr lang="es-ES" sz="2400" dirty="0"/>
              <a:t> entre os que </a:t>
            </a:r>
            <a:r>
              <a:rPr lang="es-ES" sz="2400" dirty="0" err="1"/>
              <a:t>sobresaen</a:t>
            </a:r>
            <a:r>
              <a:rPr lang="es-ES" sz="2400" dirty="0"/>
              <a:t> os de 1836-37, 1840, 1854,1868</a:t>
            </a:r>
            <a:r>
              <a:rPr lang="es-ES" sz="2400" dirty="0" smtClean="0"/>
              <a:t>.. </a:t>
            </a:r>
          </a:p>
          <a:p>
            <a:pPr algn="just"/>
            <a:r>
              <a:rPr lang="es-ES" sz="2400" dirty="0" smtClean="0"/>
              <a:t>En </a:t>
            </a:r>
            <a:r>
              <a:rPr lang="es-ES" sz="2400" dirty="0" err="1"/>
              <a:t>Galicia:en</a:t>
            </a:r>
            <a:r>
              <a:rPr lang="es-ES" sz="2400" dirty="0"/>
              <a:t> Vigo, Ferrol, A Coruña e Lugo en 1840, Vigo en 1843 e en Galicia en 1846 e </a:t>
            </a:r>
            <a:r>
              <a:rPr lang="es-ES" sz="2400" dirty="0" smtClean="0"/>
              <a:t>1854.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"/>
            <a:endParaRPr kumimoji="0" lang="gl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 progresistas só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encabezarán o goberno durante 5 anos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desde 1840 ata 1868 (anteriormente nun breve período entre 1836 e 1837) e sempre despois do triunfo de pronunciamentos militares: </a:t>
            </a:r>
          </a:p>
          <a:p>
            <a:pPr algn="just"/>
            <a:endParaRPr kumimoji="0" lang="gl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1840 a 1843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 Rexencia de </a:t>
            </a:r>
            <a:r>
              <a:rPr kumimoji="0" lang="gl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Espartero</a:t>
            </a:r>
            <a:endParaRPr lang="es-ES" sz="2400" dirty="0" smtClean="0">
              <a:latin typeface="Calibri" panose="020F0502020204030204" pitchFamily="34" charset="0"/>
            </a:endParaRPr>
          </a:p>
          <a:p>
            <a:pPr algn="just"/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 De 1854 a 1856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  Bienio progresista</a:t>
            </a:r>
            <a:endParaRPr lang="gl-ES" sz="2400" dirty="0">
              <a:latin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1377" y="0"/>
            <a:ext cx="2226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-</a:t>
            </a:r>
            <a:endParaRPr kumimoji="0" lang="gl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16" name="Picture 4" descr="La desamortización española - Ediciones Rial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80" y="0"/>
            <a:ext cx="4545824" cy="686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9827" y="117693"/>
            <a:ext cx="495182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Nos períodos de </a:t>
            </a:r>
            <a:r>
              <a:rPr lang="es-ES" sz="2400" dirty="0" err="1"/>
              <a:t>gobernos</a:t>
            </a:r>
            <a:r>
              <a:rPr lang="es-ES" sz="2400" dirty="0"/>
              <a:t> progresistas </a:t>
            </a:r>
            <a:r>
              <a:rPr lang="es-ES" sz="2400" dirty="0" err="1"/>
              <a:t>desenvolverase</a:t>
            </a:r>
            <a:r>
              <a:rPr lang="es-ES" sz="2400" dirty="0"/>
              <a:t> a </a:t>
            </a:r>
            <a:r>
              <a:rPr lang="es-ES" sz="2400" dirty="0" err="1"/>
              <a:t>lexislación</a:t>
            </a:r>
            <a:r>
              <a:rPr lang="es-ES" sz="2400" dirty="0"/>
              <a:t> que propicie profundos cambios socioeconómicos</a:t>
            </a:r>
            <a:r>
              <a:rPr lang="es-ES" sz="2400" dirty="0" smtClean="0"/>
              <a:t>: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    - Desamortización de Mendizábal </a:t>
            </a:r>
            <a:endParaRPr lang="es-ES" sz="2400" dirty="0" smtClean="0"/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- </a:t>
            </a:r>
            <a:r>
              <a:rPr lang="es-ES" sz="2400" dirty="0"/>
              <a:t>Desamortización de </a:t>
            </a:r>
            <a:r>
              <a:rPr lang="es-ES" sz="2400" dirty="0" err="1"/>
              <a:t>Madoz</a:t>
            </a:r>
            <a:r>
              <a:rPr lang="es-ES" sz="2400" dirty="0"/>
              <a:t>  </a:t>
            </a:r>
            <a:endParaRPr lang="es-ES" sz="2400" dirty="0" smtClean="0"/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- </a:t>
            </a:r>
            <a:r>
              <a:rPr lang="es-ES" sz="2400" dirty="0" err="1"/>
              <a:t>Lei</a:t>
            </a:r>
            <a:r>
              <a:rPr lang="es-ES" sz="2400" dirty="0"/>
              <a:t> de </a:t>
            </a:r>
            <a:r>
              <a:rPr lang="es-ES" sz="2400" dirty="0" err="1" smtClean="0"/>
              <a:t>Ferrocarrís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          </a:t>
            </a:r>
            <a:r>
              <a:rPr lang="es-ES" sz="2400" dirty="0" smtClean="0"/>
              <a:t>   </a:t>
            </a:r>
            <a:r>
              <a:rPr lang="es-ES" sz="2400" dirty="0"/>
              <a:t>Dentro dos </a:t>
            </a:r>
            <a:r>
              <a:rPr lang="es-ES" sz="2400" dirty="0" smtClean="0"/>
              <a:t>progresistas </a:t>
            </a:r>
            <a:r>
              <a:rPr lang="es-ES" sz="2400" dirty="0"/>
              <a:t>podemos distinguir varios </a:t>
            </a:r>
            <a:r>
              <a:rPr lang="es-ES" sz="2400" dirty="0" smtClean="0"/>
              <a:t>grupos</a:t>
            </a:r>
          </a:p>
          <a:p>
            <a:pPr algn="just"/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os </a:t>
            </a:r>
            <a:r>
              <a:rPr lang="es-ES" sz="2400" b="1" i="1" dirty="0" err="1"/>
              <a:t>legais</a:t>
            </a:r>
            <a:r>
              <a:rPr lang="es-ES" sz="2400" b="1" i="1" dirty="0"/>
              <a:t>,</a:t>
            </a:r>
            <a:r>
              <a:rPr lang="es-ES" sz="2400" dirty="0"/>
              <a:t> como Evaristo San Miguel que acabarán por integrarse </a:t>
            </a:r>
            <a:r>
              <a:rPr lang="es-ES" sz="2400" dirty="0" err="1"/>
              <a:t>na</a:t>
            </a:r>
            <a:r>
              <a:rPr lang="es-ES" sz="2400" dirty="0"/>
              <a:t> Unión Liberal de </a:t>
            </a:r>
            <a:r>
              <a:rPr lang="es-ES" sz="2400" dirty="0" err="1" smtClean="0"/>
              <a:t>O´Donnell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 </a:t>
            </a:r>
            <a:r>
              <a:rPr lang="es-ES" sz="2400" dirty="0"/>
              <a:t>os </a:t>
            </a:r>
            <a:r>
              <a:rPr lang="es-ES" sz="2400" b="1" i="1" dirty="0"/>
              <a:t>puros</a:t>
            </a:r>
            <a:r>
              <a:rPr lang="es-ES" sz="2400" dirty="0"/>
              <a:t>, liderados por Espartero</a:t>
            </a:r>
            <a:r>
              <a:rPr lang="es-ES" sz="2400" dirty="0" smtClean="0"/>
              <a:t>.</a:t>
            </a:r>
          </a:p>
          <a:p>
            <a:pPr marL="342900" indent="-342900" algn="just">
              <a:buFontTx/>
              <a:buChar char="-"/>
            </a:pP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 </a:t>
            </a:r>
            <a:r>
              <a:rPr lang="es-ES" sz="2400" dirty="0"/>
              <a:t>Á </a:t>
            </a:r>
            <a:r>
              <a:rPr lang="es-ES" sz="2400" dirty="0" err="1"/>
              <a:t>esquerda</a:t>
            </a:r>
            <a:r>
              <a:rPr lang="es-ES" sz="2400" dirty="0"/>
              <a:t> os elementos que formarán o Partido Demócrata como José María Orense.</a:t>
            </a:r>
          </a:p>
        </p:txBody>
      </p:sp>
      <p:pic>
        <p:nvPicPr>
          <p:cNvPr id="14338" name="Picture 2" descr="Espartero, el Pacificador (Historia): Amazon.es: Shubert, Adri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70" y="0"/>
            <a:ext cx="4459622" cy="671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9151" y="112541"/>
            <a:ext cx="578182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O NACEMENTO DO PARTIDO DEMÓCRATA</a:t>
            </a:r>
            <a:r>
              <a:rPr lang="es-ES" sz="2400" b="1" dirty="0" smtClean="0"/>
              <a:t>: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En </a:t>
            </a:r>
            <a:r>
              <a:rPr lang="es-ES" sz="2400" dirty="0"/>
              <a:t>1849,nace, a partir do Partido Progresista, o Partido Demócrata, que ten en José María Orense un dos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principais</a:t>
            </a:r>
            <a:r>
              <a:rPr lang="es-ES" sz="2400" dirty="0"/>
              <a:t> representantes.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O </a:t>
            </a:r>
            <a:r>
              <a:rPr lang="es-ES" sz="2400" dirty="0" err="1"/>
              <a:t>seu</a:t>
            </a:r>
            <a:r>
              <a:rPr lang="es-ES" sz="2400" dirty="0"/>
              <a:t> programa contén como </a:t>
            </a:r>
            <a:r>
              <a:rPr lang="es-ES" sz="2400" dirty="0" err="1"/>
              <a:t>principais</a:t>
            </a:r>
            <a:r>
              <a:rPr lang="es-ES" sz="2400" dirty="0"/>
              <a:t> </a:t>
            </a:r>
            <a:r>
              <a:rPr lang="es-ES" sz="2400" dirty="0" smtClean="0"/>
              <a:t>puntos: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. </a:t>
            </a:r>
            <a:r>
              <a:rPr lang="es-ES" sz="2400" dirty="0" err="1" smtClean="0"/>
              <a:t>Unha</a:t>
            </a:r>
            <a:r>
              <a:rPr lang="es-ES" sz="2400" dirty="0" smtClean="0"/>
              <a:t> </a:t>
            </a:r>
            <a:r>
              <a:rPr lang="es-ES" sz="2400" b="1" u="sng" dirty="0"/>
              <a:t>ampliación das </a:t>
            </a:r>
            <a:r>
              <a:rPr lang="es-ES" sz="2400" b="1" u="sng" dirty="0" err="1"/>
              <a:t>liberdades</a:t>
            </a:r>
            <a:r>
              <a:rPr lang="es-ES" sz="2400" b="1" u="sng" dirty="0"/>
              <a:t> e </a:t>
            </a:r>
            <a:r>
              <a:rPr lang="es-ES" sz="2400" b="1" u="sng" dirty="0" err="1"/>
              <a:t>dereitos</a:t>
            </a:r>
            <a:r>
              <a:rPr lang="es-ES" sz="2400" b="1" u="sng" dirty="0"/>
              <a:t> dos </a:t>
            </a:r>
            <a:r>
              <a:rPr lang="es-ES" sz="2400" b="1" u="sng" dirty="0" err="1"/>
              <a:t>cidadáns</a:t>
            </a:r>
            <a:r>
              <a:rPr lang="es-ES" sz="2400" dirty="0"/>
              <a:t>, </a:t>
            </a:r>
            <a:r>
              <a:rPr lang="es-ES" sz="2400" dirty="0" smtClean="0"/>
              <a:t>contemplando:</a:t>
            </a:r>
          </a:p>
          <a:p>
            <a:pPr algn="just"/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                </a:t>
            </a:r>
            <a:r>
              <a:rPr lang="es-ES" sz="2400" b="1" dirty="0" err="1" smtClean="0"/>
              <a:t>Liberdade</a:t>
            </a:r>
            <a:r>
              <a:rPr lang="es-ES" sz="2400" b="1" dirty="0" smtClean="0"/>
              <a:t> </a:t>
            </a:r>
            <a:r>
              <a:rPr lang="es-ES" sz="2400" b="1" dirty="0"/>
              <a:t>de </a:t>
            </a:r>
            <a:r>
              <a:rPr lang="es-ES" sz="2400" b="1" dirty="0" smtClean="0"/>
              <a:t>conciencia,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                </a:t>
            </a:r>
            <a:r>
              <a:rPr lang="es-ES" sz="2400" b="1" dirty="0" err="1"/>
              <a:t>D</a:t>
            </a:r>
            <a:r>
              <a:rPr lang="es-ES" sz="2400" b="1" dirty="0" err="1" smtClean="0"/>
              <a:t>ereitos</a:t>
            </a:r>
            <a:r>
              <a:rPr lang="es-ES" sz="2400" b="1" dirty="0" smtClean="0"/>
              <a:t> </a:t>
            </a:r>
            <a:r>
              <a:rPr lang="es-ES" sz="2400" b="1" dirty="0"/>
              <a:t>de reunión e asociación 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                </a:t>
            </a:r>
            <a:r>
              <a:rPr lang="es-ES" sz="2400" b="1" dirty="0" err="1"/>
              <a:t>I</a:t>
            </a:r>
            <a:r>
              <a:rPr lang="es-ES" sz="2400" b="1" dirty="0" err="1" smtClean="0"/>
              <a:t>nstrución</a:t>
            </a:r>
            <a:r>
              <a:rPr lang="es-ES" sz="2400" b="1" dirty="0" smtClean="0"/>
              <a:t> </a:t>
            </a:r>
            <a:r>
              <a:rPr lang="es-ES" sz="2400" b="1" dirty="0"/>
              <a:t>primaria </a:t>
            </a:r>
            <a:r>
              <a:rPr lang="es-ES" sz="2400" b="1" dirty="0" err="1"/>
              <a:t>gratuíta</a:t>
            </a:r>
            <a:r>
              <a:rPr lang="es-ES" sz="2400" dirty="0"/>
              <a:t>.</a:t>
            </a:r>
            <a:endParaRPr lang="gl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871" y="0"/>
            <a:ext cx="4826295" cy="69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745" y="0"/>
            <a:ext cx="497996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Os demócratas </a:t>
            </a:r>
            <a:r>
              <a:rPr lang="es-ES" sz="2400" dirty="0" err="1" smtClean="0"/>
              <a:t>defenden</a:t>
            </a:r>
            <a:r>
              <a:rPr lang="es-ES" sz="2400" dirty="0" smtClean="0"/>
              <a:t>: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/>
              <a:t>S</a:t>
            </a:r>
            <a:r>
              <a:rPr lang="es-ES" sz="2400" b="1" dirty="0" smtClean="0"/>
              <a:t>oberanía </a:t>
            </a:r>
            <a:r>
              <a:rPr lang="es-ES" sz="2400" b="1" dirty="0"/>
              <a:t>nacional 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A</a:t>
            </a:r>
            <a:r>
              <a:rPr lang="es-ES" sz="2400" dirty="0" smtClean="0"/>
              <a:t> </a:t>
            </a:r>
            <a:r>
              <a:rPr lang="es-ES" sz="2400" dirty="0"/>
              <a:t>participación política </a:t>
            </a:r>
            <a:r>
              <a:rPr lang="es-ES" sz="2400" dirty="0" err="1"/>
              <a:t>xeral</a:t>
            </a:r>
            <a:r>
              <a:rPr lang="es-ES" sz="2400" dirty="0"/>
              <a:t>, </a:t>
            </a:r>
            <a:r>
              <a:rPr lang="es-ES" sz="2400" b="1" dirty="0" err="1"/>
              <a:t>co</a:t>
            </a:r>
            <a:r>
              <a:rPr lang="es-ES" sz="2400" b="1" dirty="0"/>
              <a:t> </a:t>
            </a:r>
            <a:r>
              <a:rPr lang="es-ES" sz="2400" b="1" dirty="0" err="1"/>
              <a:t>sufraxio</a:t>
            </a:r>
            <a:r>
              <a:rPr lang="es-ES" sz="2400" b="1" dirty="0"/>
              <a:t> </a:t>
            </a:r>
            <a:r>
              <a:rPr lang="es-ES" sz="2400" b="1" dirty="0" smtClean="0"/>
              <a:t>universal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 </a:t>
            </a:r>
            <a:r>
              <a:rPr lang="es-ES" sz="2400" b="1" dirty="0" err="1" smtClean="0"/>
              <a:t>Unhas</a:t>
            </a:r>
            <a:r>
              <a:rPr lang="es-ES" sz="2400" b="1" dirty="0" smtClean="0"/>
              <a:t> </a:t>
            </a:r>
            <a:r>
              <a:rPr lang="es-ES" sz="2400" b="1" dirty="0"/>
              <a:t>cortes </a:t>
            </a:r>
            <a:r>
              <a:rPr lang="es-ES" sz="2400" b="1" dirty="0" err="1" smtClean="0"/>
              <a:t>unicamerais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 O </a:t>
            </a:r>
            <a:r>
              <a:rPr lang="es-ES" sz="2400" b="1" dirty="0" err="1"/>
              <a:t>xuízo</a:t>
            </a:r>
            <a:r>
              <a:rPr lang="es-ES" sz="2400" b="1" dirty="0"/>
              <a:t> por </a:t>
            </a:r>
            <a:r>
              <a:rPr lang="es-ES" sz="2400" b="1" dirty="0" err="1"/>
              <a:t>xurados</a:t>
            </a:r>
            <a:r>
              <a:rPr lang="es-ES" sz="2400" b="1" dirty="0"/>
              <a:t> en todo tipo de delitos</a:t>
            </a:r>
            <a:r>
              <a:rPr lang="es-ES" sz="2400" dirty="0"/>
              <a:t> 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err="1"/>
              <a:t>E</a:t>
            </a:r>
            <a:r>
              <a:rPr lang="es-ES" sz="2400" b="1" dirty="0" err="1" smtClean="0"/>
              <a:t>lixibilidade</a:t>
            </a:r>
            <a:r>
              <a:rPr lang="es-ES" sz="2400" b="1" dirty="0" smtClean="0"/>
              <a:t> </a:t>
            </a:r>
            <a:r>
              <a:rPr lang="es-ES" sz="2400" b="1" dirty="0"/>
              <a:t>de representantes de </a:t>
            </a:r>
            <a:r>
              <a:rPr lang="es-ES" sz="2400" b="1" dirty="0" err="1"/>
              <a:t>Concellos</a:t>
            </a:r>
            <a:r>
              <a:rPr lang="es-ES" sz="2400" b="1" dirty="0" smtClean="0"/>
              <a:t>, alcaldes, </a:t>
            </a:r>
            <a:r>
              <a:rPr lang="es-ES" sz="2400" b="1" dirty="0" err="1"/>
              <a:t>Deputacións</a:t>
            </a:r>
            <a:r>
              <a:rPr lang="es-ES" sz="2400" b="1" dirty="0"/>
              <a:t> e </a:t>
            </a:r>
            <a:r>
              <a:rPr lang="es-ES" sz="2400" b="1" dirty="0" err="1"/>
              <a:t>Consello</a:t>
            </a:r>
            <a:r>
              <a:rPr lang="es-ES" sz="2400" b="1" dirty="0"/>
              <a:t> de Estado</a:t>
            </a:r>
            <a:r>
              <a:rPr lang="es-ES" sz="2400" dirty="0"/>
              <a:t>.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Alén</a:t>
            </a:r>
            <a:r>
              <a:rPr lang="es-ES" sz="2400" dirty="0" smtClean="0"/>
              <a:t> </a:t>
            </a:r>
            <a:r>
              <a:rPr lang="es-ES" sz="2400" dirty="0"/>
              <a:t>da </a:t>
            </a:r>
            <a:r>
              <a:rPr lang="es-ES" sz="2400" dirty="0" err="1"/>
              <a:t>igualdade</a:t>
            </a:r>
            <a:r>
              <a:rPr lang="es-ES" sz="2400" dirty="0"/>
              <a:t> </a:t>
            </a:r>
            <a:r>
              <a:rPr lang="es-ES" sz="2400" dirty="0" err="1"/>
              <a:t>xurídica</a:t>
            </a:r>
            <a:r>
              <a:rPr lang="es-ES" sz="2400" dirty="0"/>
              <a:t>, consideran que </a:t>
            </a:r>
            <a:r>
              <a:rPr lang="es-ES" sz="2400" b="1" dirty="0"/>
              <a:t>o </a:t>
            </a:r>
            <a:r>
              <a:rPr lang="es-ES" sz="2400" b="1" dirty="0" smtClean="0"/>
              <a:t>Estado, </a:t>
            </a:r>
            <a:r>
              <a:rPr lang="es-ES" sz="2400" b="1" dirty="0" err="1" smtClean="0"/>
              <a:t>co</a:t>
            </a:r>
            <a:r>
              <a:rPr lang="es-ES" sz="2400" b="1" dirty="0" smtClean="0"/>
              <a:t> fin de </a:t>
            </a:r>
            <a:r>
              <a:rPr lang="es-ES" sz="2400" b="1" dirty="0" err="1" smtClean="0"/>
              <a:t>atallar</a:t>
            </a:r>
            <a:r>
              <a:rPr lang="es-ES" sz="2400" b="1" dirty="0" smtClean="0"/>
              <a:t> as desigualdades económicas e </a:t>
            </a:r>
            <a:r>
              <a:rPr lang="es-ES" sz="2400" b="1" dirty="0" err="1" smtClean="0"/>
              <a:t>sociais</a:t>
            </a:r>
            <a:r>
              <a:rPr lang="es-ES" sz="2400" b="1" dirty="0"/>
              <a:t>,</a:t>
            </a:r>
            <a:r>
              <a:rPr lang="es-ES" sz="2400" b="1" dirty="0" smtClean="0"/>
              <a:t> </a:t>
            </a:r>
            <a:r>
              <a:rPr lang="es-ES" sz="2400" b="1" dirty="0"/>
              <a:t>debe </a:t>
            </a:r>
            <a:r>
              <a:rPr lang="es-ES" sz="2400" b="1" dirty="0" err="1" smtClean="0"/>
              <a:t>intervir</a:t>
            </a:r>
            <a:r>
              <a:rPr lang="es-ES" sz="2400" b="1" dirty="0" smtClean="0"/>
              <a:t>:</a:t>
            </a:r>
          </a:p>
          <a:p>
            <a:pPr algn="just"/>
            <a:r>
              <a:rPr lang="es-ES" sz="2400" b="1" dirty="0"/>
              <a:t> </a:t>
            </a:r>
            <a:r>
              <a:rPr lang="es-ES" sz="2400" b="1" dirty="0" smtClean="0"/>
              <a:t>     - no </a:t>
            </a:r>
            <a:r>
              <a:rPr lang="es-ES" sz="2400" b="1" dirty="0" err="1" smtClean="0"/>
              <a:t>ensino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     - </a:t>
            </a:r>
            <a:r>
              <a:rPr lang="es-ES" sz="2400" b="1" dirty="0" err="1" smtClean="0"/>
              <a:t>na</a:t>
            </a:r>
            <a:r>
              <a:rPr lang="es-ES" sz="2400" b="1" dirty="0" smtClean="0"/>
              <a:t> asistencia </a:t>
            </a:r>
            <a:r>
              <a:rPr lang="es-ES" sz="2400" b="1" dirty="0"/>
              <a:t>social </a:t>
            </a:r>
          </a:p>
          <a:p>
            <a:pPr algn="just"/>
            <a:r>
              <a:rPr lang="es-ES" sz="2400" b="1" dirty="0" smtClean="0"/>
              <a:t>     - no </a:t>
            </a:r>
            <a:r>
              <a:rPr lang="es-ES" sz="2400" b="1" dirty="0"/>
              <a:t>sistema </a:t>
            </a:r>
            <a:r>
              <a:rPr lang="es-ES" sz="2400" b="1" dirty="0" smtClean="0"/>
              <a:t>fiscal</a:t>
            </a:r>
            <a:endParaRPr lang="es-ES" sz="2400" dirty="0"/>
          </a:p>
        </p:txBody>
      </p:sp>
      <p:pic>
        <p:nvPicPr>
          <p:cNvPr id="3" name="Picture 2" descr="Partido Democrático (España)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864" y="757564"/>
            <a:ext cx="6904136" cy="522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1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083" y="0"/>
            <a:ext cx="60350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O TRIUNFO DO LIBERALISMO DEMOCRÁTICO:</a:t>
            </a:r>
            <a:endParaRPr lang="es-ES" sz="2400" dirty="0"/>
          </a:p>
          <a:p>
            <a:pPr algn="just"/>
            <a:r>
              <a:rPr lang="es-ES" sz="2400" u="sng" dirty="0" smtClean="0"/>
              <a:t>- A </a:t>
            </a:r>
            <a:r>
              <a:rPr lang="es-ES" sz="2400" u="sng" dirty="0"/>
              <a:t>exclusión do </a:t>
            </a:r>
            <a:r>
              <a:rPr lang="es-ES" sz="2400" u="sng" dirty="0" err="1"/>
              <a:t>goberno</a:t>
            </a:r>
            <a:r>
              <a:rPr lang="es-ES" sz="2400" u="sng" dirty="0"/>
              <a:t> do Partido Progresista</a:t>
            </a:r>
            <a:r>
              <a:rPr lang="es-ES" sz="2400" dirty="0"/>
              <a:t>, que necesariamente deberá recorrer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dirty="0" err="1"/>
              <a:t>pronunciamentos</a:t>
            </a:r>
            <a:r>
              <a:rPr lang="es-ES" sz="2400" dirty="0"/>
              <a:t> para </a:t>
            </a:r>
            <a:r>
              <a:rPr lang="es-ES" sz="2400" dirty="0" err="1"/>
              <a:t>acadar</a:t>
            </a:r>
            <a:r>
              <a:rPr lang="es-ES" sz="2400" dirty="0"/>
              <a:t> o </a:t>
            </a:r>
            <a:r>
              <a:rPr lang="es-ES" sz="2400" dirty="0" err="1" smtClean="0"/>
              <a:t>goberno</a:t>
            </a:r>
            <a:endParaRPr lang="es-ES" sz="2400" u="sng" dirty="0" smtClean="0"/>
          </a:p>
          <a:p>
            <a:pPr marL="342900" indent="-342900" algn="just">
              <a:buFontTx/>
              <a:buChar char="-"/>
            </a:pPr>
            <a:r>
              <a:rPr lang="es-ES" sz="2400" u="sng" dirty="0"/>
              <a:t>O</a:t>
            </a:r>
            <a:r>
              <a:rPr lang="es-ES" sz="2400" u="sng" dirty="0" smtClean="0"/>
              <a:t> </a:t>
            </a:r>
            <a:r>
              <a:rPr lang="es-ES" sz="2400" u="sng" dirty="0"/>
              <a:t>deterioro da </a:t>
            </a:r>
            <a:r>
              <a:rPr lang="es-ES" sz="2400" u="sng" dirty="0" err="1"/>
              <a:t>imaxe</a:t>
            </a:r>
            <a:r>
              <a:rPr lang="es-ES" sz="2400" u="sng" dirty="0"/>
              <a:t> da </a:t>
            </a:r>
            <a:r>
              <a:rPr lang="es-ES" sz="2400" u="sng" dirty="0" err="1" smtClean="0"/>
              <a:t>Raíña</a:t>
            </a:r>
            <a:r>
              <a:rPr lang="es-ES" sz="2400" dirty="0"/>
              <a:t> </a:t>
            </a:r>
            <a:r>
              <a:rPr lang="es-ES" sz="2400" dirty="0" smtClean="0"/>
              <a:t>Isabel II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O</a:t>
            </a:r>
            <a:r>
              <a:rPr lang="es-ES" sz="2400" dirty="0" smtClean="0"/>
              <a:t> </a:t>
            </a:r>
            <a:r>
              <a:rPr lang="es-ES" sz="2400" u="sng" dirty="0" err="1"/>
              <a:t>espallamento</a:t>
            </a:r>
            <a:r>
              <a:rPr lang="es-ES" sz="2400" u="sng" dirty="0"/>
              <a:t> dos principios do Liberalismo democrático, </a:t>
            </a:r>
            <a:r>
              <a:rPr lang="es-ES" sz="2400" dirty="0"/>
              <a:t>triunfante en Francia </a:t>
            </a:r>
            <a:r>
              <a:rPr lang="es-ES" sz="2400" dirty="0" err="1"/>
              <a:t>na</a:t>
            </a:r>
            <a:r>
              <a:rPr lang="es-ES" sz="2400" dirty="0"/>
              <a:t> Revolución de 1848, que ten o </a:t>
            </a:r>
            <a:r>
              <a:rPr lang="es-ES" sz="2400" dirty="0" err="1"/>
              <a:t>seu</a:t>
            </a:r>
            <a:r>
              <a:rPr lang="es-ES" sz="2400" dirty="0"/>
              <a:t> eco en España coa creación do Partido </a:t>
            </a:r>
            <a:r>
              <a:rPr lang="es-ES" sz="2400" dirty="0" smtClean="0"/>
              <a:t>Demócrata</a:t>
            </a:r>
          </a:p>
          <a:p>
            <a:pPr marL="342900" indent="-342900" algn="just">
              <a:buFontTx/>
              <a:buChar char="-"/>
            </a:pPr>
            <a:r>
              <a:rPr lang="es-ES" sz="2400" u="sng" dirty="0"/>
              <a:t>O</a:t>
            </a:r>
            <a:r>
              <a:rPr lang="es-ES" sz="2400" u="sng" dirty="0" smtClean="0"/>
              <a:t>s </a:t>
            </a:r>
            <a:r>
              <a:rPr lang="es-ES" sz="2400" u="sng" dirty="0"/>
              <a:t>efectos da </a:t>
            </a:r>
            <a:r>
              <a:rPr lang="es-ES" sz="2400" u="sng" dirty="0" err="1"/>
              <a:t>crise</a:t>
            </a:r>
            <a:r>
              <a:rPr lang="es-ES" sz="2400" u="sng" dirty="0"/>
              <a:t> económica de 1866</a:t>
            </a:r>
            <a:r>
              <a:rPr lang="es-ES" sz="2400" dirty="0" smtClean="0"/>
              <a:t>...</a:t>
            </a:r>
          </a:p>
          <a:p>
            <a:pPr algn="just"/>
            <a:r>
              <a:rPr lang="es-ES" sz="2400" dirty="0" smtClean="0"/>
              <a:t>son </a:t>
            </a:r>
            <a:r>
              <a:rPr lang="es-ES" sz="2400" dirty="0"/>
              <a:t>factores que explican a Revolución de 1868, A Gloriosa, que </a:t>
            </a:r>
            <a:r>
              <a:rPr lang="es-ES" sz="2400" dirty="0" err="1"/>
              <a:t>puxo</a:t>
            </a:r>
            <a:r>
              <a:rPr lang="es-ES" sz="2400" dirty="0"/>
              <a:t> fin </a:t>
            </a:r>
            <a:r>
              <a:rPr lang="es-ES" sz="2400" dirty="0" err="1"/>
              <a:t>ó</a:t>
            </a:r>
            <a:r>
              <a:rPr lang="es-ES" sz="2400" dirty="0"/>
              <a:t> reinado de </a:t>
            </a:r>
            <a:r>
              <a:rPr lang="es-ES" sz="2400" dirty="0" smtClean="0"/>
              <a:t>Isabel </a:t>
            </a:r>
            <a:r>
              <a:rPr lang="es-ES" sz="2400" dirty="0"/>
              <a:t>II e que </a:t>
            </a:r>
            <a:r>
              <a:rPr lang="es-ES" sz="2400" dirty="0" err="1"/>
              <a:t>propiciou</a:t>
            </a:r>
            <a:r>
              <a:rPr lang="es-ES" sz="2400" dirty="0"/>
              <a:t> a </a:t>
            </a:r>
            <a:r>
              <a:rPr lang="es-ES" sz="2400" b="1" u="sng" dirty="0" err="1"/>
              <a:t>primeira</a:t>
            </a:r>
            <a:r>
              <a:rPr lang="es-ES" sz="2400" b="1" u="sng" dirty="0"/>
              <a:t> experiencia democrática</a:t>
            </a:r>
            <a:r>
              <a:rPr lang="es-ES" sz="2400" dirty="0"/>
              <a:t> en España que se desenvolverá durante o </a:t>
            </a:r>
            <a:r>
              <a:rPr lang="es-ES" sz="2400" b="1" dirty="0"/>
              <a:t>Sexenio revolucionario</a:t>
            </a:r>
            <a:r>
              <a:rPr lang="es-ES" sz="2400" dirty="0"/>
              <a:t> de </a:t>
            </a:r>
            <a:r>
              <a:rPr lang="es-ES" sz="2400" b="1" dirty="0"/>
              <a:t>1868 a 1874. </a:t>
            </a:r>
            <a:endParaRPr lang="es-ES" sz="2400" dirty="0"/>
          </a:p>
        </p:txBody>
      </p:sp>
      <p:pic>
        <p:nvPicPr>
          <p:cNvPr id="15362" name="Picture 2" descr="El sistema de partidos en la España lib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64" y="3370153"/>
            <a:ext cx="5624765" cy="338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Los pronunciamientos en la España del X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64" y="0"/>
            <a:ext cx="4968651" cy="32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83616"/>
              </p:ext>
            </p:extLst>
          </p:nvPr>
        </p:nvGraphicFramePr>
        <p:xfrm>
          <a:off x="0" y="0"/>
          <a:ext cx="12192000" cy="6857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1768"/>
                <a:gridCol w="4221768"/>
                <a:gridCol w="3748464"/>
              </a:tblGrid>
              <a:tr h="37891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LIBERAL. DOUTRINARIO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LIB. DEMOCRÁTICO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SOBERANÍA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COMPARTIDA. REI-CORTES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POPULAR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PODERES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COMPARTIDOS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RÍXIDA SEPARACIÓN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 v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PARLAM.  BICAMERAL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PARL. UNICAMERAL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 v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TRIBUNAIS SEN XURADO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TRIB. CON XURADO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658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SISTEM. POLÍTICO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MONARQUÍA CONSTITUC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MONAR-REPÚBLICA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PARLAMENTARIA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TIPO DE ESTADO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UNITARIO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UNITARIO-FEDERAL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658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LIBERDADES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RESTRINXIDAS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AMPLAS: REUNIÓN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ASOCIACIÓN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SUFRAXIO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CENSATARIO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UNIVERSAL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SISTEM ADMTIVO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CENTRALIZACIÓN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DESCENTRALIZACIÓN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ALCALDES </a:t>
                      </a:r>
                      <a:r>
                        <a:rPr lang="es-ES" sz="2000" dirty="0" smtClean="0">
                          <a:effectLst/>
                        </a:rPr>
                        <a:t>NOMEADOS</a:t>
                      </a:r>
                      <a:r>
                        <a:rPr lang="es-ES" sz="2000" baseline="0" dirty="0" smtClean="0">
                          <a:effectLst/>
                        </a:rPr>
                        <a:t> POR GOBERNO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ELECCIÓN </a:t>
                      </a:r>
                      <a:r>
                        <a:rPr lang="es-ES" sz="2000" dirty="0" smtClean="0">
                          <a:effectLst/>
                        </a:rPr>
                        <a:t>ALCALDES POR POBO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POLÍT. ECONÓM.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PROTECCIONISMO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LIBRECAMBISMO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CONFESIONALID.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CONFESIONAL.CATOLICA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LIBERDADE CULTOS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MILICIA NACIONAL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TIPO  GOBERNO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OLIGÁRQUICO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DEMOCRÁTICO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9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APOIO SOCIAL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NOTABLES–CLASES ALTAS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CLASES MEDIAS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016084" y="1947264"/>
            <a:ext cx="18244972" cy="76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253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54744"/>
            <a:ext cx="64570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 CONSTRUCIÓN DO ESTADO LIBERAL (PRINCIPIOS DO LIBERALISMO, DIFERENZAS ENTRE AS DISTINTAS FAMILIAS POLÍTICAS) </a:t>
            </a:r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 err="1"/>
              <a:t>primeira</a:t>
            </a:r>
            <a:r>
              <a:rPr lang="es-ES" sz="2400" dirty="0"/>
              <a:t> experiencia do Liberalismo Político </a:t>
            </a:r>
            <a:r>
              <a:rPr lang="es-ES" sz="2400" dirty="0" err="1"/>
              <a:t>darase</a:t>
            </a:r>
            <a:r>
              <a:rPr lang="es-ES" sz="2400" dirty="0"/>
              <a:t> en España durante a Guerra de Independencia (1808-1813) a raíz do labor das Cortes de Cádiz (decretos que </a:t>
            </a:r>
            <a:r>
              <a:rPr lang="es-ES" sz="2400" dirty="0" err="1"/>
              <a:t>deixaban</a:t>
            </a:r>
            <a:r>
              <a:rPr lang="es-ES" sz="2400" dirty="0"/>
              <a:t> atrás o </a:t>
            </a:r>
            <a:r>
              <a:rPr lang="es-ES" sz="2400" dirty="0" err="1"/>
              <a:t>Antigo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 e a Constitución de 1812).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experiencia Liberal </a:t>
            </a:r>
            <a:r>
              <a:rPr lang="es-ES" sz="2400" dirty="0" err="1"/>
              <a:t>foi</a:t>
            </a:r>
            <a:r>
              <a:rPr lang="es-ES" sz="2400" dirty="0"/>
              <a:t> </a:t>
            </a:r>
            <a:r>
              <a:rPr lang="es-ES" sz="2400" dirty="0" err="1"/>
              <a:t>interrompida</a:t>
            </a:r>
            <a:r>
              <a:rPr lang="es-ES" sz="2400" dirty="0"/>
              <a:t> coa volta </a:t>
            </a:r>
            <a:r>
              <a:rPr lang="es-ES" sz="2400" dirty="0" err="1"/>
              <a:t>ó</a:t>
            </a:r>
            <a:r>
              <a:rPr lang="es-ES" sz="2400" dirty="0"/>
              <a:t> Absolutismo durante o reinado de Fernando VII, 1814-1833, (agás a breve </a:t>
            </a:r>
            <a:r>
              <a:rPr lang="es-ES" sz="2400" dirty="0" err="1"/>
              <a:t>paréntese</a:t>
            </a:r>
            <a:r>
              <a:rPr lang="es-ES" sz="2400" dirty="0"/>
              <a:t> dos anos do Trienio Liberal).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Será </a:t>
            </a:r>
            <a:r>
              <a:rPr lang="es-ES" sz="2400" dirty="0"/>
              <a:t>durante o reinado de Sabela II (1833-68) cando triunfe definitivamente o Liberalismo político e económico e </a:t>
            </a:r>
            <a:r>
              <a:rPr lang="es-ES" sz="2400" dirty="0" err="1"/>
              <a:t>comece</a:t>
            </a:r>
            <a:r>
              <a:rPr lang="es-ES" sz="2400" dirty="0"/>
              <a:t> a </a:t>
            </a:r>
            <a:r>
              <a:rPr lang="es-ES" sz="2400" dirty="0" err="1"/>
              <a:t>construción</a:t>
            </a:r>
            <a:r>
              <a:rPr lang="es-ES" sz="2400" dirty="0"/>
              <a:t> do Estado Liberal.</a:t>
            </a:r>
          </a:p>
        </p:txBody>
      </p:sp>
      <p:pic>
        <p:nvPicPr>
          <p:cNvPr id="3074" name="Picture 2" descr="Organización territorial de España en la Constitución de 1812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25" y="-1"/>
            <a:ext cx="4950998" cy="68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3585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PRINCIPIOS DO LIBERALISMO.</a:t>
            </a:r>
          </a:p>
          <a:p>
            <a:pPr algn="just"/>
            <a:r>
              <a:rPr lang="es-ES" sz="2400" b="1" u="sng" dirty="0" smtClean="0"/>
              <a:t>Principios políticos:</a:t>
            </a:r>
          </a:p>
          <a:p>
            <a:pPr algn="just"/>
            <a:r>
              <a:rPr lang="es-ES" sz="2400" dirty="0"/>
              <a:t>N</a:t>
            </a:r>
            <a:r>
              <a:rPr lang="es-ES" sz="2400" dirty="0" smtClean="0"/>
              <a:t>ace </a:t>
            </a:r>
            <a:r>
              <a:rPr lang="es-ES" sz="2400" dirty="0"/>
              <a:t>como oposición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Antigo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err="1" smtClean="0"/>
              <a:t>Fronte</a:t>
            </a:r>
            <a:r>
              <a:rPr lang="es-ES" sz="2400" dirty="0" smtClean="0"/>
              <a:t> </a:t>
            </a:r>
            <a:r>
              <a:rPr lang="es-ES" sz="2400" dirty="0"/>
              <a:t>á Monarquía Absoluta de </a:t>
            </a:r>
            <a:r>
              <a:rPr lang="es-ES" sz="2400" dirty="0" err="1"/>
              <a:t>orixe</a:t>
            </a:r>
            <a:r>
              <a:rPr lang="es-ES" sz="2400" dirty="0"/>
              <a:t> divino, o Liberalismo afirma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A</a:t>
            </a:r>
            <a:r>
              <a:rPr lang="es-ES" sz="2400" dirty="0" smtClean="0"/>
              <a:t> </a:t>
            </a:r>
            <a:r>
              <a:rPr lang="es-ES" sz="2400" b="1" dirty="0" smtClean="0"/>
              <a:t>Soberanía </a:t>
            </a:r>
            <a:r>
              <a:rPr lang="es-ES" sz="2400" b="1" dirty="0"/>
              <a:t>nacional 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Monarquía </a:t>
            </a:r>
            <a:r>
              <a:rPr lang="es-ES" sz="2400" b="1" dirty="0"/>
              <a:t>limitada </a:t>
            </a:r>
            <a:r>
              <a:rPr lang="es-ES" sz="2400" dirty="0"/>
              <a:t>nos </a:t>
            </a:r>
            <a:r>
              <a:rPr lang="es-ES" sz="2400" dirty="0" err="1"/>
              <a:t>seus</a:t>
            </a:r>
            <a:r>
              <a:rPr lang="es-ES" sz="2400" dirty="0"/>
              <a:t> poderes </a:t>
            </a:r>
            <a:r>
              <a:rPr lang="es-ES" sz="2400" dirty="0" smtClean="0"/>
              <a:t>por </a:t>
            </a:r>
            <a:r>
              <a:rPr lang="es-ES" sz="2400" dirty="0" err="1" smtClean="0"/>
              <a:t>unha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Constitución</a:t>
            </a:r>
            <a:r>
              <a:rPr lang="es-ES" sz="2400" dirty="0" smtClean="0"/>
              <a:t> </a:t>
            </a:r>
            <a:r>
              <a:rPr lang="es-ES" sz="2400" dirty="0"/>
              <a:t>que contemple a </a:t>
            </a:r>
            <a:r>
              <a:rPr lang="es-ES" sz="2400" b="1" dirty="0"/>
              <a:t>separación de poderes</a:t>
            </a:r>
            <a:r>
              <a:rPr lang="es-ES" sz="2400" dirty="0"/>
              <a:t> (</a:t>
            </a:r>
            <a:r>
              <a:rPr lang="es-ES" sz="2400" b="1" dirty="0" err="1"/>
              <a:t>Lexislativo</a:t>
            </a:r>
            <a:r>
              <a:rPr lang="es-ES" sz="2400" b="1" dirty="0"/>
              <a:t>, </a:t>
            </a:r>
            <a:r>
              <a:rPr lang="es-ES" sz="2400" dirty="0"/>
              <a:t>que recae </a:t>
            </a:r>
            <a:r>
              <a:rPr lang="es-ES" sz="2400" dirty="0" err="1"/>
              <a:t>nas</a:t>
            </a:r>
            <a:r>
              <a:rPr lang="es-ES" sz="2400" dirty="0"/>
              <a:t> Cortes; </a:t>
            </a:r>
            <a:r>
              <a:rPr lang="es-ES" sz="2400" b="1" dirty="0"/>
              <a:t>Executivo, </a:t>
            </a:r>
            <a:r>
              <a:rPr lang="es-ES" sz="2400" dirty="0"/>
              <a:t>que recae no </a:t>
            </a:r>
            <a:r>
              <a:rPr lang="es-ES" sz="2400" dirty="0" err="1"/>
              <a:t>Goberno</a:t>
            </a:r>
            <a:r>
              <a:rPr lang="es-ES" sz="2400" dirty="0"/>
              <a:t>; e </a:t>
            </a:r>
            <a:r>
              <a:rPr lang="es-ES" sz="2400" b="1" dirty="0" err="1"/>
              <a:t>Xudicial</a:t>
            </a:r>
            <a:r>
              <a:rPr lang="es-ES" sz="2400" b="1" dirty="0"/>
              <a:t>, </a:t>
            </a:r>
            <a:r>
              <a:rPr lang="es-ES" sz="2400" dirty="0"/>
              <a:t>nos </a:t>
            </a:r>
            <a:r>
              <a:rPr lang="es-ES" sz="2400" dirty="0" err="1"/>
              <a:t>Tribunais</a:t>
            </a:r>
            <a:r>
              <a:rPr lang="es-ES" sz="2400" dirty="0"/>
              <a:t>) e os </a:t>
            </a:r>
            <a:r>
              <a:rPr lang="es-ES" sz="2400" b="1" dirty="0" err="1"/>
              <a:t>dereitos</a:t>
            </a:r>
            <a:r>
              <a:rPr lang="es-ES" sz="2400" b="1" dirty="0"/>
              <a:t> e </a:t>
            </a:r>
            <a:r>
              <a:rPr lang="es-ES" sz="2400" b="1" dirty="0" err="1"/>
              <a:t>liberdades</a:t>
            </a:r>
            <a:r>
              <a:rPr lang="es-ES" sz="2400" dirty="0"/>
              <a:t> </a:t>
            </a:r>
            <a:r>
              <a:rPr lang="es-ES" sz="2400" dirty="0" err="1"/>
              <a:t>individuais</a:t>
            </a:r>
            <a:r>
              <a:rPr lang="es-ES" sz="2400" dirty="0"/>
              <a:t> </a:t>
            </a:r>
            <a:r>
              <a:rPr lang="es-ES" sz="2400" dirty="0" smtClean="0"/>
              <a:t>inalienables (</a:t>
            </a:r>
            <a:r>
              <a:rPr lang="es-ES" sz="2400" dirty="0" err="1"/>
              <a:t>liberdade</a:t>
            </a:r>
            <a:r>
              <a:rPr lang="es-ES" sz="2400" dirty="0"/>
              <a:t>, </a:t>
            </a:r>
            <a:r>
              <a:rPr lang="es-ES" sz="2400" dirty="0" err="1"/>
              <a:t>seguridade</a:t>
            </a:r>
            <a:r>
              <a:rPr lang="es-ES" sz="2400" dirty="0"/>
              <a:t>, </a:t>
            </a:r>
            <a:r>
              <a:rPr lang="es-ES" sz="2400" dirty="0" err="1"/>
              <a:t>propiedade</a:t>
            </a:r>
            <a:r>
              <a:rPr lang="es-ES" sz="2400" dirty="0"/>
              <a:t>...) que o Estado debe </a:t>
            </a:r>
            <a:r>
              <a:rPr lang="es-ES" sz="2400" dirty="0" err="1"/>
              <a:t>protexer</a:t>
            </a:r>
            <a:r>
              <a:rPr lang="es-ES" sz="2400" dirty="0" smtClean="0"/>
              <a:t>.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Defende</a:t>
            </a:r>
            <a:r>
              <a:rPr lang="es-ES" sz="2400" dirty="0" smtClean="0"/>
              <a:t> </a:t>
            </a:r>
            <a:r>
              <a:rPr lang="es-ES" sz="2400" dirty="0" err="1"/>
              <a:t>pois</a:t>
            </a:r>
            <a:r>
              <a:rPr lang="es-ES" sz="2400" dirty="0"/>
              <a:t> un </a:t>
            </a:r>
            <a:r>
              <a:rPr lang="es-ES" sz="2400" b="1" dirty="0"/>
              <a:t>Sistema político Parlamentario representativo</a:t>
            </a:r>
            <a:r>
              <a:rPr lang="es-ES" sz="2400" dirty="0"/>
              <a:t>, no que os </a:t>
            </a:r>
            <a:r>
              <a:rPr lang="es-ES" sz="2400" dirty="0" err="1"/>
              <a:t>cidadáns</a:t>
            </a:r>
            <a:r>
              <a:rPr lang="es-ES" sz="2400" dirty="0"/>
              <a:t> </a:t>
            </a:r>
            <a:r>
              <a:rPr lang="es-ES" sz="2400" dirty="0" err="1"/>
              <a:t>elixan</a:t>
            </a:r>
            <a:r>
              <a:rPr lang="es-ES" sz="2400" dirty="0"/>
              <a:t>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dirty="0" err="1"/>
              <a:t>seus</a:t>
            </a:r>
            <a:r>
              <a:rPr lang="es-ES" sz="2400" dirty="0"/>
              <a:t> representantes (</a:t>
            </a:r>
            <a:r>
              <a:rPr lang="es-ES" sz="2400" dirty="0" err="1"/>
              <a:t>sufraxio</a:t>
            </a:r>
            <a:r>
              <a:rPr lang="es-ES" sz="2400" dirty="0"/>
              <a:t>) no Parlamento </a:t>
            </a:r>
            <a:r>
              <a:rPr lang="es-ES" sz="2400" dirty="0" err="1"/>
              <a:t>ou</a:t>
            </a:r>
            <a:r>
              <a:rPr lang="es-ES" sz="2400" dirty="0"/>
              <a:t> Cortes. </a:t>
            </a:r>
          </a:p>
        </p:txBody>
      </p:sp>
      <p:pic>
        <p:nvPicPr>
          <p:cNvPr id="1026" name="Picture 2" descr="Anexo:Teóricos del liberalismo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99" y="1058512"/>
            <a:ext cx="5833401" cy="462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1693" y="323557"/>
            <a:ext cx="56692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Principios do Liberalismo:</a:t>
            </a:r>
          </a:p>
          <a:p>
            <a:pPr algn="just"/>
            <a:r>
              <a:rPr lang="es-ES" sz="2400" b="1" dirty="0" err="1" smtClean="0"/>
              <a:t>Sociedade</a:t>
            </a:r>
            <a:r>
              <a:rPr lang="es-ES" sz="2400" b="1" dirty="0" smtClean="0"/>
              <a:t> de clases:</a:t>
            </a:r>
          </a:p>
          <a:p>
            <a:pPr algn="just"/>
            <a:r>
              <a:rPr lang="es-ES" sz="2400" dirty="0" err="1" smtClean="0"/>
              <a:t>Fronte</a:t>
            </a:r>
            <a:r>
              <a:rPr lang="es-ES" sz="2400" dirty="0" smtClean="0"/>
              <a:t> </a:t>
            </a:r>
            <a:r>
              <a:rPr lang="es-ES" sz="2400" dirty="0"/>
              <a:t>a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sociedade</a:t>
            </a:r>
            <a:r>
              <a:rPr lang="es-ES" sz="2400" dirty="0"/>
              <a:t> estamental dividida entre </a:t>
            </a:r>
            <a:r>
              <a:rPr lang="es-ES" sz="2400" dirty="0" err="1"/>
              <a:t>privilexiados</a:t>
            </a:r>
            <a:r>
              <a:rPr lang="es-ES" sz="2400" dirty="0"/>
              <a:t> e non </a:t>
            </a:r>
            <a:r>
              <a:rPr lang="es-ES" sz="2400" dirty="0" err="1"/>
              <a:t>privilexiados</a:t>
            </a:r>
            <a:r>
              <a:rPr lang="es-ES" sz="2400" dirty="0"/>
              <a:t>, o Liberalismo </a:t>
            </a:r>
            <a:r>
              <a:rPr lang="es-ES" sz="2400" dirty="0" err="1"/>
              <a:t>avoga</a:t>
            </a:r>
            <a:r>
              <a:rPr lang="es-ES" sz="2400" dirty="0"/>
              <a:t> </a:t>
            </a:r>
            <a:r>
              <a:rPr lang="es-ES" sz="2400" dirty="0" smtClean="0"/>
              <a:t>por: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supresión dos estamentos e dos </a:t>
            </a:r>
            <a:r>
              <a:rPr lang="es-ES" sz="2400" dirty="0" err="1" smtClean="0"/>
              <a:t>privilexios</a:t>
            </a:r>
            <a:r>
              <a:rPr lang="es-ES" sz="2400" dirty="0" smtClean="0"/>
              <a:t>. (</a:t>
            </a:r>
            <a:r>
              <a:rPr lang="es-ES" sz="2400" dirty="0" err="1" smtClean="0"/>
              <a:t>diferenza</a:t>
            </a:r>
            <a:r>
              <a:rPr lang="es-ES" sz="2400" dirty="0" smtClean="0"/>
              <a:t> social </a:t>
            </a:r>
            <a:r>
              <a:rPr lang="es-ES" sz="2400" dirty="0" err="1" smtClean="0"/>
              <a:t>pola</a:t>
            </a:r>
            <a:r>
              <a:rPr lang="es-ES" sz="2400" dirty="0" smtClean="0"/>
              <a:t> riqueza)</a:t>
            </a:r>
          </a:p>
          <a:p>
            <a:pPr marL="342900" indent="-342900" algn="just">
              <a:buFontTx/>
              <a:buChar char="-"/>
            </a:pPr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A</a:t>
            </a:r>
            <a:r>
              <a:rPr lang="es-ES" sz="2400" dirty="0" smtClean="0"/>
              <a:t> </a:t>
            </a:r>
            <a:r>
              <a:rPr lang="es-ES" sz="2400" dirty="0" err="1"/>
              <a:t>igualdade</a:t>
            </a:r>
            <a:r>
              <a:rPr lang="es-ES" sz="2400" dirty="0"/>
              <a:t> </a:t>
            </a:r>
            <a:r>
              <a:rPr lang="es-ES" sz="2400" dirty="0" err="1"/>
              <a:t>xurídica</a:t>
            </a:r>
            <a:r>
              <a:rPr lang="es-ES" sz="2400" dirty="0"/>
              <a:t>, é </a:t>
            </a:r>
            <a:r>
              <a:rPr lang="es-ES" sz="2400" dirty="0" err="1"/>
              <a:t>dicir</a:t>
            </a:r>
            <a:r>
              <a:rPr lang="es-ES" sz="2400" dirty="0"/>
              <a:t>, todos os </a:t>
            </a:r>
            <a:r>
              <a:rPr lang="es-ES" sz="2400" dirty="0" err="1"/>
              <a:t>cidadáns</a:t>
            </a:r>
            <a:r>
              <a:rPr lang="es-ES" sz="2400" dirty="0"/>
              <a:t> son </a:t>
            </a:r>
            <a:r>
              <a:rPr lang="es-ES" sz="2400" dirty="0" err="1"/>
              <a:t>iguais</a:t>
            </a:r>
            <a:r>
              <a:rPr lang="es-ES" sz="2400" dirty="0"/>
              <a:t> ante a </a:t>
            </a:r>
            <a:r>
              <a:rPr lang="es-ES" sz="2400" dirty="0" err="1"/>
              <a:t>Lei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Para </a:t>
            </a:r>
            <a:r>
              <a:rPr lang="es-ES" sz="2400" dirty="0" err="1"/>
              <a:t>iso</a:t>
            </a:r>
            <a:r>
              <a:rPr lang="es-ES" sz="2400" dirty="0"/>
              <a:t> elaboran </a:t>
            </a:r>
            <a:r>
              <a:rPr lang="es-ES" sz="2400" dirty="0" err="1"/>
              <a:t>unha</a:t>
            </a:r>
            <a:r>
              <a:rPr lang="es-ES" sz="2400" dirty="0"/>
              <a:t> serie de códigos de </a:t>
            </a:r>
            <a:r>
              <a:rPr lang="es-ES" sz="2400" dirty="0" err="1"/>
              <a:t>leis</a:t>
            </a:r>
            <a:r>
              <a:rPr lang="es-ES" sz="2400" dirty="0"/>
              <a:t> </a:t>
            </a:r>
            <a:r>
              <a:rPr lang="es-ES" sz="2400" dirty="0" smtClean="0"/>
              <a:t>escritas:</a:t>
            </a:r>
          </a:p>
          <a:p>
            <a:pPr algn="just"/>
            <a:r>
              <a:rPr lang="es-ES" sz="2400" dirty="0" smtClean="0"/>
              <a:t>Código </a:t>
            </a:r>
            <a:r>
              <a:rPr lang="es-ES" sz="2400" dirty="0"/>
              <a:t>Civil, </a:t>
            </a:r>
            <a:endParaRPr lang="es-ES" sz="2400" dirty="0" smtClean="0"/>
          </a:p>
          <a:p>
            <a:pPr algn="just"/>
            <a:r>
              <a:rPr lang="es-ES" sz="2400" dirty="0" smtClean="0"/>
              <a:t>Código Penal…</a:t>
            </a:r>
          </a:p>
          <a:p>
            <a:pPr algn="just"/>
            <a:r>
              <a:rPr lang="es-ES" sz="2400" dirty="0" smtClean="0"/>
              <a:t>que </a:t>
            </a:r>
            <a:r>
              <a:rPr lang="es-ES" sz="2400" dirty="0"/>
              <a:t>afectan a todos os </a:t>
            </a:r>
            <a:r>
              <a:rPr lang="es-ES" sz="2400" dirty="0" err="1"/>
              <a:t>cidadáns</a:t>
            </a:r>
            <a:r>
              <a:rPr lang="es-ES" sz="2400" dirty="0"/>
              <a:t> por igual.</a:t>
            </a:r>
          </a:p>
        </p:txBody>
      </p:sp>
      <p:pic>
        <p:nvPicPr>
          <p:cNvPr id="3074" name="Picture 2" descr="Sociedad de clases, movimiento obr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19" y="3352196"/>
            <a:ext cx="4622666" cy="34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a sociedad estamental del Antiguo Régimen | Enseñanza de l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48" y="-38636"/>
            <a:ext cx="2740567" cy="33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880" y="0"/>
            <a:ext cx="537385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PRINCIPIOS DO LIBERALISMO:</a:t>
            </a:r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Desde </a:t>
            </a:r>
            <a:r>
              <a:rPr lang="es-ES" sz="2400" dirty="0"/>
              <a:t>o punto de vista económico, o </a:t>
            </a:r>
            <a:r>
              <a:rPr lang="es-ES" sz="2400" dirty="0" smtClean="0"/>
              <a:t>Liberalismo:</a:t>
            </a:r>
          </a:p>
          <a:p>
            <a:pPr algn="just"/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Remata </a:t>
            </a:r>
            <a:r>
              <a:rPr lang="es-ES" sz="2400" dirty="0"/>
              <a:t>con todas as </a:t>
            </a:r>
            <a:r>
              <a:rPr lang="es-ES" sz="2400" dirty="0" err="1"/>
              <a:t>regulamentacións</a:t>
            </a:r>
            <a:r>
              <a:rPr lang="es-ES" sz="2400" dirty="0"/>
              <a:t> e </a:t>
            </a:r>
            <a:r>
              <a:rPr lang="es-ES" sz="2400" dirty="0" err="1"/>
              <a:t>limitacións</a:t>
            </a:r>
            <a:r>
              <a:rPr lang="es-ES" sz="2400" dirty="0"/>
              <a:t> que se </a:t>
            </a:r>
            <a:r>
              <a:rPr lang="es-ES" sz="2400" dirty="0" err="1"/>
              <a:t>impuñan</a:t>
            </a:r>
            <a:r>
              <a:rPr lang="es-ES" sz="2400" dirty="0"/>
              <a:t> no </a:t>
            </a:r>
            <a:r>
              <a:rPr lang="es-ES" sz="2400" dirty="0" err="1"/>
              <a:t>Antigo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 (Gremios, Mesta...) </a:t>
            </a:r>
            <a:endParaRPr lang="es-ES" sz="2400" dirty="0" smtClean="0"/>
          </a:p>
          <a:p>
            <a:pPr algn="just"/>
            <a:endParaRPr lang="es-ES" sz="800" dirty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Defende</a:t>
            </a:r>
            <a:r>
              <a:rPr lang="es-ES" sz="2400" dirty="0" smtClean="0"/>
              <a:t> </a:t>
            </a:r>
            <a:r>
              <a:rPr lang="es-ES" sz="2400" dirty="0"/>
              <a:t>a </a:t>
            </a:r>
            <a:r>
              <a:rPr lang="es-ES" sz="2400" dirty="0" err="1"/>
              <a:t>liberdade</a:t>
            </a:r>
            <a:r>
              <a:rPr lang="es-ES" sz="2400" dirty="0"/>
              <a:t> económica (</a:t>
            </a:r>
            <a:r>
              <a:rPr lang="es-ES" sz="2400" dirty="0" err="1"/>
              <a:t>liberdade</a:t>
            </a:r>
            <a:r>
              <a:rPr lang="es-ES" sz="2400" dirty="0"/>
              <a:t> de industria, de comercio, de </a:t>
            </a:r>
            <a:r>
              <a:rPr lang="es-ES" sz="2400" dirty="0" err="1"/>
              <a:t>prezos</a:t>
            </a:r>
            <a:r>
              <a:rPr lang="es-ES" sz="2400" dirty="0"/>
              <a:t>, de salario</a:t>
            </a:r>
            <a:r>
              <a:rPr lang="es-ES" sz="2400" dirty="0" smtClean="0"/>
              <a:t>...)</a:t>
            </a:r>
          </a:p>
          <a:p>
            <a:pPr marL="342900" indent="-342900" algn="just">
              <a:buFontTx/>
              <a:buChar char="-"/>
            </a:pP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Avoga</a:t>
            </a:r>
            <a:r>
              <a:rPr lang="es-ES" sz="2400" dirty="0" smtClean="0"/>
              <a:t> </a:t>
            </a:r>
            <a:r>
              <a:rPr lang="es-ES" sz="2400" dirty="0" err="1" smtClean="0"/>
              <a:t>pola</a:t>
            </a:r>
            <a:r>
              <a:rPr lang="es-ES" sz="2400" dirty="0" smtClean="0"/>
              <a:t> </a:t>
            </a:r>
            <a:r>
              <a:rPr lang="es-ES" sz="2400" dirty="0" err="1"/>
              <a:t>propiedade</a:t>
            </a:r>
            <a:r>
              <a:rPr lang="es-ES" sz="2400" dirty="0"/>
              <a:t> privada, a iniciativa individual, </a:t>
            </a:r>
            <a:r>
              <a:rPr lang="es-ES" sz="2400" dirty="0" err="1"/>
              <a:t>sen</a:t>
            </a:r>
            <a:r>
              <a:rPr lang="es-ES" sz="2400" dirty="0"/>
              <a:t> a intervención do Estado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endParaRPr lang="es-ES" sz="800" dirty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 economía debe </a:t>
            </a:r>
            <a:r>
              <a:rPr lang="es-ES" sz="2400" dirty="0"/>
              <a:t>estar </a:t>
            </a:r>
            <a:r>
              <a:rPr lang="es-ES" sz="2400" dirty="0" err="1"/>
              <a:t>rexida</a:t>
            </a:r>
            <a:r>
              <a:rPr lang="es-ES" sz="2400" dirty="0"/>
              <a:t> </a:t>
            </a:r>
            <a:r>
              <a:rPr lang="es-ES" sz="2400" dirty="0" err="1"/>
              <a:t>unicamente</a:t>
            </a:r>
            <a:r>
              <a:rPr lang="es-ES" sz="2400" dirty="0"/>
              <a:t>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dirty="0" err="1" smtClean="0"/>
              <a:t>lei</a:t>
            </a:r>
            <a:r>
              <a:rPr lang="es-ES" sz="2400" dirty="0" smtClean="0"/>
              <a:t> da oferta </a:t>
            </a:r>
            <a:r>
              <a:rPr lang="es-ES" sz="2400" dirty="0"/>
              <a:t>e </a:t>
            </a:r>
            <a:r>
              <a:rPr lang="es-ES" sz="2400" dirty="0" smtClean="0"/>
              <a:t>da </a:t>
            </a:r>
            <a:r>
              <a:rPr lang="es-ES" sz="2400" dirty="0"/>
              <a:t>demanda. </a:t>
            </a:r>
          </a:p>
        </p:txBody>
      </p:sp>
      <p:pic>
        <p:nvPicPr>
          <p:cNvPr id="2050" name="Picture 2" descr="3- O LIBERALISMO POLÍTICO. AS SEGUNDAS REVOLUCIÓNS LIBERAIS, S.XIX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39" y="1085346"/>
            <a:ext cx="6417572" cy="481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082" y="168812"/>
            <a:ext cx="585216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Os </a:t>
            </a:r>
            <a:r>
              <a:rPr lang="es-ES" sz="2400" dirty="0" err="1"/>
              <a:t>liberais</a:t>
            </a:r>
            <a:r>
              <a:rPr lang="es-ES" sz="2400" dirty="0"/>
              <a:t> </a:t>
            </a:r>
            <a:r>
              <a:rPr lang="es-ES" sz="2400" dirty="0" err="1"/>
              <a:t>españois</a:t>
            </a:r>
            <a:r>
              <a:rPr lang="es-ES" sz="2400" dirty="0"/>
              <a:t> </a:t>
            </a:r>
            <a:r>
              <a:rPr lang="es-ES" sz="2400" dirty="0" err="1"/>
              <a:t>sofren</a:t>
            </a:r>
            <a:r>
              <a:rPr lang="es-ES" sz="2400" dirty="0"/>
              <a:t> a influencia </a:t>
            </a:r>
            <a:r>
              <a:rPr lang="es-ES" sz="2400" dirty="0" smtClean="0"/>
              <a:t>de: 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- Ilustrados </a:t>
            </a:r>
            <a:r>
              <a:rPr lang="es-ES" sz="2400" dirty="0"/>
              <a:t>franceses (Voltaire, Montesquieu, Rousseau),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 experiencia </a:t>
            </a:r>
            <a:r>
              <a:rPr lang="es-ES" sz="2400" dirty="0"/>
              <a:t>política e Constitucional dos EE.UU 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D</a:t>
            </a:r>
            <a:r>
              <a:rPr lang="es-ES" sz="2400" dirty="0" smtClean="0"/>
              <a:t>os </a:t>
            </a:r>
            <a:r>
              <a:rPr lang="es-ES" sz="2400" dirty="0"/>
              <a:t>principios da Revolución </a:t>
            </a:r>
            <a:r>
              <a:rPr lang="es-ES" sz="2400" dirty="0" smtClean="0"/>
              <a:t>francesa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O</a:t>
            </a:r>
            <a:r>
              <a:rPr lang="es-ES" sz="2400" dirty="0" smtClean="0"/>
              <a:t>s </a:t>
            </a:r>
            <a:r>
              <a:rPr lang="es-ES" sz="2400" dirty="0"/>
              <a:t>postulados económicos de Adam Smith. 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O </a:t>
            </a:r>
            <a:r>
              <a:rPr lang="es-ES" sz="2400" dirty="0"/>
              <a:t>sector que </a:t>
            </a:r>
            <a:r>
              <a:rPr lang="es-ES" sz="2400" dirty="0" err="1"/>
              <a:t>defende</a:t>
            </a:r>
            <a:r>
              <a:rPr lang="es-ES" sz="2400" dirty="0"/>
              <a:t> o liberalismo é </a:t>
            </a:r>
            <a:r>
              <a:rPr lang="es-ES" sz="2400" dirty="0" err="1"/>
              <a:t>moi</a:t>
            </a:r>
            <a:r>
              <a:rPr lang="es-ES" sz="2400" dirty="0"/>
              <a:t> minoritario e está formado esencialmente polos grupos </a:t>
            </a:r>
            <a:r>
              <a:rPr lang="es-ES" sz="2400" dirty="0" err="1"/>
              <a:t>máis</a:t>
            </a:r>
            <a:r>
              <a:rPr lang="es-ES" sz="2400" dirty="0"/>
              <a:t> </a:t>
            </a:r>
            <a:r>
              <a:rPr lang="es-ES" sz="2400" dirty="0" err="1"/>
              <a:t>instruídos</a:t>
            </a:r>
            <a:r>
              <a:rPr lang="es-ES" sz="2400" dirty="0"/>
              <a:t> e con </a:t>
            </a:r>
            <a:r>
              <a:rPr lang="es-ES" sz="2400" dirty="0" err="1"/>
              <a:t>maior</a:t>
            </a:r>
            <a:r>
              <a:rPr lang="es-ES" sz="2400" dirty="0"/>
              <a:t> preparación </a:t>
            </a:r>
            <a:r>
              <a:rPr lang="es-ES" sz="2400" dirty="0" smtClean="0"/>
              <a:t>intelectual:</a:t>
            </a:r>
          </a:p>
          <a:p>
            <a:pPr algn="just"/>
            <a:r>
              <a:rPr lang="es-ES" sz="2400" dirty="0"/>
              <a:t>P</a:t>
            </a:r>
            <a:r>
              <a:rPr lang="es-ES" sz="2400" dirty="0" smtClean="0"/>
              <a:t>rofesores</a:t>
            </a:r>
            <a:r>
              <a:rPr lang="es-ES" sz="2400" dirty="0"/>
              <a:t>, </a:t>
            </a:r>
            <a:r>
              <a:rPr lang="es-ES" sz="2400" dirty="0" err="1"/>
              <a:t>avogados</a:t>
            </a:r>
            <a:r>
              <a:rPr lang="es-ES" sz="2400" dirty="0"/>
              <a:t>, altos funcionarios e </a:t>
            </a:r>
            <a:r>
              <a:rPr lang="es-ES" sz="2400" dirty="0" err="1"/>
              <a:t>tamén</a:t>
            </a:r>
            <a:r>
              <a:rPr lang="es-ES" sz="2400" dirty="0"/>
              <a:t> </a:t>
            </a:r>
            <a:r>
              <a:rPr lang="es-ES" sz="2400" dirty="0" err="1"/>
              <a:t>algúns</a:t>
            </a:r>
            <a:r>
              <a:rPr lang="es-ES" sz="2400" dirty="0"/>
              <a:t> clérigos </a:t>
            </a:r>
            <a:r>
              <a:rPr lang="es-ES" sz="2400" dirty="0" err="1"/>
              <a:t>liberais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Entre </a:t>
            </a:r>
            <a:r>
              <a:rPr lang="es-ES" sz="2400" dirty="0"/>
              <a:t>os </a:t>
            </a:r>
            <a:r>
              <a:rPr lang="es-ES" sz="2400" dirty="0" err="1"/>
              <a:t>personaxes</a:t>
            </a:r>
            <a:r>
              <a:rPr lang="es-ES" sz="2400" dirty="0"/>
              <a:t> que </a:t>
            </a:r>
            <a:r>
              <a:rPr lang="es-ES" sz="2400" dirty="0" err="1"/>
              <a:t>tiveron</a:t>
            </a:r>
            <a:r>
              <a:rPr lang="es-ES" sz="2400" dirty="0"/>
              <a:t> </a:t>
            </a:r>
            <a:r>
              <a:rPr lang="es-ES" sz="2400" dirty="0" err="1"/>
              <a:t>maior</a:t>
            </a:r>
            <a:r>
              <a:rPr lang="es-ES" sz="2400" dirty="0"/>
              <a:t> trascendencia </a:t>
            </a:r>
            <a:r>
              <a:rPr lang="es-ES" sz="2400" dirty="0" err="1"/>
              <a:t>neste</a:t>
            </a:r>
            <a:r>
              <a:rPr lang="es-ES" sz="2400" dirty="0"/>
              <a:t> período </a:t>
            </a:r>
            <a:r>
              <a:rPr lang="es-ES" sz="2400" dirty="0" smtClean="0"/>
              <a:t>destacan: </a:t>
            </a:r>
          </a:p>
          <a:p>
            <a:pPr algn="just"/>
            <a:r>
              <a:rPr lang="es-ES" sz="2400" dirty="0" smtClean="0"/>
              <a:t>Muñoz </a:t>
            </a:r>
            <a:r>
              <a:rPr lang="es-ES" sz="2400" dirty="0"/>
              <a:t>Torrero, Conde de </a:t>
            </a:r>
            <a:r>
              <a:rPr lang="es-ES" sz="2400" dirty="0" err="1"/>
              <a:t>Toreno</a:t>
            </a:r>
            <a:r>
              <a:rPr lang="es-ES" sz="2400" dirty="0"/>
              <a:t>, Alcalá Galiano.</a:t>
            </a:r>
            <a:r>
              <a:rPr lang="es-ES" sz="2400" b="1" u="sng" dirty="0"/>
              <a:t> </a:t>
            </a:r>
            <a:endParaRPr lang="es-ES" sz="2400" dirty="0"/>
          </a:p>
        </p:txBody>
      </p:sp>
      <p:pic>
        <p:nvPicPr>
          <p:cNvPr id="4098" name="Picture 2" descr="Logros del liberalismo español entre 1812 y 1929 – Diego Sánchez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09" y="1313309"/>
            <a:ext cx="6152991" cy="409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7625" y="309489"/>
            <a:ext cx="499403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 ESTABLECEMENTO DO </a:t>
            </a:r>
            <a:r>
              <a:rPr lang="es-ES" sz="2400" b="1" u="sng" dirty="0" smtClean="0"/>
              <a:t>LIBERALISMO   </a:t>
            </a:r>
            <a:r>
              <a:rPr lang="es-ES" sz="2400" b="1" u="sng" dirty="0"/>
              <a:t>DOUTRINARIO</a:t>
            </a:r>
            <a:r>
              <a:rPr lang="es-ES" sz="2400" b="1" u="sng" dirty="0" smtClean="0"/>
              <a:t>.</a:t>
            </a:r>
          </a:p>
          <a:p>
            <a:pPr algn="just"/>
            <a:r>
              <a:rPr lang="es-ES" sz="2400" b="1" u="sng" dirty="0" smtClean="0"/>
              <a:t>1833-1868</a:t>
            </a:r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err="1" smtClean="0"/>
              <a:t>Trala</a:t>
            </a:r>
            <a:r>
              <a:rPr lang="es-ES" sz="2400" dirty="0" smtClean="0"/>
              <a:t> </a:t>
            </a:r>
            <a:r>
              <a:rPr lang="es-ES" sz="2400" dirty="0"/>
              <a:t>experiencia napoleónica e en plena Europa da Restauración, a burguesía europea trata de evitar ser identificada  </a:t>
            </a:r>
            <a:r>
              <a:rPr lang="es-ES" sz="2400" dirty="0" err="1"/>
              <a:t>cos</a:t>
            </a:r>
            <a:r>
              <a:rPr lang="es-ES" sz="2400" dirty="0"/>
              <a:t> “excesos” da Revolución </a:t>
            </a:r>
            <a:r>
              <a:rPr lang="es-ES" sz="2400" dirty="0" smtClean="0"/>
              <a:t>francesa.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A burguesía </a:t>
            </a:r>
            <a:r>
              <a:rPr lang="es-ES" sz="2400" dirty="0" err="1"/>
              <a:t>deixa</a:t>
            </a:r>
            <a:r>
              <a:rPr lang="es-ES" sz="2400" dirty="0"/>
              <a:t> de ser revolucionaria e trata de </a:t>
            </a:r>
            <a:r>
              <a:rPr lang="es-ES" sz="2400" dirty="0" err="1"/>
              <a:t>manterse</a:t>
            </a:r>
            <a:r>
              <a:rPr lang="es-ES" sz="2400" dirty="0"/>
              <a:t> no poder, </a:t>
            </a:r>
            <a:r>
              <a:rPr lang="es-ES" sz="2400" dirty="0" err="1"/>
              <a:t>achegándose</a:t>
            </a:r>
            <a:r>
              <a:rPr lang="es-ES" sz="2400" dirty="0"/>
              <a:t> </a:t>
            </a:r>
            <a:r>
              <a:rPr lang="es-ES" sz="2400" dirty="0" err="1"/>
              <a:t>ás</a:t>
            </a:r>
            <a:r>
              <a:rPr lang="es-ES" sz="2400" dirty="0"/>
              <a:t> clases </a:t>
            </a:r>
            <a:r>
              <a:rPr lang="es-ES" sz="2400" dirty="0" err="1"/>
              <a:t>privilexiadas</a:t>
            </a:r>
            <a:r>
              <a:rPr lang="es-ES" sz="2400" dirty="0"/>
              <a:t> do </a:t>
            </a:r>
            <a:r>
              <a:rPr lang="es-ES" sz="2400" dirty="0" err="1"/>
              <a:t>Antigo</a:t>
            </a:r>
            <a:r>
              <a:rPr lang="es-ES" sz="2400" dirty="0"/>
              <a:t> </a:t>
            </a:r>
            <a:r>
              <a:rPr lang="es-ES" sz="2400" dirty="0" err="1" smtClean="0"/>
              <a:t>Réxime</a:t>
            </a:r>
            <a:r>
              <a:rPr lang="es-ES" sz="2400" dirty="0" smtClean="0"/>
              <a:t>: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“ A </a:t>
            </a:r>
            <a:r>
              <a:rPr lang="es-ES" sz="2400" dirty="0"/>
              <a:t>burguesía </a:t>
            </a:r>
            <a:r>
              <a:rPr lang="es-ES" sz="2400" dirty="0" err="1"/>
              <a:t>aristocratízase</a:t>
            </a:r>
            <a:r>
              <a:rPr lang="es-ES" sz="2400" dirty="0"/>
              <a:t> e a aristocracia </a:t>
            </a:r>
            <a:r>
              <a:rPr lang="es-ES" sz="2400" dirty="0" err="1" smtClean="0"/>
              <a:t>aburguésase</a:t>
            </a:r>
            <a:r>
              <a:rPr lang="es-ES" sz="2400" dirty="0" smtClean="0"/>
              <a:t> “ </a:t>
            </a:r>
            <a:endParaRPr lang="es-ES" sz="2400" dirty="0"/>
          </a:p>
        </p:txBody>
      </p:sp>
      <p:pic>
        <p:nvPicPr>
          <p:cNvPr id="5126" name="Picture 6" descr="El gatopardo (1963) - Filmaffi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66" y="82201"/>
            <a:ext cx="4738398" cy="68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6609" y="126609"/>
            <a:ext cx="62038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LIBERALISMO DOUTRINARIO:</a:t>
            </a:r>
          </a:p>
          <a:p>
            <a:pPr algn="just"/>
            <a:r>
              <a:rPr lang="es-ES" sz="2400" dirty="0" smtClean="0"/>
              <a:t>As </a:t>
            </a:r>
            <a:r>
              <a:rPr lang="es-ES" sz="2400" b="1" dirty="0" err="1"/>
              <a:t>constitucións</a:t>
            </a:r>
            <a:r>
              <a:rPr lang="es-ES" sz="2400" b="1" dirty="0"/>
              <a:t> </a:t>
            </a:r>
            <a:r>
              <a:rPr lang="es-ES" sz="2400" b="1" dirty="0" err="1"/>
              <a:t>xa</a:t>
            </a:r>
            <a:r>
              <a:rPr lang="es-ES" sz="2400" b="1" dirty="0"/>
              <a:t> non emanan da </a:t>
            </a:r>
            <a:r>
              <a:rPr lang="es-ES" sz="2400" b="1" dirty="0" err="1"/>
              <a:t>vontade</a:t>
            </a:r>
            <a:r>
              <a:rPr lang="es-ES" sz="2400" b="1" dirty="0"/>
              <a:t> nacional,</a:t>
            </a:r>
            <a:r>
              <a:rPr lang="es-ES" sz="2400" dirty="0"/>
              <a:t> </a:t>
            </a:r>
            <a:r>
              <a:rPr lang="es-ES" sz="2400" dirty="0" err="1"/>
              <a:t>senón</a:t>
            </a:r>
            <a:r>
              <a:rPr lang="es-ES" sz="2400" dirty="0"/>
              <a:t> de </a:t>
            </a:r>
            <a:r>
              <a:rPr lang="es-ES" sz="2400" dirty="0" err="1"/>
              <a:t>concesións</a:t>
            </a:r>
            <a:r>
              <a:rPr lang="es-ES" sz="2400" dirty="0"/>
              <a:t> da </a:t>
            </a:r>
            <a:r>
              <a:rPr lang="es-ES" sz="2400" dirty="0" err="1"/>
              <a:t>Coroa</a:t>
            </a:r>
            <a:r>
              <a:rPr lang="es-ES" sz="2400" dirty="0"/>
              <a:t> (cartas </a:t>
            </a:r>
            <a:r>
              <a:rPr lang="es-ES" sz="2400" dirty="0" err="1"/>
              <a:t>outorgadas</a:t>
            </a:r>
            <a:r>
              <a:rPr lang="es-ES" sz="2400" dirty="0"/>
              <a:t>) </a:t>
            </a:r>
            <a:r>
              <a:rPr lang="es-ES" sz="2400" dirty="0" err="1"/>
              <a:t>ou</a:t>
            </a:r>
            <a:r>
              <a:rPr lang="es-ES" sz="2400" dirty="0"/>
              <a:t> </a:t>
            </a:r>
            <a:r>
              <a:rPr lang="es-ES" sz="2400" b="1" dirty="0" err="1"/>
              <a:t>froito</a:t>
            </a:r>
            <a:r>
              <a:rPr lang="es-ES" sz="2400" b="1" dirty="0"/>
              <a:t> do pacto entre a </a:t>
            </a:r>
            <a:r>
              <a:rPr lang="es-ES" sz="2400" b="1" dirty="0" err="1"/>
              <a:t>Coroa</a:t>
            </a:r>
            <a:r>
              <a:rPr lang="es-ES" sz="2400" b="1" dirty="0"/>
              <a:t> e os representantes da nación. </a:t>
            </a:r>
            <a:endParaRPr lang="es-ES" sz="2400" b="1" dirty="0" smtClean="0"/>
          </a:p>
          <a:p>
            <a:pPr algn="just"/>
            <a:r>
              <a:rPr lang="es-ES" sz="2400" dirty="0" err="1" smtClean="0"/>
              <a:t>Xa</a:t>
            </a:r>
            <a:r>
              <a:rPr lang="es-ES" sz="2400" dirty="0" smtClean="0"/>
              <a:t> </a:t>
            </a:r>
            <a:r>
              <a:rPr lang="es-ES" sz="2400" b="1" dirty="0"/>
              <a:t>non se contemplan os “</a:t>
            </a:r>
            <a:r>
              <a:rPr lang="es-ES" sz="2400" b="1" dirty="0" err="1"/>
              <a:t>dereitos</a:t>
            </a:r>
            <a:r>
              <a:rPr lang="es-ES" sz="2400" b="1" dirty="0"/>
              <a:t> </a:t>
            </a:r>
            <a:r>
              <a:rPr lang="es-ES" sz="2400" b="1" dirty="0" err="1"/>
              <a:t>naturais</a:t>
            </a:r>
            <a:r>
              <a:rPr lang="es-ES" sz="2400" b="1" dirty="0"/>
              <a:t> do home” como </a:t>
            </a:r>
            <a:r>
              <a:rPr lang="es-ES" sz="2400" b="1" dirty="0" err="1"/>
              <a:t>universais</a:t>
            </a:r>
            <a:r>
              <a:rPr lang="es-ES" sz="2400" b="1" dirty="0"/>
              <a:t> e inalienables</a:t>
            </a:r>
            <a:r>
              <a:rPr lang="es-ES" sz="2400" dirty="0"/>
              <a:t>, </a:t>
            </a:r>
            <a:r>
              <a:rPr lang="es-ES" sz="2400" dirty="0" err="1"/>
              <a:t>fálase</a:t>
            </a:r>
            <a:r>
              <a:rPr lang="es-ES" sz="2400" dirty="0"/>
              <a:t> dos </a:t>
            </a:r>
            <a:r>
              <a:rPr lang="es-ES" sz="2400" dirty="0" err="1"/>
              <a:t>dereitos</a:t>
            </a:r>
            <a:r>
              <a:rPr lang="es-ES" sz="2400" dirty="0"/>
              <a:t> </a:t>
            </a:r>
            <a:r>
              <a:rPr lang="es-ES" sz="2400" dirty="0" err="1"/>
              <a:t>individuais</a:t>
            </a:r>
            <a:r>
              <a:rPr lang="es-ES" sz="2400" dirty="0"/>
              <a:t> dos “belgas”, </a:t>
            </a:r>
            <a:r>
              <a:rPr lang="es-ES" sz="2400" dirty="0" smtClean="0"/>
              <a:t>“</a:t>
            </a:r>
            <a:r>
              <a:rPr lang="es-ES" sz="2400" dirty="0" err="1" smtClean="0"/>
              <a:t>españois</a:t>
            </a:r>
            <a:r>
              <a:rPr lang="es-ES" sz="2400" dirty="0" smtClean="0"/>
              <a:t>”</a:t>
            </a:r>
            <a:endParaRPr lang="es-ES" sz="2400" dirty="0"/>
          </a:p>
          <a:p>
            <a:pPr algn="just"/>
            <a:r>
              <a:rPr lang="es-ES" sz="2400" dirty="0"/>
              <a:t>A </a:t>
            </a:r>
            <a:r>
              <a:rPr lang="es-ES" sz="2400" b="1" dirty="0"/>
              <a:t>colaboración entre o poder </a:t>
            </a:r>
            <a:r>
              <a:rPr lang="es-ES" sz="2400" b="1" dirty="0" err="1"/>
              <a:t>lexislativo</a:t>
            </a:r>
            <a:r>
              <a:rPr lang="es-ES" sz="2400" b="1" dirty="0"/>
              <a:t> e executivo </a:t>
            </a:r>
            <a:r>
              <a:rPr lang="es-ES" sz="2400" dirty="0" err="1"/>
              <a:t>substitúe</a:t>
            </a:r>
            <a:r>
              <a:rPr lang="es-ES" sz="2400" dirty="0"/>
              <a:t> á separación de poderes. </a:t>
            </a:r>
            <a:endParaRPr lang="es-ES" sz="2400" dirty="0" smtClean="0"/>
          </a:p>
          <a:p>
            <a:pPr algn="just"/>
            <a:r>
              <a:rPr lang="es-ES" sz="2400" b="1" dirty="0" smtClean="0"/>
              <a:t>O </a:t>
            </a:r>
            <a:r>
              <a:rPr lang="es-ES" sz="2400" b="1" dirty="0" err="1"/>
              <a:t>Rei</a:t>
            </a:r>
            <a:r>
              <a:rPr lang="es-ES" sz="2400" b="1" dirty="0"/>
              <a:t> ve incrementado os </a:t>
            </a:r>
            <a:r>
              <a:rPr lang="es-ES" sz="2400" b="1" dirty="0" err="1"/>
              <a:t>seus</a:t>
            </a:r>
            <a:r>
              <a:rPr lang="es-ES" sz="2400" b="1" dirty="0"/>
              <a:t> poderes</a:t>
            </a:r>
            <a:r>
              <a:rPr lang="es-ES" sz="2400" dirty="0"/>
              <a:t>, fundamentalmente no </a:t>
            </a:r>
            <a:r>
              <a:rPr lang="es-ES" sz="2400" dirty="0" err="1"/>
              <a:t>lexislativo</a:t>
            </a:r>
            <a:r>
              <a:rPr lang="es-ES" sz="2400" dirty="0"/>
              <a:t> (veto absoluto e participa </a:t>
            </a:r>
            <a:r>
              <a:rPr lang="es-ES" sz="2400" dirty="0" err="1"/>
              <a:t>na</a:t>
            </a:r>
            <a:r>
              <a:rPr lang="es-ES" sz="2400" dirty="0"/>
              <a:t> reforma constitucional...). </a:t>
            </a:r>
            <a:endParaRPr lang="es-ES" sz="2400" dirty="0" smtClean="0"/>
          </a:p>
          <a:p>
            <a:pPr algn="just"/>
            <a:r>
              <a:rPr lang="es-ES" sz="2400" b="1" dirty="0" smtClean="0"/>
              <a:t>O </a:t>
            </a:r>
            <a:r>
              <a:rPr lang="es-ES" sz="2400" b="1" dirty="0"/>
              <a:t>Parlamento </a:t>
            </a:r>
            <a:r>
              <a:rPr lang="es-ES" sz="2400" b="1" dirty="0" err="1"/>
              <a:t>divídese</a:t>
            </a:r>
            <a:r>
              <a:rPr lang="es-ES" sz="2400" b="1" dirty="0"/>
              <a:t> en 2 cámaras</a:t>
            </a:r>
            <a:r>
              <a:rPr lang="es-ES" sz="2400" dirty="0"/>
              <a:t>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Baixa</a:t>
            </a:r>
            <a:r>
              <a:rPr lang="es-ES" sz="2400" dirty="0"/>
              <a:t>, </a:t>
            </a:r>
            <a:r>
              <a:rPr lang="es-ES" sz="2400" dirty="0" err="1"/>
              <a:t>elixida</a:t>
            </a:r>
            <a:r>
              <a:rPr lang="es-ES" sz="2400" dirty="0"/>
              <a:t> por </a:t>
            </a:r>
            <a:r>
              <a:rPr lang="es-ES" sz="2400" b="1" dirty="0"/>
              <a:t>un </a:t>
            </a:r>
            <a:r>
              <a:rPr lang="es-ES" sz="2400" b="1" dirty="0" err="1"/>
              <a:t>moi</a:t>
            </a:r>
            <a:r>
              <a:rPr lang="es-ES" sz="2400" b="1" dirty="0"/>
              <a:t> reducido </a:t>
            </a:r>
            <a:r>
              <a:rPr lang="es-ES" sz="2400" b="1" dirty="0" err="1"/>
              <a:t>corpo</a:t>
            </a:r>
            <a:r>
              <a:rPr lang="es-ES" sz="2400" b="1" dirty="0"/>
              <a:t> electoral</a:t>
            </a:r>
            <a:r>
              <a:rPr lang="es-ES" sz="2400" dirty="0"/>
              <a:t>, 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 Alta: </a:t>
            </a:r>
            <a:r>
              <a:rPr lang="es-ES" sz="2400" dirty="0" err="1" smtClean="0"/>
              <a:t>acolle</a:t>
            </a:r>
            <a:r>
              <a:rPr lang="es-ES" sz="2400" dirty="0" smtClean="0"/>
              <a:t> </a:t>
            </a:r>
            <a:r>
              <a:rPr lang="es-ES" sz="2400" dirty="0" err="1"/>
              <a:t>ás</a:t>
            </a:r>
            <a:r>
              <a:rPr lang="es-ES" sz="2400" dirty="0"/>
              <a:t> clases </a:t>
            </a:r>
            <a:r>
              <a:rPr lang="es-ES" sz="2400" dirty="0" err="1"/>
              <a:t>sociais</a:t>
            </a:r>
            <a:r>
              <a:rPr lang="es-ES" sz="2400" dirty="0"/>
              <a:t> </a:t>
            </a:r>
            <a:r>
              <a:rPr lang="es-ES" sz="2400" dirty="0" err="1"/>
              <a:t>máis</a:t>
            </a:r>
            <a:r>
              <a:rPr lang="es-ES" sz="2400" dirty="0"/>
              <a:t> elevadas, alta burguesía, </a:t>
            </a:r>
            <a:r>
              <a:rPr lang="es-ES" sz="2400" dirty="0" err="1"/>
              <a:t>nobreza</a:t>
            </a:r>
            <a:r>
              <a:rPr lang="es-ES" sz="2400" dirty="0"/>
              <a:t> </a:t>
            </a:r>
            <a:r>
              <a:rPr lang="es-ES" sz="2400" dirty="0" err="1" smtClean="0"/>
              <a:t>terratenente</a:t>
            </a:r>
            <a:r>
              <a:rPr lang="es-ES" sz="2400" dirty="0" smtClean="0"/>
              <a:t>…</a:t>
            </a:r>
            <a:endParaRPr lang="es-ES" sz="2400" dirty="0"/>
          </a:p>
        </p:txBody>
      </p:sp>
      <p:pic>
        <p:nvPicPr>
          <p:cNvPr id="3" name="Picture 2" descr="ALBERTO LISTA Y LOS ORÍGENES DEL LIBERAL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76" y="39161"/>
            <a:ext cx="4896016" cy="69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9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2675</Words>
  <Application>Microsoft Office PowerPoint</Application>
  <PresentationFormat>Panorámica</PresentationFormat>
  <Paragraphs>385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José Mario Domínguez Cabaleiro</cp:lastModifiedBy>
  <cp:revision>25</cp:revision>
  <dcterms:created xsi:type="dcterms:W3CDTF">2020-08-10T14:55:15Z</dcterms:created>
  <dcterms:modified xsi:type="dcterms:W3CDTF">2020-08-10T19:24:27Z</dcterms:modified>
</cp:coreProperties>
</file>