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011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7977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0549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0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5467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65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411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13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0761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003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045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9E8-6E17-4EEB-B7BA-52B476D57E10}" type="datetimeFigureOut">
              <a:rPr lang="gl-ES" smtClean="0"/>
              <a:t>07/08/2020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C7F8-BBE8-4B5B-BCEE-65C4F5E23A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29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rnando Vii 1814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6" y="38635"/>
            <a:ext cx="9092485" cy="68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8" y="0"/>
            <a:ext cx="6284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recurso </a:t>
            </a:r>
            <a:r>
              <a:rPr lang="es-ES" sz="2400" b="1" u="sng" dirty="0" err="1"/>
              <a:t>ó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:</a:t>
            </a:r>
            <a:endParaRPr lang="es-ES" sz="2400" dirty="0"/>
          </a:p>
          <a:p>
            <a:pPr algn="just"/>
            <a:r>
              <a:rPr lang="es-ES" sz="2400" dirty="0"/>
              <a:t>A </a:t>
            </a:r>
            <a:r>
              <a:rPr lang="es-ES" sz="2400" dirty="0" err="1"/>
              <a:t>resposta</a:t>
            </a:r>
            <a:r>
              <a:rPr lang="es-ES" sz="2400" dirty="0"/>
              <a:t> de </a:t>
            </a:r>
            <a:r>
              <a:rPr lang="es-ES" sz="2400" b="1" dirty="0"/>
              <a:t>Fernando VII </a:t>
            </a:r>
            <a:r>
              <a:rPr lang="es-ES" sz="2400" dirty="0"/>
              <a:t>á experiencia de Cádiz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b="1" dirty="0"/>
              <a:t>prohibición da Constitución</a:t>
            </a:r>
            <a:r>
              <a:rPr lang="es-ES" sz="2400" dirty="0"/>
              <a:t> e o labor das Cortes de Cádiz.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</a:t>
            </a:r>
            <a:r>
              <a:rPr lang="es-ES" sz="2400" dirty="0" err="1"/>
              <a:t>fronte</a:t>
            </a:r>
            <a:r>
              <a:rPr lang="es-ES" sz="2400" dirty="0"/>
              <a:t> a </a:t>
            </a:r>
            <a:r>
              <a:rPr lang="es-ES" sz="2400" dirty="0" err="1"/>
              <a:t>Liberais</a:t>
            </a:r>
            <a:r>
              <a:rPr lang="es-ES" sz="2400" dirty="0"/>
              <a:t> e Afrancesados </a:t>
            </a:r>
            <a:r>
              <a:rPr lang="es-ES" sz="2400" dirty="0" err="1"/>
              <a:t>foi</a:t>
            </a:r>
            <a:r>
              <a:rPr lang="es-ES" sz="2400" dirty="0"/>
              <a:t> de </a:t>
            </a:r>
            <a:r>
              <a:rPr lang="es-ES" sz="2400" b="1" dirty="0"/>
              <a:t>represión sistemática</a:t>
            </a:r>
            <a:r>
              <a:rPr lang="es-ES" sz="2400" dirty="0"/>
              <a:t>. Os afrancesados </a:t>
            </a:r>
            <a:r>
              <a:rPr lang="es-ES" sz="2400" dirty="0" err="1"/>
              <a:t>máis</a:t>
            </a:r>
            <a:r>
              <a:rPr lang="es-ES" sz="2400" dirty="0"/>
              <a:t> destacados </a:t>
            </a:r>
            <a:r>
              <a:rPr lang="es-ES" sz="2400" dirty="0" err="1"/>
              <a:t>sufriron</a:t>
            </a:r>
            <a:r>
              <a:rPr lang="es-ES" sz="2400" dirty="0"/>
              <a:t> o exilio, os que se quedaron, a depuración e inhabilitación dos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empregos</a:t>
            </a:r>
            <a:r>
              <a:rPr lang="es-ES" sz="2400" dirty="0"/>
              <a:t>. </a:t>
            </a:r>
            <a:r>
              <a:rPr lang="es-ES" sz="2400" b="1" dirty="0"/>
              <a:t>Os </a:t>
            </a:r>
            <a:r>
              <a:rPr lang="es-ES" sz="2400" b="1" dirty="0" err="1"/>
              <a:t>liberais</a:t>
            </a:r>
            <a:r>
              <a:rPr lang="es-ES" sz="2400" b="1" dirty="0"/>
              <a:t> </a:t>
            </a:r>
            <a:r>
              <a:rPr lang="es-ES" sz="2400" b="1" dirty="0" err="1"/>
              <a:t>foron</a:t>
            </a:r>
            <a:r>
              <a:rPr lang="es-ES" sz="2400" b="1" dirty="0"/>
              <a:t> castigados </a:t>
            </a:r>
            <a:r>
              <a:rPr lang="es-ES" sz="2400" b="1" dirty="0" err="1"/>
              <a:t>co</a:t>
            </a:r>
            <a:r>
              <a:rPr lang="es-ES" sz="2400" b="1" dirty="0"/>
              <a:t> presidio </a:t>
            </a:r>
            <a:r>
              <a:rPr lang="es-ES" sz="2400" b="1" dirty="0" err="1"/>
              <a:t>ou</a:t>
            </a:r>
            <a:r>
              <a:rPr lang="es-ES" sz="2400" b="1" dirty="0"/>
              <a:t> ben </a:t>
            </a:r>
            <a:r>
              <a:rPr lang="es-ES" sz="2400" b="1" dirty="0" err="1"/>
              <a:t>tiveron</a:t>
            </a:r>
            <a:r>
              <a:rPr lang="es-ES" sz="2400" b="1" dirty="0"/>
              <a:t> que exiliarse.</a:t>
            </a:r>
            <a:r>
              <a:rPr lang="es-ES" sz="2400" dirty="0"/>
              <a:t> Con Fernando VII </a:t>
            </a:r>
            <a:r>
              <a:rPr lang="es-ES" sz="2400" dirty="0" err="1"/>
              <a:t>iníciase</a:t>
            </a:r>
            <a:r>
              <a:rPr lang="es-ES" sz="2400" dirty="0"/>
              <a:t> en España o </a:t>
            </a:r>
            <a:r>
              <a:rPr lang="es-ES" sz="2400" b="1" i="1" u="sng" dirty="0"/>
              <a:t>delito político</a:t>
            </a:r>
            <a:r>
              <a:rPr lang="es-ES" sz="2400" dirty="0"/>
              <a:t> (persecución polo </a:t>
            </a:r>
            <a:r>
              <a:rPr lang="es-ES" sz="2400" dirty="0" err="1"/>
              <a:t>pensamento</a:t>
            </a:r>
            <a:r>
              <a:rPr lang="es-ES" sz="2400" dirty="0"/>
              <a:t> e ideas contrarias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) e a experiencia do exilio dos opositores políticos (práctica </a:t>
            </a:r>
            <a:r>
              <a:rPr lang="es-ES" sz="2400" dirty="0" err="1"/>
              <a:t>vixente</a:t>
            </a:r>
            <a:r>
              <a:rPr lang="es-ES" sz="2400" dirty="0"/>
              <a:t> en España ata 1975).</a:t>
            </a:r>
          </a:p>
          <a:p>
            <a:pPr algn="just"/>
            <a:r>
              <a:rPr lang="es-ES" sz="2400" dirty="0"/>
              <a:t>O recurso á violencia, dada a persecución (</a:t>
            </a:r>
            <a:r>
              <a:rPr lang="es-ES" sz="2400" dirty="0" err="1"/>
              <a:t>encarceramento</a:t>
            </a:r>
            <a:r>
              <a:rPr lang="es-ES" sz="2400" dirty="0"/>
              <a:t>, exilio...) e exclusión dos </a:t>
            </a:r>
            <a:r>
              <a:rPr lang="es-ES" sz="2400" dirty="0" err="1"/>
              <a:t>liberais</a:t>
            </a:r>
            <a:r>
              <a:rPr lang="es-ES" sz="2400" dirty="0"/>
              <a:t>, iniciará un tipo de acción militar que </a:t>
            </a:r>
            <a:r>
              <a:rPr lang="es-ES" sz="2400" dirty="0" err="1"/>
              <a:t>coñecemos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nome</a:t>
            </a:r>
            <a:r>
              <a:rPr lang="es-ES" sz="2400" dirty="0"/>
              <a:t> de </a:t>
            </a:r>
            <a:r>
              <a:rPr lang="es-ES" sz="2400" b="1" dirty="0" err="1"/>
              <a:t>pronunciamento</a:t>
            </a:r>
            <a:r>
              <a:rPr lang="es-ES" sz="2400" b="1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75" y="0"/>
            <a:ext cx="4480775" cy="69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7053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err="1"/>
              <a:t>Principais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pronunciamentos</a:t>
            </a:r>
            <a:r>
              <a:rPr lang="es-ES" sz="2400" b="1" u="sng" dirty="0"/>
              <a:t> </a:t>
            </a:r>
            <a:r>
              <a:rPr lang="es-ES" sz="2400" b="1" u="sng" dirty="0" err="1"/>
              <a:t>liberais</a:t>
            </a:r>
            <a:r>
              <a:rPr lang="es-ES" sz="2400" b="1" u="sng" dirty="0"/>
              <a:t> entre 1814 e 1820.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1814</a:t>
            </a:r>
            <a:r>
              <a:rPr lang="es-ES" sz="2400" b="1" u="sng" dirty="0"/>
              <a:t>. </a:t>
            </a:r>
            <a:r>
              <a:rPr lang="es-ES" sz="2400" b="1" u="sng" dirty="0" err="1"/>
              <a:t>Espoz</a:t>
            </a:r>
            <a:r>
              <a:rPr lang="es-ES" sz="2400" b="1" u="sng" dirty="0"/>
              <a:t> y Mina en Pamplona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1815</a:t>
            </a:r>
            <a:r>
              <a:rPr lang="es-ES" sz="2400" b="1" u="sng" dirty="0"/>
              <a:t>. </a:t>
            </a:r>
            <a:r>
              <a:rPr lang="es-ES" sz="2400" b="1" u="sng" dirty="0" err="1"/>
              <a:t>Porlier</a:t>
            </a:r>
            <a:r>
              <a:rPr lang="es-ES" sz="2400" b="1" u="sng" dirty="0"/>
              <a:t> en A Coruña</a:t>
            </a:r>
            <a:r>
              <a:rPr lang="es-ES" sz="2400" dirty="0"/>
              <a:t>. 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1816</a:t>
            </a:r>
            <a:r>
              <a:rPr lang="es-ES" sz="2400" b="1" u="sng" dirty="0"/>
              <a:t>. Conspiración do Triángulo</a:t>
            </a:r>
            <a:r>
              <a:rPr lang="es-ES" sz="2400" dirty="0"/>
              <a:t>. Pretendían secuestrar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e </a:t>
            </a:r>
            <a:r>
              <a:rPr lang="es-ES" sz="2400" dirty="0" err="1"/>
              <a:t>obrigarlle</a:t>
            </a:r>
            <a:r>
              <a:rPr lang="es-ES" sz="2400" dirty="0"/>
              <a:t> a </a:t>
            </a:r>
            <a:r>
              <a:rPr lang="es-ES" sz="2400" dirty="0" err="1"/>
              <a:t>xurar</a:t>
            </a:r>
            <a:r>
              <a:rPr lang="es-ES" sz="2400" dirty="0"/>
              <a:t> a Constitución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1817</a:t>
            </a:r>
            <a:r>
              <a:rPr lang="es-ES" sz="2400" b="1" u="sng" dirty="0"/>
              <a:t>. </a:t>
            </a:r>
            <a:r>
              <a:rPr lang="es-ES" sz="2400" b="1" u="sng" dirty="0" err="1"/>
              <a:t>Conxuración</a:t>
            </a:r>
            <a:r>
              <a:rPr lang="es-ES" sz="2400" b="1" u="sng" dirty="0"/>
              <a:t> de </a:t>
            </a:r>
            <a:r>
              <a:rPr lang="es-ES" sz="2400" b="1" u="sng" dirty="0" err="1"/>
              <a:t>Lacy</a:t>
            </a:r>
            <a:r>
              <a:rPr lang="es-ES" sz="2400" b="1" u="sng" dirty="0"/>
              <a:t> e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</a:t>
            </a:r>
            <a:r>
              <a:rPr lang="es-ES" sz="2400" b="1" u="sng" dirty="0" err="1"/>
              <a:t>Milans</a:t>
            </a:r>
            <a:r>
              <a:rPr lang="es-ES" sz="2400" b="1" u="sng" dirty="0"/>
              <a:t> del Bosch en Barcelona</a:t>
            </a:r>
            <a:r>
              <a:rPr lang="es-ES" sz="2400" dirty="0"/>
              <a:t>.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1818</a:t>
            </a:r>
            <a:r>
              <a:rPr lang="es-ES" sz="2400" b="1" u="sng" dirty="0"/>
              <a:t>. Conspiración de sociedades secretas en Andalucía.</a:t>
            </a:r>
            <a:endParaRPr lang="es-ES" sz="2400" dirty="0"/>
          </a:p>
          <a:p>
            <a:endParaRPr lang="es-ES" sz="800" b="1" u="sng" dirty="0" smtClean="0"/>
          </a:p>
          <a:p>
            <a:r>
              <a:rPr lang="es-ES" sz="2400" b="1" u="sng" dirty="0" smtClean="0"/>
              <a:t>1819</a:t>
            </a:r>
            <a:r>
              <a:rPr lang="es-ES" sz="2400" b="1" u="sng" dirty="0"/>
              <a:t>. Conspiración de Vidal en Valencia,</a:t>
            </a:r>
            <a:r>
              <a:rPr lang="es-ES" sz="2400" dirty="0"/>
              <a:t> </a:t>
            </a:r>
            <a:r>
              <a:rPr lang="es-ES" sz="2400" dirty="0" err="1"/>
              <a:t>fortemente</a:t>
            </a:r>
            <a:r>
              <a:rPr lang="es-ES" sz="2400" dirty="0"/>
              <a:t> reprimida</a:t>
            </a:r>
          </a:p>
          <a:p>
            <a:endParaRPr lang="es-ES" sz="800" b="1" u="sng" dirty="0" smtClean="0"/>
          </a:p>
          <a:p>
            <a:r>
              <a:rPr lang="es-ES" sz="2400" b="1" u="sng" dirty="0" smtClean="0"/>
              <a:t>1820</a:t>
            </a:r>
            <a:r>
              <a:rPr lang="es-ES" sz="2400" b="1" u="sng" dirty="0"/>
              <a:t>.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Riego en Cabezas de San Juan</a:t>
            </a:r>
            <a:endParaRPr lang="es-ES" sz="2400" dirty="0"/>
          </a:p>
        </p:txBody>
      </p:sp>
      <p:pic>
        <p:nvPicPr>
          <p:cNvPr id="10244" name="Picture 4" descr="Mapa de los pronunciamientos liberales durante el reinad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777136"/>
            <a:ext cx="6553393" cy="50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9159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 de Riego </a:t>
            </a:r>
            <a:r>
              <a:rPr lang="es-ES" sz="2400" dirty="0" err="1"/>
              <a:t>tivo</a:t>
            </a:r>
            <a:r>
              <a:rPr lang="es-ES" sz="2400" dirty="0"/>
              <a:t> como protagonistas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b="1" dirty="0" err="1"/>
              <a:t>exército</a:t>
            </a:r>
            <a:r>
              <a:rPr lang="es-ES" sz="2400" b="1" dirty="0"/>
              <a:t> que se </a:t>
            </a:r>
            <a:r>
              <a:rPr lang="es-ES" sz="2400" b="1" dirty="0" err="1"/>
              <a:t>reunira</a:t>
            </a:r>
            <a:r>
              <a:rPr lang="es-ES" sz="2400" b="1" dirty="0"/>
              <a:t> en Cádiz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obxecto</a:t>
            </a:r>
            <a:r>
              <a:rPr lang="es-ES" sz="2400" dirty="0"/>
              <a:t> de </a:t>
            </a:r>
            <a:r>
              <a:rPr lang="es-ES" sz="2400" b="1" dirty="0"/>
              <a:t>embarcarse cara á América</a:t>
            </a:r>
            <a:r>
              <a:rPr lang="es-ES" sz="2400" dirty="0"/>
              <a:t> española para </a:t>
            </a:r>
            <a:r>
              <a:rPr lang="es-ES" sz="2400" dirty="0" err="1"/>
              <a:t>loitar</a:t>
            </a:r>
            <a:r>
              <a:rPr lang="es-ES" sz="2400" dirty="0"/>
              <a:t> contra os independentistas americanos. </a:t>
            </a:r>
            <a:endParaRPr lang="es-ES" sz="2400" dirty="0" smtClean="0"/>
          </a:p>
          <a:p>
            <a:pPr algn="just"/>
            <a:r>
              <a:rPr lang="es-ES" sz="2400" b="1" u="sng" dirty="0"/>
              <a:t>F</a:t>
            </a:r>
            <a:r>
              <a:rPr lang="es-ES" sz="2400" b="1" u="sng" dirty="0" smtClean="0"/>
              <a:t>actores </a:t>
            </a:r>
            <a:r>
              <a:rPr lang="es-ES" sz="2400" b="1" u="sng" dirty="0" err="1"/>
              <a:t>deste</a:t>
            </a:r>
            <a:r>
              <a:rPr lang="es-ES" sz="2400" b="1" u="sng" dirty="0"/>
              <a:t> </a:t>
            </a:r>
            <a:r>
              <a:rPr lang="es-ES" sz="2400" b="1" u="sng" dirty="0" err="1"/>
              <a:t>pronunciamento</a:t>
            </a:r>
            <a:r>
              <a:rPr lang="es-ES" sz="2400" b="1" u="sng" dirty="0"/>
              <a:t>:</a:t>
            </a:r>
          </a:p>
          <a:p>
            <a:pPr algn="just"/>
            <a:r>
              <a:rPr lang="es-ES" sz="2400" dirty="0"/>
              <a:t>- O crecente descontento de </a:t>
            </a:r>
            <a:r>
              <a:rPr lang="es-ES" sz="2400" dirty="0" err="1"/>
              <a:t>amplas</a:t>
            </a:r>
            <a:r>
              <a:rPr lang="es-ES" sz="2400" dirty="0"/>
              <a:t> capas da </a:t>
            </a:r>
            <a:r>
              <a:rPr lang="es-ES" sz="2400" dirty="0" err="1"/>
              <a:t>sociedade</a:t>
            </a:r>
            <a:r>
              <a:rPr lang="es-ES" sz="2400" dirty="0"/>
              <a:t> española, entre eles as </a:t>
            </a:r>
            <a:r>
              <a:rPr lang="es-ES" sz="2400" dirty="0" err="1"/>
              <a:t>máis</a:t>
            </a:r>
            <a:r>
              <a:rPr lang="es-ES" sz="2400" dirty="0"/>
              <a:t> castigadas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b="1" dirty="0" err="1"/>
              <a:t>crise</a:t>
            </a:r>
            <a:r>
              <a:rPr lang="es-ES" sz="2400" b="1" dirty="0"/>
              <a:t> económica e de </a:t>
            </a:r>
            <a:r>
              <a:rPr lang="es-ES" sz="2400" b="1" dirty="0" err="1"/>
              <a:t>Facenda</a:t>
            </a:r>
            <a:r>
              <a:rPr lang="es-ES" sz="2400" dirty="0"/>
              <a:t> como os comerciantes.</a:t>
            </a:r>
          </a:p>
          <a:p>
            <a:pPr algn="just"/>
            <a:r>
              <a:rPr lang="es-ES" sz="2400" dirty="0"/>
              <a:t>- A existencia </a:t>
            </a:r>
            <a:r>
              <a:rPr lang="es-ES" sz="2400" dirty="0" err="1"/>
              <a:t>dunha</a:t>
            </a:r>
            <a:r>
              <a:rPr lang="es-ES" sz="2400" dirty="0"/>
              <a:t> </a:t>
            </a:r>
            <a:r>
              <a:rPr lang="es-ES" sz="2400" b="1" dirty="0"/>
              <a:t>masa militar descontenta</a:t>
            </a:r>
            <a:r>
              <a:rPr lang="es-ES" sz="2400" dirty="0"/>
              <a:t>, </a:t>
            </a:r>
            <a:r>
              <a:rPr lang="es-ES" sz="2400" dirty="0" err="1"/>
              <a:t>recrutada</a:t>
            </a:r>
            <a:r>
              <a:rPr lang="es-ES" sz="2400" dirty="0"/>
              <a:t> á </a:t>
            </a:r>
            <a:r>
              <a:rPr lang="es-ES" sz="2400" dirty="0" err="1"/>
              <a:t>forza</a:t>
            </a:r>
            <a:r>
              <a:rPr lang="es-ES" sz="2400" dirty="0"/>
              <a:t>, e con </a:t>
            </a:r>
            <a:r>
              <a:rPr lang="es-ES" sz="2400" dirty="0" err="1"/>
              <a:t>moi</a:t>
            </a:r>
            <a:r>
              <a:rPr lang="es-ES" sz="2400" dirty="0"/>
              <a:t> malas perspectivas futuras no caso de </a:t>
            </a:r>
            <a:r>
              <a:rPr lang="es-ES" sz="2400" dirty="0" smtClean="0"/>
              <a:t>embarque</a:t>
            </a:r>
            <a:endParaRPr lang="es-ES" sz="2400" dirty="0"/>
          </a:p>
          <a:p>
            <a:pPr algn="just"/>
            <a:r>
              <a:rPr lang="es-ES" sz="2400" dirty="0"/>
              <a:t>- A acción de </a:t>
            </a:r>
            <a:r>
              <a:rPr lang="es-ES" sz="2400" b="1" dirty="0"/>
              <a:t>sociedades </a:t>
            </a:r>
            <a:r>
              <a:rPr lang="es-ES" sz="2400" b="1" dirty="0" smtClean="0"/>
              <a:t>secretas </a:t>
            </a:r>
            <a:r>
              <a:rPr lang="es-ES" sz="2400" b="1" dirty="0" err="1" smtClean="0"/>
              <a:t>liberais</a:t>
            </a:r>
            <a:r>
              <a:rPr lang="es-ES" sz="2400" dirty="0" smtClean="0"/>
              <a:t> </a:t>
            </a:r>
            <a:r>
              <a:rPr lang="es-ES" sz="2400" dirty="0"/>
              <a:t>como “Taller Supremo”, “Soberano Capítulo” que lograrían adeptos entre a </a:t>
            </a:r>
            <a:r>
              <a:rPr lang="es-ES" sz="2400" dirty="0" err="1"/>
              <a:t>oficialidade</a:t>
            </a:r>
            <a:r>
              <a:rPr lang="es-ES" sz="2400" dirty="0"/>
              <a:t> das tropas que </a:t>
            </a:r>
            <a:r>
              <a:rPr lang="es-ES" sz="2400" dirty="0" err="1"/>
              <a:t>ían</a:t>
            </a:r>
            <a:r>
              <a:rPr lang="es-ES" sz="2400" dirty="0"/>
              <a:t> ser embarcadas. </a:t>
            </a:r>
          </a:p>
          <a:p>
            <a:pPr algn="just"/>
            <a:r>
              <a:rPr lang="es-ES" sz="2400" dirty="0"/>
              <a:t>- A acción dos </a:t>
            </a:r>
            <a:r>
              <a:rPr lang="es-ES" sz="2400" dirty="0" err="1"/>
              <a:t>conxurados</a:t>
            </a:r>
            <a:r>
              <a:rPr lang="es-ES" sz="2400" dirty="0"/>
              <a:t> </a:t>
            </a:r>
            <a:r>
              <a:rPr lang="es-ES" sz="2400" dirty="0" err="1"/>
              <a:t>levou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b="1" dirty="0"/>
              <a:t>retraso do embarque</a:t>
            </a:r>
            <a:r>
              <a:rPr lang="es-ES" sz="2400" dirty="0"/>
              <a:t>, sobre todo polo rumor do mal estado dos barcos rusos que se </a:t>
            </a:r>
            <a:r>
              <a:rPr lang="es-ES" sz="2400" dirty="0" err="1"/>
              <a:t>atopaban</a:t>
            </a:r>
            <a:r>
              <a:rPr lang="es-ES" sz="2400" dirty="0"/>
              <a:t> en Cádiz.</a:t>
            </a:r>
          </a:p>
        </p:txBody>
      </p:sp>
      <p:pic>
        <p:nvPicPr>
          <p:cNvPr id="6146" name="Picture 2" descr="Pronunciamiento de R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3" y="237073"/>
            <a:ext cx="4953888" cy="62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6667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pronunciamento</a:t>
            </a:r>
            <a:r>
              <a:rPr lang="es-ES" sz="2400" dirty="0"/>
              <a:t> </a:t>
            </a:r>
            <a:r>
              <a:rPr lang="es-ES" sz="2400" dirty="0" err="1"/>
              <a:t>iníciase</a:t>
            </a:r>
            <a:r>
              <a:rPr lang="es-ES" sz="2400" dirty="0"/>
              <a:t> coa </a:t>
            </a:r>
            <a:r>
              <a:rPr lang="es-ES" sz="2400" b="1" dirty="0"/>
              <a:t>proclamación da Constitución de 1812 por Riego en Cabezas de San Juan o 1 de </a:t>
            </a:r>
            <a:r>
              <a:rPr lang="es-ES" sz="2400" b="1" dirty="0" err="1"/>
              <a:t>xaneiro</a:t>
            </a:r>
            <a:r>
              <a:rPr lang="es-ES" sz="2400" b="1" dirty="0"/>
              <a:t> de 1820.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que o </a:t>
            </a:r>
            <a:r>
              <a:rPr lang="es-ES" sz="2400" dirty="0" err="1"/>
              <a:t>levantamento</a:t>
            </a:r>
            <a:r>
              <a:rPr lang="es-ES" sz="2400" dirty="0"/>
              <a:t> militar </a:t>
            </a:r>
            <a:r>
              <a:rPr lang="es-ES" sz="2400" dirty="0" err="1"/>
              <a:t>fracasou</a:t>
            </a:r>
            <a:r>
              <a:rPr lang="es-ES" sz="2400" dirty="0"/>
              <a:t>, este </a:t>
            </a:r>
            <a:r>
              <a:rPr lang="es-ES" sz="2400" b="1" dirty="0" err="1"/>
              <a:t>iniciou</a:t>
            </a:r>
            <a:r>
              <a:rPr lang="es-ES" sz="2400" b="1" dirty="0"/>
              <a:t> un </a:t>
            </a:r>
            <a:r>
              <a:rPr lang="es-ES" sz="2400" b="1" dirty="0" err="1"/>
              <a:t>movemento</a:t>
            </a:r>
            <a:r>
              <a:rPr lang="es-ES" sz="2400" b="1" dirty="0"/>
              <a:t> liberal </a:t>
            </a:r>
            <a:r>
              <a:rPr lang="es-ES" sz="2400" b="1" dirty="0" err="1"/>
              <a:t>nas</a:t>
            </a:r>
            <a:r>
              <a:rPr lang="es-ES" sz="2400" b="1" dirty="0"/>
              <a:t> </a:t>
            </a:r>
            <a:r>
              <a:rPr lang="es-ES" sz="2400" b="1" dirty="0" err="1"/>
              <a:t>principais</a:t>
            </a:r>
            <a:r>
              <a:rPr lang="es-ES" sz="2400" b="1" dirty="0"/>
              <a:t> </a:t>
            </a:r>
            <a:r>
              <a:rPr lang="es-ES" sz="2400" b="1" dirty="0" err="1"/>
              <a:t>cidades</a:t>
            </a:r>
            <a:r>
              <a:rPr lang="es-ES" sz="2400" dirty="0"/>
              <a:t> que se inicia </a:t>
            </a:r>
            <a:r>
              <a:rPr lang="es-ES" sz="2400" dirty="0" err="1"/>
              <a:t>na</a:t>
            </a:r>
            <a:r>
              <a:rPr lang="es-ES" sz="2400" dirty="0"/>
              <a:t> segunda quincena de </a:t>
            </a:r>
            <a:r>
              <a:rPr lang="es-ES" sz="2400" dirty="0" err="1"/>
              <a:t>febreiro</a:t>
            </a:r>
            <a:r>
              <a:rPr lang="es-ES" sz="2400" dirty="0"/>
              <a:t> en A Coruña.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err="1"/>
              <a:t>Nesta</a:t>
            </a:r>
            <a:r>
              <a:rPr lang="es-ES" sz="2400" dirty="0"/>
              <a:t> </a:t>
            </a:r>
            <a:r>
              <a:rPr lang="es-ES" sz="2400" dirty="0" err="1"/>
              <a:t>cidade</a:t>
            </a:r>
            <a:r>
              <a:rPr lang="es-ES" sz="2400" dirty="0"/>
              <a:t> elementos </a:t>
            </a:r>
            <a:r>
              <a:rPr lang="es-ES" sz="2400" dirty="0" err="1"/>
              <a:t>civís</a:t>
            </a:r>
            <a:r>
              <a:rPr lang="es-ES" sz="2400" dirty="0"/>
              <a:t> e militares </a:t>
            </a:r>
            <a:r>
              <a:rPr lang="es-ES" sz="2400" dirty="0" err="1"/>
              <a:t>dirixidos</a:t>
            </a:r>
            <a:r>
              <a:rPr lang="es-ES" sz="2400" dirty="0"/>
              <a:t> polo coronel Acevedo proclaman a Constitución de 1812 e forman </a:t>
            </a:r>
            <a:r>
              <a:rPr lang="es-ES" sz="2400" dirty="0" err="1"/>
              <a:t>unha</a:t>
            </a:r>
            <a:r>
              <a:rPr lang="es-ES" sz="2400" dirty="0"/>
              <a:t> Xunta de </a:t>
            </a:r>
            <a:r>
              <a:rPr lang="es-ES" sz="2400" dirty="0" err="1"/>
              <a:t>Goberno</a:t>
            </a:r>
            <a:r>
              <a:rPr lang="es-ES" sz="2400" dirty="0"/>
              <a:t> de Galicia.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sublevación </a:t>
            </a:r>
            <a:r>
              <a:rPr lang="es-ES" sz="2400" dirty="0" err="1"/>
              <a:t>espállase</a:t>
            </a:r>
            <a:r>
              <a:rPr lang="es-ES" sz="2400" dirty="0"/>
              <a:t> </a:t>
            </a:r>
            <a:r>
              <a:rPr lang="es-ES" sz="2400" dirty="0" err="1"/>
              <a:t>primeiro</a:t>
            </a:r>
            <a:r>
              <a:rPr lang="es-ES" sz="2400" dirty="0"/>
              <a:t> en Galicia por Ferrol, Vigo, Pontevedra e Lugo e posteriormente  a Zaragoza, Pamplona </a:t>
            </a:r>
            <a:r>
              <a:rPr lang="es-ES" sz="2400" dirty="0" err="1"/>
              <a:t>ou</a:t>
            </a:r>
            <a:r>
              <a:rPr lang="es-ES" sz="2400" dirty="0"/>
              <a:t> Barcelona. </a:t>
            </a:r>
            <a:endParaRPr lang="gl-ES" sz="2400" dirty="0"/>
          </a:p>
        </p:txBody>
      </p:sp>
      <p:pic>
        <p:nvPicPr>
          <p:cNvPr id="7170" name="Picture 2" descr="Coruña- principios S. XIX Explosion del polvorín Coruñ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4" y="760403"/>
            <a:ext cx="6196483" cy="4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057623" y="5512157"/>
            <a:ext cx="3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000" b="1" dirty="0" smtClean="0"/>
              <a:t>A Coruña. Principios s. XIX</a:t>
            </a:r>
            <a:endParaRPr lang="gl-ES" sz="2000" b="1" dirty="0"/>
          </a:p>
        </p:txBody>
      </p:sp>
    </p:spTree>
    <p:extLst>
      <p:ext uri="{BB962C8B-B14F-4D97-AF65-F5344CB8AC3E}">
        <p14:creationId xmlns:p14="http://schemas.microsoft.com/office/powerpoint/2010/main" val="18636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86364"/>
            <a:ext cx="55636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Espallouse </a:t>
            </a:r>
            <a:r>
              <a:rPr lang="es-ES" sz="2400" dirty="0" err="1"/>
              <a:t>tamén</a:t>
            </a:r>
            <a:r>
              <a:rPr lang="es-ES" sz="2400" dirty="0"/>
              <a:t> ata o </a:t>
            </a:r>
            <a:r>
              <a:rPr lang="es-ES" sz="2400" dirty="0" err="1"/>
              <a:t>mesmo</a:t>
            </a:r>
            <a:r>
              <a:rPr lang="es-ES" sz="2400" dirty="0"/>
              <a:t> </a:t>
            </a:r>
            <a:r>
              <a:rPr lang="es-ES" sz="2400" dirty="0" err="1"/>
              <a:t>exército</a:t>
            </a:r>
            <a:r>
              <a:rPr lang="es-ES" sz="2400" dirty="0"/>
              <a:t> que se preparara para enfrontarse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liberais</a:t>
            </a:r>
            <a:r>
              <a:rPr lang="es-ES" sz="2400" dirty="0"/>
              <a:t>,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xefe</a:t>
            </a:r>
            <a:r>
              <a:rPr lang="es-ES" sz="2400" dirty="0"/>
              <a:t>, o </a:t>
            </a:r>
            <a:r>
              <a:rPr lang="es-ES" sz="2400" dirty="0" err="1"/>
              <a:t>xeneral</a:t>
            </a:r>
            <a:r>
              <a:rPr lang="es-ES" sz="2400" dirty="0"/>
              <a:t> de La </a:t>
            </a:r>
            <a:r>
              <a:rPr lang="es-ES" sz="2400" dirty="0" err="1"/>
              <a:t>Bisbal</a:t>
            </a:r>
            <a:r>
              <a:rPr lang="es-ES" sz="2400" dirty="0"/>
              <a:t> proclama a Constitución en Ocaña e, en Madrid, o </a:t>
            </a:r>
            <a:r>
              <a:rPr lang="es-ES" sz="2400" dirty="0" err="1"/>
              <a:t>xeneral</a:t>
            </a:r>
            <a:r>
              <a:rPr lang="es-ES" sz="2400" dirty="0"/>
              <a:t> Ballesteros comunica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que non se pode contar coa guarnición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Ante o alcance da sublevación e ante a </a:t>
            </a:r>
            <a:r>
              <a:rPr lang="es-ES" sz="2400" b="1" dirty="0" err="1"/>
              <a:t>debilidade</a:t>
            </a:r>
            <a:r>
              <a:rPr lang="es-ES" sz="2400" b="1" dirty="0"/>
              <a:t> do propio </a:t>
            </a:r>
            <a:r>
              <a:rPr lang="es-ES" sz="2400" b="1" dirty="0" err="1"/>
              <a:t>exército</a:t>
            </a:r>
            <a:r>
              <a:rPr lang="es-ES" sz="2400" b="1" dirty="0"/>
              <a:t> e do Estado</a:t>
            </a:r>
            <a:r>
              <a:rPr lang="es-ES" sz="2400" dirty="0"/>
              <a:t> absolutista, o propio </a:t>
            </a:r>
            <a:r>
              <a:rPr lang="es-ES" sz="2400" dirty="0" err="1"/>
              <a:t>Rei</a:t>
            </a:r>
            <a:r>
              <a:rPr lang="es-ES" sz="2400" dirty="0"/>
              <a:t> Fernando VII </a:t>
            </a:r>
            <a:r>
              <a:rPr lang="es-ES" sz="2400" dirty="0" err="1"/>
              <a:t>veuse</a:t>
            </a:r>
            <a:r>
              <a:rPr lang="es-ES" sz="2400" dirty="0"/>
              <a:t> </a:t>
            </a:r>
            <a:r>
              <a:rPr lang="es-ES" sz="2400" dirty="0" err="1"/>
              <a:t>obrigado</a:t>
            </a:r>
            <a:r>
              <a:rPr lang="es-ES" sz="2400" dirty="0"/>
              <a:t> a aceptar e acatar a Constitución de 1812: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“ </a:t>
            </a:r>
            <a:r>
              <a:rPr lang="es-ES" sz="2400" dirty="0"/>
              <a:t>Marchemos francamente, y yo el primero, por la senda constitucional “.</a:t>
            </a:r>
          </a:p>
        </p:txBody>
      </p:sp>
      <p:pic>
        <p:nvPicPr>
          <p:cNvPr id="8194" name="Picture 2" descr="Fernando VII jura la Constitución 1820. Comentario de Texto | Au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73" y="1421709"/>
            <a:ext cx="6617827" cy="4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081068" y="5849062"/>
            <a:ext cx="499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smtClean="0"/>
              <a:t>Tralo triunfo do pronunciamento de </a:t>
            </a:r>
            <a:r>
              <a:rPr lang="gl-ES" b="1" dirty="0" err="1" smtClean="0"/>
              <a:t>Riego</a:t>
            </a:r>
            <a:r>
              <a:rPr lang="gl-ES" b="1" dirty="0" smtClean="0"/>
              <a:t> en 1820</a:t>
            </a:r>
          </a:p>
          <a:p>
            <a:r>
              <a:rPr lang="gl-ES" b="1" dirty="0" smtClean="0"/>
              <a:t>Fernando VII xura a </a:t>
            </a:r>
            <a:r>
              <a:rPr lang="gl-ES" b="1" dirty="0" err="1" smtClean="0"/>
              <a:t>Contitución</a:t>
            </a:r>
            <a:r>
              <a:rPr lang="gl-ES" b="1" dirty="0" smtClean="0"/>
              <a:t> de 1812.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30611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667" y="0"/>
            <a:ext cx="575685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TRIENIO CONSTITUCIONAL. 1820-1823.</a:t>
            </a:r>
            <a:endParaRPr lang="es-ES" sz="2400" dirty="0"/>
          </a:p>
          <a:p>
            <a:pPr algn="just"/>
            <a:r>
              <a:rPr lang="es-ES" sz="2400" dirty="0"/>
              <a:t>Esta etapa </a:t>
            </a:r>
            <a:r>
              <a:rPr lang="es-ES" sz="2400" dirty="0" err="1"/>
              <a:t>suporá</a:t>
            </a:r>
            <a:r>
              <a:rPr lang="es-ES" sz="2400" dirty="0"/>
              <a:t> o </a:t>
            </a:r>
            <a:r>
              <a:rPr lang="es-ES" sz="2400" b="1" dirty="0" err="1"/>
              <a:t>espallamento</a:t>
            </a:r>
            <a:r>
              <a:rPr lang="es-ES" sz="2400" b="1" dirty="0"/>
              <a:t> da cultura política liberal</a:t>
            </a:r>
            <a:r>
              <a:rPr lang="es-ES" sz="2400" dirty="0"/>
              <a:t>, principalmente </a:t>
            </a:r>
            <a:r>
              <a:rPr lang="es-ES" sz="2400" dirty="0" err="1"/>
              <a:t>polas</a:t>
            </a:r>
            <a:r>
              <a:rPr lang="es-ES" sz="2400" dirty="0"/>
              <a:t> </a:t>
            </a:r>
            <a:r>
              <a:rPr lang="es-ES" sz="2400" b="1" dirty="0" err="1"/>
              <a:t>cidades</a:t>
            </a:r>
            <a:r>
              <a:rPr lang="es-ES" sz="2400" b="1" dirty="0"/>
              <a:t> </a:t>
            </a:r>
            <a:r>
              <a:rPr lang="es-ES" sz="2400" dirty="0" err="1"/>
              <a:t>grazas</a:t>
            </a:r>
            <a:r>
              <a:rPr lang="es-ES" sz="2400" dirty="0"/>
              <a:t> á </a:t>
            </a:r>
            <a:r>
              <a:rPr lang="es-ES" sz="2400" dirty="0" err="1"/>
              <a:t>liberdade</a:t>
            </a:r>
            <a:r>
              <a:rPr lang="es-ES" sz="2400" dirty="0"/>
              <a:t> de imprenta, a difusión da prensa, a proliferación dos </a:t>
            </a:r>
            <a:r>
              <a:rPr lang="es-ES" sz="2400" b="1" dirty="0"/>
              <a:t>cafés, a </a:t>
            </a:r>
            <a:r>
              <a:rPr lang="es-ES" sz="2400" b="1" dirty="0" err="1"/>
              <a:t>liberdade</a:t>
            </a:r>
            <a:r>
              <a:rPr lang="es-ES" sz="2400" b="1" dirty="0"/>
              <a:t> de reunión e as sociedades patrióticas</a:t>
            </a:r>
            <a:r>
              <a:rPr lang="es-ES" sz="2400" dirty="0"/>
              <a:t>  e </a:t>
            </a:r>
            <a:r>
              <a:rPr lang="es-ES" sz="2400" b="1" dirty="0"/>
              <a:t>clubs de debate político. </a:t>
            </a:r>
            <a:endParaRPr lang="es-ES" sz="2400" b="1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Desde o punto de vista social, o Trienio </a:t>
            </a:r>
            <a:r>
              <a:rPr lang="es-ES" sz="2400" dirty="0" err="1"/>
              <a:t>vai</a:t>
            </a:r>
            <a:r>
              <a:rPr lang="es-ES" sz="2400" dirty="0"/>
              <a:t> contar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b="1" dirty="0"/>
              <a:t>descontento dos estamentos </a:t>
            </a:r>
            <a:r>
              <a:rPr lang="es-ES" sz="2400" b="1" dirty="0" err="1"/>
              <a:t>privilexiados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- Da </a:t>
            </a:r>
            <a:r>
              <a:rPr lang="es-ES" sz="2400" b="1" dirty="0" err="1"/>
              <a:t>nobreza</a:t>
            </a:r>
            <a:r>
              <a:rPr lang="es-ES" sz="2400" b="1" dirty="0"/>
              <a:t>,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i="1" dirty="0"/>
              <a:t>desvinculación e a abolición dos señoríos </a:t>
            </a:r>
            <a:r>
              <a:rPr lang="es-ES" sz="2400" dirty="0"/>
              <a:t>e </a:t>
            </a:r>
            <a:endParaRPr lang="es-ES" sz="2400" dirty="0" smtClean="0"/>
          </a:p>
          <a:p>
            <a:pPr algn="just"/>
            <a:r>
              <a:rPr lang="es-ES" sz="2400" dirty="0" smtClean="0"/>
              <a:t>- Do </a:t>
            </a:r>
            <a:r>
              <a:rPr lang="es-ES" sz="2400" b="1" dirty="0"/>
              <a:t>clero</a:t>
            </a:r>
            <a:r>
              <a:rPr lang="es-ES" sz="2400" dirty="0"/>
              <a:t> a partir da </a:t>
            </a:r>
            <a:r>
              <a:rPr lang="es-ES" sz="2400" i="1" dirty="0" err="1"/>
              <a:t>lei</a:t>
            </a:r>
            <a:r>
              <a:rPr lang="es-ES" sz="2400" i="1" dirty="0"/>
              <a:t> de regulares e as medidas desamortizadoras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err="1"/>
              <a:t>Pola</a:t>
            </a:r>
            <a:r>
              <a:rPr lang="es-ES" sz="2400" dirty="0"/>
              <a:t> contra, </a:t>
            </a:r>
            <a:r>
              <a:rPr lang="es-ES" sz="2400" b="1" dirty="0"/>
              <a:t>o </a:t>
            </a:r>
            <a:r>
              <a:rPr lang="es-ES" sz="2400" b="1" dirty="0" err="1"/>
              <a:t>réxime</a:t>
            </a:r>
            <a:r>
              <a:rPr lang="es-ES" sz="2400" b="1" dirty="0"/>
              <a:t> constitucional</a:t>
            </a:r>
            <a:r>
              <a:rPr lang="es-ES" sz="2400" dirty="0"/>
              <a:t> </a:t>
            </a:r>
            <a:r>
              <a:rPr lang="es-ES" sz="2400" dirty="0" err="1"/>
              <a:t>conta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b="1" dirty="0" err="1"/>
              <a:t>apoio</a:t>
            </a:r>
            <a:r>
              <a:rPr lang="es-ES" sz="2400" b="1" dirty="0"/>
              <a:t> dos </a:t>
            </a:r>
            <a:r>
              <a:rPr lang="es-ES" sz="2400" b="1" dirty="0" err="1"/>
              <a:t>intelectuais</a:t>
            </a:r>
            <a:r>
              <a:rPr lang="es-ES" sz="2400" b="1" dirty="0"/>
              <a:t>, </a:t>
            </a:r>
            <a:r>
              <a:rPr lang="es-ES" sz="2400" b="1" dirty="0" err="1"/>
              <a:t>profesionais</a:t>
            </a:r>
            <a:r>
              <a:rPr lang="es-ES" sz="2400" b="1" dirty="0"/>
              <a:t> </a:t>
            </a:r>
            <a:r>
              <a:rPr lang="es-ES" sz="2400" b="1" dirty="0" err="1"/>
              <a:t>liberais</a:t>
            </a:r>
            <a:r>
              <a:rPr lang="es-ES" sz="2400" b="1" dirty="0"/>
              <a:t>, </a:t>
            </a:r>
            <a:r>
              <a:rPr lang="es-ES" sz="2400" b="1" dirty="0" err="1"/>
              <a:t>oficiais</a:t>
            </a:r>
            <a:r>
              <a:rPr lang="es-ES" sz="2400" b="1" dirty="0"/>
              <a:t>, comerciantes e </a:t>
            </a:r>
            <a:r>
              <a:rPr lang="es-ES" sz="2400" b="1" dirty="0" err="1"/>
              <a:t>posuidores</a:t>
            </a:r>
            <a:r>
              <a:rPr lang="es-ES" sz="2400" b="1" dirty="0"/>
              <a:t> de vales da </a:t>
            </a:r>
            <a:r>
              <a:rPr lang="es-ES" sz="2400" b="1" dirty="0" err="1"/>
              <a:t>débeda</a:t>
            </a:r>
            <a:r>
              <a:rPr lang="es-ES" sz="2400" b="1" dirty="0"/>
              <a:t> pública</a:t>
            </a:r>
            <a:endParaRPr lang="gl-ES" sz="2400" dirty="0"/>
          </a:p>
        </p:txBody>
      </p:sp>
      <p:pic>
        <p:nvPicPr>
          <p:cNvPr id="6" name="Picture 2" descr="LA CRISIS DEL ANTIGUO RÉGIMEN (2) - ppt video online descar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41" y="965915"/>
            <a:ext cx="6336406" cy="47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8941" y="373487"/>
            <a:ext cx="4623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Obra </a:t>
            </a:r>
            <a:r>
              <a:rPr lang="es-ES" sz="2400" b="1" u="sng" dirty="0" err="1"/>
              <a:t>Lexislativa</a:t>
            </a:r>
            <a:r>
              <a:rPr lang="es-ES" sz="2400" b="1" u="sng" dirty="0"/>
              <a:t> do </a:t>
            </a:r>
            <a:r>
              <a:rPr lang="es-ES" sz="2400" b="1" u="sng" dirty="0" smtClean="0"/>
              <a:t>Trienio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R</a:t>
            </a:r>
            <a:r>
              <a:rPr lang="es-ES" sz="2400" b="1" dirty="0" smtClean="0"/>
              <a:t>ecuperación </a:t>
            </a:r>
            <a:r>
              <a:rPr lang="es-ES" sz="2400" dirty="0"/>
              <a:t>de toda a obra e </a:t>
            </a:r>
            <a:r>
              <a:rPr lang="es-ES" sz="2400" b="1" dirty="0"/>
              <a:t>decretos das Cortes de Cádiz,</a:t>
            </a:r>
            <a:r>
              <a:rPr lang="es-ES" sz="2400" dirty="0"/>
              <a:t> así como da </a:t>
            </a:r>
            <a:r>
              <a:rPr lang="es-ES" sz="2400" b="1" dirty="0"/>
              <a:t>Constitución de 1812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 err="1"/>
              <a:t>Liberdades</a:t>
            </a:r>
            <a:r>
              <a:rPr lang="es-ES" sz="2400" b="1" dirty="0"/>
              <a:t> </a:t>
            </a:r>
            <a:r>
              <a:rPr lang="es-ES" sz="2400" b="1" dirty="0" smtClean="0"/>
              <a:t>económicas</a:t>
            </a:r>
            <a:r>
              <a:rPr lang="es-ES" sz="2400" dirty="0" smtClean="0"/>
              <a:t>:</a:t>
            </a:r>
          </a:p>
          <a:p>
            <a:pPr algn="just"/>
            <a:r>
              <a:rPr lang="es-ES" sz="2400" i="1" dirty="0" smtClean="0"/>
              <a:t>comercio</a:t>
            </a:r>
            <a:r>
              <a:rPr lang="es-ES" sz="2400" i="1" dirty="0"/>
              <a:t>, industria e </a:t>
            </a:r>
            <a:r>
              <a:rPr lang="es-ES" sz="2400" i="1" dirty="0" err="1"/>
              <a:t>arrendamento</a:t>
            </a:r>
            <a:r>
              <a:rPr lang="es-ES" sz="2400" dirty="0" smtClean="0"/>
              <a:t>..., </a:t>
            </a:r>
            <a:endParaRPr lang="es-ES" sz="2400" dirty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/>
              <a:t>N</a:t>
            </a:r>
            <a:r>
              <a:rPr lang="es-ES" sz="2400" b="1" dirty="0" smtClean="0"/>
              <a:t>ova </a:t>
            </a:r>
            <a:r>
              <a:rPr lang="es-ES" sz="2400" b="1" dirty="0"/>
              <a:t>concepción da </a:t>
            </a:r>
            <a:r>
              <a:rPr lang="es-ES" sz="2400" b="1" dirty="0" err="1"/>
              <a:t>propiedade</a:t>
            </a:r>
            <a:r>
              <a:rPr lang="es-ES" sz="2400" dirty="0"/>
              <a:t> </a:t>
            </a:r>
            <a:r>
              <a:rPr lang="es-ES" sz="2400" i="1" dirty="0"/>
              <a:t>D</a:t>
            </a:r>
            <a:r>
              <a:rPr lang="es-ES" sz="2400" i="1" dirty="0" smtClean="0"/>
              <a:t>esvinculación </a:t>
            </a:r>
            <a:r>
              <a:rPr lang="es-ES" sz="2400" i="1" dirty="0"/>
              <a:t>dos </a:t>
            </a:r>
            <a:r>
              <a:rPr lang="es-ES" sz="2400" i="1" dirty="0" err="1" smtClean="0"/>
              <a:t>morgados</a:t>
            </a:r>
            <a:r>
              <a:rPr lang="es-ES" sz="2400" i="1" dirty="0" smtClean="0"/>
              <a:t>, </a:t>
            </a:r>
            <a:r>
              <a:rPr lang="es-ES" sz="2400" i="1" dirty="0"/>
              <a:t>abolición do </a:t>
            </a:r>
            <a:r>
              <a:rPr lang="es-ES" sz="2400" i="1" dirty="0" err="1"/>
              <a:t>réxime</a:t>
            </a:r>
            <a:r>
              <a:rPr lang="es-ES" sz="2400" i="1" dirty="0"/>
              <a:t> </a:t>
            </a:r>
            <a:r>
              <a:rPr lang="es-ES" sz="2400" i="1" dirty="0" smtClean="0"/>
              <a:t>señorial</a:t>
            </a:r>
            <a:r>
              <a:rPr lang="es-ES" sz="2400" dirty="0" smtClean="0"/>
              <a:t>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V</a:t>
            </a:r>
            <a:r>
              <a:rPr lang="es-ES" sz="2400" dirty="0" smtClean="0"/>
              <a:t>en </a:t>
            </a:r>
            <a:r>
              <a:rPr lang="es-ES" sz="2400" dirty="0"/>
              <a:t>acompañada da desamortización</a:t>
            </a:r>
            <a:endParaRPr lang="gl-ES" sz="2400" dirty="0"/>
          </a:p>
        </p:txBody>
      </p:sp>
      <p:pic>
        <p:nvPicPr>
          <p:cNvPr id="4" name="Picture 4" descr="la milicia nacional en cadiz. durante el trieni - Comprar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1" y="189358"/>
            <a:ext cx="6369900" cy="63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303" y="25758"/>
            <a:ext cx="54735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Desamortización </a:t>
            </a:r>
            <a:r>
              <a:rPr lang="es-ES" sz="2400" b="1" dirty="0" err="1" smtClean="0"/>
              <a:t>Bens</a:t>
            </a:r>
            <a:r>
              <a:rPr lang="es-ES" sz="2400" b="1" dirty="0" smtClean="0"/>
              <a:t> da Inquisición e dos conventos suprimidos:</a:t>
            </a:r>
          </a:p>
          <a:p>
            <a:pPr algn="just"/>
            <a:r>
              <a:rPr lang="es-ES" sz="2400" dirty="0" smtClean="0"/>
              <a:t>Por </a:t>
            </a:r>
            <a:r>
              <a:rPr lang="es-ES" sz="2400" dirty="0" err="1"/>
              <a:t>primeira</a:t>
            </a:r>
            <a:r>
              <a:rPr lang="es-ES" sz="2400" dirty="0"/>
              <a:t> vez se </a:t>
            </a:r>
            <a:r>
              <a:rPr lang="es-ES" sz="2400" dirty="0" err="1"/>
              <a:t>vai</a:t>
            </a:r>
            <a:r>
              <a:rPr lang="es-ES" sz="2400" dirty="0"/>
              <a:t> aplicar </a:t>
            </a:r>
            <a:r>
              <a:rPr lang="es-ES" sz="2400" b="1" dirty="0"/>
              <a:t>o proceso desamortizador</a:t>
            </a:r>
            <a:r>
              <a:rPr lang="es-ES" sz="2400" dirty="0"/>
              <a:t> propio do </a:t>
            </a:r>
            <a:r>
              <a:rPr lang="es-ES" sz="2400" dirty="0" err="1"/>
              <a:t>s.XIX</a:t>
            </a:r>
            <a:r>
              <a:rPr lang="es-ES" sz="2400" dirty="0"/>
              <a:t> (antecedente da desamortización de Mendizábal</a:t>
            </a:r>
            <a:r>
              <a:rPr lang="es-ES" sz="2400" dirty="0" smtClean="0"/>
              <a:t>):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R</a:t>
            </a:r>
            <a:r>
              <a:rPr lang="es-ES" sz="2400" dirty="0" smtClean="0"/>
              <a:t>eforma </a:t>
            </a:r>
            <a:r>
              <a:rPr lang="es-ES" sz="2400" dirty="0"/>
              <a:t>do clero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D</a:t>
            </a:r>
            <a:r>
              <a:rPr lang="es-ES" sz="2400" dirty="0" smtClean="0"/>
              <a:t>eclaración dos </a:t>
            </a:r>
            <a:r>
              <a:rPr lang="es-ES" sz="2400" dirty="0" err="1" smtClean="0"/>
              <a:t>seus</a:t>
            </a:r>
            <a:r>
              <a:rPr lang="es-ES" sz="2400" dirty="0" smtClean="0"/>
              <a:t> </a:t>
            </a:r>
            <a:r>
              <a:rPr lang="es-ES" sz="2400" dirty="0" err="1" smtClean="0"/>
              <a:t>bens</a:t>
            </a:r>
            <a:r>
              <a:rPr lang="es-ES" sz="2400" dirty="0" smtClean="0"/>
              <a:t> como </a:t>
            </a:r>
            <a:r>
              <a:rPr lang="es-ES" sz="2400" dirty="0" err="1" smtClean="0"/>
              <a:t>nacionais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oxa</a:t>
            </a:r>
            <a:r>
              <a:rPr lang="es-ES" sz="2400" dirty="0" smtClean="0"/>
              <a:t> </a:t>
            </a:r>
            <a:r>
              <a:rPr lang="es-ES" sz="2400" dirty="0"/>
              <a:t>en grandes lotes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/>
              <a:t>P</a:t>
            </a:r>
            <a:r>
              <a:rPr lang="es-ES" sz="2400" dirty="0" err="1" smtClean="0"/>
              <a:t>osibilidade</a:t>
            </a:r>
            <a:r>
              <a:rPr lang="es-ES" sz="2400" dirty="0" smtClean="0"/>
              <a:t> </a:t>
            </a:r>
            <a:r>
              <a:rPr lang="es-ES" sz="2400" dirty="0"/>
              <a:t>de pago con vales </a:t>
            </a:r>
            <a:r>
              <a:rPr lang="es-ES" sz="2400" dirty="0" err="1" smtClean="0"/>
              <a:t>reais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err="1"/>
          </a:p>
          <a:p>
            <a:pPr algn="just"/>
            <a:r>
              <a:rPr lang="es-ES" sz="2400" dirty="0" err="1" smtClean="0"/>
              <a:t>Favoreceu</a:t>
            </a:r>
            <a:r>
              <a:rPr lang="es-ES" sz="2400" dirty="0" smtClean="0"/>
              <a:t> </a:t>
            </a:r>
            <a:r>
              <a:rPr lang="es-ES" sz="2400" dirty="0" err="1"/>
              <a:t>ás</a:t>
            </a:r>
            <a:r>
              <a:rPr lang="es-ES" sz="2400" dirty="0"/>
              <a:t> grandes fortunas e </a:t>
            </a:r>
            <a:endParaRPr lang="es-ES" sz="2400" dirty="0" smtClean="0"/>
          </a:p>
          <a:p>
            <a:pPr algn="just"/>
            <a:r>
              <a:rPr lang="es-ES" sz="2400" dirty="0" smtClean="0"/>
              <a:t>non </a:t>
            </a:r>
            <a:r>
              <a:rPr lang="es-ES" sz="2400" dirty="0" err="1"/>
              <a:t>mellorou</a:t>
            </a:r>
            <a:r>
              <a:rPr lang="es-ES" sz="2400" dirty="0"/>
              <a:t> a situación do </a:t>
            </a:r>
            <a:r>
              <a:rPr lang="es-ES" sz="2400" dirty="0" smtClean="0"/>
              <a:t>campesinado</a:t>
            </a:r>
            <a:endParaRPr lang="es-ES" sz="2400" dirty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desamortización </a:t>
            </a:r>
            <a:r>
              <a:rPr lang="es-ES" sz="2400" dirty="0" err="1"/>
              <a:t>aplícase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obxectivo</a:t>
            </a:r>
            <a:r>
              <a:rPr lang="es-ES" sz="2400" dirty="0"/>
              <a:t> de abordar o principal problema do Estado desde 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, a </a:t>
            </a:r>
            <a:r>
              <a:rPr lang="es-ES" sz="2400" b="1" dirty="0"/>
              <a:t>grande </a:t>
            </a:r>
            <a:r>
              <a:rPr lang="es-ES" sz="2400" b="1" dirty="0" err="1"/>
              <a:t>débeda</a:t>
            </a:r>
            <a:r>
              <a:rPr lang="es-ES" sz="2400" b="1" dirty="0"/>
              <a:t> pública</a:t>
            </a:r>
            <a:r>
              <a:rPr lang="es-ES" sz="2400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56" y="0"/>
            <a:ext cx="4686702" cy="68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8856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canto á </a:t>
            </a:r>
            <a:r>
              <a:rPr lang="es-ES" sz="2400" dirty="0" err="1" smtClean="0"/>
              <a:t>Igrexa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uprímese</a:t>
            </a:r>
            <a:r>
              <a:rPr lang="es-ES" sz="2400" b="1" dirty="0" smtClean="0"/>
              <a:t> </a:t>
            </a:r>
            <a:r>
              <a:rPr lang="es-ES" sz="2400" b="1" dirty="0"/>
              <a:t>a Inquisición, </a:t>
            </a:r>
            <a:r>
              <a:rPr lang="es-ES" sz="2400" b="1" dirty="0" err="1" smtClean="0"/>
              <a:t>Suprímese</a:t>
            </a:r>
            <a:r>
              <a:rPr lang="es-ES" sz="2400" b="1" dirty="0" smtClean="0"/>
              <a:t> a </a:t>
            </a:r>
            <a:r>
              <a:rPr lang="es-ES" sz="2400" b="1" dirty="0"/>
              <a:t>Compañía de </a:t>
            </a:r>
            <a:r>
              <a:rPr lang="es-ES" sz="2400" b="1" dirty="0" err="1"/>
              <a:t>Xesús</a:t>
            </a:r>
            <a:r>
              <a:rPr lang="es-ES" sz="2400" dirty="0"/>
              <a:t>, </a:t>
            </a:r>
            <a:r>
              <a:rPr lang="es-ES" sz="2400" b="1" dirty="0" err="1"/>
              <a:t>limítase</a:t>
            </a:r>
            <a:r>
              <a:rPr lang="es-ES" sz="2400" b="1" dirty="0"/>
              <a:t> o número de </a:t>
            </a:r>
            <a:r>
              <a:rPr lang="es-ES" sz="2400" b="1" dirty="0" err="1"/>
              <a:t>relixiosos</a:t>
            </a:r>
            <a:r>
              <a:rPr lang="es-ES" sz="2400" dirty="0"/>
              <a:t> e </a:t>
            </a:r>
            <a:r>
              <a:rPr lang="es-ES" sz="2400" b="1" dirty="0" err="1"/>
              <a:t>prohíbese</a:t>
            </a:r>
            <a:r>
              <a:rPr lang="es-ES" sz="2400" b="1" dirty="0"/>
              <a:t> a fundación de </a:t>
            </a:r>
            <a:r>
              <a:rPr lang="es-ES" sz="2400" b="1" dirty="0" err="1"/>
              <a:t>novos</a:t>
            </a:r>
            <a:r>
              <a:rPr lang="es-ES" sz="2400" b="1" dirty="0"/>
              <a:t> conventos</a:t>
            </a:r>
            <a:r>
              <a:rPr lang="es-ES" sz="2400" dirty="0"/>
              <a:t>. </a:t>
            </a:r>
            <a:r>
              <a:rPr lang="es-ES" sz="2400" b="1" dirty="0"/>
              <a:t>Todos os </a:t>
            </a:r>
            <a:r>
              <a:rPr lang="es-ES" sz="2400" b="1" dirty="0" err="1"/>
              <a:t>bens</a:t>
            </a:r>
            <a:r>
              <a:rPr lang="es-ES" sz="2400" b="1" dirty="0"/>
              <a:t> das comunidades suprimidas </a:t>
            </a:r>
            <a:r>
              <a:rPr lang="es-ES" sz="2400" b="1" dirty="0" err="1"/>
              <a:t>foron</a:t>
            </a:r>
            <a:r>
              <a:rPr lang="es-ES" sz="2400" b="1" dirty="0"/>
              <a:t> desamortizadas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 err="1"/>
              <a:t>Aproban</a:t>
            </a:r>
            <a:r>
              <a:rPr lang="es-ES" sz="2400" dirty="0"/>
              <a:t> </a:t>
            </a:r>
            <a:r>
              <a:rPr lang="es-ES" sz="2400" dirty="0" err="1"/>
              <a:t>ademais</a:t>
            </a:r>
            <a:r>
              <a:rPr lang="es-ES" sz="2400" dirty="0"/>
              <a:t> en 1821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 err="1"/>
              <a:t>Lei</a:t>
            </a:r>
            <a:r>
              <a:rPr lang="es-ES" sz="2400" b="1" dirty="0"/>
              <a:t> Constitutiva do </a:t>
            </a:r>
            <a:r>
              <a:rPr lang="es-ES" sz="2400" b="1" dirty="0" err="1"/>
              <a:t>exército</a:t>
            </a:r>
            <a:r>
              <a:rPr lang="es-ES" sz="2400" b="1" dirty="0"/>
              <a:t>,</a:t>
            </a:r>
            <a:r>
              <a:rPr lang="es-ES" sz="2400" dirty="0"/>
              <a:t> que </a:t>
            </a:r>
            <a:r>
              <a:rPr lang="es-ES" sz="2400" dirty="0" smtClean="0"/>
              <a:t>contempla </a:t>
            </a:r>
          </a:p>
          <a:p>
            <a:pPr algn="just"/>
            <a:r>
              <a:rPr lang="es-ES" sz="2400" dirty="0" smtClean="0"/>
              <a:t>- o </a:t>
            </a:r>
            <a:r>
              <a:rPr lang="es-ES" sz="2400" b="1" dirty="0" err="1"/>
              <a:t>exército</a:t>
            </a:r>
            <a:r>
              <a:rPr lang="es-ES" sz="2400" b="1" dirty="0"/>
              <a:t>, </a:t>
            </a:r>
            <a:r>
              <a:rPr lang="es-ES" sz="2400" dirty="0"/>
              <a:t>de carácter </a:t>
            </a:r>
            <a:r>
              <a:rPr lang="es-ES" sz="2400" dirty="0" err="1"/>
              <a:t>obrigatorio</a:t>
            </a:r>
            <a:r>
              <a:rPr lang="es-ES" sz="2400" dirty="0"/>
              <a:t> para os </a:t>
            </a:r>
            <a:r>
              <a:rPr lang="es-ES" sz="2400" dirty="0" err="1"/>
              <a:t>cidadáns</a:t>
            </a:r>
            <a:r>
              <a:rPr lang="es-ES" sz="2400" dirty="0"/>
              <a:t>, </a:t>
            </a:r>
            <a:r>
              <a:rPr lang="es-ES" sz="2400" dirty="0" smtClean="0"/>
              <a:t>para </a:t>
            </a:r>
            <a:r>
              <a:rPr lang="es-ES" sz="2400" dirty="0"/>
              <a:t>a defensa </a:t>
            </a:r>
            <a:r>
              <a:rPr lang="es-ES" sz="2400" dirty="0" smtClean="0"/>
              <a:t>exterior. </a:t>
            </a:r>
          </a:p>
          <a:p>
            <a:pPr algn="just"/>
            <a:r>
              <a:rPr lang="es-ES" sz="2400" b="1" dirty="0" smtClean="0"/>
              <a:t>- e </a:t>
            </a:r>
            <a:r>
              <a:rPr lang="es-ES" sz="2400" b="1" dirty="0"/>
              <a:t>a Milicia nacional</a:t>
            </a:r>
            <a:r>
              <a:rPr lang="es-ES" sz="2400" dirty="0"/>
              <a:t>, defensora da </a:t>
            </a:r>
            <a:r>
              <a:rPr lang="es-ES" sz="2400" dirty="0" err="1"/>
              <a:t>constitucionalidade</a:t>
            </a:r>
            <a:r>
              <a:rPr lang="es-ES" sz="2400" dirty="0"/>
              <a:t>. </a:t>
            </a:r>
          </a:p>
          <a:p>
            <a:pPr algn="just"/>
            <a:r>
              <a:rPr lang="es-ES" sz="2400" dirty="0" err="1"/>
              <a:t>Apróbase</a:t>
            </a:r>
            <a:r>
              <a:rPr lang="es-ES" sz="2400" dirty="0"/>
              <a:t> </a:t>
            </a:r>
            <a:r>
              <a:rPr lang="es-ES" sz="2400" dirty="0" smtClean="0"/>
              <a:t>un </a:t>
            </a:r>
            <a:r>
              <a:rPr lang="es-ES" sz="2400" b="1" dirty="0"/>
              <a:t>Código Penal</a:t>
            </a:r>
            <a:r>
              <a:rPr lang="es-ES" sz="2400" dirty="0"/>
              <a:t> (</a:t>
            </a:r>
            <a:r>
              <a:rPr lang="es-ES" sz="2400" dirty="0" err="1"/>
              <a:t>influído</a:t>
            </a:r>
            <a:r>
              <a:rPr lang="es-ES" sz="2400" dirty="0"/>
              <a:t> por </a:t>
            </a:r>
            <a:r>
              <a:rPr lang="es-ES" sz="2400" dirty="0" err="1"/>
              <a:t>Beccaria</a:t>
            </a:r>
            <a:r>
              <a:rPr lang="es-ES" sz="2400" dirty="0"/>
              <a:t>) </a:t>
            </a:r>
            <a:r>
              <a:rPr lang="es-ES" sz="2400" dirty="0" err="1"/>
              <a:t>baseado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igualdade</a:t>
            </a:r>
            <a:r>
              <a:rPr lang="es-ES" sz="2400" dirty="0"/>
              <a:t> ante a </a:t>
            </a:r>
            <a:r>
              <a:rPr lang="es-ES" sz="2400" dirty="0" err="1"/>
              <a:t>lei</a:t>
            </a:r>
            <a:r>
              <a:rPr lang="es-ES" sz="2400" dirty="0"/>
              <a:t> e que remataba coa concepción punitiva </a:t>
            </a:r>
            <a:r>
              <a:rPr lang="es-ES" sz="2400" dirty="0" smtClean="0"/>
              <a:t>do </a:t>
            </a:r>
            <a:r>
              <a:rPr lang="es-ES" sz="2400" dirty="0" err="1" smtClean="0"/>
              <a:t>Antigo</a:t>
            </a:r>
            <a:r>
              <a:rPr lang="es-ES" sz="2400" dirty="0" smtClean="0"/>
              <a:t> </a:t>
            </a:r>
            <a:r>
              <a:rPr lang="es-ES" sz="2400" dirty="0" err="1" smtClean="0"/>
              <a:t>Réxime</a:t>
            </a:r>
            <a:endParaRPr lang="es-ES" sz="2400" dirty="0" smtClean="0"/>
          </a:p>
          <a:p>
            <a:pPr algn="just"/>
            <a:r>
              <a:rPr lang="es-ES" sz="2400" dirty="0" smtClean="0"/>
              <a:t>Quedarán </a:t>
            </a:r>
            <a:r>
              <a:rPr lang="es-ES" sz="2400" dirty="0" err="1"/>
              <a:t>pendentes</a:t>
            </a:r>
            <a:r>
              <a:rPr lang="es-ES" sz="2400" dirty="0"/>
              <a:t> a reforma tributaria (</a:t>
            </a:r>
            <a:r>
              <a:rPr lang="es-ES" sz="2400" dirty="0" err="1"/>
              <a:t>Mon</a:t>
            </a:r>
            <a:r>
              <a:rPr lang="es-ES" sz="2400" dirty="0"/>
              <a:t>, 1845) a  división provincial </a:t>
            </a:r>
            <a:r>
              <a:rPr lang="es-ES" sz="2400" dirty="0" smtClean="0"/>
              <a:t>(1833</a:t>
            </a:r>
            <a:r>
              <a:rPr lang="es-ES" sz="2400" dirty="0"/>
              <a:t>).</a:t>
            </a:r>
          </a:p>
        </p:txBody>
      </p:sp>
      <p:pic>
        <p:nvPicPr>
          <p:cNvPr id="4098" name="Picture 2" descr="Abolición de la Inquisición española - Wikipedia, la enciclope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73" y="0"/>
            <a:ext cx="452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0609" y="117693"/>
            <a:ext cx="61561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división dos </a:t>
            </a:r>
            <a:r>
              <a:rPr lang="es-ES" sz="2400" b="1" u="sng" dirty="0" err="1"/>
              <a:t>Liberais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en:</a:t>
            </a:r>
          </a:p>
          <a:p>
            <a:pPr algn="just"/>
            <a:r>
              <a:rPr lang="es-ES" sz="2400" b="1" u="sng" dirty="0" smtClean="0"/>
              <a:t> </a:t>
            </a:r>
            <a:r>
              <a:rPr lang="es-ES" sz="2400" b="1" u="sng" dirty="0"/>
              <a:t>Moderados e Exaltados</a:t>
            </a:r>
            <a:endParaRPr lang="es-ES" sz="2400" dirty="0"/>
          </a:p>
          <a:p>
            <a:pPr algn="just"/>
            <a:r>
              <a:rPr lang="es-ES" sz="2400" dirty="0" smtClean="0"/>
              <a:t>Os </a:t>
            </a:r>
            <a:r>
              <a:rPr lang="es-ES" sz="2400" b="1" u="sng" dirty="0"/>
              <a:t>M</a:t>
            </a:r>
            <a:r>
              <a:rPr lang="es-ES" sz="2400" b="1" u="sng" dirty="0" smtClean="0"/>
              <a:t>oderados</a:t>
            </a:r>
            <a:r>
              <a:rPr lang="es-ES" sz="2400" b="1" u="sng" dirty="0"/>
              <a:t>, </a:t>
            </a:r>
            <a:r>
              <a:rPr lang="es-ES" sz="2400" dirty="0"/>
              <a:t>compartían a esperanza de que Fernando VII aceptara un liberalismo </a:t>
            </a:r>
            <a:r>
              <a:rPr lang="es-ES" sz="2400" dirty="0" err="1"/>
              <a:t>máis</a:t>
            </a:r>
            <a:r>
              <a:rPr lang="es-ES" sz="2400" dirty="0"/>
              <a:t> moderado que o de Cádiz. </a:t>
            </a:r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b="1" dirty="0"/>
              <a:t>Martínez de la Rosa, Argüelles, Pérez de Castro...  </a:t>
            </a:r>
            <a:endParaRPr lang="es-ES" sz="2400" dirty="0" smtClean="0"/>
          </a:p>
          <a:p>
            <a:pPr algn="just"/>
            <a:r>
              <a:rPr lang="es-ES" sz="2400" i="1" dirty="0" err="1" smtClean="0"/>
              <a:t>Disolven</a:t>
            </a:r>
            <a:r>
              <a:rPr lang="es-ES" sz="2400" i="1" dirty="0" smtClean="0"/>
              <a:t> </a:t>
            </a:r>
            <a:r>
              <a:rPr lang="es-ES" sz="2400" i="1" dirty="0"/>
              <a:t>as sociedades patrióticas</a:t>
            </a:r>
            <a:r>
              <a:rPr lang="es-ES" sz="2400" dirty="0"/>
              <a:t> (defensoras das posturas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err="1"/>
              <a:t>radicais</a:t>
            </a:r>
            <a:r>
              <a:rPr lang="es-ES" sz="2400" dirty="0"/>
              <a:t> do Liberalismo) e </a:t>
            </a:r>
            <a:r>
              <a:rPr lang="es-ES" sz="2400" dirty="0" err="1"/>
              <a:t>poñen</a:t>
            </a:r>
            <a:r>
              <a:rPr lang="es-ES" sz="2400" dirty="0"/>
              <a:t> </a:t>
            </a:r>
            <a:r>
              <a:rPr lang="es-ES" sz="2400" i="1" dirty="0"/>
              <a:t>límites á </a:t>
            </a:r>
            <a:r>
              <a:rPr lang="es-ES" sz="2400" i="1" dirty="0" err="1"/>
              <a:t>liberdade</a:t>
            </a:r>
            <a:r>
              <a:rPr lang="es-ES" sz="2400" i="1" dirty="0"/>
              <a:t> de expresión</a:t>
            </a:r>
            <a:r>
              <a:rPr lang="es-ES" sz="2400" dirty="0"/>
              <a:t>. </a:t>
            </a:r>
          </a:p>
          <a:p>
            <a:pPr algn="just"/>
            <a:r>
              <a:rPr lang="es-ES" sz="2400" b="1" dirty="0" err="1" smtClean="0"/>
              <a:t>Defenden</a:t>
            </a:r>
            <a:r>
              <a:rPr lang="es-ES" sz="2400" b="1" dirty="0" smtClean="0"/>
              <a:t> pacto </a:t>
            </a:r>
            <a:r>
              <a:rPr lang="es-ES" sz="2400" b="1" dirty="0" err="1"/>
              <a:t>cos</a:t>
            </a:r>
            <a:r>
              <a:rPr lang="es-ES" sz="2400" b="1" dirty="0"/>
              <a:t> estamentos </a:t>
            </a:r>
            <a:r>
              <a:rPr lang="es-ES" sz="2400" b="1" dirty="0" err="1"/>
              <a:t>privilexiados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Ante a oposición das elites á Constitución de 1812 son:</a:t>
            </a:r>
          </a:p>
          <a:p>
            <a:pPr algn="just"/>
            <a:r>
              <a:rPr lang="es-ES" sz="2400" b="1" dirty="0" smtClean="0"/>
              <a:t>-   Partidarios </a:t>
            </a:r>
            <a:r>
              <a:rPr lang="es-ES" sz="2400" b="1" dirty="0" err="1"/>
              <a:t>dunha</a:t>
            </a:r>
            <a:r>
              <a:rPr lang="es-ES" sz="2400" b="1" dirty="0"/>
              <a:t> nova Constitución</a:t>
            </a:r>
            <a:r>
              <a:rPr lang="es-ES" sz="2400" dirty="0"/>
              <a:t> </a:t>
            </a:r>
            <a:r>
              <a:rPr lang="es-ES" sz="2400" dirty="0" err="1"/>
              <a:t>onde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b="1" dirty="0" smtClean="0"/>
              <a:t>-   </a:t>
            </a:r>
            <a:r>
              <a:rPr lang="es-ES" sz="2400" b="1" dirty="0" err="1" smtClean="0"/>
              <a:t>Amplos</a:t>
            </a:r>
            <a:r>
              <a:rPr lang="es-ES" sz="2400" b="1" dirty="0" smtClean="0"/>
              <a:t> poderes do </a:t>
            </a:r>
            <a:r>
              <a:rPr lang="es-ES" sz="2400" b="1" dirty="0" err="1"/>
              <a:t>Rei</a:t>
            </a:r>
            <a:r>
              <a:rPr lang="es-ES" sz="2400" b="1" dirty="0"/>
              <a:t> respecto </a:t>
            </a:r>
            <a:r>
              <a:rPr lang="es-ES" sz="2400" b="1" dirty="0" err="1"/>
              <a:t>ás</a:t>
            </a:r>
            <a:r>
              <a:rPr lang="es-ES" sz="2400" b="1" dirty="0"/>
              <a:t> Cortes, </a:t>
            </a:r>
          </a:p>
          <a:p>
            <a:pPr algn="just"/>
            <a:r>
              <a:rPr lang="es-ES" sz="2400" b="1" dirty="0" smtClean="0"/>
              <a:t>-   Soberanía </a:t>
            </a:r>
            <a:r>
              <a:rPr lang="es-ES" sz="2400" b="1" dirty="0"/>
              <a:t>compartida </a:t>
            </a:r>
            <a:r>
              <a:rPr lang="es-ES" sz="2400" b="1" dirty="0" err="1" smtClean="0"/>
              <a:t>Rei</a:t>
            </a:r>
            <a:r>
              <a:rPr lang="es-ES" sz="2400" b="1" dirty="0" smtClean="0"/>
              <a:t> e Cortes</a:t>
            </a:r>
            <a:endParaRPr lang="es-ES" sz="2400" b="1" dirty="0"/>
          </a:p>
          <a:p>
            <a:pPr algn="just"/>
            <a:r>
              <a:rPr lang="es-ES" sz="2400" b="1" dirty="0" smtClean="0"/>
              <a:t>- </a:t>
            </a:r>
            <a:r>
              <a:rPr lang="es-ES" sz="2400" b="1" dirty="0"/>
              <a:t> </a:t>
            </a:r>
            <a:r>
              <a:rPr lang="es-ES" sz="2400" b="1" dirty="0" smtClean="0"/>
              <a:t>Existencia </a:t>
            </a:r>
            <a:r>
              <a:rPr lang="es-ES" sz="2400" b="1" dirty="0" err="1"/>
              <a:t>dunha</a:t>
            </a:r>
            <a:r>
              <a:rPr lang="es-ES" sz="2400" b="1" dirty="0"/>
              <a:t> segunda Cámara (o Senado </a:t>
            </a:r>
            <a:r>
              <a:rPr lang="es-ES" sz="2400" dirty="0"/>
              <a:t>que </a:t>
            </a:r>
            <a:r>
              <a:rPr lang="es-ES" sz="2400" dirty="0" err="1"/>
              <a:t>corrixa</a:t>
            </a:r>
            <a:r>
              <a:rPr lang="es-ES" sz="2400" dirty="0"/>
              <a:t> os excesos do Congreso</a:t>
            </a:r>
            <a:r>
              <a:rPr lang="es-ES" sz="2400" b="1" dirty="0"/>
              <a:t>).</a:t>
            </a:r>
            <a:endParaRPr lang="es-ES" sz="2400" dirty="0"/>
          </a:p>
        </p:txBody>
      </p:sp>
      <p:pic>
        <p:nvPicPr>
          <p:cNvPr id="6146" name="Picture 2" descr="Biografia de Francisco Martínez de la 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458274"/>
            <a:ext cx="5421582" cy="58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062175" y="6269019"/>
            <a:ext cx="20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err="1" smtClean="0"/>
              <a:t>Martínez</a:t>
            </a:r>
            <a:r>
              <a:rPr lang="gl-ES" b="1" dirty="0" smtClean="0"/>
              <a:t> de la Rosa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22807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71797"/>
              </p:ext>
            </p:extLst>
          </p:nvPr>
        </p:nvGraphicFramePr>
        <p:xfrm>
          <a:off x="0" y="-152400"/>
          <a:ext cx="12192000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81"/>
                <a:gridCol w="3047281"/>
                <a:gridCol w="3048719"/>
                <a:gridCol w="3048719"/>
              </a:tblGrid>
              <a:tr h="1060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REI MÁIS NEFASTO DA HISTORIA DE ESPAÑA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VOLTA Ó ANTIGO RÉXIME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REPRESIÓN DO LIBERALISMO</a:t>
                      </a:r>
                      <a:endParaRPr lang="gl-ES" sz="2000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RECURSO DO PRONUNCIAMENTO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gl-ES" sz="2000" u="sng" noProof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u="sng" noProof="0" dirty="0" smtClean="0">
                          <a:solidFill>
                            <a:schemeClr val="bg1"/>
                          </a:solidFill>
                          <a:effectLst/>
                        </a:rPr>
                        <a:t>INEFICACIA DOS SEUS GOBERNOS</a:t>
                      </a:r>
                      <a:endParaRPr lang="gl-ES" sz="20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</a:tr>
              <a:tr h="503776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Carácter: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Inculto, covarde, Incapaz de ter unha liña de goberno.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Capaz de xurar unha cousa e a contraria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gl-ES" sz="2000" b="0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Incapaz 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solidFill>
                            <a:schemeClr val="tx1"/>
                          </a:solidFill>
                          <a:effectLst/>
                        </a:rPr>
                        <a:t>elixir colaboradores competentes.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Busca unha camariña de aduladores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A maioría de ministros son incompetentes e corruptos</a:t>
                      </a:r>
                      <a:r>
                        <a:rPr lang="gl-ES" sz="2000" noProof="0" dirty="0" smtClean="0">
                          <a:effectLst/>
                        </a:rPr>
                        <a:t>. 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Remata coa obra das Cortes de Cádiz.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u="none" strike="noStrike" noProof="0" dirty="0" smtClean="0">
                          <a:effectLst/>
                        </a:rPr>
                        <a:t> </a:t>
                      </a:r>
                      <a:endParaRPr lang="gl-ES" sz="2000" b="1" noProof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Abole a Constitución de 1812</a:t>
                      </a:r>
                      <a:endParaRPr lang="gl-ES" sz="2000" b="1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Inaugura o delito e o exilio político: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Persegue ós liberais polas súas ideas políticas.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Teñen que exiliarse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(Londres: refuxio natural dos liberais).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Exclusión e persecución dos liberais: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 Para acadar ó poder teñen que recorrer necesariamente ós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Pronunciamentos: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Levantamento dunha parte do exército que se pronuncia  a prol do Liberalismo e da Constitución de 1812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Incapaces de solucionar graves problemas: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Facenda: </a:t>
                      </a:r>
                      <a:r>
                        <a:rPr lang="gl-ES" sz="2000" noProof="0" dirty="0" smtClean="0">
                          <a:effectLst/>
                        </a:rPr>
                        <a:t>Enorme débeda despois da guerra.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Perde o crédito doutros países.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aseline="-25000" noProof="0" dirty="0" smtClean="0">
                          <a:effectLst/>
                        </a:rPr>
                        <a:t> </a:t>
                      </a:r>
                      <a:endParaRPr lang="gl-ES" sz="2000" noProof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b="1" noProof="0" dirty="0" smtClean="0">
                          <a:effectLst/>
                        </a:rPr>
                        <a:t>Independencia das colonias americanas: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Incapaz de acadar recursos, non poderá evitar a independencia da América Continental: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México, Venezuela Arxentina, Chile ...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gl-ES" sz="2000" noProof="0" dirty="0" smtClean="0">
                          <a:effectLst/>
                        </a:rPr>
                        <a:t> Só conserva as illas de Cuba e Porto Rico</a:t>
                      </a:r>
                      <a:endParaRPr lang="gl-E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55636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Os </a:t>
            </a:r>
            <a:r>
              <a:rPr lang="es-ES" sz="2400" b="1" u="sng" dirty="0"/>
              <a:t>E</a:t>
            </a:r>
            <a:r>
              <a:rPr lang="es-ES" sz="2400" b="1" u="sng" dirty="0" smtClean="0"/>
              <a:t>xaltados </a:t>
            </a:r>
            <a:r>
              <a:rPr lang="es-ES" sz="2400" dirty="0"/>
              <a:t>: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/>
              <a:t>radicais</a:t>
            </a:r>
            <a:r>
              <a:rPr lang="es-ES" sz="2400" dirty="0"/>
              <a:t> </a:t>
            </a:r>
            <a:endParaRPr lang="es-ES" sz="2400" dirty="0" smtClean="0"/>
          </a:p>
          <a:p>
            <a:pPr algn="just"/>
            <a:r>
              <a:rPr lang="es-ES" sz="2400" b="1" dirty="0" smtClean="0"/>
              <a:t>Evaristo </a:t>
            </a:r>
            <a:r>
              <a:rPr lang="es-ES" sz="2400" b="1" dirty="0"/>
              <a:t>San Miguel, Calatrava</a:t>
            </a:r>
            <a:r>
              <a:rPr lang="es-ES" sz="2400" dirty="0"/>
              <a:t>...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Defenden</a:t>
            </a:r>
            <a:r>
              <a:rPr lang="es-ES" sz="2400" dirty="0" smtClean="0"/>
              <a:t> </a:t>
            </a:r>
            <a:r>
              <a:rPr lang="es-ES" sz="2400" dirty="0"/>
              <a:t>o papel da </a:t>
            </a:r>
            <a:r>
              <a:rPr lang="es-ES" sz="2400" b="1" dirty="0"/>
              <a:t>Milicia Nacional</a:t>
            </a:r>
            <a:r>
              <a:rPr lang="es-ES" sz="2400" dirty="0"/>
              <a:t> como defensora do </a:t>
            </a:r>
            <a:r>
              <a:rPr lang="es-ES" sz="2400" dirty="0" err="1"/>
              <a:t>Orde</a:t>
            </a:r>
            <a:r>
              <a:rPr lang="es-ES" sz="2400" dirty="0"/>
              <a:t> Público e da Constitución de </a:t>
            </a:r>
            <a:r>
              <a:rPr lang="es-ES" sz="2400" dirty="0" smtClean="0"/>
              <a:t>1812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onsideran intocable a Constitución de 1812,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Defenden</a:t>
            </a:r>
            <a:r>
              <a:rPr lang="es-ES" sz="2400" dirty="0" smtClean="0"/>
              <a:t> a </a:t>
            </a:r>
            <a:r>
              <a:rPr lang="es-ES" sz="2400" b="1" dirty="0" err="1"/>
              <a:t>electividade</a:t>
            </a:r>
            <a:r>
              <a:rPr lang="es-ES" sz="2400" b="1" dirty="0"/>
              <a:t> nos </a:t>
            </a:r>
            <a:r>
              <a:rPr lang="es-ES" sz="2400" b="1" dirty="0" err="1" smtClean="0"/>
              <a:t>concellos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         A </a:t>
            </a:r>
            <a:r>
              <a:rPr lang="es-ES" sz="2400" b="1" dirty="0" err="1"/>
              <a:t>maior</a:t>
            </a:r>
            <a:r>
              <a:rPr lang="es-ES" sz="2400" b="1" dirty="0"/>
              <a:t> participación </a:t>
            </a:r>
            <a:r>
              <a:rPr lang="es-ES" sz="2400" b="1" dirty="0" smtClean="0"/>
              <a:t>política</a:t>
            </a:r>
            <a:endParaRPr lang="es-ES" sz="2400" dirty="0"/>
          </a:p>
          <a:p>
            <a:pPr algn="just"/>
            <a:r>
              <a:rPr lang="es-ES" sz="2400" dirty="0" smtClean="0"/>
              <a:t>-             A </a:t>
            </a:r>
            <a:r>
              <a:rPr lang="es-ES" sz="2400" b="1" dirty="0"/>
              <a:t>soberanía nacional</a:t>
            </a:r>
            <a:r>
              <a:rPr lang="es-ES" sz="2400" dirty="0"/>
              <a:t>... </a:t>
            </a:r>
          </a:p>
          <a:p>
            <a:pPr algn="just"/>
            <a:r>
              <a:rPr lang="es-ES" sz="2400" dirty="0"/>
              <a:t>Os exaltados ocuparon o </a:t>
            </a:r>
            <a:r>
              <a:rPr lang="es-ES" sz="2400" dirty="0" err="1"/>
              <a:t>goberno</a:t>
            </a:r>
            <a:r>
              <a:rPr lang="es-ES" sz="2400" dirty="0"/>
              <a:t> desde 1822, cando a Milicia Nacional </a:t>
            </a:r>
            <a:r>
              <a:rPr lang="es-ES" sz="2400" dirty="0" err="1"/>
              <a:t>abortou</a:t>
            </a:r>
            <a:r>
              <a:rPr lang="es-ES" sz="2400" dirty="0"/>
              <a:t> o motín da </a:t>
            </a:r>
            <a:r>
              <a:rPr lang="es-ES" sz="2400" dirty="0" err="1"/>
              <a:t>Garda</a:t>
            </a:r>
            <a:r>
              <a:rPr lang="es-ES" sz="2400" dirty="0"/>
              <a:t> Real que intentaba </a:t>
            </a:r>
            <a:r>
              <a:rPr lang="es-ES" sz="2400" dirty="0" err="1"/>
              <a:t>impoñer</a:t>
            </a:r>
            <a:r>
              <a:rPr lang="es-ES" sz="2400" dirty="0"/>
              <a:t> o Absolutismo.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súa</a:t>
            </a:r>
            <a:r>
              <a:rPr lang="es-ES" sz="2400" dirty="0"/>
              <a:t> política </a:t>
            </a:r>
            <a:r>
              <a:rPr lang="es-ES" sz="2400" dirty="0" err="1"/>
              <a:t>centrarase</a:t>
            </a:r>
            <a:r>
              <a:rPr lang="es-ES" sz="2400" dirty="0"/>
              <a:t> no </a:t>
            </a:r>
            <a:r>
              <a:rPr lang="es-ES" sz="2400" dirty="0" err="1"/>
              <a:t>obxectivo</a:t>
            </a:r>
            <a:r>
              <a:rPr lang="es-ES" sz="2400" dirty="0"/>
              <a:t> de rematar coa partidas realistas que se forman en defensa do Absolutismo.</a:t>
            </a:r>
          </a:p>
        </p:txBody>
      </p:sp>
      <p:pic>
        <p:nvPicPr>
          <p:cNvPr id="7170" name="Picture 2" descr="Evaristo Fernández de San Miguel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69" y="66722"/>
            <a:ext cx="3970173" cy="64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47020" y="6452905"/>
            <a:ext cx="205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smtClean="0"/>
              <a:t>Evaristo San Miguel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8657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72596"/>
              </p:ext>
            </p:extLst>
          </p:nvPr>
        </p:nvGraphicFramePr>
        <p:xfrm>
          <a:off x="0" y="0"/>
          <a:ext cx="12192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43340">
                <a:tc>
                  <a:txBody>
                    <a:bodyPr/>
                    <a:lstStyle/>
                    <a:p>
                      <a:r>
                        <a:rPr lang="gl-ES" sz="2000" dirty="0" smtClean="0"/>
                        <a:t>MODERADOS</a:t>
                      </a:r>
                      <a:endParaRPr lang="gl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2000" dirty="0" smtClean="0"/>
                        <a:t>EXALTADOS (Progresistas)</a:t>
                      </a:r>
                      <a:endParaRPr lang="gl-ES" sz="2000" dirty="0"/>
                    </a:p>
                  </a:txBody>
                  <a:tcPr/>
                </a:tc>
              </a:tr>
              <a:tr h="6070339"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Martínez de la Rosa, Argüelles, Pérez de Castro...  </a:t>
                      </a:r>
                    </a:p>
                    <a:p>
                      <a:pPr algn="just"/>
                      <a:r>
                        <a:rPr lang="es-ES" sz="2000" b="1" dirty="0" err="1" smtClean="0"/>
                        <a:t>Gobernan</a:t>
                      </a:r>
                      <a:r>
                        <a:rPr lang="es-ES" sz="2000" b="1" dirty="0" smtClean="0"/>
                        <a:t> desde marzo 1820 a </a:t>
                      </a:r>
                      <a:r>
                        <a:rPr lang="es-ES" sz="2000" b="1" dirty="0" err="1" smtClean="0"/>
                        <a:t>xullo</a:t>
                      </a:r>
                      <a:r>
                        <a:rPr lang="es-ES" sz="2000" b="1" dirty="0" smtClean="0"/>
                        <a:t> de 1822</a:t>
                      </a:r>
                    </a:p>
                    <a:p>
                      <a:pPr algn="just"/>
                      <a:r>
                        <a:rPr lang="es-ES" sz="2000" dirty="0" err="1" smtClean="0"/>
                        <a:t>Cren</a:t>
                      </a:r>
                      <a:r>
                        <a:rPr lang="es-ES" sz="2000" dirty="0" smtClean="0"/>
                        <a:t> que Fernando VII aceptará un liberalismo </a:t>
                      </a:r>
                      <a:r>
                        <a:rPr lang="es-ES" sz="2000" dirty="0" err="1" smtClean="0"/>
                        <a:t>máis</a:t>
                      </a:r>
                      <a:r>
                        <a:rPr lang="es-ES" sz="2000" dirty="0" smtClean="0"/>
                        <a:t> moderado que o de Cádiz. </a:t>
                      </a:r>
                    </a:p>
                    <a:p>
                      <a:pPr algn="just"/>
                      <a:r>
                        <a:rPr lang="es-ES" sz="2000" b="1" dirty="0" smtClean="0"/>
                        <a:t> </a:t>
                      </a:r>
                      <a:endParaRPr lang="es-ES" sz="2000" dirty="0" smtClean="0"/>
                    </a:p>
                    <a:p>
                      <a:pPr algn="just"/>
                      <a:r>
                        <a:rPr lang="es-ES" sz="2000" i="1" dirty="0" smtClean="0"/>
                        <a:t>- </a:t>
                      </a:r>
                      <a:r>
                        <a:rPr lang="es-ES" sz="2000" i="1" dirty="0" err="1" smtClean="0"/>
                        <a:t>Disolven</a:t>
                      </a:r>
                      <a:r>
                        <a:rPr lang="es-ES" sz="2000" i="1" dirty="0" smtClean="0"/>
                        <a:t> as sociedades patrióticas</a:t>
                      </a:r>
                      <a:r>
                        <a:rPr lang="es-ES" sz="2000" dirty="0" smtClean="0"/>
                        <a:t> (defensoras das posturas </a:t>
                      </a:r>
                      <a:r>
                        <a:rPr lang="es-ES" sz="2000" dirty="0" err="1" smtClean="0"/>
                        <a:t>máis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radicais</a:t>
                      </a:r>
                      <a:r>
                        <a:rPr lang="es-ES" sz="2000" dirty="0" smtClean="0"/>
                        <a:t> do Liberalismo) e </a:t>
                      </a:r>
                    </a:p>
                    <a:p>
                      <a:pPr algn="just"/>
                      <a:r>
                        <a:rPr lang="es-ES" sz="2000" dirty="0" smtClean="0"/>
                        <a:t>- </a:t>
                      </a:r>
                      <a:r>
                        <a:rPr lang="es-ES" sz="2000" dirty="0" err="1" smtClean="0"/>
                        <a:t>Poñen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i="1" dirty="0" smtClean="0"/>
                        <a:t>límites á </a:t>
                      </a:r>
                      <a:r>
                        <a:rPr lang="es-ES" sz="2000" i="1" dirty="0" err="1" smtClean="0"/>
                        <a:t>liberdade</a:t>
                      </a:r>
                      <a:r>
                        <a:rPr lang="es-ES" sz="2000" i="1" dirty="0" smtClean="0"/>
                        <a:t> de expresión</a:t>
                      </a:r>
                      <a:r>
                        <a:rPr lang="es-ES" sz="2000" dirty="0" smtClean="0"/>
                        <a:t>. </a:t>
                      </a:r>
                    </a:p>
                    <a:p>
                      <a:pPr algn="just"/>
                      <a:endParaRPr lang="es-ES" sz="2000" b="1" dirty="0" smtClean="0"/>
                    </a:p>
                    <a:p>
                      <a:pPr algn="just"/>
                      <a:r>
                        <a:rPr lang="es-ES" sz="2000" b="1" dirty="0" smtClean="0"/>
                        <a:t>- </a:t>
                      </a:r>
                      <a:r>
                        <a:rPr lang="es-ES" sz="2000" b="1" dirty="0" err="1" smtClean="0"/>
                        <a:t>Defenden</a:t>
                      </a:r>
                      <a:r>
                        <a:rPr lang="es-ES" sz="2000" b="1" dirty="0" smtClean="0"/>
                        <a:t> pacto </a:t>
                      </a:r>
                      <a:r>
                        <a:rPr lang="es-ES" sz="2000" b="1" dirty="0" err="1" smtClean="0"/>
                        <a:t>cos</a:t>
                      </a:r>
                      <a:r>
                        <a:rPr lang="es-ES" sz="2000" b="1" dirty="0" smtClean="0"/>
                        <a:t> estamentos </a:t>
                      </a:r>
                      <a:r>
                        <a:rPr lang="es-ES" sz="2000" b="1" dirty="0" err="1" smtClean="0"/>
                        <a:t>privilexiados</a:t>
                      </a:r>
                      <a:r>
                        <a:rPr lang="es-ES" sz="2000" dirty="0" smtClean="0"/>
                        <a:t>. </a:t>
                      </a:r>
                    </a:p>
                    <a:p>
                      <a:pPr algn="just"/>
                      <a:r>
                        <a:rPr lang="es-ES" sz="2000" dirty="0" smtClean="0"/>
                        <a:t>Ante a oposición das elites á Constitución de 1812 son:</a:t>
                      </a:r>
                    </a:p>
                    <a:p>
                      <a:pPr algn="just"/>
                      <a:endParaRPr lang="es-ES" sz="200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Partidarios </a:t>
                      </a:r>
                      <a:r>
                        <a:rPr lang="es-ES" sz="2000" b="1" dirty="0" err="1" smtClean="0"/>
                        <a:t>dunha</a:t>
                      </a:r>
                      <a:r>
                        <a:rPr lang="es-ES" sz="2000" b="1" dirty="0" smtClean="0"/>
                        <a:t> nova Constitución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onde</a:t>
                      </a:r>
                      <a:r>
                        <a:rPr lang="es-ES" sz="2000" dirty="0" smtClean="0"/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es-ES" sz="2000" dirty="0" smtClean="0"/>
                    </a:p>
                    <a:p>
                      <a:pPr algn="just"/>
                      <a:r>
                        <a:rPr lang="es-ES" sz="2000" b="1" dirty="0" smtClean="0"/>
                        <a:t>-   O </a:t>
                      </a:r>
                      <a:r>
                        <a:rPr lang="es-ES" sz="2000" b="1" dirty="0" err="1" smtClean="0"/>
                        <a:t>Rei</a:t>
                      </a:r>
                      <a:r>
                        <a:rPr lang="es-ES" sz="2000" b="1" dirty="0" smtClean="0"/>
                        <a:t> incremente os </a:t>
                      </a:r>
                      <a:r>
                        <a:rPr lang="es-ES" sz="2000" b="1" dirty="0" err="1" smtClean="0"/>
                        <a:t>seus</a:t>
                      </a:r>
                      <a:r>
                        <a:rPr lang="es-ES" sz="2000" b="1" baseline="0" dirty="0" smtClean="0"/>
                        <a:t> poderes </a:t>
                      </a:r>
                      <a:r>
                        <a:rPr lang="es-ES" sz="2000" b="1" dirty="0" smtClean="0"/>
                        <a:t>respecto </a:t>
                      </a:r>
                      <a:r>
                        <a:rPr lang="es-ES" sz="2000" b="1" dirty="0" err="1" smtClean="0"/>
                        <a:t>ás</a:t>
                      </a:r>
                      <a:r>
                        <a:rPr lang="es-ES" sz="2000" b="1" dirty="0" smtClean="0"/>
                        <a:t> Cortes, </a:t>
                      </a:r>
                    </a:p>
                    <a:p>
                      <a:pPr algn="just"/>
                      <a:r>
                        <a:rPr lang="es-ES" sz="2000" b="1" dirty="0" smtClean="0"/>
                        <a:t>-   Soberanía compartida </a:t>
                      </a:r>
                      <a:r>
                        <a:rPr lang="es-ES" sz="2000" b="1" dirty="0" err="1" smtClean="0"/>
                        <a:t>Rei</a:t>
                      </a:r>
                      <a:r>
                        <a:rPr lang="es-ES" sz="2000" b="1" dirty="0" smtClean="0"/>
                        <a:t> e Cortes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Existencia </a:t>
                      </a:r>
                      <a:r>
                        <a:rPr lang="es-ES" sz="2000" b="1" dirty="0" err="1" smtClean="0"/>
                        <a:t>dunha</a:t>
                      </a:r>
                      <a:r>
                        <a:rPr lang="es-ES" sz="2000" b="1" dirty="0" smtClean="0"/>
                        <a:t> segunda Cámara (o Senado </a:t>
                      </a:r>
                      <a:r>
                        <a:rPr lang="es-ES" sz="2000" dirty="0" smtClean="0"/>
                        <a:t>que </a:t>
                      </a:r>
                      <a:r>
                        <a:rPr lang="es-ES" sz="2000" dirty="0" err="1" smtClean="0"/>
                        <a:t>corrixa</a:t>
                      </a:r>
                      <a:r>
                        <a:rPr lang="es-ES" sz="2000" dirty="0" smtClean="0"/>
                        <a:t> os excesos do Congreso</a:t>
                      </a:r>
                      <a:r>
                        <a:rPr lang="es-ES" sz="2000" b="1" dirty="0" smtClean="0"/>
                        <a:t>).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Alcaldes </a:t>
                      </a:r>
                      <a:r>
                        <a:rPr lang="es-ES" sz="2000" b="1" dirty="0" err="1" smtClean="0"/>
                        <a:t>elixidos</a:t>
                      </a:r>
                      <a:r>
                        <a:rPr lang="es-ES" sz="2000" b="1" dirty="0" smtClean="0"/>
                        <a:t> polo </a:t>
                      </a:r>
                      <a:r>
                        <a:rPr lang="es-ES" sz="2000" b="1" dirty="0" err="1" smtClean="0"/>
                        <a:t>goberno</a:t>
                      </a:r>
                      <a:endParaRPr lang="es-ES" sz="2000" b="1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Contrarios á Milicia Nacional</a:t>
                      </a:r>
                      <a:endParaRPr lang="es-ES" sz="2000" dirty="0" smtClean="0"/>
                    </a:p>
                    <a:p>
                      <a:pPr algn="just"/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b="1" dirty="0" smtClean="0"/>
                        <a:t>Evaristo San Miguel, Calatrava</a:t>
                      </a:r>
                      <a:r>
                        <a:rPr lang="es-ES" sz="2000" dirty="0" smtClean="0"/>
                        <a:t>...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err="1" smtClean="0"/>
                        <a:t>Gobernan</a:t>
                      </a:r>
                      <a:r>
                        <a:rPr lang="es-ES" sz="2000" b="1" dirty="0" smtClean="0"/>
                        <a:t> desde 1822, </a:t>
                      </a:r>
                      <a:r>
                        <a:rPr lang="es-ES" sz="2000" dirty="0" smtClean="0"/>
                        <a:t>cando a Milicia Nacional </a:t>
                      </a:r>
                      <a:r>
                        <a:rPr lang="es-ES" sz="2000" dirty="0" err="1" smtClean="0"/>
                        <a:t>abortou</a:t>
                      </a:r>
                      <a:r>
                        <a:rPr lang="es-ES" sz="2000" dirty="0" smtClean="0"/>
                        <a:t> o motín da </a:t>
                      </a:r>
                      <a:r>
                        <a:rPr lang="es-ES" sz="2000" dirty="0" err="1" smtClean="0"/>
                        <a:t>Garda</a:t>
                      </a:r>
                      <a:r>
                        <a:rPr lang="es-ES" sz="2000" dirty="0" smtClean="0"/>
                        <a:t> Real que intentaba </a:t>
                      </a:r>
                      <a:r>
                        <a:rPr lang="es-ES" sz="2000" dirty="0" err="1" smtClean="0"/>
                        <a:t>impoñer</a:t>
                      </a:r>
                      <a:r>
                        <a:rPr lang="es-ES" sz="2000" dirty="0" smtClean="0"/>
                        <a:t> o Absolutismo. </a:t>
                      </a:r>
                    </a:p>
                    <a:p>
                      <a:pPr algn="just"/>
                      <a:endParaRPr lang="es-ES" sz="2000" dirty="0" smtClean="0"/>
                    </a:p>
                    <a:p>
                      <a:pPr algn="just"/>
                      <a:r>
                        <a:rPr lang="es-ES" sz="2000" dirty="0" smtClean="0"/>
                        <a:t>-</a:t>
                      </a:r>
                      <a:r>
                        <a:rPr lang="es-ES" sz="2000" baseline="0" dirty="0" smtClean="0"/>
                        <a:t>   Partidarios de asentar a revolución coas clases populares urbanas, mediante as sociedades patrióticas.</a:t>
                      </a: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dirty="0" err="1" smtClean="0"/>
                        <a:t>Defenden</a:t>
                      </a:r>
                      <a:r>
                        <a:rPr lang="es-ES" sz="2000" dirty="0" smtClean="0"/>
                        <a:t> o papel da </a:t>
                      </a:r>
                      <a:r>
                        <a:rPr lang="es-ES" sz="2000" b="1" dirty="0" smtClean="0"/>
                        <a:t>Milicia Nacional</a:t>
                      </a:r>
                      <a:r>
                        <a:rPr lang="es-ES" sz="2000" dirty="0" smtClean="0"/>
                        <a:t> como defensora do </a:t>
                      </a:r>
                      <a:r>
                        <a:rPr lang="es-ES" sz="2000" dirty="0" err="1" smtClean="0"/>
                        <a:t>Orde</a:t>
                      </a:r>
                      <a:r>
                        <a:rPr lang="es-ES" sz="2000" dirty="0" smtClean="0"/>
                        <a:t> Público e da Constitución de 1812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endParaRPr lang="es-ES" sz="2000" dirty="0" smtClean="0"/>
                    </a:p>
                    <a:p>
                      <a:pPr marL="0" indent="0" algn="just">
                        <a:buFontTx/>
                        <a:buNone/>
                      </a:pP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1" dirty="0" smtClean="0"/>
                        <a:t>Consideran intocable a Constitución de 1812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endParaRPr lang="es-ES" sz="2000" dirty="0" smtClean="0"/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s-ES" sz="2000" b="0" dirty="0" err="1" smtClean="0"/>
                        <a:t>E</a:t>
                      </a:r>
                      <a:r>
                        <a:rPr lang="es-ES" sz="2000" b="1" dirty="0" err="1" smtClean="0"/>
                        <a:t>lectividade</a:t>
                      </a:r>
                      <a:r>
                        <a:rPr lang="es-ES" sz="2000" b="1" dirty="0" smtClean="0"/>
                        <a:t> nos </a:t>
                      </a:r>
                      <a:r>
                        <a:rPr lang="es-ES" sz="2000" b="1" dirty="0" err="1" smtClean="0"/>
                        <a:t>concellos</a:t>
                      </a:r>
                      <a:endParaRPr lang="es-ES" sz="2000" dirty="0" smtClean="0"/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s-ES" sz="2000" dirty="0" smtClean="0"/>
                        <a:t>-</a:t>
                      </a:r>
                      <a:r>
                        <a:rPr lang="es-ES" sz="2000" baseline="0" dirty="0" smtClean="0"/>
                        <a:t>    </a:t>
                      </a:r>
                      <a:r>
                        <a:rPr lang="es-ES" sz="2000" dirty="0" smtClean="0"/>
                        <a:t> A </a:t>
                      </a:r>
                      <a:r>
                        <a:rPr lang="es-ES" sz="2000" b="1" dirty="0" err="1" smtClean="0"/>
                        <a:t>maior</a:t>
                      </a:r>
                      <a:r>
                        <a:rPr lang="es-ES" sz="2000" b="1" dirty="0" smtClean="0"/>
                        <a:t> participación política</a:t>
                      </a:r>
                      <a:endParaRPr lang="es-ES" sz="200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dirty="0" smtClean="0"/>
                        <a:t> A </a:t>
                      </a:r>
                      <a:r>
                        <a:rPr lang="es-ES" sz="2000" b="1" dirty="0" smtClean="0"/>
                        <a:t>soberanía nacional</a:t>
                      </a:r>
                      <a:endParaRPr lang="es-ES" sz="2000" b="0" dirty="0" smtClean="0"/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s-ES" sz="2000" b="1" dirty="0" smtClean="0"/>
                        <a:t>  Cortes </a:t>
                      </a:r>
                      <a:r>
                        <a:rPr lang="es-ES" sz="2000" b="1" dirty="0" err="1" smtClean="0"/>
                        <a:t>Unicamerais</a:t>
                      </a:r>
                      <a:r>
                        <a:rPr lang="es-ES" sz="2000" b="1" dirty="0" smtClean="0"/>
                        <a:t>.</a:t>
                      </a:r>
                    </a:p>
                    <a:p>
                      <a:endParaRPr lang="gl-E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10458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oposición absolutista. as Partidas Realistas</a:t>
            </a:r>
            <a:endParaRPr lang="es-ES" sz="2400" dirty="0"/>
          </a:p>
          <a:p>
            <a:pPr algn="just"/>
            <a:r>
              <a:rPr lang="es-ES" sz="2400" dirty="0" smtClean="0"/>
              <a:t>Durante o Trienio </a:t>
            </a:r>
            <a:r>
              <a:rPr lang="es-ES" sz="2400" dirty="0" err="1" smtClean="0"/>
              <a:t>danse</a:t>
            </a:r>
            <a:r>
              <a:rPr lang="es-ES" sz="2400" dirty="0" smtClean="0"/>
              <a:t> constantes </a:t>
            </a:r>
            <a:r>
              <a:rPr lang="es-ES" sz="2400" dirty="0" err="1" smtClean="0"/>
              <a:t>enfrontamentos</a:t>
            </a:r>
            <a:r>
              <a:rPr lang="es-ES" sz="2400" dirty="0" smtClean="0"/>
              <a:t> </a:t>
            </a:r>
            <a:r>
              <a:rPr lang="es-ES" sz="2400" dirty="0"/>
              <a:t>entre o </a:t>
            </a:r>
            <a:r>
              <a:rPr lang="es-ES" sz="2400" b="1" dirty="0" err="1"/>
              <a:t>Rei</a:t>
            </a:r>
            <a:r>
              <a:rPr lang="es-ES" sz="2400" dirty="0"/>
              <a:t> e as Cortes. </a:t>
            </a:r>
            <a:endParaRPr lang="es-ES" sz="2400" dirty="0" smtClean="0"/>
          </a:p>
          <a:p>
            <a:pPr algn="just"/>
            <a:r>
              <a:rPr lang="es-ES" sz="2400" dirty="0" smtClean="0"/>
              <a:t>Este </a:t>
            </a:r>
            <a:r>
              <a:rPr lang="es-ES" sz="2400" dirty="0"/>
              <a:t>seguirá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dirty="0"/>
              <a:t>política </a:t>
            </a:r>
            <a:r>
              <a:rPr lang="es-ES" sz="2400" b="1" dirty="0" err="1"/>
              <a:t>obstrucionista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veta </a:t>
            </a:r>
            <a:r>
              <a:rPr lang="es-ES" sz="2400" i="1" dirty="0"/>
              <a:t>a </a:t>
            </a:r>
            <a:r>
              <a:rPr lang="es-ES" sz="2400" i="1" dirty="0" err="1"/>
              <a:t>lei</a:t>
            </a:r>
            <a:r>
              <a:rPr lang="es-ES" sz="2400" i="1" dirty="0"/>
              <a:t> de abolición dos señoríos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anima </a:t>
            </a:r>
            <a:r>
              <a:rPr lang="es-ES" sz="2400" i="1" dirty="0" err="1"/>
              <a:t>movementos</a:t>
            </a:r>
            <a:r>
              <a:rPr lang="es-ES" sz="2400" i="1" dirty="0"/>
              <a:t> </a:t>
            </a:r>
            <a:r>
              <a:rPr lang="es-ES" sz="2400" i="1" dirty="0" err="1"/>
              <a:t>antiliberais</a:t>
            </a:r>
            <a:r>
              <a:rPr lang="es-ES" sz="2400" dirty="0"/>
              <a:t> (aclamación como </a:t>
            </a:r>
            <a:r>
              <a:rPr lang="es-ES" sz="2400" dirty="0" err="1"/>
              <a:t>rei</a:t>
            </a:r>
            <a:r>
              <a:rPr lang="es-ES" sz="2400" dirty="0"/>
              <a:t> absoluto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Garda</a:t>
            </a:r>
            <a:r>
              <a:rPr lang="es-ES" sz="2400" dirty="0"/>
              <a:t> real en </a:t>
            </a:r>
            <a:r>
              <a:rPr lang="es-ES" sz="2400" dirty="0" err="1"/>
              <a:t>xuño</a:t>
            </a:r>
            <a:r>
              <a:rPr lang="es-ES" sz="2400" dirty="0"/>
              <a:t> de1822)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solicita </a:t>
            </a:r>
            <a:r>
              <a:rPr lang="es-ES" sz="2400" i="1" dirty="0"/>
              <a:t>secretamente  a </a:t>
            </a:r>
            <a:r>
              <a:rPr lang="es-ES" sz="2400" i="1" dirty="0" err="1"/>
              <a:t>axuda</a:t>
            </a:r>
            <a:r>
              <a:rPr lang="es-ES" sz="2400" i="1" dirty="0"/>
              <a:t> exterior da Santa Alianza</a:t>
            </a:r>
            <a:r>
              <a:rPr lang="es-ES" sz="2400" dirty="0"/>
              <a:t>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Os </a:t>
            </a:r>
            <a:r>
              <a:rPr lang="es-ES" sz="2400" b="1" dirty="0"/>
              <a:t>absolutistas</a:t>
            </a:r>
            <a:r>
              <a:rPr lang="es-ES" sz="2400" dirty="0"/>
              <a:t> van recorrer á </a:t>
            </a:r>
            <a:r>
              <a:rPr lang="es-ES" sz="2400" b="1" dirty="0"/>
              <a:t>conspiración e á </a:t>
            </a:r>
            <a:r>
              <a:rPr lang="es-ES" sz="2400" b="1" dirty="0" err="1"/>
              <a:t>revolta</a:t>
            </a:r>
            <a:r>
              <a:rPr lang="es-ES" sz="2400" dirty="0"/>
              <a:t>. 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xustificación</a:t>
            </a:r>
            <a:r>
              <a:rPr lang="es-ES" sz="2400" dirty="0"/>
              <a:t> era que o </a:t>
            </a:r>
            <a:r>
              <a:rPr lang="es-ES" sz="2400" dirty="0" err="1"/>
              <a:t>Rei</a:t>
            </a:r>
            <a:r>
              <a:rPr lang="es-ES" sz="2400" dirty="0"/>
              <a:t> estaba secuestrado e que 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era </a:t>
            </a:r>
            <a:r>
              <a:rPr lang="es-ES" sz="2400" dirty="0" err="1"/>
              <a:t>ilexítimo</a:t>
            </a:r>
            <a:r>
              <a:rPr lang="es-ES" sz="2400" dirty="0"/>
              <a:t> e que se </a:t>
            </a:r>
            <a:r>
              <a:rPr lang="es-ES" sz="2400" dirty="0" err="1"/>
              <a:t>impuxera</a:t>
            </a:r>
            <a:r>
              <a:rPr lang="es-ES" sz="2400" dirty="0"/>
              <a:t> </a:t>
            </a:r>
            <a:r>
              <a:rPr lang="es-ES" sz="2400" dirty="0" err="1"/>
              <a:t>froito</a:t>
            </a:r>
            <a:r>
              <a:rPr lang="es-ES" sz="2400" dirty="0"/>
              <a:t> da conspiración liberal. </a:t>
            </a:r>
            <a:endParaRPr lang="es-ES" sz="2400" dirty="0" smtClean="0"/>
          </a:p>
          <a:p>
            <a:pPr algn="just"/>
            <a:endParaRPr lang="es-ES" sz="800" b="1" dirty="0"/>
          </a:p>
          <a:p>
            <a:pPr algn="just"/>
            <a:r>
              <a:rPr lang="es-ES" sz="2400" b="1" dirty="0" smtClean="0"/>
              <a:t>O </a:t>
            </a:r>
            <a:r>
              <a:rPr lang="es-ES" sz="2400" b="1" dirty="0"/>
              <a:t>clero</a:t>
            </a:r>
            <a:r>
              <a:rPr lang="es-ES" sz="2400" dirty="0"/>
              <a:t> recupera o </a:t>
            </a:r>
            <a:r>
              <a:rPr lang="es-ES" sz="2400" dirty="0" err="1"/>
              <a:t>seu</a:t>
            </a:r>
            <a:r>
              <a:rPr lang="es-ES" sz="2400" dirty="0"/>
              <a:t> papel protagonista, a </a:t>
            </a:r>
            <a:r>
              <a:rPr lang="es-ES" sz="2400" dirty="0" err="1"/>
              <a:t>semellanza</a:t>
            </a:r>
            <a:r>
              <a:rPr lang="es-ES" sz="2400" dirty="0"/>
              <a:t> de 1813 (afectado </a:t>
            </a:r>
            <a:r>
              <a:rPr lang="es-ES" sz="2400" dirty="0" err="1"/>
              <a:t>pola</a:t>
            </a:r>
            <a:r>
              <a:rPr lang="es-ES" sz="2400" dirty="0"/>
              <a:t> supresión da Inquisición, a </a:t>
            </a:r>
            <a:r>
              <a:rPr lang="es-ES" sz="2400" dirty="0" err="1"/>
              <a:t>Lei</a:t>
            </a:r>
            <a:r>
              <a:rPr lang="es-ES" sz="2400" dirty="0"/>
              <a:t> de regulares, a desamortización...). </a:t>
            </a:r>
          </a:p>
        </p:txBody>
      </p:sp>
      <p:pic>
        <p:nvPicPr>
          <p:cNvPr id="9218" name="Picture 2" descr="Catolicismo político tradicional en la España contemporánea (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7" y="1184857"/>
            <a:ext cx="6115853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214" y="373487"/>
            <a:ext cx="45977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súa</a:t>
            </a:r>
            <a:r>
              <a:rPr lang="es-ES" sz="2400" dirty="0"/>
              <a:t> </a:t>
            </a:r>
            <a:r>
              <a:rPr lang="es-ES" sz="2400" dirty="0" err="1"/>
              <a:t>mensaxe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ter eco </a:t>
            </a:r>
            <a:r>
              <a:rPr lang="es-ES" sz="2400" dirty="0" err="1"/>
              <a:t>na</a:t>
            </a:r>
            <a:r>
              <a:rPr lang="es-ES" sz="2400" dirty="0"/>
              <a:t> </a:t>
            </a:r>
            <a:r>
              <a:rPr lang="es-ES" sz="2400" dirty="0" err="1"/>
              <a:t>sociedade</a:t>
            </a:r>
            <a:r>
              <a:rPr lang="es-ES" sz="2400" dirty="0"/>
              <a:t> rural do Norte da Península, Cataluña, Meseta Norte, Navarra e País Vasco </a:t>
            </a:r>
            <a:r>
              <a:rPr lang="es-ES" sz="2400" dirty="0" err="1"/>
              <a:t>onde</a:t>
            </a:r>
            <a:r>
              <a:rPr lang="es-ES" sz="2400" dirty="0"/>
              <a:t> </a:t>
            </a:r>
            <a:r>
              <a:rPr lang="es-ES" sz="2400" dirty="0" err="1"/>
              <a:t>tamén</a:t>
            </a:r>
            <a:r>
              <a:rPr lang="es-ES" sz="2400" dirty="0"/>
              <a:t> é importante a defensa dos foros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A manifestación armada dos absolutistas </a:t>
            </a:r>
            <a:r>
              <a:rPr lang="es-ES" sz="2400" dirty="0" err="1"/>
              <a:t>foron</a:t>
            </a:r>
            <a:r>
              <a:rPr lang="es-ES" sz="2400" dirty="0"/>
              <a:t> as </a:t>
            </a:r>
            <a:r>
              <a:rPr lang="es-ES" sz="2400" b="1" dirty="0"/>
              <a:t>P</a:t>
            </a:r>
            <a:r>
              <a:rPr lang="es-ES" sz="2400" b="1" dirty="0" smtClean="0"/>
              <a:t>artidas </a:t>
            </a:r>
            <a:r>
              <a:rPr lang="es-ES" sz="2400" b="1" dirty="0"/>
              <a:t>realistas</a:t>
            </a:r>
            <a:r>
              <a:rPr lang="es-ES" sz="2400" dirty="0"/>
              <a:t> que actúan como partidas </a:t>
            </a:r>
            <a:r>
              <a:rPr lang="es-ES" sz="2400" dirty="0" err="1"/>
              <a:t>guerrilleiras</a:t>
            </a:r>
            <a:r>
              <a:rPr lang="es-ES" sz="2400" dirty="0"/>
              <a:t> </a:t>
            </a:r>
            <a:r>
              <a:rPr lang="es-ES" sz="2400" dirty="0" err="1"/>
              <a:t>semellantes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da Guerra de Independencia.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partidas realistas van ser </a:t>
            </a:r>
            <a:r>
              <a:rPr lang="es-ES" sz="2400" dirty="0" err="1"/>
              <a:t>quen</a:t>
            </a:r>
            <a:r>
              <a:rPr lang="es-ES" sz="2400" dirty="0"/>
              <a:t> de establecer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b="1" u="sng" dirty="0" err="1"/>
              <a:t>Rexencia</a:t>
            </a:r>
            <a:r>
              <a:rPr lang="es-ES" sz="2400" b="1" u="sng" dirty="0"/>
              <a:t> </a:t>
            </a:r>
            <a:r>
              <a:rPr lang="es-ES" sz="2400" b="1" u="sng" dirty="0" err="1"/>
              <a:t>na</a:t>
            </a:r>
            <a:r>
              <a:rPr lang="es-ES" sz="2400" b="1" u="sng" dirty="0"/>
              <a:t> Seo de </a:t>
            </a:r>
            <a:r>
              <a:rPr lang="es-ES" sz="2400" b="1" u="sng" dirty="0" err="1"/>
              <a:t>Urgel</a:t>
            </a:r>
            <a:r>
              <a:rPr lang="es-ES" sz="2400" dirty="0"/>
              <a:t> en espera da </a:t>
            </a:r>
            <a:r>
              <a:rPr lang="es-ES" sz="2400" dirty="0" err="1"/>
              <a:t>axuda</a:t>
            </a:r>
            <a:r>
              <a:rPr lang="es-ES" sz="2400" dirty="0"/>
              <a:t> </a:t>
            </a:r>
            <a:r>
              <a:rPr lang="es-ES" sz="2400" dirty="0" err="1"/>
              <a:t>estranxeira</a:t>
            </a:r>
            <a:endParaRPr lang="gl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08" y="0"/>
            <a:ext cx="5314615" cy="68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698" y="1452966"/>
            <a:ext cx="3580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Influencia do Trienio</a:t>
            </a:r>
            <a:endParaRPr lang="es-ES" sz="2400" dirty="0"/>
          </a:p>
          <a:p>
            <a:pPr algn="just"/>
            <a:r>
              <a:rPr lang="es-ES" sz="2400" dirty="0"/>
              <a:t>A experiencia liberal do Trienio </a:t>
            </a:r>
            <a:r>
              <a:rPr lang="es-ES" sz="2400" dirty="0" err="1"/>
              <a:t>tivo</a:t>
            </a:r>
            <a:r>
              <a:rPr lang="es-ES" sz="2400" dirty="0"/>
              <a:t> o </a:t>
            </a:r>
            <a:r>
              <a:rPr lang="es-ES" sz="2400" dirty="0" err="1"/>
              <a:t>seu</a:t>
            </a:r>
            <a:r>
              <a:rPr lang="es-ES" sz="2400" dirty="0"/>
              <a:t> eco </a:t>
            </a:r>
            <a:r>
              <a:rPr lang="es-ES" sz="2400" dirty="0" err="1"/>
              <a:t>fóra</a:t>
            </a:r>
            <a:r>
              <a:rPr lang="es-ES" sz="2400" dirty="0"/>
              <a:t> de España e </a:t>
            </a:r>
            <a:r>
              <a:rPr lang="es-ES" sz="2400" dirty="0" err="1"/>
              <a:t>ocasionou</a:t>
            </a:r>
            <a:r>
              <a:rPr lang="es-ES" sz="2400" dirty="0"/>
              <a:t> o que se </a:t>
            </a:r>
            <a:r>
              <a:rPr lang="es-ES" sz="2400" dirty="0" err="1"/>
              <a:t>coñece</a:t>
            </a:r>
            <a:r>
              <a:rPr lang="es-ES" sz="2400" dirty="0"/>
              <a:t> como </a:t>
            </a:r>
            <a:r>
              <a:rPr lang="es-ES" sz="2400" b="1" dirty="0"/>
              <a:t>vaga revolucionaria de 1820</a:t>
            </a:r>
            <a:r>
              <a:rPr lang="es-ES" sz="2400" dirty="0"/>
              <a:t>, </a:t>
            </a:r>
            <a:r>
              <a:rPr lang="es-ES" sz="2400" dirty="0" err="1"/>
              <a:t>co</a:t>
            </a:r>
            <a:r>
              <a:rPr lang="es-ES" sz="2400" dirty="0"/>
              <a:t> triunfo </a:t>
            </a:r>
            <a:r>
              <a:rPr lang="es-ES" sz="2400" dirty="0" err="1"/>
              <a:t>ou</a:t>
            </a:r>
            <a:r>
              <a:rPr lang="es-ES" sz="2400" dirty="0"/>
              <a:t> intento de experiencias </a:t>
            </a:r>
            <a:r>
              <a:rPr lang="es-ES" sz="2400" dirty="0" err="1"/>
              <a:t>liberais</a:t>
            </a:r>
            <a:r>
              <a:rPr lang="es-ES" sz="2400" dirty="0"/>
              <a:t> en Portugal, Dúas </a:t>
            </a:r>
            <a:r>
              <a:rPr lang="es-ES" sz="2400" dirty="0" err="1"/>
              <a:t>Sicilias</a:t>
            </a:r>
            <a:r>
              <a:rPr lang="es-ES" sz="2400" dirty="0"/>
              <a:t>, </a:t>
            </a:r>
            <a:r>
              <a:rPr lang="es-ES" sz="2400" dirty="0" err="1"/>
              <a:t>Piemonte-Sardeña</a:t>
            </a:r>
            <a:r>
              <a:rPr lang="es-ES" sz="2400" dirty="0"/>
              <a:t>, Francia e Rusia.            </a:t>
            </a:r>
          </a:p>
        </p:txBody>
      </p:sp>
      <p:pic>
        <p:nvPicPr>
          <p:cNvPr id="1026" name="Picture 2" descr="aulabierta: Las revoluciones liberales (1820,1830 y 1848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31" y="477621"/>
            <a:ext cx="8266869" cy="61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0"/>
            <a:ext cx="716065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A DÉCADA OMINOSA. 1823-1833</a:t>
            </a:r>
            <a:r>
              <a:rPr lang="es-ES" sz="2400" u="sng" dirty="0"/>
              <a:t>.</a:t>
            </a:r>
            <a:endParaRPr lang="es-ES" sz="2400" dirty="0"/>
          </a:p>
          <a:p>
            <a:pPr algn="just"/>
            <a:r>
              <a:rPr lang="es-ES" sz="2400" dirty="0"/>
              <a:t>En </a:t>
            </a:r>
            <a:r>
              <a:rPr lang="es-ES" sz="2400" b="1" dirty="0"/>
              <a:t>1822</a:t>
            </a:r>
            <a:r>
              <a:rPr lang="es-ES" sz="2400" dirty="0"/>
              <a:t> as potencias da </a:t>
            </a:r>
            <a:r>
              <a:rPr lang="es-ES" sz="2400" b="1" dirty="0"/>
              <a:t>Santa Alianza</a:t>
            </a:r>
            <a:r>
              <a:rPr lang="es-ES" sz="2400" dirty="0"/>
              <a:t>, Austria, Prusia, Rusia e Francia </a:t>
            </a:r>
            <a:r>
              <a:rPr lang="es-ES" sz="2400" dirty="0" err="1"/>
              <a:t>acordan</a:t>
            </a:r>
            <a:r>
              <a:rPr lang="es-ES" sz="2400" dirty="0"/>
              <a:t> no </a:t>
            </a:r>
            <a:r>
              <a:rPr lang="es-ES" sz="2400" b="1" dirty="0"/>
              <a:t>Congreso de Verona</a:t>
            </a:r>
            <a:r>
              <a:rPr lang="es-ES" sz="2400" dirty="0"/>
              <a:t> a invasión de tropas francesas para rematar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constitucional do Trienio, os </a:t>
            </a:r>
            <a:endParaRPr lang="es-ES" sz="2400" dirty="0" smtClean="0"/>
          </a:p>
          <a:p>
            <a:pPr algn="just"/>
            <a:r>
              <a:rPr lang="es-ES" sz="2400" b="1" i="1" dirty="0" smtClean="0"/>
              <a:t>                 “</a:t>
            </a:r>
            <a:r>
              <a:rPr lang="es-ES" sz="2400" b="1" i="1" dirty="0" err="1"/>
              <a:t>Cen</a:t>
            </a:r>
            <a:r>
              <a:rPr lang="es-ES" sz="2400" b="1" i="1" dirty="0"/>
              <a:t> mil </a:t>
            </a:r>
            <a:r>
              <a:rPr lang="es-ES" sz="2400" b="1" i="1" dirty="0" err="1"/>
              <a:t>fillos</a:t>
            </a:r>
            <a:r>
              <a:rPr lang="es-ES" sz="2400" b="1" i="1" dirty="0"/>
              <a:t> de San Luís</a:t>
            </a:r>
            <a:r>
              <a:rPr lang="es-ES" sz="2400" dirty="0"/>
              <a:t>”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/>
              <a:t>mando do Duque de Angulema.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tropas francesas entraron en España acompañadas por partidas realistas e como defensoras da </a:t>
            </a:r>
            <a:r>
              <a:rPr lang="es-ES" sz="2400" dirty="0" err="1"/>
              <a:t>lexitimidade</a:t>
            </a:r>
            <a:r>
              <a:rPr lang="es-ES" sz="2400" dirty="0"/>
              <a:t>, do </a:t>
            </a:r>
            <a:r>
              <a:rPr lang="es-ES" sz="2400" dirty="0" err="1"/>
              <a:t>orde</a:t>
            </a:r>
            <a:r>
              <a:rPr lang="es-ES" sz="2400" dirty="0"/>
              <a:t> e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obxecto</a:t>
            </a:r>
            <a:r>
              <a:rPr lang="es-ES" sz="2400" dirty="0"/>
              <a:t> de salvar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do </a:t>
            </a:r>
            <a:r>
              <a:rPr lang="es-ES" sz="2400" dirty="0" err="1"/>
              <a:t>seu</a:t>
            </a:r>
            <a:r>
              <a:rPr lang="es-ES" sz="2400" dirty="0"/>
              <a:t> secuestro, </a:t>
            </a:r>
            <a:r>
              <a:rPr lang="es-ES" sz="2400" dirty="0" err="1"/>
              <a:t>ademais</a:t>
            </a:r>
            <a:r>
              <a:rPr lang="es-ES" sz="2400" dirty="0"/>
              <a:t> evitaron causar </a:t>
            </a:r>
            <a:r>
              <a:rPr lang="es-ES" sz="2400" dirty="0" err="1"/>
              <a:t>calquera</a:t>
            </a:r>
            <a:r>
              <a:rPr lang="es-ES" sz="2400" dirty="0"/>
              <a:t> molestia </a:t>
            </a:r>
            <a:r>
              <a:rPr lang="es-ES" sz="2400" dirty="0" err="1"/>
              <a:t>ó</a:t>
            </a:r>
            <a:r>
              <a:rPr lang="es-ES" sz="2400" dirty="0"/>
              <a:t> pobo que </a:t>
            </a:r>
            <a:r>
              <a:rPr lang="es-ES" sz="2400" dirty="0" err="1"/>
              <a:t>respondeu</a:t>
            </a:r>
            <a:r>
              <a:rPr lang="es-ES" sz="2400" dirty="0"/>
              <a:t> con </a:t>
            </a:r>
            <a:r>
              <a:rPr lang="es-ES" sz="2400" dirty="0" err="1"/>
              <a:t>indiferenza</a:t>
            </a:r>
            <a:r>
              <a:rPr lang="es-ES" sz="2400" dirty="0"/>
              <a:t> ante a invasión, agás </a:t>
            </a:r>
            <a:r>
              <a:rPr lang="es-ES" sz="2400" dirty="0" err="1"/>
              <a:t>nalgúns</a:t>
            </a:r>
            <a:r>
              <a:rPr lang="es-ES" sz="2400" dirty="0"/>
              <a:t> núcleos como A Coruña </a:t>
            </a:r>
            <a:r>
              <a:rPr lang="es-ES" sz="2400" dirty="0" err="1"/>
              <a:t>ou</a:t>
            </a:r>
            <a:r>
              <a:rPr lang="es-ES" sz="2400" dirty="0"/>
              <a:t> Cádiz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/>
              <a:t>Cortes trasladaron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a Sevilla. O avance do </a:t>
            </a:r>
            <a:r>
              <a:rPr lang="es-ES" sz="2400" dirty="0" err="1"/>
              <a:t>exército</a:t>
            </a:r>
            <a:r>
              <a:rPr lang="es-ES" sz="2400" dirty="0"/>
              <a:t> francés </a:t>
            </a:r>
            <a:r>
              <a:rPr lang="es-ES" sz="2400" dirty="0" err="1"/>
              <a:t>obrigou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Cortes a trasladarse a Cádiz.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négase</a:t>
            </a:r>
            <a:r>
              <a:rPr lang="es-ES" sz="2400" dirty="0"/>
              <a:t> e as Cortes </a:t>
            </a:r>
            <a:r>
              <a:rPr lang="es-ES" sz="2400" dirty="0" err="1"/>
              <a:t>nomean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Rexencia</a:t>
            </a:r>
            <a:r>
              <a:rPr lang="es-ES" sz="2400" dirty="0"/>
              <a:t> tras declarar a alienación do monarca. Asediada Cádiz, as Cortes acceden a liberar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 smtClean="0"/>
              <a:t>Rei</a:t>
            </a:r>
            <a:r>
              <a:rPr lang="es-ES" sz="2400" dirty="0"/>
              <a:t>.</a:t>
            </a:r>
            <a:endParaRPr lang="es-ES" sz="2400" dirty="0"/>
          </a:p>
        </p:txBody>
      </p:sp>
      <p:pic>
        <p:nvPicPr>
          <p:cNvPr id="11268" name="Picture 4" descr="Cienmilhijosdesanl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4" y="1019758"/>
            <a:ext cx="5031346" cy="49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2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2879"/>
            <a:ext cx="67356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Fernando VII </a:t>
            </a:r>
            <a:r>
              <a:rPr lang="es-ES" sz="2400" dirty="0" err="1"/>
              <a:t>volve</a:t>
            </a:r>
            <a:r>
              <a:rPr lang="es-ES" sz="2400" dirty="0"/>
              <a:t> como </a:t>
            </a:r>
            <a:r>
              <a:rPr lang="es-ES" sz="2400" dirty="0" err="1"/>
              <a:t>rei</a:t>
            </a:r>
            <a:r>
              <a:rPr lang="es-ES" sz="2400" dirty="0"/>
              <a:t> absolutista, tras decretar no </a:t>
            </a:r>
            <a:r>
              <a:rPr lang="es-ES" sz="2400" b="1" dirty="0" err="1"/>
              <a:t>Manifesto</a:t>
            </a:r>
            <a:r>
              <a:rPr lang="es-ES" sz="2400" b="1" dirty="0"/>
              <a:t> do Porto de Santa María </a:t>
            </a:r>
            <a:r>
              <a:rPr lang="es-ES" sz="2400" dirty="0"/>
              <a:t>a abolición de todas as </a:t>
            </a:r>
            <a:r>
              <a:rPr lang="es-ES" sz="2400" dirty="0" err="1"/>
              <a:t>leis</a:t>
            </a:r>
            <a:r>
              <a:rPr lang="es-ES" sz="2400" dirty="0"/>
              <a:t> e </a:t>
            </a:r>
            <a:r>
              <a:rPr lang="es-ES" sz="2400" dirty="0" err="1"/>
              <a:t>institucións</a:t>
            </a:r>
            <a:r>
              <a:rPr lang="es-ES" sz="2400" dirty="0"/>
              <a:t> creadas durante o Trienio Liberal. </a:t>
            </a:r>
            <a:r>
              <a:rPr lang="es-ES" sz="2000" dirty="0"/>
              <a:t>45.000 soldados franceses permanecerán en España ata 1828 para garantir a Monarquía de Fernando VII.</a:t>
            </a:r>
          </a:p>
          <a:p>
            <a:pPr algn="just"/>
            <a:r>
              <a:rPr lang="es-ES" sz="2400" dirty="0"/>
              <a:t> O </a:t>
            </a:r>
            <a:r>
              <a:rPr lang="es-ES" sz="2400" dirty="0" err="1"/>
              <a:t>alcume</a:t>
            </a:r>
            <a:r>
              <a:rPr lang="es-ES" sz="2400" dirty="0"/>
              <a:t> de </a:t>
            </a:r>
            <a:r>
              <a:rPr lang="es-ES" sz="2400" b="1" dirty="0"/>
              <a:t>ominosa</a:t>
            </a:r>
            <a:r>
              <a:rPr lang="es-ES" sz="2400" dirty="0"/>
              <a:t> para esta década </a:t>
            </a:r>
            <a:r>
              <a:rPr lang="es-ES" sz="2400" dirty="0" err="1"/>
              <a:t>fai</a:t>
            </a:r>
            <a:r>
              <a:rPr lang="es-ES" sz="2400" dirty="0"/>
              <a:t> referencia á </a:t>
            </a:r>
            <a:r>
              <a:rPr lang="es-ES" sz="2400" b="1" dirty="0"/>
              <a:t>represión intensa</a:t>
            </a:r>
            <a:r>
              <a:rPr lang="es-ES" sz="2400" dirty="0"/>
              <a:t> que se </a:t>
            </a:r>
            <a:r>
              <a:rPr lang="es-ES" sz="2400" dirty="0" err="1"/>
              <a:t>vai</a:t>
            </a:r>
            <a:r>
              <a:rPr lang="es-ES" sz="2400" dirty="0"/>
              <a:t> desenvolver </a:t>
            </a:r>
            <a:r>
              <a:rPr lang="es-ES" sz="2400" dirty="0" err="1"/>
              <a:t>neste</a:t>
            </a:r>
            <a:r>
              <a:rPr lang="es-ES" sz="2400" dirty="0"/>
              <a:t> período: </a:t>
            </a:r>
            <a:endParaRPr lang="es-ES" sz="2400" dirty="0" smtClean="0"/>
          </a:p>
          <a:p>
            <a:pPr algn="just"/>
            <a:r>
              <a:rPr lang="es-ES" sz="2400" b="1" i="1" dirty="0" smtClean="0"/>
              <a:t>Captura </a:t>
            </a:r>
            <a:r>
              <a:rPr lang="es-ES" sz="2400" b="1" i="1" dirty="0"/>
              <a:t>e </a:t>
            </a:r>
            <a:r>
              <a:rPr lang="es-ES" sz="2400" b="1" i="1" dirty="0" err="1"/>
              <a:t>execución</a:t>
            </a:r>
            <a:r>
              <a:rPr lang="es-ES" sz="2400" b="1" i="1" dirty="0"/>
              <a:t> de Riego</a:t>
            </a:r>
            <a:r>
              <a:rPr lang="es-ES" sz="2400" b="1" dirty="0"/>
              <a:t>;</a:t>
            </a:r>
            <a:r>
              <a:rPr lang="es-ES" sz="2400" dirty="0"/>
              <a:t> formación de </a:t>
            </a:r>
            <a:r>
              <a:rPr lang="es-ES" sz="2400" b="1" i="1" dirty="0" err="1"/>
              <a:t>xuntas</a:t>
            </a:r>
            <a:r>
              <a:rPr lang="es-ES" sz="2400" b="1" i="1" dirty="0"/>
              <a:t> de purificación </a:t>
            </a:r>
            <a:r>
              <a:rPr lang="es-ES" sz="2400" dirty="0" err="1"/>
              <a:t>nas</a:t>
            </a:r>
            <a:r>
              <a:rPr lang="es-ES" sz="2400" dirty="0"/>
              <a:t> provincias (depuración de </a:t>
            </a:r>
            <a:r>
              <a:rPr lang="es-ES" sz="2400" dirty="0" err="1"/>
              <a:t>máis</a:t>
            </a:r>
            <a:r>
              <a:rPr lang="es-ES" sz="2400" dirty="0"/>
              <a:t> de 20.000 funcionarios,), </a:t>
            </a:r>
            <a:r>
              <a:rPr lang="es-ES" sz="2400" dirty="0" err="1"/>
              <a:t>comisións</a:t>
            </a:r>
            <a:r>
              <a:rPr lang="es-ES" sz="2400" dirty="0"/>
              <a:t> militares para </a:t>
            </a:r>
            <a:r>
              <a:rPr lang="es-ES" sz="2400" b="1" i="1" dirty="0"/>
              <a:t>depurar o </a:t>
            </a:r>
            <a:r>
              <a:rPr lang="es-ES" sz="2400" b="1" i="1" dirty="0" err="1"/>
              <a:t>exército</a:t>
            </a:r>
            <a:r>
              <a:rPr lang="es-ES" sz="2400" b="1" i="1" dirty="0"/>
              <a:t> </a:t>
            </a:r>
            <a:r>
              <a:rPr lang="es-ES" sz="2400" dirty="0"/>
              <a:t>(1.000 </a:t>
            </a:r>
            <a:r>
              <a:rPr lang="es-ES" sz="2400" dirty="0" err="1"/>
              <a:t>oficiais</a:t>
            </a:r>
            <a:r>
              <a:rPr lang="es-ES" sz="2400" dirty="0"/>
              <a:t> do </a:t>
            </a:r>
            <a:r>
              <a:rPr lang="es-ES" sz="2400" dirty="0" err="1"/>
              <a:t>exército</a:t>
            </a:r>
            <a:r>
              <a:rPr lang="es-ES" sz="2400" dirty="0"/>
              <a:t> cesados, 132 fusilados), </a:t>
            </a:r>
            <a:r>
              <a:rPr lang="es-ES" sz="2400" b="1" i="1" dirty="0"/>
              <a:t>represión de </a:t>
            </a:r>
            <a:r>
              <a:rPr lang="es-ES" sz="2400" b="1" i="1" dirty="0" err="1"/>
              <a:t>liberais</a:t>
            </a:r>
            <a:r>
              <a:rPr lang="es-ES" sz="2400" dirty="0"/>
              <a:t> ( </a:t>
            </a:r>
            <a:r>
              <a:rPr lang="es-ES" sz="2400" dirty="0" err="1"/>
              <a:t>execución</a:t>
            </a:r>
            <a:r>
              <a:rPr lang="es-ES" sz="2400" dirty="0"/>
              <a:t> de Mariana Pineda), represión das </a:t>
            </a:r>
            <a:r>
              <a:rPr lang="es-ES" sz="2400" dirty="0" err="1"/>
              <a:t>conxuracións</a:t>
            </a:r>
            <a:r>
              <a:rPr lang="es-ES" sz="2400" dirty="0"/>
              <a:t> e de todos o intentos de </a:t>
            </a:r>
            <a:r>
              <a:rPr lang="es-ES" sz="2400" dirty="0" err="1"/>
              <a:t>pronunciamento</a:t>
            </a:r>
            <a:r>
              <a:rPr lang="es-ES" sz="2400" dirty="0"/>
              <a:t>,( a </a:t>
            </a:r>
            <a:r>
              <a:rPr lang="es-ES" sz="2400" dirty="0" err="1"/>
              <a:t>maioría</a:t>
            </a:r>
            <a:r>
              <a:rPr lang="es-ES" sz="2400" dirty="0"/>
              <a:t> preparados polo exilio en Londres, </a:t>
            </a:r>
            <a:r>
              <a:rPr lang="es-ES" sz="2400" dirty="0" err="1"/>
              <a:t>Xibraltar</a:t>
            </a:r>
            <a:r>
              <a:rPr lang="es-ES" sz="2400" dirty="0"/>
              <a:t> e París,) desde o de Valdés en 1824 ata o último de Torrijos en 1831. </a:t>
            </a:r>
            <a:endParaRPr lang="gl-ES" sz="2400" dirty="0"/>
          </a:p>
        </p:txBody>
      </p:sp>
      <p:pic>
        <p:nvPicPr>
          <p:cNvPr id="12290" name="Picture 2" descr="Rafael del Riego | Un héroe ignorado de la Histo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59" y="206062"/>
            <a:ext cx="5045486" cy="30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riana Pineda. Heroína del pueblo asesinada por la libert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2" y="331212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10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61432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novo</a:t>
            </a:r>
            <a:r>
              <a:rPr lang="es-ES" sz="2400" dirty="0"/>
              <a:t> </a:t>
            </a:r>
            <a:r>
              <a:rPr lang="es-ES" sz="2400" dirty="0" err="1"/>
              <a:t>nesta</a:t>
            </a:r>
            <a:r>
              <a:rPr lang="es-ES" sz="2400" dirty="0"/>
              <a:t> etapa é que </a:t>
            </a:r>
            <a:r>
              <a:rPr lang="es-ES" sz="2400" b="1" dirty="0"/>
              <a:t>entre as filas absolutistas </a:t>
            </a:r>
            <a:r>
              <a:rPr lang="es-ES" sz="2400" b="1" dirty="0" err="1"/>
              <a:t>vanse</a:t>
            </a:r>
            <a:r>
              <a:rPr lang="es-ES" sz="2400" b="1" dirty="0"/>
              <a:t> desenvolver 2 tendencias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b="1" dirty="0" smtClean="0"/>
              <a:t>1- os </a:t>
            </a:r>
            <a:r>
              <a:rPr lang="es-ES" sz="2400" b="1" dirty="0"/>
              <a:t>partidarios de reformas </a:t>
            </a:r>
            <a:r>
              <a:rPr lang="es-ES" sz="2400" b="1" dirty="0" smtClean="0"/>
              <a:t>administrativas</a:t>
            </a:r>
          </a:p>
          <a:p>
            <a:pPr algn="just"/>
            <a:r>
              <a:rPr lang="es-ES" sz="2400" b="1" dirty="0" smtClean="0"/>
              <a:t>Cea Bermúdez.</a:t>
            </a:r>
          </a:p>
          <a:p>
            <a:pPr algn="just"/>
            <a:r>
              <a:rPr lang="es-ES" sz="2400" b="1" dirty="0" err="1" smtClean="0"/>
              <a:t>Herdeiros</a:t>
            </a:r>
            <a:r>
              <a:rPr lang="es-ES" sz="2400" b="1" dirty="0" smtClean="0"/>
              <a:t> da </a:t>
            </a:r>
            <a:r>
              <a:rPr lang="es-ES" sz="2400" b="1" dirty="0" err="1" smtClean="0"/>
              <a:t>Ilustración,</a:t>
            </a:r>
            <a:r>
              <a:rPr lang="es-ES" sz="2400" dirty="0" err="1" smtClean="0"/>
              <a:t>Partidarios</a:t>
            </a:r>
            <a:r>
              <a:rPr lang="es-ES" sz="2400" dirty="0" smtClean="0"/>
              <a:t> </a:t>
            </a:r>
            <a:r>
              <a:rPr lang="es-ES" sz="2400" dirty="0"/>
              <a:t>da modernización da Administración, pero </a:t>
            </a:r>
            <a:r>
              <a:rPr lang="es-ES" sz="2400" dirty="0" err="1"/>
              <a:t>sen</a:t>
            </a:r>
            <a:r>
              <a:rPr lang="es-ES" sz="2400" dirty="0"/>
              <a:t> </a:t>
            </a:r>
            <a:r>
              <a:rPr lang="es-ES" sz="2400" dirty="0" err="1"/>
              <a:t>ningunha</a:t>
            </a:r>
            <a:r>
              <a:rPr lang="es-ES" sz="2400" dirty="0"/>
              <a:t> apertura </a:t>
            </a:r>
            <a:r>
              <a:rPr lang="es-ES" sz="2400" dirty="0" smtClean="0"/>
              <a:t>cara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smtClean="0"/>
              <a:t>Liberalismo.</a:t>
            </a:r>
          </a:p>
          <a:p>
            <a:pPr algn="just"/>
            <a:r>
              <a:rPr lang="es-ES" sz="2400" b="1" dirty="0" err="1" smtClean="0"/>
              <a:t>Obxectivo</a:t>
            </a:r>
            <a:r>
              <a:rPr lang="es-ES" sz="2400" b="1" dirty="0" smtClean="0"/>
              <a:t>: </a:t>
            </a:r>
            <a:r>
              <a:rPr lang="es-ES" sz="2400" b="1" dirty="0"/>
              <a:t>abordar e sanear os problemas do Estado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Reordenan os </a:t>
            </a:r>
            <a:r>
              <a:rPr lang="es-ES" sz="2400" dirty="0" err="1"/>
              <a:t>servizos</a:t>
            </a:r>
            <a:r>
              <a:rPr lang="es-ES" sz="2400" dirty="0"/>
              <a:t> </a:t>
            </a:r>
            <a:r>
              <a:rPr lang="es-ES" sz="2400" dirty="0" err="1"/>
              <a:t>financeiros</a:t>
            </a:r>
            <a:r>
              <a:rPr lang="es-ES" sz="2400" dirty="0"/>
              <a:t>,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/>
              <a:t>I</a:t>
            </a:r>
            <a:r>
              <a:rPr lang="es-ES" sz="2400" dirty="0" smtClean="0"/>
              <a:t>nauguran </a:t>
            </a:r>
            <a:r>
              <a:rPr lang="es-ES" sz="2400" dirty="0"/>
              <a:t>o sistema de </a:t>
            </a:r>
            <a:r>
              <a:rPr lang="es-ES" sz="2400" dirty="0" err="1"/>
              <a:t>presupostos</a:t>
            </a:r>
            <a:r>
              <a:rPr lang="es-ES" sz="2400" dirty="0"/>
              <a:t> </a:t>
            </a:r>
            <a:r>
              <a:rPr lang="es-ES" sz="2400" dirty="0" err="1" smtClean="0"/>
              <a:t>anuais</a:t>
            </a:r>
            <a:r>
              <a:rPr lang="es-ES" sz="2400" dirty="0" smtClean="0"/>
              <a:t>,</a:t>
            </a:r>
          </a:p>
          <a:p>
            <a:pPr marL="342900" indent="-342900" algn="just">
              <a:buFontTx/>
              <a:buChar char="-"/>
            </a:pPr>
            <a:r>
              <a:rPr lang="es-ES" sz="2400" dirty="0"/>
              <a:t>C</a:t>
            </a:r>
            <a:r>
              <a:rPr lang="es-ES" sz="2400" dirty="0" smtClean="0"/>
              <a:t>rean </a:t>
            </a:r>
            <a:r>
              <a:rPr lang="es-ES" sz="2400" dirty="0"/>
              <a:t>o Tribunal de </a:t>
            </a:r>
            <a:r>
              <a:rPr lang="es-ES" sz="2400" dirty="0" err="1"/>
              <a:t>Contas</a:t>
            </a:r>
            <a:r>
              <a:rPr lang="es-ES" sz="2400" dirty="0"/>
              <a:t> o Banco de San Fernando, a Bolsa de Madrid, a división en provincias de Javier de Burgos... </a:t>
            </a:r>
            <a:endParaRPr lang="es-ES" sz="2400" dirty="0" smtClean="0"/>
          </a:p>
          <a:p>
            <a:pPr algn="just"/>
            <a:r>
              <a:rPr lang="es-ES" sz="2400" dirty="0" smtClean="0"/>
              <a:t>Aínda </a:t>
            </a:r>
            <a:r>
              <a:rPr lang="es-ES" sz="2400" dirty="0"/>
              <a:t>así as reformas non </a:t>
            </a:r>
            <a:r>
              <a:rPr lang="es-ES" sz="2400" dirty="0" err="1"/>
              <a:t>resolveron</a:t>
            </a:r>
            <a:r>
              <a:rPr lang="es-ES" sz="2400" dirty="0"/>
              <a:t> os </a:t>
            </a:r>
            <a:r>
              <a:rPr lang="es-ES" sz="2400" dirty="0" err="1"/>
              <a:t>principais</a:t>
            </a:r>
            <a:r>
              <a:rPr lang="es-ES" sz="2400" dirty="0"/>
              <a:t> problemas: </a:t>
            </a:r>
            <a:r>
              <a:rPr lang="es-ES" sz="2400" dirty="0" err="1"/>
              <a:t>Ameaza</a:t>
            </a:r>
            <a:r>
              <a:rPr lang="es-ES" sz="2400" dirty="0"/>
              <a:t> de </a:t>
            </a:r>
            <a:r>
              <a:rPr lang="es-ES" sz="2400" dirty="0" err="1"/>
              <a:t>quebra</a:t>
            </a:r>
            <a:r>
              <a:rPr lang="es-ES" sz="2400" dirty="0"/>
              <a:t> da </a:t>
            </a:r>
            <a:r>
              <a:rPr lang="es-ES" sz="2400" dirty="0" err="1"/>
              <a:t>Facenda</a:t>
            </a:r>
            <a:r>
              <a:rPr lang="es-ES" sz="2400" dirty="0"/>
              <a:t>, a </a:t>
            </a:r>
            <a:r>
              <a:rPr lang="es-ES" sz="2400" dirty="0" err="1"/>
              <a:t>crise</a:t>
            </a:r>
            <a:r>
              <a:rPr lang="es-ES" sz="2400" dirty="0"/>
              <a:t> de </a:t>
            </a:r>
            <a:r>
              <a:rPr lang="es-ES" sz="2400" dirty="0" err="1"/>
              <a:t>produción</a:t>
            </a:r>
            <a:r>
              <a:rPr lang="es-ES" sz="2400" dirty="0"/>
              <a:t> agraria e  </a:t>
            </a:r>
            <a:r>
              <a:rPr lang="es-ES" sz="2400" dirty="0" err="1"/>
              <a:t>gandeira</a:t>
            </a:r>
            <a:r>
              <a:rPr lang="es-ES" sz="2400" dirty="0"/>
              <a:t> e a desorganización da Administración. </a:t>
            </a:r>
          </a:p>
        </p:txBody>
      </p:sp>
      <p:pic>
        <p:nvPicPr>
          <p:cNvPr id="13314" name="Picture 2" descr="Cea Bermúdez, el malagueño que fue dos veces ministr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5" y="144999"/>
            <a:ext cx="5216015" cy="6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04597" y="6340197"/>
            <a:ext cx="1714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000" b="1" dirty="0" smtClean="0"/>
              <a:t>Cea </a:t>
            </a:r>
            <a:r>
              <a:rPr lang="gl-ES" sz="2000" b="1" dirty="0" err="1" smtClean="0"/>
              <a:t>Bermúdez</a:t>
            </a:r>
            <a:endParaRPr lang="gl-ES" sz="2000" b="1" dirty="0"/>
          </a:p>
        </p:txBody>
      </p:sp>
    </p:spTree>
    <p:extLst>
      <p:ext uri="{BB962C8B-B14F-4D97-AF65-F5344CB8AC3E}">
        <p14:creationId xmlns:p14="http://schemas.microsoft.com/office/powerpoint/2010/main" val="351631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0"/>
            <a:ext cx="56409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2- Realistas </a:t>
            </a:r>
            <a:r>
              <a:rPr lang="es-ES" sz="2400" b="1" dirty="0" err="1"/>
              <a:t>inmobilistas</a:t>
            </a:r>
            <a:r>
              <a:rPr lang="es-ES" sz="2400" b="1" dirty="0"/>
              <a:t> </a:t>
            </a:r>
            <a:r>
              <a:rPr lang="es-ES" sz="2400" b="1" dirty="0" err="1"/>
              <a:t>ou</a:t>
            </a:r>
            <a:r>
              <a:rPr lang="es-ES" sz="2400" b="1" dirty="0"/>
              <a:t> apostólicos</a:t>
            </a:r>
            <a:r>
              <a:rPr lang="es-ES" sz="2400" dirty="0"/>
              <a:t> que fan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i="1" dirty="0"/>
              <a:t>defensa extrema do </a:t>
            </a:r>
            <a:r>
              <a:rPr lang="es-ES" sz="2400" i="1" dirty="0" err="1"/>
              <a:t>Antigo</a:t>
            </a:r>
            <a:r>
              <a:rPr lang="es-ES" sz="2400" i="1" dirty="0"/>
              <a:t> </a:t>
            </a:r>
            <a:r>
              <a:rPr lang="es-ES" sz="2400" i="1" dirty="0" err="1"/>
              <a:t>Réxime</a:t>
            </a:r>
            <a:r>
              <a:rPr lang="es-ES" sz="2400" dirty="0"/>
              <a:t> e que </a:t>
            </a:r>
            <a:r>
              <a:rPr lang="es-ES" sz="2400" dirty="0" err="1"/>
              <a:t>pouco</a:t>
            </a:r>
            <a:r>
              <a:rPr lang="es-ES" sz="2400" dirty="0"/>
              <a:t> a </a:t>
            </a:r>
            <a:r>
              <a:rPr lang="es-ES" sz="2400" dirty="0" err="1"/>
              <a:t>pouco</a:t>
            </a:r>
            <a:r>
              <a:rPr lang="es-ES" sz="2400" dirty="0"/>
              <a:t> se van ir decantando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i="1" dirty="0"/>
              <a:t>figura de Don Carlos</a:t>
            </a:r>
            <a:r>
              <a:rPr lang="es-ES" sz="2400" dirty="0"/>
              <a:t>, </a:t>
            </a:r>
            <a:r>
              <a:rPr lang="es-ES" sz="2400" dirty="0" err="1"/>
              <a:t>irmán</a:t>
            </a:r>
            <a:r>
              <a:rPr lang="es-ES" sz="2400" dirty="0"/>
              <a:t> do </a:t>
            </a:r>
            <a:r>
              <a:rPr lang="es-ES" sz="2400" dirty="0" err="1"/>
              <a:t>Rei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C</a:t>
            </a:r>
            <a:r>
              <a:rPr lang="es-ES" sz="2400" dirty="0" smtClean="0"/>
              <a:t>onsideran </a:t>
            </a:r>
            <a:r>
              <a:rPr lang="es-ES" sz="2400" dirty="0"/>
              <a:t>que cada reforma é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traizón</a:t>
            </a:r>
            <a:r>
              <a:rPr lang="es-ES" sz="2400" dirty="0"/>
              <a:t> e </a:t>
            </a:r>
            <a:r>
              <a:rPr lang="es-ES" sz="2400" dirty="0" err="1"/>
              <a:t>unha</a:t>
            </a:r>
            <a:r>
              <a:rPr lang="es-ES" sz="2400" dirty="0"/>
              <a:t> concesión </a:t>
            </a:r>
            <a:r>
              <a:rPr lang="es-ES" sz="2400" dirty="0" err="1"/>
              <a:t>ó</a:t>
            </a:r>
            <a:r>
              <a:rPr lang="es-ES" sz="2400" dirty="0"/>
              <a:t> Liberalismo, </a:t>
            </a:r>
            <a:r>
              <a:rPr lang="es-ES" sz="2400" dirty="0" err="1"/>
              <a:t>avogaban</a:t>
            </a:r>
            <a:r>
              <a:rPr lang="es-ES" sz="2400" dirty="0"/>
              <a:t> </a:t>
            </a:r>
            <a:r>
              <a:rPr lang="es-ES" sz="2400" dirty="0" err="1"/>
              <a:t>xa</a:t>
            </a:r>
            <a:r>
              <a:rPr lang="es-ES" sz="2400" dirty="0"/>
              <a:t> desde 1823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i="1" dirty="0" smtClean="0"/>
              <a:t>reposición </a:t>
            </a:r>
            <a:r>
              <a:rPr lang="es-ES" sz="2400" i="1" dirty="0"/>
              <a:t>da Inquisición</a:t>
            </a:r>
            <a:r>
              <a:rPr lang="es-ES" sz="2400" dirty="0"/>
              <a:t> 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queixábanse</a:t>
            </a:r>
            <a:r>
              <a:rPr lang="es-ES" sz="2400" dirty="0" smtClean="0"/>
              <a:t> </a:t>
            </a:r>
            <a:r>
              <a:rPr lang="es-ES" sz="2400" dirty="0"/>
              <a:t>do </a:t>
            </a:r>
            <a:r>
              <a:rPr lang="es-ES" sz="2400" dirty="0" err="1"/>
              <a:t>incumprimento</a:t>
            </a:r>
            <a:r>
              <a:rPr lang="es-ES" sz="2400" dirty="0"/>
              <a:t> das promesas económicas recibidas de Fernando VII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participación armada durante o trienio en favor do Absolutismo.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Defendían </a:t>
            </a:r>
            <a:r>
              <a:rPr lang="es-ES" sz="2400" dirty="0"/>
              <a:t>a </a:t>
            </a:r>
            <a:r>
              <a:rPr lang="es-ES" sz="2400" dirty="0" err="1"/>
              <a:t>relixión</a:t>
            </a:r>
            <a:r>
              <a:rPr lang="es-ES" sz="2400" dirty="0"/>
              <a:t> como fundamento da Monarquía e pedían plena autonomía para os voluntarios realistas. </a:t>
            </a:r>
          </a:p>
        </p:txBody>
      </p:sp>
      <p:pic>
        <p:nvPicPr>
          <p:cNvPr id="14338" name="Picture 2" descr="Don Carlos Mª Isidro de Borbón (1788-1855) — Museo Zumalakarre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18" y="-1"/>
            <a:ext cx="4364909" cy="67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843234" y="5950039"/>
            <a:ext cx="20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b="1" dirty="0" err="1" smtClean="0"/>
              <a:t>Dn</a:t>
            </a:r>
            <a:r>
              <a:rPr lang="gl-ES" b="1" dirty="0" smtClean="0"/>
              <a:t> Carlos Mª Isidro</a:t>
            </a:r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14404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425" y="1219394"/>
            <a:ext cx="4237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Encabezarán </a:t>
            </a:r>
            <a:r>
              <a:rPr lang="es-ES" sz="2400" dirty="0" err="1"/>
              <a:t>algúns</a:t>
            </a:r>
            <a:r>
              <a:rPr lang="es-ES" sz="2400" dirty="0"/>
              <a:t> </a:t>
            </a:r>
            <a:r>
              <a:rPr lang="es-ES" sz="2400" dirty="0" err="1"/>
              <a:t>levantamentos</a:t>
            </a:r>
            <a:r>
              <a:rPr lang="es-ES" sz="2400" dirty="0"/>
              <a:t> armados, reprimidos por Fernando </a:t>
            </a:r>
            <a:r>
              <a:rPr lang="es-ES" sz="2400" dirty="0" smtClean="0"/>
              <a:t>VII. 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/>
              <a:t>R</a:t>
            </a:r>
            <a:r>
              <a:rPr lang="es-ES" sz="2400" dirty="0" err="1" smtClean="0"/>
              <a:t>evolta</a:t>
            </a:r>
            <a:r>
              <a:rPr lang="es-ES" sz="2400" dirty="0" smtClean="0"/>
              <a:t> </a:t>
            </a:r>
            <a:r>
              <a:rPr lang="es-ES" sz="2400" dirty="0"/>
              <a:t>dos agraviados en 1827, voluntarios realistas que </a:t>
            </a:r>
            <a:r>
              <a:rPr lang="es-ES" sz="2400" dirty="0" err="1"/>
              <a:t>contan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apoio</a:t>
            </a:r>
            <a:r>
              <a:rPr lang="es-ES" sz="2400" dirty="0"/>
              <a:t> do clero rural e do </a:t>
            </a:r>
            <a:r>
              <a:rPr lang="es-ES" sz="2400" dirty="0" err="1"/>
              <a:t>campesiñado</a:t>
            </a:r>
            <a:r>
              <a:rPr lang="es-ES" sz="2400" dirty="0"/>
              <a:t> catalán, que se erguen </a:t>
            </a:r>
            <a:r>
              <a:rPr lang="es-ES" sz="2400" dirty="0" err="1"/>
              <a:t>baixo</a:t>
            </a:r>
            <a:r>
              <a:rPr lang="es-ES" sz="2400" dirty="0"/>
              <a:t> o lema de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¡ </a:t>
            </a:r>
            <a:r>
              <a:rPr lang="es-ES" sz="2400" dirty="0"/>
              <a:t>Viva a </a:t>
            </a:r>
            <a:r>
              <a:rPr lang="es-ES" sz="2400" dirty="0" err="1"/>
              <a:t>relixión</a:t>
            </a:r>
            <a:r>
              <a:rPr lang="es-ES" sz="2400" dirty="0"/>
              <a:t>, viva o </a:t>
            </a:r>
            <a:r>
              <a:rPr lang="es-ES" sz="2400" dirty="0" err="1"/>
              <a:t>Rei</a:t>
            </a:r>
            <a:r>
              <a:rPr lang="es-ES" sz="2400" dirty="0"/>
              <a:t> absoluto, viva a </a:t>
            </a:r>
            <a:r>
              <a:rPr lang="es-ES" sz="2400" dirty="0" smtClean="0"/>
              <a:t>Inquisición!...)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73" y="1352281"/>
            <a:ext cx="7310907" cy="42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244"/>
              </p:ext>
            </p:extLst>
          </p:nvPr>
        </p:nvGraphicFramePr>
        <p:xfrm>
          <a:off x="1" y="-1"/>
          <a:ext cx="12191998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82"/>
                <a:gridCol w="3047282"/>
                <a:gridCol w="3048717"/>
                <a:gridCol w="3048717"/>
              </a:tblGrid>
              <a:tr h="37537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FACTORES QUE PROPICIAN Á VOLTA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ABSOLUTISMO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705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tx1"/>
                          </a:solidFill>
                          <a:effectLst/>
                        </a:rPr>
                        <a:t>OPOSICIÓN DA NOBREZA E DO CLERO Ó LIBERALISMO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TRIUNFO EN EUROPA DO SISTEMA DA RESTAURACIÓN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1813. NOVA COMPOSICIÓN DAS CORTES.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TRASLADO A </a:t>
                      </a:r>
                      <a:r>
                        <a:rPr lang="es-ES" sz="2400" b="1" dirty="0" smtClean="0">
                          <a:effectLst/>
                        </a:rPr>
                        <a:t>MADRID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FALTA DE APOIOS </a:t>
                      </a:r>
                      <a:r>
                        <a:rPr lang="es-ES" sz="2400" b="1" dirty="0" err="1">
                          <a:effectLst/>
                        </a:rPr>
                        <a:t>Ó</a:t>
                      </a:r>
                      <a:r>
                        <a:rPr lang="es-ES" sz="2400" b="1" dirty="0">
                          <a:effectLst/>
                        </a:rPr>
                        <a:t> LIBERALISMO</a:t>
                      </a:r>
                      <a:endParaRPr lang="es-E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6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Trala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abolición da Inquisición en 1813, grandes sectores da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nobreza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e do clero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opóñense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labor das Cortes de Cádiz e á Constitución de 1812.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Preparan a volta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Absolutismo de Fernando VII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Trala</a:t>
                      </a:r>
                      <a:r>
                        <a:rPr lang="es-ES" sz="2400" dirty="0">
                          <a:effectLst/>
                        </a:rPr>
                        <a:t> derrota de Napoleón, </a:t>
                      </a:r>
                      <a:r>
                        <a:rPr lang="es-ES" sz="2400" dirty="0" err="1">
                          <a:effectLst/>
                        </a:rPr>
                        <a:t>imponse</a:t>
                      </a:r>
                      <a:r>
                        <a:rPr lang="es-ES" sz="2400" dirty="0">
                          <a:effectLst/>
                        </a:rPr>
                        <a:t> en toda Europa, agás Inglaterra, a  volta </a:t>
                      </a:r>
                      <a:r>
                        <a:rPr lang="es-ES" sz="2400" dirty="0" err="1">
                          <a:effectLst/>
                        </a:rPr>
                        <a:t>ó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Antigo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Réxime</a:t>
                      </a:r>
                      <a:r>
                        <a:rPr lang="es-E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 Santa Alianza </a:t>
                      </a:r>
                      <a:r>
                        <a:rPr lang="es-ES" sz="2400" dirty="0" err="1">
                          <a:effectLst/>
                        </a:rPr>
                        <a:t>comprométese</a:t>
                      </a:r>
                      <a:r>
                        <a:rPr lang="es-ES" sz="2400" dirty="0">
                          <a:effectLst/>
                        </a:rPr>
                        <a:t> a non permitir ningún </a:t>
                      </a:r>
                      <a:r>
                        <a:rPr lang="es-ES" sz="2400" dirty="0" err="1">
                          <a:effectLst/>
                        </a:rPr>
                        <a:t>réxime</a:t>
                      </a:r>
                      <a:r>
                        <a:rPr lang="es-ES" sz="2400" dirty="0">
                          <a:effectLst/>
                        </a:rPr>
                        <a:t> liberal en Europa.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1813. Cambio de deputados.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Aparece importante grupo de deputados Absolutistas.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Un grupo </a:t>
                      </a:r>
                      <a:r>
                        <a:rPr lang="es-ES" sz="2400" dirty="0" err="1">
                          <a:effectLst/>
                        </a:rPr>
                        <a:t>destes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reunirase</a:t>
                      </a:r>
                      <a:r>
                        <a:rPr lang="es-ES" sz="2400" dirty="0">
                          <a:effectLst/>
                        </a:rPr>
                        <a:t> con Fernando VII en Valencia para que volva a </a:t>
                      </a:r>
                      <a:r>
                        <a:rPr lang="es-ES" sz="2400" dirty="0" err="1">
                          <a:effectLst/>
                        </a:rPr>
                        <a:t>impor</a:t>
                      </a:r>
                      <a:r>
                        <a:rPr lang="es-ES" sz="2400" dirty="0">
                          <a:effectLst/>
                        </a:rPr>
                        <a:t> o Absolutismo: </a:t>
                      </a:r>
                      <a:r>
                        <a:rPr lang="es-ES" sz="2400" dirty="0" err="1">
                          <a:effectLst/>
                        </a:rPr>
                        <a:t>Manifesto</a:t>
                      </a:r>
                      <a:r>
                        <a:rPr lang="es-ES" sz="2400" dirty="0">
                          <a:effectLst/>
                        </a:rPr>
                        <a:t> dos Persas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Ni o pobo, </a:t>
                      </a:r>
                      <a:r>
                        <a:rPr lang="es-ES" sz="2400" dirty="0" err="1">
                          <a:effectLst/>
                        </a:rPr>
                        <a:t>nin</a:t>
                      </a:r>
                      <a:r>
                        <a:rPr lang="es-ES" sz="2400" dirty="0">
                          <a:effectLst/>
                        </a:rPr>
                        <a:t> o </a:t>
                      </a:r>
                      <a:r>
                        <a:rPr lang="es-ES" sz="2400" dirty="0" err="1">
                          <a:effectLst/>
                        </a:rPr>
                        <a:t>exército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apoian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ós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liberais</a:t>
                      </a:r>
                      <a:r>
                        <a:rPr lang="es-E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A </a:t>
                      </a:r>
                      <a:r>
                        <a:rPr lang="es-ES" sz="2400" dirty="0" err="1">
                          <a:effectLst/>
                        </a:rPr>
                        <a:t>maior</a:t>
                      </a:r>
                      <a:r>
                        <a:rPr lang="es-ES" sz="2400" dirty="0">
                          <a:effectLst/>
                        </a:rPr>
                        <a:t> parte da </a:t>
                      </a:r>
                      <a:r>
                        <a:rPr lang="es-ES" sz="2400" dirty="0" err="1">
                          <a:effectLst/>
                        </a:rPr>
                        <a:t>poboación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amósase</a:t>
                      </a:r>
                      <a:r>
                        <a:rPr lang="es-ES" sz="2400" dirty="0">
                          <a:effectLst/>
                        </a:rPr>
                        <a:t> partidaria do </a:t>
                      </a:r>
                      <a:r>
                        <a:rPr lang="es-ES" sz="2400" dirty="0" err="1">
                          <a:effectLst/>
                        </a:rPr>
                        <a:t>Rei</a:t>
                      </a:r>
                      <a:r>
                        <a:rPr lang="es-ES" sz="2400" dirty="0">
                          <a:effectLst/>
                        </a:rPr>
                        <a:t> Fernando VII.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57578"/>
            <a:ext cx="5215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Ó</a:t>
            </a:r>
            <a:r>
              <a:rPr lang="es-ES" sz="2400" dirty="0" smtClean="0"/>
              <a:t> </a:t>
            </a:r>
            <a:r>
              <a:rPr lang="es-ES" sz="2400" dirty="0"/>
              <a:t>final do reinado, ante o problema sucesorio a partir </a:t>
            </a:r>
            <a:r>
              <a:rPr lang="es-ES" sz="2400" dirty="0" smtClean="0"/>
              <a:t>da Pragmática </a:t>
            </a:r>
            <a:r>
              <a:rPr lang="es-ES" sz="2400" dirty="0"/>
              <a:t>Sanción, </a:t>
            </a:r>
            <a:r>
              <a:rPr lang="es-ES" sz="2400" dirty="0" smtClean="0"/>
              <a:t>que remataba coa </a:t>
            </a:r>
            <a:r>
              <a:rPr lang="es-ES" sz="2400" dirty="0" err="1" smtClean="0"/>
              <a:t>Lei</a:t>
            </a:r>
            <a:r>
              <a:rPr lang="es-ES" sz="2400" dirty="0" smtClean="0"/>
              <a:t> Sálica e </a:t>
            </a:r>
            <a:r>
              <a:rPr lang="es-ES" sz="2400" dirty="0" err="1" smtClean="0"/>
              <a:t>recoñecía</a:t>
            </a:r>
            <a:r>
              <a:rPr lang="es-ES" sz="2400" dirty="0" smtClean="0"/>
              <a:t> a Isabel como futura </a:t>
            </a:r>
            <a:r>
              <a:rPr lang="es-ES" sz="2400" dirty="0" err="1" smtClean="0"/>
              <a:t>raíña</a:t>
            </a:r>
            <a:r>
              <a:rPr lang="es-ES" sz="2400" dirty="0" smtClean="0"/>
              <a:t>, </a:t>
            </a:r>
            <a:r>
              <a:rPr lang="es-ES" sz="2400" dirty="0" err="1" smtClean="0"/>
              <a:t>iniciarase</a:t>
            </a:r>
            <a:r>
              <a:rPr lang="es-ES" sz="2400" dirty="0" smtClean="0"/>
              <a:t> o </a:t>
            </a:r>
            <a:r>
              <a:rPr lang="es-ES" sz="2400" dirty="0" err="1" smtClean="0"/>
              <a:t>enfrontamento</a:t>
            </a:r>
            <a:r>
              <a:rPr lang="es-ES" sz="2400" dirty="0" smtClean="0"/>
              <a:t> entre </a:t>
            </a:r>
            <a:r>
              <a:rPr lang="es-ES" sz="2400" dirty="0"/>
              <a:t>o</a:t>
            </a:r>
            <a:r>
              <a:rPr lang="es-ES" sz="2400" dirty="0" smtClean="0"/>
              <a:t>s </a:t>
            </a:r>
            <a:r>
              <a:rPr lang="es-ES" sz="2400" dirty="0"/>
              <a:t>partidarios de Isabel </a:t>
            </a:r>
            <a:r>
              <a:rPr lang="es-ES" sz="2400" dirty="0" err="1"/>
              <a:t>cos</a:t>
            </a:r>
            <a:r>
              <a:rPr lang="es-ES" sz="2400" dirty="0"/>
              <a:t> partidarios de Carlos, o </a:t>
            </a:r>
            <a:r>
              <a:rPr lang="es-ES" sz="2400" dirty="0" err="1"/>
              <a:t>irmán</a:t>
            </a:r>
            <a:r>
              <a:rPr lang="es-ES" sz="2400" dirty="0"/>
              <a:t> do </a:t>
            </a:r>
            <a:r>
              <a:rPr lang="es-ES" sz="2400" dirty="0" err="1" smtClean="0"/>
              <a:t>rei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</a:t>
            </a:r>
            <a:r>
              <a:rPr lang="es-ES" sz="2400" dirty="0" err="1"/>
              <a:t>primeiros</a:t>
            </a:r>
            <a:r>
              <a:rPr lang="es-ES" sz="2400" dirty="0"/>
              <a:t> acabarán </a:t>
            </a:r>
            <a:r>
              <a:rPr lang="es-ES" sz="2400" dirty="0" err="1"/>
              <a:t>uníndose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smtClean="0"/>
              <a:t>moderados</a:t>
            </a:r>
            <a:r>
              <a:rPr lang="es-ES" sz="2400" b="1" dirty="0" smtClean="0"/>
              <a:t>, partidarios </a:t>
            </a:r>
            <a:r>
              <a:rPr lang="es-ES" sz="2400" b="1" dirty="0" err="1" smtClean="0"/>
              <a:t>dunha</a:t>
            </a:r>
            <a:r>
              <a:rPr lang="es-ES" sz="2400" b="1" dirty="0" smtClean="0"/>
              <a:t> </a:t>
            </a:r>
            <a:r>
              <a:rPr lang="es-ES" sz="2400" b="1" dirty="0"/>
              <a:t>transición </a:t>
            </a:r>
            <a:r>
              <a:rPr lang="es-ES" sz="2400" b="1" dirty="0" smtClean="0"/>
              <a:t>pactada</a:t>
            </a:r>
            <a:r>
              <a:rPr lang="es-ES" sz="2400" dirty="0"/>
              <a:t> </a:t>
            </a:r>
            <a:r>
              <a:rPr lang="es-ES" sz="2400" dirty="0" smtClean="0"/>
              <a:t>cara </a:t>
            </a:r>
            <a:r>
              <a:rPr lang="es-ES" sz="2400" dirty="0" err="1" smtClean="0"/>
              <a:t>ó</a:t>
            </a:r>
            <a:r>
              <a:rPr lang="es-ES" sz="2400" dirty="0" smtClean="0"/>
              <a:t> Liberalismo </a:t>
            </a:r>
            <a:r>
              <a:rPr lang="es-ES" sz="2400" dirty="0" err="1" smtClean="0"/>
              <a:t>baixo</a:t>
            </a:r>
            <a:r>
              <a:rPr lang="es-ES" sz="2400" dirty="0" smtClean="0"/>
              <a:t> o reinado de Isabel, </a:t>
            </a:r>
            <a:r>
              <a:rPr lang="es-ES" sz="2400" dirty="0"/>
              <a:t>do que o </a:t>
            </a:r>
            <a:r>
              <a:rPr lang="es-ES" sz="2400" dirty="0" err="1"/>
              <a:t>cumio</a:t>
            </a:r>
            <a:r>
              <a:rPr lang="es-ES" sz="2400" dirty="0"/>
              <a:t> é o Estatuto Real de 1834.</a:t>
            </a:r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os </a:t>
            </a:r>
            <a:r>
              <a:rPr lang="es-ES" sz="2400" dirty="0"/>
              <a:t>segundos </a:t>
            </a:r>
            <a:r>
              <a:rPr lang="es-ES" sz="2400" dirty="0" smtClean="0"/>
              <a:t>rematarán </a:t>
            </a:r>
            <a:r>
              <a:rPr lang="es-ES" sz="2400" dirty="0"/>
              <a:t>tomando partido por Don Carlos </a:t>
            </a:r>
            <a:r>
              <a:rPr lang="es-ES" sz="2400" dirty="0" err="1"/>
              <a:t>na</a:t>
            </a:r>
            <a:r>
              <a:rPr lang="es-ES" sz="2400" dirty="0"/>
              <a:t> guerra que os enfrontará </a:t>
            </a:r>
            <a:r>
              <a:rPr lang="es-ES" sz="2400" dirty="0" err="1"/>
              <a:t>ós</a:t>
            </a:r>
            <a:r>
              <a:rPr lang="es-ES" sz="2400" dirty="0"/>
              <a:t> partidarios de Sabela II, </a:t>
            </a:r>
            <a:r>
              <a:rPr lang="es-ES" sz="2400" dirty="0" err="1"/>
              <a:t>na</a:t>
            </a:r>
            <a:r>
              <a:rPr lang="es-ES" sz="2400" dirty="0"/>
              <a:t> 1ª Guerra Carlista..      </a:t>
            </a:r>
          </a:p>
        </p:txBody>
      </p:sp>
      <p:pic>
        <p:nvPicPr>
          <p:cNvPr id="16386" name="Picture 2" descr="El car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17" y="885792"/>
            <a:ext cx="6762434" cy="50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789" y="0"/>
            <a:ext cx="5486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O REGRESO DE FERNANDO VII. 1814</a:t>
            </a:r>
            <a:r>
              <a:rPr lang="es-ES" sz="2400" b="1" u="sng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 </a:t>
            </a:r>
            <a:r>
              <a:rPr lang="es-ES" sz="2400" dirty="0" err="1"/>
              <a:t>decembro</a:t>
            </a:r>
            <a:r>
              <a:rPr lang="es-ES" sz="2400" dirty="0"/>
              <a:t> de 1813 Napoleón </a:t>
            </a:r>
            <a:r>
              <a:rPr lang="es-ES" sz="2400" dirty="0" err="1"/>
              <a:t>proponlle</a:t>
            </a:r>
            <a:r>
              <a:rPr lang="es-ES" sz="2400" dirty="0"/>
              <a:t> a Fernando un </a:t>
            </a:r>
            <a:r>
              <a:rPr lang="es-ES" sz="2400" dirty="0" err="1"/>
              <a:t>acordo</a:t>
            </a:r>
            <a:r>
              <a:rPr lang="es-ES" sz="2400" dirty="0"/>
              <a:t> secreto de paz coa esperanza de conseguir a </a:t>
            </a:r>
            <a:r>
              <a:rPr lang="es-ES" sz="2400" dirty="0" err="1"/>
              <a:t>neutralidade</a:t>
            </a:r>
            <a:r>
              <a:rPr lang="es-ES" sz="2400" dirty="0"/>
              <a:t> de España e coa promesa do </a:t>
            </a:r>
            <a:r>
              <a:rPr lang="es-ES" sz="2400" dirty="0" err="1"/>
              <a:t>Rei</a:t>
            </a:r>
            <a:r>
              <a:rPr lang="es-ES" sz="2400" dirty="0"/>
              <a:t> español </a:t>
            </a:r>
            <a:r>
              <a:rPr lang="es-ES" sz="2400" dirty="0" err="1"/>
              <a:t>dunha</a:t>
            </a:r>
            <a:r>
              <a:rPr lang="es-ES" sz="2400" dirty="0"/>
              <a:t> amnistía para os afrancesados. </a:t>
            </a:r>
            <a:endParaRPr lang="es-ES" sz="2400" dirty="0" smtClean="0"/>
          </a:p>
          <a:p>
            <a:pPr algn="just"/>
            <a:r>
              <a:rPr lang="es-ES" sz="2400" dirty="0" smtClean="0"/>
              <a:t>Este </a:t>
            </a:r>
            <a:r>
              <a:rPr lang="es-ES" sz="2400" b="1" dirty="0"/>
              <a:t>Tratado de </a:t>
            </a:r>
            <a:r>
              <a:rPr lang="es-ES" sz="2400" b="1" dirty="0" err="1"/>
              <a:t>Valençay</a:t>
            </a:r>
            <a:r>
              <a:rPr lang="es-ES" sz="2400" b="1" dirty="0"/>
              <a:t> non </a:t>
            </a:r>
            <a:r>
              <a:rPr lang="es-ES" sz="2400" b="1" dirty="0" err="1"/>
              <a:t>tería</a:t>
            </a:r>
            <a:r>
              <a:rPr lang="es-ES" sz="2400" b="1" dirty="0"/>
              <a:t> ningún efecto</a:t>
            </a:r>
            <a:r>
              <a:rPr lang="es-ES" sz="2400" dirty="0"/>
              <a:t> </a:t>
            </a:r>
            <a:r>
              <a:rPr lang="es-ES" sz="2400" dirty="0" err="1"/>
              <a:t>pois</a:t>
            </a:r>
            <a:r>
              <a:rPr lang="es-ES" sz="2400" dirty="0"/>
              <a:t> as propias Cortes </a:t>
            </a:r>
            <a:r>
              <a:rPr lang="es-ES" sz="2400" dirty="0" err="1"/>
              <a:t>decidiran</a:t>
            </a:r>
            <a:r>
              <a:rPr lang="es-ES" sz="2400" dirty="0"/>
              <a:t> non </a:t>
            </a:r>
            <a:r>
              <a:rPr lang="es-ES" sz="2400" dirty="0" err="1"/>
              <a:t>recoñecer</a:t>
            </a:r>
            <a:r>
              <a:rPr lang="es-ES" sz="2400" dirty="0"/>
              <a:t> ningún tratado que </a:t>
            </a:r>
            <a:r>
              <a:rPr lang="es-ES" sz="2400" dirty="0" err="1"/>
              <a:t>puidera</a:t>
            </a:r>
            <a:r>
              <a:rPr lang="es-ES" sz="2400" dirty="0"/>
              <a:t> firmar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mentres</a:t>
            </a:r>
            <a:r>
              <a:rPr lang="es-ES" sz="2400" dirty="0"/>
              <a:t> </a:t>
            </a:r>
            <a:r>
              <a:rPr lang="es-ES" sz="2400" dirty="0" err="1"/>
              <a:t>estivera</a:t>
            </a:r>
            <a:r>
              <a:rPr lang="es-ES" sz="2400" dirty="0"/>
              <a:t> en </a:t>
            </a:r>
            <a:r>
              <a:rPr lang="es-ES" sz="2400" dirty="0" err="1"/>
              <a:t>cativerio</a:t>
            </a:r>
            <a:r>
              <a:rPr lang="es-ES" sz="2400" dirty="0" smtClean="0"/>
              <a:t>.</a:t>
            </a:r>
            <a:endParaRPr lang="es-ES" sz="8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O 24 de marzo de 1814, Fernando VII regresa a España. Abandona o </a:t>
            </a:r>
            <a:r>
              <a:rPr lang="es-ES" sz="2400" dirty="0" err="1"/>
              <a:t>percorrido</a:t>
            </a:r>
            <a:r>
              <a:rPr lang="es-ES" sz="2400" dirty="0"/>
              <a:t> previsto </a:t>
            </a:r>
            <a:r>
              <a:rPr lang="es-ES" sz="2400" dirty="0" err="1"/>
              <a:t>polas</a:t>
            </a:r>
            <a:r>
              <a:rPr lang="es-ES" sz="2400" dirty="0"/>
              <a:t> Cortes e decide non acatar a Constitución, o que </a:t>
            </a:r>
            <a:r>
              <a:rPr lang="es-ES" sz="2400" dirty="0" err="1"/>
              <a:t>prometera</a:t>
            </a:r>
            <a:r>
              <a:rPr lang="es-ES" sz="2400" dirty="0"/>
              <a:t> un mes antes.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vai</a:t>
            </a:r>
            <a:r>
              <a:rPr lang="es-ES" sz="2400" dirty="0"/>
              <a:t> contar </a:t>
            </a:r>
            <a:r>
              <a:rPr lang="es-ES" sz="2400" dirty="0" err="1"/>
              <a:t>ademais</a:t>
            </a:r>
            <a:r>
              <a:rPr lang="es-ES" sz="2400" dirty="0"/>
              <a:t> coa </a:t>
            </a:r>
            <a:r>
              <a:rPr lang="es-ES" sz="2400" dirty="0" err="1"/>
              <a:t>axuda</a:t>
            </a:r>
            <a:r>
              <a:rPr lang="es-ES" sz="2400" dirty="0"/>
              <a:t> do </a:t>
            </a:r>
            <a:r>
              <a:rPr lang="es-ES" sz="2400" dirty="0" err="1"/>
              <a:t>exército</a:t>
            </a:r>
            <a:r>
              <a:rPr lang="es-ES" sz="2400" dirty="0"/>
              <a:t> do </a:t>
            </a:r>
            <a:r>
              <a:rPr lang="es-ES" sz="2400" b="1" dirty="0" err="1"/>
              <a:t>xeneral</a:t>
            </a:r>
            <a:r>
              <a:rPr lang="es-ES" sz="2400" b="1" dirty="0"/>
              <a:t> </a:t>
            </a:r>
            <a:r>
              <a:rPr lang="es-ES" sz="2400" b="1" dirty="0" err="1"/>
              <a:t>Elío</a:t>
            </a:r>
            <a:r>
              <a:rPr lang="es-ES" sz="2400" b="1" dirty="0"/>
              <a:t> que proclama </a:t>
            </a:r>
            <a:r>
              <a:rPr lang="es-ES" sz="2400" b="1" dirty="0" err="1"/>
              <a:t>ó</a:t>
            </a:r>
            <a:r>
              <a:rPr lang="es-ES" sz="2400" b="1" dirty="0"/>
              <a:t> </a:t>
            </a:r>
            <a:r>
              <a:rPr lang="es-ES" sz="2400" b="1" dirty="0" err="1"/>
              <a:t>Rei</a:t>
            </a:r>
            <a:r>
              <a:rPr lang="es-ES" sz="2400" b="1" dirty="0"/>
              <a:t> e a </a:t>
            </a:r>
            <a:r>
              <a:rPr lang="es-ES" sz="2400" b="1" dirty="0" err="1"/>
              <a:t>plenitude</a:t>
            </a:r>
            <a:r>
              <a:rPr lang="es-ES" sz="2400" b="1" dirty="0"/>
              <a:t> dos </a:t>
            </a:r>
            <a:r>
              <a:rPr lang="es-ES" sz="2400" b="1" dirty="0" err="1"/>
              <a:t>seus</a:t>
            </a:r>
            <a:r>
              <a:rPr lang="es-ES" sz="2400" b="1" dirty="0"/>
              <a:t> </a:t>
            </a:r>
            <a:r>
              <a:rPr lang="es-ES" sz="2400" b="1" dirty="0" err="1"/>
              <a:t>dereitos</a:t>
            </a:r>
            <a:r>
              <a:rPr lang="es-ES" sz="2400" dirty="0"/>
              <a:t>. </a:t>
            </a:r>
            <a:endParaRPr lang="gl-ES" sz="2400" dirty="0"/>
          </a:p>
        </p:txBody>
      </p:sp>
      <p:pic>
        <p:nvPicPr>
          <p:cNvPr id="1026" name="Picture 2" descr="Pin en ARTE-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43" y="191005"/>
            <a:ext cx="6114532" cy="64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15910"/>
            <a:ext cx="53962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Valencia </a:t>
            </a:r>
            <a:r>
              <a:rPr lang="es-ES" sz="2400" dirty="0" err="1"/>
              <a:t>vaise</a:t>
            </a:r>
            <a:r>
              <a:rPr lang="es-ES" sz="2400" dirty="0"/>
              <a:t> </a:t>
            </a:r>
            <a:r>
              <a:rPr lang="es-ES" sz="2400" dirty="0" err="1"/>
              <a:t>atopar</a:t>
            </a:r>
            <a:r>
              <a:rPr lang="es-ES" sz="2400" dirty="0"/>
              <a:t> </a:t>
            </a:r>
            <a:r>
              <a:rPr lang="es-ES" sz="2400" dirty="0" err="1"/>
              <a:t>cun</a:t>
            </a:r>
            <a:r>
              <a:rPr lang="es-ES" sz="2400" dirty="0"/>
              <a:t> grupo de representantes das Cortes, </a:t>
            </a:r>
            <a:r>
              <a:rPr lang="es-ES" sz="2400" b="1" dirty="0"/>
              <a:t>69 deputados, contrarios á Constitución</a:t>
            </a:r>
            <a:r>
              <a:rPr lang="es-ES" sz="2400" dirty="0"/>
              <a:t> e a toda a </a:t>
            </a:r>
            <a:r>
              <a:rPr lang="es-ES" sz="2400" dirty="0" err="1"/>
              <a:t>lexislación</a:t>
            </a:r>
            <a:r>
              <a:rPr lang="es-ES" sz="2400" dirty="0"/>
              <a:t> das Cortes de Cádiz durante a Guerra, que mediante un </a:t>
            </a:r>
            <a:r>
              <a:rPr lang="es-ES" sz="2400" dirty="0" err="1"/>
              <a:t>manifesto</a:t>
            </a:r>
            <a:r>
              <a:rPr lang="es-ES" sz="2400" dirty="0"/>
              <a:t>, </a:t>
            </a:r>
            <a:r>
              <a:rPr lang="es-ES" sz="2400" dirty="0" err="1"/>
              <a:t>coñecido</a:t>
            </a:r>
            <a:r>
              <a:rPr lang="es-ES" sz="2400" dirty="0"/>
              <a:t> como o </a:t>
            </a:r>
            <a:r>
              <a:rPr lang="es-ES" sz="2400" b="1" dirty="0" smtClean="0"/>
              <a:t>“</a:t>
            </a:r>
            <a:r>
              <a:rPr lang="es-ES" sz="2400" b="1" dirty="0" err="1"/>
              <a:t>M</a:t>
            </a:r>
            <a:r>
              <a:rPr lang="es-ES" sz="2400" b="1" dirty="0" err="1" smtClean="0"/>
              <a:t>anifesto</a:t>
            </a:r>
            <a:r>
              <a:rPr lang="es-ES" sz="2400" b="1" dirty="0" smtClean="0"/>
              <a:t> </a:t>
            </a:r>
            <a:r>
              <a:rPr lang="es-ES" sz="2400" b="1" dirty="0"/>
              <a:t>dos persas”,</a:t>
            </a:r>
            <a:r>
              <a:rPr lang="es-ES" sz="2400" dirty="0"/>
              <a:t> fan </a:t>
            </a:r>
            <a:r>
              <a:rPr lang="es-ES" sz="2400" dirty="0" err="1"/>
              <a:t>unha</a:t>
            </a:r>
            <a:r>
              <a:rPr lang="es-ES" sz="2400" dirty="0"/>
              <a:t> petición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Rei</a:t>
            </a:r>
            <a:r>
              <a:rPr lang="es-ES" sz="2400" dirty="0"/>
              <a:t> para que </a:t>
            </a:r>
            <a:r>
              <a:rPr lang="es-ES" sz="2400" dirty="0" err="1"/>
              <a:t>poña</a:t>
            </a:r>
            <a:r>
              <a:rPr lang="es-ES" sz="2400" dirty="0"/>
              <a:t> fin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 constitucional e a volta </a:t>
            </a:r>
            <a:r>
              <a:rPr lang="es-ES" sz="2400" dirty="0" err="1"/>
              <a:t>ó</a:t>
            </a:r>
            <a:r>
              <a:rPr lang="es-ES" sz="2400" dirty="0"/>
              <a:t> Absolutismo.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 O </a:t>
            </a:r>
            <a:r>
              <a:rPr lang="es-ES" sz="2400" dirty="0" err="1"/>
              <a:t>Rei</a:t>
            </a:r>
            <a:r>
              <a:rPr lang="es-ES" sz="2400" dirty="0"/>
              <a:t> </a:t>
            </a:r>
            <a:r>
              <a:rPr lang="es-ES" sz="2400" dirty="0" err="1"/>
              <a:t>fará</a:t>
            </a:r>
            <a:r>
              <a:rPr lang="es-ES" sz="2400" dirty="0"/>
              <a:t> aplicar o </a:t>
            </a:r>
            <a:r>
              <a:rPr lang="es-ES" sz="2400" b="1" dirty="0"/>
              <a:t>Real Decreto do 4 de </a:t>
            </a:r>
            <a:r>
              <a:rPr lang="es-ES" sz="2400" b="1" dirty="0" err="1"/>
              <a:t>maio</a:t>
            </a:r>
            <a:r>
              <a:rPr lang="es-ES" sz="2400" b="1" dirty="0"/>
              <a:t> </a:t>
            </a:r>
            <a:r>
              <a:rPr lang="es-ES" sz="2400" dirty="0"/>
              <a:t>que declaraba nula a Constitución de 1812 e todos os decretos das Cortes e </a:t>
            </a:r>
            <a:r>
              <a:rPr lang="es-ES" sz="2400" dirty="0" err="1"/>
              <a:t>encarcerará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seu</a:t>
            </a:r>
            <a:r>
              <a:rPr lang="es-ES" sz="2400" dirty="0"/>
              <a:t> paso a todos os </a:t>
            </a:r>
            <a:r>
              <a:rPr lang="es-ES" sz="2400" dirty="0" err="1"/>
              <a:t>liberais</a:t>
            </a:r>
            <a:r>
              <a:rPr lang="es-ES" sz="2400" dirty="0"/>
              <a:t>. Con este </a:t>
            </a:r>
            <a:r>
              <a:rPr lang="es-ES" sz="2400" b="1" dirty="0"/>
              <a:t>“golpe de Estado” </a:t>
            </a:r>
            <a:r>
              <a:rPr lang="es-ES" sz="2400" dirty="0"/>
              <a:t>que non respectaba a </a:t>
            </a:r>
            <a:r>
              <a:rPr lang="es-ES" sz="2400" dirty="0" err="1"/>
              <a:t>vontade</a:t>
            </a:r>
            <a:r>
              <a:rPr lang="es-ES" sz="2400" dirty="0"/>
              <a:t> das Cortes e </a:t>
            </a:r>
            <a:r>
              <a:rPr lang="es-ES" sz="2400" dirty="0" err="1"/>
              <a:t>derrogaba</a:t>
            </a:r>
            <a:r>
              <a:rPr lang="es-ES" sz="2400" dirty="0"/>
              <a:t> a Constitución</a:t>
            </a:r>
            <a:r>
              <a:rPr lang="es-ES" sz="2400" b="1" dirty="0"/>
              <a:t>, </a:t>
            </a:r>
            <a:r>
              <a:rPr lang="es-ES" sz="2400" b="1" dirty="0" err="1"/>
              <a:t>volvíase</a:t>
            </a:r>
            <a:r>
              <a:rPr lang="es-ES" sz="2400" b="1" dirty="0"/>
              <a:t> </a:t>
            </a:r>
            <a:r>
              <a:rPr lang="es-ES" sz="2400" b="1" dirty="0" err="1"/>
              <a:t>impoñer</a:t>
            </a:r>
            <a:r>
              <a:rPr lang="es-ES" sz="2400" b="1" dirty="0"/>
              <a:t> a situación anterior a 1808</a:t>
            </a:r>
            <a:r>
              <a:rPr lang="es-ES" sz="2400" dirty="0"/>
              <a:t>.</a:t>
            </a:r>
          </a:p>
        </p:txBody>
      </p:sp>
      <p:pic>
        <p:nvPicPr>
          <p:cNvPr id="2050" name="Picture 2" descr="Manifiesto de los Persa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3" y="115910"/>
            <a:ext cx="4764155" cy="67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0"/>
            <a:ext cx="9504608" cy="69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665923"/>
            <a:ext cx="69797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gl-E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SEXENIO ABSOLUTISTA. 1814-1820.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Fernando VII vai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restablecer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vellas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institucións administrativas</a:t>
            </a:r>
            <a:r>
              <a:rPr kumimoji="0" lang="gl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Antigo Réxime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 de Consellos, Secretarías de Despacho,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Capitanías Xerais, Audiencias e Chancelerías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Cesou ós concellos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volveu nomear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correxidores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 alcaldes maiores.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Recupera os </a:t>
            </a: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antigos privilexios, exencións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fiscais e rendas señoriais</a:t>
            </a: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suspéndese a Desamortización e restablécese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sistema fiscal do Antigo Réxime.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Restablécense os gremios, o Honrado </a:t>
            </a:r>
            <a:r>
              <a:rPr kumimoji="0" lang="gl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Concejo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gl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La Mesta... 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8. Sexenio absolutista (1814-1820) | Aprendemos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26" y="1979491"/>
            <a:ext cx="5336074" cy="48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608025" y="40499"/>
            <a:ext cx="67101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gl-E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ETAPAS DO REINADO DE FERNANDO VII</a:t>
            </a:r>
            <a:r>
              <a:rPr lang="gl-ES" sz="2400" b="1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SEXENIO ABSOLUTISTA.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1814-1820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O TRIENIO CONSTITUCIONAL. </a:t>
            </a:r>
            <a:r>
              <a:rPr lang="gl-ES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1820-1823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es-ES" sz="8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gl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 DÉCADA OMINOSA. 1823-1833.</a:t>
            </a:r>
            <a:r>
              <a:rPr lang="gl-E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endParaRPr lang="es-E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6393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política de Fernando VII </a:t>
            </a:r>
            <a:r>
              <a:rPr lang="es-ES" sz="2400" dirty="0" err="1"/>
              <a:t>neste</a:t>
            </a:r>
            <a:r>
              <a:rPr lang="es-ES" sz="2400" dirty="0"/>
              <a:t> período será totalmente </a:t>
            </a:r>
            <a:r>
              <a:rPr lang="es-ES" sz="2400" b="1" dirty="0" err="1"/>
              <a:t>inmobilista</a:t>
            </a:r>
            <a:r>
              <a:rPr lang="es-ES" sz="2400" b="1" dirty="0"/>
              <a:t> e arbitraria</a:t>
            </a:r>
            <a:r>
              <a:rPr lang="es-ES" sz="2400" dirty="0"/>
              <a:t>.  </a:t>
            </a:r>
            <a:endParaRPr lang="es-ES" sz="2400" dirty="0" smtClean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/>
              <a:t>goberno</a:t>
            </a:r>
            <a:r>
              <a:rPr lang="es-ES" sz="2400" dirty="0"/>
              <a:t>, </a:t>
            </a:r>
            <a:r>
              <a:rPr lang="es-ES" sz="2400" dirty="0" err="1"/>
              <a:t>sen</a:t>
            </a:r>
            <a:r>
              <a:rPr lang="es-ES" sz="2400" dirty="0"/>
              <a:t> coordinación entre ministros e </a:t>
            </a:r>
            <a:r>
              <a:rPr lang="es-ES" sz="2400" dirty="0" err="1"/>
              <a:t>cuns</a:t>
            </a:r>
            <a:r>
              <a:rPr lang="es-ES" sz="2400" dirty="0"/>
              <a:t> gabinetes </a:t>
            </a:r>
            <a:r>
              <a:rPr lang="es-ES" sz="2400" dirty="0" err="1"/>
              <a:t>moi</a:t>
            </a:r>
            <a:r>
              <a:rPr lang="es-ES" sz="2400" dirty="0"/>
              <a:t> inestables (vida media dos ministros </a:t>
            </a:r>
            <a:r>
              <a:rPr lang="es-ES" sz="2400" dirty="0" err="1"/>
              <a:t>uns</a:t>
            </a:r>
            <a:r>
              <a:rPr lang="es-ES" sz="2400" dirty="0"/>
              <a:t> 6 meses) estará formado por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camariña</a:t>
            </a:r>
            <a:r>
              <a:rPr lang="es-ES" sz="2400" dirty="0"/>
              <a:t> de fieis e </a:t>
            </a:r>
            <a:r>
              <a:rPr lang="es-ES" sz="2400" b="1" dirty="0"/>
              <a:t>incompetentes ministros</a:t>
            </a:r>
            <a:r>
              <a:rPr lang="es-ES" sz="2400" dirty="0"/>
              <a:t>, incapaces, desde as </a:t>
            </a:r>
            <a:r>
              <a:rPr lang="es-ES" sz="2400" dirty="0" err="1"/>
              <a:t>condicións</a:t>
            </a:r>
            <a:r>
              <a:rPr lang="es-ES" sz="2400" dirty="0"/>
              <a:t> do </a:t>
            </a:r>
            <a:r>
              <a:rPr lang="es-ES" sz="2400" dirty="0" err="1"/>
              <a:t>Antigo</a:t>
            </a:r>
            <a:r>
              <a:rPr lang="es-ES" sz="2400" dirty="0"/>
              <a:t> </a:t>
            </a:r>
            <a:r>
              <a:rPr lang="es-ES" sz="2400" dirty="0" err="1"/>
              <a:t>Réxime</a:t>
            </a:r>
            <a:r>
              <a:rPr lang="es-ES" sz="2400" dirty="0"/>
              <a:t>, de afrontar os </a:t>
            </a:r>
            <a:r>
              <a:rPr lang="es-ES" sz="2400" b="1" dirty="0"/>
              <a:t>problemas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que se </a:t>
            </a:r>
            <a:r>
              <a:rPr lang="es-ES" sz="2400" dirty="0" err="1"/>
              <a:t>atopan</a:t>
            </a:r>
            <a:r>
              <a:rPr lang="es-ES" sz="2400" dirty="0"/>
              <a:t>: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un </a:t>
            </a:r>
            <a:r>
              <a:rPr lang="es-ES" sz="2400" b="1" dirty="0"/>
              <a:t>país arruinado</a:t>
            </a:r>
            <a:r>
              <a:rPr lang="es-ES" sz="2400" dirty="0"/>
              <a:t>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smtClean="0"/>
              <a:t>guerra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</a:t>
            </a:r>
            <a:r>
              <a:rPr lang="es-ES" sz="2400" b="1" dirty="0" smtClean="0"/>
              <a:t> </a:t>
            </a:r>
            <a:r>
              <a:rPr lang="es-ES" sz="2400" b="1" dirty="0"/>
              <a:t>depresión </a:t>
            </a:r>
            <a:r>
              <a:rPr lang="es-ES" sz="2400" b="1" dirty="0" smtClean="0"/>
              <a:t>económica</a:t>
            </a:r>
            <a:endParaRPr lang="es-ES" sz="24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dirty="0"/>
              <a:t>inicio dos </a:t>
            </a:r>
            <a:r>
              <a:rPr lang="es-ES" sz="2400" b="1" dirty="0" err="1"/>
              <a:t>movementos</a:t>
            </a:r>
            <a:r>
              <a:rPr lang="es-ES" sz="2400" b="1" dirty="0"/>
              <a:t> independentistas de América</a:t>
            </a:r>
            <a:r>
              <a:rPr lang="es-ES" sz="2400" dirty="0"/>
              <a:t>. 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o </a:t>
            </a:r>
            <a:r>
              <a:rPr lang="es-ES" sz="2400" b="1" dirty="0"/>
              <a:t>colapso comercial, 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gran </a:t>
            </a:r>
            <a:r>
              <a:rPr lang="es-ES" sz="2400" b="1" dirty="0" err="1"/>
              <a:t>débeda</a:t>
            </a:r>
            <a:r>
              <a:rPr lang="es-ES" sz="2400" b="1" dirty="0"/>
              <a:t> do Estado</a:t>
            </a:r>
            <a:r>
              <a:rPr lang="es-ES" sz="2400" dirty="0"/>
              <a:t> incrementada durante a guerra da Independencia e </a:t>
            </a:r>
            <a:r>
              <a:rPr lang="es-ES" sz="2400" dirty="0" smtClean="0"/>
              <a:t>a </a:t>
            </a:r>
            <a:r>
              <a:rPr lang="es-ES" sz="2400" dirty="0"/>
              <a:t>guerra e a </a:t>
            </a:r>
            <a:r>
              <a:rPr lang="es-ES" sz="2400" dirty="0" err="1"/>
              <a:t>perda</a:t>
            </a:r>
            <a:r>
              <a:rPr lang="es-ES" sz="2400" dirty="0"/>
              <a:t> das colonias en América ( diminución dos ingresos e incremento dos gastos do </a:t>
            </a:r>
            <a:r>
              <a:rPr lang="es-ES" sz="2400" dirty="0" err="1"/>
              <a:t>exército</a:t>
            </a:r>
            <a:r>
              <a:rPr lang="es-ES" sz="2400" dirty="0"/>
              <a:t> e da </a:t>
            </a:r>
            <a:r>
              <a:rPr lang="es-ES" sz="2400" dirty="0" err="1"/>
              <a:t>mariña</a:t>
            </a:r>
            <a:r>
              <a:rPr lang="es-ES" sz="2400" dirty="0"/>
              <a:t>).</a:t>
            </a:r>
          </a:p>
        </p:txBody>
      </p:sp>
      <p:pic>
        <p:nvPicPr>
          <p:cNvPr id="4098" name="Picture 2" descr="Independencia de los países latinoamericanos: causas y consecue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30" y="3021414"/>
            <a:ext cx="5037092" cy="3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dependencia latinoameric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4" y="103031"/>
            <a:ext cx="3697113" cy="2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309093"/>
            <a:ext cx="49712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Neste</a:t>
            </a:r>
            <a:r>
              <a:rPr lang="es-ES" sz="2400" dirty="0"/>
              <a:t> período </a:t>
            </a:r>
            <a:r>
              <a:rPr lang="es-ES" sz="2400" b="1" dirty="0" err="1"/>
              <a:t>inténtase</a:t>
            </a:r>
            <a:r>
              <a:rPr lang="es-ES" sz="2400" b="1" dirty="0"/>
              <a:t> </a:t>
            </a:r>
            <a:r>
              <a:rPr lang="es-ES" sz="2400" b="1" dirty="0" err="1"/>
              <a:t>unha</a:t>
            </a:r>
            <a:r>
              <a:rPr lang="es-ES" sz="2400" b="1" dirty="0"/>
              <a:t> reforma de </a:t>
            </a:r>
            <a:r>
              <a:rPr lang="es-ES" sz="2400" b="1" dirty="0" err="1"/>
              <a:t>Facenda</a:t>
            </a:r>
            <a:r>
              <a:rPr lang="es-ES" sz="2400" b="1" dirty="0"/>
              <a:t> por Garay</a:t>
            </a:r>
            <a:r>
              <a:rPr lang="es-ES" sz="2400" dirty="0"/>
              <a:t>, de difícil aplicación (</a:t>
            </a:r>
            <a:r>
              <a:rPr lang="es-ES" sz="2400" dirty="0" err="1"/>
              <a:t>pois</a:t>
            </a:r>
            <a:r>
              <a:rPr lang="es-ES" sz="2400" dirty="0"/>
              <a:t> pretendía racionalizar a tributación e </a:t>
            </a:r>
            <a:r>
              <a:rPr lang="es-ES" sz="2400" dirty="0" err="1"/>
              <a:t>impoñer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maior</a:t>
            </a:r>
            <a:r>
              <a:rPr lang="es-ES" sz="2400" dirty="0"/>
              <a:t> aportación da </a:t>
            </a:r>
            <a:r>
              <a:rPr lang="es-ES" sz="2400" dirty="0" err="1"/>
              <a:t>nobreza</a:t>
            </a:r>
            <a:r>
              <a:rPr lang="es-ES" sz="2400" dirty="0"/>
              <a:t> e da </a:t>
            </a:r>
            <a:r>
              <a:rPr lang="es-ES" sz="2400" dirty="0" err="1"/>
              <a:t>Igrexa</a:t>
            </a:r>
            <a:r>
              <a:rPr lang="es-ES" sz="2400" dirty="0"/>
              <a:t>), que non </a:t>
            </a:r>
            <a:r>
              <a:rPr lang="es-ES" sz="2400" dirty="0" err="1"/>
              <a:t>consegue</a:t>
            </a:r>
            <a:r>
              <a:rPr lang="es-ES" sz="2400" dirty="0"/>
              <a:t> reducir a </a:t>
            </a:r>
            <a:r>
              <a:rPr lang="es-ES" sz="2400" dirty="0" err="1"/>
              <a:t>débeda</a:t>
            </a:r>
            <a:r>
              <a:rPr lang="es-ES" sz="2400" b="1" dirty="0"/>
              <a:t>, </a:t>
            </a:r>
            <a:r>
              <a:rPr lang="es-ES" sz="2400" dirty="0"/>
              <a:t>pero que </a:t>
            </a:r>
            <a:r>
              <a:rPr lang="es-ES" sz="2400" dirty="0" err="1"/>
              <a:t>vai</a:t>
            </a:r>
            <a:r>
              <a:rPr lang="es-ES" sz="2400" dirty="0"/>
              <a:t> </a:t>
            </a:r>
            <a:r>
              <a:rPr lang="es-ES" sz="2400" dirty="0" smtClean="0"/>
              <a:t>provocar </a:t>
            </a:r>
            <a:r>
              <a:rPr lang="es-ES" sz="2400" dirty="0"/>
              <a:t>un descontento </a:t>
            </a:r>
            <a:r>
              <a:rPr lang="es-ES" sz="2400" dirty="0" err="1"/>
              <a:t>xeneralizado</a:t>
            </a:r>
            <a:r>
              <a:rPr lang="es-ES" sz="2400" b="1" dirty="0"/>
              <a:t> </a:t>
            </a:r>
            <a:endParaRPr lang="es-ES" sz="2400" b="1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Non se </a:t>
            </a:r>
            <a:r>
              <a:rPr lang="es-ES" sz="2400" b="1" dirty="0" err="1"/>
              <a:t>consegue</a:t>
            </a:r>
            <a:r>
              <a:rPr lang="es-ES" sz="2400" b="1" dirty="0"/>
              <a:t> reunir </a:t>
            </a:r>
            <a:r>
              <a:rPr lang="es-ES" sz="2400" b="1" dirty="0" err="1"/>
              <a:t>unha</a:t>
            </a:r>
            <a:r>
              <a:rPr lang="es-ES" sz="2400" b="1" dirty="0"/>
              <a:t> flota</a:t>
            </a:r>
            <a:r>
              <a:rPr lang="es-ES" sz="2400" dirty="0"/>
              <a:t> para embarcar o </a:t>
            </a:r>
            <a:r>
              <a:rPr lang="es-ES" sz="2400" dirty="0" err="1"/>
              <a:t>exército</a:t>
            </a:r>
            <a:r>
              <a:rPr lang="es-ES" sz="2400" dirty="0"/>
              <a:t> cara a América,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mesmo</a:t>
            </a:r>
            <a:r>
              <a:rPr lang="es-ES" sz="2400" dirty="0"/>
              <a:t> tempo que se produce o escándalo da compra, por parte da camarilla do </a:t>
            </a:r>
            <a:r>
              <a:rPr lang="es-ES" sz="2400" dirty="0" err="1"/>
              <a:t>Rei</a:t>
            </a:r>
            <a:r>
              <a:rPr lang="es-ES" sz="2400" dirty="0"/>
              <a:t>, </a:t>
            </a:r>
            <a:r>
              <a:rPr lang="es-ES" sz="2400" dirty="0" err="1"/>
              <a:t>dunhas</a:t>
            </a:r>
            <a:r>
              <a:rPr lang="es-ES" sz="2400" dirty="0"/>
              <a:t> naves rusas que estaban en pésimas </a:t>
            </a:r>
            <a:r>
              <a:rPr lang="es-ES" sz="2400" dirty="0" err="1"/>
              <a:t>condicións</a:t>
            </a:r>
            <a:r>
              <a:rPr lang="es-ES" sz="2400" dirty="0"/>
              <a:t>. .</a:t>
            </a:r>
          </a:p>
        </p:txBody>
      </p:sp>
      <p:pic>
        <p:nvPicPr>
          <p:cNvPr id="5122" name="Picture 2" descr="1.628. MARTÍN DE GARAY PERALES. Dos veces ministro de Hacien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2" y="122774"/>
            <a:ext cx="5330824" cy="67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3078</Words>
  <Application>Microsoft Office PowerPoint</Application>
  <PresentationFormat>Panorámica</PresentationFormat>
  <Paragraphs>279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26</cp:revision>
  <dcterms:created xsi:type="dcterms:W3CDTF">2020-08-06T11:43:34Z</dcterms:created>
  <dcterms:modified xsi:type="dcterms:W3CDTF">2020-08-07T17:33:10Z</dcterms:modified>
</cp:coreProperties>
</file>