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80" r:id="rId2"/>
    <p:sldId id="257" r:id="rId3"/>
    <p:sldId id="269" r:id="rId4"/>
    <p:sldId id="270" r:id="rId5"/>
    <p:sldId id="258" r:id="rId6"/>
    <p:sldId id="259" r:id="rId7"/>
    <p:sldId id="260" r:id="rId8"/>
    <p:sldId id="271" r:id="rId9"/>
    <p:sldId id="272" r:id="rId10"/>
    <p:sldId id="273" r:id="rId11"/>
    <p:sldId id="274" r:id="rId12"/>
    <p:sldId id="261" r:id="rId13"/>
    <p:sldId id="275" r:id="rId14"/>
    <p:sldId id="262" r:id="rId15"/>
    <p:sldId id="263" r:id="rId16"/>
    <p:sldId id="281" r:id="rId17"/>
    <p:sldId id="264" r:id="rId18"/>
    <p:sldId id="276" r:id="rId19"/>
    <p:sldId id="277" r:id="rId20"/>
    <p:sldId id="265" r:id="rId21"/>
    <p:sldId id="266" r:id="rId22"/>
    <p:sldId id="278" r:id="rId23"/>
    <p:sldId id="267" r:id="rId24"/>
    <p:sldId id="268" r:id="rId25"/>
    <p:sldId id="282" r:id="rId26"/>
    <p:sldId id="279" r:id="rId27"/>
    <p:sldId id="283" r:id="rId2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96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F0D4-6FB0-4F39-8FDD-A421E008C6F3}" type="datetimeFigureOut">
              <a:rPr lang="gl-ES" smtClean="0"/>
              <a:t>08/04/2023</a:t>
            </a:fld>
            <a:endParaRPr lang="gl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BC2DA-A92F-479D-8207-134BBB807138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09481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F0D4-6FB0-4F39-8FDD-A421E008C6F3}" type="datetimeFigureOut">
              <a:rPr lang="gl-ES" smtClean="0"/>
              <a:t>08/04/2023</a:t>
            </a:fld>
            <a:endParaRPr lang="gl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BC2DA-A92F-479D-8207-134BBB807138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959830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F0D4-6FB0-4F39-8FDD-A421E008C6F3}" type="datetimeFigureOut">
              <a:rPr lang="gl-ES" smtClean="0"/>
              <a:t>08/04/2023</a:t>
            </a:fld>
            <a:endParaRPr lang="gl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BC2DA-A92F-479D-8207-134BBB807138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764303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F0D4-6FB0-4F39-8FDD-A421E008C6F3}" type="datetimeFigureOut">
              <a:rPr lang="gl-ES" smtClean="0"/>
              <a:t>08/04/2023</a:t>
            </a:fld>
            <a:endParaRPr lang="gl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BC2DA-A92F-479D-8207-134BBB807138}" type="slidenum">
              <a:rPr lang="gl-ES" smtClean="0"/>
              <a:t>‹Nº›</a:t>
            </a:fld>
            <a:endParaRPr lang="gl-E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729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F0D4-6FB0-4F39-8FDD-A421E008C6F3}" type="datetimeFigureOut">
              <a:rPr lang="gl-ES" smtClean="0"/>
              <a:t>08/04/2023</a:t>
            </a:fld>
            <a:endParaRPr lang="gl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BC2DA-A92F-479D-8207-134BBB807138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912691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F0D4-6FB0-4F39-8FDD-A421E008C6F3}" type="datetimeFigureOut">
              <a:rPr lang="gl-ES" smtClean="0"/>
              <a:t>08/04/2023</a:t>
            </a:fld>
            <a:endParaRPr lang="gl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BC2DA-A92F-479D-8207-134BBB807138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774594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F0D4-6FB0-4F39-8FDD-A421E008C6F3}" type="datetimeFigureOut">
              <a:rPr lang="gl-ES" smtClean="0"/>
              <a:t>08/04/2023</a:t>
            </a:fld>
            <a:endParaRPr lang="gl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BC2DA-A92F-479D-8207-134BBB807138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643578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F0D4-6FB0-4F39-8FDD-A421E008C6F3}" type="datetimeFigureOut">
              <a:rPr lang="gl-ES" smtClean="0"/>
              <a:t>08/04/2023</a:t>
            </a:fld>
            <a:endParaRPr lang="gl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BC2DA-A92F-479D-8207-134BBB807138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41849194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F0D4-6FB0-4F39-8FDD-A421E008C6F3}" type="datetimeFigureOut">
              <a:rPr lang="gl-ES" smtClean="0"/>
              <a:t>08/04/2023</a:t>
            </a:fld>
            <a:endParaRPr lang="gl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BC2DA-A92F-479D-8207-134BBB807138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567331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F0D4-6FB0-4F39-8FDD-A421E008C6F3}" type="datetimeFigureOut">
              <a:rPr lang="gl-ES" smtClean="0"/>
              <a:t>08/04/2023</a:t>
            </a:fld>
            <a:endParaRPr lang="gl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BC2DA-A92F-479D-8207-134BBB807138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174833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F0D4-6FB0-4F39-8FDD-A421E008C6F3}" type="datetimeFigureOut">
              <a:rPr lang="gl-ES" smtClean="0"/>
              <a:t>08/04/2023</a:t>
            </a:fld>
            <a:endParaRPr lang="gl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BC2DA-A92F-479D-8207-134BBB807138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898142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F0D4-6FB0-4F39-8FDD-A421E008C6F3}" type="datetimeFigureOut">
              <a:rPr lang="gl-ES" smtClean="0"/>
              <a:t>08/04/2023</a:t>
            </a:fld>
            <a:endParaRPr lang="gl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BC2DA-A92F-479D-8207-134BBB807138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085144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F0D4-6FB0-4F39-8FDD-A421E008C6F3}" type="datetimeFigureOut">
              <a:rPr lang="gl-ES" smtClean="0"/>
              <a:t>08/04/2023</a:t>
            </a:fld>
            <a:endParaRPr lang="gl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BC2DA-A92F-479D-8207-134BBB807138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332608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F0D4-6FB0-4F39-8FDD-A421E008C6F3}" type="datetimeFigureOut">
              <a:rPr lang="gl-ES" smtClean="0"/>
              <a:t>08/04/2023</a:t>
            </a:fld>
            <a:endParaRPr lang="gl-E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BC2DA-A92F-479D-8207-134BBB807138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928839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F0D4-6FB0-4F39-8FDD-A421E008C6F3}" type="datetimeFigureOut">
              <a:rPr lang="gl-ES" smtClean="0"/>
              <a:t>08/04/2023</a:t>
            </a:fld>
            <a:endParaRPr lang="gl-E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BC2DA-A92F-479D-8207-134BBB807138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104149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F0D4-6FB0-4F39-8FDD-A421E008C6F3}" type="datetimeFigureOut">
              <a:rPr lang="gl-ES" smtClean="0"/>
              <a:t>08/04/2023</a:t>
            </a:fld>
            <a:endParaRPr lang="gl-E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BC2DA-A92F-479D-8207-134BBB807138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762187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F0D4-6FB0-4F39-8FDD-A421E008C6F3}" type="datetimeFigureOut">
              <a:rPr lang="gl-ES" smtClean="0"/>
              <a:t>08/04/2023</a:t>
            </a:fld>
            <a:endParaRPr lang="gl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BC2DA-A92F-479D-8207-134BBB807138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454657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743F0D4-6FB0-4F39-8FDD-A421E008C6F3}" type="datetimeFigureOut">
              <a:rPr lang="gl-ES" smtClean="0"/>
              <a:t>08/04/2023</a:t>
            </a:fld>
            <a:endParaRPr lang="gl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gl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BC2DA-A92F-479D-8207-134BBB807138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2122915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769325" y="-68997"/>
            <a:ext cx="89959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4800" dirty="0" smtClean="0"/>
              <a:t>EL EXPRESIONISMO</a:t>
            </a:r>
            <a:endParaRPr lang="gl-ES" sz="48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85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4752447" y="0"/>
            <a:ext cx="32428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b="1" dirty="0" err="1" smtClean="0"/>
              <a:t>Ensor</a:t>
            </a:r>
            <a:r>
              <a:rPr lang="gl-ES" b="1" dirty="0" smtClean="0"/>
              <a:t>(1860-1949). </a:t>
            </a:r>
            <a:r>
              <a:rPr lang="gl-ES" dirty="0" smtClean="0"/>
              <a:t>Belga, influenciado por el Impresionismo francés, </a:t>
            </a:r>
            <a:r>
              <a:rPr lang="gl-ES" dirty="0" err="1" smtClean="0"/>
              <a:t>evolucionó</a:t>
            </a:r>
            <a:r>
              <a:rPr lang="gl-ES" dirty="0" smtClean="0"/>
              <a:t> a partir de 1883 </a:t>
            </a:r>
            <a:r>
              <a:rPr lang="gl-ES" dirty="0" err="1" smtClean="0"/>
              <a:t>hacia</a:t>
            </a:r>
            <a:r>
              <a:rPr lang="gl-ES" dirty="0" smtClean="0"/>
              <a:t> un </a:t>
            </a:r>
            <a:r>
              <a:rPr lang="gl-ES" dirty="0" err="1" smtClean="0"/>
              <a:t>original</a:t>
            </a:r>
            <a:r>
              <a:rPr lang="gl-ES" dirty="0" smtClean="0"/>
              <a:t> expresionismo.</a:t>
            </a:r>
          </a:p>
          <a:p>
            <a:pPr algn="just"/>
            <a:r>
              <a:rPr lang="gl-ES" dirty="0" err="1" smtClean="0"/>
              <a:t>Sus</a:t>
            </a:r>
            <a:r>
              <a:rPr lang="gl-ES" dirty="0" smtClean="0"/>
              <a:t> temas: un carnaval cómico en que los seres humanos, ocultos tras máscaras horribles, como </a:t>
            </a:r>
            <a:r>
              <a:rPr lang="gl-ES" dirty="0" err="1" smtClean="0"/>
              <a:t>ellos</a:t>
            </a:r>
            <a:r>
              <a:rPr lang="gl-ES" dirty="0" smtClean="0"/>
              <a:t> </a:t>
            </a:r>
            <a:r>
              <a:rPr lang="gl-ES" dirty="0" err="1" smtClean="0"/>
              <a:t>mismos</a:t>
            </a:r>
            <a:r>
              <a:rPr lang="gl-ES" dirty="0" smtClean="0"/>
              <a:t>, </a:t>
            </a:r>
            <a:r>
              <a:rPr lang="gl-ES" dirty="0" err="1" smtClean="0"/>
              <a:t>hacen</a:t>
            </a:r>
            <a:r>
              <a:rPr lang="gl-ES" dirty="0" smtClean="0"/>
              <a:t> el mal </a:t>
            </a:r>
            <a:r>
              <a:rPr lang="gl-ES" dirty="0" err="1" smtClean="0"/>
              <a:t>unos</a:t>
            </a:r>
            <a:r>
              <a:rPr lang="gl-ES" dirty="0" smtClean="0"/>
              <a:t> a </a:t>
            </a:r>
            <a:r>
              <a:rPr lang="gl-ES" dirty="0" err="1" smtClean="0"/>
              <a:t>otros</a:t>
            </a:r>
            <a:endParaRPr lang="gl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19" y="0"/>
            <a:ext cx="4100659" cy="325970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19" y="3694610"/>
            <a:ext cx="5118755" cy="316339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526" y="3705801"/>
            <a:ext cx="5532195" cy="3152199"/>
          </a:xfrm>
          <a:prstGeom prst="rect">
            <a:avLst/>
          </a:prstGeom>
        </p:spPr>
      </p:pic>
      <p:pic>
        <p:nvPicPr>
          <p:cNvPr id="2050" name="Picture 2" descr="undefin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625" y="17864"/>
            <a:ext cx="3990096" cy="336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292231" y="3370601"/>
            <a:ext cx="49773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200" dirty="0" smtClean="0"/>
              <a:t>La </a:t>
            </a:r>
            <a:r>
              <a:rPr lang="gl-ES" sz="1200" dirty="0" err="1" smtClean="0"/>
              <a:t>muerte</a:t>
            </a:r>
            <a:r>
              <a:rPr lang="gl-ES" sz="1200" dirty="0" smtClean="0"/>
              <a:t> y las máscaras.                  La intriga                                                      </a:t>
            </a:r>
            <a:endParaRPr lang="gl-ES" sz="1200" dirty="0"/>
          </a:p>
        </p:txBody>
      </p:sp>
      <p:sp>
        <p:nvSpPr>
          <p:cNvPr id="8" name="CuadroTexto 7"/>
          <p:cNvSpPr txBox="1"/>
          <p:nvPr/>
        </p:nvSpPr>
        <p:spPr>
          <a:xfrm>
            <a:off x="5571241" y="6027003"/>
            <a:ext cx="8900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200" dirty="0" smtClean="0"/>
              <a:t>Entrada de Cristo a </a:t>
            </a:r>
            <a:r>
              <a:rPr lang="gl-ES" sz="1200" dirty="0" err="1" smtClean="0"/>
              <a:t>Bruselas</a:t>
            </a:r>
            <a:endParaRPr lang="gl-ES" sz="1200" dirty="0"/>
          </a:p>
        </p:txBody>
      </p:sp>
      <p:sp>
        <p:nvSpPr>
          <p:cNvPr id="9" name="CuadroTexto 8"/>
          <p:cNvSpPr txBox="1"/>
          <p:nvPr/>
        </p:nvSpPr>
        <p:spPr>
          <a:xfrm>
            <a:off x="8097625" y="3398222"/>
            <a:ext cx="43363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200" dirty="0" smtClean="0"/>
              <a:t>Pintor </a:t>
            </a:r>
            <a:r>
              <a:rPr lang="gl-ES" sz="1200" dirty="0" err="1" smtClean="0"/>
              <a:t>esqueletizado</a:t>
            </a:r>
            <a:r>
              <a:rPr lang="gl-ES" sz="1200" dirty="0" smtClean="0"/>
              <a:t> en </a:t>
            </a:r>
            <a:r>
              <a:rPr lang="gl-ES" sz="1200" dirty="0" err="1" smtClean="0"/>
              <a:t>su</a:t>
            </a:r>
            <a:r>
              <a:rPr lang="gl-ES" sz="1200" dirty="0" smtClean="0"/>
              <a:t> taller</a:t>
            </a:r>
            <a:endParaRPr lang="gl-ES" sz="1200" dirty="0"/>
          </a:p>
        </p:txBody>
      </p:sp>
    </p:spTree>
    <p:extLst>
      <p:ext uri="{BB962C8B-B14F-4D97-AF65-F5344CB8AC3E}">
        <p14:creationId xmlns:p14="http://schemas.microsoft.com/office/powerpoint/2010/main" val="87551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649606" y="252549"/>
            <a:ext cx="295220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b="1" dirty="0" err="1" smtClean="0"/>
              <a:t>Emil</a:t>
            </a:r>
            <a:r>
              <a:rPr lang="gl-ES" b="1" dirty="0" smtClean="0"/>
              <a:t> </a:t>
            </a:r>
            <a:r>
              <a:rPr lang="gl-ES" b="1" dirty="0" err="1" smtClean="0"/>
              <a:t>Nolde</a:t>
            </a:r>
            <a:r>
              <a:rPr lang="gl-ES" b="1" dirty="0" smtClean="0"/>
              <a:t> (1867-1956</a:t>
            </a:r>
            <a:r>
              <a:rPr lang="gl-ES" dirty="0" smtClean="0"/>
              <a:t>) Uno de los </a:t>
            </a:r>
            <a:r>
              <a:rPr lang="gl-ES" dirty="0" err="1" smtClean="0"/>
              <a:t>principales</a:t>
            </a:r>
            <a:r>
              <a:rPr lang="gl-ES" dirty="0" smtClean="0"/>
              <a:t> expresionistas </a:t>
            </a:r>
            <a:r>
              <a:rPr lang="gl-ES" dirty="0" err="1" smtClean="0"/>
              <a:t>alemanes</a:t>
            </a:r>
            <a:r>
              <a:rPr lang="gl-ES" dirty="0" smtClean="0"/>
              <a:t>.</a:t>
            </a:r>
          </a:p>
          <a:p>
            <a:pPr algn="just"/>
            <a:endParaRPr lang="gl-ES" dirty="0"/>
          </a:p>
          <a:p>
            <a:pPr algn="just"/>
            <a:r>
              <a:rPr lang="gl-ES" dirty="0" smtClean="0"/>
              <a:t> </a:t>
            </a:r>
            <a:r>
              <a:rPr lang="gl-ES" dirty="0" err="1" smtClean="0"/>
              <a:t>Apasionado</a:t>
            </a:r>
            <a:r>
              <a:rPr lang="gl-ES" dirty="0" smtClean="0"/>
              <a:t> por el arte primitivo africano y oceánico. </a:t>
            </a:r>
          </a:p>
          <a:p>
            <a:pPr algn="just"/>
            <a:endParaRPr lang="gl-ES" dirty="0"/>
          </a:p>
          <a:p>
            <a:pPr algn="just"/>
            <a:r>
              <a:rPr lang="gl-ES" dirty="0" err="1" smtClean="0"/>
              <a:t>Sus</a:t>
            </a:r>
            <a:r>
              <a:rPr lang="gl-ES" dirty="0" smtClean="0"/>
              <a:t> </a:t>
            </a:r>
            <a:r>
              <a:rPr lang="gl-ES" dirty="0" err="1" smtClean="0"/>
              <a:t>cuadros</a:t>
            </a:r>
            <a:r>
              <a:rPr lang="gl-ES" dirty="0" smtClean="0"/>
              <a:t> son fundamentalmente </a:t>
            </a:r>
            <a:r>
              <a:rPr lang="gl-ES" dirty="0" err="1" smtClean="0"/>
              <a:t>paisajes</a:t>
            </a:r>
            <a:r>
              <a:rPr lang="gl-ES" dirty="0" smtClean="0"/>
              <a:t> y </a:t>
            </a:r>
            <a:r>
              <a:rPr lang="gl-ES" dirty="0" err="1" smtClean="0"/>
              <a:t>cuadros</a:t>
            </a:r>
            <a:r>
              <a:rPr lang="gl-ES" dirty="0" smtClean="0"/>
              <a:t> de temática </a:t>
            </a:r>
            <a:r>
              <a:rPr lang="gl-ES" dirty="0" err="1" smtClean="0"/>
              <a:t>religiosa</a:t>
            </a:r>
            <a:r>
              <a:rPr lang="gl-ES" dirty="0" smtClean="0"/>
              <a:t>.</a:t>
            </a:r>
          </a:p>
          <a:p>
            <a:pPr algn="just"/>
            <a:endParaRPr lang="gl-ES" dirty="0" smtClean="0"/>
          </a:p>
          <a:p>
            <a:pPr algn="just"/>
            <a:r>
              <a:rPr lang="gl-ES" dirty="0" smtClean="0"/>
              <a:t>Utiliza colores primarios, </a:t>
            </a:r>
            <a:r>
              <a:rPr lang="gl-ES" dirty="0" err="1" smtClean="0"/>
              <a:t>amarillos</a:t>
            </a:r>
            <a:r>
              <a:rPr lang="gl-ES" dirty="0" smtClean="0"/>
              <a:t>, azules, verdes.</a:t>
            </a:r>
          </a:p>
          <a:p>
            <a:pPr algn="just"/>
            <a:r>
              <a:rPr lang="gl-ES" dirty="0" smtClean="0"/>
              <a:t>Los rostros </a:t>
            </a:r>
            <a:r>
              <a:rPr lang="gl-ES" dirty="0" err="1" smtClean="0"/>
              <a:t>adquieren</a:t>
            </a:r>
            <a:r>
              <a:rPr lang="gl-ES" dirty="0" smtClean="0"/>
              <a:t> aspecto de máscara(no lo son) por la simplificación del </a:t>
            </a:r>
            <a:r>
              <a:rPr lang="gl-ES" dirty="0" err="1" smtClean="0"/>
              <a:t>dibujo</a:t>
            </a:r>
            <a:r>
              <a:rPr lang="gl-ES" dirty="0" smtClean="0"/>
              <a:t> y la </a:t>
            </a:r>
            <a:r>
              <a:rPr lang="gl-ES" dirty="0" err="1" smtClean="0"/>
              <a:t>yuxtaposición</a:t>
            </a:r>
            <a:r>
              <a:rPr lang="gl-ES" dirty="0" smtClean="0"/>
              <a:t> de intensos colores.</a:t>
            </a:r>
            <a:endParaRPr lang="gl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9606" cy="315220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7678" y="3207204"/>
            <a:ext cx="3834999" cy="358380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19" y="3484203"/>
            <a:ext cx="3769179" cy="306733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466" y="241780"/>
            <a:ext cx="3571875" cy="266864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306430" y="3207204"/>
            <a:ext cx="27067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200" dirty="0" smtClean="0"/>
              <a:t>La última cena</a:t>
            </a:r>
            <a:endParaRPr lang="gl-ES" sz="12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418825" y="6581001"/>
            <a:ext cx="3987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200" dirty="0" smtClean="0"/>
              <a:t>Danza </a:t>
            </a:r>
            <a:r>
              <a:rPr lang="gl-ES" sz="1200" dirty="0" err="1" smtClean="0"/>
              <a:t>alrededor</a:t>
            </a:r>
            <a:r>
              <a:rPr lang="gl-ES" sz="1200" dirty="0" smtClean="0"/>
              <a:t> del becerro de oro</a:t>
            </a:r>
            <a:endParaRPr lang="gl-ES" sz="12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8350747" y="2930205"/>
            <a:ext cx="34595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200" dirty="0" err="1" smtClean="0"/>
              <a:t>Naturaleza</a:t>
            </a:r>
            <a:r>
              <a:rPr lang="gl-ES" sz="1200" dirty="0" smtClean="0"/>
              <a:t> </a:t>
            </a:r>
            <a:r>
              <a:rPr lang="gl-ES" sz="1200" dirty="0" err="1" smtClean="0"/>
              <a:t>muerta</a:t>
            </a:r>
            <a:r>
              <a:rPr lang="gl-ES" sz="1200" dirty="0" smtClean="0"/>
              <a:t> de máscaras</a:t>
            </a:r>
            <a:endParaRPr lang="gl-ES" sz="12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8717280" y="-55002"/>
            <a:ext cx="19071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200" dirty="0" smtClean="0"/>
              <a:t>Mar tormentoso</a:t>
            </a:r>
            <a:endParaRPr lang="gl-ES" sz="1200" dirty="0"/>
          </a:p>
        </p:txBody>
      </p:sp>
    </p:spTree>
    <p:extLst>
      <p:ext uri="{BB962C8B-B14F-4D97-AF65-F5344CB8AC3E}">
        <p14:creationId xmlns:p14="http://schemas.microsoft.com/office/powerpoint/2010/main" val="12847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114697" y="508843"/>
            <a:ext cx="3566263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/>
              <a:t>Este movimiento tiene una duración bastante larga y se distinguen en él varias etapas</a:t>
            </a:r>
            <a:r>
              <a:rPr lang="es-ES" b="1" dirty="0" smtClean="0"/>
              <a:t>:</a:t>
            </a:r>
          </a:p>
          <a:p>
            <a:pPr algn="just"/>
            <a:endParaRPr lang="es-ES" b="1" dirty="0">
              <a:effectLst/>
            </a:endParaRPr>
          </a:p>
          <a:p>
            <a:pPr algn="just"/>
            <a:r>
              <a:rPr lang="es-ES" sz="2400" b="1" dirty="0" smtClean="0">
                <a:effectLst/>
              </a:rPr>
              <a:t>DIE BRÜCKE</a:t>
            </a:r>
          </a:p>
          <a:p>
            <a:pPr algn="just"/>
            <a:r>
              <a:rPr lang="es-ES" b="1" dirty="0" smtClean="0"/>
              <a:t>DIE </a:t>
            </a:r>
            <a:r>
              <a:rPr lang="es-ES" b="1" dirty="0"/>
              <a:t>BRÜCKE</a:t>
            </a:r>
            <a:r>
              <a:rPr lang="es-ES" dirty="0"/>
              <a:t>, que significa “</a:t>
            </a:r>
            <a:r>
              <a:rPr lang="es-ES" b="1" dirty="0"/>
              <a:t>EL PUENTE”</a:t>
            </a:r>
            <a:r>
              <a:rPr lang="es-ES" dirty="0"/>
              <a:t>, se constituye en 1905 en </a:t>
            </a:r>
            <a:r>
              <a:rPr lang="es-ES" b="1" dirty="0"/>
              <a:t>Dresde (Alemania</a:t>
            </a:r>
            <a:r>
              <a:rPr lang="es-ES" b="1" dirty="0" smtClean="0"/>
              <a:t>), por 4 jóvenes estudiantes de arquitectura: Kirchner, </a:t>
            </a:r>
            <a:r>
              <a:rPr lang="es-ES" b="1" dirty="0" err="1" smtClean="0"/>
              <a:t>Heckel</a:t>
            </a:r>
            <a:r>
              <a:rPr lang="es-ES" b="1" dirty="0" smtClean="0"/>
              <a:t>, </a:t>
            </a:r>
            <a:r>
              <a:rPr lang="es-ES" b="1" dirty="0" err="1" smtClean="0"/>
              <a:t>Bleyl</a:t>
            </a:r>
            <a:r>
              <a:rPr lang="es-ES" b="1" dirty="0" smtClean="0"/>
              <a:t> y Schmidt-</a:t>
            </a:r>
            <a:r>
              <a:rPr lang="es-ES" b="1" dirty="0" err="1" smtClean="0"/>
              <a:t>Rottluf</a:t>
            </a:r>
            <a:r>
              <a:rPr lang="es-ES" b="1" dirty="0" smtClean="0"/>
              <a:t>.</a:t>
            </a:r>
            <a:endParaRPr lang="es-ES" dirty="0" smtClean="0">
              <a:effectLst/>
            </a:endParaRPr>
          </a:p>
          <a:p>
            <a:pPr algn="just"/>
            <a:r>
              <a:rPr lang="es-ES" dirty="0" smtClean="0"/>
              <a:t>El Puente, significaría </a:t>
            </a:r>
            <a:r>
              <a:rPr lang="es-ES" b="1" i="1" dirty="0"/>
              <a:t>el paso de una orilla a otra.</a:t>
            </a:r>
            <a:endParaRPr lang="es-ES" dirty="0" smtClean="0">
              <a:effectLst/>
            </a:endParaRPr>
          </a:p>
          <a:p>
            <a:pPr algn="just"/>
            <a:r>
              <a:rPr lang="es-ES" dirty="0"/>
              <a:t>Es un grupo abierto a todos los pintores que participen de sus ideas “</a:t>
            </a:r>
            <a:r>
              <a:rPr lang="es-ES" i="1" dirty="0"/>
              <a:t>Todo aquel que </a:t>
            </a:r>
            <a:r>
              <a:rPr lang="es-ES" i="1" dirty="0" smtClean="0"/>
              <a:t>reproduzca</a:t>
            </a:r>
            <a:r>
              <a:rPr lang="es-ES" dirty="0"/>
              <a:t> </a:t>
            </a:r>
            <a:r>
              <a:rPr lang="es-ES" i="1" dirty="0" smtClean="0"/>
              <a:t>directa </a:t>
            </a:r>
            <a:r>
              <a:rPr lang="es-ES" i="1" dirty="0"/>
              <a:t>y genuinamente lo que le impulse a crear, pertenece a nosotros”.</a:t>
            </a:r>
            <a:endParaRPr lang="es-ES" dirty="0">
              <a:effectLst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60" y="209005"/>
            <a:ext cx="4511040" cy="6096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4114697" cy="633113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741919" y="6305005"/>
            <a:ext cx="46852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200" dirty="0" err="1" smtClean="0"/>
              <a:t>Kirchner</a:t>
            </a:r>
            <a:r>
              <a:rPr lang="gl-ES" sz="1200" dirty="0" smtClean="0"/>
              <a:t>. Grupo de artistas</a:t>
            </a:r>
            <a:endParaRPr lang="gl-ES" sz="1200" dirty="0"/>
          </a:p>
        </p:txBody>
      </p:sp>
    </p:spTree>
    <p:extLst>
      <p:ext uri="{BB962C8B-B14F-4D97-AF65-F5344CB8AC3E}">
        <p14:creationId xmlns:p14="http://schemas.microsoft.com/office/powerpoint/2010/main" val="100992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4502" y="305697"/>
            <a:ext cx="47026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dirty="0" err="1" smtClean="0"/>
              <a:t>Su</a:t>
            </a:r>
            <a:r>
              <a:rPr lang="gl-ES" dirty="0" smtClean="0"/>
              <a:t> principio básico es la </a:t>
            </a:r>
            <a:r>
              <a:rPr lang="gl-ES" dirty="0" err="1" smtClean="0"/>
              <a:t>búsqueda</a:t>
            </a:r>
            <a:r>
              <a:rPr lang="gl-ES" dirty="0" smtClean="0"/>
              <a:t> de lo primordial, de lo </a:t>
            </a:r>
            <a:r>
              <a:rPr lang="gl-ES" dirty="0" err="1" smtClean="0"/>
              <a:t>original</a:t>
            </a:r>
            <a:r>
              <a:rPr lang="gl-ES" dirty="0" smtClean="0"/>
              <a:t>, y la transmisión angustiada de una vivencia. </a:t>
            </a:r>
          </a:p>
          <a:p>
            <a:pPr algn="just"/>
            <a:r>
              <a:rPr lang="gl-ES" dirty="0" err="1" smtClean="0"/>
              <a:t>Sus</a:t>
            </a:r>
            <a:r>
              <a:rPr lang="gl-ES" dirty="0" smtClean="0"/>
              <a:t> </a:t>
            </a:r>
            <a:r>
              <a:rPr lang="gl-ES" dirty="0" err="1" smtClean="0"/>
              <a:t>cuadros</a:t>
            </a:r>
            <a:r>
              <a:rPr lang="gl-ES" dirty="0" smtClean="0"/>
              <a:t> </a:t>
            </a:r>
            <a:r>
              <a:rPr lang="gl-ES" dirty="0" err="1" smtClean="0"/>
              <a:t>manifiestan</a:t>
            </a:r>
            <a:r>
              <a:rPr lang="gl-ES" dirty="0" smtClean="0"/>
              <a:t> </a:t>
            </a:r>
            <a:r>
              <a:rPr lang="gl-ES" dirty="0" err="1" smtClean="0"/>
              <a:t>preocupaciones</a:t>
            </a:r>
            <a:r>
              <a:rPr lang="gl-ES" dirty="0" smtClean="0"/>
              <a:t> </a:t>
            </a:r>
            <a:r>
              <a:rPr lang="gl-ES" dirty="0" err="1" smtClean="0"/>
              <a:t>religiosas</a:t>
            </a:r>
            <a:r>
              <a:rPr lang="gl-ES" dirty="0" smtClean="0"/>
              <a:t>, </a:t>
            </a:r>
            <a:r>
              <a:rPr lang="gl-ES" dirty="0" err="1" smtClean="0"/>
              <a:t>sexuales</a:t>
            </a:r>
            <a:r>
              <a:rPr lang="gl-ES" dirty="0" smtClean="0"/>
              <a:t>, políticas y </a:t>
            </a:r>
            <a:r>
              <a:rPr lang="gl-ES" dirty="0" err="1" smtClean="0"/>
              <a:t>morales</a:t>
            </a:r>
            <a:r>
              <a:rPr lang="gl-ES" dirty="0" smtClean="0"/>
              <a:t>.</a:t>
            </a:r>
            <a:endParaRPr lang="gl-ES" dirty="0"/>
          </a:p>
          <a:p>
            <a:pPr algn="just"/>
            <a:r>
              <a:rPr lang="gl-ES" dirty="0" smtClean="0"/>
              <a:t>No se pretende copiar la </a:t>
            </a:r>
            <a:r>
              <a:rPr lang="gl-ES" dirty="0" err="1" smtClean="0"/>
              <a:t>realidad</a:t>
            </a:r>
            <a:r>
              <a:rPr lang="gl-ES" dirty="0" smtClean="0"/>
              <a:t>, sino vivir una visión, una experiencia.</a:t>
            </a:r>
          </a:p>
          <a:p>
            <a:pPr algn="just"/>
            <a:r>
              <a:rPr lang="gl-ES" dirty="0" smtClean="0"/>
              <a:t>De </a:t>
            </a:r>
            <a:r>
              <a:rPr lang="gl-ES" dirty="0" err="1" smtClean="0"/>
              <a:t>ahí</a:t>
            </a:r>
            <a:r>
              <a:rPr lang="gl-ES" dirty="0" smtClean="0"/>
              <a:t> </a:t>
            </a:r>
            <a:r>
              <a:rPr lang="gl-ES" dirty="0" err="1" smtClean="0"/>
              <a:t>su</a:t>
            </a:r>
            <a:r>
              <a:rPr lang="gl-ES" dirty="0" smtClean="0"/>
              <a:t> </a:t>
            </a:r>
            <a:r>
              <a:rPr lang="gl-ES" dirty="0" err="1" smtClean="0"/>
              <a:t>interés</a:t>
            </a:r>
            <a:r>
              <a:rPr lang="gl-ES" dirty="0" smtClean="0"/>
              <a:t> por el arte primitivo, por la creación de fetiches negros, considerados como la creación de una </a:t>
            </a:r>
            <a:r>
              <a:rPr lang="gl-ES" dirty="0" err="1" smtClean="0"/>
              <a:t>humanidad</a:t>
            </a:r>
            <a:r>
              <a:rPr lang="gl-ES" dirty="0" smtClean="0"/>
              <a:t> más auténtica y </a:t>
            </a:r>
            <a:r>
              <a:rPr lang="gl-ES" dirty="0" err="1" smtClean="0"/>
              <a:t>original</a:t>
            </a:r>
            <a:r>
              <a:rPr lang="gl-ES" dirty="0" smtClean="0"/>
              <a:t>.</a:t>
            </a:r>
          </a:p>
          <a:p>
            <a:endParaRPr lang="gl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684" y="4182224"/>
            <a:ext cx="2392520" cy="260866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5" y="3921417"/>
            <a:ext cx="3957483" cy="286947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100" y="69669"/>
            <a:ext cx="3699689" cy="437170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876" y="404881"/>
            <a:ext cx="3664722" cy="4951273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024846" y="6026332"/>
            <a:ext cx="2699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dirty="0" smtClean="0"/>
              <a:t>Pinturas de </a:t>
            </a:r>
            <a:r>
              <a:rPr lang="gl-ES" sz="1400" dirty="0" err="1" smtClean="0"/>
              <a:t>Heckel</a:t>
            </a:r>
            <a:endParaRPr lang="gl-ES" sz="1400" dirty="0"/>
          </a:p>
        </p:txBody>
      </p:sp>
    </p:spTree>
    <p:extLst>
      <p:ext uri="{BB962C8B-B14F-4D97-AF65-F5344CB8AC3E}">
        <p14:creationId xmlns:p14="http://schemas.microsoft.com/office/powerpoint/2010/main" val="342997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19936" y="182879"/>
            <a:ext cx="11771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Se inspiran en Van Gogh, </a:t>
            </a:r>
            <a:r>
              <a:rPr lang="es-ES" dirty="0" err="1"/>
              <a:t>Munch</a:t>
            </a:r>
            <a:r>
              <a:rPr lang="es-ES" dirty="0"/>
              <a:t> y el arte medieval y </a:t>
            </a:r>
            <a:r>
              <a:rPr lang="es-ES" dirty="0" err="1"/>
              <a:t>protorenacentista</a:t>
            </a:r>
            <a:r>
              <a:rPr lang="es-ES" dirty="0"/>
              <a:t> alemán y </a:t>
            </a:r>
            <a:r>
              <a:rPr lang="es-ES" dirty="0" err="1"/>
              <a:t>Durero</a:t>
            </a:r>
            <a:r>
              <a:rPr lang="es-ES" dirty="0"/>
              <a:t>.</a:t>
            </a:r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Pintan </a:t>
            </a:r>
            <a:r>
              <a:rPr lang="es-ES" b="1" i="1" dirty="0"/>
              <a:t>óleo </a:t>
            </a:r>
            <a:r>
              <a:rPr lang="es-ES" dirty="0"/>
              <a:t>sobre </a:t>
            </a:r>
            <a:r>
              <a:rPr lang="es-ES" b="1" i="1" dirty="0"/>
              <a:t>lienzo </a:t>
            </a:r>
            <a:r>
              <a:rPr lang="es-ES" dirty="0"/>
              <a:t>principalmente pero también utilizan otras técnicas como </a:t>
            </a:r>
            <a:r>
              <a:rPr lang="es-ES" b="1" i="1" dirty="0"/>
              <a:t>acuarela, grabado, el dibujo o la xilografía </a:t>
            </a:r>
            <a:r>
              <a:rPr lang="es-ES" dirty="0"/>
              <a:t>(grabado en madera), en la que imprimieron su programa</a:t>
            </a:r>
            <a:r>
              <a:rPr lang="es-ES" dirty="0" smtClean="0"/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6548"/>
            <a:ext cx="5117599" cy="466561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152" y="1966231"/>
            <a:ext cx="2876550" cy="4286250"/>
          </a:xfrm>
          <a:prstGeom prst="rect">
            <a:avLst/>
          </a:prstGeom>
        </p:spPr>
      </p:pic>
      <p:pic>
        <p:nvPicPr>
          <p:cNvPr id="2050" name="Picture 2" descr="Grabado en madera de Karl Schmidt-Rottluff, Kleine Prophetin / Small  Prophetess en Amoros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884" y="1966231"/>
            <a:ext cx="3286124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6287588" y="6442165"/>
            <a:ext cx="4389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dirty="0" smtClean="0"/>
              <a:t>Pintura y </a:t>
            </a:r>
            <a:r>
              <a:rPr lang="gl-ES" sz="1400" dirty="0" err="1" smtClean="0"/>
              <a:t>grabados</a:t>
            </a:r>
            <a:r>
              <a:rPr lang="gl-ES" sz="1400" dirty="0" smtClean="0"/>
              <a:t> de </a:t>
            </a:r>
            <a:r>
              <a:rPr lang="gl-ES" sz="1400" dirty="0" err="1" smtClean="0"/>
              <a:t>Schmidt-Rottluff</a:t>
            </a:r>
            <a:endParaRPr lang="gl-ES" sz="1400" dirty="0"/>
          </a:p>
        </p:txBody>
      </p:sp>
    </p:spTree>
    <p:extLst>
      <p:ext uri="{BB962C8B-B14F-4D97-AF65-F5344CB8AC3E}">
        <p14:creationId xmlns:p14="http://schemas.microsoft.com/office/powerpoint/2010/main" val="127772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379555" y="451581"/>
            <a:ext cx="25524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/>
              <a:t>Los temas </a:t>
            </a:r>
            <a:r>
              <a:rPr lang="es-ES" b="1" dirty="0" smtClean="0"/>
              <a:t>. </a:t>
            </a:r>
            <a:r>
              <a:rPr lang="es-ES" dirty="0" smtClean="0"/>
              <a:t>Antes de 1911, fecha en que se trasladan a Berlín, eran fundamentalmente paisajes y desnudos. A partir de 1911, plasman la vida callejera de Berlín (vida vulgar y cotidiana: calle, terrazas…).</a:t>
            </a:r>
          </a:p>
          <a:p>
            <a:pPr algn="just"/>
            <a:endParaRPr lang="es-ES" dirty="0"/>
          </a:p>
          <a:p>
            <a:pPr algn="just"/>
            <a:endParaRPr lang="es-ES" dirty="0" smtClean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342" y="451581"/>
            <a:ext cx="4729612" cy="553059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176"/>
            <a:ext cx="427672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4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 rot="10800000" flipH="1" flipV="1">
            <a:off x="0" y="79769"/>
            <a:ext cx="128277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Sus cuadros </a:t>
            </a:r>
            <a:r>
              <a:rPr lang="es-ES" dirty="0"/>
              <a:t>son críticos</a:t>
            </a:r>
            <a:r>
              <a:rPr lang="es-ES" dirty="0" smtClean="0"/>
              <a:t>, con frecuencia  </a:t>
            </a:r>
            <a:r>
              <a:rPr lang="es-ES" dirty="0" err="1" smtClean="0"/>
              <a:t>antiburgueses</a:t>
            </a:r>
            <a:r>
              <a:rPr lang="es-ES" dirty="0" smtClean="0"/>
              <a:t>.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L</a:t>
            </a:r>
            <a:r>
              <a:rPr lang="es-ES" dirty="0" smtClean="0"/>
              <a:t>es </a:t>
            </a:r>
            <a:r>
              <a:rPr lang="es-ES" dirty="0"/>
              <a:t>gusta lo </a:t>
            </a:r>
            <a:r>
              <a:rPr lang="es-ES" dirty="0" smtClean="0"/>
              <a:t>auténtico</a:t>
            </a:r>
          </a:p>
          <a:p>
            <a:pPr algn="just"/>
            <a:endParaRPr lang="es-ES" dirty="0" smtClean="0"/>
          </a:p>
          <a:p>
            <a:pPr algn="just"/>
            <a:r>
              <a:rPr lang="es-ES" dirty="0"/>
              <a:t>E</a:t>
            </a:r>
            <a:r>
              <a:rPr lang="es-ES" dirty="0" smtClean="0"/>
              <a:t>n </a:t>
            </a:r>
            <a:r>
              <a:rPr lang="es-ES" dirty="0"/>
              <a:t>sus obras se advierten conexiones con el psicoanálisis de Freud, pasando a tratarse en los contextos artísticos los temas sexuales, hasta entonces tabúes. </a:t>
            </a:r>
          </a:p>
          <a:p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290" y="1926004"/>
            <a:ext cx="6069874" cy="442342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6" y="1926004"/>
            <a:ext cx="3732712" cy="493199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441371" y="6566263"/>
            <a:ext cx="6479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dirty="0" smtClean="0"/>
              <a:t>Escena de calle de Berlín.                            Entrando en el </a:t>
            </a:r>
            <a:r>
              <a:rPr lang="gl-ES" sz="1400" dirty="0" err="1" smtClean="0"/>
              <a:t>agua</a:t>
            </a:r>
            <a:r>
              <a:rPr lang="gl-ES" sz="1400" dirty="0" smtClean="0"/>
              <a:t>. </a:t>
            </a:r>
            <a:r>
              <a:rPr lang="gl-ES" sz="1400" dirty="0" err="1" smtClean="0"/>
              <a:t>Kirchner</a:t>
            </a:r>
            <a:endParaRPr lang="gl-ES" sz="1400" dirty="0"/>
          </a:p>
        </p:txBody>
      </p:sp>
    </p:spTree>
    <p:extLst>
      <p:ext uri="{BB962C8B-B14F-4D97-AF65-F5344CB8AC3E}">
        <p14:creationId xmlns:p14="http://schemas.microsoft.com/office/powerpoint/2010/main" val="416707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446668" y="87087"/>
            <a:ext cx="48642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Las figuras: Se alejan del naturalismo mediante contornos distorsionados, deformación subjetiva, para reflejar estados primitivos de la vida psíquica.</a:t>
            </a:r>
            <a:endParaRPr lang="es-ES" dirty="0" smtClean="0">
              <a:effectLst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53526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746" y="1287416"/>
            <a:ext cx="4950278" cy="495027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353526" y="6426926"/>
            <a:ext cx="65162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200" dirty="0" err="1" smtClean="0"/>
              <a:t>Marzella</a:t>
            </a:r>
            <a:r>
              <a:rPr lang="gl-ES" sz="1200" dirty="0" smtClean="0"/>
              <a:t>. </a:t>
            </a:r>
            <a:r>
              <a:rPr lang="gl-ES" sz="1200" dirty="0" err="1" smtClean="0"/>
              <a:t>Kirchner</a:t>
            </a:r>
            <a:r>
              <a:rPr lang="gl-ES" sz="1200" dirty="0" smtClean="0"/>
              <a:t>.                                                                Retrato masculino. </a:t>
            </a:r>
            <a:r>
              <a:rPr lang="gl-ES" sz="1200" dirty="0" err="1" smtClean="0"/>
              <a:t>Heckel</a:t>
            </a:r>
            <a:endParaRPr lang="gl-ES" sz="1200" dirty="0"/>
          </a:p>
        </p:txBody>
      </p:sp>
    </p:spTree>
    <p:extLst>
      <p:ext uri="{BB962C8B-B14F-4D97-AF65-F5344CB8AC3E}">
        <p14:creationId xmlns:p14="http://schemas.microsoft.com/office/powerpoint/2010/main" val="301433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4170" y="104503"/>
            <a:ext cx="67413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b="1" dirty="0" smtClean="0"/>
              <a:t>El color: </a:t>
            </a:r>
            <a:r>
              <a:rPr lang="gl-ES" dirty="0" smtClean="0"/>
              <a:t>el colorido es brusco, rudo, da la impresión de que no </a:t>
            </a:r>
            <a:r>
              <a:rPr lang="gl-ES" dirty="0" err="1" smtClean="0"/>
              <a:t>hubiesen</a:t>
            </a:r>
            <a:r>
              <a:rPr lang="gl-ES" dirty="0" smtClean="0"/>
              <a:t> aprendido a pintar.</a:t>
            </a:r>
          </a:p>
          <a:p>
            <a:pPr algn="just"/>
            <a:r>
              <a:rPr lang="gl-ES" dirty="0" smtClean="0"/>
              <a:t>Para conseguir una gran </a:t>
            </a:r>
            <a:r>
              <a:rPr lang="gl-ES" dirty="0" err="1" smtClean="0"/>
              <a:t>intensidad</a:t>
            </a:r>
            <a:r>
              <a:rPr lang="gl-ES" dirty="0" smtClean="0"/>
              <a:t> </a:t>
            </a:r>
            <a:r>
              <a:rPr lang="gl-ES" dirty="0" err="1" smtClean="0"/>
              <a:t>recurren</a:t>
            </a:r>
            <a:r>
              <a:rPr lang="gl-ES" dirty="0" smtClean="0"/>
              <a:t> a colores puros luminosos, ácidos, </a:t>
            </a:r>
            <a:r>
              <a:rPr lang="gl-ES" dirty="0" err="1" smtClean="0"/>
              <a:t>contrapuestos</a:t>
            </a:r>
            <a:r>
              <a:rPr lang="gl-ES" dirty="0" smtClean="0"/>
              <a:t>.</a:t>
            </a:r>
          </a:p>
          <a:p>
            <a:pPr algn="just"/>
            <a:r>
              <a:rPr lang="gl-ES" dirty="0" smtClean="0"/>
              <a:t>Asocian el color con diferentes </a:t>
            </a:r>
            <a:r>
              <a:rPr lang="gl-ES" dirty="0" err="1" smtClean="0"/>
              <a:t>sentimientos</a:t>
            </a:r>
            <a:r>
              <a:rPr lang="gl-ES" dirty="0" smtClean="0"/>
              <a:t> y estados anímicos.</a:t>
            </a:r>
            <a:endParaRPr lang="gl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37" y="1858829"/>
            <a:ext cx="5066631" cy="433686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614" y="207328"/>
            <a:ext cx="4728605" cy="628055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968137" y="6487885"/>
            <a:ext cx="3344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dirty="0" smtClean="0"/>
              <a:t>Pinturas de </a:t>
            </a:r>
            <a:r>
              <a:rPr lang="gl-ES" sz="1400" dirty="0" err="1" smtClean="0"/>
              <a:t>Bleyl</a:t>
            </a:r>
            <a:endParaRPr lang="gl-ES" sz="1400" dirty="0"/>
          </a:p>
        </p:txBody>
      </p:sp>
    </p:spTree>
    <p:extLst>
      <p:ext uri="{BB962C8B-B14F-4D97-AF65-F5344CB8AC3E}">
        <p14:creationId xmlns:p14="http://schemas.microsoft.com/office/powerpoint/2010/main" val="174191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13210" y="0"/>
            <a:ext cx="61395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b="1" dirty="0" err="1" smtClean="0"/>
              <a:t>Kirchner</a:t>
            </a:r>
            <a:r>
              <a:rPr lang="gl-ES" b="1" dirty="0" smtClean="0"/>
              <a:t> (1880-1938). </a:t>
            </a:r>
            <a:r>
              <a:rPr lang="gl-ES" dirty="0" err="1" smtClean="0"/>
              <a:t>Su</a:t>
            </a:r>
            <a:r>
              <a:rPr lang="gl-ES" dirty="0" smtClean="0"/>
              <a:t> obra está influenciada por la tradición medieval </a:t>
            </a:r>
            <a:r>
              <a:rPr lang="gl-ES" dirty="0" err="1" smtClean="0"/>
              <a:t>alemana</a:t>
            </a:r>
            <a:r>
              <a:rPr lang="gl-ES" dirty="0" smtClean="0"/>
              <a:t> (constante en el Expresionismo alemán). Pretende resaltar la </a:t>
            </a:r>
            <a:r>
              <a:rPr lang="gl-ES" dirty="0" err="1" smtClean="0"/>
              <a:t>maldad</a:t>
            </a:r>
            <a:r>
              <a:rPr lang="gl-ES" dirty="0" smtClean="0"/>
              <a:t>, la </a:t>
            </a:r>
            <a:r>
              <a:rPr lang="gl-ES" dirty="0" err="1" smtClean="0"/>
              <a:t>fealdad</a:t>
            </a:r>
            <a:r>
              <a:rPr lang="gl-ES" dirty="0" smtClean="0"/>
              <a:t> mediante la deformación de las figuras, tendente a la </a:t>
            </a:r>
            <a:r>
              <a:rPr lang="gl-ES" dirty="0" err="1" smtClean="0"/>
              <a:t>verticalización</a:t>
            </a:r>
            <a:r>
              <a:rPr lang="gl-ES" dirty="0" smtClean="0"/>
              <a:t> </a:t>
            </a:r>
            <a:r>
              <a:rPr lang="gl-ES" dirty="0" err="1" smtClean="0"/>
              <a:t>gotizante</a:t>
            </a:r>
            <a:r>
              <a:rPr lang="gl-ES" dirty="0" smtClean="0"/>
              <a:t>, con formas </a:t>
            </a:r>
            <a:r>
              <a:rPr lang="gl-ES" dirty="0" err="1" smtClean="0"/>
              <a:t>exageradas</a:t>
            </a:r>
            <a:r>
              <a:rPr lang="gl-ES" dirty="0" smtClean="0"/>
              <a:t> y angulosas.</a:t>
            </a:r>
            <a:endParaRPr lang="gl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644" y="554626"/>
            <a:ext cx="4780616" cy="533835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8543109" y="5949032"/>
            <a:ext cx="33005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dirty="0" smtClean="0"/>
              <a:t>Autorretrato como soldado</a:t>
            </a:r>
            <a:endParaRPr lang="gl-ES" sz="14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0719"/>
            <a:ext cx="7008466" cy="394226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254033" y="6054429"/>
            <a:ext cx="3500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dirty="0" err="1" smtClean="0"/>
              <a:t>Strassenszene</a:t>
            </a:r>
            <a:endParaRPr lang="gl-ES" sz="1400" dirty="0"/>
          </a:p>
        </p:txBody>
      </p:sp>
    </p:spTree>
    <p:extLst>
      <p:ext uri="{BB962C8B-B14F-4D97-AF65-F5344CB8AC3E}">
        <p14:creationId xmlns:p14="http://schemas.microsoft.com/office/powerpoint/2010/main" val="80707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78674" y="966651"/>
            <a:ext cx="319604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N</a:t>
            </a:r>
            <a:r>
              <a:rPr lang="es-ES" dirty="0" smtClean="0"/>
              <a:t>o </a:t>
            </a:r>
            <a:r>
              <a:rPr lang="es-ES" dirty="0"/>
              <a:t>fue una corriente meramente artística sino una manera de sentir el mundo, de un claro compromiso y carácter revolucionario, marcado por un espíritu de rebeldía y oposición a todo lo establecido, que se corresponde con la atmósfera que rodea la Primera Guerra </a:t>
            </a:r>
            <a:r>
              <a:rPr lang="es-ES" dirty="0" smtClean="0"/>
              <a:t>Mundial.</a:t>
            </a:r>
          </a:p>
          <a:p>
            <a:pPr algn="just"/>
            <a:r>
              <a:rPr lang="es-ES" dirty="0" smtClean="0"/>
              <a:t>Su perspectiva sobre la realidad es pesimista, la humanidad es víctima del poder.</a:t>
            </a:r>
          </a:p>
          <a:p>
            <a:pPr algn="just"/>
            <a:endParaRPr lang="es-ES" dirty="0">
              <a:effectLst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211" y="426720"/>
            <a:ext cx="7610475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48344" y="644434"/>
            <a:ext cx="497259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2ª.- </a:t>
            </a:r>
            <a:r>
              <a:rPr lang="es-ES" sz="2400" b="1" dirty="0"/>
              <a:t>DER BLAUE REITER</a:t>
            </a:r>
            <a:r>
              <a:rPr lang="es-ES" dirty="0"/>
              <a:t>, </a:t>
            </a:r>
            <a:endParaRPr lang="es-ES" dirty="0" smtClean="0"/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En </a:t>
            </a:r>
            <a:r>
              <a:rPr lang="es-ES" dirty="0"/>
              <a:t>castellano </a:t>
            </a:r>
            <a:r>
              <a:rPr lang="es-ES" b="1" dirty="0"/>
              <a:t>“JINETE AZUL</a:t>
            </a:r>
            <a:r>
              <a:rPr lang="es-ES" dirty="0" smtClean="0"/>
              <a:t>”, nombre del Almanaque creado por Kandinsky. </a:t>
            </a:r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2ª ola expresionista, </a:t>
            </a:r>
            <a:r>
              <a:rPr lang="es-ES" dirty="0"/>
              <a:t>se crea </a:t>
            </a:r>
            <a:r>
              <a:rPr lang="es-ES" dirty="0" smtClean="0"/>
              <a:t>en </a:t>
            </a:r>
            <a:r>
              <a:rPr lang="es-ES" dirty="0" err="1" smtClean="0"/>
              <a:t>Munich</a:t>
            </a:r>
            <a:r>
              <a:rPr lang="es-ES" dirty="0" smtClean="0"/>
              <a:t> algo </a:t>
            </a:r>
            <a:r>
              <a:rPr lang="es-ES" dirty="0"/>
              <a:t>más </a:t>
            </a:r>
            <a:r>
              <a:rPr lang="es-ES" dirty="0" smtClean="0"/>
              <a:t>tarde que El puente</a:t>
            </a:r>
            <a:r>
              <a:rPr lang="es-ES" b="1" dirty="0" smtClean="0"/>
              <a:t>. </a:t>
            </a:r>
          </a:p>
          <a:p>
            <a:pPr algn="just"/>
            <a:endParaRPr lang="es-ES" b="1" dirty="0" smtClean="0"/>
          </a:p>
          <a:p>
            <a:pPr algn="just"/>
            <a:r>
              <a:rPr lang="es-ES" dirty="0" smtClean="0"/>
              <a:t>Lo </a:t>
            </a:r>
            <a:r>
              <a:rPr lang="es-ES" dirty="0"/>
              <a:t>integran artistas como </a:t>
            </a:r>
            <a:r>
              <a:rPr lang="es-ES" b="1" dirty="0" smtClean="0"/>
              <a:t>Kandinsky, </a:t>
            </a:r>
            <a:r>
              <a:rPr lang="es-ES" b="1" dirty="0"/>
              <a:t>Franz Marc y </a:t>
            </a:r>
            <a:r>
              <a:rPr lang="es-ES" b="1" dirty="0" err="1"/>
              <a:t>August</a:t>
            </a:r>
            <a:r>
              <a:rPr lang="es-ES" b="1" dirty="0"/>
              <a:t> </a:t>
            </a:r>
            <a:r>
              <a:rPr lang="es-ES" b="1" dirty="0" err="1"/>
              <a:t>Macke</a:t>
            </a:r>
            <a:r>
              <a:rPr lang="es-ES" b="1" dirty="0"/>
              <a:t> </a:t>
            </a:r>
            <a:r>
              <a:rPr lang="es-ES" dirty="0"/>
              <a:t>(estos dos últimos murieron en el frente en la I Guerra Mundial y Kandinsky regresa a Rusia</a:t>
            </a:r>
            <a:r>
              <a:rPr lang="es-ES" dirty="0" smtClean="0"/>
              <a:t>).</a:t>
            </a:r>
          </a:p>
          <a:p>
            <a:pPr algn="just"/>
            <a:endParaRPr lang="es-ES" dirty="0" smtClean="0"/>
          </a:p>
          <a:p>
            <a:pPr algn="just"/>
            <a:r>
              <a:rPr lang="es-ES" dirty="0"/>
              <a:t>Siguen el planteamiento de “</a:t>
            </a:r>
            <a:r>
              <a:rPr lang="es-ES" b="1" i="1" dirty="0"/>
              <a:t>idea del arte total” </a:t>
            </a:r>
            <a:r>
              <a:rPr lang="es-ES" dirty="0"/>
              <a:t>colaborando con otros artistas: </a:t>
            </a:r>
            <a:r>
              <a:rPr lang="es-ES" dirty="0" smtClean="0"/>
              <a:t>músicos, </a:t>
            </a:r>
            <a:r>
              <a:rPr lang="es-ES" dirty="0"/>
              <a:t>literatos etc</a:t>
            </a:r>
            <a:r>
              <a:rPr lang="es-ES" dirty="0" smtClean="0"/>
              <a:t>.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008" y="0"/>
            <a:ext cx="48966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7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104502"/>
            <a:ext cx="53559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>
                <a:effectLst/>
              </a:rPr>
              <a:t>Defendían la libertad de experimentación y de creación por lo que no era un grupo que tuviera un programa común.</a:t>
            </a:r>
          </a:p>
          <a:p>
            <a:pPr algn="just"/>
            <a:r>
              <a:rPr lang="es-ES" dirty="0" smtClean="0"/>
              <a:t>No propugnaba una unidad formal ya que el arte es una cuestión espiritual, no de forma.</a:t>
            </a:r>
          </a:p>
          <a:p>
            <a:pPr algn="just"/>
            <a:r>
              <a:rPr lang="es-ES" dirty="0" smtClean="0">
                <a:effectLst/>
              </a:rPr>
              <a:t>Se esfuerzan por la búsqueda de </a:t>
            </a:r>
            <a:r>
              <a:rPr lang="es-ES" dirty="0" smtClean="0"/>
              <a:t>un</a:t>
            </a:r>
            <a:r>
              <a:rPr lang="es-ES" dirty="0" smtClean="0">
                <a:effectLst/>
              </a:rPr>
              <a:t>a nueva espiritualidad,(“Sobre lo espiritual en el arte” libro de Kandinsky).</a:t>
            </a:r>
            <a:endParaRPr lang="es-ES" dirty="0">
              <a:effectLst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906" y="600891"/>
            <a:ext cx="6785890" cy="567798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512525" y="6278880"/>
            <a:ext cx="42236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dirty="0" err="1" smtClean="0"/>
              <a:t>Caballo</a:t>
            </a:r>
            <a:r>
              <a:rPr lang="gl-ES" sz="1400" dirty="0" smtClean="0"/>
              <a:t> soñando. Franz </a:t>
            </a:r>
            <a:r>
              <a:rPr lang="gl-ES" sz="1400" dirty="0" err="1" smtClean="0"/>
              <a:t>Marc</a:t>
            </a:r>
            <a:endParaRPr lang="gl-ES" sz="14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00" y="2412825"/>
            <a:ext cx="4395243" cy="3861929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78378" y="6277731"/>
            <a:ext cx="4537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dirty="0" err="1" smtClean="0"/>
              <a:t>Paisaje</a:t>
            </a:r>
            <a:r>
              <a:rPr lang="gl-ES" sz="1400" dirty="0" smtClean="0"/>
              <a:t> de vacas con </a:t>
            </a:r>
            <a:r>
              <a:rPr lang="gl-ES" sz="1400" dirty="0" err="1" smtClean="0"/>
              <a:t>camello</a:t>
            </a:r>
            <a:r>
              <a:rPr lang="gl-ES" sz="1400" dirty="0" smtClean="0"/>
              <a:t>. </a:t>
            </a:r>
            <a:r>
              <a:rPr lang="gl-ES" sz="1400" dirty="0" err="1" smtClean="0"/>
              <a:t>Macke</a:t>
            </a:r>
            <a:endParaRPr lang="gl-ES" sz="1400" dirty="0"/>
          </a:p>
        </p:txBody>
      </p:sp>
    </p:spTree>
    <p:extLst>
      <p:ext uri="{BB962C8B-B14F-4D97-AF65-F5344CB8AC3E}">
        <p14:creationId xmlns:p14="http://schemas.microsoft.com/office/powerpoint/2010/main" val="129590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22215" y="235131"/>
            <a:ext cx="9971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dirty="0" smtClean="0"/>
              <a:t>Intentan integrar distintas artes. En relación con la desvalorización de la forma y la </a:t>
            </a:r>
            <a:r>
              <a:rPr lang="gl-ES" dirty="0" err="1" smtClean="0"/>
              <a:t>intemporalidad</a:t>
            </a:r>
            <a:r>
              <a:rPr lang="gl-ES" dirty="0" smtClean="0"/>
              <a:t> del </a:t>
            </a:r>
            <a:r>
              <a:rPr lang="gl-ES" dirty="0" err="1" smtClean="0"/>
              <a:t>espíritu</a:t>
            </a:r>
            <a:r>
              <a:rPr lang="gl-ES" dirty="0" smtClean="0"/>
              <a:t>, </a:t>
            </a:r>
            <a:r>
              <a:rPr lang="gl-ES" dirty="0" err="1" smtClean="0"/>
              <a:t>Kandinsky</a:t>
            </a:r>
            <a:r>
              <a:rPr lang="gl-ES" dirty="0" smtClean="0"/>
              <a:t> crea metáforas </a:t>
            </a:r>
            <a:r>
              <a:rPr lang="gl-ES" dirty="0" err="1" smtClean="0"/>
              <a:t>musicales</a:t>
            </a:r>
            <a:r>
              <a:rPr lang="gl-ES" dirty="0" smtClean="0"/>
              <a:t> (gran influencia de la música en </a:t>
            </a:r>
            <a:r>
              <a:rPr lang="gl-ES" dirty="0" err="1" smtClean="0"/>
              <a:t>su</a:t>
            </a:r>
            <a:r>
              <a:rPr lang="gl-ES" dirty="0" smtClean="0"/>
              <a:t> pintura)</a:t>
            </a:r>
            <a:endParaRPr lang="gl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4601"/>
            <a:ext cx="6231380" cy="459839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22216" y="6331131"/>
            <a:ext cx="113995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dirty="0" err="1" smtClean="0"/>
              <a:t>Paisaje</a:t>
            </a:r>
            <a:r>
              <a:rPr lang="gl-ES" sz="1400" dirty="0" smtClean="0"/>
              <a:t> romántico. </a:t>
            </a:r>
            <a:r>
              <a:rPr lang="gl-ES" sz="1400" dirty="0" err="1" smtClean="0"/>
              <a:t>Kandinsky</a:t>
            </a:r>
            <a:r>
              <a:rPr lang="gl-ES" sz="1400" dirty="0" smtClean="0"/>
              <a:t>. 1911                                                               Improvisación 3. </a:t>
            </a:r>
            <a:r>
              <a:rPr lang="gl-ES" sz="1400" dirty="0" err="1" smtClean="0"/>
              <a:t>Kandinsky</a:t>
            </a:r>
            <a:endParaRPr lang="gl-ES" sz="1400" dirty="0"/>
          </a:p>
        </p:txBody>
      </p:sp>
      <p:pic>
        <p:nvPicPr>
          <p:cNvPr id="1026" name="Picture 2" descr="Foto: Kandinsky - 'Improvisación III' (1909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380" y="1571897"/>
            <a:ext cx="5948134" cy="446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54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91589" y="391886"/>
            <a:ext cx="342246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La temática es similar al grupo de </a:t>
            </a:r>
            <a:r>
              <a:rPr lang="es-ES" dirty="0" smtClean="0"/>
              <a:t>Dresde. No tienen ningún deseo de ser reformadores sociales o políticos. </a:t>
            </a:r>
          </a:p>
          <a:p>
            <a:pPr algn="just"/>
            <a:endParaRPr lang="es-ES" dirty="0" smtClean="0"/>
          </a:p>
          <a:p>
            <a:pPr algn="just"/>
            <a:r>
              <a:rPr lang="es-ES" dirty="0"/>
              <a:t>Puesto que el arte académico carece de creatividad, reúnen imágenes de objetos egipcios antiguos, dibujos infantiles y las últimas innovaciones artísticas</a:t>
            </a:r>
            <a:r>
              <a:rPr lang="es-ES" dirty="0" smtClean="0"/>
              <a:t>.</a:t>
            </a:r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Su </a:t>
            </a:r>
            <a:r>
              <a:rPr lang="es-ES" dirty="0"/>
              <a:t>pintura refleja la influencia de otros movimientos como el cubismo, y se aprecia una clara tendencia hacia la abstracción y la no </a:t>
            </a:r>
            <a:r>
              <a:rPr lang="es-ES" dirty="0" smtClean="0"/>
              <a:t>objetividad.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529" y="247065"/>
            <a:ext cx="3592118" cy="605413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 flipH="1">
            <a:off x="8577862" y="6446017"/>
            <a:ext cx="2697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200" dirty="0" smtClean="0"/>
              <a:t>Café turco. </a:t>
            </a:r>
            <a:r>
              <a:rPr lang="gl-ES" sz="1200" dirty="0" err="1" smtClean="0"/>
              <a:t>Macke</a:t>
            </a:r>
            <a:endParaRPr lang="gl-ES" sz="12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967" y="391886"/>
            <a:ext cx="4392587" cy="590931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962400" y="6353684"/>
            <a:ext cx="3614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200" dirty="0" err="1" smtClean="0"/>
              <a:t>Caballo</a:t>
            </a:r>
            <a:r>
              <a:rPr lang="gl-ES" sz="1200" dirty="0" smtClean="0"/>
              <a:t> azul. Franz </a:t>
            </a:r>
            <a:r>
              <a:rPr lang="gl-ES" sz="1200" dirty="0" err="1" smtClean="0"/>
              <a:t>Marc</a:t>
            </a:r>
            <a:endParaRPr lang="gl-ES" sz="1200" dirty="0"/>
          </a:p>
        </p:txBody>
      </p:sp>
    </p:spTree>
    <p:extLst>
      <p:ext uri="{BB962C8B-B14F-4D97-AF65-F5344CB8AC3E}">
        <p14:creationId xmlns:p14="http://schemas.microsoft.com/office/powerpoint/2010/main" val="373114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00298" y="95794"/>
            <a:ext cx="488550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sz="2400" b="1" dirty="0" smtClean="0"/>
              <a:t>La “</a:t>
            </a:r>
            <a:r>
              <a:rPr lang="gl-ES" sz="2400" b="1" dirty="0" err="1" smtClean="0"/>
              <a:t>Nueva</a:t>
            </a:r>
            <a:r>
              <a:rPr lang="gl-ES" sz="2400" b="1" dirty="0" smtClean="0"/>
              <a:t> </a:t>
            </a:r>
            <a:r>
              <a:rPr lang="gl-ES" sz="2400" b="1" dirty="0" err="1" smtClean="0"/>
              <a:t>objetividad</a:t>
            </a:r>
            <a:r>
              <a:rPr lang="gl-ES" sz="2400" b="1" dirty="0" smtClean="0"/>
              <a:t>”. </a:t>
            </a:r>
          </a:p>
          <a:p>
            <a:pPr algn="just"/>
            <a:r>
              <a:rPr lang="gl-ES" dirty="0" smtClean="0"/>
              <a:t>Última fase del expresionismo alemán, influída por el </a:t>
            </a:r>
            <a:r>
              <a:rPr lang="gl-ES" dirty="0" err="1" smtClean="0"/>
              <a:t>desorden</a:t>
            </a:r>
            <a:r>
              <a:rPr lang="gl-ES" dirty="0" smtClean="0"/>
              <a:t> </a:t>
            </a:r>
            <a:r>
              <a:rPr lang="gl-ES" dirty="0" err="1" smtClean="0"/>
              <a:t>Dadá</a:t>
            </a:r>
            <a:r>
              <a:rPr lang="gl-ES" dirty="0" smtClean="0"/>
              <a:t>, que pretende ser un arte útil a la </a:t>
            </a:r>
            <a:r>
              <a:rPr lang="gl-ES" dirty="0" err="1" smtClean="0"/>
              <a:t>sociedad</a:t>
            </a:r>
            <a:r>
              <a:rPr lang="gl-ES" dirty="0" smtClean="0"/>
              <a:t> mediante un realismo de denuncia de la </a:t>
            </a:r>
            <a:r>
              <a:rPr lang="gl-ES" dirty="0" err="1" smtClean="0"/>
              <a:t>sociedad</a:t>
            </a:r>
            <a:r>
              <a:rPr lang="gl-ES" dirty="0" smtClean="0"/>
              <a:t> contemporánea.</a:t>
            </a:r>
            <a:endParaRPr lang="gl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8" y="2331022"/>
            <a:ext cx="5224627" cy="395656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88743" y="6518365"/>
            <a:ext cx="63920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dirty="0" smtClean="0"/>
              <a:t>Los </a:t>
            </a:r>
            <a:r>
              <a:rPr lang="gl-ES" sz="1400" dirty="0" err="1" smtClean="0"/>
              <a:t>lisiados</a:t>
            </a:r>
            <a:r>
              <a:rPr lang="gl-ES" sz="1400" dirty="0" smtClean="0"/>
              <a:t> de la guerra. </a:t>
            </a:r>
            <a:r>
              <a:rPr lang="gl-ES" sz="1400" dirty="0" err="1" smtClean="0"/>
              <a:t>Otto</a:t>
            </a:r>
            <a:r>
              <a:rPr lang="gl-ES" sz="1400" dirty="0" smtClean="0"/>
              <a:t> </a:t>
            </a:r>
            <a:r>
              <a:rPr lang="gl-ES" sz="1400" dirty="0" err="1" smtClean="0"/>
              <a:t>Dix</a:t>
            </a:r>
            <a:endParaRPr lang="gl-ES" sz="1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0" y="0"/>
            <a:ext cx="5553994" cy="632483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339840" y="6428739"/>
            <a:ext cx="3526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200" dirty="0" smtClean="0"/>
              <a:t>Eclipse del sol. </a:t>
            </a:r>
            <a:r>
              <a:rPr lang="gl-ES" sz="1200" dirty="0" err="1" smtClean="0"/>
              <a:t>Grosz</a:t>
            </a:r>
            <a:r>
              <a:rPr lang="gl-ES" dirty="0" smtClean="0"/>
              <a:t>.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419482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085807" y="870858"/>
            <a:ext cx="249936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gl-ES" dirty="0"/>
          </a:p>
          <a:p>
            <a:pPr algn="just"/>
            <a:r>
              <a:rPr lang="gl-ES" dirty="0"/>
              <a:t>Destacan George </a:t>
            </a:r>
            <a:r>
              <a:rPr lang="gl-ES" dirty="0" err="1"/>
              <a:t>Grosz</a:t>
            </a:r>
            <a:r>
              <a:rPr lang="gl-ES" dirty="0"/>
              <a:t>, </a:t>
            </a:r>
            <a:r>
              <a:rPr lang="gl-ES" dirty="0" err="1"/>
              <a:t>cuya</a:t>
            </a:r>
            <a:r>
              <a:rPr lang="gl-ES" dirty="0"/>
              <a:t> obra, </a:t>
            </a:r>
            <a:r>
              <a:rPr lang="gl-ES" dirty="0" err="1"/>
              <a:t>llena</a:t>
            </a:r>
            <a:r>
              <a:rPr lang="gl-ES" dirty="0"/>
              <a:t> de sarcasmo pretende denunciar la perversión y ansia de poder que se oculta </a:t>
            </a:r>
            <a:r>
              <a:rPr lang="gl-ES" dirty="0" err="1"/>
              <a:t>bajo</a:t>
            </a:r>
            <a:r>
              <a:rPr lang="gl-ES" dirty="0"/>
              <a:t> la </a:t>
            </a:r>
            <a:r>
              <a:rPr lang="gl-ES" dirty="0" err="1"/>
              <a:t>respetabilidad</a:t>
            </a:r>
            <a:r>
              <a:rPr lang="gl-ES" dirty="0"/>
              <a:t> </a:t>
            </a:r>
            <a:r>
              <a:rPr lang="gl-ES" dirty="0" smtClean="0"/>
              <a:t>burguesa.</a:t>
            </a:r>
          </a:p>
          <a:p>
            <a:pPr algn="just"/>
            <a:endParaRPr lang="gl-ES" dirty="0"/>
          </a:p>
          <a:p>
            <a:pPr algn="just"/>
            <a:endParaRPr lang="gl-ES" dirty="0" smtClean="0"/>
          </a:p>
          <a:p>
            <a:pPr algn="just"/>
            <a:r>
              <a:rPr lang="gl-ES" dirty="0" smtClean="0"/>
              <a:t> </a:t>
            </a:r>
            <a:r>
              <a:rPr lang="gl-ES" dirty="0" err="1"/>
              <a:t>Otto</a:t>
            </a:r>
            <a:r>
              <a:rPr lang="gl-ES" dirty="0"/>
              <a:t> </a:t>
            </a:r>
            <a:r>
              <a:rPr lang="gl-ES" dirty="0" err="1"/>
              <a:t>Dix</a:t>
            </a:r>
            <a:r>
              <a:rPr lang="gl-ES" dirty="0"/>
              <a:t>, notable en </a:t>
            </a:r>
            <a:r>
              <a:rPr lang="gl-ES" dirty="0" err="1"/>
              <a:t>sus</a:t>
            </a:r>
            <a:r>
              <a:rPr lang="gl-ES" dirty="0"/>
              <a:t> obras que denuncian la miseria, infamia y estupidez de la guerra.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5" y="0"/>
            <a:ext cx="4874881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972594" y="130628"/>
            <a:ext cx="103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200" dirty="0" err="1" smtClean="0"/>
              <a:t>Metrópolis</a:t>
            </a:r>
            <a:r>
              <a:rPr lang="gl-ES" sz="1200" dirty="0" smtClean="0"/>
              <a:t>. </a:t>
            </a:r>
            <a:r>
              <a:rPr lang="gl-ES" sz="1200" dirty="0" err="1" smtClean="0"/>
              <a:t>Grosz</a:t>
            </a:r>
            <a:endParaRPr lang="gl-ES" sz="12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190" y="0"/>
            <a:ext cx="3413759" cy="334682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561" y="3429000"/>
            <a:ext cx="3544388" cy="348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004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84598"/>
            <a:ext cx="411915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dirty="0" smtClean="0"/>
              <a:t>En </a:t>
            </a:r>
            <a:r>
              <a:rPr lang="gl-ES" dirty="0" smtClean="0"/>
              <a:t>Austria , en los últimos años del Expresionismo, </a:t>
            </a:r>
            <a:r>
              <a:rPr lang="gl-ES" b="1" u="sng" dirty="0" smtClean="0"/>
              <a:t>Óscar </a:t>
            </a:r>
            <a:r>
              <a:rPr lang="gl-ES" b="1" u="sng" dirty="0" err="1" smtClean="0"/>
              <a:t>Kokoschka</a:t>
            </a:r>
            <a:r>
              <a:rPr lang="gl-ES" b="1" u="sng" dirty="0" smtClean="0"/>
              <a:t> </a:t>
            </a:r>
            <a:r>
              <a:rPr lang="gl-ES" dirty="0" smtClean="0"/>
              <a:t>(1886-1980).</a:t>
            </a:r>
          </a:p>
          <a:p>
            <a:pPr algn="just"/>
            <a:endParaRPr lang="gl-ES" dirty="0" smtClean="0"/>
          </a:p>
          <a:p>
            <a:pPr algn="just"/>
            <a:endParaRPr lang="gl-ES" dirty="0"/>
          </a:p>
          <a:p>
            <a:pPr algn="just"/>
            <a:r>
              <a:rPr lang="gl-ES" dirty="0" err="1"/>
              <a:t>E</a:t>
            </a:r>
            <a:r>
              <a:rPr lang="gl-ES" dirty="0" err="1" smtClean="0"/>
              <a:t>xploró</a:t>
            </a:r>
            <a:r>
              <a:rPr lang="gl-ES" dirty="0" smtClean="0"/>
              <a:t> </a:t>
            </a:r>
            <a:r>
              <a:rPr lang="gl-ES" dirty="0" err="1" smtClean="0"/>
              <a:t>muy</a:t>
            </a:r>
            <a:r>
              <a:rPr lang="gl-ES" dirty="0" smtClean="0"/>
              <a:t> profundamente las </a:t>
            </a:r>
            <a:r>
              <a:rPr lang="gl-ES" dirty="0" err="1" smtClean="0"/>
              <a:t>pasiones</a:t>
            </a:r>
            <a:r>
              <a:rPr lang="gl-ES" dirty="0" smtClean="0"/>
              <a:t> humanas. </a:t>
            </a:r>
          </a:p>
          <a:p>
            <a:pPr algn="just"/>
            <a:endParaRPr lang="gl-ES" dirty="0" smtClean="0"/>
          </a:p>
          <a:p>
            <a:pPr algn="just"/>
            <a:endParaRPr lang="gl-ES" dirty="0"/>
          </a:p>
          <a:p>
            <a:pPr algn="just"/>
            <a:r>
              <a:rPr lang="gl-ES" dirty="0" smtClean="0"/>
              <a:t>Influenciado por </a:t>
            </a:r>
            <a:r>
              <a:rPr lang="gl-ES" dirty="0" err="1" smtClean="0"/>
              <a:t>Freud</a:t>
            </a:r>
            <a:r>
              <a:rPr lang="gl-ES" dirty="0" smtClean="0"/>
              <a:t>, intenta plasmar en </a:t>
            </a:r>
            <a:r>
              <a:rPr lang="gl-ES" dirty="0" err="1" smtClean="0"/>
              <a:t>sus</a:t>
            </a:r>
            <a:r>
              <a:rPr lang="gl-ES" dirty="0" smtClean="0"/>
              <a:t> </a:t>
            </a:r>
            <a:r>
              <a:rPr lang="gl-ES" dirty="0" err="1" smtClean="0"/>
              <a:t>cuadros</a:t>
            </a:r>
            <a:r>
              <a:rPr lang="gl-ES" dirty="0" smtClean="0"/>
              <a:t> </a:t>
            </a:r>
            <a:r>
              <a:rPr lang="gl-ES" dirty="0" err="1" smtClean="0"/>
              <a:t>rasgos</a:t>
            </a:r>
            <a:r>
              <a:rPr lang="gl-ES" dirty="0" smtClean="0"/>
              <a:t> y símbolos </a:t>
            </a:r>
            <a:r>
              <a:rPr lang="gl-ES" dirty="0" err="1" smtClean="0"/>
              <a:t>psicológicos</a:t>
            </a:r>
            <a:r>
              <a:rPr lang="gl-ES" dirty="0" smtClean="0"/>
              <a:t> o </a:t>
            </a:r>
            <a:r>
              <a:rPr lang="gl-ES" dirty="0" err="1" smtClean="0"/>
              <a:t>psicoanalíticos</a:t>
            </a:r>
            <a:r>
              <a:rPr lang="gl-ES" dirty="0" smtClean="0"/>
              <a:t>.</a:t>
            </a:r>
            <a:endParaRPr lang="gl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259" y="643812"/>
            <a:ext cx="6946774" cy="576694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408505" y="6410753"/>
            <a:ext cx="2099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200" dirty="0" smtClean="0"/>
              <a:t>La </a:t>
            </a:r>
            <a:r>
              <a:rPr lang="gl-ES" sz="1200" dirty="0" err="1" smtClean="0"/>
              <a:t>Tempestad</a:t>
            </a:r>
            <a:endParaRPr lang="gl-ES" sz="12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7917"/>
            <a:ext cx="4607189" cy="282454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821094" y="6503086"/>
            <a:ext cx="3191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dirty="0" smtClean="0"/>
              <a:t>Los emigrantes</a:t>
            </a:r>
            <a:endParaRPr lang="gl-ES" sz="1400" dirty="0"/>
          </a:p>
        </p:txBody>
      </p:sp>
    </p:spTree>
    <p:extLst>
      <p:ext uri="{BB962C8B-B14F-4D97-AF65-F5344CB8AC3E}">
        <p14:creationId xmlns:p14="http://schemas.microsoft.com/office/powerpoint/2010/main" val="307193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95942" y="304177"/>
            <a:ext cx="37446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gl-ES" dirty="0"/>
          </a:p>
          <a:p>
            <a:pPr algn="just"/>
            <a:r>
              <a:rPr lang="gl-ES" dirty="0" err="1"/>
              <a:t>Aunque</a:t>
            </a:r>
            <a:r>
              <a:rPr lang="gl-ES" dirty="0"/>
              <a:t> </a:t>
            </a:r>
            <a:r>
              <a:rPr lang="gl-ES" dirty="0" err="1"/>
              <a:t>su</a:t>
            </a:r>
            <a:r>
              <a:rPr lang="gl-ES" dirty="0"/>
              <a:t> obra es figurativa </a:t>
            </a:r>
            <a:r>
              <a:rPr lang="gl-ES" dirty="0" err="1"/>
              <a:t>sus</a:t>
            </a:r>
            <a:r>
              <a:rPr lang="gl-ES" dirty="0"/>
              <a:t> trazos </a:t>
            </a:r>
            <a:r>
              <a:rPr lang="gl-ES" dirty="0" err="1"/>
              <a:t>rayan</a:t>
            </a:r>
            <a:r>
              <a:rPr lang="gl-ES" dirty="0"/>
              <a:t> la caricatura.</a:t>
            </a:r>
          </a:p>
          <a:p>
            <a:pPr algn="just"/>
            <a:r>
              <a:rPr lang="gl-ES" dirty="0"/>
              <a:t>En </a:t>
            </a:r>
            <a:r>
              <a:rPr lang="gl-ES" dirty="0" err="1"/>
              <a:t>sus</a:t>
            </a:r>
            <a:r>
              <a:rPr lang="gl-ES" dirty="0"/>
              <a:t> </a:t>
            </a:r>
            <a:r>
              <a:rPr lang="gl-ES" dirty="0" err="1"/>
              <a:t>cuadros</a:t>
            </a:r>
            <a:r>
              <a:rPr lang="gl-ES" dirty="0"/>
              <a:t> utiliza colores violentos. Con la fusión de grises y azules simbólicos con manchas de </a:t>
            </a:r>
            <a:r>
              <a:rPr lang="gl-ES" dirty="0" err="1"/>
              <a:t>rojo</a:t>
            </a:r>
            <a:r>
              <a:rPr lang="gl-ES" dirty="0"/>
              <a:t> y </a:t>
            </a:r>
            <a:r>
              <a:rPr lang="gl-ES" dirty="0" err="1"/>
              <a:t>amarillo</a:t>
            </a:r>
            <a:endParaRPr lang="gl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189" y="582306"/>
            <a:ext cx="7436971" cy="521697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210076" y="6020733"/>
            <a:ext cx="4275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dirty="0" err="1" smtClean="0"/>
              <a:t>Pareja</a:t>
            </a:r>
            <a:r>
              <a:rPr lang="gl-ES" sz="1400" dirty="0" smtClean="0"/>
              <a:t> de </a:t>
            </a:r>
            <a:r>
              <a:rPr lang="gl-ES" sz="1400" dirty="0" err="1" smtClean="0"/>
              <a:t>enamorados</a:t>
            </a:r>
            <a:r>
              <a:rPr lang="gl-ES" sz="1400" dirty="0" smtClean="0"/>
              <a:t> con gato</a:t>
            </a:r>
            <a:endParaRPr lang="gl-ES" sz="14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42" y="2485653"/>
            <a:ext cx="3960194" cy="331363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43812" y="6020733"/>
            <a:ext cx="2528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dirty="0" err="1" smtClean="0"/>
              <a:t>Marianne</a:t>
            </a:r>
            <a:endParaRPr lang="gl-ES" sz="1400" dirty="0"/>
          </a:p>
        </p:txBody>
      </p:sp>
    </p:spTree>
    <p:extLst>
      <p:ext uri="{BB962C8B-B14F-4D97-AF65-F5344CB8AC3E}">
        <p14:creationId xmlns:p14="http://schemas.microsoft.com/office/powerpoint/2010/main" val="2887290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/>
            </a:r>
            <a:br>
              <a:rPr lang="es-ES" dirty="0"/>
            </a:br>
            <a:endParaRPr lang="gl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287384" y="957942"/>
            <a:ext cx="37185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Es un fenómeno que se circunscribe a Alemania y que toma como meta la síntesis de las artes. </a:t>
            </a:r>
            <a:endParaRPr lang="es-ES" dirty="0" smtClean="0"/>
          </a:p>
          <a:p>
            <a:pPr algn="just"/>
            <a:r>
              <a:rPr lang="es-ES" dirty="0" smtClean="0"/>
              <a:t>De </a:t>
            </a:r>
            <a:r>
              <a:rPr lang="es-ES" dirty="0"/>
              <a:t>ahí el intento de integración de la música y de la pintura en Kandinsky, entre pintura y poesía de </a:t>
            </a:r>
            <a:r>
              <a:rPr lang="es-ES" dirty="0" err="1" smtClean="0"/>
              <a:t>Klee</a:t>
            </a:r>
            <a:r>
              <a:rPr lang="es-ES" dirty="0" smtClean="0"/>
              <a:t>. Abundan las experiencias de poetas pintores, poetas, escultores, pintores músicos.</a:t>
            </a:r>
            <a:r>
              <a:rPr lang="es-ES" dirty="0"/>
              <a:t/>
            </a:r>
            <a:br>
              <a:rPr lang="es-ES" dirty="0"/>
            </a:br>
            <a:endParaRPr lang="gl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665" y="957942"/>
            <a:ext cx="7808382" cy="545221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516777" y="6087292"/>
            <a:ext cx="2569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dirty="0" smtClean="0"/>
              <a:t>Composición V.</a:t>
            </a:r>
          </a:p>
          <a:p>
            <a:r>
              <a:rPr lang="gl-ES" sz="1400" dirty="0" err="1" smtClean="0"/>
              <a:t>Kandinsky</a:t>
            </a:r>
            <a:r>
              <a:rPr lang="gl-ES" sz="1400" dirty="0" smtClean="0"/>
              <a:t>. 1911</a:t>
            </a:r>
            <a:endParaRPr lang="gl-ES" sz="1400" dirty="0"/>
          </a:p>
        </p:txBody>
      </p:sp>
    </p:spTree>
    <p:extLst>
      <p:ext uri="{BB962C8B-B14F-4D97-AF65-F5344CB8AC3E}">
        <p14:creationId xmlns:p14="http://schemas.microsoft.com/office/powerpoint/2010/main" val="302570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00297" y="2246811"/>
            <a:ext cx="41888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Definen la experiencia creativa como una vivencia total </a:t>
            </a:r>
            <a:r>
              <a:rPr lang="es-ES" dirty="0" err="1"/>
              <a:t>Erlebnis</a:t>
            </a:r>
            <a:r>
              <a:rPr lang="es-ES" dirty="0"/>
              <a:t>, como una interacción entre el arte y la vida.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Se </a:t>
            </a:r>
            <a:r>
              <a:rPr lang="es-ES" dirty="0"/>
              <a:t>apoyan en experiencias psíquicas o primitivas para estimular la vivencia existencial y estética</a:t>
            </a:r>
            <a:endParaRPr lang="gl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331" y="584345"/>
            <a:ext cx="7548894" cy="548553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 flipH="1">
            <a:off x="5331821" y="6183085"/>
            <a:ext cx="371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dirty="0" smtClean="0"/>
              <a:t>2 </a:t>
            </a:r>
            <a:r>
              <a:rPr lang="gl-ES" sz="1400" dirty="0" err="1" smtClean="0"/>
              <a:t>muchachas</a:t>
            </a:r>
            <a:r>
              <a:rPr lang="gl-ES" sz="1400" dirty="0" smtClean="0"/>
              <a:t>. </a:t>
            </a:r>
            <a:r>
              <a:rPr lang="gl-ES" sz="1400" dirty="0" err="1" smtClean="0"/>
              <a:t>Kirchner</a:t>
            </a:r>
            <a:endParaRPr lang="gl-ES" sz="1400" dirty="0"/>
          </a:p>
        </p:txBody>
      </p:sp>
    </p:spTree>
    <p:extLst>
      <p:ext uri="{BB962C8B-B14F-4D97-AF65-F5344CB8AC3E}">
        <p14:creationId xmlns:p14="http://schemas.microsoft.com/office/powerpoint/2010/main" val="87144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87382" y="113212"/>
            <a:ext cx="48680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El término </a:t>
            </a:r>
            <a:r>
              <a:rPr lang="es-ES" b="1" dirty="0"/>
              <a:t>Expresionismo </a:t>
            </a:r>
            <a:r>
              <a:rPr lang="es-ES" dirty="0"/>
              <a:t>supone una clara contraposición al de </a:t>
            </a:r>
            <a:r>
              <a:rPr lang="es-ES" b="1" dirty="0"/>
              <a:t>Impresionismo</a:t>
            </a:r>
            <a:r>
              <a:rPr lang="es-ES" dirty="0"/>
              <a:t>, ya que este último se entendería como un movimiento </a:t>
            </a:r>
            <a:r>
              <a:rPr lang="es-ES" b="1" dirty="0"/>
              <a:t>de </a:t>
            </a:r>
            <a:r>
              <a:rPr lang="es-ES" b="1" i="1" dirty="0"/>
              <a:t>fuera a adentro</a:t>
            </a:r>
            <a:r>
              <a:rPr lang="es-ES" b="1" dirty="0"/>
              <a:t>, </a:t>
            </a:r>
            <a:r>
              <a:rPr lang="es-ES" dirty="0"/>
              <a:t>mientras que el Expresionismo implica un movimiento de </a:t>
            </a:r>
            <a:r>
              <a:rPr lang="es-ES" b="1" i="1" dirty="0"/>
              <a:t>dentro a afuera </a:t>
            </a:r>
            <a:r>
              <a:rPr lang="es-ES" dirty="0"/>
              <a:t>en la relación del artista con lo que le rodea.</a:t>
            </a:r>
            <a:endParaRPr lang="es-ES" dirty="0">
              <a:effectLst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304" y="113212"/>
            <a:ext cx="5385766" cy="632242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869577" y="6550223"/>
            <a:ext cx="4868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dirty="0" smtClean="0"/>
              <a:t>Autorretrato con monóculo. </a:t>
            </a:r>
            <a:r>
              <a:rPr lang="gl-ES" sz="1400" dirty="0" err="1" smtClean="0"/>
              <a:t>Schmidt-Rottluff</a:t>
            </a:r>
            <a:endParaRPr lang="gl-ES" sz="1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03" y="2142308"/>
            <a:ext cx="3902466" cy="431222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96389" y="6454532"/>
            <a:ext cx="4119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dirty="0" smtClean="0"/>
              <a:t>Retrato de Rosa </a:t>
            </a:r>
            <a:r>
              <a:rPr lang="gl-ES" sz="1400" dirty="0" err="1" smtClean="0"/>
              <a:t>Shapiro</a:t>
            </a:r>
            <a:r>
              <a:rPr lang="gl-ES" sz="1400" dirty="0" smtClean="0"/>
              <a:t>. </a:t>
            </a:r>
            <a:r>
              <a:rPr lang="gl-ES" sz="1400" dirty="0" err="1" smtClean="0"/>
              <a:t>Schmidt-Rottluff</a:t>
            </a:r>
            <a:endParaRPr lang="gl-ES" sz="1400" dirty="0"/>
          </a:p>
        </p:txBody>
      </p:sp>
    </p:spTree>
    <p:extLst>
      <p:ext uri="{BB962C8B-B14F-4D97-AF65-F5344CB8AC3E}">
        <p14:creationId xmlns:p14="http://schemas.microsoft.com/office/powerpoint/2010/main" val="427128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43060" y="403646"/>
            <a:ext cx="441524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Tras las pinturas expresionistas se esconde un grito, y, la angustia, el temor, la miseria y la opresión, van a ser temas frecuentes en los cuadros.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El </a:t>
            </a:r>
            <a:r>
              <a:rPr lang="es-ES" dirty="0"/>
              <a:t>expresionismo se opone al positivismo y niega todo lo que éste pudiera comportar, tomando a Nietzsche como punto de partida para ofrecer una visión del mundo nihilista.</a:t>
            </a:r>
            <a:endParaRPr lang="es-ES" dirty="0">
              <a:effectLst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798" y="0"/>
            <a:ext cx="5425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8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52846" y="609600"/>
            <a:ext cx="39711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Se consideran </a:t>
            </a:r>
            <a:r>
              <a:rPr lang="es-ES" b="1" dirty="0" smtClean="0"/>
              <a:t>Precursores </a:t>
            </a:r>
            <a:r>
              <a:rPr lang="es-ES" dirty="0" smtClean="0"/>
              <a:t>de </a:t>
            </a:r>
            <a:r>
              <a:rPr lang="es-ES" dirty="0"/>
              <a:t>este </a:t>
            </a:r>
            <a:r>
              <a:rPr lang="es-ES" dirty="0" smtClean="0"/>
              <a:t>estilo </a:t>
            </a:r>
            <a:r>
              <a:rPr lang="es-ES" dirty="0"/>
              <a:t>a </a:t>
            </a:r>
            <a:r>
              <a:rPr lang="es-ES" b="1" dirty="0"/>
              <a:t>Van Gogh</a:t>
            </a:r>
            <a:r>
              <a:rPr lang="es-ES" dirty="0"/>
              <a:t>, </a:t>
            </a:r>
            <a:r>
              <a:rPr lang="es-ES" b="1" dirty="0" err="1" smtClean="0"/>
              <a:t>Edvard</a:t>
            </a:r>
            <a:r>
              <a:rPr lang="es-ES" b="1" dirty="0" smtClean="0"/>
              <a:t> </a:t>
            </a:r>
            <a:r>
              <a:rPr lang="es-ES" b="1" dirty="0" err="1" smtClean="0"/>
              <a:t>Munch</a:t>
            </a:r>
            <a:r>
              <a:rPr lang="es-ES" b="1" dirty="0" smtClean="0"/>
              <a:t>, </a:t>
            </a:r>
            <a:r>
              <a:rPr lang="es-ES" dirty="0" smtClean="0"/>
              <a:t>ya </a:t>
            </a:r>
            <a:r>
              <a:rPr lang="es-ES" dirty="0"/>
              <a:t>que su fuerte personalidad ejercerá gran influencia en artistas posteriores, sobre todo en Alemania, donde este movimiento arraigará mucho más</a:t>
            </a:r>
            <a:r>
              <a:rPr lang="es-ES" dirty="0" smtClean="0"/>
              <a:t>. Son también precursores </a:t>
            </a:r>
            <a:r>
              <a:rPr lang="es-ES" b="1" dirty="0" err="1" smtClean="0"/>
              <a:t>Ensor</a:t>
            </a:r>
            <a:r>
              <a:rPr lang="es-ES" b="1" dirty="0" smtClean="0"/>
              <a:t> y </a:t>
            </a:r>
            <a:r>
              <a:rPr lang="es-ES" b="1" dirty="0" err="1" smtClean="0"/>
              <a:t>Nolde</a:t>
            </a:r>
            <a:endParaRPr lang="es-ES" dirty="0">
              <a:effectLst/>
            </a:endParaRPr>
          </a:p>
        </p:txBody>
      </p:sp>
      <p:pic>
        <p:nvPicPr>
          <p:cNvPr id="1028" name="Picture 4" descr="https://upload.wikimedia.org/wikipedia/commons/thumb/8/86/Van_Gogh%2C_Wheatfield_with_crows.jpg/500px-Van_Gogh%2C_Wheatfield_with_crow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46" y="3965231"/>
            <a:ext cx="47625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688157" y="6251232"/>
            <a:ext cx="4703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dirty="0" smtClean="0"/>
              <a:t>Campo de trigo con </a:t>
            </a:r>
            <a:r>
              <a:rPr lang="gl-ES" sz="1400" dirty="0" err="1" smtClean="0"/>
              <a:t>cuervos</a:t>
            </a:r>
            <a:r>
              <a:rPr lang="gl-ES" sz="1400" dirty="0" smtClean="0"/>
              <a:t>. 1890. Van </a:t>
            </a:r>
            <a:r>
              <a:rPr lang="gl-ES" sz="1400" dirty="0" err="1" smtClean="0"/>
              <a:t>Gogh</a:t>
            </a:r>
            <a:endParaRPr lang="gl-ES" sz="1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438" y="459785"/>
            <a:ext cx="6653464" cy="526228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910606" y="5943455"/>
            <a:ext cx="50904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dirty="0" smtClean="0"/>
              <a:t>La </a:t>
            </a:r>
            <a:r>
              <a:rPr lang="gl-ES" sz="1400" dirty="0" err="1" smtClean="0"/>
              <a:t>noche</a:t>
            </a:r>
            <a:r>
              <a:rPr lang="gl-ES" sz="1400" dirty="0" smtClean="0"/>
              <a:t> </a:t>
            </a:r>
            <a:r>
              <a:rPr lang="gl-ES" sz="1400" dirty="0" err="1" smtClean="0"/>
              <a:t>estrellada</a:t>
            </a:r>
            <a:r>
              <a:rPr lang="gl-ES" sz="1400" dirty="0" smtClean="0"/>
              <a:t>. 1889. Van </a:t>
            </a:r>
            <a:r>
              <a:rPr lang="gl-ES" sz="1400" dirty="0" err="1" smtClean="0"/>
              <a:t>Gogh</a:t>
            </a:r>
            <a:endParaRPr lang="gl-ES" sz="1400" dirty="0"/>
          </a:p>
        </p:txBody>
      </p:sp>
    </p:spTree>
    <p:extLst>
      <p:ext uri="{BB962C8B-B14F-4D97-AF65-F5344CB8AC3E}">
        <p14:creationId xmlns:p14="http://schemas.microsoft.com/office/powerpoint/2010/main" val="47974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889326" y="503557"/>
            <a:ext cx="29783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b="1" dirty="0" err="1" smtClean="0"/>
              <a:t>Edvard</a:t>
            </a:r>
            <a:r>
              <a:rPr lang="gl-ES" b="1" dirty="0" smtClean="0"/>
              <a:t> </a:t>
            </a:r>
            <a:r>
              <a:rPr lang="gl-ES" b="1" dirty="0" err="1" smtClean="0"/>
              <a:t>Munch</a:t>
            </a:r>
            <a:r>
              <a:rPr lang="gl-ES" b="1" dirty="0" smtClean="0"/>
              <a:t> (1866-1944). </a:t>
            </a:r>
            <a:r>
              <a:rPr lang="gl-ES" dirty="0" err="1" smtClean="0"/>
              <a:t>Noruego</a:t>
            </a:r>
            <a:r>
              <a:rPr lang="gl-ES" dirty="0" smtClean="0"/>
              <a:t>, </a:t>
            </a:r>
            <a:r>
              <a:rPr lang="gl-ES" dirty="0" err="1" smtClean="0"/>
              <a:t>Vio</a:t>
            </a:r>
            <a:r>
              <a:rPr lang="gl-ES" dirty="0" smtClean="0"/>
              <a:t> </a:t>
            </a:r>
            <a:r>
              <a:rPr lang="gl-ES" dirty="0" err="1" smtClean="0"/>
              <a:t>morir</a:t>
            </a:r>
            <a:r>
              <a:rPr lang="gl-ES" dirty="0" smtClean="0"/>
              <a:t> de </a:t>
            </a:r>
            <a:r>
              <a:rPr lang="gl-ES" dirty="0" err="1" smtClean="0"/>
              <a:t>hambre</a:t>
            </a:r>
            <a:r>
              <a:rPr lang="gl-ES" dirty="0" smtClean="0"/>
              <a:t> a </a:t>
            </a:r>
            <a:r>
              <a:rPr lang="gl-ES" dirty="0" err="1" smtClean="0"/>
              <a:t>su</a:t>
            </a:r>
            <a:r>
              <a:rPr lang="gl-ES" dirty="0" smtClean="0"/>
              <a:t> </a:t>
            </a:r>
            <a:r>
              <a:rPr lang="gl-ES" dirty="0" err="1" smtClean="0"/>
              <a:t>hermana</a:t>
            </a:r>
            <a:r>
              <a:rPr lang="gl-ES" dirty="0" smtClean="0"/>
              <a:t> </a:t>
            </a:r>
            <a:r>
              <a:rPr lang="gl-ES" dirty="0" err="1" smtClean="0"/>
              <a:t>mayor</a:t>
            </a:r>
            <a:r>
              <a:rPr lang="gl-ES" dirty="0" smtClean="0"/>
              <a:t> y a </a:t>
            </a:r>
            <a:r>
              <a:rPr lang="gl-ES" dirty="0" err="1" smtClean="0"/>
              <a:t>su</a:t>
            </a:r>
            <a:r>
              <a:rPr lang="gl-ES" dirty="0" smtClean="0"/>
              <a:t> madre. É o pintor con maior influencia no Expresionismo. Autodidacta, influenciado por </a:t>
            </a:r>
            <a:r>
              <a:rPr lang="gl-ES" dirty="0" err="1" smtClean="0"/>
              <a:t>Gauguin</a:t>
            </a:r>
            <a:r>
              <a:rPr lang="gl-ES" dirty="0" smtClean="0"/>
              <a:t> con la utilización de colores puros y grandes figuras con contornos fluídos y de </a:t>
            </a:r>
            <a:r>
              <a:rPr lang="gl-ES" dirty="0" err="1" smtClean="0"/>
              <a:t>Odile</a:t>
            </a:r>
            <a:r>
              <a:rPr lang="gl-ES" dirty="0" smtClean="0"/>
              <a:t> </a:t>
            </a:r>
            <a:r>
              <a:rPr lang="gl-ES" dirty="0" err="1" smtClean="0"/>
              <a:t>Redon</a:t>
            </a:r>
            <a:r>
              <a:rPr lang="gl-ES" dirty="0" smtClean="0"/>
              <a:t>, con </a:t>
            </a:r>
            <a:r>
              <a:rPr lang="gl-ES" dirty="0" err="1" smtClean="0"/>
              <a:t>sus</a:t>
            </a:r>
            <a:r>
              <a:rPr lang="gl-ES" dirty="0" smtClean="0"/>
              <a:t> arabescos </a:t>
            </a:r>
            <a:r>
              <a:rPr lang="gl-ES" dirty="0" err="1" smtClean="0"/>
              <a:t>lineales</a:t>
            </a:r>
            <a:r>
              <a:rPr lang="gl-ES" dirty="0" smtClean="0"/>
              <a:t> y </a:t>
            </a:r>
            <a:r>
              <a:rPr lang="gl-ES" dirty="0" err="1" smtClean="0"/>
              <a:t>atmósfera</a:t>
            </a:r>
            <a:r>
              <a:rPr lang="gl-ES" dirty="0" smtClean="0"/>
              <a:t> de </a:t>
            </a:r>
            <a:r>
              <a:rPr lang="gl-ES" dirty="0" err="1" smtClean="0"/>
              <a:t>pesadilla</a:t>
            </a:r>
            <a:r>
              <a:rPr lang="gl-ES" dirty="0" smtClean="0"/>
              <a:t>.</a:t>
            </a:r>
          </a:p>
          <a:p>
            <a:pPr algn="just"/>
            <a:r>
              <a:rPr lang="gl-ES" dirty="0" smtClean="0"/>
              <a:t>En </a:t>
            </a:r>
            <a:r>
              <a:rPr lang="gl-ES" dirty="0" err="1" smtClean="0"/>
              <a:t>sus</a:t>
            </a:r>
            <a:r>
              <a:rPr lang="gl-ES" dirty="0" smtClean="0"/>
              <a:t> obras utiliza colores puros y </a:t>
            </a:r>
            <a:r>
              <a:rPr lang="gl-ES" dirty="0" err="1" smtClean="0"/>
              <a:t>distorsiona</a:t>
            </a:r>
            <a:r>
              <a:rPr lang="gl-ES" dirty="0" smtClean="0"/>
              <a:t> las </a:t>
            </a:r>
            <a:r>
              <a:rPr lang="gl-ES" dirty="0" err="1" smtClean="0"/>
              <a:t>líneas</a:t>
            </a:r>
            <a:r>
              <a:rPr lang="gl-ES" dirty="0" smtClean="0"/>
              <a:t> y las figuras.</a:t>
            </a:r>
            <a:endParaRPr lang="gl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215" y="8502"/>
            <a:ext cx="4446920" cy="334806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78" y="0"/>
            <a:ext cx="3481722" cy="350677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05339" y="3465190"/>
            <a:ext cx="30354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dirty="0" smtClean="0"/>
              <a:t>La </a:t>
            </a:r>
            <a:r>
              <a:rPr lang="gl-ES" sz="1400" dirty="0" err="1" smtClean="0"/>
              <a:t>niña</a:t>
            </a:r>
            <a:r>
              <a:rPr lang="gl-ES" sz="1400" dirty="0" smtClean="0"/>
              <a:t> enferma. 1907</a:t>
            </a:r>
            <a:endParaRPr lang="gl-ES" sz="1400" dirty="0"/>
          </a:p>
        </p:txBody>
      </p:sp>
      <p:sp>
        <p:nvSpPr>
          <p:cNvPr id="6" name="CuadroTexto 5"/>
          <p:cNvSpPr txBox="1"/>
          <p:nvPr/>
        </p:nvSpPr>
        <p:spPr>
          <a:xfrm>
            <a:off x="7296346" y="3311301"/>
            <a:ext cx="2498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dirty="0" smtClean="0"/>
              <a:t>Separación. 1896</a:t>
            </a:r>
            <a:endParaRPr lang="gl-ES" sz="14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39" y="3750268"/>
            <a:ext cx="3391298" cy="310648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696637" y="6548973"/>
            <a:ext cx="25190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dirty="0" smtClean="0"/>
              <a:t>El olor del cadáver. 1895</a:t>
            </a:r>
            <a:endParaRPr lang="gl-ES" sz="14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298" y="3619078"/>
            <a:ext cx="4282449" cy="3231911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388693" y="6327769"/>
            <a:ext cx="2055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dirty="0" smtClean="0"/>
              <a:t>En el lecho de </a:t>
            </a:r>
            <a:r>
              <a:rPr lang="gl-ES" sz="1400" dirty="0" err="1" smtClean="0"/>
              <a:t>muerte</a:t>
            </a:r>
            <a:r>
              <a:rPr lang="gl-ES" sz="1400" dirty="0" smtClean="0"/>
              <a:t>. 1895</a:t>
            </a:r>
            <a:endParaRPr lang="gl-ES" sz="1400" dirty="0"/>
          </a:p>
        </p:txBody>
      </p:sp>
    </p:spTree>
    <p:extLst>
      <p:ext uri="{BB962C8B-B14F-4D97-AF65-F5344CB8AC3E}">
        <p14:creationId xmlns:p14="http://schemas.microsoft.com/office/powerpoint/2010/main" val="171100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334839" y="908828"/>
            <a:ext cx="292608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dirty="0" smtClean="0"/>
              <a:t>Temas de </a:t>
            </a:r>
            <a:r>
              <a:rPr lang="gl-ES" dirty="0" err="1" smtClean="0"/>
              <a:t>Munch</a:t>
            </a:r>
            <a:r>
              <a:rPr lang="gl-ES" dirty="0" smtClean="0"/>
              <a:t>. Expresión de estados de ánimo </a:t>
            </a:r>
            <a:r>
              <a:rPr lang="gl-ES" dirty="0" err="1" smtClean="0"/>
              <a:t>subjetivos</a:t>
            </a:r>
            <a:r>
              <a:rPr lang="gl-ES" dirty="0" smtClean="0"/>
              <a:t>, turbadores y morbosos para explorar el mundo interior humano.</a:t>
            </a:r>
          </a:p>
          <a:p>
            <a:pPr algn="just"/>
            <a:endParaRPr lang="gl-ES" dirty="0"/>
          </a:p>
          <a:p>
            <a:pPr algn="just"/>
            <a:endParaRPr lang="gl-ES" dirty="0" smtClean="0"/>
          </a:p>
          <a:p>
            <a:pPr algn="just"/>
            <a:endParaRPr lang="gl-ES" dirty="0"/>
          </a:p>
          <a:p>
            <a:pPr algn="just"/>
            <a:endParaRPr lang="gl-ES" dirty="0" smtClean="0"/>
          </a:p>
          <a:p>
            <a:pPr algn="just"/>
            <a:endParaRPr lang="gl-ES" dirty="0" smtClean="0"/>
          </a:p>
          <a:p>
            <a:pPr algn="just"/>
            <a:r>
              <a:rPr lang="gl-ES" dirty="0" smtClean="0"/>
              <a:t>En </a:t>
            </a:r>
            <a:r>
              <a:rPr lang="gl-ES" dirty="0" err="1" smtClean="0"/>
              <a:t>sus</a:t>
            </a:r>
            <a:r>
              <a:rPr lang="gl-ES" dirty="0" smtClean="0"/>
              <a:t> obras </a:t>
            </a:r>
            <a:r>
              <a:rPr lang="gl-ES" dirty="0" err="1" smtClean="0"/>
              <a:t>refleja</a:t>
            </a:r>
            <a:r>
              <a:rPr lang="gl-ES" dirty="0" smtClean="0"/>
              <a:t> el alcoholismo, la </a:t>
            </a:r>
            <a:r>
              <a:rPr lang="gl-ES" dirty="0" err="1" smtClean="0"/>
              <a:t>soledad</a:t>
            </a:r>
            <a:r>
              <a:rPr lang="gl-ES" dirty="0" smtClean="0"/>
              <a:t> de la adolescencia y la </a:t>
            </a:r>
            <a:r>
              <a:rPr lang="gl-ES" dirty="0" err="1" smtClean="0"/>
              <a:t>vejez</a:t>
            </a:r>
            <a:r>
              <a:rPr lang="gl-ES" dirty="0" smtClean="0"/>
              <a:t>, la angustia, la decepción, el amor </a:t>
            </a:r>
            <a:r>
              <a:rPr lang="gl-ES" dirty="0" err="1" smtClean="0"/>
              <a:t>insatisfecho</a:t>
            </a:r>
            <a:r>
              <a:rPr lang="gl-ES" dirty="0"/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941" y="4040"/>
            <a:ext cx="4405282" cy="346502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86" y="76761"/>
            <a:ext cx="3731533" cy="339230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083332" y="11202"/>
            <a:ext cx="2696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dirty="0" smtClean="0"/>
              <a:t>El trauma.</a:t>
            </a:r>
            <a:endParaRPr lang="gl-ES" sz="1400" dirty="0"/>
          </a:p>
        </p:txBody>
      </p:sp>
      <p:sp>
        <p:nvSpPr>
          <p:cNvPr id="6" name="CuadroTexto 5"/>
          <p:cNvSpPr txBox="1"/>
          <p:nvPr/>
        </p:nvSpPr>
        <p:spPr>
          <a:xfrm>
            <a:off x="6362356" y="0"/>
            <a:ext cx="24249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dirty="0" smtClean="0"/>
              <a:t>Melancolía.</a:t>
            </a:r>
            <a:endParaRPr lang="gl-ES" sz="14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823" y="3597148"/>
            <a:ext cx="4386797" cy="326085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945310" y="6457360"/>
            <a:ext cx="1668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dirty="0" smtClean="0"/>
              <a:t>El día </a:t>
            </a:r>
            <a:r>
              <a:rPr lang="gl-ES" sz="1400" dirty="0" err="1" smtClean="0"/>
              <a:t>después</a:t>
            </a:r>
            <a:endParaRPr lang="gl-ES" sz="14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56" y="3504285"/>
            <a:ext cx="2527792" cy="326085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3563332" y="6457360"/>
            <a:ext cx="1470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dirty="0" err="1" smtClean="0"/>
              <a:t>Ansiedad</a:t>
            </a:r>
            <a:endParaRPr lang="gl-ES" sz="1400" dirty="0"/>
          </a:p>
        </p:txBody>
      </p:sp>
    </p:spTree>
    <p:extLst>
      <p:ext uri="{BB962C8B-B14F-4D97-AF65-F5344CB8AC3E}">
        <p14:creationId xmlns:p14="http://schemas.microsoft.com/office/powerpoint/2010/main" val="79509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Escala de grise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3441</TotalTime>
  <Words>1555</Words>
  <Application>Microsoft Office PowerPoint</Application>
  <PresentationFormat>Panorámica</PresentationFormat>
  <Paragraphs>137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1" baseType="lpstr">
      <vt:lpstr>Arial</vt:lpstr>
      <vt:lpstr>Century Gothic</vt:lpstr>
      <vt:lpstr>Wingdings 3</vt:lpstr>
      <vt:lpstr>Ion</vt:lpstr>
      <vt:lpstr>Presentación de PowerPoint</vt:lpstr>
      <vt:lpstr>Presentación de PowerPoint</vt:lpstr>
      <vt:lpstr>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54</cp:revision>
  <dcterms:created xsi:type="dcterms:W3CDTF">2023-02-22T15:02:29Z</dcterms:created>
  <dcterms:modified xsi:type="dcterms:W3CDTF">2023-04-08T17:58:35Z</dcterms:modified>
</cp:coreProperties>
</file>