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8" r:id="rId5"/>
    <p:sldId id="260" r:id="rId6"/>
    <p:sldId id="281" r:id="rId7"/>
    <p:sldId id="261" r:id="rId8"/>
    <p:sldId id="27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25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62855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6177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968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16164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0654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50202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0749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4643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239717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0245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92590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EB32-9B2D-4BE7-97CD-AB637E059E6A}" type="datetimeFigureOut">
              <a:rPr lang="gl-ES" smtClean="0"/>
              <a:t>10/05/2020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D478E-C97F-4365-82B9-9EA11A677E21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0597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46233" y="270456"/>
            <a:ext cx="708337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u="sng" dirty="0"/>
              <a:t>O FRANQUISMO. A POLÍTICA ECONÓMICA.</a:t>
            </a:r>
            <a:r>
              <a:rPr lang="es-ES" b="1" dirty="0"/>
              <a:t> </a:t>
            </a:r>
            <a:endParaRPr lang="es-ES" b="1" u="sng" dirty="0"/>
          </a:p>
          <a:p>
            <a:pPr algn="just"/>
            <a:r>
              <a:rPr lang="es-ES" dirty="0" err="1"/>
              <a:t>Na</a:t>
            </a:r>
            <a:r>
              <a:rPr lang="es-ES" dirty="0"/>
              <a:t> economía do Franquismo pódense </a:t>
            </a:r>
            <a:r>
              <a:rPr lang="es-ES" dirty="0" err="1"/>
              <a:t>sinalar</a:t>
            </a:r>
            <a:r>
              <a:rPr lang="es-ES" dirty="0"/>
              <a:t> 2 etapas básicas, </a:t>
            </a:r>
            <a:r>
              <a:rPr lang="es-ES" dirty="0" err="1"/>
              <a:t>correspondentes</a:t>
            </a:r>
            <a:r>
              <a:rPr lang="es-ES" dirty="0"/>
              <a:t> a políticas económicas distintas: </a:t>
            </a:r>
          </a:p>
          <a:p>
            <a:pPr lvl="0" algn="just" fontAlgn="base"/>
            <a:endParaRPr lang="es-ES" b="1" u="sng" dirty="0" smtClean="0"/>
          </a:p>
          <a:p>
            <a:pPr lvl="0" algn="just" fontAlgn="base"/>
            <a:endParaRPr lang="es-ES" b="1" u="sng" dirty="0" smtClean="0"/>
          </a:p>
          <a:p>
            <a:pPr lvl="0" algn="just" fontAlgn="base"/>
            <a:r>
              <a:rPr lang="es-ES" b="1" u="sng" dirty="0" smtClean="0"/>
              <a:t>1939-1950 </a:t>
            </a:r>
            <a:r>
              <a:rPr lang="es-ES" b="1" u="sng" dirty="0"/>
              <a:t>(aprox.) </a:t>
            </a:r>
            <a:r>
              <a:rPr lang="es-ES" b="1" u="sng" dirty="0" smtClean="0"/>
              <a:t>AUTARQUÍA E INTERVENCIONISMO DO ESTADO </a:t>
            </a:r>
            <a:endParaRPr lang="es-ES" dirty="0"/>
          </a:p>
          <a:p>
            <a:pPr algn="just"/>
            <a:r>
              <a:rPr lang="es-ES" dirty="0"/>
              <a:t>     </a:t>
            </a:r>
            <a:r>
              <a:rPr lang="es-ES" dirty="0" err="1"/>
              <a:t>Caracterízase</a:t>
            </a:r>
            <a:r>
              <a:rPr lang="es-ES" dirty="0"/>
              <a:t> este período polo </a:t>
            </a:r>
            <a:r>
              <a:rPr lang="es-ES" dirty="0" err="1"/>
              <a:t>estancamento</a:t>
            </a:r>
            <a:r>
              <a:rPr lang="es-ES" dirty="0"/>
              <a:t> económico e </a:t>
            </a:r>
            <a:r>
              <a:rPr lang="es-ES" dirty="0" err="1"/>
              <a:t>pola</a:t>
            </a:r>
            <a:r>
              <a:rPr lang="es-ES" dirty="0"/>
              <a:t> lenta recuperación. 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b="1" u="sng" dirty="0" smtClean="0"/>
              <a:t>O </a:t>
            </a:r>
            <a:r>
              <a:rPr lang="es-ES" b="1" u="sng" dirty="0"/>
              <a:t>Plan de Estabilización de 1959</a:t>
            </a:r>
            <a:r>
              <a:rPr lang="es-ES" dirty="0"/>
              <a:t>, marca un cambio de rumbo </a:t>
            </a:r>
            <a:r>
              <a:rPr lang="es-ES" dirty="0" err="1"/>
              <a:t>na</a:t>
            </a:r>
            <a:r>
              <a:rPr lang="es-ES" dirty="0"/>
              <a:t> política económica</a:t>
            </a:r>
          </a:p>
          <a:p>
            <a:pPr lvl="0" algn="just" fontAlgn="base"/>
            <a:endParaRPr lang="es-ES" b="1" u="sng" dirty="0" smtClean="0"/>
          </a:p>
          <a:p>
            <a:pPr lvl="0" algn="just" fontAlgn="base"/>
            <a:endParaRPr lang="es-ES" b="1" u="sng" dirty="0"/>
          </a:p>
          <a:p>
            <a:pPr lvl="0" algn="just" fontAlgn="base"/>
            <a:endParaRPr lang="es-ES" b="1" u="sng" dirty="0" smtClean="0"/>
          </a:p>
          <a:p>
            <a:pPr lvl="0" algn="just" fontAlgn="base"/>
            <a:r>
              <a:rPr lang="es-ES" b="1" u="sng" dirty="0" smtClean="0"/>
              <a:t>1959 </a:t>
            </a:r>
            <a:r>
              <a:rPr lang="es-ES" b="1" u="sng" dirty="0"/>
              <a:t>- 1975. </a:t>
            </a:r>
            <a:r>
              <a:rPr lang="es-ES" b="1" u="sng" dirty="0" smtClean="0"/>
              <a:t>LIBERALIZACIÓN DA ECONOMÍA</a:t>
            </a:r>
            <a:r>
              <a:rPr lang="es-ES" dirty="0" smtClean="0"/>
              <a:t>. </a:t>
            </a:r>
          </a:p>
          <a:p>
            <a:pPr lvl="0" algn="just" fontAlgn="base"/>
            <a:r>
              <a:rPr lang="es-ES" dirty="0" err="1" smtClean="0"/>
              <a:t>Plans</a:t>
            </a:r>
            <a:r>
              <a:rPr lang="es-ES" dirty="0" smtClean="0"/>
              <a:t> e Polos de </a:t>
            </a:r>
            <a:r>
              <a:rPr lang="es-ES" dirty="0" err="1" smtClean="0"/>
              <a:t>Desenvolvemento</a:t>
            </a:r>
            <a:endParaRPr lang="es-ES" dirty="0" smtClean="0"/>
          </a:p>
          <a:p>
            <a:pPr lvl="0" algn="just" fontAlgn="base"/>
            <a:r>
              <a:rPr lang="es-ES" dirty="0" smtClean="0"/>
              <a:t>           “</a:t>
            </a:r>
            <a:r>
              <a:rPr lang="es-ES" dirty="0" err="1" smtClean="0"/>
              <a:t>Milagre</a:t>
            </a:r>
            <a:r>
              <a:rPr lang="es-ES" dirty="0" smtClean="0"/>
              <a:t> español”</a:t>
            </a:r>
            <a:endParaRPr lang="es-ES" dirty="0"/>
          </a:p>
          <a:p>
            <a:pPr algn="just"/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Os </a:t>
            </a:r>
            <a:r>
              <a:rPr lang="es-ES" dirty="0"/>
              <a:t>últimos anos do franquismo </a:t>
            </a:r>
            <a:r>
              <a:rPr lang="es-ES" dirty="0" err="1"/>
              <a:t>virían</a:t>
            </a:r>
            <a:r>
              <a:rPr lang="es-ES" dirty="0"/>
              <a:t> marcados </a:t>
            </a:r>
            <a:r>
              <a:rPr lang="es-ES" dirty="0" err="1"/>
              <a:t>pola</a:t>
            </a:r>
            <a:r>
              <a:rPr lang="es-ES" dirty="0"/>
              <a:t> </a:t>
            </a:r>
            <a:r>
              <a:rPr lang="es-ES" b="1" dirty="0" err="1"/>
              <a:t>crise</a:t>
            </a:r>
            <a:r>
              <a:rPr lang="es-ES" b="1" dirty="0"/>
              <a:t> económica do petróleo de 1973</a:t>
            </a:r>
            <a:r>
              <a:rPr lang="es-ES" dirty="0"/>
              <a:t> que </a:t>
            </a:r>
            <a:r>
              <a:rPr lang="es-ES" dirty="0" err="1"/>
              <a:t>rematou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</a:t>
            </a:r>
            <a:r>
              <a:rPr lang="es-ES" dirty="0" err="1"/>
              <a:t>milagre</a:t>
            </a:r>
            <a:r>
              <a:rPr lang="es-ES" dirty="0"/>
              <a:t> español e </a:t>
            </a:r>
            <a:r>
              <a:rPr lang="es-ES" dirty="0" err="1"/>
              <a:t>puxo</a:t>
            </a:r>
            <a:r>
              <a:rPr lang="es-ES" dirty="0"/>
              <a:t> en evidencia as </a:t>
            </a:r>
            <a:r>
              <a:rPr lang="es-ES" dirty="0" err="1"/>
              <a:t>eivas</a:t>
            </a:r>
            <a:r>
              <a:rPr lang="es-ES" dirty="0"/>
              <a:t> da economía española.</a:t>
            </a:r>
          </a:p>
        </p:txBody>
      </p:sp>
    </p:spTree>
    <p:extLst>
      <p:ext uri="{BB962C8B-B14F-4D97-AF65-F5344CB8AC3E}">
        <p14:creationId xmlns:p14="http://schemas.microsoft.com/office/powerpoint/2010/main" val="11053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699" y="892551"/>
            <a:ext cx="4237149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OS INICIOS DA LIBERALIZACIÓN ECONÓMICA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Nos anos 50 iníciase a recuperación económica.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 factores principalmente: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 boas colleitas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dos anos 50 e 51 que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permitirán un excedente agrario, </a:t>
            </a:r>
            <a:r>
              <a:rPr lang="gl-ES" dirty="0" smtClean="0">
                <a:ea typeface="Times New Roman" panose="02020603050405020304" pitchFamily="18" charset="0"/>
              </a:rPr>
              <a:t>fin da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cartilla de racionamento en 1952.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gl-ES" dirty="0"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Os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Acordos cos EE.UU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  <a:endParaRPr lang="gl-ES" dirty="0"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fin do illamento e a entrada en España de divisas,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materias primas, fontes de enerxía e bens de equipo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que permitirán un desenvolvemento da industria, patente nas empresas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do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INI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l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El día que Eisenhower, el «artífice de la paz», visitó a Fran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564" y="1472570"/>
            <a:ext cx="6479162" cy="38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3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7883" y="283336"/>
            <a:ext cx="531897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O DESENVOLVEMENTO ECONÓMICO DOS ANOS 60 </a:t>
            </a:r>
            <a:endParaRPr lang="es-ES" b="1" u="sng" dirty="0" smtClean="0"/>
          </a:p>
          <a:p>
            <a:r>
              <a:rPr lang="es-ES" dirty="0" smtClean="0"/>
              <a:t>Factores do cambio radical da política económica española:</a:t>
            </a:r>
          </a:p>
          <a:p>
            <a:r>
              <a:rPr lang="es-ES" dirty="0" smtClean="0"/>
              <a:t>-    A </a:t>
            </a:r>
            <a:r>
              <a:rPr lang="es-ES" dirty="0"/>
              <a:t>entrada de </a:t>
            </a:r>
            <a:r>
              <a:rPr lang="es-ES" b="1" dirty="0"/>
              <a:t>tecnócratas vinculados </a:t>
            </a:r>
            <a:r>
              <a:rPr lang="es-ES" b="1" dirty="0" err="1"/>
              <a:t>ó</a:t>
            </a:r>
            <a:r>
              <a:rPr lang="es-ES" b="1" dirty="0"/>
              <a:t> Opus Dei </a:t>
            </a:r>
            <a:r>
              <a:rPr lang="es-ES" dirty="0"/>
              <a:t>no </a:t>
            </a:r>
            <a:r>
              <a:rPr lang="es-ES" dirty="0" err="1"/>
              <a:t>goberno</a:t>
            </a:r>
            <a:r>
              <a:rPr lang="es-ES" dirty="0"/>
              <a:t> de Franco de</a:t>
            </a:r>
            <a:r>
              <a:rPr lang="es-ES" b="1" dirty="0"/>
              <a:t> 1957</a:t>
            </a:r>
            <a:r>
              <a:rPr lang="es-ES" dirty="0"/>
              <a:t>, como Navarro </a:t>
            </a:r>
            <a:r>
              <a:rPr lang="es-ES" dirty="0" smtClean="0"/>
              <a:t>Rubio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o </a:t>
            </a:r>
            <a:r>
              <a:rPr lang="es-ES" dirty="0"/>
              <a:t>fracaso da política económica autárquica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smtClean="0"/>
              <a:t>A entrada de España en organismos económicos </a:t>
            </a:r>
            <a:r>
              <a:rPr lang="es-ES" dirty="0" err="1" smtClean="0"/>
              <a:t>internacionais</a:t>
            </a:r>
            <a:r>
              <a:rPr lang="es-ES" dirty="0" smtClean="0"/>
              <a:t>, como o Fondo Monetario Internacional (FMI) e o Banco Mundial </a:t>
            </a:r>
          </a:p>
          <a:p>
            <a:r>
              <a:rPr lang="es-ES" dirty="0" smtClean="0"/>
              <a:t>que </a:t>
            </a:r>
            <a:r>
              <a:rPr lang="es-ES" dirty="0"/>
              <a:t>posibilitarán os investimentos de capital </a:t>
            </a:r>
            <a:r>
              <a:rPr lang="es-ES" dirty="0" err="1"/>
              <a:t>estranxeiro</a:t>
            </a:r>
            <a:r>
              <a:rPr lang="es-ES" dirty="0"/>
              <a:t> e a Liberalización económica </a:t>
            </a:r>
          </a:p>
          <a:p>
            <a:endParaRPr lang="es-ES" dirty="0" smtClean="0"/>
          </a:p>
          <a:p>
            <a:r>
              <a:rPr lang="es-ES" b="1" u="sng" dirty="0" smtClean="0"/>
              <a:t> </a:t>
            </a:r>
            <a:r>
              <a:rPr lang="es-ES" b="1" u="sng" dirty="0"/>
              <a:t>Plano de Estabilización de 1959</a:t>
            </a:r>
            <a:r>
              <a:rPr lang="es-ES" b="1" dirty="0"/>
              <a:t>, </a:t>
            </a:r>
            <a:endParaRPr lang="es-ES" b="1" dirty="0" smtClean="0"/>
          </a:p>
          <a:p>
            <a:r>
              <a:rPr lang="es-ES" dirty="0" err="1" smtClean="0"/>
              <a:t>Conxunto</a:t>
            </a:r>
            <a:r>
              <a:rPr lang="es-ES" dirty="0" smtClean="0"/>
              <a:t> </a:t>
            </a:r>
            <a:r>
              <a:rPr lang="es-ES" dirty="0"/>
              <a:t>de medidas liberalizadoras que impulsarán o </a:t>
            </a:r>
            <a:r>
              <a:rPr lang="es-ES" dirty="0" err="1"/>
              <a:t>desenvolvemento</a:t>
            </a:r>
            <a:r>
              <a:rPr lang="es-ES" dirty="0"/>
              <a:t> económico </a:t>
            </a:r>
            <a:r>
              <a:rPr lang="es-ES" dirty="0" smtClean="0"/>
              <a:t>nos anos 60.</a:t>
            </a:r>
          </a:p>
          <a:p>
            <a:endParaRPr lang="es-ES" dirty="0"/>
          </a:p>
          <a:p>
            <a:r>
              <a:rPr lang="es-ES" dirty="0"/>
              <a:t>O Plano pretende establecer un  modelo de economía liberal, </a:t>
            </a:r>
            <a:r>
              <a:rPr lang="es-ES" dirty="0" err="1"/>
              <a:t>deixando</a:t>
            </a:r>
            <a:r>
              <a:rPr lang="es-ES" dirty="0"/>
              <a:t> atrás á Autarquía, aplicando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smtClean="0"/>
              <a:t>serie </a:t>
            </a:r>
            <a:r>
              <a:rPr lang="es-ES" dirty="0"/>
              <a:t>de </a:t>
            </a:r>
            <a:r>
              <a:rPr lang="es-ES" b="1" dirty="0"/>
              <a:t>reformas </a:t>
            </a:r>
            <a:r>
              <a:rPr lang="es-ES" b="1" dirty="0" err="1"/>
              <a:t>propostas</a:t>
            </a:r>
            <a:r>
              <a:rPr lang="es-ES" b="1" dirty="0"/>
              <a:t> polo FMI e lideradas polos ministros tecnócratas do Opus Dei </a:t>
            </a:r>
            <a:r>
              <a:rPr lang="es-ES" dirty="0"/>
              <a:t>que </a:t>
            </a:r>
            <a:r>
              <a:rPr lang="es-ES" dirty="0" err="1"/>
              <a:t>contan</a:t>
            </a:r>
            <a:r>
              <a:rPr lang="es-ES" dirty="0"/>
              <a:t> </a:t>
            </a:r>
            <a:r>
              <a:rPr lang="es-ES" dirty="0" err="1"/>
              <a:t>co</a:t>
            </a:r>
            <a:r>
              <a:rPr lang="es-ES" dirty="0"/>
              <a:t> respaldo de </a:t>
            </a:r>
            <a:r>
              <a:rPr lang="es-ES" b="1" dirty="0"/>
              <a:t>Carrero Blanco, </a:t>
            </a:r>
            <a:r>
              <a:rPr lang="es-ES" dirty="0" err="1"/>
              <a:t>man</a:t>
            </a:r>
            <a:r>
              <a:rPr lang="es-ES" dirty="0"/>
              <a:t> </a:t>
            </a:r>
            <a:r>
              <a:rPr lang="es-ES" dirty="0" err="1"/>
              <a:t>dereita</a:t>
            </a:r>
            <a:r>
              <a:rPr lang="es-ES" dirty="0"/>
              <a:t> de Franco, e que aparecen no escenario político do franquismo a partir de 1957.</a:t>
            </a:r>
          </a:p>
        </p:txBody>
      </p:sp>
      <p:pic>
        <p:nvPicPr>
          <p:cNvPr id="10244" name="Picture 4" descr="Del rosa al amarillo - El plan de estabilización español (195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99" y="120090"/>
            <a:ext cx="6676301" cy="667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63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67436" y="206062"/>
            <a:ext cx="7761355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PRINCIPAIS ASPECTOS DO PLANO DE ESTABILIZACIÓN:</a:t>
            </a:r>
            <a:endParaRPr lang="es-ES" sz="2000" dirty="0"/>
          </a:p>
          <a:p>
            <a:pPr lvl="0"/>
            <a:endParaRPr lang="es-ES" sz="2000" b="1" dirty="0" smtClean="0"/>
          </a:p>
          <a:p>
            <a:pPr lvl="0"/>
            <a:r>
              <a:rPr lang="es-ES" sz="2000" b="1" dirty="0" smtClean="0"/>
              <a:t>FLEXIBILIDADE:</a:t>
            </a:r>
          </a:p>
          <a:p>
            <a:pPr lvl="0"/>
            <a:r>
              <a:rPr lang="es-ES" sz="2000" b="1" dirty="0"/>
              <a:t> </a:t>
            </a:r>
            <a:r>
              <a:rPr lang="es-ES" sz="2000" b="1" dirty="0" smtClean="0"/>
              <a:t>                      </a:t>
            </a:r>
            <a:r>
              <a:rPr lang="es-ES" sz="2000" dirty="0"/>
              <a:t>Supresión de intervencionismos </a:t>
            </a:r>
            <a:r>
              <a:rPr lang="es-ES" sz="2000" dirty="0" err="1"/>
              <a:t>estatais</a:t>
            </a:r>
            <a:r>
              <a:rPr lang="es-ES" sz="2000" dirty="0"/>
              <a:t> innecesarios</a:t>
            </a:r>
          </a:p>
          <a:p>
            <a:r>
              <a:rPr lang="es-ES" sz="2000" dirty="0"/>
              <a:t>                       Liberalización dos </a:t>
            </a:r>
            <a:r>
              <a:rPr lang="es-ES" sz="2000" dirty="0" err="1"/>
              <a:t>prezos</a:t>
            </a:r>
            <a:endParaRPr lang="es-ES" sz="2000" dirty="0"/>
          </a:p>
          <a:p>
            <a:r>
              <a:rPr lang="es-ES" sz="2000" dirty="0"/>
              <a:t>                       Libre competencia</a:t>
            </a:r>
          </a:p>
          <a:p>
            <a:r>
              <a:rPr lang="es-ES" sz="2000" dirty="0"/>
              <a:t>                       </a:t>
            </a:r>
            <a:r>
              <a:rPr lang="es-ES" sz="2000" dirty="0" err="1"/>
              <a:t>Reaxuste</a:t>
            </a:r>
            <a:r>
              <a:rPr lang="es-ES" sz="2000" dirty="0"/>
              <a:t> política laboral (aumentos </a:t>
            </a:r>
            <a:r>
              <a:rPr lang="es-ES" sz="2000" dirty="0" err="1"/>
              <a:t>salariais</a:t>
            </a:r>
            <a:r>
              <a:rPr lang="es-ES" sz="2000" dirty="0"/>
              <a:t> en relación coa</a:t>
            </a:r>
          </a:p>
          <a:p>
            <a:r>
              <a:rPr lang="es-ES" sz="2000" dirty="0"/>
              <a:t>                                                                 </a:t>
            </a:r>
            <a:r>
              <a:rPr lang="es-ES" sz="2000" dirty="0" err="1"/>
              <a:t>Competitividade</a:t>
            </a:r>
            <a:r>
              <a:rPr lang="es-ES" sz="2000" dirty="0"/>
              <a:t>)</a:t>
            </a:r>
          </a:p>
          <a:p>
            <a:pPr lvl="0"/>
            <a:r>
              <a:rPr lang="es-ES" sz="2000" b="1" dirty="0" smtClean="0"/>
              <a:t>POLÍTICA MONETARIA:</a:t>
            </a:r>
            <a:r>
              <a:rPr lang="es-ES" sz="2000" dirty="0" smtClean="0"/>
              <a:t> </a:t>
            </a:r>
          </a:p>
          <a:p>
            <a:pPr lvl="0"/>
            <a:r>
              <a:rPr lang="es-ES" sz="2000" dirty="0"/>
              <a:t> </a:t>
            </a:r>
            <a:r>
              <a:rPr lang="es-ES" sz="2000" dirty="0" smtClean="0"/>
              <a:t>                      Tipos </a:t>
            </a:r>
            <a:r>
              <a:rPr lang="es-ES" sz="2000" dirty="0"/>
              <a:t>de </a:t>
            </a:r>
            <a:r>
              <a:rPr lang="es-ES" sz="2000" dirty="0" err="1"/>
              <a:t>xuro</a:t>
            </a:r>
            <a:r>
              <a:rPr lang="es-ES" sz="2000" dirty="0"/>
              <a:t> do Banco de España </a:t>
            </a:r>
            <a:r>
              <a:rPr lang="es-ES" sz="2000" dirty="0" err="1"/>
              <a:t>máis</a:t>
            </a:r>
            <a:r>
              <a:rPr lang="es-ES" sz="2000" dirty="0"/>
              <a:t> flexibles </a:t>
            </a:r>
            <a:endParaRPr lang="es-ES" sz="2000" dirty="0" smtClean="0"/>
          </a:p>
          <a:p>
            <a:pPr lvl="0"/>
            <a:endParaRPr lang="es-ES" sz="2000" dirty="0"/>
          </a:p>
          <a:p>
            <a:pPr lvl="0"/>
            <a:r>
              <a:rPr lang="es-ES" sz="2000" b="1" dirty="0" smtClean="0"/>
              <a:t>SECTOR EXTERIOR:</a:t>
            </a:r>
          </a:p>
          <a:p>
            <a:pPr lvl="0"/>
            <a:r>
              <a:rPr lang="es-ES" sz="2000" b="1" dirty="0"/>
              <a:t> </a:t>
            </a:r>
            <a:r>
              <a:rPr lang="es-ES" sz="2000" b="1" dirty="0" smtClean="0"/>
              <a:t>                        </a:t>
            </a:r>
            <a:r>
              <a:rPr lang="es-ES" sz="2000" dirty="0" smtClean="0"/>
              <a:t> </a:t>
            </a:r>
            <a:r>
              <a:rPr lang="es-ES" sz="2000" dirty="0"/>
              <a:t>Liberalización de investimentos </a:t>
            </a:r>
            <a:r>
              <a:rPr lang="es-ES" sz="2000" dirty="0" err="1"/>
              <a:t>estranxeiros</a:t>
            </a:r>
            <a:endParaRPr lang="es-ES" sz="2000" dirty="0"/>
          </a:p>
          <a:p>
            <a:r>
              <a:rPr lang="es-ES" sz="2000" dirty="0"/>
              <a:t>                          Liberalización intercambios </a:t>
            </a:r>
            <a:r>
              <a:rPr lang="es-ES" sz="2000" dirty="0" err="1"/>
              <a:t>comrciais</a:t>
            </a:r>
            <a:endParaRPr lang="es-ES" sz="2000" dirty="0"/>
          </a:p>
          <a:p>
            <a:r>
              <a:rPr lang="es-ES" sz="2000" dirty="0"/>
              <a:t>                          </a:t>
            </a:r>
            <a:r>
              <a:rPr lang="es-ES" sz="2000" dirty="0" err="1"/>
              <a:t>Paridade</a:t>
            </a:r>
            <a:r>
              <a:rPr lang="es-ES" sz="2000" dirty="0"/>
              <a:t> da peseta</a:t>
            </a:r>
          </a:p>
          <a:p>
            <a:pPr lvl="0"/>
            <a:r>
              <a:rPr lang="es-ES" sz="2000" b="1" dirty="0" smtClean="0"/>
              <a:t>SECTOR PÚBLICO:</a:t>
            </a:r>
          </a:p>
          <a:p>
            <a:pPr lvl="0"/>
            <a:r>
              <a:rPr lang="es-ES" sz="2000" b="1" dirty="0" smtClean="0"/>
              <a:t>Compromisos </a:t>
            </a:r>
            <a:r>
              <a:rPr lang="es-ES" sz="2000" b="1" dirty="0"/>
              <a:t>do Estado a</a:t>
            </a:r>
            <a:r>
              <a:rPr lang="es-ES" sz="2000" dirty="0"/>
              <a:t>:   </a:t>
            </a:r>
            <a:r>
              <a:rPr lang="es-ES" sz="2000" dirty="0" smtClean="0"/>
              <a:t>     </a:t>
            </a:r>
          </a:p>
          <a:p>
            <a:pPr lvl="0"/>
            <a:r>
              <a:rPr lang="es-ES" sz="2000" dirty="0"/>
              <a:t> </a:t>
            </a:r>
            <a:r>
              <a:rPr lang="es-ES" sz="2000" dirty="0" smtClean="0"/>
              <a:t>                                         Reducir </a:t>
            </a:r>
            <a:r>
              <a:rPr lang="es-ES" sz="2000" dirty="0"/>
              <a:t>a inflación</a:t>
            </a:r>
          </a:p>
          <a:p>
            <a:r>
              <a:rPr lang="es-ES" sz="2000" dirty="0"/>
              <a:t>                                          </a:t>
            </a:r>
            <a:r>
              <a:rPr lang="es-ES" sz="2000" dirty="0" err="1" smtClean="0"/>
              <a:t>Axustar</a:t>
            </a:r>
            <a:r>
              <a:rPr lang="es-ES" sz="2000" dirty="0" smtClean="0"/>
              <a:t> </a:t>
            </a:r>
            <a:r>
              <a:rPr lang="es-ES" sz="2000" dirty="0"/>
              <a:t>os gastos </a:t>
            </a:r>
            <a:r>
              <a:rPr lang="es-ES" sz="2000" dirty="0" err="1"/>
              <a:t>ós</a:t>
            </a:r>
            <a:r>
              <a:rPr lang="es-ES" sz="2000" dirty="0"/>
              <a:t> ingresos</a:t>
            </a:r>
          </a:p>
          <a:p>
            <a:r>
              <a:rPr lang="es-ES" sz="2000" dirty="0"/>
              <a:t>                                          </a:t>
            </a:r>
            <a:r>
              <a:rPr lang="es-ES" sz="2000" dirty="0" err="1" smtClean="0"/>
              <a:t>Mellorar</a:t>
            </a:r>
            <a:r>
              <a:rPr lang="es-ES" sz="2000" dirty="0" smtClean="0"/>
              <a:t> </a:t>
            </a:r>
            <a:r>
              <a:rPr lang="es-ES" sz="2000" dirty="0"/>
              <a:t>o sistema fiscal</a:t>
            </a:r>
          </a:p>
          <a:p>
            <a:r>
              <a:rPr lang="es-ES" sz="2000" dirty="0"/>
              <a:t>                                         </a:t>
            </a:r>
            <a:r>
              <a:rPr lang="es-ES" sz="2000" dirty="0" smtClean="0"/>
              <a:t> </a:t>
            </a:r>
            <a:r>
              <a:rPr lang="es-ES" sz="2000" dirty="0"/>
              <a:t>Evitar déficit de empresas públicas</a:t>
            </a:r>
          </a:p>
        </p:txBody>
      </p:sp>
    </p:spTree>
    <p:extLst>
      <p:ext uri="{BB962C8B-B14F-4D97-AF65-F5344CB8AC3E}">
        <p14:creationId xmlns:p14="http://schemas.microsoft.com/office/powerpoint/2010/main" val="29486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9247" y="206062"/>
            <a:ext cx="37091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Valoración do Plano de Estabilización:</a:t>
            </a:r>
            <a:r>
              <a:rPr lang="es-ES" dirty="0"/>
              <a:t>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Sentou</a:t>
            </a:r>
            <a:r>
              <a:rPr lang="es-ES" dirty="0" smtClean="0"/>
              <a:t> </a:t>
            </a:r>
            <a:r>
              <a:rPr lang="es-ES" dirty="0"/>
              <a:t>as bases para o </a:t>
            </a:r>
            <a:r>
              <a:rPr lang="es-ES" dirty="0" err="1"/>
              <a:t>desenvolvemento</a:t>
            </a:r>
            <a:r>
              <a:rPr lang="es-ES" dirty="0"/>
              <a:t> económico dos 60 e o final da Autarquía.           </a:t>
            </a:r>
            <a:endParaRPr lang="es-ES" dirty="0" smtClean="0"/>
          </a:p>
          <a:p>
            <a:pPr marL="285750" indent="-285750">
              <a:buFontTx/>
              <a:buChar char="-"/>
            </a:pPr>
            <a:endParaRPr lang="es-ES" dirty="0"/>
          </a:p>
          <a:p>
            <a:endParaRPr lang="es-ES" dirty="0" smtClean="0"/>
          </a:p>
          <a:p>
            <a:r>
              <a:rPr lang="es-ES" dirty="0" err="1" smtClean="0"/>
              <a:t>Despois</a:t>
            </a:r>
            <a:r>
              <a:rPr lang="es-ES" dirty="0" smtClean="0"/>
              <a:t> </a:t>
            </a:r>
            <a:r>
              <a:rPr lang="es-ES" dirty="0" err="1"/>
              <a:t>dunha</a:t>
            </a:r>
            <a:r>
              <a:rPr lang="es-ES" dirty="0"/>
              <a:t> </a:t>
            </a:r>
            <a:r>
              <a:rPr lang="es-ES" dirty="0" err="1"/>
              <a:t>lixeira</a:t>
            </a:r>
            <a:r>
              <a:rPr lang="es-ES" dirty="0"/>
              <a:t> </a:t>
            </a:r>
            <a:r>
              <a:rPr lang="es-ES" dirty="0" err="1"/>
              <a:t>crise</a:t>
            </a:r>
            <a:r>
              <a:rPr lang="es-ES" dirty="0"/>
              <a:t> ata 1962 (debido </a:t>
            </a:r>
            <a:r>
              <a:rPr lang="es-ES" dirty="0" err="1"/>
              <a:t>ó</a:t>
            </a:r>
            <a:r>
              <a:rPr lang="es-ES" dirty="0"/>
              <a:t> </a:t>
            </a:r>
            <a:r>
              <a:rPr lang="es-ES" dirty="0" err="1"/>
              <a:t>reaxuste</a:t>
            </a:r>
            <a:r>
              <a:rPr lang="es-ES" dirty="0"/>
              <a:t> de salarios),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o </a:t>
            </a:r>
            <a:r>
              <a:rPr lang="es-ES" dirty="0"/>
              <a:t>grupo de tecnócratas, liderado por López Rodó, </a:t>
            </a:r>
            <a:r>
              <a:rPr lang="es-ES" dirty="0" err="1"/>
              <a:t>puxeron</a:t>
            </a:r>
            <a:r>
              <a:rPr lang="es-ES" dirty="0"/>
              <a:t> en práctica medidas expansivas para a economía. </a:t>
            </a:r>
            <a:endParaRPr lang="es-ES" dirty="0" smtClean="0"/>
          </a:p>
          <a:p>
            <a:r>
              <a:rPr lang="es-ES" dirty="0" smtClean="0"/>
              <a:t>As </a:t>
            </a:r>
            <a:r>
              <a:rPr lang="es-ES" dirty="0" err="1"/>
              <a:t>máis</a:t>
            </a:r>
            <a:r>
              <a:rPr lang="es-ES" dirty="0"/>
              <a:t> destacables </a:t>
            </a:r>
            <a:r>
              <a:rPr lang="es-ES" dirty="0" smtClean="0"/>
              <a:t>serán:</a:t>
            </a:r>
          </a:p>
          <a:p>
            <a:r>
              <a:rPr lang="es-ES" dirty="0"/>
              <a:t> </a:t>
            </a:r>
            <a:r>
              <a:rPr lang="es-ES" dirty="0" smtClean="0"/>
              <a:t>              </a:t>
            </a:r>
          </a:p>
          <a:p>
            <a:r>
              <a:rPr lang="es-ES" dirty="0"/>
              <a:t> </a:t>
            </a:r>
            <a:r>
              <a:rPr lang="es-ES" dirty="0" smtClean="0"/>
              <a:t>               </a:t>
            </a:r>
            <a:r>
              <a:rPr lang="es-ES" b="1" dirty="0"/>
              <a:t>Planos de </a:t>
            </a:r>
            <a:r>
              <a:rPr lang="es-ES" b="1" dirty="0" err="1" smtClean="0"/>
              <a:t>Desenvolvemento</a:t>
            </a:r>
            <a:endParaRPr lang="es-ES" dirty="0"/>
          </a:p>
          <a:p>
            <a:r>
              <a:rPr lang="es-ES" b="1" dirty="0" smtClean="0"/>
              <a:t>                Polos </a:t>
            </a:r>
            <a:r>
              <a:rPr lang="es-ES" b="1" dirty="0"/>
              <a:t>de </a:t>
            </a:r>
            <a:r>
              <a:rPr lang="es-ES" b="1" dirty="0" err="1"/>
              <a:t>Desenvolvemento</a:t>
            </a:r>
            <a:r>
              <a:rPr lang="es-ES" b="1" dirty="0"/>
              <a:t> </a:t>
            </a:r>
          </a:p>
          <a:p>
            <a:r>
              <a:rPr lang="es-ES" b="1" dirty="0" smtClean="0"/>
              <a:t>                Grandes </a:t>
            </a:r>
            <a:r>
              <a:rPr lang="es-ES" b="1" dirty="0"/>
              <a:t>Áreas</a:t>
            </a:r>
            <a:endParaRPr lang="es-ES" dirty="0"/>
          </a:p>
        </p:txBody>
      </p:sp>
      <p:pic>
        <p:nvPicPr>
          <p:cNvPr id="1026" name="Picture 2" descr="la economía del franquismo (1959-197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361" y="399585"/>
            <a:ext cx="7873188" cy="591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7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03" y="103031"/>
            <a:ext cx="4932609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Planos de </a:t>
            </a:r>
            <a:r>
              <a:rPr lang="es-ES" b="1" u="sng" dirty="0" err="1"/>
              <a:t>Desenvolvemento</a:t>
            </a:r>
            <a:r>
              <a:rPr lang="es-ES" b="1" u="sng" dirty="0"/>
              <a:t>: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Conxunto</a:t>
            </a:r>
            <a:r>
              <a:rPr lang="es-ES" dirty="0" smtClean="0"/>
              <a:t> </a:t>
            </a:r>
            <a:r>
              <a:rPr lang="es-ES" dirty="0"/>
              <a:t>de reformas e medidas que pretendían o </a:t>
            </a:r>
            <a:r>
              <a:rPr lang="es-ES" dirty="0" err="1"/>
              <a:t>desenvolvemento</a:t>
            </a:r>
            <a:r>
              <a:rPr lang="es-ES" dirty="0"/>
              <a:t> da industria </a:t>
            </a:r>
            <a:endParaRPr lang="es-ES" dirty="0" smtClean="0"/>
          </a:p>
          <a:p>
            <a:endParaRPr lang="es-ES" dirty="0"/>
          </a:p>
          <a:p>
            <a:r>
              <a:rPr lang="es-ES" b="1" u="sng" dirty="0" err="1"/>
              <a:t>P</a:t>
            </a:r>
            <a:r>
              <a:rPr lang="es-ES" b="1" u="sng" dirty="0" err="1" smtClean="0"/>
              <a:t>rincipais</a:t>
            </a:r>
            <a:r>
              <a:rPr lang="es-ES" b="1" u="sng" dirty="0" smtClean="0"/>
              <a:t> </a:t>
            </a:r>
            <a:r>
              <a:rPr lang="es-ES" b="1" u="sng" dirty="0" err="1"/>
              <a:t>obxectivos</a:t>
            </a:r>
            <a:r>
              <a:rPr lang="es-ES" b="1" u="sng" dirty="0" smtClean="0"/>
              <a:t>:</a:t>
            </a:r>
          </a:p>
          <a:p>
            <a:endParaRPr lang="es-ES" b="1" u="sng" dirty="0"/>
          </a:p>
          <a:p>
            <a:pPr marL="285750" lvl="0" indent="-285750">
              <a:buFontTx/>
              <a:buChar char="-"/>
            </a:pPr>
            <a:r>
              <a:rPr lang="es-ES" dirty="0" smtClean="0"/>
              <a:t>Incrementar </a:t>
            </a:r>
            <a:r>
              <a:rPr lang="es-ES" dirty="0"/>
              <a:t>o </a:t>
            </a:r>
            <a:r>
              <a:rPr lang="es-ES" dirty="0" err="1"/>
              <a:t>produto</a:t>
            </a:r>
            <a:r>
              <a:rPr lang="es-ES" dirty="0"/>
              <a:t> </a:t>
            </a:r>
            <a:r>
              <a:rPr lang="es-ES" dirty="0" smtClean="0"/>
              <a:t>nacional</a:t>
            </a:r>
          </a:p>
          <a:p>
            <a:pPr lvl="0"/>
            <a:endParaRPr lang="es-ES" dirty="0"/>
          </a:p>
          <a:p>
            <a:pPr marL="285750" lvl="0" indent="-285750">
              <a:buFontTx/>
              <a:buChar char="-"/>
            </a:pPr>
            <a:r>
              <a:rPr lang="es-ES" dirty="0" smtClean="0"/>
              <a:t>Alcanzar </a:t>
            </a:r>
            <a:r>
              <a:rPr lang="es-ES" dirty="0"/>
              <a:t>o pleno </a:t>
            </a:r>
            <a:r>
              <a:rPr lang="es-ES" dirty="0" err="1" smtClean="0"/>
              <a:t>emprego</a:t>
            </a:r>
            <a:endParaRPr lang="es-ES" dirty="0" smtClean="0"/>
          </a:p>
          <a:p>
            <a:pPr lvl="0"/>
            <a:endParaRPr lang="es-ES" dirty="0"/>
          </a:p>
          <a:p>
            <a:pPr marL="285750" lvl="0" indent="-285750">
              <a:buFontTx/>
              <a:buChar char="-"/>
            </a:pPr>
            <a:r>
              <a:rPr lang="es-ES" dirty="0" smtClean="0"/>
              <a:t>Progresiva </a:t>
            </a:r>
            <a:r>
              <a:rPr lang="es-ES" dirty="0"/>
              <a:t>integración da economía española </a:t>
            </a:r>
            <a:r>
              <a:rPr lang="es-ES" dirty="0" err="1"/>
              <a:t>na</a:t>
            </a:r>
            <a:r>
              <a:rPr lang="es-ES" dirty="0"/>
              <a:t> economía </a:t>
            </a:r>
            <a:r>
              <a:rPr lang="es-ES" dirty="0" smtClean="0"/>
              <a:t>mundial</a:t>
            </a:r>
          </a:p>
          <a:p>
            <a:pPr marL="285750" lvl="0" indent="-285750">
              <a:buFontTx/>
              <a:buChar char="-"/>
            </a:pPr>
            <a:endParaRPr lang="es-ES" dirty="0"/>
          </a:p>
          <a:p>
            <a:pPr marL="285750" lvl="0" indent="-285750">
              <a:buFontTx/>
              <a:buChar char="-"/>
            </a:pPr>
            <a:r>
              <a:rPr lang="es-ES" dirty="0" smtClean="0"/>
              <a:t>Distribución </a:t>
            </a:r>
            <a:r>
              <a:rPr lang="es-ES" dirty="0" err="1"/>
              <a:t>máis</a:t>
            </a:r>
            <a:r>
              <a:rPr lang="es-ES" dirty="0"/>
              <a:t> equitativa da </a:t>
            </a:r>
            <a:r>
              <a:rPr lang="es-ES" dirty="0" smtClean="0"/>
              <a:t>renda</a:t>
            </a:r>
          </a:p>
          <a:p>
            <a:pPr lvl="0"/>
            <a:endParaRPr lang="es-ES" dirty="0"/>
          </a:p>
          <a:p>
            <a:pPr lvl="0"/>
            <a:r>
              <a:rPr lang="es-ES" dirty="0" smtClean="0"/>
              <a:t>-     Flexibilizar </a:t>
            </a:r>
            <a:r>
              <a:rPr lang="es-ES" dirty="0"/>
              <a:t>o sistema económico</a:t>
            </a:r>
          </a:p>
          <a:p>
            <a:endParaRPr lang="es-ES" dirty="0" smtClean="0"/>
          </a:p>
          <a:p>
            <a:r>
              <a:rPr lang="es-ES" dirty="0" err="1" smtClean="0"/>
              <a:t>Foron</a:t>
            </a:r>
            <a:r>
              <a:rPr lang="es-ES" dirty="0" smtClean="0"/>
              <a:t> </a:t>
            </a:r>
            <a:r>
              <a:rPr lang="es-ES" dirty="0"/>
              <a:t>3 os Planos de </a:t>
            </a:r>
            <a:r>
              <a:rPr lang="es-ES" dirty="0" err="1"/>
              <a:t>Desenvolvemento</a:t>
            </a:r>
            <a:r>
              <a:rPr lang="es-ES" dirty="0"/>
              <a:t>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 </a:t>
            </a:r>
            <a:r>
              <a:rPr lang="es-ES" dirty="0"/>
              <a:t>(1964-66</a:t>
            </a:r>
            <a:r>
              <a:rPr lang="es-ES" dirty="0" smtClean="0"/>
              <a:t>)</a:t>
            </a:r>
          </a:p>
          <a:p>
            <a:r>
              <a:rPr lang="es-ES" dirty="0" smtClean="0"/>
              <a:t>II </a:t>
            </a:r>
            <a:r>
              <a:rPr lang="es-ES" dirty="0"/>
              <a:t>(1969-72) </a:t>
            </a:r>
            <a:endParaRPr lang="es-ES" dirty="0" smtClean="0"/>
          </a:p>
          <a:p>
            <a:r>
              <a:rPr lang="es-ES" dirty="0" smtClean="0"/>
              <a:t>III </a:t>
            </a:r>
            <a:r>
              <a:rPr lang="es-ES" dirty="0"/>
              <a:t>(1972-75)</a:t>
            </a:r>
          </a:p>
        </p:txBody>
      </p:sp>
      <p:pic>
        <p:nvPicPr>
          <p:cNvPr id="2050" name="Picture 2" descr="PERIODICO ANTIGUO 2 PLAN DEL DESARROLLO AÑOS 60 LA VOZ SINDICAL (Coleccionismo - Revistas y Periódicos Modernos (a partir de 1.940) - Otro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6" y="103031"/>
            <a:ext cx="5047489" cy="672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50760" y="147464"/>
            <a:ext cx="117412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Polos de </a:t>
            </a:r>
            <a:r>
              <a:rPr lang="es-ES" b="1" u="sng" dirty="0" err="1"/>
              <a:t>Desenvolvemento</a:t>
            </a:r>
            <a:r>
              <a:rPr lang="es-ES" b="1" u="sng" dirty="0"/>
              <a:t> e Promoción Industrial:</a:t>
            </a:r>
            <a:endParaRPr lang="es-ES" dirty="0"/>
          </a:p>
          <a:p>
            <a:r>
              <a:rPr lang="es-ES" dirty="0"/>
              <a:t>Implantación de industrias en </a:t>
            </a:r>
            <a:r>
              <a:rPr lang="es-ES" dirty="0" err="1"/>
              <a:t>cidades</a:t>
            </a:r>
            <a:r>
              <a:rPr lang="es-ES" dirty="0"/>
              <a:t> que non </a:t>
            </a:r>
            <a:r>
              <a:rPr lang="es-ES" dirty="0" err="1"/>
              <a:t>dispuñan</a:t>
            </a:r>
            <a:r>
              <a:rPr lang="es-ES" dirty="0"/>
              <a:t> de </a:t>
            </a:r>
            <a:r>
              <a:rPr lang="es-ES" dirty="0" err="1"/>
              <a:t>ningunha</a:t>
            </a:r>
            <a:r>
              <a:rPr lang="es-ES" dirty="0"/>
              <a:t> instalación fabril</a:t>
            </a:r>
            <a:r>
              <a:rPr lang="es-ES" dirty="0" smtClean="0"/>
              <a:t>.</a:t>
            </a:r>
            <a:endParaRPr lang="es-ES" dirty="0" smtClean="0"/>
          </a:p>
          <a:p>
            <a:r>
              <a:rPr lang="es-ES" b="1" u="sng" dirty="0" smtClean="0"/>
              <a:t>O </a:t>
            </a:r>
            <a:r>
              <a:rPr lang="es-ES" b="1" u="sng" dirty="0" err="1"/>
              <a:t>seu</a:t>
            </a:r>
            <a:r>
              <a:rPr lang="es-ES" b="1" u="sng" dirty="0"/>
              <a:t> </a:t>
            </a:r>
            <a:r>
              <a:rPr lang="es-ES" b="1" u="sng" dirty="0" err="1"/>
              <a:t>obxectivo</a:t>
            </a:r>
            <a:r>
              <a:rPr lang="es-ES" b="1" u="sng" dirty="0"/>
              <a:t>: </a:t>
            </a:r>
            <a:endParaRPr lang="es-ES" dirty="0"/>
          </a:p>
          <a:p>
            <a:r>
              <a:rPr lang="es-ES" dirty="0" smtClean="0"/>
              <a:t>Fomentar </a:t>
            </a:r>
            <a:r>
              <a:rPr lang="es-ES" dirty="0"/>
              <a:t>a industria en zonas tradicionalmente </a:t>
            </a:r>
            <a:r>
              <a:rPr lang="es-ES" dirty="0" err="1"/>
              <a:t>subdesenvolvidas</a:t>
            </a:r>
            <a:endParaRPr lang="es-ES" dirty="0"/>
          </a:p>
          <a:p>
            <a:endParaRPr lang="es-ES" dirty="0" smtClean="0"/>
          </a:p>
          <a:p>
            <a:r>
              <a:rPr lang="es-ES" b="1" dirty="0" smtClean="0"/>
              <a:t>As </a:t>
            </a:r>
            <a:r>
              <a:rPr lang="es-ES" b="1" dirty="0"/>
              <a:t>medidas </a:t>
            </a:r>
            <a:r>
              <a:rPr lang="es-ES" dirty="0"/>
              <a:t>para potenciar novas industrias </a:t>
            </a:r>
            <a:r>
              <a:rPr lang="es-ES" dirty="0" err="1"/>
              <a:t>foron</a:t>
            </a:r>
            <a:r>
              <a:rPr lang="es-ES" dirty="0"/>
              <a:t>:</a:t>
            </a:r>
          </a:p>
          <a:p>
            <a:pPr marL="285750" lvl="0" indent="-285750">
              <a:buFontTx/>
              <a:buChar char="-"/>
            </a:pPr>
            <a:r>
              <a:rPr lang="es-ES" dirty="0" smtClean="0"/>
              <a:t>Terreo </a:t>
            </a:r>
            <a:r>
              <a:rPr lang="es-ES" dirty="0"/>
              <a:t>industrial barato </a:t>
            </a:r>
            <a:endParaRPr lang="es-ES" dirty="0" smtClean="0"/>
          </a:p>
          <a:p>
            <a:pPr lvl="0"/>
            <a:r>
              <a:rPr lang="es-ES" dirty="0" smtClean="0"/>
              <a:t> -    </a:t>
            </a:r>
            <a:r>
              <a:rPr lang="es-ES" dirty="0" err="1" smtClean="0"/>
              <a:t>Exencións</a:t>
            </a:r>
            <a:r>
              <a:rPr lang="es-ES" dirty="0" smtClean="0"/>
              <a:t> </a:t>
            </a:r>
            <a:r>
              <a:rPr lang="es-ES" dirty="0" err="1"/>
              <a:t>fiscais</a:t>
            </a:r>
            <a:r>
              <a:rPr lang="es-ES" dirty="0"/>
              <a:t>    </a:t>
            </a:r>
            <a:endParaRPr lang="es-ES" dirty="0" smtClean="0"/>
          </a:p>
          <a:p>
            <a:pPr lvl="0"/>
            <a:r>
              <a:rPr lang="es-ES" dirty="0" smtClean="0"/>
              <a:t>-     </a:t>
            </a:r>
            <a:r>
              <a:rPr lang="es-ES" dirty="0" err="1" smtClean="0"/>
              <a:t>Subvencións</a:t>
            </a:r>
            <a:r>
              <a:rPr lang="es-ES" dirty="0" smtClean="0"/>
              <a:t> </a:t>
            </a:r>
            <a:r>
              <a:rPr lang="es-ES" dirty="0"/>
              <a:t>para as industrias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dirty="0" smtClean="0"/>
              <a:t>No </a:t>
            </a:r>
            <a:r>
              <a:rPr lang="es-ES" dirty="0"/>
              <a:t>1º Plano, as </a:t>
            </a:r>
            <a:r>
              <a:rPr lang="es-ES" dirty="0" err="1"/>
              <a:t>cidades</a:t>
            </a:r>
            <a:r>
              <a:rPr lang="es-ES" dirty="0"/>
              <a:t> que se </a:t>
            </a:r>
            <a:r>
              <a:rPr lang="es-ES" dirty="0" err="1"/>
              <a:t>viron</a:t>
            </a:r>
            <a:r>
              <a:rPr lang="es-ES" dirty="0"/>
              <a:t> favorecidas con </a:t>
            </a:r>
            <a:r>
              <a:rPr lang="es-ES" dirty="0" err="1"/>
              <a:t>instalacións</a:t>
            </a:r>
            <a:r>
              <a:rPr lang="es-ES" dirty="0"/>
              <a:t> </a:t>
            </a:r>
            <a:r>
              <a:rPr lang="es-ES" dirty="0" err="1"/>
              <a:t>industriais</a:t>
            </a:r>
            <a:r>
              <a:rPr lang="es-ES" dirty="0"/>
              <a:t> </a:t>
            </a:r>
            <a:r>
              <a:rPr lang="es-ES" dirty="0" err="1"/>
              <a:t>foron</a:t>
            </a:r>
            <a:r>
              <a:rPr lang="es-ES" dirty="0"/>
              <a:t>: </a:t>
            </a:r>
            <a:endParaRPr lang="es-ES" dirty="0" smtClean="0"/>
          </a:p>
          <a:p>
            <a:r>
              <a:rPr lang="es-ES" dirty="0" smtClean="0"/>
              <a:t>A </a:t>
            </a:r>
            <a:r>
              <a:rPr lang="es-ES" dirty="0"/>
              <a:t>Coruña, Vigo, Burgos, Valladolid, Zaragoza, Huelva e Sevilla. </a:t>
            </a:r>
            <a:endParaRPr lang="es-ES" dirty="0" smtClean="0"/>
          </a:p>
          <a:p>
            <a:r>
              <a:rPr lang="es-ES" dirty="0" smtClean="0"/>
              <a:t>No </a:t>
            </a:r>
            <a:r>
              <a:rPr lang="es-ES" dirty="0"/>
              <a:t>2º Plano: </a:t>
            </a:r>
            <a:endParaRPr lang="es-ES" dirty="0" smtClean="0"/>
          </a:p>
          <a:p>
            <a:r>
              <a:rPr lang="es-ES" dirty="0" smtClean="0"/>
              <a:t>Oviedo</a:t>
            </a:r>
            <a:r>
              <a:rPr lang="es-ES" dirty="0"/>
              <a:t>, Logroño, Córdoba e Granada.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719" y="2215509"/>
            <a:ext cx="5006230" cy="322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57579" y="394692"/>
            <a:ext cx="760618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Outro</a:t>
            </a:r>
            <a:r>
              <a:rPr lang="es-ES" dirty="0"/>
              <a:t> </a:t>
            </a:r>
            <a:r>
              <a:rPr lang="es-ES" dirty="0" smtClean="0"/>
              <a:t> factor do </a:t>
            </a:r>
            <a:r>
              <a:rPr lang="es-ES" dirty="0" err="1"/>
              <a:t>desenvolvemento</a:t>
            </a:r>
            <a:r>
              <a:rPr lang="es-ES" dirty="0"/>
              <a:t>  industrial </a:t>
            </a:r>
            <a:r>
              <a:rPr lang="es-ES" dirty="0" err="1" smtClean="0"/>
              <a:t>foi</a:t>
            </a:r>
            <a:endParaRPr lang="es-ES" dirty="0" smtClean="0"/>
          </a:p>
          <a:p>
            <a:r>
              <a:rPr lang="es-ES" b="1" dirty="0" smtClean="0"/>
              <a:t>Investimento </a:t>
            </a:r>
            <a:r>
              <a:rPr lang="es-ES" b="1" dirty="0"/>
              <a:t>de </a:t>
            </a:r>
            <a:r>
              <a:rPr lang="es-ES" b="1" dirty="0" err="1"/>
              <a:t>capitais</a:t>
            </a:r>
            <a:r>
              <a:rPr lang="es-ES" b="1" dirty="0"/>
              <a:t> </a:t>
            </a:r>
            <a:r>
              <a:rPr lang="es-ES" b="1" dirty="0" err="1"/>
              <a:t>estranxeiros</a:t>
            </a:r>
            <a:r>
              <a:rPr lang="es-ES" dirty="0"/>
              <a:t>. </a:t>
            </a:r>
            <a:endParaRPr lang="es-ES" dirty="0" smtClean="0"/>
          </a:p>
          <a:p>
            <a:r>
              <a:rPr lang="es-ES" dirty="0" smtClean="0"/>
              <a:t>USA  (40%), </a:t>
            </a:r>
            <a:r>
              <a:rPr lang="es-ES" dirty="0" err="1" smtClean="0"/>
              <a:t>Suíza</a:t>
            </a:r>
            <a:r>
              <a:rPr lang="es-ES" dirty="0" smtClean="0"/>
              <a:t>, </a:t>
            </a:r>
            <a:r>
              <a:rPr lang="es-ES" dirty="0" err="1" smtClean="0"/>
              <a:t>Alemaña</a:t>
            </a:r>
            <a:r>
              <a:rPr lang="es-ES" dirty="0" smtClean="0"/>
              <a:t>, Francia, Gr. Bretaña</a:t>
            </a:r>
          </a:p>
          <a:p>
            <a:endParaRPr lang="es-ES" dirty="0" smtClean="0"/>
          </a:p>
          <a:p>
            <a:r>
              <a:rPr lang="es-ES" dirty="0" smtClean="0"/>
              <a:t>Favorecido </a:t>
            </a:r>
            <a:r>
              <a:rPr lang="es-ES" dirty="0" err="1" smtClean="0"/>
              <a:t>pola</a:t>
            </a:r>
            <a:r>
              <a:rPr lang="es-ES" dirty="0" smtClean="0"/>
              <a:t> Liberalización económica desde</a:t>
            </a:r>
          </a:p>
          <a:p>
            <a:r>
              <a:rPr lang="es-ES" dirty="0" smtClean="0"/>
              <a:t>1959 (ata o 50% do capital das empresas).</a:t>
            </a:r>
          </a:p>
          <a:p>
            <a:endParaRPr lang="es-ES" b="1" dirty="0" smtClean="0"/>
          </a:p>
          <a:p>
            <a:r>
              <a:rPr lang="es-ES" b="1" dirty="0" smtClean="0"/>
              <a:t>Grandes </a:t>
            </a:r>
            <a:r>
              <a:rPr lang="es-ES" b="1" dirty="0"/>
              <a:t>oportunidades no mercado </a:t>
            </a:r>
            <a:r>
              <a:rPr lang="es-ES" b="1" dirty="0" smtClean="0"/>
              <a:t>español: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Ofrecía alto grao de expansión:</a:t>
            </a:r>
          </a:p>
          <a:p>
            <a:r>
              <a:rPr lang="es-ES" dirty="0"/>
              <a:t> </a:t>
            </a:r>
            <a:r>
              <a:rPr lang="es-ES" dirty="0" smtClean="0"/>
              <a:t>            Punto de partida </a:t>
            </a:r>
            <a:r>
              <a:rPr lang="es-ES" dirty="0" err="1" smtClean="0"/>
              <a:t>moi</a:t>
            </a:r>
            <a:r>
              <a:rPr lang="es-ES" dirty="0" smtClean="0"/>
              <a:t> reducido</a:t>
            </a:r>
          </a:p>
          <a:p>
            <a:r>
              <a:rPr lang="es-ES" dirty="0"/>
              <a:t> </a:t>
            </a:r>
            <a:r>
              <a:rPr lang="es-ES" dirty="0" smtClean="0"/>
              <a:t>            Incremento poder adquisitivo (suba </a:t>
            </a:r>
          </a:p>
          <a:p>
            <a:r>
              <a:rPr lang="es-ES" dirty="0"/>
              <a:t> </a:t>
            </a:r>
            <a:r>
              <a:rPr lang="es-ES" dirty="0" smtClean="0"/>
              <a:t>            salarios)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Marco laboral estable</a:t>
            </a:r>
          </a:p>
          <a:p>
            <a:r>
              <a:rPr lang="es-ES" dirty="0"/>
              <a:t> </a:t>
            </a:r>
            <a:r>
              <a:rPr lang="es-ES" dirty="0" smtClean="0"/>
              <a:t>     (</a:t>
            </a:r>
            <a:r>
              <a:rPr lang="es-ES" dirty="0" err="1" smtClean="0"/>
              <a:t>Ilegalidade</a:t>
            </a:r>
            <a:r>
              <a:rPr lang="es-ES" dirty="0" smtClean="0"/>
              <a:t> de folgas, represión sindical…)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Sistema fiscal </a:t>
            </a:r>
            <a:r>
              <a:rPr lang="es-ES" b="1" dirty="0" err="1" smtClean="0"/>
              <a:t>moi</a:t>
            </a:r>
            <a:r>
              <a:rPr lang="es-ES" b="1" dirty="0" smtClean="0"/>
              <a:t> favorable</a:t>
            </a:r>
          </a:p>
          <a:p>
            <a:endParaRPr lang="es-ES" dirty="0" smtClean="0"/>
          </a:p>
          <a:p>
            <a:r>
              <a:rPr lang="es-ES" dirty="0" err="1" smtClean="0"/>
              <a:t>Axudou</a:t>
            </a:r>
            <a:r>
              <a:rPr lang="es-ES" dirty="0" smtClean="0"/>
              <a:t> </a:t>
            </a:r>
            <a:r>
              <a:rPr lang="es-ES" dirty="0" err="1" smtClean="0"/>
              <a:t>ó</a:t>
            </a:r>
            <a:r>
              <a:rPr lang="es-ES" dirty="0" smtClean="0"/>
              <a:t> grande </a:t>
            </a:r>
            <a:r>
              <a:rPr lang="es-ES" dirty="0" err="1" smtClean="0"/>
              <a:t>espallamento</a:t>
            </a:r>
            <a:r>
              <a:rPr lang="es-ES" dirty="0" smtClean="0"/>
              <a:t> do sector industrial</a:t>
            </a:r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8835" y="0"/>
            <a:ext cx="3296992" cy="691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6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3183" y="640940"/>
            <a:ext cx="5640948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industria automobilística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gl-ES" dirty="0">
                <a:ea typeface="Times New Roman" panose="02020603050405020304" pitchFamily="18" charset="0"/>
              </a:rPr>
              <a:t>G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rande estrela do desenvolvemento industrial. En 1959, SEAT unha empresa do INI, filial da FIAT italiana, fabricaba 38.000 turismos ó ano,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 fabricación era maioritariamente italiana e na factoría de Barcelona so se montaban ós vehículos, que neste momento saían a un prezo moi alto.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Desde 1958 a 1973 a produción da industria automobilística creceu un 22% anual e vaise converter no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motor da industrialización doutros sectores como o caucho, a siderurxia ou o refinado de petróleo.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Este fenómeno foi posible pola alza do poder adquisitivo e do nivel de vida da clase media e da clase obreira (toda a produción estaba destinada ó mercado interior).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Aínda que a SEAT seguirá sendo a principal empresa automobilística, irá perdendo cota de mercado coa proliferación de distintas empresas como Renault, que se instalará en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Valladolid (o catro latas),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Citröen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en Vigo, Morris-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Leyland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Chrysler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Ford...</a:t>
            </a: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BARCELONA, AHORA Y SIEMPRE: HOY HACE 60 AÑO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4" y="1540635"/>
            <a:ext cx="58483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6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4411" y="260005"/>
            <a:ext cx="541411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O Seat 600 (versión española do Fiat 600) era un pequeno utilitario, relativamente </a:t>
            </a:r>
            <a:r>
              <a:rPr lang="gl-ES" dirty="0" err="1">
                <a:latin typeface="Arial" panose="020B0604020202020204" pitchFamily="34" charset="0"/>
                <a:ea typeface="Times New Roman" panose="02020603050405020304" pitchFamily="18" charset="0"/>
              </a:rPr>
              <a:t>asequible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 para unha crecente clase media que se empezaba a desenvolver a mediados dos 50. Empezaron a fabricarse en España en 1957 na factoría da Zona Franca de Barcelona. Polo seu baixo prezo, supuxo a primeira aparición masiva de automóbiles nas estradas </a:t>
            </a: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españolas, pois 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o incremento da súa produción pola demanda crecente (as horas extraordinarias e as remesas da emigración permitiron o aforro para mercar o 600) fixo diminuír o seu </a:t>
            </a: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prezo, converténdose 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no coche máis habitual (en 1970, 1 de cada 4 coches do parque automobilístico español era un 600). A factoría chegou a fabricar 300 coches ó día e ter máis </a:t>
            </a: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 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10.000 traballadores. </a:t>
            </a:r>
            <a:endParaRPr lang="gl-ES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600 convertíase no símbolo do desenvolvemento económico, pero tamén dos cambios sociais e de costumes que se empezan a desenvolver nos anos 60 </a:t>
            </a: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gl-ES" dirty="0">
                <a:latin typeface="Arial" panose="020B0604020202020204" pitchFamily="34" charset="0"/>
                <a:ea typeface="Times New Roman" panose="02020603050405020304" pitchFamily="18" charset="0"/>
              </a:rPr>
              <a:t>a imaxe de familias enteiras saíndo os fins de semana e nas vacacións estivais enchendo as estradas </a:t>
            </a:r>
            <a:r>
              <a:rPr lang="gl-ES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españolas)</a:t>
            </a:r>
            <a:endParaRPr lang="gl-ES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Historia del 600: Los años 50 y 60 - CochesMitico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94" y="260005"/>
            <a:ext cx="4791433" cy="310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27 de junio1957: La empresa Seat pone a la venta el coche 60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294" y="3366175"/>
            <a:ext cx="4578174" cy="331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04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3" y="103030"/>
            <a:ext cx="7474413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/>
              <a:t>Tamén</a:t>
            </a:r>
            <a:r>
              <a:rPr lang="es-ES" b="1" dirty="0"/>
              <a:t> se </a:t>
            </a:r>
            <a:r>
              <a:rPr lang="es-ES" b="1" dirty="0" err="1"/>
              <a:t>desenvolven</a:t>
            </a:r>
            <a:r>
              <a:rPr lang="es-ES" b="1" dirty="0"/>
              <a:t> as </a:t>
            </a:r>
            <a:r>
              <a:rPr lang="es-ES" b="1" dirty="0" err="1"/>
              <a:t>outras</a:t>
            </a:r>
            <a:r>
              <a:rPr lang="es-ES" b="1" dirty="0"/>
              <a:t> industrias</a:t>
            </a:r>
            <a:r>
              <a:rPr lang="es-ES" dirty="0"/>
              <a:t> </a:t>
            </a:r>
          </a:p>
          <a:p>
            <a:r>
              <a:rPr lang="es-ES" dirty="0" smtClean="0"/>
              <a:t> - </a:t>
            </a:r>
            <a:r>
              <a:rPr lang="es-ES" b="1" dirty="0" smtClean="0"/>
              <a:t>Industrias de consumo </a:t>
            </a:r>
            <a:r>
              <a:rPr lang="es-ES" dirty="0" smtClean="0"/>
              <a:t>(farmacéutica, Química…)</a:t>
            </a:r>
            <a:endParaRPr lang="es-ES" dirty="0"/>
          </a:p>
          <a:p>
            <a:r>
              <a:rPr lang="es-ES" dirty="0" smtClean="0"/>
              <a:t>-  </a:t>
            </a:r>
            <a:r>
              <a:rPr lang="es-ES" b="1" dirty="0"/>
              <a:t>I</a:t>
            </a:r>
            <a:r>
              <a:rPr lang="es-ES" b="1" dirty="0" smtClean="0"/>
              <a:t>ndustrias </a:t>
            </a:r>
            <a:r>
              <a:rPr lang="es-ES" b="1" dirty="0"/>
              <a:t>de base</a:t>
            </a:r>
            <a:r>
              <a:rPr lang="es-ES" dirty="0"/>
              <a:t>, como </a:t>
            </a:r>
            <a:endParaRPr lang="es-ES" dirty="0" smtClean="0"/>
          </a:p>
          <a:p>
            <a:r>
              <a:rPr lang="es-ES" dirty="0" smtClean="0"/>
              <a:t>a </a:t>
            </a:r>
            <a:r>
              <a:rPr lang="es-ES" dirty="0" err="1"/>
              <a:t>siderurxia</a:t>
            </a:r>
            <a:r>
              <a:rPr lang="es-ES" dirty="0"/>
              <a:t>. </a:t>
            </a:r>
            <a:endParaRPr lang="es-ES" dirty="0" smtClean="0"/>
          </a:p>
          <a:p>
            <a:endParaRPr lang="es-ES" sz="800" dirty="0" smtClean="0"/>
          </a:p>
          <a:p>
            <a:r>
              <a:rPr lang="es-ES" b="1" u="sng" dirty="0" smtClean="0"/>
              <a:t>A </a:t>
            </a:r>
            <a:r>
              <a:rPr lang="es-ES" b="1" u="sng" dirty="0"/>
              <a:t>industria </a:t>
            </a:r>
            <a:r>
              <a:rPr lang="es-ES" b="1" u="sng" dirty="0" err="1"/>
              <a:t>mineira</a:t>
            </a:r>
            <a:r>
              <a:rPr lang="es-ES" b="1" u="sng" dirty="0"/>
              <a:t> </a:t>
            </a:r>
            <a:endParaRPr lang="es-ES" b="1" u="sng" dirty="0" smtClean="0"/>
          </a:p>
          <a:p>
            <a:r>
              <a:rPr lang="es-ES" dirty="0" err="1" smtClean="0"/>
              <a:t>mantívose</a:t>
            </a:r>
            <a:r>
              <a:rPr lang="es-ES" dirty="0" smtClean="0"/>
              <a:t> </a:t>
            </a:r>
            <a:r>
              <a:rPr lang="es-ES" dirty="0"/>
              <a:t>a pesar da </a:t>
            </a:r>
            <a:r>
              <a:rPr lang="es-ES" dirty="0" err="1"/>
              <a:t>súa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u="sng" dirty="0" smtClean="0"/>
              <a:t>escasa </a:t>
            </a:r>
            <a:r>
              <a:rPr lang="es-ES" u="sng" dirty="0" err="1"/>
              <a:t>rendibilidade</a:t>
            </a:r>
            <a:r>
              <a:rPr lang="es-ES" dirty="0"/>
              <a:t>.</a:t>
            </a:r>
          </a:p>
          <a:p>
            <a:endParaRPr lang="es-ES" sz="800" dirty="0" smtClean="0"/>
          </a:p>
          <a:p>
            <a:r>
              <a:rPr lang="es-ES" b="1" u="sng" dirty="0" err="1" smtClean="0"/>
              <a:t>Enerxía</a:t>
            </a:r>
            <a:r>
              <a:rPr lang="es-ES" b="1" u="sng" dirty="0" smtClean="0"/>
              <a:t>:</a:t>
            </a:r>
          </a:p>
          <a:p>
            <a:r>
              <a:rPr lang="es-ES" dirty="0" smtClean="0"/>
              <a:t>- Instalación </a:t>
            </a:r>
            <a:r>
              <a:rPr lang="es-ES" dirty="0"/>
              <a:t>de refinerías para a </a:t>
            </a:r>
            <a:endParaRPr lang="es-ES" dirty="0" smtClean="0"/>
          </a:p>
          <a:p>
            <a:r>
              <a:rPr lang="es-ES" dirty="0" smtClean="0"/>
              <a:t>transformación </a:t>
            </a:r>
            <a:r>
              <a:rPr lang="es-ES" dirty="0"/>
              <a:t>e refinado de </a:t>
            </a:r>
            <a:r>
              <a:rPr lang="es-ES" dirty="0" smtClean="0"/>
              <a:t>petróleo</a:t>
            </a:r>
          </a:p>
          <a:p>
            <a:pPr marL="285750" indent="-285750">
              <a:buFontTx/>
              <a:buChar char="-"/>
            </a:pPr>
            <a:r>
              <a:rPr lang="es-ES" dirty="0" err="1" smtClean="0"/>
              <a:t>Construción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/>
              <a:t>encoros</a:t>
            </a:r>
            <a:r>
              <a:rPr lang="es-ES" dirty="0"/>
              <a:t> (</a:t>
            </a:r>
            <a:r>
              <a:rPr lang="es-ES" dirty="0" err="1"/>
              <a:t>inauguracións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recreadas </a:t>
            </a:r>
            <a:r>
              <a:rPr lang="es-ES" dirty="0"/>
              <a:t>polo NODO como </a:t>
            </a:r>
            <a:r>
              <a:rPr lang="es-ES" dirty="0" err="1"/>
              <a:t>imaxe</a:t>
            </a:r>
            <a:r>
              <a:rPr lang="es-ES" dirty="0"/>
              <a:t> do </a:t>
            </a:r>
            <a:endParaRPr lang="es-ES" dirty="0" smtClean="0"/>
          </a:p>
          <a:p>
            <a:r>
              <a:rPr lang="es-ES" dirty="0" err="1" smtClean="0"/>
              <a:t>desenvolvemento</a:t>
            </a:r>
            <a:r>
              <a:rPr lang="es-ES" dirty="0"/>
              <a:t>) en toda a </a:t>
            </a:r>
            <a:r>
              <a:rPr lang="es-ES" dirty="0" err="1"/>
              <a:t>xeografía</a:t>
            </a:r>
            <a:r>
              <a:rPr lang="es-ES" dirty="0"/>
              <a:t> </a:t>
            </a:r>
            <a:r>
              <a:rPr lang="es-ES" dirty="0" smtClean="0"/>
              <a:t>española</a:t>
            </a:r>
          </a:p>
          <a:p>
            <a:r>
              <a:rPr lang="es-ES" dirty="0" smtClean="0"/>
              <a:t> </a:t>
            </a:r>
            <a:r>
              <a:rPr lang="es-ES" dirty="0"/>
              <a:t>(en Galicia 12, a </a:t>
            </a:r>
            <a:r>
              <a:rPr lang="es-ES" dirty="0" err="1"/>
              <a:t>metade</a:t>
            </a:r>
            <a:r>
              <a:rPr lang="es-ES" dirty="0"/>
              <a:t> de FENOSA).</a:t>
            </a:r>
          </a:p>
          <a:p>
            <a:endParaRPr lang="es-ES" sz="800" b="1" dirty="0" smtClean="0"/>
          </a:p>
          <a:p>
            <a:r>
              <a:rPr lang="es-ES" b="1" u="sng" dirty="0" smtClean="0"/>
              <a:t>A construcción</a:t>
            </a:r>
            <a:r>
              <a:rPr lang="es-ES" u="sng" dirty="0" smtClean="0"/>
              <a:t>:</a:t>
            </a:r>
          </a:p>
          <a:p>
            <a:r>
              <a:rPr lang="es-ES" dirty="0" smtClean="0"/>
              <a:t>notable </a:t>
            </a:r>
            <a:r>
              <a:rPr lang="es-ES" dirty="0" err="1"/>
              <a:t>desenvolvemento</a:t>
            </a:r>
            <a:r>
              <a:rPr lang="es-ES" dirty="0"/>
              <a:t>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 err="1" smtClean="0"/>
              <a:t>crecemento</a:t>
            </a:r>
            <a:r>
              <a:rPr lang="es-ES" dirty="0" smtClean="0"/>
              <a:t> </a:t>
            </a:r>
            <a:r>
              <a:rPr lang="es-ES" dirty="0"/>
              <a:t>urbano </a:t>
            </a:r>
            <a:r>
              <a:rPr lang="es-ES" dirty="0" smtClean="0"/>
              <a:t>e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novas </a:t>
            </a:r>
            <a:r>
              <a:rPr lang="es-ES" dirty="0"/>
              <a:t>áreas urbanizadas como as de costa 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 polo turismo </a:t>
            </a:r>
            <a:r>
              <a:rPr lang="es-ES" dirty="0"/>
              <a:t>(Benidorm, Marbella...). </a:t>
            </a:r>
            <a:endParaRPr lang="es-ES" dirty="0" smtClean="0"/>
          </a:p>
          <a:p>
            <a:endParaRPr lang="es-ES" sz="800" dirty="0"/>
          </a:p>
          <a:p>
            <a:r>
              <a:rPr lang="es-ES" b="1" u="sng" dirty="0" err="1" smtClean="0"/>
              <a:t>Infraestruturas</a:t>
            </a:r>
            <a:r>
              <a:rPr lang="es-ES" b="1" u="sng" dirty="0" smtClean="0"/>
              <a:t>:</a:t>
            </a:r>
          </a:p>
          <a:p>
            <a:r>
              <a:rPr lang="es-ES" dirty="0" err="1"/>
              <a:t>C</a:t>
            </a:r>
            <a:r>
              <a:rPr lang="es-ES" dirty="0" err="1" smtClean="0"/>
              <a:t>onstrución</a:t>
            </a:r>
            <a:r>
              <a:rPr lang="es-ES" dirty="0" smtClean="0"/>
              <a:t> </a:t>
            </a:r>
            <a:r>
              <a:rPr lang="es-ES" dirty="0"/>
              <a:t>de estradas </a:t>
            </a:r>
          </a:p>
          <a:p>
            <a:r>
              <a:rPr lang="es-ES" dirty="0" smtClean="0"/>
              <a:t>Inicio </a:t>
            </a:r>
            <a:r>
              <a:rPr lang="es-ES" dirty="0"/>
              <a:t>das </a:t>
            </a:r>
            <a:r>
              <a:rPr lang="es-ES" dirty="0" err="1"/>
              <a:t>primeiras</a:t>
            </a:r>
            <a:r>
              <a:rPr lang="es-ES" dirty="0"/>
              <a:t> </a:t>
            </a:r>
            <a:r>
              <a:rPr lang="es-ES" dirty="0" err="1"/>
              <a:t>autoestradas</a:t>
            </a:r>
            <a:r>
              <a:rPr lang="es-ES" dirty="0"/>
              <a:t>.</a:t>
            </a:r>
          </a:p>
        </p:txBody>
      </p:sp>
      <p:pic>
        <p:nvPicPr>
          <p:cNvPr id="5122" name="Picture 2" descr="60 años del embalse de Ullíbarri-Gamboa: LAS AGUAS QUE VOLVIERON 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96" y="0"/>
            <a:ext cx="5545384" cy="34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ómo se construyó Benidorm: la ciudad de los rascaciel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535" y="3476508"/>
            <a:ext cx="6051706" cy="340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1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37882" y="502276"/>
            <a:ext cx="84485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A AUTARQUÍA</a:t>
            </a:r>
            <a:r>
              <a:rPr lang="es-ES" b="1" u="sng" dirty="0" smtClean="0"/>
              <a:t>:</a:t>
            </a:r>
          </a:p>
          <a:p>
            <a:endParaRPr lang="es-ES" dirty="0"/>
          </a:p>
          <a:p>
            <a:endParaRPr lang="es-ES" dirty="0"/>
          </a:p>
          <a:p>
            <a:r>
              <a:rPr lang="es-ES" b="1" u="sng" dirty="0" smtClean="0"/>
              <a:t>Factores </a:t>
            </a:r>
            <a:r>
              <a:rPr lang="es-ES" b="1" u="sng" dirty="0"/>
              <a:t>adopción </a:t>
            </a:r>
            <a:r>
              <a:rPr lang="es-ES" b="1" u="sng" dirty="0" smtClean="0"/>
              <a:t>Autarquía. </a:t>
            </a:r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   - </a:t>
            </a:r>
            <a:r>
              <a:rPr lang="es-ES" b="1" u="sng" dirty="0" smtClean="0"/>
              <a:t>Desastre económico a consecuencia da Guerra</a:t>
            </a:r>
          </a:p>
          <a:p>
            <a:r>
              <a:rPr lang="es-ES" dirty="0"/>
              <a:t> </a:t>
            </a:r>
            <a:r>
              <a:rPr lang="es-ES" dirty="0" smtClean="0"/>
              <a:t>  </a:t>
            </a:r>
          </a:p>
          <a:p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- </a:t>
            </a:r>
            <a:r>
              <a:rPr lang="es-ES" b="1" u="sng" dirty="0" smtClean="0"/>
              <a:t>Visión franquista da Economía</a:t>
            </a:r>
            <a:r>
              <a:rPr lang="es-ES" dirty="0" smtClean="0"/>
              <a:t>:</a:t>
            </a:r>
          </a:p>
          <a:p>
            <a:r>
              <a:rPr lang="es-ES" dirty="0"/>
              <a:t> </a:t>
            </a:r>
            <a:r>
              <a:rPr lang="es-ES" dirty="0" smtClean="0"/>
              <a:t>              Coincidía coa dos fascismos.</a:t>
            </a:r>
          </a:p>
          <a:p>
            <a:r>
              <a:rPr lang="es-ES" dirty="0"/>
              <a:t> </a:t>
            </a:r>
            <a:r>
              <a:rPr lang="es-ES" dirty="0" smtClean="0"/>
              <a:t>              Precedente en España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Ditadura</a:t>
            </a:r>
            <a:r>
              <a:rPr lang="es-ES" dirty="0" smtClean="0"/>
              <a:t> de Primo</a:t>
            </a:r>
          </a:p>
          <a:p>
            <a:r>
              <a:rPr lang="es-ES" dirty="0"/>
              <a:t> </a:t>
            </a:r>
            <a:r>
              <a:rPr lang="es-ES" dirty="0" smtClean="0"/>
              <a:t>              (intervencionismo, monopolios)</a:t>
            </a:r>
          </a:p>
          <a:p>
            <a:r>
              <a:rPr lang="es-ES" dirty="0"/>
              <a:t> </a:t>
            </a:r>
            <a:r>
              <a:rPr lang="es-ES" dirty="0" smtClean="0"/>
              <a:t>     </a:t>
            </a:r>
            <a:r>
              <a:rPr lang="es-ES" b="1" dirty="0" err="1" smtClean="0"/>
              <a:t>Necesidade</a:t>
            </a:r>
            <a:r>
              <a:rPr lang="es-ES" b="1" dirty="0" smtClean="0"/>
              <a:t> de nacionalismo económico, coa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dirección do Estado, único medio para: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     restablecer a producción </a:t>
            </a:r>
          </a:p>
          <a:p>
            <a:r>
              <a:rPr lang="es-ES" b="1" dirty="0"/>
              <a:t> </a:t>
            </a:r>
            <a:r>
              <a:rPr lang="es-ES" b="1" dirty="0" smtClean="0"/>
              <a:t>            asegurar o </a:t>
            </a:r>
            <a:r>
              <a:rPr lang="es-ES" b="1" dirty="0" err="1" smtClean="0"/>
              <a:t>abastecemento</a:t>
            </a:r>
            <a:r>
              <a:rPr lang="es-ES" b="1" dirty="0" smtClean="0"/>
              <a:t> do pobo</a:t>
            </a:r>
          </a:p>
          <a:p>
            <a:endParaRPr lang="es-ES" b="1" dirty="0"/>
          </a:p>
          <a:p>
            <a:endParaRPr lang="es-ES" b="1" dirty="0" smtClean="0"/>
          </a:p>
          <a:p>
            <a:endParaRPr lang="es-ES" dirty="0"/>
          </a:p>
          <a:p>
            <a:r>
              <a:rPr lang="es-ES" dirty="0" smtClean="0"/>
              <a:t>     - </a:t>
            </a:r>
            <a:r>
              <a:rPr lang="es-ES" b="1" u="sng" dirty="0" smtClean="0"/>
              <a:t>Boicot internacional </a:t>
            </a:r>
            <a:r>
              <a:rPr lang="es-ES" b="1" u="sng" dirty="0" err="1" smtClean="0"/>
              <a:t>trala</a:t>
            </a:r>
            <a:r>
              <a:rPr lang="es-ES" b="1" u="sng" dirty="0" smtClean="0"/>
              <a:t> vitoria aliada en 1945</a:t>
            </a:r>
          </a:p>
        </p:txBody>
      </p:sp>
      <p:pic>
        <p:nvPicPr>
          <p:cNvPr id="3080" name="Picture 8" descr="Autarqu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89" y="0"/>
            <a:ext cx="4586488" cy="66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47730" y="901520"/>
            <a:ext cx="46235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 política económica e o </a:t>
            </a:r>
            <a:r>
              <a:rPr lang="es-ES" dirty="0" err="1"/>
              <a:t>desenvolvemento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favorecidos </a:t>
            </a:r>
            <a:r>
              <a:rPr lang="es-ES" dirty="0" err="1"/>
              <a:t>pola</a:t>
            </a:r>
            <a:r>
              <a:rPr lang="es-ES" dirty="0"/>
              <a:t> </a:t>
            </a:r>
            <a:r>
              <a:rPr lang="es-ES" dirty="0" smtClean="0"/>
              <a:t>propia</a:t>
            </a:r>
          </a:p>
          <a:p>
            <a:r>
              <a:rPr lang="es-ES" dirty="0" smtClean="0"/>
              <a:t> </a:t>
            </a:r>
            <a:r>
              <a:rPr lang="es-ES" b="1" dirty="0"/>
              <a:t>expansión da economía internacional</a:t>
            </a:r>
            <a:r>
              <a:rPr lang="es-ES" dirty="0"/>
              <a:t>.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Esta </a:t>
            </a:r>
            <a:r>
              <a:rPr lang="es-ES" dirty="0"/>
              <a:t>expansión </a:t>
            </a:r>
            <a:r>
              <a:rPr lang="es-ES" dirty="0" err="1" smtClean="0"/>
              <a:t>supuxo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 smtClean="0"/>
              <a:t>A </a:t>
            </a:r>
            <a:r>
              <a:rPr lang="es-ES" dirty="0"/>
              <a:t>demanda exterior de </a:t>
            </a:r>
            <a:r>
              <a:rPr lang="es-ES" dirty="0" err="1"/>
              <a:t>man</a:t>
            </a:r>
            <a:r>
              <a:rPr lang="es-ES" dirty="0"/>
              <a:t> de </a:t>
            </a:r>
            <a:r>
              <a:rPr lang="es-ES" dirty="0" smtClean="0"/>
              <a:t>obra</a:t>
            </a:r>
          </a:p>
          <a:p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/>
              <a:t>A</a:t>
            </a:r>
            <a:r>
              <a:rPr lang="es-ES" dirty="0" smtClean="0"/>
              <a:t> </a:t>
            </a:r>
            <a:r>
              <a:rPr lang="es-ES" dirty="0"/>
              <a:t>afluencia de </a:t>
            </a:r>
            <a:r>
              <a:rPr lang="es-ES" dirty="0" err="1"/>
              <a:t>capitais</a:t>
            </a:r>
            <a:r>
              <a:rPr lang="es-ES" dirty="0"/>
              <a:t> para o investimento </a:t>
            </a:r>
            <a:endParaRPr lang="es-ES" dirty="0" smtClean="0"/>
          </a:p>
          <a:p>
            <a:r>
              <a:rPr lang="es-ES" dirty="0"/>
              <a:t> </a:t>
            </a:r>
            <a:r>
              <a:rPr lang="es-ES" dirty="0" smtClean="0"/>
              <a:t>   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/>
              <a:t>industria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-    </a:t>
            </a:r>
            <a:r>
              <a:rPr lang="es-ES" dirty="0" err="1"/>
              <a:t>F</a:t>
            </a:r>
            <a:r>
              <a:rPr lang="es-ES" dirty="0" err="1" smtClean="0"/>
              <a:t>luxo</a:t>
            </a:r>
            <a:r>
              <a:rPr lang="es-ES" dirty="0" smtClean="0"/>
              <a:t> </a:t>
            </a:r>
            <a:r>
              <a:rPr lang="es-ES" dirty="0"/>
              <a:t>de divisas que </a:t>
            </a:r>
            <a:r>
              <a:rPr lang="es-ES" dirty="0" err="1"/>
              <a:t>xeraba</a:t>
            </a:r>
            <a:r>
              <a:rPr lang="es-ES" dirty="0"/>
              <a:t> o turismo.</a:t>
            </a:r>
          </a:p>
        </p:txBody>
      </p:sp>
      <p:pic>
        <p:nvPicPr>
          <p:cNvPr id="7172" name="Picture 4" descr="Un profesor de Historia Económica analiza la evolución del turism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5" y="156991"/>
            <a:ext cx="4686881" cy="652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215" y="0"/>
            <a:ext cx="43273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dirty="0"/>
          </a:p>
          <a:p>
            <a:r>
              <a:rPr lang="es-ES" b="1" u="sng" dirty="0" smtClean="0"/>
              <a:t>A Emigración:</a:t>
            </a:r>
          </a:p>
          <a:p>
            <a:r>
              <a:rPr lang="es-ES" b="1" dirty="0" smtClean="0"/>
              <a:t>Un dos motores da economía.</a:t>
            </a:r>
          </a:p>
          <a:p>
            <a:r>
              <a:rPr lang="es-ES" b="1" dirty="0" smtClean="0"/>
              <a:t>O Estado </a:t>
            </a:r>
            <a:r>
              <a:rPr lang="es-ES" b="1" dirty="0" err="1" smtClean="0"/>
              <a:t>intentou</a:t>
            </a:r>
            <a:r>
              <a:rPr lang="es-ES" b="1" dirty="0" smtClean="0"/>
              <a:t> </a:t>
            </a:r>
            <a:r>
              <a:rPr lang="es-ES" b="1" dirty="0" err="1" smtClean="0"/>
              <a:t>encamiñala</a:t>
            </a:r>
            <a:endParaRPr lang="es-ES" b="1" dirty="0" smtClean="0"/>
          </a:p>
          <a:p>
            <a:r>
              <a:rPr lang="es-ES" dirty="0" smtClean="0"/>
              <a:t> </a:t>
            </a:r>
          </a:p>
          <a:p>
            <a:r>
              <a:rPr lang="es-ES" b="1" dirty="0" err="1" smtClean="0"/>
              <a:t>Aportacións</a:t>
            </a:r>
            <a:r>
              <a:rPr lang="es-ES" b="1" dirty="0" smtClean="0"/>
              <a:t> da emigración: </a:t>
            </a:r>
          </a:p>
          <a:p>
            <a:endParaRPr lang="es-ES" sz="800" b="1" dirty="0"/>
          </a:p>
          <a:p>
            <a:r>
              <a:rPr lang="es-ES" b="1" dirty="0" smtClean="0"/>
              <a:t>- </a:t>
            </a:r>
            <a:r>
              <a:rPr lang="es-ES" b="1" dirty="0" err="1" smtClean="0"/>
              <a:t>Diminuír</a:t>
            </a:r>
            <a:r>
              <a:rPr lang="es-ES" b="1" dirty="0" smtClean="0"/>
              <a:t> </a:t>
            </a:r>
            <a:r>
              <a:rPr lang="es-ES" b="1" dirty="0"/>
              <a:t>a presión demográfica </a:t>
            </a:r>
            <a:endParaRPr lang="es-ES" b="1" dirty="0" smtClean="0"/>
          </a:p>
          <a:p>
            <a:r>
              <a:rPr lang="es-ES" dirty="0" smtClean="0"/>
              <a:t>(</a:t>
            </a:r>
            <a:r>
              <a:rPr lang="es-ES" dirty="0"/>
              <a:t>a industria española non era </a:t>
            </a:r>
            <a:r>
              <a:rPr lang="es-ES" dirty="0" err="1"/>
              <a:t>quen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/>
              <a:t>aportar o </a:t>
            </a:r>
            <a:r>
              <a:rPr lang="es-ES" dirty="0" smtClean="0"/>
              <a:t>nº necesario </a:t>
            </a:r>
            <a:r>
              <a:rPr lang="es-ES" dirty="0"/>
              <a:t>de </a:t>
            </a:r>
            <a:r>
              <a:rPr lang="es-ES" dirty="0" err="1"/>
              <a:t>postos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de </a:t>
            </a:r>
            <a:r>
              <a:rPr lang="es-ES" dirty="0" err="1"/>
              <a:t>traballo</a:t>
            </a:r>
            <a:r>
              <a:rPr lang="es-ES" dirty="0"/>
              <a:t> </a:t>
            </a:r>
            <a:r>
              <a:rPr lang="es-ES" dirty="0" smtClean="0"/>
              <a:t>para </a:t>
            </a:r>
            <a:r>
              <a:rPr lang="es-ES" dirty="0"/>
              <a:t>absorber o éxodo rural) </a:t>
            </a:r>
          </a:p>
          <a:p>
            <a:r>
              <a:rPr lang="es-ES" b="1" dirty="0" smtClean="0"/>
              <a:t>- Remesa </a:t>
            </a:r>
            <a:r>
              <a:rPr lang="es-ES" b="1" dirty="0"/>
              <a:t>de divisas importante </a:t>
            </a:r>
            <a:endParaRPr lang="es-ES" b="1" dirty="0" smtClean="0"/>
          </a:p>
          <a:p>
            <a:r>
              <a:rPr lang="es-ES" dirty="0" smtClean="0"/>
              <a:t>(</a:t>
            </a:r>
            <a:r>
              <a:rPr lang="es-ES" dirty="0" err="1"/>
              <a:t>nalgúns</a:t>
            </a:r>
            <a:r>
              <a:rPr lang="es-ES" dirty="0"/>
              <a:t> anos </a:t>
            </a:r>
            <a:r>
              <a:rPr lang="es-ES" dirty="0" err="1"/>
              <a:t>chegou</a:t>
            </a:r>
            <a:r>
              <a:rPr lang="es-ES" dirty="0"/>
              <a:t> a </a:t>
            </a:r>
            <a:r>
              <a:rPr lang="es-ES" dirty="0" err="1"/>
              <a:t>supoñer</a:t>
            </a:r>
            <a:r>
              <a:rPr lang="es-ES" dirty="0"/>
              <a:t> o </a:t>
            </a:r>
            <a:endParaRPr lang="es-ES" dirty="0" smtClean="0"/>
          </a:p>
          <a:p>
            <a:r>
              <a:rPr lang="es-ES" dirty="0" smtClean="0"/>
              <a:t>duplo </a:t>
            </a:r>
            <a:r>
              <a:rPr lang="es-ES" dirty="0"/>
              <a:t>da exportación de cítricos). </a:t>
            </a:r>
            <a:endParaRPr lang="es-ES" dirty="0" smtClean="0"/>
          </a:p>
          <a:p>
            <a:endParaRPr lang="es-ES" sz="800" dirty="0"/>
          </a:p>
          <a:p>
            <a:r>
              <a:rPr lang="es-ES" dirty="0" smtClean="0"/>
              <a:t> </a:t>
            </a:r>
            <a:r>
              <a:rPr lang="es-ES" dirty="0"/>
              <a:t>Durante a década dos </a:t>
            </a:r>
            <a:r>
              <a:rPr lang="es-ES" dirty="0" smtClean="0"/>
              <a:t>60</a:t>
            </a:r>
          </a:p>
          <a:p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/>
              <a:t>de 100.000 </a:t>
            </a:r>
            <a:r>
              <a:rPr lang="es-ES" dirty="0" err="1"/>
              <a:t>españois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abandonaban </a:t>
            </a:r>
            <a:r>
              <a:rPr lang="es-ES" dirty="0"/>
              <a:t>cada ano España. </a:t>
            </a:r>
            <a:endParaRPr lang="es-ES" dirty="0" smtClean="0"/>
          </a:p>
          <a:p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/>
              <a:t>do 90% </a:t>
            </a:r>
            <a:r>
              <a:rPr lang="es-ES" dirty="0" err="1"/>
              <a:t>dirixíanse</a:t>
            </a:r>
            <a:r>
              <a:rPr lang="es-ES" dirty="0"/>
              <a:t> a Europa, </a:t>
            </a:r>
            <a:endParaRPr lang="es-ES" dirty="0" smtClean="0"/>
          </a:p>
          <a:p>
            <a:r>
              <a:rPr lang="es-ES" dirty="0" err="1" smtClean="0"/>
              <a:t>Suíza</a:t>
            </a:r>
            <a:r>
              <a:rPr lang="es-ES" dirty="0"/>
              <a:t>, </a:t>
            </a:r>
            <a:r>
              <a:rPr lang="es-ES" dirty="0" err="1"/>
              <a:t>Alemaña</a:t>
            </a:r>
            <a:r>
              <a:rPr lang="es-ES" dirty="0"/>
              <a:t> e Francia. </a:t>
            </a:r>
            <a:endParaRPr lang="es-ES" dirty="0" smtClean="0"/>
          </a:p>
          <a:p>
            <a:endParaRPr lang="es-ES" sz="800" dirty="0"/>
          </a:p>
          <a:p>
            <a:r>
              <a:rPr lang="es-ES" dirty="0" smtClean="0"/>
              <a:t>O </a:t>
            </a:r>
            <a:r>
              <a:rPr lang="es-ES" dirty="0"/>
              <a:t>55% procedían de Andalucía </a:t>
            </a:r>
            <a:endParaRPr lang="es-ES" dirty="0" smtClean="0"/>
          </a:p>
          <a:p>
            <a:r>
              <a:rPr lang="es-ES" dirty="0" smtClean="0"/>
              <a:t>e </a:t>
            </a:r>
            <a:r>
              <a:rPr lang="es-ES" dirty="0"/>
              <a:t>Galicia (25%), </a:t>
            </a:r>
            <a:endParaRPr lang="es-ES" dirty="0" smtClean="0"/>
          </a:p>
          <a:p>
            <a:r>
              <a:rPr lang="es-ES" dirty="0" smtClean="0"/>
              <a:t>fundamentalmente temporal</a:t>
            </a:r>
          </a:p>
          <a:p>
            <a:r>
              <a:rPr lang="es-ES" dirty="0" smtClean="0"/>
              <a:t> </a:t>
            </a:r>
            <a:r>
              <a:rPr lang="es-ES" dirty="0"/>
              <a:t>afectaba a </a:t>
            </a:r>
            <a:r>
              <a:rPr lang="es-ES" dirty="0" err="1"/>
              <a:t>homes</a:t>
            </a:r>
            <a:r>
              <a:rPr lang="es-ES" dirty="0"/>
              <a:t> (85%) </a:t>
            </a:r>
            <a:endParaRPr lang="es-ES" dirty="0" smtClean="0"/>
          </a:p>
          <a:p>
            <a:r>
              <a:rPr lang="es-ES" dirty="0" smtClean="0"/>
              <a:t>e </a:t>
            </a:r>
            <a:r>
              <a:rPr lang="es-ES" dirty="0" err="1" smtClean="0"/>
              <a:t>novos</a:t>
            </a:r>
            <a:r>
              <a:rPr lang="es-ES" dirty="0" smtClean="0"/>
              <a:t> </a:t>
            </a:r>
            <a:r>
              <a:rPr lang="es-ES" dirty="0"/>
              <a:t>(a </a:t>
            </a:r>
            <a:r>
              <a:rPr lang="es-ES" dirty="0" err="1"/>
              <a:t>maioría</a:t>
            </a:r>
            <a:r>
              <a:rPr lang="es-ES" dirty="0"/>
              <a:t> entre 25 e 30 anos).</a:t>
            </a:r>
          </a:p>
        </p:txBody>
      </p:sp>
      <p:pic>
        <p:nvPicPr>
          <p:cNvPr id="6150" name="Picture 6" descr="Emigración años 6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16" y="664537"/>
            <a:ext cx="7820068" cy="586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2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73489" y="141667"/>
            <a:ext cx="4765181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O turismo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err="1" smtClean="0"/>
              <a:t>Converteuse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b="1" dirty="0"/>
              <a:t>principal industria </a:t>
            </a:r>
            <a:r>
              <a:rPr lang="es-ES" b="1" dirty="0" smtClean="0"/>
              <a:t>nacional,</a:t>
            </a:r>
          </a:p>
          <a:p>
            <a:r>
              <a:rPr lang="es-ES" dirty="0" smtClean="0"/>
              <a:t> 1960-1966: </a:t>
            </a:r>
            <a:r>
              <a:rPr lang="es-ES" dirty="0" err="1" smtClean="0"/>
              <a:t>Triplícase</a:t>
            </a:r>
            <a:r>
              <a:rPr lang="es-ES" dirty="0" smtClean="0"/>
              <a:t> o nº </a:t>
            </a:r>
            <a:r>
              <a:rPr lang="es-ES" dirty="0"/>
              <a:t>de turistas. </a:t>
            </a:r>
            <a:endParaRPr lang="es-ES" dirty="0" smtClean="0"/>
          </a:p>
          <a:p>
            <a:endParaRPr lang="es-ES" sz="800" dirty="0"/>
          </a:p>
          <a:p>
            <a:r>
              <a:rPr lang="es-ES" b="1" u="sng" dirty="0" smtClean="0"/>
              <a:t>Factores do </a:t>
            </a:r>
            <a:r>
              <a:rPr lang="es-ES" b="1" u="sng" dirty="0" err="1" smtClean="0"/>
              <a:t>desenvolvemento</a:t>
            </a:r>
            <a:r>
              <a:rPr lang="es-ES" b="1" u="sng" dirty="0"/>
              <a:t> </a:t>
            </a:r>
            <a:r>
              <a:rPr lang="es-ES" b="1" u="sng" dirty="0" smtClean="0"/>
              <a:t>do turismo: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Prosperidad económica en Europa:</a:t>
            </a:r>
          </a:p>
          <a:p>
            <a:r>
              <a:rPr lang="es-ES" dirty="0" err="1" smtClean="0"/>
              <a:t>Maioría</a:t>
            </a:r>
            <a:r>
              <a:rPr lang="es-ES" dirty="0" smtClean="0"/>
              <a:t> turistas: clases medias e </a:t>
            </a:r>
            <a:r>
              <a:rPr lang="es-ES" dirty="0" err="1" smtClean="0"/>
              <a:t>baixas</a:t>
            </a:r>
            <a:endParaRPr lang="es-ES" dirty="0" smtClean="0"/>
          </a:p>
          <a:p>
            <a:r>
              <a:rPr lang="es-ES" dirty="0" smtClean="0"/>
              <a:t>De Europa </a:t>
            </a:r>
            <a:r>
              <a:rPr lang="es-ES" dirty="0" err="1" smtClean="0"/>
              <a:t>Ooccidental</a:t>
            </a:r>
            <a:r>
              <a:rPr lang="es-ES" dirty="0" smtClean="0"/>
              <a:t>: Fr, </a:t>
            </a:r>
            <a:r>
              <a:rPr lang="es-ES" dirty="0" err="1" smtClean="0"/>
              <a:t>Alem</a:t>
            </a:r>
            <a:r>
              <a:rPr lang="es-ES" dirty="0" smtClean="0"/>
              <a:t>, G. </a:t>
            </a:r>
            <a:r>
              <a:rPr lang="es-ES" dirty="0" err="1" smtClean="0"/>
              <a:t>Bret</a:t>
            </a:r>
            <a:r>
              <a:rPr lang="es-ES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Un turismo de sol </a:t>
            </a:r>
            <a:r>
              <a:rPr lang="es-ES" dirty="0" smtClean="0"/>
              <a:t>(no verán)</a:t>
            </a:r>
          </a:p>
          <a:p>
            <a:r>
              <a:rPr lang="es-ES" dirty="0"/>
              <a:t> </a:t>
            </a:r>
            <a:r>
              <a:rPr lang="es-ES" dirty="0" smtClean="0"/>
              <a:t>     España Mediterránea</a:t>
            </a:r>
          </a:p>
          <a:p>
            <a:endParaRPr lang="es-ES" sz="800" dirty="0"/>
          </a:p>
          <a:p>
            <a:r>
              <a:rPr lang="es-ES" b="1" dirty="0" smtClean="0"/>
              <a:t>Efectos económicos do Turismo:</a:t>
            </a:r>
          </a:p>
          <a:p>
            <a:r>
              <a:rPr lang="es-ES" dirty="0" smtClean="0"/>
              <a:t>Grandes ingresos:</a:t>
            </a:r>
          </a:p>
          <a:p>
            <a:r>
              <a:rPr lang="es-ES" dirty="0" smtClean="0"/>
              <a:t>- Balanza pagamentos positiva (equilibra a</a:t>
            </a:r>
          </a:p>
          <a:p>
            <a:r>
              <a:rPr lang="es-ES" dirty="0" smtClean="0"/>
              <a:t>Balanza comercial negativa)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Favorece o </a:t>
            </a:r>
            <a:r>
              <a:rPr lang="es-ES" dirty="0" err="1" smtClean="0"/>
              <a:t>desenvolvemento</a:t>
            </a:r>
            <a:r>
              <a:rPr lang="es-ES" dirty="0" smtClean="0"/>
              <a:t> </a:t>
            </a:r>
            <a:r>
              <a:rPr lang="es-ES" dirty="0" err="1" smtClean="0"/>
              <a:t>doutras</a:t>
            </a:r>
            <a:endParaRPr lang="es-ES" dirty="0" smtClean="0"/>
          </a:p>
          <a:p>
            <a:r>
              <a:rPr lang="es-ES" dirty="0" smtClean="0"/>
              <a:t>Industrias e actividades económicas:</a:t>
            </a:r>
          </a:p>
          <a:p>
            <a:r>
              <a:rPr lang="es-ES" dirty="0" smtClean="0"/>
              <a:t> (</a:t>
            </a:r>
            <a:r>
              <a:rPr lang="es-ES" dirty="0" err="1" smtClean="0"/>
              <a:t>construción</a:t>
            </a:r>
            <a:r>
              <a:rPr lang="es-ES" dirty="0" smtClean="0"/>
              <a:t> </a:t>
            </a:r>
            <a:r>
              <a:rPr lang="es-ES" dirty="0"/>
              <a:t>e </a:t>
            </a:r>
            <a:r>
              <a:rPr lang="es-ES" dirty="0" err="1"/>
              <a:t>servizos</a:t>
            </a:r>
            <a:r>
              <a:rPr lang="es-ES" dirty="0"/>
              <a:t>, entre os que </a:t>
            </a:r>
            <a:r>
              <a:rPr lang="es-ES" dirty="0" smtClean="0"/>
              <a:t>destaca</a:t>
            </a:r>
          </a:p>
          <a:p>
            <a:r>
              <a:rPr lang="es-ES" dirty="0" smtClean="0"/>
              <a:t> </a:t>
            </a:r>
            <a:r>
              <a:rPr lang="es-ES" dirty="0"/>
              <a:t>o transporte). </a:t>
            </a:r>
            <a:endParaRPr lang="es-ES" dirty="0" smtClean="0"/>
          </a:p>
          <a:p>
            <a:endParaRPr lang="es-ES" dirty="0" smtClean="0"/>
          </a:p>
          <a:p>
            <a:r>
              <a:rPr lang="es-ES" b="1" dirty="0" smtClean="0"/>
              <a:t>Efectos de carácter social:</a:t>
            </a:r>
            <a:endParaRPr lang="es-ES" b="1" dirty="0"/>
          </a:p>
          <a:p>
            <a:r>
              <a:rPr lang="es-ES" dirty="0" smtClean="0"/>
              <a:t>transformación </a:t>
            </a:r>
            <a:r>
              <a:rPr lang="es-ES" dirty="0"/>
              <a:t>dos hábitos </a:t>
            </a:r>
            <a:r>
              <a:rPr lang="es-ES" dirty="0" err="1"/>
              <a:t>sociais</a:t>
            </a:r>
            <a:r>
              <a:rPr lang="es-ES" dirty="0"/>
              <a:t> e </a:t>
            </a:r>
            <a:r>
              <a:rPr lang="es-ES" dirty="0" err="1"/>
              <a:t>culturais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da </a:t>
            </a:r>
            <a:r>
              <a:rPr lang="es-ES" dirty="0" err="1"/>
              <a:t>poboación</a:t>
            </a:r>
            <a:r>
              <a:rPr lang="es-ES" dirty="0"/>
              <a:t> española que se abría de forma </a:t>
            </a:r>
            <a:endParaRPr lang="es-ES" dirty="0" smtClean="0"/>
          </a:p>
          <a:p>
            <a:r>
              <a:rPr lang="es-ES" dirty="0" smtClean="0"/>
              <a:t>rápida </a:t>
            </a:r>
            <a:r>
              <a:rPr lang="es-ES" dirty="0" err="1"/>
              <a:t>ó</a:t>
            </a:r>
            <a:r>
              <a:rPr lang="es-ES" dirty="0"/>
              <a:t> modo de vida europeo.</a:t>
            </a:r>
          </a:p>
        </p:txBody>
      </p:sp>
      <p:pic>
        <p:nvPicPr>
          <p:cNvPr id="8196" name="Picture 4" descr="De Madrid al cielo: Ã lbum de fotografÃas y documentos histÃ³ric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11" y="-115910"/>
            <a:ext cx="5380720" cy="69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76520" y="141668"/>
            <a:ext cx="61045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Valoración do </a:t>
            </a:r>
            <a:r>
              <a:rPr lang="es-ES" b="1" dirty="0" err="1"/>
              <a:t>desenvolvemento</a:t>
            </a:r>
            <a:r>
              <a:rPr lang="es-ES" b="1" dirty="0"/>
              <a:t> económico dos 60: 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Unha</a:t>
            </a:r>
            <a:r>
              <a:rPr lang="es-ES" b="1" dirty="0" smtClean="0"/>
              <a:t> </a:t>
            </a:r>
            <a:r>
              <a:rPr lang="es-ES" b="1" dirty="0"/>
              <a:t>grande evolución demográfica </a:t>
            </a:r>
            <a:r>
              <a:rPr lang="es-ES" b="1" dirty="0" smtClean="0"/>
              <a:t>. </a:t>
            </a:r>
            <a:r>
              <a:rPr lang="es-ES" b="1" dirty="0" err="1" smtClean="0"/>
              <a:t>Baby</a:t>
            </a:r>
            <a:r>
              <a:rPr lang="es-ES" b="1" dirty="0" smtClean="0"/>
              <a:t> Boom</a:t>
            </a:r>
          </a:p>
          <a:p>
            <a:r>
              <a:rPr lang="es-ES" dirty="0" smtClean="0"/>
              <a:t> incremento </a:t>
            </a:r>
            <a:r>
              <a:rPr lang="es-ES" dirty="0"/>
              <a:t>da </a:t>
            </a:r>
            <a:r>
              <a:rPr lang="es-ES" dirty="0" err="1"/>
              <a:t>taxa</a:t>
            </a:r>
            <a:r>
              <a:rPr lang="es-ES" dirty="0"/>
              <a:t> de </a:t>
            </a:r>
            <a:r>
              <a:rPr lang="es-ES" dirty="0" err="1"/>
              <a:t>natalidade</a:t>
            </a:r>
            <a:r>
              <a:rPr lang="es-ES" dirty="0"/>
              <a:t> e o descenso da </a:t>
            </a:r>
            <a:r>
              <a:rPr lang="es-ES" dirty="0" err="1"/>
              <a:t>taxa</a:t>
            </a:r>
            <a:r>
              <a:rPr lang="es-ES" dirty="0"/>
              <a:t> de </a:t>
            </a:r>
            <a:r>
              <a:rPr lang="es-ES" dirty="0" err="1" smtClean="0"/>
              <a:t>mortalidade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Unha</a:t>
            </a:r>
            <a:r>
              <a:rPr lang="es-ES" b="1" dirty="0" smtClean="0"/>
              <a:t> </a:t>
            </a:r>
            <a:r>
              <a:rPr lang="es-ES" b="1" dirty="0"/>
              <a:t>transformación </a:t>
            </a:r>
            <a:r>
              <a:rPr lang="es-ES" b="1" dirty="0" smtClean="0"/>
              <a:t>económica</a:t>
            </a:r>
            <a:r>
              <a:rPr lang="es-ES" dirty="0" smtClean="0"/>
              <a:t>: </a:t>
            </a:r>
            <a:r>
              <a:rPr lang="es-ES" dirty="0" err="1" smtClean="0"/>
              <a:t>Milagre</a:t>
            </a:r>
            <a:r>
              <a:rPr lang="es-ES" dirty="0" smtClean="0"/>
              <a:t> español</a:t>
            </a:r>
          </a:p>
          <a:p>
            <a:r>
              <a:rPr lang="es-ES" b="1" dirty="0" smtClean="0"/>
              <a:t>                </a:t>
            </a:r>
            <a:r>
              <a:rPr lang="es-ES" b="1" dirty="0" err="1" smtClean="0"/>
              <a:t>Desenvolvemento</a:t>
            </a:r>
            <a:r>
              <a:rPr lang="es-ES" b="1" dirty="0" smtClean="0"/>
              <a:t> industrial </a:t>
            </a:r>
          </a:p>
          <a:p>
            <a:r>
              <a:rPr lang="es-ES" dirty="0" smtClean="0"/>
              <a:t>España </a:t>
            </a:r>
            <a:r>
              <a:rPr lang="es-ES" dirty="0" err="1" smtClean="0"/>
              <a:t>convértese</a:t>
            </a:r>
            <a:r>
              <a:rPr lang="es-ES" dirty="0" smtClean="0"/>
              <a:t> </a:t>
            </a:r>
            <a:r>
              <a:rPr lang="es-ES" dirty="0" err="1"/>
              <a:t>na</a:t>
            </a:r>
            <a:r>
              <a:rPr lang="es-ES" dirty="0"/>
              <a:t> décima potencia mundial en </a:t>
            </a:r>
            <a:r>
              <a:rPr lang="es-ES" dirty="0" smtClean="0"/>
              <a:t>1970</a:t>
            </a:r>
          </a:p>
          <a:p>
            <a:r>
              <a:rPr lang="es-ES" dirty="0"/>
              <a:t>O nivel de vida dos </a:t>
            </a:r>
            <a:r>
              <a:rPr lang="es-ES" dirty="0" err="1"/>
              <a:t>españois</a:t>
            </a:r>
            <a:r>
              <a:rPr lang="es-ES" dirty="0"/>
              <a:t> </a:t>
            </a:r>
            <a:r>
              <a:rPr lang="es-ES" dirty="0" err="1"/>
              <a:t>mellorou</a:t>
            </a:r>
            <a:r>
              <a:rPr lang="es-ES" dirty="0"/>
              <a:t> considerablemente </a:t>
            </a:r>
          </a:p>
          <a:p>
            <a:r>
              <a:rPr lang="es-ES" dirty="0" smtClean="0"/>
              <a:t>O PNB </a:t>
            </a:r>
            <a:r>
              <a:rPr lang="es-ES" dirty="0" err="1"/>
              <a:t>creceu</a:t>
            </a:r>
            <a:r>
              <a:rPr lang="es-ES" dirty="0"/>
              <a:t> considerablemente </a:t>
            </a:r>
            <a:endParaRPr lang="es-ES" dirty="0" smtClean="0"/>
          </a:p>
          <a:p>
            <a:r>
              <a:rPr lang="es-ES" dirty="0" smtClean="0"/>
              <a:t>renda </a:t>
            </a:r>
            <a:r>
              <a:rPr lang="es-ES" dirty="0"/>
              <a:t>per </a:t>
            </a:r>
            <a:r>
              <a:rPr lang="es-ES" dirty="0" err="1"/>
              <a:t>capita</a:t>
            </a:r>
            <a:r>
              <a:rPr lang="es-ES" dirty="0"/>
              <a:t> </a:t>
            </a:r>
            <a:r>
              <a:rPr lang="es-ES" dirty="0" err="1"/>
              <a:t>duplicouse</a:t>
            </a:r>
            <a:r>
              <a:rPr lang="es-ES" dirty="0"/>
              <a:t> entre 1964 e 1972</a:t>
            </a:r>
            <a:r>
              <a:rPr lang="es-ES" dirty="0" smtClean="0"/>
              <a:t>.</a:t>
            </a:r>
          </a:p>
          <a:p>
            <a:endParaRPr lang="es-ES" b="1" dirty="0"/>
          </a:p>
          <a:p>
            <a:pPr marL="285750" indent="-285750">
              <a:buFontTx/>
              <a:buChar char="-"/>
            </a:pPr>
            <a:r>
              <a:rPr lang="es-ES" b="1" dirty="0" err="1" smtClean="0"/>
              <a:t>Unha</a:t>
            </a:r>
            <a:r>
              <a:rPr lang="es-ES" b="1" dirty="0" smtClean="0"/>
              <a:t> </a:t>
            </a:r>
            <a:r>
              <a:rPr lang="es-ES" b="1" dirty="0"/>
              <a:t>transformación </a:t>
            </a:r>
            <a:r>
              <a:rPr lang="es-ES" b="1" dirty="0" smtClean="0"/>
              <a:t>social</a:t>
            </a:r>
          </a:p>
          <a:p>
            <a:r>
              <a:rPr lang="es-ES" dirty="0"/>
              <a:t>A</a:t>
            </a:r>
            <a:r>
              <a:rPr lang="es-ES" dirty="0" smtClean="0"/>
              <a:t>pertura </a:t>
            </a:r>
            <a:r>
              <a:rPr lang="es-ES" dirty="0"/>
              <a:t>a </a:t>
            </a:r>
            <a:r>
              <a:rPr lang="es-ES" dirty="0" err="1"/>
              <a:t>outras</a:t>
            </a:r>
            <a:r>
              <a:rPr lang="es-ES" dirty="0"/>
              <a:t> formas de vida </a:t>
            </a:r>
            <a:r>
              <a:rPr lang="es-ES" dirty="0" err="1"/>
              <a:t>grazas</a:t>
            </a:r>
            <a:r>
              <a:rPr lang="es-ES" dirty="0"/>
              <a:t> </a:t>
            </a:r>
            <a:r>
              <a:rPr lang="es-ES" dirty="0" err="1"/>
              <a:t>ó</a:t>
            </a:r>
            <a:r>
              <a:rPr lang="es-ES" dirty="0"/>
              <a:t> </a:t>
            </a:r>
            <a:r>
              <a:rPr lang="es-ES" dirty="0" err="1"/>
              <a:t>desenvolvemento</a:t>
            </a:r>
            <a:r>
              <a:rPr lang="es-ES" dirty="0"/>
              <a:t> do Turismo e o contacto masivo e habitual con </a:t>
            </a:r>
            <a:r>
              <a:rPr lang="es-ES" dirty="0" err="1"/>
              <a:t>xentes</a:t>
            </a:r>
            <a:r>
              <a:rPr lang="es-ES" dirty="0"/>
              <a:t> </a:t>
            </a:r>
            <a:r>
              <a:rPr lang="es-ES" dirty="0" err="1"/>
              <a:t>doutros</a:t>
            </a:r>
            <a:r>
              <a:rPr lang="es-ES" dirty="0"/>
              <a:t> países. </a:t>
            </a:r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Sen</a:t>
            </a:r>
            <a:r>
              <a:rPr lang="es-ES" dirty="0" smtClean="0"/>
              <a:t> embargo este </a:t>
            </a:r>
            <a:r>
              <a:rPr lang="es-ES" dirty="0" err="1" smtClean="0"/>
              <a:t>desenvolvemento</a:t>
            </a:r>
            <a:r>
              <a:rPr lang="es-ES" dirty="0" smtClean="0"/>
              <a:t> ven acompañado por: 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Importante </a:t>
            </a:r>
            <a:r>
              <a:rPr lang="es-ES" dirty="0"/>
              <a:t>éxodo </a:t>
            </a:r>
            <a:r>
              <a:rPr lang="es-ES" dirty="0" smtClean="0"/>
              <a:t>rural</a:t>
            </a:r>
          </a:p>
          <a:p>
            <a:pPr marL="285750" indent="-285750">
              <a:buFontTx/>
              <a:buChar char="-"/>
            </a:pPr>
            <a:r>
              <a:rPr lang="es-ES" dirty="0"/>
              <a:t>I</a:t>
            </a:r>
            <a:r>
              <a:rPr lang="es-ES" dirty="0" smtClean="0"/>
              <a:t>mportante </a:t>
            </a:r>
            <a:r>
              <a:rPr lang="es-ES" dirty="0"/>
              <a:t>emigración con destino prioritario cara </a:t>
            </a:r>
            <a:r>
              <a:rPr lang="es-ES" dirty="0" err="1"/>
              <a:t>ós</a:t>
            </a:r>
            <a:r>
              <a:rPr lang="es-ES" dirty="0"/>
              <a:t> países europeos (</a:t>
            </a:r>
            <a:r>
              <a:rPr lang="es-ES" dirty="0" err="1"/>
              <a:t>Alemaña</a:t>
            </a:r>
            <a:r>
              <a:rPr lang="es-ES" dirty="0"/>
              <a:t>, </a:t>
            </a:r>
            <a:r>
              <a:rPr lang="es-ES" dirty="0" err="1"/>
              <a:t>Suíza</a:t>
            </a:r>
            <a:r>
              <a:rPr lang="es-ES" dirty="0"/>
              <a:t>, Francia...).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dirty="0"/>
              <a:t>E</a:t>
            </a:r>
            <a:r>
              <a:rPr lang="es-ES" dirty="0" smtClean="0"/>
              <a:t>scándalos </a:t>
            </a:r>
            <a:r>
              <a:rPr lang="es-ES" dirty="0"/>
              <a:t>económicos como o caso MATESA, especulación do </a:t>
            </a:r>
            <a:r>
              <a:rPr lang="es-ES" dirty="0" smtClean="0"/>
              <a:t>chan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 </a:t>
            </a:r>
            <a:r>
              <a:rPr lang="es-ES" dirty="0"/>
              <a:t>U</a:t>
            </a:r>
            <a:r>
              <a:rPr lang="es-ES" dirty="0" smtClean="0"/>
              <a:t>n </a:t>
            </a:r>
            <a:r>
              <a:rPr lang="es-ES" dirty="0"/>
              <a:t>urbanismo </a:t>
            </a:r>
            <a:r>
              <a:rPr lang="es-ES" dirty="0" err="1"/>
              <a:t>sen</a:t>
            </a:r>
            <a:r>
              <a:rPr lang="es-ES" dirty="0"/>
              <a:t> planificación (</a:t>
            </a:r>
            <a:r>
              <a:rPr lang="es-ES" dirty="0" err="1"/>
              <a:t>construción</a:t>
            </a:r>
            <a:r>
              <a:rPr lang="es-ES" dirty="0"/>
              <a:t> de mala </a:t>
            </a:r>
            <a:r>
              <a:rPr lang="es-ES" dirty="0" err="1"/>
              <a:t>calidade</a:t>
            </a:r>
            <a:r>
              <a:rPr lang="es-ES" dirty="0"/>
              <a:t>, chabolismo), </a:t>
            </a:r>
            <a:r>
              <a:rPr lang="es-ES" dirty="0" err="1" smtClean="0"/>
              <a:t>cun</a:t>
            </a:r>
            <a:r>
              <a:rPr lang="es-ES" dirty="0" smtClean="0"/>
              <a:t> </a:t>
            </a:r>
            <a:r>
              <a:rPr lang="es-ES" dirty="0" err="1" smtClean="0"/>
              <a:t>forte</a:t>
            </a:r>
            <a:r>
              <a:rPr lang="es-ES" dirty="0" smtClean="0"/>
              <a:t> </a:t>
            </a:r>
            <a:r>
              <a:rPr lang="es-ES" dirty="0"/>
              <a:t>impacto ambiental...</a:t>
            </a:r>
          </a:p>
        </p:txBody>
      </p:sp>
      <p:pic>
        <p:nvPicPr>
          <p:cNvPr id="3" name="Picture 4" descr="Paro: ¿Qué fue de la emigración española? La generación de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019" y="3511821"/>
            <a:ext cx="3283169" cy="331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El fenómeno del «baby boom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80" y="437881"/>
            <a:ext cx="4538956" cy="276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09094" y="128789"/>
            <a:ext cx="1101759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O impacto da </a:t>
            </a:r>
            <a:r>
              <a:rPr lang="es-ES" b="1" u="sng" dirty="0" err="1"/>
              <a:t>crise</a:t>
            </a:r>
            <a:r>
              <a:rPr lang="es-ES" b="1" u="sng" dirty="0"/>
              <a:t> económica de 1973.  </a:t>
            </a:r>
            <a:endParaRPr lang="es-ES" b="1" u="sng" dirty="0" smtClean="0"/>
          </a:p>
          <a:p>
            <a:r>
              <a:rPr lang="es-ES" dirty="0" smtClean="0"/>
              <a:t> </a:t>
            </a:r>
            <a:r>
              <a:rPr lang="es-ES" dirty="0"/>
              <a:t>A </a:t>
            </a:r>
            <a:r>
              <a:rPr lang="es-ES" b="1" dirty="0"/>
              <a:t>Guerra do </a:t>
            </a:r>
            <a:r>
              <a:rPr lang="es-ES" b="1" dirty="0" err="1"/>
              <a:t>Yom</a:t>
            </a:r>
            <a:r>
              <a:rPr lang="es-ES" b="1" dirty="0"/>
              <a:t> </a:t>
            </a:r>
            <a:r>
              <a:rPr lang="es-ES" b="1" dirty="0" err="1"/>
              <a:t>Kippur</a:t>
            </a:r>
            <a:r>
              <a:rPr lang="es-ES" dirty="0"/>
              <a:t> entre Israel e </a:t>
            </a:r>
            <a:endParaRPr lang="es-ES" dirty="0" smtClean="0"/>
          </a:p>
          <a:p>
            <a:r>
              <a:rPr lang="es-ES" dirty="0" smtClean="0"/>
              <a:t>os </a:t>
            </a:r>
            <a:r>
              <a:rPr lang="es-ES" dirty="0"/>
              <a:t>Estados árabes </a:t>
            </a:r>
            <a:r>
              <a:rPr lang="es-ES" dirty="0" smtClean="0"/>
              <a:t>en 1973</a:t>
            </a:r>
            <a:r>
              <a:rPr lang="es-ES" dirty="0"/>
              <a:t>, cando </a:t>
            </a:r>
            <a:r>
              <a:rPr lang="es-ES" dirty="0" smtClean="0"/>
              <a:t>os</a:t>
            </a:r>
          </a:p>
          <a:p>
            <a:r>
              <a:rPr lang="es-ES" dirty="0" smtClean="0"/>
              <a:t> </a:t>
            </a:r>
            <a:r>
              <a:rPr lang="es-ES" b="1" dirty="0"/>
              <a:t>países da OPEP</a:t>
            </a:r>
            <a:r>
              <a:rPr lang="es-ES" dirty="0"/>
              <a:t>, </a:t>
            </a:r>
            <a:r>
              <a:rPr lang="es-ES" b="1" dirty="0"/>
              <a:t>incrementar o </a:t>
            </a:r>
            <a:endParaRPr lang="es-ES" b="1" dirty="0" smtClean="0"/>
          </a:p>
          <a:p>
            <a:r>
              <a:rPr lang="es-ES" b="1" dirty="0" err="1" smtClean="0"/>
              <a:t>prezo</a:t>
            </a:r>
            <a:r>
              <a:rPr lang="es-ES" b="1" dirty="0" smtClean="0"/>
              <a:t> </a:t>
            </a:r>
            <a:r>
              <a:rPr lang="es-ES" b="1" dirty="0"/>
              <a:t>do barril do petróleo</a:t>
            </a:r>
            <a:r>
              <a:rPr lang="es-ES" dirty="0"/>
              <a:t> </a:t>
            </a:r>
            <a:r>
              <a:rPr lang="es-ES" dirty="0" smtClean="0"/>
              <a:t>( </a:t>
            </a:r>
            <a:r>
              <a:rPr lang="es-ES" dirty="0"/>
              <a:t>3 $ a</a:t>
            </a:r>
            <a:r>
              <a:rPr lang="es-ES" dirty="0" smtClean="0"/>
              <a:t> </a:t>
            </a:r>
            <a:r>
              <a:rPr lang="es-ES" dirty="0"/>
              <a:t>11´6 $). </a:t>
            </a:r>
          </a:p>
          <a:p>
            <a:r>
              <a:rPr lang="es-ES" b="1" dirty="0"/>
              <a:t>Os distintos países tomarán medidas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aforro </a:t>
            </a:r>
            <a:r>
              <a:rPr lang="es-ES" dirty="0" err="1"/>
              <a:t>enerxético</a:t>
            </a:r>
            <a:r>
              <a:rPr lang="es-ES" dirty="0"/>
              <a:t> </a:t>
            </a:r>
            <a:r>
              <a:rPr lang="es-ES" dirty="0" err="1" smtClean="0"/>
              <a:t>edesenvolvemento</a:t>
            </a:r>
            <a:r>
              <a:rPr lang="es-ES" dirty="0" smtClean="0"/>
              <a:t> </a:t>
            </a:r>
            <a:r>
              <a:rPr lang="es-ES" dirty="0"/>
              <a:t>de </a:t>
            </a:r>
            <a:endParaRPr lang="es-ES" dirty="0" smtClean="0"/>
          </a:p>
          <a:p>
            <a:r>
              <a:rPr lang="es-ES" dirty="0" err="1" smtClean="0"/>
              <a:t>fontes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/>
              <a:t>enerxía</a:t>
            </a:r>
            <a:r>
              <a:rPr lang="es-ES" dirty="0"/>
              <a:t> </a:t>
            </a:r>
            <a:r>
              <a:rPr lang="es-ES" dirty="0" smtClean="0"/>
              <a:t>alternativas </a:t>
            </a:r>
          </a:p>
          <a:p>
            <a:r>
              <a:rPr lang="es-ES" dirty="0" smtClean="0"/>
              <a:t>moderar </a:t>
            </a:r>
            <a:r>
              <a:rPr lang="es-ES" dirty="0"/>
              <a:t>a </a:t>
            </a:r>
            <a:r>
              <a:rPr lang="es-ES" dirty="0" smtClean="0"/>
              <a:t>inflación para </a:t>
            </a:r>
            <a:r>
              <a:rPr lang="es-ES" dirty="0" err="1" smtClean="0"/>
              <a:t>diminuír</a:t>
            </a:r>
            <a:r>
              <a:rPr lang="es-ES" dirty="0" smtClean="0"/>
              <a:t> a </a:t>
            </a:r>
            <a:r>
              <a:rPr lang="es-ES" dirty="0"/>
              <a:t>demanda </a:t>
            </a:r>
          </a:p>
          <a:p>
            <a:endParaRPr lang="es-ES" dirty="0" smtClean="0"/>
          </a:p>
          <a:p>
            <a:r>
              <a:rPr lang="es-ES" dirty="0" smtClean="0"/>
              <a:t>En </a:t>
            </a:r>
            <a:r>
              <a:rPr lang="es-ES" b="1" dirty="0"/>
              <a:t>España,</a:t>
            </a:r>
            <a:r>
              <a:rPr lang="es-ES" dirty="0"/>
              <a:t> o</a:t>
            </a:r>
            <a:r>
              <a:rPr lang="es-ES" b="1" dirty="0"/>
              <a:t> </a:t>
            </a:r>
            <a:r>
              <a:rPr lang="es-ES" b="1" dirty="0" err="1"/>
              <a:t>goberno</a:t>
            </a:r>
            <a:r>
              <a:rPr lang="es-ES" b="1" dirty="0"/>
              <a:t> de Arias Navarro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b="1" dirty="0" smtClean="0"/>
              <a:t>non </a:t>
            </a:r>
            <a:r>
              <a:rPr lang="es-ES" b="1" dirty="0" err="1"/>
              <a:t>tomou</a:t>
            </a:r>
            <a:r>
              <a:rPr lang="es-ES" b="1" dirty="0"/>
              <a:t> as medidas económicas necesarias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err="1" smtClean="0"/>
              <a:t>nin</a:t>
            </a:r>
            <a:r>
              <a:rPr lang="es-ES" dirty="0" smtClean="0"/>
              <a:t> </a:t>
            </a:r>
            <a:r>
              <a:rPr lang="es-ES" dirty="0" err="1"/>
              <a:t>propuxo</a:t>
            </a:r>
            <a:r>
              <a:rPr lang="es-ES" dirty="0"/>
              <a:t> a </a:t>
            </a:r>
            <a:r>
              <a:rPr lang="es-ES" dirty="0" err="1"/>
              <a:t>redución</a:t>
            </a:r>
            <a:r>
              <a:rPr lang="es-ES" dirty="0"/>
              <a:t> do consumo, </a:t>
            </a:r>
            <a:endParaRPr lang="es-ES" dirty="0" smtClean="0"/>
          </a:p>
          <a:p>
            <a:r>
              <a:rPr lang="es-ES" dirty="0" err="1" smtClean="0"/>
              <a:t>nin</a:t>
            </a:r>
            <a:r>
              <a:rPr lang="es-ES" dirty="0" smtClean="0"/>
              <a:t> </a:t>
            </a:r>
            <a:r>
              <a:rPr lang="es-ES" dirty="0" err="1"/>
              <a:t>asumiu</a:t>
            </a:r>
            <a:r>
              <a:rPr lang="es-ES" dirty="0"/>
              <a:t> políticas de aforro </a:t>
            </a:r>
            <a:r>
              <a:rPr lang="es-ES" dirty="0" err="1"/>
              <a:t>enerxético</a:t>
            </a:r>
            <a:r>
              <a:rPr lang="es-ES" dirty="0"/>
              <a:t>. </a:t>
            </a:r>
          </a:p>
          <a:p>
            <a:endParaRPr lang="es-ES" b="1" dirty="0" smtClean="0"/>
          </a:p>
          <a:p>
            <a:r>
              <a:rPr lang="es-ES" b="1" dirty="0" smtClean="0"/>
              <a:t>A </a:t>
            </a:r>
            <a:r>
              <a:rPr lang="es-ES" b="1" dirty="0" err="1"/>
              <a:t>taxa</a:t>
            </a:r>
            <a:r>
              <a:rPr lang="es-ES" b="1" dirty="0"/>
              <a:t> de paro </a:t>
            </a:r>
            <a:r>
              <a:rPr lang="es-ES" b="1" dirty="0" err="1"/>
              <a:t>incrementouse</a:t>
            </a:r>
            <a:r>
              <a:rPr lang="es-ES" b="1" dirty="0"/>
              <a:t> notablemente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/>
              <a:t>(</a:t>
            </a:r>
            <a:r>
              <a:rPr lang="es-ES" dirty="0" smtClean="0"/>
              <a:t>peche </a:t>
            </a:r>
            <a:r>
              <a:rPr lang="es-ES" dirty="0"/>
              <a:t>de empresas e </a:t>
            </a:r>
            <a:r>
              <a:rPr lang="es-ES" dirty="0" err="1"/>
              <a:t>redución</a:t>
            </a:r>
            <a:r>
              <a:rPr lang="es-ES" dirty="0"/>
              <a:t> de plantillas 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dirty="0"/>
              <a:t>especialmente </a:t>
            </a:r>
            <a:r>
              <a:rPr lang="es-ES" dirty="0" err="1"/>
              <a:t>na</a:t>
            </a:r>
            <a:r>
              <a:rPr lang="es-ES" dirty="0"/>
              <a:t> industria e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 smtClean="0"/>
              <a:t>construción</a:t>
            </a:r>
            <a:r>
              <a:rPr lang="es-ES" dirty="0" smtClean="0"/>
              <a:t>)</a:t>
            </a:r>
          </a:p>
          <a:p>
            <a:r>
              <a:rPr lang="es-ES" b="1" dirty="0" smtClean="0"/>
              <a:t>E </a:t>
            </a:r>
            <a:r>
              <a:rPr lang="es-ES" b="1" dirty="0" err="1" smtClean="0"/>
              <a:t>sumouse</a:t>
            </a:r>
            <a:r>
              <a:rPr lang="es-ES" b="1" dirty="0" smtClean="0"/>
              <a:t> </a:t>
            </a:r>
            <a:r>
              <a:rPr lang="es-ES" b="1" dirty="0" err="1" smtClean="0"/>
              <a:t>oretorno</a:t>
            </a:r>
            <a:r>
              <a:rPr lang="es-ES" b="1" dirty="0" smtClean="0"/>
              <a:t> </a:t>
            </a:r>
            <a:r>
              <a:rPr lang="es-ES" b="1" dirty="0" err="1"/>
              <a:t>duns</a:t>
            </a:r>
            <a:r>
              <a:rPr lang="es-ES" b="1" dirty="0"/>
              <a:t> 150.000 </a:t>
            </a:r>
            <a:r>
              <a:rPr lang="es-ES" b="1" dirty="0" err="1"/>
              <a:t>españois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que </a:t>
            </a:r>
            <a:r>
              <a:rPr lang="es-ES" dirty="0" err="1"/>
              <a:t>traballaban</a:t>
            </a:r>
            <a:r>
              <a:rPr lang="es-ES" dirty="0"/>
              <a:t> en Europa.</a:t>
            </a:r>
          </a:p>
          <a:p>
            <a:endParaRPr lang="es-ES" dirty="0" smtClean="0"/>
          </a:p>
          <a:p>
            <a:endParaRPr lang="es-ES" dirty="0"/>
          </a:p>
          <a:p>
            <a:r>
              <a:rPr lang="es-ES" dirty="0" err="1" smtClean="0"/>
              <a:t>Aínda</a:t>
            </a:r>
            <a:r>
              <a:rPr lang="es-ES" dirty="0" smtClean="0"/>
              <a:t> </a:t>
            </a:r>
            <a:r>
              <a:rPr lang="es-ES" dirty="0"/>
              <a:t>que </a:t>
            </a:r>
            <a:r>
              <a:rPr lang="es-ES" dirty="0" err="1"/>
              <a:t>afectou</a:t>
            </a:r>
            <a:r>
              <a:rPr lang="es-ES" dirty="0"/>
              <a:t> a todos os sectores</a:t>
            </a:r>
            <a:r>
              <a:rPr lang="es-ES" b="1" dirty="0"/>
              <a:t>, os </a:t>
            </a:r>
            <a:r>
              <a:rPr lang="es-ES" b="1" dirty="0" err="1"/>
              <a:t>máis</a:t>
            </a:r>
            <a:r>
              <a:rPr lang="es-ES" b="1" dirty="0"/>
              <a:t> afectados </a:t>
            </a:r>
            <a:r>
              <a:rPr lang="es-ES" b="1" dirty="0" err="1"/>
              <a:t>foron</a:t>
            </a:r>
            <a:r>
              <a:rPr lang="es-ES" b="1" dirty="0"/>
              <a:t> o Turismo, a minería, a industria </a:t>
            </a:r>
            <a:r>
              <a:rPr lang="es-ES" b="1" dirty="0" err="1"/>
              <a:t>siderúrxica</a:t>
            </a:r>
            <a:r>
              <a:rPr lang="es-ES" b="1" dirty="0"/>
              <a:t>, a </a:t>
            </a:r>
            <a:r>
              <a:rPr lang="es-ES" b="1" dirty="0" err="1"/>
              <a:t>construción</a:t>
            </a:r>
            <a:r>
              <a:rPr lang="es-ES" b="1" dirty="0"/>
              <a:t> naval, o sector </a:t>
            </a:r>
            <a:r>
              <a:rPr lang="es-ES" b="1" dirty="0" err="1"/>
              <a:t>téxtil</a:t>
            </a:r>
            <a:r>
              <a:rPr lang="es-ES" dirty="0"/>
              <a:t> (vestido e calzado</a:t>
            </a:r>
            <a:r>
              <a:rPr lang="es-ES" b="1" dirty="0"/>
              <a:t>), a </a:t>
            </a:r>
            <a:r>
              <a:rPr lang="es-ES" b="1" dirty="0" err="1"/>
              <a:t>metalurxia</a:t>
            </a:r>
            <a:r>
              <a:rPr lang="es-ES" b="1" dirty="0"/>
              <a:t>, a maquinaria e o material de transporte.</a:t>
            </a:r>
            <a:endParaRPr lang="es-ES" dirty="0"/>
          </a:p>
        </p:txBody>
      </p:sp>
      <p:pic>
        <p:nvPicPr>
          <p:cNvPr id="11268" name="Picture 4" descr="Primeira crise do Petróleo - História - InfoEsc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06" y="3129916"/>
            <a:ext cx="4280675" cy="28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La crisis energética de 1973 en Espa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950" y="279381"/>
            <a:ext cx="4696988" cy="260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6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75009" y="206061"/>
            <a:ext cx="90796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Coa </a:t>
            </a:r>
            <a:r>
              <a:rPr lang="es-ES" sz="2000" dirty="0" err="1"/>
              <a:t>crise</a:t>
            </a:r>
            <a:r>
              <a:rPr lang="es-ES" sz="2000" dirty="0"/>
              <a:t> quedarán patentes </a:t>
            </a:r>
            <a:r>
              <a:rPr lang="es-ES" sz="2000" dirty="0" err="1"/>
              <a:t>algunhas</a:t>
            </a:r>
            <a:r>
              <a:rPr lang="es-ES" sz="2000" dirty="0"/>
              <a:t> </a:t>
            </a:r>
            <a:r>
              <a:rPr lang="es-ES" sz="2000" dirty="0" smtClean="0"/>
              <a:t>das </a:t>
            </a:r>
            <a:r>
              <a:rPr lang="es-ES" sz="2000" b="1" u="sng" dirty="0" err="1"/>
              <a:t>E</a:t>
            </a:r>
            <a:r>
              <a:rPr lang="es-ES" sz="2000" b="1" u="sng" dirty="0" err="1" smtClean="0"/>
              <a:t>ivas</a:t>
            </a:r>
            <a:r>
              <a:rPr lang="es-ES" sz="2000" b="1" u="sng" dirty="0" smtClean="0"/>
              <a:t> </a:t>
            </a:r>
            <a:r>
              <a:rPr lang="es-ES" sz="2000" b="1" u="sng" dirty="0"/>
              <a:t>da economía española</a:t>
            </a:r>
            <a:r>
              <a:rPr lang="es-ES" sz="2000" b="1" dirty="0"/>
              <a:t>:      </a:t>
            </a:r>
            <a:endParaRPr lang="es-ES" sz="2000" b="1" dirty="0" smtClean="0"/>
          </a:p>
          <a:p>
            <a:r>
              <a:rPr lang="es-ES" sz="2000" dirty="0" smtClean="0"/>
              <a:t>     </a:t>
            </a:r>
            <a:endParaRPr lang="es-ES" sz="2000" dirty="0"/>
          </a:p>
          <a:p>
            <a:pPr marL="285750" lvl="0" indent="-285750">
              <a:buFontTx/>
              <a:buChar char="-"/>
            </a:pPr>
            <a:r>
              <a:rPr lang="es-ES" sz="2000" b="1" dirty="0" err="1" smtClean="0"/>
              <a:t>Unha</a:t>
            </a:r>
            <a:r>
              <a:rPr lang="es-ES" sz="2000" b="1" dirty="0" smtClean="0"/>
              <a:t> </a:t>
            </a:r>
            <a:r>
              <a:rPr lang="es-ES" sz="2000" b="1" dirty="0"/>
              <a:t>economía excesivamente  </a:t>
            </a:r>
            <a:r>
              <a:rPr lang="es-ES" sz="2000" b="1" dirty="0" err="1" smtClean="0"/>
              <a:t>dependente</a:t>
            </a:r>
            <a:r>
              <a:rPr lang="es-ES" sz="2000" b="1" dirty="0" smtClean="0"/>
              <a:t> </a:t>
            </a:r>
            <a:r>
              <a:rPr lang="es-ES" sz="2000" b="1" dirty="0"/>
              <a:t>da intervención do Estado</a:t>
            </a:r>
            <a:r>
              <a:rPr lang="es-ES" sz="2000" dirty="0"/>
              <a:t>.</a:t>
            </a:r>
          </a:p>
          <a:p>
            <a:pPr lvl="0"/>
            <a:r>
              <a:rPr lang="es-ES" sz="2000" dirty="0" smtClean="0"/>
              <a:t>             Un </a:t>
            </a:r>
            <a:r>
              <a:rPr lang="es-ES" sz="2000" dirty="0"/>
              <a:t>sector público incapaz de estimular </a:t>
            </a:r>
            <a:r>
              <a:rPr lang="es-ES" sz="2000" dirty="0" smtClean="0"/>
              <a:t>o </a:t>
            </a:r>
            <a:r>
              <a:rPr lang="es-ES" sz="2000" dirty="0" err="1"/>
              <a:t>desenvolvemento</a:t>
            </a:r>
            <a:r>
              <a:rPr lang="es-ES" sz="2000" dirty="0"/>
              <a:t> económico </a:t>
            </a:r>
            <a:r>
              <a:rPr lang="es-ES" sz="2000" dirty="0" err="1"/>
              <a:t>cun</a:t>
            </a:r>
            <a:r>
              <a:rPr lang="es-ES" sz="2000" dirty="0"/>
              <a:t> </a:t>
            </a:r>
            <a:endParaRPr lang="es-ES" sz="2000" dirty="0" smtClean="0"/>
          </a:p>
          <a:p>
            <a:pPr lvl="0"/>
            <a:r>
              <a:rPr lang="es-ES" sz="2000" dirty="0"/>
              <a:t> </a:t>
            </a:r>
            <a:r>
              <a:rPr lang="es-ES" sz="2000" dirty="0" smtClean="0"/>
              <a:t>             elevado </a:t>
            </a:r>
            <a:r>
              <a:rPr lang="es-ES" sz="2000" dirty="0" err="1"/>
              <a:t>endebedamento</a:t>
            </a:r>
            <a:r>
              <a:rPr lang="es-ES" sz="2000" dirty="0"/>
              <a:t> das empresas públicas</a:t>
            </a:r>
          </a:p>
          <a:p>
            <a:pPr lvl="0"/>
            <a:endParaRPr lang="es-ES" sz="2000" dirty="0" smtClean="0"/>
          </a:p>
          <a:p>
            <a:pPr marL="285750" lvl="0" indent="-285750">
              <a:buFontTx/>
              <a:buChar char="-"/>
            </a:pPr>
            <a:r>
              <a:rPr lang="es-ES" sz="2000" b="1" dirty="0" smtClean="0"/>
              <a:t>Un </a:t>
            </a:r>
            <a:r>
              <a:rPr lang="es-ES" sz="2000" b="1" dirty="0"/>
              <a:t>excesivo déficit comercial. </a:t>
            </a:r>
            <a:endParaRPr lang="es-ES" sz="2000" b="1" dirty="0" smtClean="0"/>
          </a:p>
          <a:p>
            <a:pPr marL="285750" lvl="0" indent="-285750">
              <a:buFontTx/>
              <a:buChar char="-"/>
            </a:pPr>
            <a:endParaRPr lang="es-ES" sz="2000" dirty="0"/>
          </a:p>
          <a:p>
            <a:pPr lvl="0"/>
            <a:r>
              <a:rPr lang="es-ES" sz="2000" dirty="0" smtClean="0"/>
              <a:t>-    </a:t>
            </a:r>
            <a:r>
              <a:rPr lang="es-ES" sz="2000" b="1" dirty="0" smtClean="0"/>
              <a:t>Dependencia </a:t>
            </a:r>
            <a:r>
              <a:rPr lang="es-ES" sz="2000" b="1" dirty="0" err="1"/>
              <a:t>tecnolóxica</a:t>
            </a:r>
            <a:r>
              <a:rPr lang="es-ES" sz="2000" b="1" dirty="0"/>
              <a:t> do </a:t>
            </a:r>
            <a:r>
              <a:rPr lang="es-ES" sz="2000" b="1" dirty="0" err="1"/>
              <a:t>estranxeiro</a:t>
            </a:r>
            <a:endParaRPr lang="es-ES" sz="2000" b="1" dirty="0"/>
          </a:p>
          <a:p>
            <a:pPr lvl="0"/>
            <a:endParaRPr lang="es-ES" sz="2000" dirty="0" smtClean="0"/>
          </a:p>
          <a:p>
            <a:pPr lvl="0"/>
            <a:r>
              <a:rPr lang="es-ES" sz="2000" b="1" dirty="0" smtClean="0"/>
              <a:t>-     Un </a:t>
            </a:r>
            <a:r>
              <a:rPr lang="es-ES" sz="2000" b="1" dirty="0"/>
              <a:t>nivel </a:t>
            </a:r>
            <a:r>
              <a:rPr lang="es-ES" sz="2000" b="1" dirty="0" err="1"/>
              <a:t>baixo</a:t>
            </a:r>
            <a:r>
              <a:rPr lang="es-ES" sz="2000" b="1" dirty="0"/>
              <a:t> de </a:t>
            </a:r>
            <a:r>
              <a:rPr lang="es-ES" sz="2000" b="1" dirty="0" err="1"/>
              <a:t>competitividade</a:t>
            </a:r>
            <a:r>
              <a:rPr lang="es-ES" sz="2000" b="1" dirty="0"/>
              <a:t> </a:t>
            </a:r>
            <a:r>
              <a:rPr lang="es-ES" sz="2000" dirty="0"/>
              <a:t>por mor de:</a:t>
            </a:r>
          </a:p>
          <a:p>
            <a:r>
              <a:rPr lang="es-ES" sz="2000" dirty="0"/>
              <a:t>                                . A protección arancelaria, </a:t>
            </a:r>
          </a:p>
          <a:p>
            <a:r>
              <a:rPr lang="es-ES" sz="2000" dirty="0"/>
              <a:t>                                . Alto grao de monopolio</a:t>
            </a:r>
          </a:p>
          <a:p>
            <a:r>
              <a:rPr lang="es-ES" sz="2000" dirty="0"/>
              <a:t>                                . Escasa </a:t>
            </a:r>
            <a:r>
              <a:rPr lang="es-ES" sz="2000" dirty="0" err="1"/>
              <a:t>mobilidade</a:t>
            </a:r>
            <a:r>
              <a:rPr lang="es-ES" sz="2000" dirty="0"/>
              <a:t> da </a:t>
            </a:r>
            <a:r>
              <a:rPr lang="es-ES" sz="2000" dirty="0" err="1"/>
              <a:t>forza</a:t>
            </a:r>
            <a:r>
              <a:rPr lang="es-ES" sz="2000" dirty="0"/>
              <a:t> de </a:t>
            </a:r>
            <a:r>
              <a:rPr lang="es-ES" sz="2000" dirty="0" err="1"/>
              <a:t>traballo</a:t>
            </a:r>
            <a:r>
              <a:rPr lang="es-ES" sz="2000" dirty="0"/>
              <a:t>.                         </a:t>
            </a:r>
          </a:p>
          <a:p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OCDE </a:t>
            </a:r>
            <a:r>
              <a:rPr lang="es-ES" sz="2000" dirty="0" err="1"/>
              <a:t>sinalaba</a:t>
            </a:r>
            <a:r>
              <a:rPr lang="es-ES" sz="2000" dirty="0"/>
              <a:t> </a:t>
            </a:r>
            <a:r>
              <a:rPr lang="es-ES" sz="2000" dirty="0" err="1"/>
              <a:t>ademais</a:t>
            </a:r>
            <a:r>
              <a:rPr lang="es-ES" sz="2000" dirty="0"/>
              <a:t> a </a:t>
            </a:r>
            <a:r>
              <a:rPr lang="es-ES" sz="2000" b="1" dirty="0"/>
              <a:t>falta de cultura empresarial </a:t>
            </a:r>
            <a:r>
              <a:rPr lang="es-ES" sz="2000" dirty="0"/>
              <a:t>en España e </a:t>
            </a:r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b="1" dirty="0"/>
              <a:t>falta de ambiente de iniciativas emprendedoras</a:t>
            </a:r>
            <a:r>
              <a:rPr lang="es-ES" sz="2000" dirty="0"/>
              <a:t>.</a:t>
            </a:r>
          </a:p>
          <a:p>
            <a:endParaRPr lang="es-ES" sz="2000" dirty="0" smtClean="0"/>
          </a:p>
          <a:p>
            <a:r>
              <a:rPr lang="es-ES" sz="2000" dirty="0" smtClean="0"/>
              <a:t>A </a:t>
            </a:r>
            <a:r>
              <a:rPr lang="es-ES" sz="2000" dirty="0"/>
              <a:t>estas </a:t>
            </a:r>
            <a:r>
              <a:rPr lang="es-ES" sz="2000" dirty="0" err="1"/>
              <a:t>eivas</a:t>
            </a:r>
            <a:r>
              <a:rPr lang="es-ES" sz="2000" dirty="0"/>
              <a:t> </a:t>
            </a:r>
            <a:r>
              <a:rPr lang="es-ES" sz="2000" dirty="0" err="1"/>
              <a:t>uniuse</a:t>
            </a:r>
            <a:r>
              <a:rPr lang="es-ES" sz="2000" dirty="0"/>
              <a:t>, a consecuencia da </a:t>
            </a:r>
            <a:r>
              <a:rPr lang="es-ES" sz="2000" dirty="0" err="1" smtClean="0"/>
              <a:t>crise</a:t>
            </a:r>
            <a:r>
              <a:rPr lang="es-ES" sz="2000" dirty="0" smtClean="0"/>
              <a:t>:</a:t>
            </a:r>
          </a:p>
          <a:p>
            <a:r>
              <a:rPr lang="es-ES" sz="2000" dirty="0" smtClean="0"/>
              <a:t> </a:t>
            </a:r>
            <a:r>
              <a:rPr lang="es-ES" sz="2000" b="1" dirty="0"/>
              <a:t>O</a:t>
            </a:r>
            <a:r>
              <a:rPr lang="es-ES" sz="2000" b="1" dirty="0" smtClean="0"/>
              <a:t> </a:t>
            </a:r>
            <a:r>
              <a:rPr lang="es-ES" sz="2000" b="1" dirty="0"/>
              <a:t>incremento do paro </a:t>
            </a:r>
          </a:p>
          <a:p>
            <a:r>
              <a:rPr lang="es-ES" sz="2000" b="1" dirty="0"/>
              <a:t> </a:t>
            </a:r>
            <a:r>
              <a:rPr lang="es-ES" sz="2000" b="1" dirty="0" smtClean="0"/>
              <a:t>A </a:t>
            </a:r>
            <a:r>
              <a:rPr lang="es-ES" sz="2000" b="1" dirty="0" err="1" smtClean="0"/>
              <a:t>necesidade</a:t>
            </a:r>
            <a:r>
              <a:rPr lang="es-ES" sz="2000" b="1" dirty="0" smtClean="0"/>
              <a:t> </a:t>
            </a:r>
            <a:r>
              <a:rPr lang="es-ES" sz="2000" b="1" dirty="0"/>
              <a:t>da reconversión industrial</a:t>
            </a:r>
          </a:p>
        </p:txBody>
      </p:sp>
    </p:spTree>
    <p:extLst>
      <p:ext uri="{BB962C8B-B14F-4D97-AF65-F5344CB8AC3E}">
        <p14:creationId xmlns:p14="http://schemas.microsoft.com/office/powerpoint/2010/main" val="136277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0152" y="115909"/>
            <a:ext cx="76114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IDEAL DA AUTARQUÍA</a:t>
            </a:r>
          </a:p>
          <a:p>
            <a:endParaRPr lang="es-ES" b="1" dirty="0" smtClean="0"/>
          </a:p>
          <a:p>
            <a:r>
              <a:rPr lang="es-ES" b="1" dirty="0" smtClean="0"/>
              <a:t>- </a:t>
            </a:r>
            <a:r>
              <a:rPr lang="es-ES" b="1" u="sng" dirty="0" smtClean="0"/>
              <a:t>AUTOSUFICIENCIA ECONÓMICA</a:t>
            </a:r>
            <a:r>
              <a:rPr lang="es-ES" u="sng" dirty="0" smtClean="0"/>
              <a:t> </a:t>
            </a:r>
            <a:endParaRPr lang="es-ES" u="sng" dirty="0"/>
          </a:p>
          <a:p>
            <a:r>
              <a:rPr lang="es-ES" dirty="0" smtClean="0"/>
              <a:t>Producir </a:t>
            </a:r>
            <a:r>
              <a:rPr lang="es-ES" dirty="0"/>
              <a:t>en España todo o necesario </a:t>
            </a:r>
          </a:p>
          <a:p>
            <a:r>
              <a:rPr lang="es-ES" dirty="0" smtClean="0"/>
              <a:t> </a:t>
            </a:r>
            <a:r>
              <a:rPr lang="es-ES" dirty="0"/>
              <a:t>evitando as </a:t>
            </a:r>
            <a:r>
              <a:rPr lang="es-ES" dirty="0" err="1"/>
              <a:t>importacións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smtClean="0"/>
              <a:t>(</a:t>
            </a:r>
            <a:r>
              <a:rPr lang="es-ES" i="1" dirty="0"/>
              <a:t>modelo de substitución de </a:t>
            </a:r>
            <a:r>
              <a:rPr lang="es-ES" i="1" dirty="0" err="1"/>
              <a:t>importacións</a:t>
            </a:r>
            <a:r>
              <a:rPr lang="es-ES" dirty="0"/>
              <a:t>). </a:t>
            </a:r>
          </a:p>
          <a:p>
            <a:endParaRPr lang="es-ES" b="1" u="sng" dirty="0" smtClean="0"/>
          </a:p>
          <a:p>
            <a:r>
              <a:rPr lang="es-ES" b="1" u="sng" dirty="0" smtClean="0"/>
              <a:t>- INTERVENCIONISMO DO ESTADO:</a:t>
            </a:r>
          </a:p>
          <a:p>
            <a:endParaRPr lang="es-ES" b="1" u="sng" dirty="0" smtClean="0"/>
          </a:p>
          <a:p>
            <a:r>
              <a:rPr lang="es-ES" b="1" dirty="0"/>
              <a:t>-</a:t>
            </a:r>
            <a:r>
              <a:rPr lang="es-ES" b="1" dirty="0" smtClean="0"/>
              <a:t> </a:t>
            </a:r>
            <a:r>
              <a:rPr lang="es-ES" dirty="0"/>
              <a:t>C</a:t>
            </a:r>
            <a:r>
              <a:rPr lang="es-ES" dirty="0" smtClean="0"/>
              <a:t>ontrola </a:t>
            </a:r>
            <a:r>
              <a:rPr lang="es-ES" dirty="0"/>
              <a:t>o comercio </a:t>
            </a:r>
            <a:r>
              <a:rPr lang="es-ES" dirty="0" smtClean="0"/>
              <a:t>exterior </a:t>
            </a:r>
            <a:r>
              <a:rPr lang="es-ES" dirty="0" err="1" smtClean="0"/>
              <a:t>impoñendo</a:t>
            </a:r>
            <a:r>
              <a:rPr lang="es-ES" dirty="0" smtClean="0"/>
              <a:t> </a:t>
            </a:r>
            <a:r>
              <a:rPr lang="es-ES" dirty="0" err="1"/>
              <a:t>fortes</a:t>
            </a:r>
            <a:r>
              <a:rPr lang="es-ES" dirty="0"/>
              <a:t> </a:t>
            </a:r>
            <a:r>
              <a:rPr lang="es-ES" dirty="0" err="1"/>
              <a:t>aranceis</a:t>
            </a:r>
            <a:r>
              <a:rPr lang="es-ES" dirty="0"/>
              <a:t>,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- </a:t>
            </a:r>
            <a:r>
              <a:rPr lang="es-ES" dirty="0" err="1" smtClean="0"/>
              <a:t>Obriga</a:t>
            </a:r>
            <a:r>
              <a:rPr lang="es-ES" dirty="0" smtClean="0"/>
              <a:t> </a:t>
            </a:r>
            <a:r>
              <a:rPr lang="es-ES" dirty="0"/>
              <a:t>a consumir </a:t>
            </a:r>
            <a:r>
              <a:rPr lang="es-ES" dirty="0" err="1"/>
              <a:t>produtos</a:t>
            </a:r>
            <a:r>
              <a:rPr lang="es-ES" dirty="0"/>
              <a:t> </a:t>
            </a:r>
            <a:r>
              <a:rPr lang="es-ES" dirty="0" err="1"/>
              <a:t>españois</a:t>
            </a:r>
            <a:r>
              <a:rPr lang="es-ES" dirty="0"/>
              <a:t>,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- Concedía </a:t>
            </a:r>
            <a:r>
              <a:rPr lang="es-ES" dirty="0"/>
              <a:t>o permiso para o </a:t>
            </a:r>
            <a:r>
              <a:rPr lang="es-ES" dirty="0" err="1"/>
              <a:t>establecemento</a:t>
            </a:r>
            <a:r>
              <a:rPr lang="es-ES" dirty="0"/>
              <a:t> </a:t>
            </a:r>
            <a:r>
              <a:rPr lang="es-ES" dirty="0" smtClean="0"/>
              <a:t>de </a:t>
            </a:r>
            <a:r>
              <a:rPr lang="es-ES" dirty="0"/>
              <a:t>novas industrias,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- Limita </a:t>
            </a:r>
            <a:r>
              <a:rPr lang="es-ES" dirty="0"/>
              <a:t>o capital </a:t>
            </a:r>
            <a:r>
              <a:rPr lang="es-ES" dirty="0" err="1"/>
              <a:t>estranxeiro</a:t>
            </a:r>
            <a:r>
              <a:rPr lang="es-ES" dirty="0"/>
              <a:t> a un 25% </a:t>
            </a:r>
            <a:r>
              <a:rPr lang="es-ES" dirty="0" smtClean="0"/>
              <a:t>do </a:t>
            </a:r>
            <a:r>
              <a:rPr lang="es-ES" dirty="0"/>
              <a:t>capital total das empresas </a:t>
            </a:r>
            <a:endParaRPr lang="es-ES" dirty="0" smtClean="0"/>
          </a:p>
          <a:p>
            <a:endParaRPr lang="es-ES" dirty="0"/>
          </a:p>
          <a:p>
            <a:r>
              <a:rPr lang="es-ES" dirty="0" smtClean="0"/>
              <a:t>- Declaraba </a:t>
            </a:r>
            <a:r>
              <a:rPr lang="es-ES" dirty="0"/>
              <a:t>I</a:t>
            </a:r>
            <a:r>
              <a:rPr lang="es-ES" dirty="0" smtClean="0"/>
              <a:t>ndustrias </a:t>
            </a:r>
            <a:r>
              <a:rPr lang="es-ES" dirty="0"/>
              <a:t>de interese nacional, </a:t>
            </a:r>
            <a:endParaRPr lang="es-ES" dirty="0" smtClean="0"/>
          </a:p>
          <a:p>
            <a:r>
              <a:rPr lang="es-ES" dirty="0"/>
              <a:t>(</a:t>
            </a:r>
            <a:r>
              <a:rPr lang="es-ES" dirty="0" smtClean="0"/>
              <a:t>defensa </a:t>
            </a:r>
            <a:r>
              <a:rPr lang="es-ES" dirty="0"/>
              <a:t>do </a:t>
            </a:r>
            <a:r>
              <a:rPr lang="es-ES" dirty="0" smtClean="0"/>
              <a:t>país…) </a:t>
            </a:r>
            <a:r>
              <a:rPr lang="es-ES" dirty="0" err="1" smtClean="0"/>
              <a:t>Concedíaselles</a:t>
            </a:r>
            <a:r>
              <a:rPr lang="es-ES" dirty="0" smtClean="0"/>
              <a:t> </a:t>
            </a:r>
            <a:r>
              <a:rPr lang="es-ES" dirty="0"/>
              <a:t>créditos </a:t>
            </a:r>
            <a:r>
              <a:rPr lang="es-ES" dirty="0" err="1"/>
              <a:t>oficiais</a:t>
            </a:r>
            <a:r>
              <a:rPr lang="es-ES" dirty="0"/>
              <a:t>, </a:t>
            </a:r>
            <a:endParaRPr lang="es-ES" dirty="0" smtClean="0"/>
          </a:p>
          <a:p>
            <a:r>
              <a:rPr lang="es-ES" dirty="0" err="1" smtClean="0"/>
              <a:t>exencións</a:t>
            </a:r>
            <a:r>
              <a:rPr lang="es-ES" dirty="0" smtClean="0"/>
              <a:t> </a:t>
            </a:r>
            <a:r>
              <a:rPr lang="es-ES" dirty="0" err="1"/>
              <a:t>fiscais</a:t>
            </a:r>
            <a:r>
              <a:rPr lang="es-ES" dirty="0"/>
              <a:t>, </a:t>
            </a:r>
            <a:r>
              <a:rPr lang="es-ES" dirty="0" smtClean="0"/>
              <a:t>compras </a:t>
            </a:r>
            <a:r>
              <a:rPr lang="es-ES" dirty="0"/>
              <a:t>directas polo Estado </a:t>
            </a:r>
            <a:r>
              <a:rPr lang="es-ES" dirty="0" smtClean="0"/>
              <a:t>e</a:t>
            </a:r>
          </a:p>
          <a:p>
            <a:r>
              <a:rPr lang="es-ES" dirty="0" smtClean="0"/>
              <a:t> </a:t>
            </a:r>
            <a:r>
              <a:rPr lang="es-ES" dirty="0"/>
              <a:t>licencias de importación. </a:t>
            </a:r>
            <a:endParaRPr lang="es-ES" dirty="0" smtClean="0"/>
          </a:p>
        </p:txBody>
      </p:sp>
      <p:pic>
        <p:nvPicPr>
          <p:cNvPr id="3" name="Picture 2" descr="La Dictadura Franquista (1939-1959) timeline | Timetoast timel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738" y="0"/>
            <a:ext cx="4725519" cy="685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6669" y="1305341"/>
            <a:ext cx="4945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A concesión arbitraria de divisas e licencias de importación </a:t>
            </a:r>
            <a:r>
              <a:rPr lang="es-ES" dirty="0" err="1" smtClean="0"/>
              <a:t>contribuíu</a:t>
            </a:r>
            <a:r>
              <a:rPr lang="es-ES" dirty="0" smtClean="0"/>
              <a:t> a favorecer a un </a:t>
            </a:r>
            <a:r>
              <a:rPr lang="es-ES" dirty="0" err="1" smtClean="0"/>
              <a:t>pequeno</a:t>
            </a:r>
            <a:r>
              <a:rPr lang="es-ES" dirty="0" smtClean="0"/>
              <a:t> grupo de afectos </a:t>
            </a:r>
            <a:r>
              <a:rPr lang="es-ES" dirty="0" err="1" smtClean="0"/>
              <a:t>ó</a:t>
            </a:r>
            <a:r>
              <a:rPr lang="es-ES" dirty="0" smtClean="0"/>
              <a:t> </a:t>
            </a:r>
            <a:r>
              <a:rPr lang="es-ES" dirty="0" err="1" smtClean="0"/>
              <a:t>réxime</a:t>
            </a:r>
            <a:r>
              <a:rPr lang="es-ES" dirty="0" smtClean="0"/>
              <a:t> que se beneficiaban </a:t>
            </a:r>
            <a:r>
              <a:rPr lang="es-ES" dirty="0" err="1" smtClean="0"/>
              <a:t>destas</a:t>
            </a:r>
            <a:r>
              <a:rPr lang="es-ES" dirty="0" smtClean="0"/>
              <a:t> </a:t>
            </a:r>
            <a:r>
              <a:rPr lang="es-ES" dirty="0" err="1" smtClean="0"/>
              <a:t>concesións</a:t>
            </a:r>
            <a:r>
              <a:rPr lang="es-ES" dirty="0" smtClean="0"/>
              <a:t> e á aparición de prácticas fraudulentas como o tráfico de divisas, o mercado negro de </a:t>
            </a:r>
            <a:r>
              <a:rPr lang="es-ES" dirty="0" err="1" smtClean="0"/>
              <a:t>produtos</a:t>
            </a:r>
            <a:r>
              <a:rPr lang="es-ES" dirty="0" smtClean="0"/>
              <a:t> alimentarios (Ata 1950, </a:t>
            </a:r>
            <a:r>
              <a:rPr lang="es-ES" dirty="0" err="1" smtClean="0"/>
              <a:t>máis</a:t>
            </a:r>
            <a:r>
              <a:rPr lang="es-ES" dirty="0" smtClean="0"/>
              <a:t> </a:t>
            </a:r>
            <a:r>
              <a:rPr lang="es-ES" dirty="0" err="1" smtClean="0"/>
              <a:t>dun</a:t>
            </a:r>
            <a:r>
              <a:rPr lang="es-ES" dirty="0" smtClean="0"/>
              <a:t> 50% do trigo que se vendía en España era no mercado negro). 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 </a:t>
            </a:r>
            <a:r>
              <a:rPr lang="es-ES" dirty="0" err="1" smtClean="0"/>
              <a:t>isto</a:t>
            </a:r>
            <a:r>
              <a:rPr lang="es-ES" dirty="0" smtClean="0"/>
              <a:t> contribuía a </a:t>
            </a:r>
            <a:r>
              <a:rPr lang="es-ES" dirty="0" err="1" smtClean="0"/>
              <a:t>escaseza</a:t>
            </a:r>
            <a:r>
              <a:rPr lang="es-ES" dirty="0" smtClean="0"/>
              <a:t> de alimentos que ofrecía a cartilla de </a:t>
            </a:r>
            <a:r>
              <a:rPr lang="es-ES" dirty="0" err="1" smtClean="0"/>
              <a:t>racionamento</a:t>
            </a:r>
            <a:r>
              <a:rPr lang="es-ES" dirty="0" smtClean="0"/>
              <a:t> e os </a:t>
            </a:r>
            <a:r>
              <a:rPr lang="es-ES" dirty="0" err="1" smtClean="0"/>
              <a:t>prezos</a:t>
            </a:r>
            <a:r>
              <a:rPr lang="es-ES" dirty="0" smtClean="0"/>
              <a:t> </a:t>
            </a:r>
            <a:r>
              <a:rPr lang="es-ES" dirty="0" err="1" smtClean="0"/>
              <a:t>baixos</a:t>
            </a:r>
            <a:r>
              <a:rPr lang="es-ES" dirty="0" smtClean="0"/>
              <a:t> </a:t>
            </a:r>
            <a:r>
              <a:rPr lang="es-ES" dirty="0" err="1" smtClean="0"/>
              <a:t>taxados</a:t>
            </a:r>
            <a:r>
              <a:rPr lang="es-ES" dirty="0" smtClean="0"/>
              <a:t> polo </a:t>
            </a:r>
            <a:r>
              <a:rPr lang="es-ES" dirty="0" err="1" smtClean="0"/>
              <a:t>Servizo</a:t>
            </a:r>
            <a:r>
              <a:rPr lang="es-ES" dirty="0" smtClean="0"/>
              <a:t> Nacional de Trigo, que </a:t>
            </a:r>
            <a:r>
              <a:rPr lang="es-ES" dirty="0" err="1" smtClean="0"/>
              <a:t>facía</a:t>
            </a:r>
            <a:r>
              <a:rPr lang="es-ES" dirty="0" smtClean="0"/>
              <a:t> que boa parte dos </a:t>
            </a:r>
            <a:r>
              <a:rPr lang="es-ES" dirty="0" err="1" smtClean="0"/>
              <a:t>produtores</a:t>
            </a:r>
            <a:r>
              <a:rPr lang="es-ES" dirty="0" smtClean="0"/>
              <a:t> </a:t>
            </a:r>
            <a:r>
              <a:rPr lang="es-ES" dirty="0" err="1" smtClean="0"/>
              <a:t>vían</a:t>
            </a:r>
            <a:r>
              <a:rPr lang="es-ES" dirty="0" smtClean="0"/>
              <a:t> un </a:t>
            </a:r>
            <a:r>
              <a:rPr lang="es-ES" dirty="0" err="1" smtClean="0"/>
              <a:t>bo</a:t>
            </a:r>
            <a:r>
              <a:rPr lang="es-ES" dirty="0" smtClean="0"/>
              <a:t> beneficio vender no mercado negro a presos </a:t>
            </a:r>
            <a:r>
              <a:rPr lang="es-ES" dirty="0" err="1" smtClean="0"/>
              <a:t>máis</a:t>
            </a:r>
            <a:r>
              <a:rPr lang="es-ES" dirty="0" smtClean="0"/>
              <a:t> altos.</a:t>
            </a:r>
            <a:endParaRPr lang="es-ES" dirty="0"/>
          </a:p>
        </p:txBody>
      </p:sp>
      <p:pic>
        <p:nvPicPr>
          <p:cNvPr id="2050" name="Picture 2" descr="España años 40.: Hambre, racionamiento y estraperlo Ensayo: Amazo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72" y="0"/>
            <a:ext cx="48789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4699" y="0"/>
            <a:ext cx="6452315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/>
              <a:t>AGRICULTURA</a:t>
            </a:r>
            <a:endParaRPr lang="es-ES" u="sng" dirty="0"/>
          </a:p>
          <a:p>
            <a:r>
              <a:rPr lang="es-ES" dirty="0"/>
              <a:t>Descenso </a:t>
            </a:r>
            <a:r>
              <a:rPr lang="es-ES" dirty="0" err="1"/>
              <a:t>produción</a:t>
            </a:r>
            <a:r>
              <a:rPr lang="es-ES" dirty="0"/>
              <a:t>: </a:t>
            </a:r>
            <a:r>
              <a:rPr lang="es-ES" dirty="0" err="1"/>
              <a:t>baixa</a:t>
            </a:r>
            <a:r>
              <a:rPr lang="es-ES" dirty="0"/>
              <a:t> </a:t>
            </a:r>
            <a:r>
              <a:rPr lang="es-ES" dirty="0" err="1"/>
              <a:t>produtividade</a:t>
            </a:r>
            <a:r>
              <a:rPr lang="es-ES" dirty="0"/>
              <a:t>, </a:t>
            </a:r>
            <a:r>
              <a:rPr lang="es-ES" dirty="0" err="1" smtClean="0"/>
              <a:t>escaseza</a:t>
            </a:r>
            <a:r>
              <a:rPr lang="es-ES" dirty="0" smtClean="0"/>
              <a:t> </a:t>
            </a:r>
            <a:r>
              <a:rPr lang="es-ES" dirty="0"/>
              <a:t>abonos e </a:t>
            </a:r>
            <a:r>
              <a:rPr lang="es-ES" dirty="0" smtClean="0"/>
              <a:t>maquinaria. </a:t>
            </a:r>
          </a:p>
          <a:p>
            <a:r>
              <a:rPr lang="es-ES" dirty="0" smtClean="0"/>
              <a:t>- Contrarreforma agraria: devolución </a:t>
            </a:r>
            <a:r>
              <a:rPr lang="es-ES" dirty="0"/>
              <a:t>de </a:t>
            </a:r>
            <a:r>
              <a:rPr lang="es-ES" dirty="0" err="1"/>
              <a:t>terras</a:t>
            </a:r>
            <a:r>
              <a:rPr lang="es-ES" dirty="0"/>
              <a:t> </a:t>
            </a:r>
            <a:r>
              <a:rPr lang="es-ES" dirty="0" err="1"/>
              <a:t>ós</a:t>
            </a:r>
            <a:r>
              <a:rPr lang="es-ES" dirty="0"/>
              <a:t> </a:t>
            </a:r>
            <a:r>
              <a:rPr lang="es-ES" dirty="0" err="1"/>
              <a:t>seus</a:t>
            </a:r>
            <a:r>
              <a:rPr lang="es-ES" dirty="0"/>
              <a:t> </a:t>
            </a:r>
            <a:r>
              <a:rPr lang="es-ES" dirty="0" err="1"/>
              <a:t>antigos</a:t>
            </a:r>
            <a:r>
              <a:rPr lang="es-ES" dirty="0"/>
              <a:t> propietarios. </a:t>
            </a:r>
            <a:endParaRPr lang="es-ES" dirty="0" smtClean="0"/>
          </a:p>
          <a:p>
            <a:r>
              <a:rPr lang="es-ES" b="1" dirty="0" smtClean="0"/>
              <a:t>- Instituto </a:t>
            </a:r>
            <a:r>
              <a:rPr lang="es-ES" b="1" dirty="0" err="1"/>
              <a:t>Nal</a:t>
            </a:r>
            <a:r>
              <a:rPr lang="es-ES" b="1" dirty="0"/>
              <a:t>. de Colonización</a:t>
            </a:r>
            <a:r>
              <a:rPr lang="es-ES" dirty="0"/>
              <a:t>, </a:t>
            </a:r>
          </a:p>
          <a:p>
            <a:r>
              <a:rPr lang="es-ES" dirty="0"/>
              <a:t>I</a:t>
            </a:r>
            <a:r>
              <a:rPr lang="es-ES" dirty="0" smtClean="0"/>
              <a:t>ncrementar </a:t>
            </a:r>
            <a:r>
              <a:rPr lang="es-ES" dirty="0"/>
              <a:t>a </a:t>
            </a:r>
            <a:r>
              <a:rPr lang="es-ES" dirty="0" err="1"/>
              <a:t>produción</a:t>
            </a:r>
            <a:r>
              <a:rPr lang="es-ES" dirty="0"/>
              <a:t> coa explotación de novas </a:t>
            </a:r>
            <a:r>
              <a:rPr lang="es-ES" dirty="0" err="1"/>
              <a:t>terras</a:t>
            </a:r>
            <a:r>
              <a:rPr lang="es-ES" dirty="0"/>
              <a:t>. </a:t>
            </a:r>
          </a:p>
          <a:p>
            <a:r>
              <a:rPr lang="es-ES" b="1" dirty="0" smtClean="0"/>
              <a:t>- </a:t>
            </a:r>
            <a:r>
              <a:rPr lang="es-ES" b="1" dirty="0" err="1" smtClean="0"/>
              <a:t>Lei</a:t>
            </a:r>
            <a:r>
              <a:rPr lang="es-ES" b="1" dirty="0" smtClean="0"/>
              <a:t> </a:t>
            </a:r>
            <a:r>
              <a:rPr lang="es-ES" b="1" dirty="0"/>
              <a:t>Concentración Parcelaria</a:t>
            </a:r>
            <a:r>
              <a:rPr lang="es-ES" dirty="0"/>
              <a:t>, de 1952, </a:t>
            </a:r>
            <a:endParaRPr lang="es-ES" dirty="0" smtClean="0"/>
          </a:p>
          <a:p>
            <a:r>
              <a:rPr lang="es-ES" dirty="0" smtClean="0"/>
              <a:t>para </a:t>
            </a:r>
            <a:r>
              <a:rPr lang="es-ES" dirty="0"/>
              <a:t>evitar a excesiva parcelación. </a:t>
            </a:r>
          </a:p>
          <a:p>
            <a:r>
              <a:rPr lang="es-ES" dirty="0"/>
              <a:t>Os </a:t>
            </a:r>
            <a:r>
              <a:rPr lang="es-ES" b="1" u="sng" dirty="0"/>
              <a:t>resultados </a:t>
            </a:r>
            <a:r>
              <a:rPr lang="es-ES" b="1" u="sng" dirty="0" err="1"/>
              <a:t>foron</a:t>
            </a:r>
            <a:r>
              <a:rPr lang="es-ES" b="1" u="sng" dirty="0"/>
              <a:t> escasos</a:t>
            </a:r>
            <a:r>
              <a:rPr lang="es-ES" dirty="0"/>
              <a:t>. </a:t>
            </a:r>
            <a:r>
              <a:rPr lang="es-ES" dirty="0" err="1" smtClean="0"/>
              <a:t>Desabastecemento</a:t>
            </a:r>
            <a:r>
              <a:rPr lang="es-ES" dirty="0" smtClean="0"/>
              <a:t> </a:t>
            </a:r>
            <a:r>
              <a:rPr lang="es-ES" dirty="0"/>
              <a:t>de alimentos, </a:t>
            </a:r>
            <a:endParaRPr lang="es-ES" dirty="0" smtClean="0"/>
          </a:p>
          <a:p>
            <a:r>
              <a:rPr lang="es-ES" b="1" u="sng" dirty="0" smtClean="0"/>
              <a:t>INDUSTRIA</a:t>
            </a:r>
            <a:endParaRPr lang="es-ES" b="1" u="sng" dirty="0"/>
          </a:p>
          <a:p>
            <a:r>
              <a:rPr lang="es-ES" dirty="0" smtClean="0"/>
              <a:t>Intervencionismo</a:t>
            </a:r>
            <a:r>
              <a:rPr lang="es-ES" dirty="0"/>
              <a:t>. </a:t>
            </a:r>
            <a:r>
              <a:rPr lang="es-ES" dirty="0" err="1"/>
              <a:t>Restricións</a:t>
            </a:r>
            <a:r>
              <a:rPr lang="es-ES" dirty="0"/>
              <a:t> investimentos </a:t>
            </a:r>
            <a:r>
              <a:rPr lang="es-ES" dirty="0" err="1"/>
              <a:t>estranxeiros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 </a:t>
            </a:r>
            <a:r>
              <a:rPr lang="es-ES" b="1" dirty="0"/>
              <a:t>INI </a:t>
            </a:r>
            <a:r>
              <a:rPr lang="es-ES" dirty="0"/>
              <a:t>para control de sectores </a:t>
            </a:r>
            <a:r>
              <a:rPr lang="es-ES" dirty="0" err="1"/>
              <a:t>industriais</a:t>
            </a:r>
            <a:r>
              <a:rPr lang="es-ES" dirty="0"/>
              <a:t> básicos (Empresas Estado). Dependencia </a:t>
            </a:r>
            <a:r>
              <a:rPr lang="es-ES" dirty="0" err="1"/>
              <a:t>Tecnolóxica</a:t>
            </a:r>
            <a:r>
              <a:rPr lang="es-ES" dirty="0"/>
              <a:t>.</a:t>
            </a:r>
          </a:p>
          <a:p>
            <a:r>
              <a:rPr lang="es-ES" b="1" u="sng" dirty="0" smtClean="0"/>
              <a:t>TRANSPORTES:</a:t>
            </a:r>
            <a:r>
              <a:rPr lang="es-ES" u="sng" dirty="0" smtClean="0"/>
              <a:t> </a:t>
            </a:r>
          </a:p>
          <a:p>
            <a:r>
              <a:rPr lang="es-ES" dirty="0" smtClean="0"/>
              <a:t>Nacionalización RENFE</a:t>
            </a:r>
            <a:r>
              <a:rPr lang="es-ES" dirty="0"/>
              <a:t>. </a:t>
            </a:r>
            <a:r>
              <a:rPr lang="es-ES" dirty="0" err="1"/>
              <a:t>Escaseza</a:t>
            </a:r>
            <a:r>
              <a:rPr lang="es-ES" dirty="0"/>
              <a:t> vehículos e petróleo</a:t>
            </a:r>
          </a:p>
          <a:p>
            <a:r>
              <a:rPr lang="es-ES" b="1" u="sng" dirty="0" smtClean="0"/>
              <a:t>POLÍTICA FISCAL:</a:t>
            </a:r>
          </a:p>
          <a:p>
            <a:r>
              <a:rPr lang="es-ES" dirty="0" smtClean="0"/>
              <a:t>Non </a:t>
            </a:r>
            <a:r>
              <a:rPr lang="es-ES" dirty="0" err="1"/>
              <a:t>obrigatoria</a:t>
            </a:r>
            <a:r>
              <a:rPr lang="es-ES" dirty="0"/>
              <a:t> para rendas de </a:t>
            </a:r>
            <a:r>
              <a:rPr lang="es-ES" dirty="0" err="1"/>
              <a:t>traballo</a:t>
            </a:r>
            <a:r>
              <a:rPr lang="es-ES" dirty="0"/>
              <a:t>, </a:t>
            </a:r>
            <a:r>
              <a:rPr lang="es-ES" dirty="0" err="1"/>
              <a:t>nin</a:t>
            </a:r>
            <a:r>
              <a:rPr lang="es-ES" dirty="0"/>
              <a:t> </a:t>
            </a:r>
            <a:r>
              <a:rPr lang="es-ES" dirty="0" err="1"/>
              <a:t>propiedade</a:t>
            </a:r>
            <a:endParaRPr lang="es-ES" dirty="0"/>
          </a:p>
          <a:p>
            <a:r>
              <a:rPr lang="es-ES" dirty="0"/>
              <a:t>+ </a:t>
            </a:r>
            <a:r>
              <a:rPr lang="es-ES" dirty="0" err="1"/>
              <a:t>recadación</a:t>
            </a:r>
            <a:r>
              <a:rPr lang="es-ES" dirty="0"/>
              <a:t>: </a:t>
            </a:r>
            <a:r>
              <a:rPr lang="es-ES" dirty="0" err="1"/>
              <a:t>contribucións</a:t>
            </a:r>
            <a:r>
              <a:rPr lang="es-ES" dirty="0"/>
              <a:t> </a:t>
            </a:r>
            <a:r>
              <a:rPr lang="es-ES" dirty="0" smtClean="0"/>
              <a:t>directas: </a:t>
            </a:r>
            <a:r>
              <a:rPr lang="es-ES" dirty="0"/>
              <a:t>beneficios, usos e consumos</a:t>
            </a:r>
          </a:p>
          <a:p>
            <a:r>
              <a:rPr lang="es-ES" b="1" u="sng" dirty="0" smtClean="0"/>
              <a:t>COMERCIO</a:t>
            </a:r>
            <a:r>
              <a:rPr lang="es-ES" b="1" dirty="0" smtClean="0"/>
              <a:t>: </a:t>
            </a:r>
          </a:p>
          <a:p>
            <a:r>
              <a:rPr lang="es-ES" dirty="0" err="1" smtClean="0"/>
              <a:t>Intervido</a:t>
            </a:r>
            <a:r>
              <a:rPr lang="es-ES" dirty="0" smtClean="0"/>
              <a:t> </a:t>
            </a:r>
            <a:r>
              <a:rPr lang="es-ES" dirty="0"/>
              <a:t>polo Estado</a:t>
            </a:r>
            <a:r>
              <a:rPr lang="es-ES" b="1" dirty="0"/>
              <a:t>: </a:t>
            </a:r>
            <a:endParaRPr lang="es-ES" b="1" dirty="0" smtClean="0"/>
          </a:p>
          <a:p>
            <a:r>
              <a:rPr lang="es-ES" b="1" dirty="0" smtClean="0"/>
              <a:t>Exterior</a:t>
            </a:r>
            <a:r>
              <a:rPr lang="es-ES" b="1" dirty="0"/>
              <a:t>: </a:t>
            </a:r>
            <a:r>
              <a:rPr lang="es-ES" dirty="0"/>
              <a:t>Licencias e </a:t>
            </a:r>
            <a:r>
              <a:rPr lang="es-ES" dirty="0" err="1"/>
              <a:t>acordos</a:t>
            </a:r>
            <a:r>
              <a:rPr lang="es-ES" dirty="0"/>
              <a:t> </a:t>
            </a:r>
            <a:r>
              <a:rPr lang="es-ES" dirty="0" err="1"/>
              <a:t>bilaterais</a:t>
            </a:r>
            <a:r>
              <a:rPr lang="es-ES" dirty="0"/>
              <a:t>.</a:t>
            </a:r>
          </a:p>
          <a:p>
            <a:r>
              <a:rPr lang="es-ES" b="1" dirty="0"/>
              <a:t>Interior</a:t>
            </a:r>
            <a:r>
              <a:rPr lang="es-ES" b="1" dirty="0" smtClean="0"/>
              <a:t>: </a:t>
            </a:r>
            <a:r>
              <a:rPr lang="es-ES" dirty="0" smtClean="0"/>
              <a:t>Regulado </a:t>
            </a:r>
            <a:r>
              <a:rPr lang="es-ES" dirty="0"/>
              <a:t>por Comisaría de </a:t>
            </a:r>
            <a:r>
              <a:rPr lang="es-ES" dirty="0" err="1"/>
              <a:t>Abastecementos</a:t>
            </a:r>
            <a:r>
              <a:rPr lang="es-ES" dirty="0"/>
              <a:t>, Fiscalía e a Xunta </a:t>
            </a:r>
            <a:r>
              <a:rPr lang="es-ES" dirty="0" err="1"/>
              <a:t>Sup</a:t>
            </a:r>
            <a:r>
              <a:rPr lang="es-ES" dirty="0"/>
              <a:t>. de </a:t>
            </a:r>
            <a:r>
              <a:rPr lang="es-ES" dirty="0" err="1"/>
              <a:t>Prezos</a:t>
            </a:r>
            <a:endParaRPr lang="es-ES" dirty="0"/>
          </a:p>
          <a:p>
            <a:r>
              <a:rPr lang="es-ES" b="1" dirty="0"/>
              <a:t> </a:t>
            </a:r>
            <a:endParaRPr lang="es-ES" dirty="0"/>
          </a:p>
        </p:txBody>
      </p:sp>
      <p:pic>
        <p:nvPicPr>
          <p:cNvPr id="5124" name="Picture 4" descr="Economía de España durante el período de autarquía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4" y="328076"/>
            <a:ext cx="5091993" cy="27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Analisis - Autarquia de Franco ¿Éxito o fracaso? Cómo se explic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014" y="3052293"/>
            <a:ext cx="4837966" cy="36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19422" y="117693"/>
            <a:ext cx="556622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b="1" u="sng" dirty="0" smtClean="0">
                <a:ea typeface="Times New Roman" panose="02020603050405020304" pitchFamily="18" charset="0"/>
              </a:rPr>
              <a:t>O Instituto Nacional de Industria: INI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En </a:t>
            </a:r>
            <a:r>
              <a:rPr lang="gl-ES" dirty="0">
                <a:ea typeface="Times New Roman" panose="02020603050405020304" pitchFamily="18" charset="0"/>
              </a:rPr>
              <a:t>1941 créase o INI, a semellanza do IRI </a:t>
            </a:r>
            <a:r>
              <a:rPr lang="gl-ES" dirty="0" smtClean="0">
                <a:ea typeface="Times New Roman" panose="02020603050405020304" pitchFamily="18" charset="0"/>
              </a:rPr>
              <a:t>italiano.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err="1" smtClean="0">
                <a:ea typeface="Times New Roman" panose="02020603050405020304" pitchFamily="18" charset="0"/>
              </a:rPr>
              <a:t>Holding</a:t>
            </a:r>
            <a:r>
              <a:rPr lang="gl-ES" dirty="0" smtClean="0">
                <a:ea typeface="Times New Roman" panose="02020603050405020304" pitchFamily="18" charset="0"/>
              </a:rPr>
              <a:t> </a:t>
            </a:r>
            <a:r>
              <a:rPr lang="gl-ES" dirty="0">
                <a:ea typeface="Times New Roman" panose="02020603050405020304" pitchFamily="18" charset="0"/>
              </a:rPr>
              <a:t>da empresa </a:t>
            </a:r>
            <a:r>
              <a:rPr lang="gl-ES" dirty="0" smtClean="0">
                <a:ea typeface="Times New Roman" panose="02020603050405020304" pitchFamily="18" charset="0"/>
              </a:rPr>
              <a:t>pública.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Obxectivos: </a:t>
            </a:r>
            <a:endParaRPr lang="gl-ES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sz="800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- Promover </a:t>
            </a:r>
            <a:r>
              <a:rPr lang="gl-ES" dirty="0">
                <a:ea typeface="Times New Roman" panose="02020603050405020304" pitchFamily="18" charset="0"/>
              </a:rPr>
              <a:t>e participar en empresas industriais,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- Evitar </a:t>
            </a:r>
            <a:r>
              <a:rPr lang="gl-ES" dirty="0">
                <a:ea typeface="Times New Roman" panose="02020603050405020304" pitchFamily="18" charset="0"/>
              </a:rPr>
              <a:t>o intervencionismo estranxeiro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- Paliar </a:t>
            </a:r>
            <a:r>
              <a:rPr lang="gl-ES" dirty="0">
                <a:ea typeface="Times New Roman" panose="02020603050405020304" pitchFamily="18" charset="0"/>
              </a:rPr>
              <a:t>a falta de iniciativa da industria privada española.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b="1" dirty="0" smtClean="0">
                <a:ea typeface="Times New Roman" panose="02020603050405020304" pitchFamily="18" charset="0"/>
              </a:rPr>
              <a:t>A </a:t>
            </a:r>
            <a:r>
              <a:rPr lang="gl-ES" b="1" dirty="0">
                <a:ea typeface="Times New Roman" panose="02020603050405020304" pitchFamily="18" charset="0"/>
              </a:rPr>
              <a:t>partir dos anos 50 iniciará un gran </a:t>
            </a:r>
            <a:r>
              <a:rPr lang="gl-ES" b="1" dirty="0" smtClean="0">
                <a:ea typeface="Times New Roman" panose="02020603050405020304" pitchFamily="18" charset="0"/>
              </a:rPr>
              <a:t>desenvolvemento</a:t>
            </a:r>
            <a:r>
              <a:rPr lang="gl-ES" dirty="0" smtClean="0">
                <a:ea typeface="Times New Roman" panose="02020603050405020304" pitchFamily="18" charset="0"/>
              </a:rPr>
              <a:t>. </a:t>
            </a:r>
            <a:endParaRPr lang="gl-ES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Especialmente na industria </a:t>
            </a:r>
            <a:r>
              <a:rPr lang="gl-ES" dirty="0">
                <a:ea typeface="Times New Roman" panose="02020603050405020304" pitchFamily="18" charset="0"/>
              </a:rPr>
              <a:t>básica, </a:t>
            </a:r>
            <a:r>
              <a:rPr lang="gl-ES" dirty="0" smtClean="0">
                <a:ea typeface="Times New Roman" panose="02020603050405020304" pitchFamily="18" charset="0"/>
              </a:rPr>
              <a:t>pero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en </a:t>
            </a:r>
            <a:r>
              <a:rPr lang="gl-ES" b="1" dirty="0">
                <a:ea typeface="Times New Roman" panose="02020603050405020304" pitchFamily="18" charset="0"/>
              </a:rPr>
              <a:t>empresas pouco competitivas.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sz="800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ENDESA </a:t>
            </a:r>
            <a:r>
              <a:rPr lang="gl-ES" dirty="0">
                <a:ea typeface="Times New Roman" panose="02020603050405020304" pitchFamily="18" charset="0"/>
              </a:rPr>
              <a:t>de electricidade, ENSIDESA da siderurxia,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>
                <a:ea typeface="Times New Roman" panose="02020603050405020304" pitchFamily="18" charset="0"/>
              </a:rPr>
              <a:t>SEAT de automoción, CASA de aviación,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>
                <a:ea typeface="Times New Roman" panose="02020603050405020304" pitchFamily="18" charset="0"/>
              </a:rPr>
              <a:t>Bazán, de construción naval, Iberia...</a:t>
            </a:r>
            <a:endParaRPr lang="es-ES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b="1" dirty="0" smtClean="0">
                <a:ea typeface="Times New Roman" panose="02020603050405020304" pitchFamily="18" charset="0"/>
              </a:rPr>
              <a:t>Valoración do INI</a:t>
            </a:r>
            <a:r>
              <a:rPr lang="gl-ES" dirty="0" smtClean="0">
                <a:ea typeface="Times New Roman" panose="02020603050405020304" pitchFamily="18" charset="0"/>
              </a:rPr>
              <a:t>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Existen discrepancias: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Algúns </a:t>
            </a:r>
            <a:r>
              <a:rPr lang="gl-ES" dirty="0">
                <a:ea typeface="Times New Roman" panose="02020603050405020304" pitchFamily="18" charset="0"/>
              </a:rPr>
              <a:t>historiadores </a:t>
            </a:r>
            <a:r>
              <a:rPr lang="gl-ES" dirty="0" err="1" smtClean="0">
                <a:ea typeface="Times New Roman" panose="02020603050405020304" pitchFamily="18" charset="0"/>
              </a:rPr>
              <a:t>valorano</a:t>
            </a:r>
            <a:r>
              <a:rPr lang="gl-ES" dirty="0" smtClean="0">
                <a:ea typeface="Times New Roman" panose="02020603050405020304" pitchFamily="18" charset="0"/>
              </a:rPr>
              <a:t> </a:t>
            </a:r>
            <a:r>
              <a:rPr lang="gl-ES" dirty="0">
                <a:ea typeface="Times New Roman" panose="02020603050405020304" pitchFamily="18" charset="0"/>
              </a:rPr>
              <a:t>negativamente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pola </a:t>
            </a:r>
            <a:r>
              <a:rPr lang="gl-ES" dirty="0">
                <a:ea typeface="Times New Roman" panose="02020603050405020304" pitchFamily="18" charset="0"/>
              </a:rPr>
              <a:t>non coordinación </a:t>
            </a:r>
            <a:r>
              <a:rPr lang="gl-ES" dirty="0" smtClean="0">
                <a:ea typeface="Times New Roman" panose="02020603050405020304" pitchFamily="18" charset="0"/>
              </a:rPr>
              <a:t>coa iniciativa privada</a:t>
            </a:r>
            <a:r>
              <a:rPr lang="gl-ES" dirty="0">
                <a:ea typeface="Times New Roman" panose="02020603050405020304" pitchFamily="18" charset="0"/>
              </a:rPr>
              <a:t>. </a:t>
            </a:r>
            <a:endParaRPr lang="gl-ES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Outros </a:t>
            </a:r>
            <a:r>
              <a:rPr lang="gl-ES" dirty="0">
                <a:ea typeface="Times New Roman" panose="02020603050405020304" pitchFamily="18" charset="0"/>
              </a:rPr>
              <a:t>autores destacan a importancia do INI á hora de </a:t>
            </a:r>
            <a:endParaRPr lang="gl-ES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desenvolver e </a:t>
            </a:r>
            <a:r>
              <a:rPr lang="gl-ES" dirty="0">
                <a:ea typeface="Times New Roman" panose="02020603050405020304" pitchFamily="18" charset="0"/>
              </a:rPr>
              <a:t>modernizar unha </a:t>
            </a:r>
            <a:r>
              <a:rPr lang="gl-ES" dirty="0" smtClean="0">
                <a:ea typeface="Times New Roman" panose="02020603050405020304" pitchFamily="18" charset="0"/>
              </a:rPr>
              <a:t>infraestrutura,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base </a:t>
            </a:r>
            <a:r>
              <a:rPr lang="gl-ES" dirty="0">
                <a:ea typeface="Times New Roman" panose="02020603050405020304" pitchFamily="18" charset="0"/>
              </a:rPr>
              <a:t>da política industrial dos anos 60.</a:t>
            </a:r>
            <a:endParaRPr lang="gl-ES" dirty="0"/>
          </a:p>
        </p:txBody>
      </p:sp>
      <p:pic>
        <p:nvPicPr>
          <p:cNvPr id="8198" name="Picture 6" descr="https://pictures.abebooks.com/isbn/9788471960825-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679" y="-41150"/>
            <a:ext cx="4609608" cy="689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300766" y="6294222"/>
            <a:ext cx="2649688" cy="1497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0609" y="277002"/>
            <a:ext cx="4687907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VALORACIÓN AUTARQUÍA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 balance dos anos 40, É 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MOI POBRE. Factores.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política autárquica,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relación coas potencias fascistas e 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 bloqueo despois do remate da 2ª guerra mundial. </a:t>
            </a:r>
            <a:endParaRPr lang="gl-ES" b="1" dirty="0"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gl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gl-ES" b="1" dirty="0"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kumimoji="0" lang="gl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AGRICULTURA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:</a:t>
            </a:r>
            <a:r>
              <a:rPr kumimoji="0" lang="gl-E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Retroceso da produción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(2/3 da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de 1936)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causa da “pertinaz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sequía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”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gl-ES" dirty="0">
                <a:ea typeface="Times New Roman" panose="02020603050405020304" pitchFamily="18" charset="0"/>
              </a:rPr>
              <a:t>e</a:t>
            </a:r>
            <a:r>
              <a:rPr lang="gl-ES" dirty="0" smtClean="0">
                <a:ea typeface="Times New Roman" panose="02020603050405020304" pitchFamily="18" charset="0"/>
              </a:rPr>
              <a:t>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 fracaso da política de colonización),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incapaz de abastecer á poboación</a:t>
            </a:r>
            <a:r>
              <a:rPr lang="gl-ES" dirty="0" smtClean="0">
                <a:ea typeface="Times New Roman" panose="02020603050405020304" pitchFamily="18" charset="0"/>
              </a:rPr>
              <a:t>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gl-ES" dirty="0">
                <a:ea typeface="Times New Roman" panose="02020603050405020304" pitchFamily="18" charset="0"/>
              </a:rPr>
              <a:t>T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endo que recorrer ás importacións,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1947-48 de Arxentina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gl-ES" dirty="0" smtClean="0">
                <a:ea typeface="Times New Roman" panose="02020603050405020304" pitchFamily="18" charset="0"/>
              </a:rPr>
              <a:t>O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desenvolvemento do </a:t>
            </a:r>
            <a:r>
              <a:rPr kumimoji="0" lang="gl-E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estraperlo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endParaRPr lang="gl-ES" dirty="0">
              <a:ea typeface="Times New Roman" panose="02020603050405020304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falta de modernización e mecanización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(pola imposibilidade de importación de maquinaria 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 feito de  dispor dunha ampla masa de traballadores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submisos e que cobran salarios moi baixos).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4" descr="Engañar al hambre en la postguerra | Cataluña | EL PAÍ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9" y="0"/>
            <a:ext cx="4362151" cy="34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1941-2017: tantos muertos en la España que se moría de hambre com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2" y="3562980"/>
            <a:ext cx="5154130" cy="2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4546" y="752058"/>
            <a:ext cx="41727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b="1" dirty="0" smtClean="0">
                <a:ea typeface="Times New Roman" panose="02020603050405020304" pitchFamily="18" charset="0"/>
              </a:rPr>
              <a:t>NA INDUSTRIA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b="1" dirty="0">
                <a:ea typeface="Times New Roman" panose="02020603050405020304" pitchFamily="18" charset="0"/>
              </a:rPr>
              <a:t>R</a:t>
            </a: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etroceso</a:t>
            </a:r>
            <a:endParaRPr lang="gl-ES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dirty="0" smtClean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gl-ES" dirty="0" smtClean="0">
                <a:ea typeface="Times New Roman" panose="02020603050405020304" pitchFamily="18" charset="0"/>
              </a:rPr>
              <a:t>N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on se acadará o nivel de produción industrial de 1935 ata os anos 50.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política autárquica: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Imposible</a:t>
            </a:r>
            <a:r>
              <a:rPr lang="gl-ES" u="sng" dirty="0" smtClean="0">
                <a:ea typeface="Times New Roman" panose="02020603050405020304" pitchFamily="18" charset="0"/>
              </a:rPr>
              <a:t> </a:t>
            </a: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obtención materias primas, Imposible obtención materias enerxéticas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(petróleo fundamentalmente),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Imposible</a:t>
            </a:r>
            <a:r>
              <a:rPr kumimoji="0" lang="gl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obtención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tecnoloxía.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gl-ES" dirty="0"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Ademais </a:t>
            </a: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 mercado interior era moi pobre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debido ó descenso do poder adquisitivo, </a:t>
            </a:r>
            <a:r>
              <a:rPr lang="gl-ES" dirty="0">
                <a:ea typeface="Times New Roman" panose="02020603050405020304" pitchFamily="18" charset="0"/>
              </a:rPr>
              <a:t>(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descenso de salarios próximo a un 50%.)</a:t>
            </a: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6" descr="COCHES OLVIDADOS VOL 173;Gasogeno en España, combustible d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34" y="976084"/>
            <a:ext cx="6703454" cy="446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0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25600" y="2655100"/>
            <a:ext cx="3249843" cy="470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gl-E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1656" y="117693"/>
            <a:ext cx="6363842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 Fame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foi a realidade cotiá da meirande parte da poboación española da posguerra.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En 1940 impúxose a 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cartilla de racionamento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obrigatoria para poder retirar os alimentos que proporcionaba a Comisaría de Abastecementos.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 racións eran insuficientes  </a:t>
            </a:r>
            <a:r>
              <a:rPr kumimoji="0" lang="gl-ES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kumimoji="0" lang="gl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Cuarto litro de aceite, Kg de arroz e cuarto de xabón para unha semana en 1943) e, a partir de 1943, as racións pasaron a ser diferentes para os nenos (60% dun home adulto), as mulleres (80% dun home adulto) Tiñan dereito a racións máis completas as nais xestantes, mineiros e traballadores de ferrocarrís. Ademais racionados o tabaco e a gasolina que so se entregaban ós varóns (non estaba ben visto que as mulleres fumaran e era moi raro que tiveran carné de conducir).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Para sobrevivir, ós españois non lles quedou máis remedio que comprar no mercado negro, 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 </a:t>
            </a:r>
            <a:r>
              <a:rPr kumimoji="0" lang="gl-E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estraperlo</a:t>
            </a:r>
            <a:r>
              <a:rPr kumimoji="0" lang="gl-E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gl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Aproveitáronse desta necesidade desde os grandes propietarios ata particulares, pois co </a:t>
            </a:r>
            <a:r>
              <a:rPr kumimoji="0" lang="gl-E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estraperlo</a:t>
            </a:r>
            <a:r>
              <a:rPr kumimoji="0" lang="gl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obtíñanse enormes ganancias.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Os prezos dos produtos estaban taxados polo goberno, a prezos moi baixos. Isto propiciou que moitos produtores de alimentos destinaran unha parte importante da colleita ou dos seus produtos para ser vendidos ilegalmente, de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estraperlo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kumimoji="0" lang="gl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onde os prezos eran notablemente superiores (1Kg de azucre, 1,90 </a:t>
            </a:r>
            <a:r>
              <a:rPr kumimoji="0" lang="gl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ptas</a:t>
            </a:r>
            <a:r>
              <a:rPr kumimoji="0" lang="gl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en taxa, 20 pesetas no mercado negro; aceite, 3,75 a 30 </a:t>
            </a:r>
            <a:r>
              <a:rPr kumimoji="0" lang="gl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ptas</a:t>
            </a:r>
            <a:r>
              <a:rPr kumimoji="0" lang="gl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de </a:t>
            </a:r>
            <a:r>
              <a:rPr kumimoji="0" lang="gl-E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estraperlo</a:t>
            </a:r>
            <a:r>
              <a:rPr kumimoji="0" lang="gl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...). 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Así pois moitos </a:t>
            </a:r>
            <a:r>
              <a:rPr kumimoji="0" lang="gl-E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estraperlistas</a:t>
            </a:r>
            <a:r>
              <a:rPr kumimoji="0" lang="gl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e especuladores amasaron fortunas por mor da fame da poboación.</a:t>
            </a:r>
            <a:endParaRPr kumimoji="0" lang="gl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32" name="Picture 8" descr="Reseña de “El preu de la fam” el libro que analiza el estraperlo 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468" y="-1"/>
            <a:ext cx="4712639" cy="68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2927</Words>
  <Application>Microsoft Office PowerPoint</Application>
  <PresentationFormat>Panorámica</PresentationFormat>
  <Paragraphs>419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José Mario Domínguez Cabaleiro</cp:lastModifiedBy>
  <cp:revision>39</cp:revision>
  <dcterms:created xsi:type="dcterms:W3CDTF">2020-05-09T19:36:21Z</dcterms:created>
  <dcterms:modified xsi:type="dcterms:W3CDTF">2020-05-10T15:40:27Z</dcterms:modified>
</cp:coreProperties>
</file>