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67"/>
  </p:notesMasterIdLst>
  <p:sldIdLst>
    <p:sldId id="256" r:id="rId2"/>
    <p:sldId id="325" r:id="rId3"/>
    <p:sldId id="261" r:id="rId4"/>
    <p:sldId id="257" r:id="rId5"/>
    <p:sldId id="333" r:id="rId6"/>
    <p:sldId id="258" r:id="rId7"/>
    <p:sldId id="268" r:id="rId8"/>
    <p:sldId id="269" r:id="rId9"/>
    <p:sldId id="270" r:id="rId10"/>
    <p:sldId id="271" r:id="rId11"/>
    <p:sldId id="272" r:id="rId12"/>
    <p:sldId id="332" r:id="rId13"/>
    <p:sldId id="273" r:id="rId14"/>
    <p:sldId id="274" r:id="rId15"/>
    <p:sldId id="321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322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24" r:id="rId55"/>
    <p:sldId id="312" r:id="rId56"/>
    <p:sldId id="313" r:id="rId57"/>
    <p:sldId id="314" r:id="rId58"/>
    <p:sldId id="315" r:id="rId59"/>
    <p:sldId id="316" r:id="rId60"/>
    <p:sldId id="327" r:id="rId61"/>
    <p:sldId id="317" r:id="rId62"/>
    <p:sldId id="318" r:id="rId63"/>
    <p:sldId id="319" r:id="rId64"/>
    <p:sldId id="328" r:id="rId65"/>
    <p:sldId id="320" r:id="rId6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7E5A1-FBAB-481D-BA33-2294C78C12B6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52B36-E940-47AC-8851-7637FA189132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1184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52B36-E940-47AC-8851-7637FA189132}" type="slidenum">
              <a:rPr lang="gl-ES" smtClean="0"/>
              <a:pPr/>
              <a:t>8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1944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gl-E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06110E6-D326-4553-B7E3-14ABAB6F4224}" type="datetimeFigureOut">
              <a:rPr lang="es-ES" smtClean="0"/>
              <a:pPr/>
              <a:t>24/03/2020</a:t>
            </a:fld>
            <a:endParaRPr lang="gl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CD7AF12-04CB-43DA-BFBA-3FE973A46A19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071546"/>
            <a:ext cx="449067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285984" y="214290"/>
            <a:ext cx="4142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dirty="0" smtClean="0">
                <a:latin typeface="Times New Roman" pitchFamily="18" charset="0"/>
                <a:cs typeface="Times New Roman" pitchFamily="18" charset="0"/>
              </a:rPr>
              <a:t>OS FASCISMOS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714356"/>
            <a:ext cx="7767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/>
            <a:r>
              <a:rPr lang="es-ES" b="1" u="sng" dirty="0" smtClean="0"/>
              <a:t>A DEBILIDADE DOS GOBERNOS LIBERAIS.</a:t>
            </a:r>
          </a:p>
          <a:p>
            <a:pPr hangingPunct="0"/>
            <a:endParaRPr lang="es-ES" dirty="0" smtClean="0"/>
          </a:p>
          <a:p>
            <a:pPr hangingPunct="0"/>
            <a:r>
              <a:rPr lang="es-ES" dirty="0" smtClean="0"/>
              <a:t>A  </a:t>
            </a:r>
            <a:r>
              <a:rPr lang="es-ES" dirty="0" err="1" smtClean="0"/>
              <a:t>incapacidade</a:t>
            </a:r>
            <a:r>
              <a:rPr lang="es-ES" dirty="0" smtClean="0"/>
              <a:t> dos </a:t>
            </a:r>
            <a:r>
              <a:rPr lang="es-ES" dirty="0" err="1" smtClean="0"/>
              <a:t>gobernos</a:t>
            </a:r>
            <a:r>
              <a:rPr lang="es-ES" dirty="0" smtClean="0"/>
              <a:t> </a:t>
            </a:r>
            <a:r>
              <a:rPr lang="es-ES" dirty="0" err="1" smtClean="0"/>
              <a:t>liberais</a:t>
            </a:r>
            <a:r>
              <a:rPr lang="es-ES" dirty="0" smtClean="0"/>
              <a:t> italiano e alemán para garantir a</a:t>
            </a:r>
          </a:p>
          <a:p>
            <a:pPr hangingPunct="0"/>
            <a:r>
              <a:rPr lang="es-ES" dirty="0" smtClean="0"/>
              <a:t> </a:t>
            </a:r>
            <a:r>
              <a:rPr lang="es-ES" dirty="0" err="1" smtClean="0"/>
              <a:t>estabilidade</a:t>
            </a:r>
            <a:r>
              <a:rPr lang="es-ES" dirty="0" smtClean="0"/>
              <a:t> política.</a:t>
            </a:r>
            <a:endParaRPr lang="es-ES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443281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85992"/>
            <a:ext cx="419102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85720" y="5643578"/>
            <a:ext cx="8567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Ante a debilidade dos gobernos liberais, os xefes de Estado Italiano e Alemán, </a:t>
            </a:r>
          </a:p>
          <a:p>
            <a:r>
              <a:rPr lang="gl-ES" dirty="0" smtClean="0"/>
              <a:t>O Rei Víctor Manuel III e o Presidente de Alemaña </a:t>
            </a:r>
            <a:r>
              <a:rPr lang="gl-ES" dirty="0" err="1" smtClean="0"/>
              <a:t>Hindenburg</a:t>
            </a:r>
            <a:r>
              <a:rPr lang="gl-ES" dirty="0" smtClean="0"/>
              <a:t> concédenlle o </a:t>
            </a:r>
          </a:p>
          <a:p>
            <a:r>
              <a:rPr lang="gl-ES" dirty="0" smtClean="0"/>
              <a:t>goberno a </a:t>
            </a:r>
            <a:r>
              <a:rPr lang="gl-ES" dirty="0" err="1" smtClean="0"/>
              <a:t>Mussolini</a:t>
            </a:r>
            <a:r>
              <a:rPr lang="gl-ES" dirty="0" smtClean="0"/>
              <a:t> e a </a:t>
            </a:r>
            <a:r>
              <a:rPr lang="gl-ES" dirty="0" err="1" smtClean="0"/>
              <a:t>Hitler</a:t>
            </a:r>
            <a:r>
              <a:rPr lang="gl-ES" dirty="0" smtClean="0"/>
              <a:t> 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812" y="332656"/>
            <a:ext cx="89741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/>
            <a:r>
              <a:rPr lang="es-ES" b="1" dirty="0" smtClean="0"/>
              <a:t>O ASCENSO DO SOCIALISMO, E O TEMOR DAS CLASES MEDIAS E ALTAS</a:t>
            </a:r>
          </a:p>
          <a:p>
            <a:pPr lvl="0" hangingPunct="0"/>
            <a:r>
              <a:rPr lang="es-ES" b="1" dirty="0" smtClean="0"/>
              <a:t> DO ESPALLAMENTO DO COMUNISMO.</a:t>
            </a:r>
          </a:p>
          <a:p>
            <a:pPr hangingPunct="0"/>
            <a:r>
              <a:rPr lang="es-ES" b="1" dirty="0" smtClean="0"/>
              <a:t> </a:t>
            </a:r>
            <a:r>
              <a:rPr lang="es-ES" dirty="0" err="1" smtClean="0"/>
              <a:t>Influídos</a:t>
            </a:r>
            <a:r>
              <a:rPr lang="es-ES" dirty="0" smtClean="0"/>
              <a:t> polo éxito da Revolución Rusa e </a:t>
            </a:r>
            <a:r>
              <a:rPr lang="es-ES" dirty="0" err="1" smtClean="0"/>
              <a:t>polas</a:t>
            </a:r>
            <a:r>
              <a:rPr lang="es-ES" dirty="0" smtClean="0"/>
              <a:t> graves consecuencias económicas </a:t>
            </a:r>
          </a:p>
          <a:p>
            <a:pPr hangingPunct="0"/>
            <a:r>
              <a:rPr lang="es-ES" dirty="0" err="1" smtClean="0"/>
              <a:t>tralo</a:t>
            </a:r>
            <a:r>
              <a:rPr lang="es-ES" dirty="0" smtClean="0"/>
              <a:t> fin da guerra (extensión da inflación e do paro), socialistas e comunistas</a:t>
            </a:r>
          </a:p>
          <a:p>
            <a:pPr hangingPunct="0"/>
            <a:r>
              <a:rPr lang="es-ES" dirty="0" smtClean="0"/>
              <a:t>encabezan numerosas folgas, </a:t>
            </a:r>
            <a:r>
              <a:rPr lang="es-ES" dirty="0" err="1" smtClean="0"/>
              <a:t>ocupacións</a:t>
            </a:r>
            <a:r>
              <a:rPr lang="es-ES" dirty="0" smtClean="0"/>
              <a:t>, </a:t>
            </a:r>
            <a:r>
              <a:rPr lang="es-ES" dirty="0" err="1" smtClean="0"/>
              <a:t>manifestacións</a:t>
            </a:r>
            <a:r>
              <a:rPr lang="es-ES" dirty="0" smtClean="0"/>
              <a:t>, formación de soviets…</a:t>
            </a:r>
          </a:p>
          <a:p>
            <a:pPr hangingPunct="0"/>
            <a:r>
              <a:rPr lang="es-ES" b="1" dirty="0" smtClean="0"/>
              <a:t>(1919-1920.Bienio </a:t>
            </a:r>
            <a:r>
              <a:rPr lang="es-ES" b="1" dirty="0" err="1" smtClean="0"/>
              <a:t>vermello</a:t>
            </a:r>
            <a:r>
              <a:rPr lang="es-ES" b="1" dirty="0" smtClean="0"/>
              <a:t> en Italia. Revolución </a:t>
            </a:r>
            <a:r>
              <a:rPr lang="es-ES" b="1" dirty="0" err="1" smtClean="0"/>
              <a:t>espartaquista</a:t>
            </a:r>
            <a:r>
              <a:rPr lang="es-ES" b="1" dirty="0" smtClean="0"/>
              <a:t> en </a:t>
            </a:r>
            <a:r>
              <a:rPr lang="es-ES" b="1" dirty="0" err="1" smtClean="0"/>
              <a:t>Alemaña</a:t>
            </a:r>
            <a:r>
              <a:rPr lang="es-ES" b="1" dirty="0" smtClean="0"/>
              <a:t>)</a:t>
            </a:r>
            <a:endParaRPr lang="es-ES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630" y="2348880"/>
            <a:ext cx="2786082" cy="39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2564904"/>
            <a:ext cx="45904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253296" y="548680"/>
            <a:ext cx="8890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/>
            <a:r>
              <a:rPr lang="es-ES" b="1" dirty="0" smtClean="0"/>
              <a:t>O DESENCANTO DA CLASE MEDIA.</a:t>
            </a:r>
          </a:p>
          <a:p>
            <a:pPr hangingPunct="0"/>
            <a:r>
              <a:rPr lang="es-ES" dirty="0" smtClean="0"/>
              <a:t>Castigada no caso alemán  </a:t>
            </a:r>
            <a:r>
              <a:rPr lang="es-ES" dirty="0" err="1" smtClean="0"/>
              <a:t>pola</a:t>
            </a:r>
            <a:r>
              <a:rPr lang="es-ES" dirty="0" smtClean="0"/>
              <a:t> inflación e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crise</a:t>
            </a:r>
            <a:r>
              <a:rPr lang="es-ES" dirty="0" smtClean="0"/>
              <a:t> do 29, </a:t>
            </a:r>
            <a:r>
              <a:rPr lang="es-ES" dirty="0" err="1" smtClean="0"/>
              <a:t>ou</a:t>
            </a:r>
            <a:r>
              <a:rPr lang="es-ES" dirty="0" smtClean="0"/>
              <a:t> en Italia, </a:t>
            </a:r>
            <a:r>
              <a:rPr lang="es-ES" dirty="0" err="1" smtClean="0"/>
              <a:t>ameazada</a:t>
            </a:r>
            <a:endParaRPr lang="es-ES" dirty="0" smtClean="0"/>
          </a:p>
          <a:p>
            <a:pPr hangingPunct="0"/>
            <a:r>
              <a:rPr lang="es-ES" dirty="0" smtClean="0"/>
              <a:t>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conflitividade</a:t>
            </a:r>
            <a:r>
              <a:rPr lang="es-ES" dirty="0" smtClean="0"/>
              <a:t> social tanto no campo como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cidades</a:t>
            </a:r>
            <a:r>
              <a:rPr lang="es-ES" dirty="0" smtClean="0"/>
              <a:t>.</a:t>
            </a:r>
            <a:endParaRPr lang="es-ES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628800"/>
            <a:ext cx="358389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Resultado de imagen de biennio ros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33173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68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285728"/>
            <a:ext cx="6645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/>
            <a:r>
              <a:rPr lang="es-ES" b="1" dirty="0" smtClean="0"/>
              <a:t>A EXALTACIÓN DA FIGURA DUN LÍDER CARISMÁTICO.</a:t>
            </a:r>
          </a:p>
          <a:p>
            <a:pPr hangingPunct="0"/>
            <a:r>
              <a:rPr lang="es-ES" b="1" dirty="0" smtClean="0"/>
              <a:t> </a:t>
            </a:r>
            <a:r>
              <a:rPr lang="es-ES" dirty="0" smtClean="0"/>
              <a:t>Mussolini, o Duce en Italia; Hitler, o </a:t>
            </a:r>
            <a:r>
              <a:rPr lang="es-ES" dirty="0" err="1" smtClean="0"/>
              <a:t>Führer</a:t>
            </a:r>
            <a:r>
              <a:rPr lang="es-ES" dirty="0" smtClean="0"/>
              <a:t>, en </a:t>
            </a:r>
            <a:r>
              <a:rPr lang="es-ES" dirty="0" err="1" smtClean="0"/>
              <a:t>Alemaña</a:t>
            </a:r>
            <a:r>
              <a:rPr lang="es-ES" dirty="0" smtClean="0"/>
              <a:t>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3700470" cy="274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857628"/>
            <a:ext cx="3810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00108"/>
            <a:ext cx="3810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929066"/>
            <a:ext cx="4000528" cy="277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es-ES" b="1" u="sng" dirty="0" smtClean="0"/>
              <a:t>O EMPREGO DA VIOLENCIA.</a:t>
            </a:r>
          </a:p>
          <a:p>
            <a:pPr hangingPunct="0"/>
            <a:r>
              <a:rPr lang="es-ES" dirty="0" smtClean="0"/>
              <a:t>Os fascistas e os nazis </a:t>
            </a:r>
            <a:r>
              <a:rPr lang="es-ES" dirty="0" err="1" smtClean="0"/>
              <a:t>organízanse</a:t>
            </a:r>
            <a:r>
              <a:rPr lang="es-ES" dirty="0" smtClean="0"/>
              <a:t> en grupos paramilitares </a:t>
            </a:r>
          </a:p>
          <a:p>
            <a:pPr hangingPunct="0"/>
            <a:r>
              <a:rPr lang="es-ES" dirty="0" smtClean="0"/>
              <a:t>(</a:t>
            </a:r>
            <a:r>
              <a:rPr lang="es-ES" dirty="0" err="1" smtClean="0"/>
              <a:t>Fasci</a:t>
            </a:r>
            <a:r>
              <a:rPr lang="es-ES" dirty="0" smtClean="0"/>
              <a:t> di </a:t>
            </a:r>
            <a:r>
              <a:rPr lang="es-ES" dirty="0" err="1" smtClean="0"/>
              <a:t>Combatimento</a:t>
            </a:r>
            <a:r>
              <a:rPr lang="es-ES" dirty="0" smtClean="0"/>
              <a:t> en Italia; Grupos de Asalto, SA, en </a:t>
            </a:r>
            <a:r>
              <a:rPr lang="es-ES" dirty="0" err="1" smtClean="0"/>
              <a:t>Alemaña</a:t>
            </a:r>
            <a:r>
              <a:rPr lang="es-ES" dirty="0" smtClean="0"/>
              <a:t>) que non </a:t>
            </a:r>
            <a:r>
              <a:rPr lang="es-ES" dirty="0" err="1" smtClean="0"/>
              <a:t>dubidan</a:t>
            </a:r>
            <a:r>
              <a:rPr lang="es-ES" dirty="0" smtClean="0"/>
              <a:t> en enfrontarse violentamente con socialistas e comunistas.</a:t>
            </a:r>
            <a:endParaRPr lang="es-E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929042"/>
            <a:ext cx="416084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14422"/>
            <a:ext cx="2357454" cy="285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357298"/>
            <a:ext cx="3911444" cy="260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214818"/>
            <a:ext cx="3048005" cy="228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71670" y="285728"/>
            <a:ext cx="4770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200" dirty="0" smtClean="0"/>
              <a:t>A ITALIA DE MUSSOLINI</a:t>
            </a:r>
            <a:endParaRPr lang="gl-E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928670"/>
            <a:ext cx="3786214" cy="57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14290"/>
            <a:ext cx="857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 MUSSOLINI E OS FASCI DI COMBATTIMENTO.</a:t>
            </a:r>
          </a:p>
          <a:p>
            <a:pPr algn="just" hangingPunct="0"/>
            <a:r>
              <a:rPr lang="es-ES" dirty="0" smtClean="0"/>
              <a:t>Benito Mussolini, </a:t>
            </a:r>
            <a:r>
              <a:rPr lang="es-ES" dirty="0" err="1" smtClean="0"/>
              <a:t>antigo</a:t>
            </a:r>
            <a:r>
              <a:rPr lang="es-ES" dirty="0" smtClean="0"/>
              <a:t> periodista que </a:t>
            </a:r>
            <a:r>
              <a:rPr lang="es-ES" dirty="0" err="1" smtClean="0"/>
              <a:t>rompera</a:t>
            </a:r>
            <a:r>
              <a:rPr lang="es-ES" dirty="0" smtClean="0"/>
              <a:t>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seus</a:t>
            </a:r>
            <a:r>
              <a:rPr lang="es-ES" dirty="0" smtClean="0"/>
              <a:t> principios socialistas en 1915 cando adoptara </a:t>
            </a:r>
            <a:r>
              <a:rPr lang="es-ES" dirty="0" err="1" smtClean="0"/>
              <a:t>unha</a:t>
            </a:r>
            <a:r>
              <a:rPr lang="es-ES" dirty="0" smtClean="0"/>
              <a:t> posición favorable á entrada de Italia </a:t>
            </a:r>
            <a:r>
              <a:rPr lang="es-ES" dirty="0" err="1" smtClean="0"/>
              <a:t>na</a:t>
            </a:r>
            <a:r>
              <a:rPr lang="es-ES" dirty="0" smtClean="0"/>
              <a:t> guerra, funda en 1919 os </a:t>
            </a:r>
            <a:r>
              <a:rPr lang="es-ES" b="1" dirty="0" err="1" smtClean="0"/>
              <a:t>Fasci</a:t>
            </a:r>
            <a:r>
              <a:rPr lang="es-ES" b="1" dirty="0" smtClean="0"/>
              <a:t> di </a:t>
            </a:r>
            <a:r>
              <a:rPr lang="es-ES" b="1" dirty="0" err="1" smtClean="0"/>
              <a:t>combattimento</a:t>
            </a:r>
            <a:r>
              <a:rPr lang="es-ES" b="1" dirty="0" smtClean="0"/>
              <a:t>, </a:t>
            </a:r>
            <a:r>
              <a:rPr lang="es-ES" dirty="0" smtClean="0"/>
              <a:t>integrados fundamentalmente por </a:t>
            </a:r>
            <a:r>
              <a:rPr lang="es-ES" dirty="0" err="1" smtClean="0"/>
              <a:t>excombatentes</a:t>
            </a:r>
            <a:r>
              <a:rPr lang="es-ES" dirty="0" smtClean="0"/>
              <a:t>, a </a:t>
            </a:r>
            <a:r>
              <a:rPr lang="es-ES" dirty="0" err="1" smtClean="0"/>
              <a:t>maioría</a:t>
            </a:r>
            <a:r>
              <a:rPr lang="es-ES" dirty="0" smtClean="0"/>
              <a:t> desocupados a causa da </a:t>
            </a:r>
            <a:r>
              <a:rPr lang="es-ES" dirty="0" err="1" smtClean="0"/>
              <a:t>crise</a:t>
            </a:r>
            <a:r>
              <a:rPr lang="es-ES" dirty="0" smtClean="0"/>
              <a:t>, que comparten un  </a:t>
            </a:r>
            <a:r>
              <a:rPr lang="es-ES" dirty="0" err="1" smtClean="0"/>
              <a:t>sentimento</a:t>
            </a:r>
            <a:r>
              <a:rPr lang="es-ES" dirty="0" smtClean="0"/>
              <a:t> de “victoria mutilada” </a:t>
            </a:r>
            <a:r>
              <a:rPr lang="es-ES" dirty="0" err="1" smtClean="0"/>
              <a:t>trala</a:t>
            </a:r>
            <a:r>
              <a:rPr lang="es-ES" dirty="0" smtClean="0"/>
              <a:t> 1ª Guerra Mundial. </a:t>
            </a:r>
            <a:endParaRPr lang="es-E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00240"/>
            <a:ext cx="6215106" cy="467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14290"/>
            <a:ext cx="4000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Ó RECURSO Á VIOLENCIA CONTRA A ESQUERDA.</a:t>
            </a:r>
            <a:r>
              <a:rPr lang="es-ES" dirty="0" smtClean="0"/>
              <a:t> </a:t>
            </a:r>
          </a:p>
          <a:p>
            <a:pPr hangingPunct="0"/>
            <a:endParaRPr lang="es-ES" dirty="0" smtClean="0"/>
          </a:p>
          <a:p>
            <a:pPr algn="just" hangingPunct="0"/>
            <a:r>
              <a:rPr lang="es-ES" dirty="0" smtClean="0"/>
              <a:t>Os </a:t>
            </a:r>
            <a:r>
              <a:rPr lang="es-ES" dirty="0" err="1" smtClean="0"/>
              <a:t>fasci</a:t>
            </a:r>
            <a:r>
              <a:rPr lang="es-ES" dirty="0" smtClean="0"/>
              <a:t> recorren á violencia e explotan a idea de </a:t>
            </a:r>
            <a:r>
              <a:rPr lang="es-ES" dirty="0" err="1" smtClean="0"/>
              <a:t>gardiáns</a:t>
            </a:r>
            <a:r>
              <a:rPr lang="es-ES" dirty="0" smtClean="0"/>
              <a:t> do </a:t>
            </a:r>
            <a:r>
              <a:rPr lang="es-ES" dirty="0" err="1" smtClean="0"/>
              <a:t>orde</a:t>
            </a:r>
            <a:r>
              <a:rPr lang="es-ES" dirty="0" smtClean="0"/>
              <a:t> e defensores das clases </a:t>
            </a:r>
            <a:r>
              <a:rPr lang="es-ES" dirty="0" err="1" smtClean="0"/>
              <a:t>adiñeiradas</a:t>
            </a:r>
            <a:r>
              <a:rPr lang="es-ES" dirty="0" smtClean="0"/>
              <a:t>, </a:t>
            </a:r>
            <a:r>
              <a:rPr lang="es-ES" dirty="0" err="1" smtClean="0"/>
              <a:t>mentres</a:t>
            </a:r>
            <a:r>
              <a:rPr lang="es-ES" dirty="0" smtClean="0"/>
              <a:t> que os distintos </a:t>
            </a:r>
            <a:r>
              <a:rPr lang="es-ES" dirty="0" err="1" smtClean="0"/>
              <a:t>gobernos</a:t>
            </a:r>
            <a:r>
              <a:rPr lang="es-ES" dirty="0" smtClean="0"/>
              <a:t> </a:t>
            </a:r>
            <a:r>
              <a:rPr lang="es-ES" dirty="0" err="1" smtClean="0"/>
              <a:t>liberais</a:t>
            </a:r>
            <a:r>
              <a:rPr lang="es-ES" dirty="0" smtClean="0"/>
              <a:t> son incapaces de garantir a </a:t>
            </a:r>
            <a:r>
              <a:rPr lang="es-ES" dirty="0" err="1" smtClean="0"/>
              <a:t>estabilidade</a:t>
            </a:r>
            <a:r>
              <a:rPr lang="es-ES" dirty="0" smtClean="0"/>
              <a:t> política e social. </a:t>
            </a:r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No Piamonte, en Venecia, Val do Po…a acción dos </a:t>
            </a:r>
            <a:r>
              <a:rPr lang="es-ES" dirty="0" err="1" smtClean="0"/>
              <a:t>fasci</a:t>
            </a:r>
            <a:r>
              <a:rPr lang="es-ES" dirty="0" smtClean="0"/>
              <a:t> consiste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destrución</a:t>
            </a:r>
            <a:r>
              <a:rPr lang="es-ES" dirty="0" smtClean="0"/>
              <a:t> dos Centros </a:t>
            </a:r>
            <a:r>
              <a:rPr lang="es-ES" dirty="0" err="1" smtClean="0"/>
              <a:t>Sociais</a:t>
            </a:r>
            <a:r>
              <a:rPr lang="es-ES" dirty="0" smtClean="0"/>
              <a:t>, Sindicatos, </a:t>
            </a:r>
            <a:r>
              <a:rPr lang="es-ES" dirty="0" err="1" smtClean="0"/>
              <a:t>Concellos</a:t>
            </a:r>
            <a:r>
              <a:rPr lang="es-ES" dirty="0" smtClean="0"/>
              <a:t>, Casas do Pobo, intimidación e </a:t>
            </a:r>
            <a:r>
              <a:rPr lang="es-ES" dirty="0" err="1" smtClean="0"/>
              <a:t>asasinato</a:t>
            </a:r>
            <a:r>
              <a:rPr lang="es-ES" dirty="0" smtClean="0"/>
              <a:t> de militantes e </a:t>
            </a:r>
            <a:r>
              <a:rPr lang="es-ES" dirty="0" err="1" smtClean="0"/>
              <a:t>dirixentes</a:t>
            </a:r>
            <a:r>
              <a:rPr lang="es-ES" dirty="0" smtClean="0"/>
              <a:t> socialistas e de </a:t>
            </a:r>
            <a:r>
              <a:rPr lang="es-ES" dirty="0" err="1" smtClean="0"/>
              <a:t>esquerda</a:t>
            </a:r>
            <a:r>
              <a:rPr lang="es-ES" dirty="0" smtClean="0"/>
              <a:t>.</a:t>
            </a:r>
            <a:endParaRPr lang="es-ES" b="1" dirty="0" smtClean="0"/>
          </a:p>
          <a:p>
            <a:pPr hangingPunct="0"/>
            <a:endParaRPr lang="es-ES" b="1" dirty="0" smtClean="0"/>
          </a:p>
          <a:p>
            <a:pPr hangingPunct="0"/>
            <a:endParaRPr lang="es-ES" b="1" dirty="0" smtClean="0"/>
          </a:p>
          <a:p>
            <a:pPr hangingPunct="0"/>
            <a:endParaRPr lang="es-E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3292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357166"/>
            <a:ext cx="38576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O PNF.</a:t>
            </a:r>
          </a:p>
          <a:p>
            <a:pPr hangingPunct="0"/>
            <a:endParaRPr lang="es-ES" b="1" dirty="0" smtClean="0"/>
          </a:p>
          <a:p>
            <a:pPr hangingPunct="0"/>
            <a:endParaRPr lang="es-ES" b="1" dirty="0" smtClean="0"/>
          </a:p>
          <a:p>
            <a:pPr algn="just" hangingPunct="0"/>
            <a:r>
              <a:rPr lang="es-ES" dirty="0" smtClean="0"/>
              <a:t>Ante o </a:t>
            </a:r>
            <a:r>
              <a:rPr lang="es-ES" dirty="0" err="1" smtClean="0"/>
              <a:t>crecemento</a:t>
            </a:r>
            <a:r>
              <a:rPr lang="es-ES" dirty="0" smtClean="0"/>
              <a:t> dos </a:t>
            </a:r>
            <a:r>
              <a:rPr lang="es-ES" dirty="0" err="1" smtClean="0"/>
              <a:t>fasci</a:t>
            </a:r>
            <a:r>
              <a:rPr lang="es-ES" dirty="0" smtClean="0"/>
              <a:t>, Mussolini funda en 1921 o </a:t>
            </a:r>
            <a:r>
              <a:rPr lang="es-ES" b="1" dirty="0" smtClean="0"/>
              <a:t>Partido Nacional Fascista, </a:t>
            </a:r>
            <a:r>
              <a:rPr lang="es-ES" dirty="0" err="1" smtClean="0"/>
              <a:t>cun</a:t>
            </a:r>
            <a:r>
              <a:rPr lang="es-ES" dirty="0" smtClean="0"/>
              <a:t> </a:t>
            </a:r>
            <a:r>
              <a:rPr lang="es-ES" dirty="0" err="1" smtClean="0"/>
              <a:t>novo</a:t>
            </a:r>
            <a:r>
              <a:rPr lang="es-ES" dirty="0" smtClean="0"/>
              <a:t> programa. (</a:t>
            </a:r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Renuncia </a:t>
            </a:r>
            <a:r>
              <a:rPr lang="es-ES" dirty="0" err="1" smtClean="0"/>
              <a:t>ós</a:t>
            </a:r>
            <a:r>
              <a:rPr lang="es-ES" dirty="0" smtClean="0"/>
              <a:t> principios anticapitalistas e </a:t>
            </a:r>
            <a:r>
              <a:rPr lang="es-ES" dirty="0" err="1" smtClean="0"/>
              <a:t>antiburgueses</a:t>
            </a:r>
            <a:r>
              <a:rPr lang="es-ES" dirty="0" smtClean="0"/>
              <a:t> da </a:t>
            </a:r>
            <a:r>
              <a:rPr lang="es-ES" dirty="0" err="1" smtClean="0"/>
              <a:t>primeira</a:t>
            </a:r>
            <a:r>
              <a:rPr lang="es-ES" dirty="0" smtClean="0"/>
              <a:t> etapa.</a:t>
            </a:r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Este programa respecta </a:t>
            </a:r>
            <a:r>
              <a:rPr lang="es-ES" dirty="0" err="1" smtClean="0"/>
              <a:t>ás</a:t>
            </a:r>
            <a:r>
              <a:rPr lang="es-ES" dirty="0" smtClean="0"/>
              <a:t> clases altas e medias, </a:t>
            </a:r>
            <a:r>
              <a:rPr lang="es-ES" dirty="0" err="1" smtClean="0"/>
              <a:t>achega</a:t>
            </a:r>
            <a:r>
              <a:rPr lang="es-ES" dirty="0" smtClean="0"/>
              <a:t> </a:t>
            </a:r>
            <a:r>
              <a:rPr lang="es-ES" dirty="0" err="1" smtClean="0"/>
              <a:t>acordos</a:t>
            </a:r>
            <a:r>
              <a:rPr lang="es-ES" dirty="0" smtClean="0"/>
              <a:t> </a:t>
            </a:r>
            <a:r>
              <a:rPr lang="es-ES" dirty="0" err="1" smtClean="0"/>
              <a:t>co</a:t>
            </a:r>
            <a:r>
              <a:rPr lang="es-ES" dirty="0" smtClean="0"/>
              <a:t> Vaticano e trata de implantar un sindicato corporativista (Unión </a:t>
            </a:r>
            <a:r>
              <a:rPr lang="es-ES" dirty="0" err="1" smtClean="0"/>
              <a:t>Obreira</a:t>
            </a:r>
            <a:r>
              <a:rPr lang="es-ES" dirty="0" smtClean="0"/>
              <a:t> do </a:t>
            </a:r>
            <a:r>
              <a:rPr lang="es-ES" dirty="0" err="1" smtClean="0"/>
              <a:t>Traballo</a:t>
            </a:r>
            <a:r>
              <a:rPr lang="es-ES" dirty="0" smtClean="0"/>
              <a:t>).</a:t>
            </a:r>
            <a:endParaRPr lang="es-E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14356"/>
            <a:ext cx="374832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116632"/>
            <a:ext cx="842968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A MARCHA SOBRE ROMA.</a:t>
            </a:r>
            <a:r>
              <a:rPr lang="es-ES" dirty="0" smtClean="0"/>
              <a:t> 	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A situación política e social tan convulsa que vive Italia </a:t>
            </a:r>
            <a:r>
              <a:rPr lang="es-ES" dirty="0" err="1" smtClean="0"/>
              <a:t>inflúe</a:t>
            </a:r>
            <a:r>
              <a:rPr lang="es-ES" dirty="0" smtClean="0"/>
              <a:t> en que a </a:t>
            </a:r>
            <a:r>
              <a:rPr lang="es-ES" dirty="0" err="1" smtClean="0"/>
              <a:t>finais</a:t>
            </a:r>
            <a:r>
              <a:rPr lang="es-ES" dirty="0" smtClean="0"/>
              <a:t> de 1922, e ante a </a:t>
            </a:r>
            <a:r>
              <a:rPr lang="es-ES" dirty="0" err="1" smtClean="0"/>
              <a:t>incapacidade</a:t>
            </a:r>
            <a:r>
              <a:rPr lang="es-ES" dirty="0" smtClean="0"/>
              <a:t> do </a:t>
            </a:r>
            <a:r>
              <a:rPr lang="es-ES" dirty="0" err="1" smtClean="0"/>
              <a:t>goberno</a:t>
            </a:r>
            <a:r>
              <a:rPr lang="es-ES" dirty="0" smtClean="0"/>
              <a:t> legal, Mussolini </a:t>
            </a:r>
            <a:r>
              <a:rPr lang="es-ES" dirty="0" err="1" smtClean="0"/>
              <a:t>ofrécese</a:t>
            </a:r>
            <a:r>
              <a:rPr lang="es-ES" dirty="0" smtClean="0"/>
              <a:t> como alternativa de poder e anuncia a </a:t>
            </a:r>
            <a:r>
              <a:rPr lang="es-ES" i="1" dirty="0" smtClean="0"/>
              <a:t>Marcha sobre Roma</a:t>
            </a:r>
            <a:r>
              <a:rPr lang="es-ES" dirty="0" smtClean="0"/>
              <a:t>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r>
              <a:rPr lang="es-ES" dirty="0" smtClean="0"/>
              <a:t>En </a:t>
            </a:r>
            <a:r>
              <a:rPr lang="es-ES" dirty="0" err="1" smtClean="0"/>
              <a:t>outubro</a:t>
            </a:r>
            <a:r>
              <a:rPr lang="es-ES" dirty="0" smtClean="0"/>
              <a:t> </a:t>
            </a:r>
            <a:r>
              <a:rPr lang="es-ES" dirty="0" err="1" smtClean="0"/>
              <a:t>dende</a:t>
            </a:r>
            <a:r>
              <a:rPr lang="es-ES" dirty="0" smtClean="0"/>
              <a:t> toda a </a:t>
            </a:r>
            <a:r>
              <a:rPr lang="es-ES" dirty="0" err="1" smtClean="0"/>
              <a:t>xeografía</a:t>
            </a:r>
            <a:r>
              <a:rPr lang="es-ES" dirty="0" smtClean="0"/>
              <a:t> italiana, os </a:t>
            </a:r>
            <a:r>
              <a:rPr lang="es-ES" i="1" dirty="0" smtClean="0"/>
              <a:t>camisas negras</a:t>
            </a:r>
            <a:r>
              <a:rPr lang="es-ES" dirty="0" smtClean="0"/>
              <a:t> </a:t>
            </a:r>
            <a:r>
              <a:rPr lang="es-ES" dirty="0" err="1" smtClean="0"/>
              <a:t>diríxense</a:t>
            </a:r>
            <a:r>
              <a:rPr lang="es-ES" dirty="0" smtClean="0"/>
              <a:t> a Roma para </a:t>
            </a:r>
            <a:r>
              <a:rPr lang="es-ES" dirty="0" err="1" smtClean="0"/>
              <a:t>amosar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forza</a:t>
            </a:r>
            <a:r>
              <a:rPr lang="es-ES" dirty="0" smtClean="0"/>
              <a:t> e provocar un golpe de Estado. Á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chegada</a:t>
            </a:r>
            <a:r>
              <a:rPr lang="es-ES" dirty="0" smtClean="0"/>
              <a:t> ocupan os edificios públicos da capital.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824" y="1412776"/>
            <a:ext cx="5372350" cy="417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3116"/>
            <a:ext cx="5357850" cy="40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85720" y="214290"/>
            <a:ext cx="8715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O Fascismo é un fenómeno propio de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entreguerras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, que se vai estender por Europa entre 1918 e 1939.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Terá como principais protagonistas: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En Italia,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Mussolini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En Alemaña,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Hitler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358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O </a:t>
            </a:r>
            <a:r>
              <a:rPr lang="es-ES" dirty="0" err="1" smtClean="0"/>
              <a:t>goberno</a:t>
            </a:r>
            <a:r>
              <a:rPr lang="es-ES" dirty="0" smtClean="0"/>
              <a:t> liberal non consigue que o </a:t>
            </a:r>
            <a:r>
              <a:rPr lang="es-ES" dirty="0" err="1" smtClean="0"/>
              <a:t>Rei</a:t>
            </a:r>
            <a:r>
              <a:rPr lang="es-ES" dirty="0" smtClean="0"/>
              <a:t> </a:t>
            </a:r>
            <a:r>
              <a:rPr lang="es-ES" dirty="0" err="1" smtClean="0"/>
              <a:t>aprobe</a:t>
            </a:r>
            <a:r>
              <a:rPr lang="es-ES" dirty="0" smtClean="0"/>
              <a:t> o estado de sitio e como resultado do éxito da </a:t>
            </a:r>
            <a:r>
              <a:rPr lang="es-ES" i="1" dirty="0" smtClean="0"/>
              <a:t>Marcha sobre Roma</a:t>
            </a:r>
            <a:r>
              <a:rPr lang="es-ES" dirty="0" smtClean="0"/>
              <a:t>, o </a:t>
            </a:r>
            <a:r>
              <a:rPr lang="es-ES" dirty="0" err="1" smtClean="0"/>
              <a:t>rei</a:t>
            </a:r>
            <a:r>
              <a:rPr lang="es-ES" dirty="0" smtClean="0"/>
              <a:t> Víctor Manuel </a:t>
            </a:r>
            <a:r>
              <a:rPr lang="es-ES" dirty="0" err="1" smtClean="0"/>
              <a:t>nomea</a:t>
            </a:r>
            <a:r>
              <a:rPr lang="es-ES" dirty="0" smtClean="0"/>
              <a:t> a Mussolini </a:t>
            </a:r>
            <a:r>
              <a:rPr lang="es-ES" dirty="0" err="1" smtClean="0"/>
              <a:t>Primeiro</a:t>
            </a:r>
            <a:r>
              <a:rPr lang="es-ES" dirty="0" smtClean="0"/>
              <a:t> Ministro. A partir </a:t>
            </a:r>
            <a:r>
              <a:rPr lang="es-ES" dirty="0" err="1" smtClean="0"/>
              <a:t>deste</a:t>
            </a:r>
            <a:r>
              <a:rPr lang="es-ES" dirty="0" smtClean="0"/>
              <a:t> momento </a:t>
            </a:r>
            <a:r>
              <a:rPr lang="es-ES" dirty="0" err="1" smtClean="0"/>
              <a:t>iníciase</a:t>
            </a:r>
            <a:r>
              <a:rPr lang="es-ES" dirty="0" smtClean="0"/>
              <a:t> en Italia a </a:t>
            </a:r>
            <a:r>
              <a:rPr lang="es-ES" dirty="0" err="1" smtClean="0"/>
              <a:t>ditadura</a:t>
            </a:r>
            <a:r>
              <a:rPr lang="es-ES" dirty="0" smtClean="0"/>
              <a:t> fascista que será institucionalizada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eleccións</a:t>
            </a:r>
            <a:r>
              <a:rPr lang="es-ES" dirty="0" smtClean="0"/>
              <a:t> de 1924 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643050"/>
            <a:ext cx="5683898" cy="48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4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O PRIMEIRO ANO DE GOBERNO.</a:t>
            </a:r>
          </a:p>
          <a:p>
            <a:pPr algn="just"/>
            <a:r>
              <a:rPr lang="es-ES" dirty="0" smtClean="0"/>
              <a:t>Mussolini o </a:t>
            </a:r>
            <a:r>
              <a:rPr lang="es-ES" dirty="0" err="1" smtClean="0"/>
              <a:t>primeiro</a:t>
            </a:r>
            <a:r>
              <a:rPr lang="es-ES" dirty="0" smtClean="0"/>
              <a:t> ano formará un </a:t>
            </a:r>
            <a:r>
              <a:rPr lang="es-ES" dirty="0" err="1" smtClean="0"/>
              <a:t>goberno</a:t>
            </a:r>
            <a:r>
              <a:rPr lang="es-ES" dirty="0" smtClean="0"/>
              <a:t> de coalición con todos os partidos políticos, agás os socialistas e a </a:t>
            </a:r>
            <a:r>
              <a:rPr lang="es-ES" dirty="0" err="1" smtClean="0"/>
              <a:t>esquerda</a:t>
            </a:r>
            <a:r>
              <a:rPr lang="es-ES" dirty="0" smtClean="0"/>
              <a:t>, </a:t>
            </a:r>
            <a:r>
              <a:rPr lang="es-ES" dirty="0" err="1" smtClean="0"/>
              <a:t>conseguindo</a:t>
            </a:r>
            <a:r>
              <a:rPr lang="es-ES" dirty="0" smtClean="0"/>
              <a:t> plenos poderes e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aparencia</a:t>
            </a:r>
            <a:r>
              <a:rPr lang="es-ES" dirty="0" smtClean="0"/>
              <a:t> de respecto ó sistema político e </a:t>
            </a:r>
            <a:r>
              <a:rPr lang="es-ES" dirty="0" err="1" smtClean="0"/>
              <a:t>cun</a:t>
            </a:r>
            <a:r>
              <a:rPr lang="es-ES" dirty="0" smtClean="0"/>
              <a:t> importante </a:t>
            </a:r>
            <a:r>
              <a:rPr lang="es-ES" dirty="0" err="1" smtClean="0"/>
              <a:t>apoio</a:t>
            </a:r>
            <a:r>
              <a:rPr lang="es-ES" dirty="0" smtClean="0"/>
              <a:t> interior e exterior (sobre todo porque representaba o freo do </a:t>
            </a:r>
            <a:r>
              <a:rPr lang="es-ES" dirty="0" err="1" smtClean="0"/>
              <a:t>bolxevismo</a:t>
            </a:r>
            <a:r>
              <a:rPr lang="es-ES" dirty="0" smtClean="0"/>
              <a:t>). </a:t>
            </a:r>
            <a:endParaRPr lang="gl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071678"/>
            <a:ext cx="5429288" cy="46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357166"/>
            <a:ext cx="45005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err="1" smtClean="0"/>
              <a:t>Nesta</a:t>
            </a:r>
            <a:r>
              <a:rPr lang="es-ES" dirty="0" smtClean="0"/>
              <a:t> época lidera </a:t>
            </a:r>
            <a:r>
              <a:rPr lang="es-ES" dirty="0" err="1" smtClean="0"/>
              <a:t>unha</a:t>
            </a:r>
            <a:r>
              <a:rPr lang="es-ES" dirty="0" smtClean="0"/>
              <a:t> serie de medidas como o Abandono da Reforma Agraria, a abolición da </a:t>
            </a:r>
            <a:r>
              <a:rPr lang="es-ES" dirty="0" err="1" smtClean="0"/>
              <a:t>festa</a:t>
            </a:r>
            <a:r>
              <a:rPr lang="es-ES" dirty="0" smtClean="0"/>
              <a:t> do 1º de </a:t>
            </a:r>
            <a:r>
              <a:rPr lang="es-ES" dirty="0" err="1" smtClean="0"/>
              <a:t>maio</a:t>
            </a:r>
            <a:r>
              <a:rPr lang="es-ES" dirty="0" smtClean="0"/>
              <a:t>, a supresión do Ministerio de </a:t>
            </a:r>
            <a:r>
              <a:rPr lang="es-ES" dirty="0" err="1" smtClean="0"/>
              <a:t>Traballo</a:t>
            </a:r>
            <a:r>
              <a:rPr lang="es-ES" dirty="0" smtClean="0"/>
              <a:t>…</a:t>
            </a:r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 smtClean="0"/>
          </a:p>
          <a:p>
            <a:pPr algn="just" hangingPunct="0"/>
            <a:r>
              <a:rPr lang="es-ES" dirty="0" smtClean="0"/>
              <a:t>En 1923 reforma a </a:t>
            </a:r>
            <a:r>
              <a:rPr lang="es-ES" dirty="0" err="1" smtClean="0"/>
              <a:t>lei</a:t>
            </a:r>
            <a:r>
              <a:rPr lang="es-ES" dirty="0" smtClean="0"/>
              <a:t> electoral no sentido de beneficiar á </a:t>
            </a:r>
            <a:r>
              <a:rPr lang="es-ES" dirty="0" err="1" smtClean="0"/>
              <a:t>forza</a:t>
            </a:r>
            <a:r>
              <a:rPr lang="es-ES" dirty="0" smtClean="0"/>
              <a:t> política que </a:t>
            </a:r>
            <a:r>
              <a:rPr lang="es-ES" dirty="0" err="1" smtClean="0"/>
              <a:t>obteña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maioría</a:t>
            </a:r>
            <a:r>
              <a:rPr lang="es-ES" dirty="0" smtClean="0"/>
              <a:t> relativa do 25% </a:t>
            </a:r>
            <a:r>
              <a:rPr lang="es-ES" dirty="0" err="1" smtClean="0"/>
              <a:t>outorgándolle</a:t>
            </a:r>
            <a:r>
              <a:rPr lang="es-ES" dirty="0" smtClean="0"/>
              <a:t> os 2 </a:t>
            </a:r>
            <a:r>
              <a:rPr lang="es-ES" dirty="0" err="1" smtClean="0"/>
              <a:t>terzos</a:t>
            </a:r>
            <a:r>
              <a:rPr lang="es-ES" dirty="0" smtClean="0"/>
              <a:t> dos </a:t>
            </a:r>
            <a:r>
              <a:rPr lang="es-ES" dirty="0" err="1" smtClean="0"/>
              <a:t>escanos</a:t>
            </a:r>
            <a:r>
              <a:rPr lang="es-ES" dirty="0" smtClean="0"/>
              <a:t> do Parlamento.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eleccións</a:t>
            </a:r>
            <a:r>
              <a:rPr lang="es-ES" dirty="0" smtClean="0"/>
              <a:t> de 1924 </a:t>
            </a:r>
            <a:r>
              <a:rPr lang="es-ES" dirty="0" err="1" smtClean="0"/>
              <a:t>obteñen</a:t>
            </a:r>
            <a:r>
              <a:rPr lang="es-ES" dirty="0" smtClean="0"/>
              <a:t> a </a:t>
            </a:r>
            <a:r>
              <a:rPr lang="es-ES" dirty="0" err="1" smtClean="0"/>
              <a:t>maioría</a:t>
            </a:r>
            <a:r>
              <a:rPr lang="es-ES" dirty="0" smtClean="0"/>
              <a:t>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eleccións</a:t>
            </a:r>
            <a:r>
              <a:rPr lang="es-ES" dirty="0" smtClean="0"/>
              <a:t> </a:t>
            </a:r>
            <a:r>
              <a:rPr lang="es-ES" dirty="0" err="1" smtClean="0"/>
              <a:t>cun</a:t>
            </a:r>
            <a:r>
              <a:rPr lang="es-ES" dirty="0" smtClean="0"/>
              <a:t> 66% do escrutinio.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4684" y="714356"/>
            <a:ext cx="378928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428604"/>
            <a:ext cx="43577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O ASASINATO DE MATTEOTI.</a:t>
            </a:r>
          </a:p>
          <a:p>
            <a:pPr algn="just" hangingPunct="0"/>
            <a:endParaRPr lang="es-ES" b="1" dirty="0" smtClean="0"/>
          </a:p>
          <a:p>
            <a:pPr algn="just" hangingPunct="0"/>
            <a:r>
              <a:rPr lang="es-ES" dirty="0" smtClean="0"/>
              <a:t>O deputado socialista </a:t>
            </a:r>
            <a:r>
              <a:rPr lang="es-ES" dirty="0" err="1" smtClean="0"/>
              <a:t>Matteoti</a:t>
            </a:r>
            <a:r>
              <a:rPr lang="es-ES" dirty="0" smtClean="0"/>
              <a:t> denuncia no Parlamento as prácticas violentas </a:t>
            </a:r>
            <a:r>
              <a:rPr lang="es-ES" dirty="0" err="1" smtClean="0"/>
              <a:t>exercidas</a:t>
            </a:r>
            <a:r>
              <a:rPr lang="es-ES" dirty="0" smtClean="0"/>
              <a:t> polos fascistas contra a oposición antes das </a:t>
            </a:r>
            <a:r>
              <a:rPr lang="es-ES" dirty="0" err="1" smtClean="0"/>
              <a:t>eleccións</a:t>
            </a:r>
            <a:r>
              <a:rPr lang="es-ES" dirty="0" smtClean="0"/>
              <a:t> (</a:t>
            </a:r>
            <a:r>
              <a:rPr lang="es-ES" dirty="0" err="1" smtClean="0"/>
              <a:t>moen</a:t>
            </a:r>
            <a:r>
              <a:rPr lang="es-ES" dirty="0" smtClean="0"/>
              <a:t> a </a:t>
            </a:r>
            <a:r>
              <a:rPr lang="es-ES" dirty="0" err="1" smtClean="0"/>
              <a:t>paus</a:t>
            </a:r>
            <a:r>
              <a:rPr lang="es-ES" dirty="0" smtClean="0"/>
              <a:t> a </a:t>
            </a:r>
            <a:r>
              <a:rPr lang="es-ES" dirty="0" err="1" smtClean="0"/>
              <a:t>algúns</a:t>
            </a:r>
            <a:r>
              <a:rPr lang="es-ES" dirty="0" smtClean="0"/>
              <a:t> candidatos, suspensión de periódicos, </a:t>
            </a:r>
            <a:r>
              <a:rPr lang="es-ES" dirty="0" err="1" smtClean="0"/>
              <a:t>falseamento</a:t>
            </a:r>
            <a:r>
              <a:rPr lang="es-ES" dirty="0" smtClean="0"/>
              <a:t> das </a:t>
            </a:r>
            <a:r>
              <a:rPr lang="es-ES" dirty="0" err="1" smtClean="0"/>
              <a:t>elecións</a:t>
            </a:r>
            <a:r>
              <a:rPr lang="es-ES" dirty="0" smtClean="0"/>
              <a:t>…).</a:t>
            </a:r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O 10 de </a:t>
            </a:r>
            <a:r>
              <a:rPr lang="es-ES" dirty="0" err="1" smtClean="0"/>
              <a:t>xuño</a:t>
            </a:r>
            <a:r>
              <a:rPr lang="es-ES" dirty="0" smtClean="0"/>
              <a:t> de 1924 é secuestrado en plena rúa, </a:t>
            </a:r>
            <a:r>
              <a:rPr lang="es-ES" dirty="0" err="1" smtClean="0"/>
              <a:t>sendo</a:t>
            </a:r>
            <a:r>
              <a:rPr lang="es-ES" dirty="0" smtClean="0"/>
              <a:t> posteriormente </a:t>
            </a:r>
            <a:r>
              <a:rPr lang="es-ES" dirty="0" err="1" smtClean="0"/>
              <a:t>asasinado</a:t>
            </a:r>
            <a:r>
              <a:rPr lang="es-ES" dirty="0" smtClean="0"/>
              <a:t>.</a:t>
            </a:r>
          </a:p>
          <a:p>
            <a:pPr algn="just" hangingPunct="0"/>
            <a:endParaRPr lang="es-ES" b="1" dirty="0" smtClean="0"/>
          </a:p>
          <a:p>
            <a:pPr algn="just"/>
            <a:r>
              <a:rPr lang="es-ES" dirty="0" smtClean="0"/>
              <a:t>O </a:t>
            </a:r>
            <a:r>
              <a:rPr lang="es-ES" dirty="0" err="1" smtClean="0"/>
              <a:t>asasinato</a:t>
            </a:r>
            <a:r>
              <a:rPr lang="es-ES" dirty="0" smtClean="0"/>
              <a:t> de </a:t>
            </a:r>
            <a:r>
              <a:rPr lang="es-ES" dirty="0" err="1" smtClean="0"/>
              <a:t>Matteoti</a:t>
            </a:r>
            <a:r>
              <a:rPr lang="es-ES" dirty="0" smtClean="0"/>
              <a:t> </a:t>
            </a:r>
            <a:r>
              <a:rPr lang="es-ES" dirty="0" err="1" smtClean="0"/>
              <a:t>significou</a:t>
            </a:r>
            <a:r>
              <a:rPr lang="es-ES" dirty="0" smtClean="0"/>
              <a:t> un </a:t>
            </a:r>
            <a:r>
              <a:rPr lang="es-ES" dirty="0" err="1" smtClean="0"/>
              <a:t>verdadeiro</a:t>
            </a:r>
            <a:r>
              <a:rPr lang="es-ES" dirty="0" smtClean="0"/>
              <a:t> escándalo. Ante a negativa do </a:t>
            </a:r>
            <a:r>
              <a:rPr lang="es-ES" dirty="0" err="1" smtClean="0"/>
              <a:t>goberno</a:t>
            </a:r>
            <a:r>
              <a:rPr lang="es-ES" dirty="0" smtClean="0"/>
              <a:t> de abrir </a:t>
            </a:r>
            <a:r>
              <a:rPr lang="es-ES" dirty="0" err="1" smtClean="0"/>
              <a:t>unha</a:t>
            </a:r>
            <a:r>
              <a:rPr lang="es-ES" dirty="0" smtClean="0"/>
              <a:t> investigación sobre os </a:t>
            </a:r>
            <a:r>
              <a:rPr lang="es-ES" dirty="0" err="1" smtClean="0"/>
              <a:t>feitos</a:t>
            </a:r>
            <a:r>
              <a:rPr lang="es-ES" dirty="0" smtClean="0"/>
              <a:t>, a oposición </a:t>
            </a:r>
            <a:r>
              <a:rPr lang="es-ES" dirty="0" err="1" smtClean="0"/>
              <a:t>abandonou</a:t>
            </a:r>
            <a:r>
              <a:rPr lang="es-ES" dirty="0" smtClean="0"/>
              <a:t> o Parlamento. </a:t>
            </a:r>
            <a:endParaRPr lang="gl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3708" y="3857627"/>
            <a:ext cx="3337382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85728"/>
            <a:ext cx="2357454" cy="352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428628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LEIS FASCISTÍSIMAS: </a:t>
            </a:r>
          </a:p>
          <a:p>
            <a:pPr hangingPunct="0"/>
            <a:endParaRPr lang="es-ES" sz="800" b="1" dirty="0" smtClean="0"/>
          </a:p>
          <a:p>
            <a:pPr algn="just" hangingPunct="0"/>
            <a:r>
              <a:rPr lang="es-ES" dirty="0" smtClean="0"/>
              <a:t>Entre 1925 e 1928 Mussolini tomará </a:t>
            </a:r>
            <a:r>
              <a:rPr lang="es-ES" dirty="0" err="1" smtClean="0"/>
              <a:t>unha</a:t>
            </a:r>
            <a:r>
              <a:rPr lang="es-ES" dirty="0" smtClean="0"/>
              <a:t> serie de medidas que </a:t>
            </a:r>
            <a:r>
              <a:rPr lang="es-ES" dirty="0" err="1" smtClean="0"/>
              <a:t>converterán</a:t>
            </a:r>
            <a:r>
              <a:rPr lang="es-ES" dirty="0" smtClean="0"/>
              <a:t> o Estado Liberal </a:t>
            </a:r>
            <a:r>
              <a:rPr lang="es-ES" dirty="0" err="1" smtClean="0"/>
              <a:t>nun</a:t>
            </a:r>
            <a:r>
              <a:rPr lang="es-ES" dirty="0" smtClean="0"/>
              <a:t> Estado Fascista:</a:t>
            </a:r>
          </a:p>
          <a:p>
            <a:pPr algn="just" hangingPunct="0"/>
            <a:endParaRPr lang="es-ES" sz="800" b="1" dirty="0" smtClean="0"/>
          </a:p>
          <a:p>
            <a:pPr lvl="0" algn="just" hangingPunct="0">
              <a:buFontTx/>
              <a:buChar char="-"/>
            </a:pPr>
            <a:r>
              <a:rPr lang="es-ES" dirty="0" err="1" smtClean="0"/>
              <a:t>Suprimíronse</a:t>
            </a:r>
            <a:r>
              <a:rPr lang="es-ES" dirty="0" smtClean="0"/>
              <a:t> as </a:t>
            </a:r>
            <a:r>
              <a:rPr lang="es-ES" dirty="0" err="1" smtClean="0"/>
              <a:t>liberdades</a:t>
            </a:r>
            <a:r>
              <a:rPr lang="es-ES" dirty="0" smtClean="0"/>
              <a:t> </a:t>
            </a:r>
            <a:r>
              <a:rPr lang="es-ES" dirty="0" err="1" smtClean="0"/>
              <a:t>individuais</a:t>
            </a:r>
            <a:r>
              <a:rPr lang="es-ES" dirty="0" smtClean="0"/>
              <a:t>  (</a:t>
            </a:r>
            <a:r>
              <a:rPr lang="es-ES" dirty="0" err="1" smtClean="0"/>
              <a:t>liberdade</a:t>
            </a:r>
            <a:r>
              <a:rPr lang="es-ES" dirty="0" smtClean="0"/>
              <a:t> de prensa e asociación), os </a:t>
            </a:r>
            <a:r>
              <a:rPr lang="es-ES" dirty="0" err="1" smtClean="0"/>
              <a:t>xuizos</a:t>
            </a:r>
            <a:r>
              <a:rPr lang="es-ES" dirty="0" smtClean="0"/>
              <a:t> por </a:t>
            </a:r>
            <a:r>
              <a:rPr lang="es-ES" dirty="0" err="1" smtClean="0"/>
              <a:t>xurados</a:t>
            </a:r>
            <a:r>
              <a:rPr lang="es-ES" dirty="0" smtClean="0"/>
              <a:t>, os periódicos da oposición…</a:t>
            </a:r>
          </a:p>
          <a:p>
            <a:pPr lvl="0" algn="just" hangingPunct="0">
              <a:buFontTx/>
              <a:buChar char="-"/>
            </a:pPr>
            <a:endParaRPr lang="es-ES" sz="800" b="1" dirty="0" smtClean="0"/>
          </a:p>
          <a:p>
            <a:pPr lvl="0" algn="just" hangingPunct="0">
              <a:buFontTx/>
              <a:buChar char="-"/>
            </a:pPr>
            <a:r>
              <a:rPr lang="es-ES" dirty="0" err="1" smtClean="0"/>
              <a:t>Musssolini</a:t>
            </a:r>
            <a:r>
              <a:rPr lang="es-ES" dirty="0" smtClean="0"/>
              <a:t> </a:t>
            </a:r>
            <a:r>
              <a:rPr lang="es-ES" dirty="0" err="1" smtClean="0"/>
              <a:t>só</a:t>
            </a:r>
            <a:r>
              <a:rPr lang="es-ES" dirty="0" smtClean="0"/>
              <a:t> responde ante o </a:t>
            </a:r>
            <a:r>
              <a:rPr lang="es-ES" dirty="0" err="1" smtClean="0"/>
              <a:t>Rei</a:t>
            </a:r>
            <a:r>
              <a:rPr lang="es-ES" dirty="0" smtClean="0"/>
              <a:t>, </a:t>
            </a:r>
            <a:r>
              <a:rPr lang="es-ES" dirty="0" err="1" smtClean="0"/>
              <a:t>sen</a:t>
            </a:r>
            <a:r>
              <a:rPr lang="es-ES" dirty="0" smtClean="0"/>
              <a:t> ter que </a:t>
            </a:r>
            <a:r>
              <a:rPr lang="es-ES" dirty="0" err="1" smtClean="0"/>
              <a:t>facelo</a:t>
            </a:r>
            <a:r>
              <a:rPr lang="es-ES" dirty="0" smtClean="0"/>
              <a:t> ante o Parlamento.</a:t>
            </a:r>
          </a:p>
          <a:p>
            <a:pPr lvl="0" algn="just" hangingPunct="0"/>
            <a:endParaRPr lang="es-ES" sz="800" b="1" dirty="0" smtClean="0"/>
          </a:p>
          <a:p>
            <a:pPr lvl="0" algn="just" hangingPunct="0">
              <a:buFontTx/>
              <a:buChar char="-"/>
            </a:pPr>
            <a:r>
              <a:rPr lang="es-ES" dirty="0" smtClean="0"/>
              <a:t>Mussolini reúne os poderes </a:t>
            </a:r>
            <a:r>
              <a:rPr lang="es-ES" dirty="0" err="1" smtClean="0"/>
              <a:t>lexislativo</a:t>
            </a:r>
            <a:r>
              <a:rPr lang="es-ES" dirty="0" smtClean="0"/>
              <a:t> e executivo: veto sobre as </a:t>
            </a:r>
            <a:r>
              <a:rPr lang="es-ES" dirty="0" err="1" smtClean="0"/>
              <a:t>leis</a:t>
            </a:r>
            <a:r>
              <a:rPr lang="es-ES" dirty="0" smtClean="0"/>
              <a:t> que non respondan á </a:t>
            </a:r>
            <a:r>
              <a:rPr lang="es-ES" dirty="0" err="1" smtClean="0"/>
              <a:t>súa</a:t>
            </a:r>
            <a:r>
              <a:rPr lang="es-ES" dirty="0" smtClean="0"/>
              <a:t> iniciativa, pode </a:t>
            </a:r>
            <a:r>
              <a:rPr lang="es-ES" dirty="0" err="1" smtClean="0"/>
              <a:t>lexislar</a:t>
            </a:r>
            <a:r>
              <a:rPr lang="es-ES" dirty="0" smtClean="0"/>
              <a:t> por decreto…</a:t>
            </a:r>
          </a:p>
          <a:p>
            <a:pPr lvl="0" algn="just" hangingPunct="0"/>
            <a:endParaRPr lang="es-ES" sz="800" b="1" dirty="0" smtClean="0"/>
          </a:p>
          <a:p>
            <a:pPr lvl="0" algn="just" hangingPunct="0">
              <a:buFontTx/>
              <a:buChar char="-"/>
            </a:pPr>
            <a:r>
              <a:rPr lang="es-ES" dirty="0" smtClean="0"/>
              <a:t>Prohibición de </a:t>
            </a:r>
            <a:r>
              <a:rPr lang="es-ES" dirty="0" err="1" smtClean="0"/>
              <a:t>tódolos</a:t>
            </a:r>
            <a:r>
              <a:rPr lang="es-ES" dirty="0" smtClean="0"/>
              <a:t> partidos, agás do PNF</a:t>
            </a:r>
          </a:p>
          <a:p>
            <a:pPr lvl="0" algn="just" hangingPunct="0"/>
            <a:endParaRPr lang="es-ES" sz="800" b="1" dirty="0" smtClean="0"/>
          </a:p>
          <a:p>
            <a:pPr lvl="0" algn="just" hangingPunct="0"/>
            <a:r>
              <a:rPr lang="es-ES" dirty="0" smtClean="0"/>
              <a:t>- Crea </a:t>
            </a:r>
            <a:r>
              <a:rPr lang="es-ES" dirty="0" err="1" smtClean="0"/>
              <a:t>unha</a:t>
            </a:r>
            <a:r>
              <a:rPr lang="es-ES" dirty="0" smtClean="0"/>
              <a:t> policía política, a OVRA (Organización Voluntaria para a Represión do Antifascismo).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7132" y="785794"/>
            <a:ext cx="402731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285728"/>
            <a:ext cx="8358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O punto culminante do </a:t>
            </a:r>
            <a:r>
              <a:rPr lang="es-ES" dirty="0" err="1" smtClean="0"/>
              <a:t>asentamento</a:t>
            </a:r>
            <a:r>
              <a:rPr lang="es-ES" dirty="0" smtClean="0"/>
              <a:t> no poder de Mussolini </a:t>
            </a:r>
            <a:r>
              <a:rPr lang="es-ES" dirty="0" err="1" smtClean="0"/>
              <a:t>foi</a:t>
            </a:r>
            <a:r>
              <a:rPr lang="es-ES" dirty="0" smtClean="0"/>
              <a:t> a firma dos </a:t>
            </a:r>
            <a:r>
              <a:rPr lang="es-ES" dirty="0" err="1" smtClean="0"/>
              <a:t>acordos</a:t>
            </a:r>
            <a:r>
              <a:rPr lang="es-ES" dirty="0" smtClean="0"/>
              <a:t> do Pacto de Letrán que regulaba por </a:t>
            </a:r>
            <a:r>
              <a:rPr lang="es-ES" dirty="0" err="1" smtClean="0"/>
              <a:t>primeira</a:t>
            </a:r>
            <a:r>
              <a:rPr lang="es-ES" dirty="0" smtClean="0"/>
              <a:t> vez desde o </a:t>
            </a:r>
            <a:r>
              <a:rPr lang="es-ES" dirty="0" err="1" smtClean="0"/>
              <a:t>nacemento</a:t>
            </a:r>
            <a:r>
              <a:rPr lang="es-ES" dirty="0" smtClean="0"/>
              <a:t> de Italia en 1870 as relación coa </a:t>
            </a:r>
            <a:r>
              <a:rPr lang="es-ES" dirty="0" err="1" smtClean="0"/>
              <a:t>Igrexa</a:t>
            </a:r>
            <a:r>
              <a:rPr lang="es-ES" dirty="0" smtClean="0"/>
              <a:t> (ata ese momento o Papa </a:t>
            </a:r>
            <a:r>
              <a:rPr lang="es-ES" dirty="0" err="1" smtClean="0"/>
              <a:t>sempre</a:t>
            </a:r>
            <a:r>
              <a:rPr lang="es-ES" dirty="0" smtClean="0"/>
              <a:t> recomendaba </a:t>
            </a:r>
            <a:r>
              <a:rPr lang="es-ES" dirty="0" err="1" smtClean="0"/>
              <a:t>ós</a:t>
            </a:r>
            <a:r>
              <a:rPr lang="es-ES" dirty="0" smtClean="0"/>
              <a:t> católicos o non </a:t>
            </a:r>
            <a:r>
              <a:rPr lang="es-ES" dirty="0" err="1" smtClean="0"/>
              <a:t>recoñecemento</a:t>
            </a:r>
            <a:r>
              <a:rPr lang="es-ES" dirty="0" smtClean="0"/>
              <a:t> do Estado de Italia e a non </a:t>
            </a:r>
            <a:r>
              <a:rPr lang="es-ES" dirty="0" err="1" smtClean="0"/>
              <a:t>participaciçon</a:t>
            </a:r>
            <a:r>
              <a:rPr lang="es-ES" dirty="0" smtClean="0"/>
              <a:t> no </a:t>
            </a:r>
            <a:r>
              <a:rPr lang="es-ES" dirty="0" err="1" smtClean="0"/>
              <a:t>seu</a:t>
            </a:r>
            <a:r>
              <a:rPr lang="es-ES" dirty="0" smtClean="0"/>
              <a:t> sistema político) </a:t>
            </a:r>
            <a:r>
              <a:rPr lang="es-ES" dirty="0" err="1" smtClean="0"/>
              <a:t>co</a:t>
            </a:r>
            <a:r>
              <a:rPr lang="es-ES" dirty="0" smtClean="0"/>
              <a:t> </a:t>
            </a:r>
            <a:r>
              <a:rPr lang="es-ES" dirty="0" err="1" smtClean="0"/>
              <a:t>recoñecemento</a:t>
            </a:r>
            <a:r>
              <a:rPr lang="es-ES" dirty="0" smtClean="0"/>
              <a:t> do Estado do Vaticano.</a:t>
            </a:r>
            <a:endParaRPr lang="es-E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3116"/>
            <a:ext cx="550072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428604"/>
            <a:ext cx="8429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SISTEMA CORPORATIVO:</a:t>
            </a:r>
          </a:p>
          <a:p>
            <a:pPr algn="just" hangingPunct="0"/>
            <a:r>
              <a:rPr lang="es-ES" dirty="0" err="1" smtClean="0"/>
              <a:t>Establécese</a:t>
            </a:r>
            <a:r>
              <a:rPr lang="es-ES" dirty="0" smtClean="0"/>
              <a:t> un Estado Corporativo que controla toda a vida económica do país e as </a:t>
            </a:r>
            <a:r>
              <a:rPr lang="es-ES" dirty="0" err="1" smtClean="0"/>
              <a:t>relacións</a:t>
            </a:r>
            <a:r>
              <a:rPr lang="es-ES" dirty="0" smtClean="0"/>
              <a:t> </a:t>
            </a:r>
            <a:r>
              <a:rPr lang="es-ES" dirty="0" err="1" smtClean="0"/>
              <a:t>sociais</a:t>
            </a:r>
            <a:r>
              <a:rPr lang="es-ES" dirty="0" smtClean="0"/>
              <a:t> entre </a:t>
            </a:r>
            <a:r>
              <a:rPr lang="es-ES" dirty="0" err="1" smtClean="0"/>
              <a:t>patróns</a:t>
            </a:r>
            <a:r>
              <a:rPr lang="es-ES" dirty="0" smtClean="0"/>
              <a:t> e </a:t>
            </a:r>
            <a:r>
              <a:rPr lang="es-ES" dirty="0" err="1" smtClean="0"/>
              <a:t>obreiros</a:t>
            </a:r>
            <a:r>
              <a:rPr lang="es-ES" dirty="0" smtClean="0"/>
              <a:t>. </a:t>
            </a:r>
            <a:endParaRPr lang="es-E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84784"/>
            <a:ext cx="644410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188640"/>
            <a:ext cx="83582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AUTARQUÍA.</a:t>
            </a:r>
          </a:p>
          <a:p>
            <a:pPr algn="just" hangingPunct="0"/>
            <a:r>
              <a:rPr lang="es-ES" dirty="0" smtClean="0"/>
              <a:t>O principio económico que </a:t>
            </a:r>
            <a:r>
              <a:rPr lang="es-ES" dirty="0" err="1" smtClean="0"/>
              <a:t>vai</a:t>
            </a:r>
            <a:r>
              <a:rPr lang="es-ES" dirty="0" smtClean="0"/>
              <a:t> </a:t>
            </a:r>
            <a:r>
              <a:rPr lang="es-ES" dirty="0" err="1" smtClean="0"/>
              <a:t>rexer</a:t>
            </a:r>
            <a:r>
              <a:rPr lang="es-ES" dirty="0" smtClean="0"/>
              <a:t> a política económica fascista é a autarquía, é </a:t>
            </a:r>
            <a:r>
              <a:rPr lang="es-ES" dirty="0" err="1" smtClean="0"/>
              <a:t>dicir</a:t>
            </a:r>
            <a:r>
              <a:rPr lang="es-ES" dirty="0" smtClean="0"/>
              <a:t>, conseguir a </a:t>
            </a:r>
            <a:r>
              <a:rPr lang="es-ES" dirty="0" err="1" smtClean="0"/>
              <a:t>produción</a:t>
            </a:r>
            <a:r>
              <a:rPr lang="es-ES" dirty="0" smtClean="0"/>
              <a:t> do necesario para o propio país.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r>
              <a:rPr lang="es-ES" dirty="0" err="1" smtClean="0"/>
              <a:t>Na</a:t>
            </a:r>
            <a:r>
              <a:rPr lang="es-ES" dirty="0" smtClean="0"/>
              <a:t> Agricultura destacan: a “batalla do trigo” en 1925 </a:t>
            </a:r>
            <a:r>
              <a:rPr lang="es-ES" dirty="0" err="1" smtClean="0"/>
              <a:t>ou</a:t>
            </a:r>
            <a:r>
              <a:rPr lang="es-ES" dirty="0" smtClean="0"/>
              <a:t> a política de colonización rural. </a:t>
            </a:r>
            <a:r>
              <a:rPr lang="es-ES" dirty="0" err="1" smtClean="0"/>
              <a:t>Na</a:t>
            </a:r>
            <a:r>
              <a:rPr lang="es-ES" dirty="0" smtClean="0"/>
              <a:t> Industria, crea o IRI, </a:t>
            </a:r>
            <a:r>
              <a:rPr lang="es-ES" dirty="0" err="1" smtClean="0"/>
              <a:t>Istituto</a:t>
            </a:r>
            <a:r>
              <a:rPr lang="es-ES" dirty="0" smtClean="0"/>
              <a:t> per la </a:t>
            </a:r>
            <a:r>
              <a:rPr lang="es-ES" dirty="0" err="1" smtClean="0"/>
              <a:t>Riconstruzione</a:t>
            </a:r>
            <a:r>
              <a:rPr lang="es-ES" dirty="0" smtClean="0"/>
              <a:t> </a:t>
            </a:r>
            <a:r>
              <a:rPr lang="es-ES" dirty="0" err="1" smtClean="0"/>
              <a:t>Industriale</a:t>
            </a:r>
            <a:r>
              <a:rPr lang="es-ES" dirty="0" smtClean="0"/>
              <a:t> en 1933 </a:t>
            </a:r>
            <a:r>
              <a:rPr lang="es-ES" dirty="0" err="1" smtClean="0"/>
              <a:t>co</a:t>
            </a:r>
            <a:r>
              <a:rPr lang="es-ES" dirty="0" smtClean="0"/>
              <a:t> gallo de controlar a Industria Básica de Italia.</a:t>
            </a:r>
            <a:endParaRPr lang="es-E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412" y="1198286"/>
            <a:ext cx="5786478" cy="444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9" y="571480"/>
            <a:ext cx="45005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ADOUTRINAMENTO E MILITARIZACIÓN DA SOCIEDADE.</a:t>
            </a:r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err="1" smtClean="0"/>
              <a:t>Enxálzase</a:t>
            </a:r>
            <a:r>
              <a:rPr lang="es-ES" dirty="0" smtClean="0"/>
              <a:t> e </a:t>
            </a:r>
            <a:r>
              <a:rPr lang="es-ES" dirty="0" err="1" smtClean="0"/>
              <a:t>mitifícase</a:t>
            </a:r>
            <a:r>
              <a:rPr lang="es-ES" dirty="0" smtClean="0"/>
              <a:t> a figura do Duce en </a:t>
            </a:r>
            <a:r>
              <a:rPr lang="es-ES" dirty="0" err="1" smtClean="0"/>
              <a:t>tódolos</a:t>
            </a:r>
            <a:r>
              <a:rPr lang="es-ES" dirty="0" smtClean="0"/>
              <a:t> medios e nos libros escolares (A figura do </a:t>
            </a:r>
            <a:r>
              <a:rPr lang="es-ES" dirty="0" err="1" smtClean="0"/>
              <a:t>ditador</a:t>
            </a:r>
            <a:r>
              <a:rPr lang="es-ES" dirty="0" smtClean="0"/>
              <a:t>, coa </a:t>
            </a:r>
            <a:r>
              <a:rPr lang="es-ES" dirty="0" err="1" smtClean="0"/>
              <a:t>súa</a:t>
            </a:r>
            <a:r>
              <a:rPr lang="es-ES" dirty="0" smtClean="0"/>
              <a:t> figura robusta, cabeza rapada, mirada recia, graves e </a:t>
            </a:r>
            <a:r>
              <a:rPr lang="es-ES" dirty="0" err="1" smtClean="0"/>
              <a:t>teatrais</a:t>
            </a:r>
            <a:r>
              <a:rPr lang="es-ES" dirty="0" smtClean="0"/>
              <a:t> </a:t>
            </a:r>
            <a:r>
              <a:rPr lang="es-ES" dirty="0" err="1" smtClean="0"/>
              <a:t>acenos</a:t>
            </a:r>
            <a:r>
              <a:rPr lang="es-ES" dirty="0" smtClean="0"/>
              <a:t> e capaz de electrizar a </a:t>
            </a:r>
            <a:r>
              <a:rPr lang="es-ES" dirty="0" err="1" smtClean="0"/>
              <a:t>milleiros</a:t>
            </a:r>
            <a:r>
              <a:rPr lang="es-ES" dirty="0" smtClean="0"/>
              <a:t> de seguidores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concentracións</a:t>
            </a:r>
            <a:r>
              <a:rPr lang="es-ES" dirty="0" smtClean="0"/>
              <a:t> de Piazza Venecia en Roma).</a:t>
            </a:r>
            <a:endParaRPr lang="es-E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85728"/>
            <a:ext cx="2357436" cy="34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214686"/>
            <a:ext cx="239888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643314"/>
            <a:ext cx="3810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214290"/>
            <a:ext cx="8215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err="1" smtClean="0"/>
              <a:t>Ademais</a:t>
            </a:r>
            <a:r>
              <a:rPr lang="es-ES" dirty="0" smtClean="0"/>
              <a:t> </a:t>
            </a:r>
            <a:r>
              <a:rPr lang="es-ES" dirty="0" err="1" smtClean="0"/>
              <a:t>militarizou</a:t>
            </a:r>
            <a:r>
              <a:rPr lang="es-ES" dirty="0" smtClean="0"/>
              <a:t> a toda a </a:t>
            </a:r>
            <a:r>
              <a:rPr lang="es-ES" dirty="0" err="1" smtClean="0"/>
              <a:t>xuventude</a:t>
            </a:r>
            <a:r>
              <a:rPr lang="es-ES" dirty="0" smtClean="0"/>
              <a:t>: </a:t>
            </a:r>
          </a:p>
          <a:p>
            <a:pPr algn="just" hangingPunct="0"/>
            <a:r>
              <a:rPr lang="es-ES" dirty="0" err="1" smtClean="0"/>
              <a:t>ós</a:t>
            </a:r>
            <a:r>
              <a:rPr lang="es-ES" dirty="0" smtClean="0"/>
              <a:t> 12 anos, os Balillas, que recibían un fusil en miniatura. Logo os </a:t>
            </a:r>
            <a:r>
              <a:rPr lang="es-ES" dirty="0" err="1" smtClean="0"/>
              <a:t>Vangardistas</a:t>
            </a:r>
            <a:r>
              <a:rPr lang="es-ES" dirty="0" smtClean="0"/>
              <a:t> </a:t>
            </a:r>
            <a:r>
              <a:rPr lang="es-ES" dirty="0" err="1" smtClean="0"/>
              <a:t>aos</a:t>
            </a:r>
            <a:r>
              <a:rPr lang="es-ES" dirty="0" smtClean="0"/>
              <a:t> 14 anos e por último a </a:t>
            </a:r>
            <a:r>
              <a:rPr lang="es-ES" dirty="0" err="1" smtClean="0"/>
              <a:t>Xuventude</a:t>
            </a:r>
            <a:r>
              <a:rPr lang="es-ES" dirty="0" smtClean="0"/>
              <a:t>.</a:t>
            </a:r>
            <a:endParaRPr lang="es-ES" b="1" dirty="0" smtClean="0"/>
          </a:p>
          <a:p>
            <a:pPr algn="just" hangingPunct="0"/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organizou</a:t>
            </a:r>
            <a:r>
              <a:rPr lang="es-ES" dirty="0" smtClean="0"/>
              <a:t> o tempo libre dos italianos por medio da Opera </a:t>
            </a:r>
            <a:r>
              <a:rPr lang="es-ES" dirty="0" err="1" smtClean="0"/>
              <a:t>Nazionale</a:t>
            </a:r>
            <a:r>
              <a:rPr lang="es-ES" dirty="0" smtClean="0"/>
              <a:t> </a:t>
            </a:r>
            <a:r>
              <a:rPr lang="es-ES" dirty="0" err="1" smtClean="0"/>
              <a:t>Dopolavoro</a:t>
            </a:r>
            <a:r>
              <a:rPr lang="es-ES" dirty="0" smtClean="0"/>
              <a:t>.</a:t>
            </a:r>
            <a:endParaRPr lang="es-E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14488"/>
            <a:ext cx="66675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28236" y="500042"/>
            <a:ext cx="67169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gl-E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urde en Estados novos que aínda non tiñan consolidado o seu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sistema democrático.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Exemplos: Alemaña, Italia, Grecia ou España.</a:t>
            </a:r>
            <a:endParaRPr kumimoji="0" lang="gl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000240"/>
            <a:ext cx="2928952" cy="398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857364"/>
            <a:ext cx="7143800" cy="466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571480"/>
            <a:ext cx="4286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UNHA POLÍTICA EXTERIOR AGRESIVA NA PROCURA DE PRESTIXIO E FORMACIÓN DUN IMPERIO COLONIAL.</a:t>
            </a:r>
          </a:p>
          <a:p>
            <a:pPr algn="just" hangingPunct="0"/>
            <a:endParaRPr lang="es-ES" b="1" dirty="0" smtClean="0"/>
          </a:p>
          <a:p>
            <a:pPr algn="just"/>
            <a:r>
              <a:rPr lang="es-ES" dirty="0" smtClean="0"/>
              <a:t>Desde 1933 </a:t>
            </a:r>
            <a:r>
              <a:rPr lang="es-ES" dirty="0" err="1" smtClean="0"/>
              <a:t>incentivou</a:t>
            </a:r>
            <a:r>
              <a:rPr lang="es-ES" dirty="0" smtClean="0"/>
              <a:t> a política armamentista e </a:t>
            </a:r>
            <a:r>
              <a:rPr lang="es-ES" dirty="0" err="1" smtClean="0"/>
              <a:t>iniciou</a:t>
            </a:r>
            <a:r>
              <a:rPr lang="es-ES" dirty="0" smtClean="0"/>
              <a:t> 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espallamento</a:t>
            </a:r>
            <a:r>
              <a:rPr lang="es-ES" dirty="0" smtClean="0"/>
              <a:t>.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Desde Libia e Somalia, Mussolini tomará como </a:t>
            </a:r>
            <a:r>
              <a:rPr lang="es-ES" dirty="0" err="1" smtClean="0"/>
              <a:t>obxectivo</a:t>
            </a:r>
            <a:r>
              <a:rPr lang="es-ES" dirty="0" smtClean="0"/>
              <a:t> a conquista de Etiopía (contra </a:t>
            </a:r>
            <a:r>
              <a:rPr lang="es-ES" dirty="0" err="1" smtClean="0"/>
              <a:t>quen</a:t>
            </a:r>
            <a:r>
              <a:rPr lang="es-ES" dirty="0" smtClean="0"/>
              <a:t> os italianos </a:t>
            </a:r>
            <a:r>
              <a:rPr lang="es-ES" dirty="0" err="1" smtClean="0"/>
              <a:t>xa</a:t>
            </a:r>
            <a:r>
              <a:rPr lang="es-ES" dirty="0" smtClean="0"/>
              <a:t> sufrirán </a:t>
            </a:r>
            <a:r>
              <a:rPr lang="es-ES" dirty="0" err="1" smtClean="0"/>
              <a:t>unha</a:t>
            </a:r>
            <a:r>
              <a:rPr lang="es-ES" dirty="0" smtClean="0"/>
              <a:t> importante derrota en </a:t>
            </a:r>
            <a:r>
              <a:rPr lang="es-ES" dirty="0" err="1" smtClean="0"/>
              <a:t>Adua</a:t>
            </a:r>
            <a:r>
              <a:rPr lang="es-ES" dirty="0" smtClean="0"/>
              <a:t> en 1896).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Tras utilizar todo un </a:t>
            </a:r>
            <a:r>
              <a:rPr lang="es-ES" dirty="0" err="1" smtClean="0"/>
              <a:t>exército</a:t>
            </a:r>
            <a:r>
              <a:rPr lang="es-ES" dirty="0" smtClean="0"/>
              <a:t> moderno de 400.000 </a:t>
            </a:r>
            <a:r>
              <a:rPr lang="es-ES" dirty="0" err="1" smtClean="0"/>
              <a:t>homes</a:t>
            </a:r>
            <a:r>
              <a:rPr lang="es-ES" dirty="0" smtClean="0"/>
              <a:t> con aviación, artillería e gases, o 5 de </a:t>
            </a:r>
            <a:r>
              <a:rPr lang="es-ES" dirty="0" err="1" smtClean="0"/>
              <a:t>maio</a:t>
            </a:r>
            <a:r>
              <a:rPr lang="es-ES" dirty="0" smtClean="0"/>
              <a:t> de 1936 </a:t>
            </a:r>
            <a:r>
              <a:rPr lang="es-ES" dirty="0" err="1" smtClean="0"/>
              <a:t>apoderáronse</a:t>
            </a:r>
            <a:r>
              <a:rPr lang="es-ES" dirty="0" smtClean="0"/>
              <a:t> da capital, rematando coa guerra e incorporando Etiopía. </a:t>
            </a:r>
            <a:endParaRPr lang="gl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0424" y="428604"/>
            <a:ext cx="432184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En 1936 Mussolini </a:t>
            </a:r>
            <a:r>
              <a:rPr lang="es-ES" dirty="0" err="1" smtClean="0"/>
              <a:t>apoiará</a:t>
            </a:r>
            <a:r>
              <a:rPr lang="es-ES" dirty="0" smtClean="0"/>
              <a:t> </a:t>
            </a:r>
            <a:r>
              <a:rPr lang="es-ES" dirty="0" err="1" smtClean="0"/>
              <a:t>cuns</a:t>
            </a:r>
            <a:r>
              <a:rPr lang="es-ES" dirty="0" smtClean="0"/>
              <a:t> 40.000 soldados ó </a:t>
            </a:r>
            <a:r>
              <a:rPr lang="es-ES" dirty="0" err="1" smtClean="0"/>
              <a:t>exército</a:t>
            </a:r>
            <a:r>
              <a:rPr lang="es-ES" dirty="0" smtClean="0"/>
              <a:t> do </a:t>
            </a:r>
            <a:r>
              <a:rPr lang="es-ES" dirty="0" err="1" smtClean="0"/>
              <a:t>xeneral</a:t>
            </a:r>
            <a:r>
              <a:rPr lang="es-ES" dirty="0" smtClean="0"/>
              <a:t> Franco en España. Antes da II Guerra Mundial Mussolini </a:t>
            </a:r>
            <a:r>
              <a:rPr lang="es-ES" dirty="0" err="1" smtClean="0"/>
              <a:t>achegarase</a:t>
            </a:r>
            <a:r>
              <a:rPr lang="es-ES" dirty="0" smtClean="0"/>
              <a:t> a Hitler e </a:t>
            </a:r>
            <a:r>
              <a:rPr lang="es-ES" dirty="0" err="1" smtClean="0"/>
              <a:t>apoderarase</a:t>
            </a:r>
            <a:r>
              <a:rPr lang="es-ES" dirty="0" smtClean="0"/>
              <a:t> de Albania. En 1939 firmará o Pacto de </a:t>
            </a:r>
            <a:r>
              <a:rPr lang="es-ES" dirty="0" err="1" smtClean="0"/>
              <a:t>Aceiro</a:t>
            </a:r>
            <a:r>
              <a:rPr lang="es-ES" dirty="0" smtClean="0"/>
              <a:t> con </a:t>
            </a:r>
            <a:r>
              <a:rPr lang="es-ES" dirty="0" err="1" smtClean="0"/>
              <a:t>Alemaña</a:t>
            </a:r>
            <a:r>
              <a:rPr lang="es-ES" dirty="0" smtClean="0"/>
              <a:t>, alianza entre os 2 países totalitarios que os levará a compartir o </a:t>
            </a:r>
            <a:r>
              <a:rPr lang="es-ES" dirty="0" err="1" smtClean="0"/>
              <a:t>mesmo</a:t>
            </a:r>
            <a:r>
              <a:rPr lang="es-ES" dirty="0" smtClean="0"/>
              <a:t> bando </a:t>
            </a:r>
            <a:r>
              <a:rPr lang="es-ES" dirty="0" err="1" smtClean="0"/>
              <a:t>na</a:t>
            </a:r>
            <a:r>
              <a:rPr lang="es-ES" dirty="0" smtClean="0"/>
              <a:t> Guerra Mundial.</a:t>
            </a:r>
            <a:endParaRPr lang="es-E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416721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43182"/>
            <a:ext cx="408986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5984" y="142852"/>
            <a:ext cx="4250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600" dirty="0" smtClean="0"/>
              <a:t>A  ALEMAÑA  NAZI</a:t>
            </a:r>
            <a:endParaRPr lang="gl-E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785794"/>
            <a:ext cx="5000660" cy="591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357166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b="1" dirty="0" smtClean="0"/>
              <a:t>O ACCESO DOS NAZIS AO PODER</a:t>
            </a:r>
          </a:p>
          <a:p>
            <a:r>
              <a:rPr lang="es-ES" dirty="0" smtClean="0"/>
              <a:t>En 1919 fúndase en </a:t>
            </a:r>
            <a:r>
              <a:rPr lang="es-ES" dirty="0" err="1" smtClean="0"/>
              <a:t>Munich</a:t>
            </a:r>
            <a:r>
              <a:rPr lang="es-ES" dirty="0" smtClean="0"/>
              <a:t> o Partido dos </a:t>
            </a:r>
            <a:r>
              <a:rPr lang="es-ES" dirty="0" err="1" smtClean="0"/>
              <a:t>Traballadores</a:t>
            </a:r>
            <a:r>
              <a:rPr lang="es-ES" dirty="0" smtClean="0"/>
              <a:t> </a:t>
            </a:r>
            <a:r>
              <a:rPr lang="es-ES" dirty="0" err="1" smtClean="0"/>
              <a:t>Alemáns</a:t>
            </a:r>
            <a:r>
              <a:rPr lang="es-ES" dirty="0" smtClean="0"/>
              <a:t>. </a:t>
            </a:r>
            <a:r>
              <a:rPr lang="es-ES" dirty="0" err="1" smtClean="0"/>
              <a:t>Nese</a:t>
            </a:r>
            <a:r>
              <a:rPr lang="es-ES" dirty="0" smtClean="0"/>
              <a:t> </a:t>
            </a:r>
            <a:r>
              <a:rPr lang="es-ES" dirty="0" err="1" smtClean="0"/>
              <a:t>mesmo</a:t>
            </a:r>
            <a:r>
              <a:rPr lang="es-ES" dirty="0" smtClean="0"/>
              <a:t> ano, </a:t>
            </a:r>
            <a:r>
              <a:rPr lang="es-ES" dirty="0" err="1" smtClean="0"/>
              <a:t>co</a:t>
            </a:r>
            <a:r>
              <a:rPr lang="es-ES" dirty="0" smtClean="0"/>
              <a:t> encargo do </a:t>
            </a:r>
            <a:r>
              <a:rPr lang="es-ES" dirty="0" err="1" smtClean="0"/>
              <a:t>Servizo</a:t>
            </a:r>
            <a:r>
              <a:rPr lang="es-ES" dirty="0" smtClean="0"/>
              <a:t> de </a:t>
            </a:r>
            <a:r>
              <a:rPr lang="es-ES" dirty="0" err="1" smtClean="0"/>
              <a:t>Intelixencia</a:t>
            </a:r>
            <a:r>
              <a:rPr lang="es-ES" dirty="0" smtClean="0"/>
              <a:t> Militar de </a:t>
            </a:r>
            <a:r>
              <a:rPr lang="es-ES" dirty="0" err="1" smtClean="0"/>
              <a:t>acadar</a:t>
            </a:r>
            <a:r>
              <a:rPr lang="es-ES" dirty="0" smtClean="0"/>
              <a:t> información sobre un dos grupos políticos de </a:t>
            </a:r>
            <a:r>
              <a:rPr lang="es-ES" dirty="0" err="1" smtClean="0"/>
              <a:t>dereita</a:t>
            </a:r>
            <a:r>
              <a:rPr lang="es-ES" dirty="0" smtClean="0"/>
              <a:t> que se estaban a formar, Adolf Hitler </a:t>
            </a:r>
            <a:r>
              <a:rPr lang="es-ES" dirty="0" err="1" smtClean="0"/>
              <a:t>afíliase</a:t>
            </a:r>
            <a:r>
              <a:rPr lang="es-ES" dirty="0" smtClean="0"/>
              <a:t> ó Partido. </a:t>
            </a:r>
            <a:r>
              <a:rPr lang="es-ES" dirty="0" err="1" smtClean="0"/>
              <a:t>Moi</a:t>
            </a:r>
            <a:r>
              <a:rPr lang="es-ES" dirty="0" smtClean="0"/>
              <a:t> cedo, desde o </a:t>
            </a:r>
            <a:r>
              <a:rPr lang="es-ES" dirty="0" err="1" smtClean="0"/>
              <a:t>posto</a:t>
            </a:r>
            <a:r>
              <a:rPr lang="es-ES" dirty="0" smtClean="0"/>
              <a:t> de encargado de propaganda</a:t>
            </a:r>
            <a:endParaRPr lang="gl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6380457" cy="40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357166"/>
            <a:ext cx="878684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dirty="0" smtClean="0"/>
              <a:t>HITLER VAI LIDERANDO A ORGANIZACIÓN E ACTUACIÓN DO PARTIDO:</a:t>
            </a: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r>
              <a:rPr lang="es-ES" dirty="0" smtClean="0"/>
              <a:t>Organiza numerosas </a:t>
            </a:r>
            <a:r>
              <a:rPr lang="es-ES" dirty="0" err="1" smtClean="0"/>
              <a:t>reunións</a:t>
            </a:r>
            <a:r>
              <a:rPr lang="es-ES" dirty="0" smtClean="0"/>
              <a:t>, marchas e desfiles propagandísticos</a:t>
            </a:r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marL="285750" lvl="0" indent="-285750" hangingPunct="0">
              <a:buFontTx/>
              <a:buChar char="-"/>
            </a:pPr>
            <a:endParaRPr lang="es-ES" b="1" dirty="0" smtClean="0"/>
          </a:p>
          <a:p>
            <a:pPr lvl="0" hangingPunct="0"/>
            <a:r>
              <a:rPr lang="es-ES" dirty="0" smtClean="0"/>
              <a:t>- </a:t>
            </a:r>
            <a:r>
              <a:rPr lang="es-ES" dirty="0" err="1" smtClean="0"/>
              <a:t>Dá</a:t>
            </a:r>
            <a:r>
              <a:rPr lang="es-ES" dirty="0" smtClean="0"/>
              <a:t> un </a:t>
            </a:r>
            <a:r>
              <a:rPr lang="es-ES" dirty="0" err="1" smtClean="0"/>
              <a:t>novo</a:t>
            </a:r>
            <a:r>
              <a:rPr lang="es-ES" dirty="0" smtClean="0"/>
              <a:t> </a:t>
            </a:r>
            <a:r>
              <a:rPr lang="es-ES" dirty="0" err="1" smtClean="0"/>
              <a:t>nome</a:t>
            </a:r>
            <a:r>
              <a:rPr lang="es-ES" dirty="0" smtClean="0"/>
              <a:t> ó </a:t>
            </a:r>
            <a:r>
              <a:rPr lang="es-ES" dirty="0" err="1" smtClean="0"/>
              <a:t>seu</a:t>
            </a:r>
            <a:r>
              <a:rPr lang="es-ES" dirty="0" smtClean="0"/>
              <a:t> Partido. Partido nacional-socialista dos </a:t>
            </a:r>
            <a:r>
              <a:rPr lang="es-ES" dirty="0" err="1" smtClean="0"/>
              <a:t>traballadores</a:t>
            </a:r>
            <a:r>
              <a:rPr lang="es-ES" dirty="0" smtClean="0"/>
              <a:t> </a:t>
            </a:r>
            <a:r>
              <a:rPr lang="es-ES" dirty="0" err="1" smtClean="0"/>
              <a:t>alemáns</a:t>
            </a:r>
            <a:r>
              <a:rPr lang="es-ES" dirty="0" smtClean="0"/>
              <a:t> (NSDAP)</a:t>
            </a:r>
            <a:endParaRPr lang="es-ES" b="1" dirty="0" smtClean="0"/>
          </a:p>
          <a:p>
            <a:pPr lvl="0" hangingPunct="0"/>
            <a:r>
              <a:rPr lang="es-ES" dirty="0" smtClean="0"/>
              <a:t>- Organiza as SA (</a:t>
            </a:r>
            <a:r>
              <a:rPr lang="es-ES" dirty="0" err="1" smtClean="0"/>
              <a:t>Seccións</a:t>
            </a:r>
            <a:r>
              <a:rPr lang="es-ES" dirty="0" smtClean="0"/>
              <a:t> de Asalto) </a:t>
            </a:r>
            <a:r>
              <a:rPr lang="es-ES" dirty="0" err="1" smtClean="0"/>
              <a:t>forza</a:t>
            </a:r>
            <a:r>
              <a:rPr lang="es-ES" dirty="0" smtClean="0"/>
              <a:t> uniformada de choque </a:t>
            </a:r>
            <a:r>
              <a:rPr lang="es-ES" dirty="0" err="1" smtClean="0"/>
              <a:t>fronte</a:t>
            </a:r>
            <a:r>
              <a:rPr lang="es-ES" dirty="0" smtClean="0"/>
              <a:t> </a:t>
            </a:r>
            <a:r>
              <a:rPr lang="es-ES" dirty="0" err="1" smtClean="0"/>
              <a:t>ós</a:t>
            </a:r>
            <a:r>
              <a:rPr lang="es-ES" dirty="0" smtClean="0"/>
              <a:t> adversarios políticos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052736"/>
            <a:ext cx="6596806" cy="43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142852"/>
            <a:ext cx="47149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es-ES" dirty="0" smtClean="0"/>
              <a:t>Elabora un </a:t>
            </a:r>
            <a:r>
              <a:rPr lang="es-ES" b="1" dirty="0" smtClean="0"/>
              <a:t>programa de 25 puntos</a:t>
            </a:r>
            <a:r>
              <a:rPr lang="es-ES" dirty="0" smtClean="0"/>
              <a:t> </a:t>
            </a:r>
            <a:r>
              <a:rPr lang="es-ES" dirty="0" err="1" smtClean="0"/>
              <a:t>onde</a:t>
            </a:r>
            <a:r>
              <a:rPr lang="es-ES" dirty="0" smtClean="0"/>
              <a:t> se </a:t>
            </a:r>
            <a:r>
              <a:rPr lang="es-ES" dirty="0" err="1" smtClean="0"/>
              <a:t>recollen</a:t>
            </a:r>
            <a:r>
              <a:rPr lang="es-ES" dirty="0" smtClean="0"/>
              <a:t> algún dos principios do nazismo: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       .  Abolición dos Tratados de Versalles e Saint </a:t>
            </a:r>
            <a:r>
              <a:rPr lang="es-ES" dirty="0" err="1" smtClean="0"/>
              <a:t>Germain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       .  </a:t>
            </a:r>
            <a:r>
              <a:rPr lang="es-ES" dirty="0" err="1" smtClean="0"/>
              <a:t>Construción</a:t>
            </a:r>
            <a:r>
              <a:rPr lang="es-ES" dirty="0" smtClean="0"/>
              <a:t> </a:t>
            </a:r>
            <a:r>
              <a:rPr lang="es-ES" dirty="0" err="1" smtClean="0"/>
              <a:t>dunha</a:t>
            </a:r>
            <a:r>
              <a:rPr lang="es-ES" dirty="0" smtClean="0"/>
              <a:t> </a:t>
            </a:r>
            <a:r>
              <a:rPr lang="es-ES" b="1" dirty="0" smtClean="0"/>
              <a:t>Gran </a:t>
            </a:r>
            <a:r>
              <a:rPr lang="es-ES" b="1" dirty="0" err="1" smtClean="0"/>
              <a:t>Alemaña</a:t>
            </a:r>
            <a:r>
              <a:rPr lang="es-ES" dirty="0" smtClean="0"/>
              <a:t> que reúna a </a:t>
            </a:r>
            <a:r>
              <a:rPr lang="es-ES" dirty="0" err="1" smtClean="0"/>
              <a:t>tódolos</a:t>
            </a:r>
            <a:r>
              <a:rPr lang="es-ES" dirty="0" smtClean="0"/>
              <a:t> </a:t>
            </a:r>
            <a:r>
              <a:rPr lang="es-ES" dirty="0" err="1" smtClean="0"/>
              <a:t>alemáns</a:t>
            </a:r>
            <a:r>
              <a:rPr lang="es-ES" dirty="0" smtClean="0"/>
              <a:t> por mor do </a:t>
            </a:r>
            <a:r>
              <a:rPr lang="es-ES" dirty="0" err="1" smtClean="0"/>
              <a:t>dereito</a:t>
            </a:r>
            <a:r>
              <a:rPr lang="es-ES" dirty="0" smtClean="0"/>
              <a:t> dos pobos a </a:t>
            </a:r>
            <a:r>
              <a:rPr lang="es-ES" dirty="0" err="1" smtClean="0"/>
              <a:t>rexer</a:t>
            </a:r>
            <a:r>
              <a:rPr lang="es-ES" dirty="0" smtClean="0"/>
              <a:t> os </a:t>
            </a:r>
            <a:r>
              <a:rPr lang="es-ES" dirty="0" err="1" smtClean="0"/>
              <a:t>seus</a:t>
            </a:r>
            <a:r>
              <a:rPr lang="es-ES" dirty="0" smtClean="0"/>
              <a:t> destinos (un dos principios de Wilson)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       . </a:t>
            </a:r>
            <a:r>
              <a:rPr lang="es-ES" b="1" dirty="0" err="1" smtClean="0"/>
              <a:t>Lebensraum</a:t>
            </a:r>
            <a:r>
              <a:rPr lang="es-ES" b="1" dirty="0" smtClean="0"/>
              <a:t> (Teoría do </a:t>
            </a:r>
            <a:r>
              <a:rPr lang="es-ES" b="1" dirty="0" err="1" smtClean="0"/>
              <a:t>espazo</a:t>
            </a:r>
            <a:r>
              <a:rPr lang="es-ES" b="1" dirty="0" smtClean="0"/>
              <a:t> vital):</a:t>
            </a:r>
            <a:r>
              <a:rPr lang="es-ES" dirty="0" smtClean="0"/>
              <a:t> Incorporación de novas </a:t>
            </a:r>
            <a:r>
              <a:rPr lang="es-ES" dirty="0" err="1" smtClean="0"/>
              <a:t>terras</a:t>
            </a:r>
            <a:r>
              <a:rPr lang="es-ES" dirty="0" smtClean="0"/>
              <a:t>, necesarias para as necesidades do pobo alemán e instalar a </a:t>
            </a:r>
            <a:r>
              <a:rPr lang="es-ES" dirty="0" err="1" smtClean="0"/>
              <a:t>poboación</a:t>
            </a:r>
            <a:r>
              <a:rPr lang="es-ES" dirty="0" smtClean="0"/>
              <a:t> </a:t>
            </a:r>
            <a:r>
              <a:rPr lang="es-ES" dirty="0" err="1" smtClean="0"/>
              <a:t>xermana</a:t>
            </a:r>
            <a:r>
              <a:rPr lang="es-ES" dirty="0" smtClean="0"/>
              <a:t>.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        .  </a:t>
            </a:r>
            <a:r>
              <a:rPr lang="es-ES" dirty="0" err="1" smtClean="0"/>
              <a:t>Diferenza</a:t>
            </a:r>
            <a:r>
              <a:rPr lang="es-ES" dirty="0" smtClean="0"/>
              <a:t> entre os </a:t>
            </a:r>
            <a:r>
              <a:rPr lang="es-ES" dirty="0" err="1" smtClean="0"/>
              <a:t>cidadáns</a:t>
            </a:r>
            <a:r>
              <a:rPr lang="es-ES" dirty="0" smtClean="0"/>
              <a:t> </a:t>
            </a:r>
            <a:r>
              <a:rPr lang="es-ES" dirty="0" err="1" smtClean="0"/>
              <a:t>alemáns</a:t>
            </a:r>
            <a:r>
              <a:rPr lang="es-ES" dirty="0" smtClean="0"/>
              <a:t> (de </a:t>
            </a:r>
            <a:r>
              <a:rPr lang="es-ES" dirty="0" err="1" smtClean="0"/>
              <a:t>sangue</a:t>
            </a:r>
            <a:r>
              <a:rPr lang="es-ES" dirty="0" smtClean="0"/>
              <a:t> alemán) que </a:t>
            </a:r>
            <a:r>
              <a:rPr lang="es-ES" dirty="0" err="1" smtClean="0"/>
              <a:t>teñen</a:t>
            </a:r>
            <a:r>
              <a:rPr lang="es-ES" dirty="0" smtClean="0"/>
              <a:t> </a:t>
            </a:r>
            <a:r>
              <a:rPr lang="es-ES" dirty="0" err="1" smtClean="0"/>
              <a:t>tódolos</a:t>
            </a:r>
            <a:r>
              <a:rPr lang="es-ES" dirty="0" smtClean="0"/>
              <a:t> </a:t>
            </a:r>
            <a:r>
              <a:rPr lang="es-ES" dirty="0" err="1" smtClean="0"/>
              <a:t>dereitos</a:t>
            </a:r>
            <a:r>
              <a:rPr lang="es-ES" dirty="0" smtClean="0"/>
              <a:t>;  e os non </a:t>
            </a:r>
            <a:r>
              <a:rPr lang="es-ES" dirty="0" err="1" smtClean="0"/>
              <a:t>cidadáns</a:t>
            </a:r>
            <a:r>
              <a:rPr lang="es-ES" dirty="0" smtClean="0"/>
              <a:t>, entre os que se </a:t>
            </a:r>
            <a:r>
              <a:rPr lang="es-ES" dirty="0" err="1" smtClean="0"/>
              <a:t>inclúen</a:t>
            </a:r>
            <a:r>
              <a:rPr lang="es-ES" dirty="0" smtClean="0"/>
              <a:t> os </a:t>
            </a:r>
            <a:r>
              <a:rPr lang="es-ES" dirty="0" err="1" smtClean="0"/>
              <a:t>xudeus</a:t>
            </a:r>
            <a:r>
              <a:rPr lang="es-ES" dirty="0" smtClean="0"/>
              <a:t>, </a:t>
            </a:r>
            <a:r>
              <a:rPr lang="es-ES" dirty="0" err="1" smtClean="0"/>
              <a:t>afastados</a:t>
            </a:r>
            <a:r>
              <a:rPr lang="es-ES" dirty="0" smtClean="0"/>
              <a:t> e </a:t>
            </a:r>
            <a:r>
              <a:rPr lang="es-ES" dirty="0" err="1" smtClean="0"/>
              <a:t>sen</a:t>
            </a:r>
            <a:r>
              <a:rPr lang="es-ES" dirty="0" smtClean="0"/>
              <a:t> </a:t>
            </a:r>
            <a:r>
              <a:rPr lang="es-ES" dirty="0" err="1" smtClean="0"/>
              <a:t>dereitos</a:t>
            </a:r>
            <a:r>
              <a:rPr lang="es-ES" dirty="0" smtClean="0"/>
              <a:t>.</a:t>
            </a:r>
            <a:endParaRPr lang="es-ES" b="1" dirty="0" smtClean="0"/>
          </a:p>
          <a:p>
            <a:pPr algn="just" hangingPunct="0"/>
            <a:r>
              <a:rPr lang="es-ES" dirty="0" smtClean="0"/>
              <a:t>                 .   Estado totalitario. Intervén </a:t>
            </a:r>
            <a:r>
              <a:rPr lang="es-ES" dirty="0" err="1" smtClean="0"/>
              <a:t>na</a:t>
            </a:r>
            <a:r>
              <a:rPr lang="es-ES" dirty="0" smtClean="0"/>
              <a:t> economía coa </a:t>
            </a:r>
            <a:r>
              <a:rPr lang="es-ES" dirty="0" err="1" smtClean="0"/>
              <a:t>posibilidade</a:t>
            </a:r>
            <a:r>
              <a:rPr lang="es-ES" dirty="0" smtClean="0"/>
              <a:t> de nacionalización de empresas, confiscación de beneficios. </a:t>
            </a:r>
            <a:r>
              <a:rPr lang="es-ES" dirty="0" err="1" smtClean="0"/>
              <a:t>Elimínase</a:t>
            </a:r>
            <a:r>
              <a:rPr lang="es-ES" dirty="0" smtClean="0"/>
              <a:t> o Parlamentarismo e as </a:t>
            </a:r>
            <a:r>
              <a:rPr lang="es-ES" dirty="0" err="1" smtClean="0"/>
              <a:t>Liberdades</a:t>
            </a:r>
            <a:r>
              <a:rPr lang="es-ES" dirty="0" smtClean="0"/>
              <a:t>.</a:t>
            </a:r>
            <a:endParaRPr lang="es-ES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7166"/>
            <a:ext cx="410035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428604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O PUTSCH DE MUNICH.</a:t>
            </a:r>
          </a:p>
          <a:p>
            <a:pPr algn="just"/>
            <a:r>
              <a:rPr lang="es-ES" dirty="0" err="1" smtClean="0"/>
              <a:t>Nun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momento Hitler tentará conquistar o poder mediante un golpe de estado- </a:t>
            </a:r>
            <a:r>
              <a:rPr lang="es-ES" dirty="0" err="1" smtClean="0"/>
              <a:t>Putsch</a:t>
            </a:r>
            <a:r>
              <a:rPr lang="es-ES" dirty="0" smtClean="0"/>
              <a:t> de </a:t>
            </a:r>
            <a:r>
              <a:rPr lang="es-ES" dirty="0" err="1" smtClean="0"/>
              <a:t>Munich</a:t>
            </a:r>
            <a:r>
              <a:rPr lang="es-ES" dirty="0" smtClean="0"/>
              <a:t> de </a:t>
            </a:r>
            <a:r>
              <a:rPr lang="es-ES" dirty="0" err="1" smtClean="0"/>
              <a:t>novembro</a:t>
            </a:r>
            <a:r>
              <a:rPr lang="es-ES" dirty="0" smtClean="0"/>
              <a:t> de 1923- que </a:t>
            </a:r>
            <a:r>
              <a:rPr lang="es-ES" dirty="0" err="1" smtClean="0"/>
              <a:t>resultou</a:t>
            </a:r>
            <a:r>
              <a:rPr lang="es-ES" dirty="0" smtClean="0"/>
              <a:t> </a:t>
            </a:r>
            <a:r>
              <a:rPr lang="es-ES" dirty="0" err="1" smtClean="0"/>
              <a:t>falido</a:t>
            </a:r>
            <a:r>
              <a:rPr lang="es-ES" dirty="0" smtClean="0"/>
              <a:t> e que </a:t>
            </a:r>
            <a:r>
              <a:rPr lang="es-ES" dirty="0" err="1" smtClean="0"/>
              <a:t>rematou</a:t>
            </a:r>
            <a:r>
              <a:rPr lang="es-ES" dirty="0" smtClean="0"/>
              <a:t> con Hitler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cadea</a:t>
            </a:r>
            <a:endParaRPr lang="gl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357982" cy="423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428604"/>
            <a:ext cx="4286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Condenado a 5 anos, </a:t>
            </a:r>
            <a:r>
              <a:rPr lang="es-ES" dirty="0" err="1" smtClean="0"/>
              <a:t>aínda</a:t>
            </a:r>
            <a:r>
              <a:rPr lang="es-ES" dirty="0" smtClean="0"/>
              <a:t> que permanecerá </a:t>
            </a:r>
            <a:r>
              <a:rPr lang="es-ES" dirty="0" err="1" smtClean="0"/>
              <a:t>só</a:t>
            </a:r>
            <a:r>
              <a:rPr lang="es-ES" dirty="0" smtClean="0"/>
              <a:t> 15 meses, </a:t>
            </a:r>
            <a:r>
              <a:rPr lang="es-ES" dirty="0" err="1" smtClean="0"/>
              <a:t>aproveitará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estanza</a:t>
            </a:r>
            <a:r>
              <a:rPr lang="es-ES" dirty="0" smtClean="0"/>
              <a:t> para escribir a </a:t>
            </a:r>
            <a:r>
              <a:rPr lang="es-ES" dirty="0" err="1" smtClean="0"/>
              <a:t>súa</a:t>
            </a:r>
            <a:r>
              <a:rPr lang="es-ES" dirty="0" smtClean="0"/>
              <a:t> obra </a:t>
            </a:r>
            <a:r>
              <a:rPr lang="es-ES" dirty="0" err="1" smtClean="0"/>
              <a:t>Mein</a:t>
            </a:r>
            <a:r>
              <a:rPr lang="es-ES" dirty="0" smtClean="0"/>
              <a:t> </a:t>
            </a:r>
            <a:r>
              <a:rPr lang="es-ES" dirty="0" err="1" smtClean="0"/>
              <a:t>Kampf</a:t>
            </a:r>
            <a:r>
              <a:rPr lang="es-ES" dirty="0" smtClean="0"/>
              <a:t> (A </a:t>
            </a:r>
            <a:r>
              <a:rPr lang="es-ES" dirty="0" err="1" smtClean="0"/>
              <a:t>miña</a:t>
            </a:r>
            <a:r>
              <a:rPr lang="es-ES" dirty="0" smtClean="0"/>
              <a:t> </a:t>
            </a:r>
            <a:r>
              <a:rPr lang="es-ES" dirty="0" err="1" smtClean="0"/>
              <a:t>loita</a:t>
            </a:r>
            <a:r>
              <a:rPr lang="es-ES" dirty="0" smtClean="0"/>
              <a:t>) </a:t>
            </a:r>
            <a:r>
              <a:rPr lang="es-ES" dirty="0" err="1" smtClean="0"/>
              <a:t>onde</a:t>
            </a:r>
            <a:r>
              <a:rPr lang="es-ES" dirty="0" smtClean="0"/>
              <a:t> se </a:t>
            </a:r>
            <a:r>
              <a:rPr lang="es-ES" dirty="0" err="1" smtClean="0"/>
              <a:t>reflicten</a:t>
            </a:r>
            <a:r>
              <a:rPr lang="es-ES" dirty="0" smtClean="0"/>
              <a:t> fundamentalmente as </a:t>
            </a:r>
            <a:r>
              <a:rPr lang="es-ES" dirty="0" err="1" smtClean="0"/>
              <a:t>súas</a:t>
            </a:r>
            <a:r>
              <a:rPr lang="es-ES" dirty="0" smtClean="0"/>
              <a:t>  ideas racistas e pan-</a:t>
            </a:r>
            <a:r>
              <a:rPr lang="es-ES" dirty="0" err="1" smtClean="0"/>
              <a:t>xermanistas</a:t>
            </a:r>
            <a:r>
              <a:rPr lang="es-ES" dirty="0" smtClean="0"/>
              <a:t>:</a:t>
            </a:r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 smtClean="0"/>
          </a:p>
          <a:p>
            <a:pPr lvl="0" algn="just" hangingPunct="0">
              <a:buFontTx/>
              <a:buChar char="-"/>
            </a:pPr>
            <a:r>
              <a:rPr lang="es-ES" dirty="0" smtClean="0"/>
              <a:t>Dominio da raza aria: dominará </a:t>
            </a:r>
            <a:r>
              <a:rPr lang="es-ES" dirty="0" err="1" smtClean="0"/>
              <a:t>ás</a:t>
            </a:r>
            <a:r>
              <a:rPr lang="es-ES" dirty="0" smtClean="0"/>
              <a:t> razas inferiores e conquistará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forza</a:t>
            </a:r>
            <a:r>
              <a:rPr lang="es-ES" dirty="0" smtClean="0"/>
              <a:t> 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espazo</a:t>
            </a:r>
            <a:r>
              <a:rPr lang="es-ES" dirty="0" smtClean="0"/>
              <a:t> vital</a:t>
            </a:r>
          </a:p>
          <a:p>
            <a:pPr lvl="0" algn="just" hangingPunct="0"/>
            <a:endParaRPr lang="es-ES" b="1" dirty="0" smtClean="0"/>
          </a:p>
          <a:p>
            <a:pPr lvl="0" algn="just" hangingPunct="0">
              <a:buFontTx/>
              <a:buChar char="-"/>
            </a:pPr>
            <a:r>
              <a:rPr lang="es-ES" dirty="0" smtClean="0"/>
              <a:t>O individuo está subordinado ó Estado</a:t>
            </a:r>
          </a:p>
          <a:p>
            <a:pPr lvl="0" algn="just" hangingPunct="0"/>
            <a:endParaRPr lang="es-ES" b="1" dirty="0" smtClean="0"/>
          </a:p>
          <a:p>
            <a:pPr lvl="0" algn="just" hangingPunct="0"/>
            <a:r>
              <a:rPr lang="es-ES" dirty="0" smtClean="0"/>
              <a:t>-   </a:t>
            </a:r>
            <a:r>
              <a:rPr lang="es-ES" dirty="0" err="1" smtClean="0"/>
              <a:t>Ditadura</a:t>
            </a:r>
            <a:r>
              <a:rPr lang="es-ES" dirty="0" smtClean="0"/>
              <a:t> do </a:t>
            </a:r>
            <a:r>
              <a:rPr lang="es-ES" dirty="0" err="1" smtClean="0"/>
              <a:t>Führer</a:t>
            </a:r>
            <a:endParaRPr lang="es-ES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13385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326453"/>
            <a:ext cx="835824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OS ANOS DIFÍCILES. 1924-1929.</a:t>
            </a:r>
          </a:p>
          <a:p>
            <a:pPr algn="just" hangingPunct="0"/>
            <a:r>
              <a:rPr lang="es-ES" dirty="0" err="1" smtClean="0"/>
              <a:t>Despois</a:t>
            </a:r>
            <a:r>
              <a:rPr lang="es-ES" dirty="0" smtClean="0"/>
              <a:t> do fracaso do </a:t>
            </a:r>
            <a:r>
              <a:rPr lang="es-ES" dirty="0" err="1" smtClean="0"/>
              <a:t>Putsch</a:t>
            </a:r>
            <a:r>
              <a:rPr lang="es-ES" dirty="0" smtClean="0"/>
              <a:t> de </a:t>
            </a:r>
            <a:r>
              <a:rPr lang="es-ES" dirty="0" err="1" smtClean="0"/>
              <a:t>Munich</a:t>
            </a:r>
            <a:r>
              <a:rPr lang="es-ES" dirty="0" smtClean="0"/>
              <a:t>, a </a:t>
            </a:r>
            <a:r>
              <a:rPr lang="es-ES" dirty="0" err="1" smtClean="0"/>
              <a:t>estratexia</a:t>
            </a:r>
            <a:r>
              <a:rPr lang="es-ES" dirty="0" smtClean="0"/>
              <a:t> de Hitler </a:t>
            </a:r>
            <a:r>
              <a:rPr lang="es-ES" dirty="0" err="1" smtClean="0"/>
              <a:t>centrarase</a:t>
            </a:r>
            <a:r>
              <a:rPr lang="es-ES" dirty="0" smtClean="0"/>
              <a:t> en:</a:t>
            </a: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r>
              <a:rPr lang="es-ES" dirty="0" smtClean="0"/>
              <a:t>Conseguir todo o poder dentro do partido (O principio do </a:t>
            </a:r>
            <a:r>
              <a:rPr lang="es-ES" dirty="0" err="1" smtClean="0"/>
              <a:t>Führer</a:t>
            </a:r>
            <a:r>
              <a:rPr lang="es-ES" dirty="0" smtClean="0"/>
              <a:t>) </a:t>
            </a:r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endParaRPr lang="es-ES" b="1" dirty="0" smtClean="0"/>
          </a:p>
          <a:p>
            <a:pPr marL="285750" indent="-285750" algn="just" hangingPunct="0">
              <a:buFontTx/>
              <a:buChar char="-"/>
            </a:pPr>
            <a:r>
              <a:rPr lang="es-ES" dirty="0" err="1" smtClean="0"/>
              <a:t>Reestruturar</a:t>
            </a:r>
            <a:r>
              <a:rPr lang="es-ES" dirty="0" smtClean="0"/>
              <a:t> o partido e creación de novas organización como as </a:t>
            </a:r>
            <a:r>
              <a:rPr lang="es-ES" dirty="0" err="1" smtClean="0"/>
              <a:t>Xuventudes</a:t>
            </a:r>
            <a:r>
              <a:rPr lang="es-ES" dirty="0" smtClean="0"/>
              <a:t> Hitlerianas. </a:t>
            </a:r>
          </a:p>
          <a:p>
            <a:pPr algn="just" hangingPunct="0"/>
            <a:endParaRPr lang="es-ES" b="1" dirty="0" smtClean="0"/>
          </a:p>
          <a:p>
            <a:pPr algn="just" hangingPunct="0"/>
            <a:r>
              <a:rPr lang="es-ES" dirty="0" smtClean="0"/>
              <a:t> -  </a:t>
            </a:r>
            <a:r>
              <a:rPr lang="es-ES" dirty="0" err="1" smtClean="0"/>
              <a:t>Achegarse</a:t>
            </a:r>
            <a:r>
              <a:rPr lang="es-ES" dirty="0" smtClean="0"/>
              <a:t> </a:t>
            </a:r>
            <a:r>
              <a:rPr lang="es-ES" dirty="0" err="1" smtClean="0"/>
              <a:t>ós</a:t>
            </a:r>
            <a:r>
              <a:rPr lang="es-ES" dirty="0" smtClean="0"/>
              <a:t> grandes capitalistas e os partidos de </a:t>
            </a:r>
            <a:r>
              <a:rPr lang="es-ES" dirty="0" err="1" smtClean="0"/>
              <a:t>dereita</a:t>
            </a:r>
            <a:r>
              <a:rPr lang="es-ES" dirty="0" smtClean="0"/>
              <a:t>: elimina toda referencia ó Socialismo e admite a </a:t>
            </a:r>
            <a:r>
              <a:rPr lang="es-ES" dirty="0" err="1" smtClean="0"/>
              <a:t>propiedade</a:t>
            </a:r>
            <a:r>
              <a:rPr lang="es-ES" dirty="0" smtClean="0"/>
              <a:t> privada como un dos </a:t>
            </a:r>
            <a:r>
              <a:rPr lang="es-ES" dirty="0" err="1" smtClean="0"/>
              <a:t>seus</a:t>
            </a:r>
            <a:r>
              <a:rPr lang="es-ES" dirty="0" smtClean="0"/>
              <a:t> puntos.</a:t>
            </a:r>
            <a:endParaRPr lang="es-ES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412776"/>
            <a:ext cx="4286280" cy="336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88640"/>
            <a:ext cx="60443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 ASCENSIÓN DO NSDAP E A CHEGADA Ó PODER.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4282" y="620688"/>
            <a:ext cx="89297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Dada a división dos partidos existentes tanto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dereita</a:t>
            </a:r>
            <a:r>
              <a:rPr lang="es-ES" dirty="0" smtClean="0"/>
              <a:t> como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esquerda</a:t>
            </a:r>
            <a:r>
              <a:rPr lang="es-ES" dirty="0" smtClean="0"/>
              <a:t>, o Partido Nazi </a:t>
            </a:r>
            <a:r>
              <a:rPr lang="es-ES" dirty="0" err="1" smtClean="0"/>
              <a:t>chegarase</a:t>
            </a:r>
            <a:r>
              <a:rPr lang="es-ES" dirty="0" smtClean="0"/>
              <a:t> a </a:t>
            </a:r>
            <a:r>
              <a:rPr lang="es-ES" dirty="0" err="1" smtClean="0"/>
              <a:t>converter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forza</a:t>
            </a:r>
            <a:r>
              <a:rPr lang="es-ES" dirty="0" smtClean="0"/>
              <a:t> política </a:t>
            </a:r>
            <a:r>
              <a:rPr lang="es-ES" dirty="0" err="1" smtClean="0"/>
              <a:t>máis</a:t>
            </a:r>
            <a:r>
              <a:rPr lang="es-ES" dirty="0" smtClean="0"/>
              <a:t> votada, </a:t>
            </a:r>
            <a:r>
              <a:rPr lang="es-ES" dirty="0" err="1" smtClean="0"/>
              <a:t>aínda</a:t>
            </a:r>
            <a:r>
              <a:rPr lang="es-ES" dirty="0" smtClean="0"/>
              <a:t> que </a:t>
            </a:r>
            <a:r>
              <a:rPr lang="es-ES" dirty="0" err="1" smtClean="0"/>
              <a:t>sen</a:t>
            </a:r>
            <a:r>
              <a:rPr lang="es-ES" dirty="0" smtClean="0"/>
              <a:t> alcanzar a </a:t>
            </a:r>
            <a:r>
              <a:rPr lang="es-ES" dirty="0" err="1" smtClean="0"/>
              <a:t>maioría</a:t>
            </a:r>
            <a:r>
              <a:rPr lang="es-ES" dirty="0" smtClean="0"/>
              <a:t> absoluta. 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partido </a:t>
            </a:r>
            <a:r>
              <a:rPr lang="es-ES" dirty="0" err="1" smtClean="0"/>
              <a:t>vai</a:t>
            </a:r>
            <a:r>
              <a:rPr lang="es-ES" dirty="0" smtClean="0"/>
              <a:t> contar </a:t>
            </a:r>
            <a:r>
              <a:rPr lang="es-ES" dirty="0" err="1" smtClean="0"/>
              <a:t>co</a:t>
            </a:r>
            <a:r>
              <a:rPr lang="es-ES" dirty="0" smtClean="0"/>
              <a:t> </a:t>
            </a:r>
            <a:r>
              <a:rPr lang="es-ES" dirty="0" err="1" smtClean="0"/>
              <a:t>apoio</a:t>
            </a:r>
            <a:r>
              <a:rPr lang="es-ES" dirty="0" smtClean="0"/>
              <a:t> de gran parte das clases </a:t>
            </a:r>
            <a:r>
              <a:rPr lang="es-ES" dirty="0" err="1" smtClean="0"/>
              <a:t>dirixentes</a:t>
            </a:r>
            <a:r>
              <a:rPr lang="es-ES" dirty="0" smtClean="0"/>
              <a:t> (</a:t>
            </a:r>
            <a:r>
              <a:rPr lang="es-ES" dirty="0" err="1" smtClean="0"/>
              <a:t>Junkers</a:t>
            </a:r>
            <a:r>
              <a:rPr lang="es-ES" dirty="0" smtClean="0"/>
              <a:t> e Grandes </a:t>
            </a:r>
            <a:r>
              <a:rPr lang="es-ES" dirty="0" err="1" smtClean="0"/>
              <a:t>Industriais</a:t>
            </a:r>
            <a:r>
              <a:rPr lang="es-ES" dirty="0" smtClean="0"/>
              <a:t> como os Thyssen, </a:t>
            </a:r>
            <a:r>
              <a:rPr lang="es-ES" dirty="0" err="1" smtClean="0"/>
              <a:t>Stinnes</a:t>
            </a:r>
            <a:r>
              <a:rPr lang="es-ES" dirty="0" smtClean="0"/>
              <a:t>…) </a:t>
            </a:r>
            <a:endParaRPr lang="gl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570787"/>
            <a:ext cx="5857916" cy="450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500042"/>
            <a:ext cx="8501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eleccións</a:t>
            </a:r>
            <a:r>
              <a:rPr lang="es-ES" dirty="0" smtClean="0"/>
              <a:t> </a:t>
            </a:r>
            <a:r>
              <a:rPr lang="es-ES" dirty="0" err="1" smtClean="0"/>
              <a:t>presidenciais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primavera de 1932 Hitler </a:t>
            </a:r>
            <a:r>
              <a:rPr lang="es-ES" dirty="0" err="1" smtClean="0"/>
              <a:t>máis</a:t>
            </a:r>
            <a:r>
              <a:rPr lang="es-ES" dirty="0" smtClean="0"/>
              <a:t> que </a:t>
            </a:r>
            <a:r>
              <a:rPr lang="es-ES" dirty="0" err="1" smtClean="0"/>
              <a:t>dobrou</a:t>
            </a:r>
            <a:r>
              <a:rPr lang="es-ES" dirty="0" smtClean="0"/>
              <a:t> os votos </a:t>
            </a:r>
            <a:r>
              <a:rPr lang="es-ES" dirty="0" err="1" smtClean="0"/>
              <a:t>obtidos</a:t>
            </a:r>
            <a:r>
              <a:rPr lang="es-ES" dirty="0" smtClean="0"/>
              <a:t> en 1930, </a:t>
            </a:r>
            <a:r>
              <a:rPr lang="es-ES" dirty="0" err="1" smtClean="0"/>
              <a:t>aínda</a:t>
            </a:r>
            <a:r>
              <a:rPr lang="es-ES" dirty="0" smtClean="0"/>
              <a:t> que </a:t>
            </a:r>
            <a:r>
              <a:rPr lang="es-ES" dirty="0" err="1" smtClean="0"/>
              <a:t>perdeu</a:t>
            </a:r>
            <a:r>
              <a:rPr lang="es-ES" dirty="0" smtClean="0"/>
              <a:t> a votación, </a:t>
            </a:r>
            <a:r>
              <a:rPr lang="es-ES" dirty="0" err="1" smtClean="0"/>
              <a:t>gañada</a:t>
            </a:r>
            <a:r>
              <a:rPr lang="es-ES" dirty="0" smtClean="0"/>
              <a:t> por </a:t>
            </a:r>
            <a:r>
              <a:rPr lang="es-ES" dirty="0" err="1" smtClean="0"/>
              <a:t>Hindenburg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O fracaso dos </a:t>
            </a:r>
            <a:r>
              <a:rPr lang="es-ES" dirty="0" err="1" smtClean="0"/>
              <a:t>gobernos</a:t>
            </a:r>
            <a:r>
              <a:rPr lang="es-ES" dirty="0" smtClean="0"/>
              <a:t> de Von Papen e de Von </a:t>
            </a:r>
            <a:r>
              <a:rPr lang="es-ES" dirty="0" err="1" smtClean="0"/>
              <a:t>Schleicher</a:t>
            </a:r>
            <a:r>
              <a:rPr lang="es-ES" dirty="0" smtClean="0"/>
              <a:t> </a:t>
            </a:r>
            <a:r>
              <a:rPr lang="es-ES" dirty="0" err="1" smtClean="0"/>
              <a:t>vai</a:t>
            </a:r>
            <a:r>
              <a:rPr lang="es-ES" dirty="0" smtClean="0"/>
              <a:t> levar a </a:t>
            </a:r>
            <a:r>
              <a:rPr lang="es-ES" dirty="0" err="1" smtClean="0"/>
              <a:t>Hindenburg</a:t>
            </a:r>
            <a:r>
              <a:rPr lang="es-ES" dirty="0" smtClean="0"/>
              <a:t>, a pesar de non estar </a:t>
            </a:r>
            <a:r>
              <a:rPr lang="es-ES" dirty="0" err="1" smtClean="0"/>
              <a:t>moi</a:t>
            </a:r>
            <a:r>
              <a:rPr lang="es-ES" dirty="0" smtClean="0"/>
              <a:t> convencido, a chamar a Hitler para ser </a:t>
            </a:r>
            <a:r>
              <a:rPr lang="es-ES" dirty="0" err="1" smtClean="0"/>
              <a:t>nomeado</a:t>
            </a:r>
            <a:r>
              <a:rPr lang="es-ES" dirty="0" smtClean="0"/>
              <a:t> </a:t>
            </a:r>
            <a:r>
              <a:rPr lang="es-ES" dirty="0" err="1" smtClean="0"/>
              <a:t>Chanceler</a:t>
            </a:r>
            <a:r>
              <a:rPr lang="es-ES" dirty="0" smtClean="0"/>
              <a:t> o 30 de </a:t>
            </a:r>
            <a:r>
              <a:rPr lang="es-ES" dirty="0" err="1" smtClean="0"/>
              <a:t>xaneiro</a:t>
            </a:r>
            <a:r>
              <a:rPr lang="es-ES" dirty="0" smtClean="0"/>
              <a:t> de 1933.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gl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00240"/>
            <a:ext cx="5857916" cy="46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43808" y="157759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 CAMINO CARA A DITADURA.</a:t>
            </a:r>
          </a:p>
          <a:p>
            <a:endParaRPr lang="es-ES" b="1" dirty="0" smtClean="0"/>
          </a:p>
          <a:p>
            <a:endParaRPr lang="gl-ES" dirty="0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51520" y="619424"/>
            <a:ext cx="878684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No seu primeiro ano como Chanceler a súa  política irá encamiñada a: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Incrementar as competencias dos </a:t>
            </a:r>
            <a:r>
              <a:rPr lang="gl-ES" b="1" dirty="0" smtClean="0"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ministros nazis: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Goering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 ministro de Aire, será designado como  ministro provisional do Interior de Prusia (permitirá que case 40000 SA e SS actúen como forzas auxiliares da policía de Prusia)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Frick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 ministro de interior, logrará plenos poderes (co pretexto de evitar un perigo para o Estado) sobre dereito de reunión, mitins e congresos políticos, censura e supresión de publicacións.</a:t>
            </a: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2348880"/>
            <a:ext cx="5282422" cy="340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57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es-ES" b="1" dirty="0" smtClean="0"/>
              <a:t>ACADAR O APOIO DO EXÉRCITO:</a:t>
            </a:r>
          </a:p>
          <a:p>
            <a:pPr lvl="0" algn="just" hangingPunct="0"/>
            <a:endParaRPr lang="es-ES" b="1" dirty="0" smtClean="0"/>
          </a:p>
          <a:p>
            <a:pPr algn="just" hangingPunct="0"/>
            <a:r>
              <a:rPr lang="es-ES" dirty="0" err="1" smtClean="0"/>
              <a:t>Denunciou</a:t>
            </a:r>
            <a:r>
              <a:rPr lang="es-ES" dirty="0" smtClean="0"/>
              <a:t> as </a:t>
            </a:r>
            <a:r>
              <a:rPr lang="es-ES" dirty="0" err="1" smtClean="0"/>
              <a:t>limitacións</a:t>
            </a:r>
            <a:r>
              <a:rPr lang="es-ES" dirty="0" smtClean="0"/>
              <a:t> que </a:t>
            </a:r>
            <a:r>
              <a:rPr lang="es-ES" dirty="0" err="1" smtClean="0"/>
              <a:t>supuñan</a:t>
            </a:r>
            <a:r>
              <a:rPr lang="es-ES" dirty="0" smtClean="0"/>
              <a:t> para o </a:t>
            </a:r>
            <a:r>
              <a:rPr lang="es-ES" dirty="0" err="1" smtClean="0"/>
              <a:t>exército</a:t>
            </a:r>
            <a:r>
              <a:rPr lang="es-ES" dirty="0" smtClean="0"/>
              <a:t> o Tratado de Versalles, </a:t>
            </a:r>
            <a:r>
              <a:rPr lang="es-ES" dirty="0" err="1" smtClean="0"/>
              <a:t>anunciou</a:t>
            </a:r>
            <a:r>
              <a:rPr lang="es-ES" dirty="0" smtClean="0"/>
              <a:t> a restauración do </a:t>
            </a:r>
            <a:r>
              <a:rPr lang="es-ES" dirty="0" err="1" smtClean="0"/>
              <a:t>servizo</a:t>
            </a:r>
            <a:r>
              <a:rPr lang="es-ES" dirty="0" smtClean="0"/>
              <a:t> militar </a:t>
            </a:r>
            <a:r>
              <a:rPr lang="es-ES" dirty="0" err="1" smtClean="0"/>
              <a:t>obrigatorio</a:t>
            </a:r>
            <a:r>
              <a:rPr lang="es-ES" dirty="0" smtClean="0"/>
              <a:t> e </a:t>
            </a:r>
            <a:r>
              <a:rPr lang="es-ES" dirty="0" err="1" smtClean="0"/>
              <a:t>propuxo</a:t>
            </a:r>
            <a:r>
              <a:rPr lang="es-ES" dirty="0" smtClean="0"/>
              <a:t> multiplicar por 10 o </a:t>
            </a:r>
            <a:r>
              <a:rPr lang="es-ES" dirty="0" err="1" smtClean="0"/>
              <a:t>presuposto</a:t>
            </a:r>
            <a:r>
              <a:rPr lang="es-ES" dirty="0" smtClean="0"/>
              <a:t> militar.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988840"/>
            <a:ext cx="5760640" cy="42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50112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es-ES" b="1" dirty="0" smtClean="0"/>
              <a:t>ANULAR OU DESTRUÍR ÓS SEUS INIMIGOS POLÍTICOS.</a:t>
            </a:r>
          </a:p>
          <a:p>
            <a:pPr algn="just"/>
            <a:r>
              <a:rPr lang="es-ES" dirty="0" smtClean="0"/>
              <a:t>O principal </a:t>
            </a:r>
            <a:r>
              <a:rPr lang="es-ES" dirty="0" err="1" smtClean="0"/>
              <a:t>inimigo</a:t>
            </a:r>
            <a:r>
              <a:rPr lang="es-ES" dirty="0" smtClean="0"/>
              <a:t> dos nazis era o Partido comunista. Hitler e o partido nazi divulgaron rumores de preparación </a:t>
            </a:r>
            <a:r>
              <a:rPr lang="es-ES" dirty="0" err="1" smtClean="0"/>
              <a:t>dun</a:t>
            </a:r>
            <a:r>
              <a:rPr lang="es-ES" dirty="0" smtClean="0"/>
              <a:t> golpe de estado polos comunistas, asaltaron a </a:t>
            </a:r>
            <a:r>
              <a:rPr lang="es-ES" dirty="0" err="1" smtClean="0"/>
              <a:t>súa</a:t>
            </a:r>
            <a:r>
              <a:rPr lang="es-ES" dirty="0" smtClean="0"/>
              <a:t> sede, </a:t>
            </a:r>
            <a:r>
              <a:rPr lang="es-ES" dirty="0" err="1" smtClean="0"/>
              <a:t>detiveron</a:t>
            </a:r>
            <a:r>
              <a:rPr lang="es-ES" dirty="0" smtClean="0"/>
              <a:t> a </a:t>
            </a:r>
            <a:r>
              <a:rPr lang="es-ES" dirty="0" err="1" smtClean="0"/>
              <a:t>dirixentes</a:t>
            </a:r>
            <a:r>
              <a:rPr lang="es-ES" dirty="0" smtClean="0"/>
              <a:t> e incautaron os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arquivos</a:t>
            </a:r>
            <a:r>
              <a:rPr lang="es-ES" dirty="0" smtClean="0"/>
              <a:t>. 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Os nazis acusaron </a:t>
            </a:r>
            <a:r>
              <a:rPr lang="es-ES" dirty="0" err="1" smtClean="0"/>
              <a:t>ós</a:t>
            </a:r>
            <a:r>
              <a:rPr lang="es-ES" dirty="0" smtClean="0"/>
              <a:t> comunistas do incendio do Reichstag o 27 de febrero de 1933. </a:t>
            </a:r>
            <a:endParaRPr lang="gl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62" y="1628800"/>
            <a:ext cx="3786214" cy="445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16" y="3071809"/>
            <a:ext cx="4191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475338" y="2268485"/>
            <a:ext cx="418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err="1" smtClean="0"/>
              <a:t>Marinus</a:t>
            </a:r>
            <a:r>
              <a:rPr lang="gl-ES" dirty="0" smtClean="0"/>
              <a:t> Van Der </a:t>
            </a:r>
            <a:r>
              <a:rPr lang="gl-ES" dirty="0" err="1" smtClean="0"/>
              <a:t>Lubbe</a:t>
            </a:r>
            <a:r>
              <a:rPr lang="gl-ES" dirty="0" smtClean="0"/>
              <a:t>.  Detido como</a:t>
            </a:r>
          </a:p>
          <a:p>
            <a:r>
              <a:rPr lang="gl-ES" dirty="0" smtClean="0"/>
              <a:t>autor material do incendio.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428604"/>
            <a:ext cx="85011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Con este pretexto </a:t>
            </a:r>
            <a:r>
              <a:rPr lang="es-ES" dirty="0" err="1" smtClean="0"/>
              <a:t>detiveron</a:t>
            </a:r>
            <a:r>
              <a:rPr lang="es-ES" dirty="0" smtClean="0"/>
              <a:t> esa </a:t>
            </a:r>
            <a:r>
              <a:rPr lang="es-ES" dirty="0" err="1" smtClean="0"/>
              <a:t>mesma</a:t>
            </a:r>
            <a:r>
              <a:rPr lang="es-ES" dirty="0" smtClean="0"/>
              <a:t> </a:t>
            </a:r>
            <a:r>
              <a:rPr lang="es-ES" dirty="0" err="1" smtClean="0"/>
              <a:t>noite</a:t>
            </a:r>
            <a:r>
              <a:rPr lang="es-ES" dirty="0" smtClean="0"/>
              <a:t> a </a:t>
            </a:r>
            <a:r>
              <a:rPr lang="es-ES" dirty="0" err="1" smtClean="0"/>
              <a:t>máis</a:t>
            </a:r>
            <a:r>
              <a:rPr lang="es-ES" dirty="0" smtClean="0"/>
              <a:t> de 1000 </a:t>
            </a:r>
            <a:r>
              <a:rPr lang="es-ES" dirty="0" err="1" smtClean="0"/>
              <a:t>dirixentes</a:t>
            </a:r>
            <a:r>
              <a:rPr lang="es-ES" dirty="0" smtClean="0"/>
              <a:t> comunistas. O día </a:t>
            </a:r>
            <a:r>
              <a:rPr lang="es-ES" dirty="0" err="1" smtClean="0"/>
              <a:t>seguinte</a:t>
            </a:r>
            <a:r>
              <a:rPr lang="es-ES" dirty="0" smtClean="0"/>
              <a:t> Hitler </a:t>
            </a:r>
            <a:r>
              <a:rPr lang="es-ES" dirty="0" err="1" smtClean="0"/>
              <a:t>obtivo</a:t>
            </a:r>
            <a:r>
              <a:rPr lang="es-ES" dirty="0" smtClean="0"/>
              <a:t> do Presidente </a:t>
            </a:r>
            <a:r>
              <a:rPr lang="es-ES" dirty="0" err="1" smtClean="0"/>
              <a:t>Hindenburg</a:t>
            </a:r>
            <a:r>
              <a:rPr lang="es-ES" dirty="0" smtClean="0"/>
              <a:t> a firma do decreto que suspendía “ provisionalmente “ a </a:t>
            </a:r>
            <a:r>
              <a:rPr lang="es-ES" dirty="0" err="1" smtClean="0"/>
              <a:t>liberdade</a:t>
            </a:r>
            <a:r>
              <a:rPr lang="es-ES" dirty="0" smtClean="0"/>
              <a:t> de prensa, a </a:t>
            </a:r>
            <a:r>
              <a:rPr lang="es-ES" dirty="0" err="1" smtClean="0"/>
              <a:t>liberdade</a:t>
            </a:r>
            <a:r>
              <a:rPr lang="es-ES" dirty="0" smtClean="0"/>
              <a:t> de opinión, de reunión, o secreto de correo, telégrafo, teléfono e a </a:t>
            </a:r>
            <a:r>
              <a:rPr lang="es-ES" dirty="0" err="1" smtClean="0"/>
              <a:t>inviolabilidade</a:t>
            </a:r>
            <a:r>
              <a:rPr lang="es-ES" dirty="0" smtClean="0"/>
              <a:t> do domicilio e da </a:t>
            </a:r>
            <a:r>
              <a:rPr lang="es-ES" dirty="0" err="1" smtClean="0"/>
              <a:t>propiedade</a:t>
            </a:r>
            <a:r>
              <a:rPr lang="es-ES" dirty="0" smtClean="0"/>
              <a:t>.</a:t>
            </a:r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/>
          </a:p>
          <a:p>
            <a:pPr algn="just" hangingPunct="0"/>
            <a:endParaRPr lang="es-ES" b="1" dirty="0" smtClean="0"/>
          </a:p>
          <a:p>
            <a:pPr algn="just" hangingPunct="0"/>
            <a:endParaRPr lang="es-ES" b="1" dirty="0" smtClean="0"/>
          </a:p>
          <a:p>
            <a:pPr algn="just" hangingPunct="0"/>
            <a:r>
              <a:rPr lang="es-ES" dirty="0" smtClean="0"/>
              <a:t>A partir de aquí </a:t>
            </a:r>
            <a:r>
              <a:rPr lang="es-ES" dirty="0" err="1" smtClean="0"/>
              <a:t>multiplicáronse</a:t>
            </a:r>
            <a:r>
              <a:rPr lang="es-ES" dirty="0" smtClean="0"/>
              <a:t> as </a:t>
            </a:r>
            <a:r>
              <a:rPr lang="es-ES" dirty="0" err="1" smtClean="0"/>
              <a:t>detencións</a:t>
            </a:r>
            <a:r>
              <a:rPr lang="es-ES" dirty="0" smtClean="0"/>
              <a:t> por motivos políticos e </a:t>
            </a:r>
            <a:r>
              <a:rPr lang="es-ES" dirty="0" err="1" smtClean="0"/>
              <a:t>habilitáronse</a:t>
            </a:r>
            <a:r>
              <a:rPr lang="es-ES" dirty="0" smtClean="0"/>
              <a:t> campos de </a:t>
            </a:r>
            <a:r>
              <a:rPr lang="es-ES" dirty="0" err="1" smtClean="0"/>
              <a:t>prisioneiros</a:t>
            </a:r>
            <a:r>
              <a:rPr lang="es-ES" dirty="0" smtClean="0"/>
              <a:t> políticos como </a:t>
            </a:r>
            <a:r>
              <a:rPr lang="es-ES" dirty="0" err="1" smtClean="0"/>
              <a:t>Dachau</a:t>
            </a:r>
            <a:r>
              <a:rPr lang="es-ES" dirty="0" smtClean="0"/>
              <a:t>.</a:t>
            </a:r>
            <a:endParaRPr lang="es-ES" b="1" dirty="0" smtClean="0"/>
          </a:p>
          <a:p>
            <a:endParaRPr lang="gl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8615" y="1988840"/>
            <a:ext cx="625820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0"/>
            <a:ext cx="864399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es-ES" b="1" dirty="0" smtClean="0"/>
              <a:t>OBTER UNA GRAN VITORIA ELECTORAL QUE LLE PERMITISE LEXITIMAR A SÚA DITADURA</a:t>
            </a:r>
            <a:r>
              <a:rPr lang="es-ES" dirty="0" smtClean="0"/>
              <a:t>. </a:t>
            </a:r>
          </a:p>
          <a:p>
            <a:pPr algn="just" hangingPunct="0"/>
            <a:r>
              <a:rPr lang="es-ES" dirty="0" smtClean="0"/>
              <a:t>O 1 de </a:t>
            </a:r>
            <a:r>
              <a:rPr lang="es-ES" dirty="0" err="1" smtClean="0"/>
              <a:t>febreiro</a:t>
            </a:r>
            <a:r>
              <a:rPr lang="es-ES" dirty="0" smtClean="0"/>
              <a:t> de 1933 consigue </a:t>
            </a:r>
            <a:r>
              <a:rPr lang="es-ES" dirty="0" err="1" smtClean="0"/>
              <a:t>co</a:t>
            </a:r>
            <a:r>
              <a:rPr lang="es-ES" dirty="0" smtClean="0"/>
              <a:t> beneplácito de </a:t>
            </a:r>
            <a:r>
              <a:rPr lang="es-ES" dirty="0" err="1" smtClean="0"/>
              <a:t>Hindenburg</a:t>
            </a:r>
            <a:r>
              <a:rPr lang="es-ES" dirty="0" smtClean="0"/>
              <a:t> disolver o  Parlamento e convocar </a:t>
            </a:r>
            <a:r>
              <a:rPr lang="es-ES" dirty="0" err="1" smtClean="0"/>
              <a:t>eleccións</a:t>
            </a:r>
            <a:r>
              <a:rPr lang="es-ES" dirty="0" smtClean="0"/>
              <a:t> para o 5 de marzo. </a:t>
            </a:r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Co poder que </a:t>
            </a:r>
            <a:r>
              <a:rPr lang="es-ES" dirty="0" err="1" smtClean="0"/>
              <a:t>lle</a:t>
            </a:r>
            <a:r>
              <a:rPr lang="es-ES" dirty="0" smtClean="0"/>
              <a:t> confería o decreto presidencial, </a:t>
            </a:r>
            <a:r>
              <a:rPr lang="es-ES" dirty="0" err="1" smtClean="0"/>
              <a:t>censurou</a:t>
            </a:r>
            <a:r>
              <a:rPr lang="es-ES" dirty="0" smtClean="0"/>
              <a:t> todas as </a:t>
            </a:r>
            <a:r>
              <a:rPr lang="es-ES" dirty="0" err="1" smtClean="0"/>
              <a:t>publicacións</a:t>
            </a:r>
            <a:r>
              <a:rPr lang="es-ES" dirty="0" smtClean="0"/>
              <a:t> contrarias </a:t>
            </a:r>
            <a:r>
              <a:rPr lang="es-ES" dirty="0" err="1" smtClean="0"/>
              <a:t>ós</a:t>
            </a:r>
            <a:r>
              <a:rPr lang="es-ES" dirty="0" smtClean="0"/>
              <a:t> nazis, </a:t>
            </a:r>
            <a:r>
              <a:rPr lang="es-ES" dirty="0" err="1" smtClean="0"/>
              <a:t>secuestrou</a:t>
            </a:r>
            <a:r>
              <a:rPr lang="es-ES" dirty="0" smtClean="0"/>
              <a:t> e </a:t>
            </a:r>
            <a:r>
              <a:rPr lang="es-ES" dirty="0" err="1" smtClean="0"/>
              <a:t>pechou</a:t>
            </a:r>
            <a:r>
              <a:rPr lang="es-ES" dirty="0" smtClean="0"/>
              <a:t> periódicos, </a:t>
            </a:r>
            <a:r>
              <a:rPr lang="es-ES" dirty="0" err="1" smtClean="0"/>
              <a:t>clausurou</a:t>
            </a:r>
            <a:r>
              <a:rPr lang="es-ES" dirty="0" smtClean="0"/>
              <a:t> sedes de partidos, </a:t>
            </a:r>
            <a:r>
              <a:rPr lang="es-ES" dirty="0" err="1" smtClean="0"/>
              <a:t>impediu</a:t>
            </a:r>
            <a:r>
              <a:rPr lang="es-ES" dirty="0" smtClean="0"/>
              <a:t> </a:t>
            </a:r>
            <a:r>
              <a:rPr lang="es-ES" dirty="0" err="1" smtClean="0"/>
              <a:t>mitins</a:t>
            </a:r>
            <a:r>
              <a:rPr lang="es-ES" dirty="0" smtClean="0"/>
              <a:t>, </a:t>
            </a:r>
            <a:r>
              <a:rPr lang="es-ES" dirty="0" err="1" smtClean="0"/>
              <a:t>detivo</a:t>
            </a:r>
            <a:r>
              <a:rPr lang="es-ES" dirty="0" smtClean="0"/>
              <a:t> a líderes políticos… e </a:t>
            </a:r>
            <a:r>
              <a:rPr lang="es-ES" dirty="0" err="1" smtClean="0"/>
              <a:t>grazas</a:t>
            </a:r>
            <a:r>
              <a:rPr lang="es-ES" dirty="0" smtClean="0"/>
              <a:t> </a:t>
            </a:r>
            <a:r>
              <a:rPr lang="es-ES" dirty="0" err="1" smtClean="0"/>
              <a:t>ás</a:t>
            </a:r>
            <a:r>
              <a:rPr lang="es-ES" dirty="0" smtClean="0"/>
              <a:t> </a:t>
            </a:r>
            <a:r>
              <a:rPr lang="es-ES" dirty="0" err="1" smtClean="0"/>
              <a:t>axudas</a:t>
            </a:r>
            <a:r>
              <a:rPr lang="es-ES" dirty="0" smtClean="0"/>
              <a:t> económicas, </a:t>
            </a:r>
            <a:r>
              <a:rPr lang="es-ES" dirty="0" err="1" smtClean="0"/>
              <a:t>encabezou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impresionante campaña electoral, </a:t>
            </a:r>
            <a:r>
              <a:rPr lang="es-ES" dirty="0" err="1" smtClean="0"/>
              <a:t>acudindo</a:t>
            </a:r>
            <a:r>
              <a:rPr lang="es-ES" dirty="0" smtClean="0"/>
              <a:t> </a:t>
            </a:r>
            <a:r>
              <a:rPr lang="es-ES" dirty="0" err="1" smtClean="0"/>
              <a:t>persoalmente</a:t>
            </a:r>
            <a:r>
              <a:rPr lang="es-ES" dirty="0" smtClean="0"/>
              <a:t> a numerosos puntos de </a:t>
            </a:r>
            <a:r>
              <a:rPr lang="es-ES" dirty="0" err="1" smtClean="0"/>
              <a:t>Alemaña</a:t>
            </a:r>
            <a:r>
              <a:rPr lang="es-ES" dirty="0" smtClean="0"/>
              <a:t> </a:t>
            </a:r>
            <a:r>
              <a:rPr lang="es-ES" dirty="0" err="1" smtClean="0"/>
              <a:t>grazas</a:t>
            </a:r>
            <a:r>
              <a:rPr lang="es-ES" dirty="0" smtClean="0"/>
              <a:t> á utilización do transporte aéreo. Pese a todo, Hitler non </a:t>
            </a:r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 err="1" smtClean="0"/>
              <a:t>quen</a:t>
            </a:r>
            <a:r>
              <a:rPr lang="es-ES" dirty="0" smtClean="0"/>
              <a:t> de </a:t>
            </a:r>
            <a:r>
              <a:rPr lang="es-ES" dirty="0" err="1" smtClean="0"/>
              <a:t>acadar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maioría</a:t>
            </a:r>
            <a:r>
              <a:rPr lang="es-ES" dirty="0" smtClean="0"/>
              <a:t> absoluta .</a:t>
            </a:r>
            <a:endParaRPr lang="es-ES" b="1" dirty="0" smtClean="0"/>
          </a:p>
          <a:p>
            <a:pPr lvl="0" hangingPunct="0"/>
            <a:endParaRPr lang="es-E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340768"/>
            <a:ext cx="4640267" cy="334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214290"/>
            <a:ext cx="83582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es-ES" b="1" dirty="0" smtClean="0"/>
              <a:t>REMATAR CO SISTEMA PARLAMENTARIO DA REPÚBLICA DE WEIMAR:</a:t>
            </a:r>
          </a:p>
          <a:p>
            <a:pPr algn="just"/>
            <a:r>
              <a:rPr lang="es-ES" dirty="0" smtClean="0"/>
              <a:t>A reunión do </a:t>
            </a:r>
            <a:r>
              <a:rPr lang="es-ES" dirty="0" err="1" smtClean="0"/>
              <a:t>novo</a:t>
            </a:r>
            <a:r>
              <a:rPr lang="es-ES" dirty="0" smtClean="0"/>
              <a:t> Parlamento </a:t>
            </a:r>
            <a:r>
              <a:rPr lang="es-ES" dirty="0" err="1" smtClean="0"/>
              <a:t>celebrouse</a:t>
            </a:r>
            <a:r>
              <a:rPr lang="es-ES" dirty="0" smtClean="0"/>
              <a:t> en </a:t>
            </a:r>
            <a:r>
              <a:rPr lang="es-ES" dirty="0" err="1" smtClean="0"/>
              <a:t>Postdam</a:t>
            </a:r>
            <a:r>
              <a:rPr lang="es-ES" dirty="0" smtClean="0"/>
              <a:t> o 23 de marzo. Ese día Hitler </a:t>
            </a:r>
            <a:r>
              <a:rPr lang="es-ES" dirty="0" err="1" smtClean="0"/>
              <a:t>presentou</a:t>
            </a:r>
            <a:r>
              <a:rPr lang="es-ES" dirty="0" smtClean="0"/>
              <a:t> para a </a:t>
            </a:r>
            <a:r>
              <a:rPr lang="es-ES" dirty="0" err="1" smtClean="0"/>
              <a:t>súa</a:t>
            </a:r>
            <a:r>
              <a:rPr lang="es-ES" dirty="0" smtClean="0"/>
              <a:t> aprobación a </a:t>
            </a:r>
            <a:r>
              <a:rPr lang="es-ES" dirty="0" err="1" smtClean="0"/>
              <a:t>Lei</a:t>
            </a:r>
            <a:r>
              <a:rPr lang="es-ES" dirty="0" smtClean="0"/>
              <a:t> de Plenos Poderes por 4 anos. 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Tiña que contar coa aprobación dos 2/3 da Cámara. Á reunión faltaron </a:t>
            </a:r>
            <a:r>
              <a:rPr lang="es-ES" dirty="0" err="1" smtClean="0"/>
              <a:t>uns</a:t>
            </a:r>
            <a:r>
              <a:rPr lang="es-ES" dirty="0" smtClean="0"/>
              <a:t> 100 deputados, comunistas e socialistas, </a:t>
            </a:r>
            <a:r>
              <a:rPr lang="es-ES" dirty="0" err="1" smtClean="0"/>
              <a:t>uns</a:t>
            </a:r>
            <a:r>
              <a:rPr lang="es-ES" dirty="0" smtClean="0"/>
              <a:t> 80 </a:t>
            </a:r>
            <a:r>
              <a:rPr lang="es-ES" dirty="0" err="1" smtClean="0"/>
              <a:t>detidos</a:t>
            </a:r>
            <a:r>
              <a:rPr lang="es-ES" dirty="0" smtClean="0"/>
              <a:t> e 20 exiliados </a:t>
            </a:r>
            <a:r>
              <a:rPr lang="es-ES" dirty="0" err="1" smtClean="0"/>
              <a:t>ou</a:t>
            </a:r>
            <a:r>
              <a:rPr lang="es-ES" dirty="0" smtClean="0"/>
              <a:t> escondidos. A oposición </a:t>
            </a:r>
            <a:r>
              <a:rPr lang="es-ES" dirty="0" err="1" smtClean="0"/>
              <a:t>cedeu</a:t>
            </a:r>
            <a:r>
              <a:rPr lang="es-ES" dirty="0" smtClean="0"/>
              <a:t> á aprobación da </a:t>
            </a:r>
            <a:r>
              <a:rPr lang="es-ES" dirty="0" err="1" smtClean="0"/>
              <a:t>Lei</a:t>
            </a:r>
            <a:r>
              <a:rPr lang="es-ES" dirty="0" smtClean="0"/>
              <a:t> de Plenos Poderes. Con esta </a:t>
            </a:r>
            <a:r>
              <a:rPr lang="es-ES" dirty="0" err="1" smtClean="0"/>
              <a:t>lei</a:t>
            </a:r>
            <a:r>
              <a:rPr lang="es-ES" dirty="0" smtClean="0"/>
              <a:t> Hitler </a:t>
            </a:r>
            <a:r>
              <a:rPr lang="es-ES" dirty="0" err="1" smtClean="0"/>
              <a:t>acadaba</a:t>
            </a:r>
            <a:r>
              <a:rPr lang="es-ES" dirty="0" smtClean="0"/>
              <a:t> o poder </a:t>
            </a:r>
            <a:r>
              <a:rPr lang="es-ES" dirty="0" err="1" smtClean="0"/>
              <a:t>ditatorial</a:t>
            </a:r>
            <a:r>
              <a:rPr lang="es-ES" dirty="0"/>
              <a:t> </a:t>
            </a:r>
            <a:r>
              <a:rPr lang="es-ES" dirty="0" smtClean="0"/>
              <a:t>en </a:t>
            </a:r>
            <a:r>
              <a:rPr lang="es-ES" dirty="0" err="1" smtClean="0"/>
              <a:t>Alemaña</a:t>
            </a:r>
            <a:r>
              <a:rPr lang="es-ES" dirty="0" smtClean="0"/>
              <a:t>.</a:t>
            </a:r>
            <a:endParaRPr lang="es-ES" b="1" dirty="0" smtClean="0"/>
          </a:p>
          <a:p>
            <a:pPr algn="just"/>
            <a:endParaRPr lang="gl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556792"/>
            <a:ext cx="5500565" cy="372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78579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s-ES" b="1" dirty="0" smtClean="0"/>
              <a:t> </a:t>
            </a:r>
            <a:endParaRPr lang="es-ES" b="1" dirty="0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14282" y="285728"/>
            <a:ext cx="8929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 DITADURA NAZI.</a:t>
            </a: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As primeiras leis dirixíronse contra os xudeus (afastados de calquera cargo público, prohibición de posuír terras…) Uns 50.000 xudeus abandonaron Alemaña o 1º ano de poder de </a:t>
            </a: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Hitler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714487"/>
            <a:ext cx="3214710" cy="449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454882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571480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Nazificou</a:t>
            </a:r>
            <a:r>
              <a:rPr lang="es-ES" dirty="0" smtClean="0"/>
              <a:t> todo o </a:t>
            </a:r>
            <a:r>
              <a:rPr lang="es-ES" dirty="0" err="1" smtClean="0"/>
              <a:t>ensino</a:t>
            </a:r>
            <a:r>
              <a:rPr lang="es-ES" dirty="0" smtClean="0"/>
              <a:t>, </a:t>
            </a:r>
            <a:r>
              <a:rPr lang="es-ES" dirty="0" err="1" smtClean="0"/>
              <a:t>prohibíronse</a:t>
            </a:r>
            <a:r>
              <a:rPr lang="es-ES" dirty="0" smtClean="0"/>
              <a:t> as obras de artistas e escritores </a:t>
            </a:r>
            <a:r>
              <a:rPr lang="es-ES" dirty="0" err="1" smtClean="0"/>
              <a:t>xudeus</a:t>
            </a:r>
            <a:r>
              <a:rPr lang="es-ES" dirty="0" smtClean="0"/>
              <a:t> e </a:t>
            </a:r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doutros</a:t>
            </a:r>
            <a:r>
              <a:rPr lang="es-ES" dirty="0" smtClean="0"/>
              <a:t> odiados polos nazis, considerados autores </a:t>
            </a:r>
            <a:r>
              <a:rPr lang="es-ES" dirty="0" err="1" smtClean="0"/>
              <a:t>dexenerados</a:t>
            </a:r>
            <a:r>
              <a:rPr lang="es-ES" dirty="0" smtClean="0"/>
              <a:t>(Picasso, </a:t>
            </a:r>
            <a:r>
              <a:rPr lang="es-ES" dirty="0" err="1" smtClean="0"/>
              <a:t>kandinsky</a:t>
            </a:r>
            <a:r>
              <a:rPr lang="es-ES" dirty="0" smtClean="0"/>
              <a:t>…)</a:t>
            </a:r>
            <a:endParaRPr lang="gl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3786214" cy="257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714620"/>
            <a:ext cx="4876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500042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Ilegalizaron </a:t>
            </a:r>
            <a:r>
              <a:rPr lang="es-ES" dirty="0" err="1" smtClean="0"/>
              <a:t>ós</a:t>
            </a:r>
            <a:r>
              <a:rPr lang="es-ES" dirty="0" smtClean="0"/>
              <a:t> Sindicatos e </a:t>
            </a:r>
            <a:r>
              <a:rPr lang="es-ES" dirty="0" err="1" smtClean="0"/>
              <a:t>ós</a:t>
            </a:r>
            <a:r>
              <a:rPr lang="es-ES" dirty="0" smtClean="0"/>
              <a:t> Partidos Comunista e Socialista, </a:t>
            </a:r>
            <a:r>
              <a:rPr lang="es-ES" dirty="0" err="1" smtClean="0"/>
              <a:t>disolvéronse</a:t>
            </a:r>
            <a:r>
              <a:rPr lang="es-ES" dirty="0" smtClean="0"/>
              <a:t> </a:t>
            </a:r>
            <a:r>
              <a:rPr lang="es-ES" dirty="0" err="1" smtClean="0"/>
              <a:t>outros</a:t>
            </a:r>
            <a:r>
              <a:rPr lang="es-ES" dirty="0" smtClean="0"/>
              <a:t> partidos e o 14 de </a:t>
            </a:r>
            <a:r>
              <a:rPr lang="es-ES" dirty="0" err="1" smtClean="0"/>
              <a:t>xullo</a:t>
            </a:r>
            <a:r>
              <a:rPr lang="es-ES" dirty="0" smtClean="0"/>
              <a:t> </a:t>
            </a:r>
            <a:r>
              <a:rPr lang="es-ES" dirty="0" err="1" smtClean="0"/>
              <a:t>prohíbese</a:t>
            </a:r>
            <a:r>
              <a:rPr lang="es-ES" dirty="0" smtClean="0"/>
              <a:t> a fundación de </a:t>
            </a:r>
            <a:r>
              <a:rPr lang="es-ES" dirty="0" err="1" smtClean="0"/>
              <a:t>novos</a:t>
            </a:r>
            <a:r>
              <a:rPr lang="es-ES" dirty="0" smtClean="0"/>
              <a:t> partidos políticos, quedando como único partido o Partido nazi. NSDAP</a:t>
            </a:r>
            <a:endParaRPr lang="gl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85926"/>
            <a:ext cx="4643470" cy="444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06916"/>
              </p:ext>
            </p:extLst>
          </p:nvPr>
        </p:nvGraphicFramePr>
        <p:xfrm>
          <a:off x="175627" y="14068"/>
          <a:ext cx="8788862" cy="6740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4431"/>
                <a:gridCol w="4394431"/>
              </a:tblGrid>
              <a:tr h="705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SISTEMA AUTORITARIO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26" marR="31626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SISTEMA TOTALITARIO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Alemaña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nazi, A Italia fascista, a URSS de Stalin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26" marR="31626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9404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Sistema Antidemocrático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Poder concentrado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nunha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soa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persoa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Dereitos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Individuais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non garantidos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Non existe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Pluralidade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Política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26" marR="3162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</a:tr>
              <a:tr h="4690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As masas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teñen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escasa participación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vida política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Os valores que se transmiten son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tradicionais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ou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conservadores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26" marR="31626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Control </a:t>
                      </a: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absoluto do individuo polo Estado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Partido </a:t>
                      </a: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Único: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Partido de masas,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xerarquizado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, disciplinado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Os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seus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cadros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nutren o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goberno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e a burocracia do Estado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s-ES" sz="1600" b="1" dirty="0" err="1" smtClean="0">
                          <a:solidFill>
                            <a:schemeClr val="tx1"/>
                          </a:solidFill>
                          <a:effectLst/>
                        </a:rPr>
                        <a:t>Ríxido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control policial: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Represión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inimigos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réxime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Intervención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do Estado </a:t>
                      </a:r>
                      <a:r>
                        <a:rPr lang="es-ES" sz="16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economía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Forte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apoio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s-ES" sz="16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Exército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Procura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dun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home </a:t>
                      </a:r>
                      <a:r>
                        <a:rPr lang="es-ES" sz="16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novo</a:t>
                      </a: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Renovación dos valores da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sociedade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Control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social mediante a propaganda e os medios de comunicación de masas</a:t>
                      </a: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Mobilizan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encadran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as masas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</a:rPr>
                        <a:t>súa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 Organización política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PROPIAMENTE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FASCISTAS</a:t>
                      </a: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 Exaltación</a:t>
                      </a: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nacionalista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- Estado corporativo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1626" marR="31626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5627" y="2143014"/>
            <a:ext cx="182691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gl-ES" sz="1350"/>
          </a:p>
        </p:txBody>
      </p:sp>
    </p:spTree>
    <p:extLst>
      <p:ext uri="{BB962C8B-B14F-4D97-AF65-F5344CB8AC3E}">
        <p14:creationId xmlns:p14="http://schemas.microsoft.com/office/powerpoint/2010/main" val="1373271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42860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En </a:t>
            </a:r>
            <a:r>
              <a:rPr lang="es-ES" dirty="0" err="1" smtClean="0"/>
              <a:t>xaneiro</a:t>
            </a:r>
            <a:r>
              <a:rPr lang="es-ES" dirty="0" smtClean="0"/>
              <a:t> de 1934 remata </a:t>
            </a:r>
            <a:r>
              <a:rPr lang="es-ES" dirty="0" err="1" smtClean="0"/>
              <a:t>co</a:t>
            </a:r>
            <a:r>
              <a:rPr lang="es-ES" dirty="0" smtClean="0"/>
              <a:t> estado federal dos </a:t>
            </a:r>
            <a:r>
              <a:rPr lang="es-ES" dirty="0" err="1" smtClean="0"/>
              <a:t>lander</a:t>
            </a:r>
            <a:r>
              <a:rPr lang="es-ES" dirty="0" smtClean="0"/>
              <a:t>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Lei</a:t>
            </a:r>
            <a:r>
              <a:rPr lang="es-ES" dirty="0" smtClean="0"/>
              <a:t> de </a:t>
            </a:r>
            <a:r>
              <a:rPr lang="es-ES" dirty="0" err="1" smtClean="0"/>
              <a:t>Reconstrución</a:t>
            </a:r>
            <a:r>
              <a:rPr lang="es-ES" dirty="0" smtClean="0"/>
              <a:t> do </a:t>
            </a:r>
            <a:r>
              <a:rPr lang="es-ES" dirty="0" err="1" smtClean="0"/>
              <a:t>Reich</a:t>
            </a:r>
            <a:r>
              <a:rPr lang="es-ES" dirty="0" smtClean="0"/>
              <a:t> que </a:t>
            </a:r>
            <a:r>
              <a:rPr lang="es-ES" dirty="0" err="1" smtClean="0"/>
              <a:t>disolveu</a:t>
            </a:r>
            <a:r>
              <a:rPr lang="es-ES" dirty="0" smtClean="0"/>
              <a:t> os parlamentos e </a:t>
            </a:r>
            <a:r>
              <a:rPr lang="es-ES" dirty="0" err="1" smtClean="0"/>
              <a:t>gobernos</a:t>
            </a:r>
            <a:r>
              <a:rPr lang="es-ES" dirty="0" smtClean="0"/>
              <a:t> dos </a:t>
            </a:r>
            <a:r>
              <a:rPr lang="es-ES" dirty="0" err="1" smtClean="0"/>
              <a:t>Landers</a:t>
            </a:r>
            <a:r>
              <a:rPr lang="es-ES" dirty="0" smtClean="0"/>
              <a:t>.</a:t>
            </a:r>
            <a:endParaRPr lang="es-E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736231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357166"/>
            <a:ext cx="84296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Os principios da </a:t>
            </a:r>
            <a:r>
              <a:rPr lang="es-ES" dirty="0" err="1" smtClean="0"/>
              <a:t>ideoloxía</a:t>
            </a:r>
            <a:r>
              <a:rPr lang="es-ES" dirty="0" smtClean="0"/>
              <a:t> nazi de exaltación da </a:t>
            </a:r>
            <a:r>
              <a:rPr lang="es-ES" dirty="0" err="1" smtClean="0"/>
              <a:t>forza</a:t>
            </a:r>
            <a:r>
              <a:rPr lang="es-ES" dirty="0" smtClean="0"/>
              <a:t> e da raza aria, </a:t>
            </a:r>
            <a:r>
              <a:rPr lang="es-ES" dirty="0" err="1" smtClean="0"/>
              <a:t>co</a:t>
            </a:r>
            <a:r>
              <a:rPr lang="es-ES" dirty="0" smtClean="0"/>
              <a:t> culto ó </a:t>
            </a:r>
            <a:r>
              <a:rPr lang="es-ES" dirty="0" err="1" smtClean="0"/>
              <a:t>Führer</a:t>
            </a:r>
            <a:r>
              <a:rPr lang="es-ES" dirty="0" smtClean="0"/>
              <a:t>, </a:t>
            </a:r>
            <a:r>
              <a:rPr lang="es-ES" dirty="0" err="1" smtClean="0"/>
              <a:t>inculcábase</a:t>
            </a:r>
            <a:r>
              <a:rPr lang="es-ES" dirty="0" smtClean="0"/>
              <a:t> en </a:t>
            </a:r>
            <a:r>
              <a:rPr lang="es-ES" dirty="0" err="1" smtClean="0"/>
              <a:t>tódolos</a:t>
            </a:r>
            <a:r>
              <a:rPr lang="es-ES" dirty="0" smtClean="0"/>
              <a:t> </a:t>
            </a:r>
            <a:r>
              <a:rPr lang="es-ES" dirty="0" err="1" smtClean="0"/>
              <a:t>niveis</a:t>
            </a:r>
            <a:r>
              <a:rPr lang="es-ES" dirty="0" smtClean="0"/>
              <a:t> de </a:t>
            </a:r>
            <a:r>
              <a:rPr lang="es-ES" dirty="0" err="1" smtClean="0"/>
              <a:t>ensino</a:t>
            </a:r>
            <a:r>
              <a:rPr lang="es-ES" dirty="0" smtClean="0"/>
              <a:t> e </a:t>
            </a:r>
            <a:r>
              <a:rPr lang="es-ES" dirty="0" err="1" smtClean="0"/>
              <a:t>espallábase</a:t>
            </a:r>
            <a:r>
              <a:rPr lang="es-ES" dirty="0" smtClean="0"/>
              <a:t> por prensa, radio e cine, controlados por </a:t>
            </a:r>
            <a:r>
              <a:rPr lang="es-ES" dirty="0" err="1" smtClean="0"/>
              <a:t>Goebbels</a:t>
            </a:r>
            <a:r>
              <a:rPr lang="es-ES" dirty="0" smtClean="0"/>
              <a:t>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err="1" smtClean="0"/>
              <a:t>Mentres</a:t>
            </a:r>
            <a:r>
              <a:rPr lang="es-ES" dirty="0" smtClean="0"/>
              <a:t>, as bibliotecas eran expurgadas e os libros considerados perniciosos </a:t>
            </a:r>
            <a:r>
              <a:rPr lang="es-ES" dirty="0" err="1" smtClean="0"/>
              <a:t>queimados</a:t>
            </a:r>
            <a:r>
              <a:rPr lang="es-ES" dirty="0" smtClean="0"/>
              <a:t> en </a:t>
            </a:r>
            <a:r>
              <a:rPr lang="es-ES" dirty="0" err="1" smtClean="0"/>
              <a:t>fogueiras</a:t>
            </a:r>
            <a:r>
              <a:rPr lang="es-ES" dirty="0" smtClean="0"/>
              <a:t> </a:t>
            </a:r>
            <a:r>
              <a:rPr lang="es-ES" dirty="0" err="1" smtClean="0"/>
              <a:t>xigantescas</a:t>
            </a:r>
            <a:r>
              <a:rPr lang="es-ES" dirty="0" smtClean="0"/>
              <a:t>, sabios como Einstein </a:t>
            </a:r>
            <a:r>
              <a:rPr lang="es-ES" dirty="0" err="1" smtClean="0"/>
              <a:t>ou</a:t>
            </a:r>
            <a:r>
              <a:rPr lang="es-ES" dirty="0" smtClean="0"/>
              <a:t> escritores como Thomas Mann tiñan que exiliarse.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4057" y="1340768"/>
            <a:ext cx="5286412" cy="403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83" y="2036202"/>
            <a:ext cx="27622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260648"/>
            <a:ext cx="85011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A política racial do </a:t>
            </a:r>
            <a:r>
              <a:rPr lang="es-ES" dirty="0" err="1" smtClean="0"/>
              <a:t>réxime</a:t>
            </a:r>
            <a:r>
              <a:rPr lang="es-ES" dirty="0" smtClean="0"/>
              <a:t> </a:t>
            </a:r>
            <a:r>
              <a:rPr lang="es-ES" dirty="0" err="1" smtClean="0"/>
              <a:t>plasmouse</a:t>
            </a:r>
            <a:r>
              <a:rPr lang="es-ES" dirty="0" smtClean="0"/>
              <a:t> </a:t>
            </a:r>
            <a:r>
              <a:rPr lang="es-ES" dirty="0" err="1" smtClean="0"/>
              <a:t>nunha</a:t>
            </a:r>
            <a:r>
              <a:rPr lang="es-ES" dirty="0" smtClean="0"/>
              <a:t> </a:t>
            </a:r>
            <a:r>
              <a:rPr lang="es-ES" dirty="0" err="1" smtClean="0"/>
              <a:t>lexislación</a:t>
            </a:r>
            <a:r>
              <a:rPr lang="es-ES" dirty="0" smtClean="0"/>
              <a:t> </a:t>
            </a:r>
            <a:r>
              <a:rPr lang="es-ES" dirty="0" err="1" smtClean="0"/>
              <a:t>moi</a:t>
            </a:r>
            <a:r>
              <a:rPr lang="es-ES" dirty="0" smtClean="0"/>
              <a:t> severa respecto </a:t>
            </a:r>
            <a:r>
              <a:rPr lang="es-ES" dirty="0" err="1" smtClean="0"/>
              <a:t>ós</a:t>
            </a:r>
            <a:r>
              <a:rPr lang="es-ES" dirty="0" smtClean="0"/>
              <a:t> </a:t>
            </a:r>
            <a:r>
              <a:rPr lang="es-ES" dirty="0" err="1" smtClean="0"/>
              <a:t>xudeus</a:t>
            </a:r>
            <a:r>
              <a:rPr lang="es-ES" dirty="0" smtClean="0"/>
              <a:t>. Desde 1935, coas </a:t>
            </a:r>
            <a:r>
              <a:rPr lang="es-ES" dirty="0" err="1" smtClean="0"/>
              <a:t>Leis</a:t>
            </a:r>
            <a:r>
              <a:rPr lang="es-ES" dirty="0" smtClean="0"/>
              <a:t> de </a:t>
            </a:r>
            <a:r>
              <a:rPr lang="es-ES" dirty="0" err="1" smtClean="0"/>
              <a:t>Nuremberg</a:t>
            </a:r>
            <a:r>
              <a:rPr lang="es-ES" dirty="0" smtClean="0"/>
              <a:t>, </a:t>
            </a:r>
            <a:r>
              <a:rPr lang="es-ES" dirty="0" err="1" smtClean="0"/>
              <a:t>perderon</a:t>
            </a:r>
            <a:r>
              <a:rPr lang="es-ES" dirty="0" smtClean="0"/>
              <a:t> a </a:t>
            </a:r>
            <a:r>
              <a:rPr lang="es-ES" dirty="0" err="1" smtClean="0"/>
              <a:t>nacionalidade</a:t>
            </a:r>
            <a:r>
              <a:rPr lang="es-ES" dirty="0" smtClean="0"/>
              <a:t> </a:t>
            </a:r>
            <a:r>
              <a:rPr lang="es-ES" dirty="0" err="1" smtClean="0"/>
              <a:t>alemá</a:t>
            </a:r>
            <a:r>
              <a:rPr lang="es-ES" dirty="0" smtClean="0"/>
              <a:t>, </a:t>
            </a:r>
            <a:r>
              <a:rPr lang="es-ES" dirty="0" err="1" smtClean="0"/>
              <a:t>prohíbenlles</a:t>
            </a:r>
            <a:r>
              <a:rPr lang="es-ES" dirty="0" smtClean="0"/>
              <a:t> o </a:t>
            </a:r>
            <a:r>
              <a:rPr lang="es-ES" dirty="0" err="1" smtClean="0"/>
              <a:t>exercicio</a:t>
            </a:r>
            <a:r>
              <a:rPr lang="es-ES" dirty="0" smtClean="0"/>
              <a:t> de </a:t>
            </a:r>
            <a:r>
              <a:rPr lang="es-ES" dirty="0" err="1" smtClean="0"/>
              <a:t>moitas</a:t>
            </a:r>
            <a:r>
              <a:rPr lang="es-ES" dirty="0" smtClean="0"/>
              <a:t> </a:t>
            </a:r>
            <a:r>
              <a:rPr lang="es-ES" dirty="0" err="1" smtClean="0"/>
              <a:t>profesións</a:t>
            </a:r>
            <a:r>
              <a:rPr lang="es-ES" dirty="0" smtClean="0"/>
              <a:t> e </a:t>
            </a:r>
            <a:r>
              <a:rPr lang="es-ES" dirty="0" err="1" smtClean="0"/>
              <a:t>calquera</a:t>
            </a:r>
            <a:r>
              <a:rPr lang="es-ES" dirty="0" smtClean="0"/>
              <a:t> relación </a:t>
            </a:r>
            <a:r>
              <a:rPr lang="es-ES" dirty="0" err="1" smtClean="0"/>
              <a:t>cunha</a:t>
            </a:r>
            <a:r>
              <a:rPr lang="es-ES" dirty="0" smtClean="0"/>
              <a:t> </a:t>
            </a:r>
            <a:r>
              <a:rPr lang="es-ES" dirty="0" err="1" smtClean="0"/>
              <a:t>persoa</a:t>
            </a:r>
            <a:r>
              <a:rPr lang="es-ES" dirty="0" smtClean="0"/>
              <a:t> </a:t>
            </a:r>
            <a:r>
              <a:rPr lang="es-ES" dirty="0" err="1" smtClean="0"/>
              <a:t>xermana</a:t>
            </a:r>
            <a:r>
              <a:rPr lang="es-ES" dirty="0" smtClean="0"/>
              <a:t>.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r>
              <a:rPr lang="es-ES" dirty="0" smtClean="0"/>
              <a:t> En 1938 </a:t>
            </a:r>
            <a:r>
              <a:rPr lang="es-ES" dirty="0" err="1" smtClean="0"/>
              <a:t>comeza</a:t>
            </a:r>
            <a:r>
              <a:rPr lang="es-ES" dirty="0" smtClean="0"/>
              <a:t> a persecución sistemática que rematará </a:t>
            </a:r>
            <a:r>
              <a:rPr lang="es-ES" dirty="0" err="1" smtClean="0"/>
              <a:t>na</a:t>
            </a:r>
            <a:r>
              <a:rPr lang="es-ES" dirty="0" smtClean="0"/>
              <a:t> guerra coa aplicación da </a:t>
            </a:r>
            <a:r>
              <a:rPr lang="es-ES" b="1" dirty="0" smtClean="0"/>
              <a:t>“solución final” </a:t>
            </a:r>
            <a:r>
              <a:rPr lang="es-ES" dirty="0" smtClean="0"/>
              <a:t>(</a:t>
            </a:r>
            <a:r>
              <a:rPr lang="es-ES" dirty="0" err="1" smtClean="0"/>
              <a:t>orde</a:t>
            </a:r>
            <a:r>
              <a:rPr lang="es-ES" dirty="0" smtClean="0"/>
              <a:t> de exterminio dos </a:t>
            </a:r>
            <a:r>
              <a:rPr lang="es-ES" dirty="0" err="1" smtClean="0"/>
              <a:t>xudeus</a:t>
            </a:r>
            <a:r>
              <a:rPr lang="es-ES" dirty="0" smtClean="0"/>
              <a:t>).</a:t>
            </a:r>
            <a:endParaRPr lang="es-E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556792"/>
            <a:ext cx="6000792" cy="438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 flipH="1">
            <a:off x="474315" y="1071546"/>
            <a:ext cx="74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57158" y="214290"/>
            <a:ext cx="6677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 ECONOMÍA: O CONTROL DE CAMBIOS E O REARME.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 flipH="1">
            <a:off x="214282" y="642918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 economía alemá vai estar subordinada ós intereses do Estado, aínda que, ó igual que en Italia, </a:t>
            </a:r>
            <a:r>
              <a:rPr kumimoji="0" lang="gl-ES" b="0" i="0" u="none" strike="noStrike" cap="none" normalizeH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Hitler</a:t>
            </a:r>
            <a:r>
              <a:rPr kumimoji="0" lang="gl-ES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respectará a propiedade privada, tanto na agricultura, onde a propiedade permanece en mans de grandes propietarios (</a:t>
            </a:r>
            <a:r>
              <a:rPr kumimoji="0" lang="gl-ES" b="0" i="0" u="none" strike="noStrike" cap="none" normalizeH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Junkers</a:t>
            </a:r>
            <a:r>
              <a:rPr kumimoji="0" lang="gl-ES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); como na industria, sen que se leve adiante ningún tipo de nacionalización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1857364"/>
            <a:ext cx="800105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0"/>
            <a:ext cx="5715585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14686"/>
            <a:ext cx="4819660" cy="33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92201"/>
            <a:ext cx="3314705" cy="306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285728"/>
            <a:ext cx="4000528" cy="63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Para aliviar o paro, o ministro de Economía, </a:t>
            </a:r>
            <a:r>
              <a:rPr lang="es-ES" dirty="0" err="1" smtClean="0"/>
              <a:t>Schacht</a:t>
            </a:r>
            <a:r>
              <a:rPr lang="es-ES" dirty="0" smtClean="0"/>
              <a:t>, </a:t>
            </a:r>
            <a:r>
              <a:rPr lang="es-ES" dirty="0" err="1" smtClean="0"/>
              <a:t>vai</a:t>
            </a:r>
            <a:r>
              <a:rPr lang="es-ES" dirty="0" smtClean="0"/>
              <a:t> impulsar </a:t>
            </a:r>
            <a:r>
              <a:rPr lang="es-ES" dirty="0" err="1" smtClean="0"/>
              <a:t>unha</a:t>
            </a:r>
            <a:r>
              <a:rPr lang="es-ES" dirty="0" smtClean="0"/>
              <a:t> serie de medidas como:</a:t>
            </a:r>
          </a:p>
          <a:p>
            <a:pPr algn="just"/>
            <a:endParaRPr lang="es-ES" dirty="0" smtClean="0"/>
          </a:p>
          <a:p>
            <a:pPr algn="just">
              <a:buFontTx/>
              <a:buChar char="-"/>
            </a:pPr>
            <a:r>
              <a:rPr lang="es-ES" dirty="0" smtClean="0"/>
              <a:t> Concesión de créditos </a:t>
            </a:r>
            <a:r>
              <a:rPr lang="es-ES" dirty="0" err="1" smtClean="0"/>
              <a:t>ás</a:t>
            </a:r>
            <a:r>
              <a:rPr lang="es-ES" dirty="0" smtClean="0"/>
              <a:t> </a:t>
            </a:r>
            <a:r>
              <a:rPr lang="es-ES" dirty="0" err="1" smtClean="0"/>
              <a:t>rexións</a:t>
            </a:r>
            <a:r>
              <a:rPr lang="es-ES" dirty="0" smtClean="0"/>
              <a:t> que </a:t>
            </a:r>
            <a:r>
              <a:rPr lang="es-ES" dirty="0" err="1" smtClean="0"/>
              <a:t>acometesen</a:t>
            </a:r>
            <a:r>
              <a:rPr lang="es-ES" dirty="0" smtClean="0"/>
              <a:t> obras públicas e crearan </a:t>
            </a:r>
            <a:r>
              <a:rPr lang="es-ES" dirty="0" err="1" smtClean="0"/>
              <a:t>emprego</a:t>
            </a:r>
            <a:r>
              <a:rPr lang="es-ES" dirty="0" smtClean="0"/>
              <a:t>.</a:t>
            </a:r>
          </a:p>
          <a:p>
            <a:pPr algn="just"/>
            <a:endParaRPr lang="es-ES" sz="1050" dirty="0" smtClean="0"/>
          </a:p>
          <a:p>
            <a:pPr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 err="1" smtClean="0"/>
              <a:t>Construción</a:t>
            </a:r>
            <a:r>
              <a:rPr lang="es-ES" dirty="0" smtClean="0"/>
              <a:t> de autopistas por toda </a:t>
            </a:r>
            <a:r>
              <a:rPr lang="es-ES" dirty="0" err="1" smtClean="0"/>
              <a:t>Alemaña</a:t>
            </a:r>
            <a:r>
              <a:rPr lang="es-ES" dirty="0" smtClean="0"/>
              <a:t>, </a:t>
            </a:r>
            <a:r>
              <a:rPr lang="es-ES" dirty="0" err="1" smtClean="0"/>
              <a:t>actividade</a:t>
            </a:r>
            <a:r>
              <a:rPr lang="es-ES" dirty="0" smtClean="0"/>
              <a:t> que </a:t>
            </a:r>
            <a:r>
              <a:rPr lang="es-ES" dirty="0" err="1" smtClean="0"/>
              <a:t>vai</a:t>
            </a:r>
            <a:r>
              <a:rPr lang="es-ES" dirty="0" smtClean="0"/>
              <a:t> ocupar a </a:t>
            </a:r>
            <a:r>
              <a:rPr lang="es-ES" dirty="0" err="1" smtClean="0"/>
              <a:t>uns</a:t>
            </a:r>
            <a:r>
              <a:rPr lang="es-ES" dirty="0" smtClean="0"/>
              <a:t> 200.000 </a:t>
            </a:r>
            <a:r>
              <a:rPr lang="es-ES" dirty="0" err="1" smtClean="0"/>
              <a:t>traballadores</a:t>
            </a:r>
            <a:r>
              <a:rPr lang="es-ES" dirty="0" smtClean="0"/>
              <a:t>. </a:t>
            </a:r>
          </a:p>
          <a:p>
            <a:pPr algn="just"/>
            <a:endParaRPr lang="es-ES" sz="1050" dirty="0" smtClean="0"/>
          </a:p>
          <a:p>
            <a:pPr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 err="1" smtClean="0"/>
              <a:t>Incentivou</a:t>
            </a:r>
            <a:r>
              <a:rPr lang="es-ES" dirty="0" smtClean="0"/>
              <a:t> o abandono do </a:t>
            </a:r>
            <a:r>
              <a:rPr lang="es-ES" dirty="0" err="1" smtClean="0"/>
              <a:t>traballo</a:t>
            </a:r>
            <a:r>
              <a:rPr lang="es-ES" dirty="0" smtClean="0"/>
              <a:t> </a:t>
            </a:r>
            <a:r>
              <a:rPr lang="es-ES" dirty="0" err="1" smtClean="0"/>
              <a:t>feminino</a:t>
            </a:r>
            <a:r>
              <a:rPr lang="es-ES" dirty="0" smtClean="0"/>
              <a:t> en beneficio do masculino. </a:t>
            </a:r>
          </a:p>
          <a:p>
            <a:pPr algn="just"/>
            <a:endParaRPr lang="es-ES" sz="1050" dirty="0" smtClean="0"/>
          </a:p>
          <a:p>
            <a:pPr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 err="1" smtClean="0"/>
              <a:t>Impuxo</a:t>
            </a:r>
            <a:r>
              <a:rPr lang="es-ES" dirty="0" smtClean="0"/>
              <a:t> un período de </a:t>
            </a:r>
            <a:r>
              <a:rPr lang="es-ES" dirty="0" err="1" smtClean="0"/>
              <a:t>traballo</a:t>
            </a:r>
            <a:r>
              <a:rPr lang="es-ES" dirty="0" smtClean="0"/>
              <a:t> </a:t>
            </a:r>
            <a:r>
              <a:rPr lang="es-ES" dirty="0" err="1" smtClean="0"/>
              <a:t>sen</a:t>
            </a:r>
            <a:r>
              <a:rPr lang="es-ES" dirty="0" smtClean="0"/>
              <a:t> remuneración para os </a:t>
            </a:r>
            <a:r>
              <a:rPr lang="es-ES" dirty="0" err="1" smtClean="0"/>
              <a:t>xóvenes</a:t>
            </a:r>
            <a:r>
              <a:rPr lang="es-ES" dirty="0" smtClean="0"/>
              <a:t> entre 18 e 25 anos .</a:t>
            </a:r>
          </a:p>
          <a:p>
            <a:pPr algn="just"/>
            <a:endParaRPr lang="es-ES" sz="1050" dirty="0" smtClean="0"/>
          </a:p>
          <a:p>
            <a:pPr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 err="1" smtClean="0"/>
              <a:t>Introduciu</a:t>
            </a:r>
            <a:r>
              <a:rPr lang="es-ES" dirty="0" smtClean="0"/>
              <a:t> o </a:t>
            </a:r>
            <a:r>
              <a:rPr lang="es-ES" dirty="0" err="1" smtClean="0"/>
              <a:t>servizo</a:t>
            </a:r>
            <a:r>
              <a:rPr lang="es-ES" dirty="0" smtClean="0"/>
              <a:t> militar </a:t>
            </a:r>
            <a:r>
              <a:rPr lang="es-ES" dirty="0" err="1" smtClean="0"/>
              <a:t>obrigatorio</a:t>
            </a:r>
            <a:r>
              <a:rPr lang="es-ES" dirty="0" smtClean="0"/>
              <a:t> (en 1936 </a:t>
            </a:r>
            <a:r>
              <a:rPr lang="es-ES" dirty="0" err="1" smtClean="0"/>
              <a:t>pásase</a:t>
            </a:r>
            <a:r>
              <a:rPr lang="es-ES" dirty="0" smtClean="0"/>
              <a:t> dos 100.000 soldados que permitía o Tratado de Versalles a 1.500.000 soldados).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428604"/>
            <a:ext cx="4676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500042"/>
            <a:ext cx="47149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O Dr. </a:t>
            </a:r>
            <a:r>
              <a:rPr lang="es-ES" dirty="0" err="1" smtClean="0"/>
              <a:t>Schacht</a:t>
            </a:r>
            <a:r>
              <a:rPr lang="es-ES" dirty="0" smtClean="0"/>
              <a:t>, ante a falta de divisas, </a:t>
            </a:r>
            <a:r>
              <a:rPr lang="es-ES" dirty="0" err="1" smtClean="0"/>
              <a:t>bloqueou</a:t>
            </a:r>
            <a:r>
              <a:rPr lang="es-ES" dirty="0" smtClean="0"/>
              <a:t> os </a:t>
            </a:r>
            <a:r>
              <a:rPr lang="es-ES" dirty="0" err="1" smtClean="0"/>
              <a:t>capitais</a:t>
            </a:r>
            <a:r>
              <a:rPr lang="es-ES" dirty="0" smtClean="0"/>
              <a:t> </a:t>
            </a:r>
            <a:r>
              <a:rPr lang="es-ES" dirty="0" err="1" smtClean="0"/>
              <a:t>estranxeiros</a:t>
            </a:r>
            <a:r>
              <a:rPr lang="es-ES" dirty="0" smtClean="0"/>
              <a:t>, </a:t>
            </a:r>
            <a:r>
              <a:rPr lang="es-ES" dirty="0" err="1" smtClean="0"/>
              <a:t>prohibindo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transferencia, </a:t>
            </a:r>
            <a:r>
              <a:rPr lang="es-ES" dirty="0" err="1" smtClean="0"/>
              <a:t>aínda</a:t>
            </a:r>
            <a:r>
              <a:rPr lang="es-ES" dirty="0" smtClean="0"/>
              <a:t> que permitía </a:t>
            </a:r>
            <a:r>
              <a:rPr lang="es-ES" dirty="0" err="1" smtClean="0"/>
              <a:t>utilizalos</a:t>
            </a:r>
            <a:r>
              <a:rPr lang="es-ES" dirty="0" smtClean="0"/>
              <a:t> para adquirir mercadorías </a:t>
            </a:r>
            <a:r>
              <a:rPr lang="es-ES" dirty="0" err="1" smtClean="0"/>
              <a:t>alemás</a:t>
            </a:r>
            <a:r>
              <a:rPr lang="es-ES" dirty="0" smtClean="0"/>
              <a:t>, </a:t>
            </a:r>
            <a:r>
              <a:rPr lang="es-ES" dirty="0" err="1" smtClean="0"/>
              <a:t>nunha</a:t>
            </a:r>
            <a:r>
              <a:rPr lang="es-ES" dirty="0" smtClean="0"/>
              <a:t> especie de exportación forzosa. 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Ó non contar con reservas monetarias e sometida a importantes </a:t>
            </a:r>
            <a:r>
              <a:rPr lang="es-ES" dirty="0" err="1" smtClean="0"/>
              <a:t>débedas</a:t>
            </a:r>
            <a:r>
              <a:rPr lang="es-ES" dirty="0" smtClean="0"/>
              <a:t>, </a:t>
            </a:r>
            <a:r>
              <a:rPr lang="es-ES" dirty="0" err="1" smtClean="0"/>
              <a:t>Alemaña</a:t>
            </a:r>
            <a:r>
              <a:rPr lang="es-ES" dirty="0" smtClean="0"/>
              <a:t> </a:t>
            </a:r>
            <a:r>
              <a:rPr lang="es-ES" dirty="0" err="1" smtClean="0"/>
              <a:t>trala</a:t>
            </a:r>
            <a:r>
              <a:rPr lang="es-ES" dirty="0" smtClean="0"/>
              <a:t> </a:t>
            </a:r>
            <a:r>
              <a:rPr lang="es-ES" dirty="0" err="1" smtClean="0"/>
              <a:t>saída</a:t>
            </a:r>
            <a:r>
              <a:rPr lang="es-ES" dirty="0" smtClean="0"/>
              <a:t> do </a:t>
            </a:r>
            <a:r>
              <a:rPr lang="es-ES" dirty="0" err="1" smtClean="0"/>
              <a:t>Golden</a:t>
            </a:r>
            <a:r>
              <a:rPr lang="es-ES" dirty="0" smtClean="0"/>
              <a:t> Exchange Standard </a:t>
            </a:r>
            <a:r>
              <a:rPr lang="es-ES" dirty="0" err="1" smtClean="0"/>
              <a:t>tivo</a:t>
            </a:r>
            <a:r>
              <a:rPr lang="es-ES" dirty="0" smtClean="0"/>
              <a:t> que recorrer a </a:t>
            </a:r>
            <a:r>
              <a:rPr lang="es-ES" dirty="0" err="1" smtClean="0"/>
              <a:t>unha</a:t>
            </a:r>
            <a:r>
              <a:rPr lang="es-ES" dirty="0" smtClean="0"/>
              <a:t> política comercial de control de cambios, realizando intercambios </a:t>
            </a:r>
            <a:r>
              <a:rPr lang="es-ES" dirty="0" err="1" smtClean="0"/>
              <a:t>bilaterais</a:t>
            </a:r>
            <a:r>
              <a:rPr lang="es-ES" dirty="0" smtClean="0"/>
              <a:t> con países de Europa Oriental e de Sudamérica, </a:t>
            </a:r>
            <a:r>
              <a:rPr lang="es-ES" dirty="0" err="1" smtClean="0"/>
              <a:t>na</a:t>
            </a:r>
            <a:r>
              <a:rPr lang="es-ES" dirty="0" smtClean="0"/>
              <a:t> procura das materias primas que necesitaba e dando </a:t>
            </a:r>
            <a:r>
              <a:rPr lang="es-ES" dirty="0" err="1" smtClean="0"/>
              <a:t>saída</a:t>
            </a:r>
            <a:r>
              <a:rPr lang="es-ES" dirty="0" smtClean="0"/>
              <a:t> </a:t>
            </a:r>
            <a:r>
              <a:rPr lang="es-ES" dirty="0" err="1" smtClean="0"/>
              <a:t>ós</a:t>
            </a:r>
            <a:r>
              <a:rPr lang="es-ES" dirty="0" smtClean="0"/>
              <a:t>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produtos</a:t>
            </a:r>
            <a:r>
              <a:rPr lang="es-ES" dirty="0" smtClean="0"/>
              <a:t> manufacturados, mediante o troco.</a:t>
            </a:r>
            <a:endParaRPr lang="gl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928934"/>
            <a:ext cx="2428892" cy="3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14290"/>
            <a:ext cx="1843635" cy="261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428604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O intervencionismo económico, a política de obras públicas e o </a:t>
            </a:r>
            <a:r>
              <a:rPr lang="es-ES" dirty="0" err="1" smtClean="0"/>
              <a:t>desenvolvemento</a:t>
            </a:r>
            <a:r>
              <a:rPr lang="es-ES" dirty="0" smtClean="0"/>
              <a:t> do sector industrial militar  </a:t>
            </a:r>
            <a:r>
              <a:rPr lang="es-ES" dirty="0" err="1" smtClean="0"/>
              <a:t>favoreceron</a:t>
            </a:r>
            <a:r>
              <a:rPr lang="es-ES" dirty="0" smtClean="0"/>
              <a:t> a recuperación económica de </a:t>
            </a:r>
            <a:r>
              <a:rPr lang="es-ES" dirty="0" err="1" smtClean="0"/>
              <a:t>Alemaña</a:t>
            </a:r>
            <a:r>
              <a:rPr lang="es-ES" dirty="0" smtClean="0"/>
              <a:t>. En 1938 o </a:t>
            </a:r>
            <a:r>
              <a:rPr lang="es-ES" dirty="0" err="1" smtClean="0"/>
              <a:t>desemprego</a:t>
            </a:r>
            <a:r>
              <a:rPr lang="es-ES" dirty="0" smtClean="0"/>
              <a:t> desaparece e incluso </a:t>
            </a:r>
            <a:r>
              <a:rPr lang="es-ES" dirty="0" err="1" smtClean="0"/>
              <a:t>empezan</a:t>
            </a:r>
            <a:r>
              <a:rPr lang="es-ES" dirty="0" smtClean="0"/>
              <a:t> a faltar </a:t>
            </a:r>
            <a:r>
              <a:rPr lang="es-ES" dirty="0" err="1" smtClean="0"/>
              <a:t>traballadores</a:t>
            </a:r>
            <a:r>
              <a:rPr lang="es-ES" dirty="0" smtClean="0"/>
              <a:t> para cubrir os </a:t>
            </a:r>
            <a:r>
              <a:rPr lang="es-ES" dirty="0" err="1" smtClean="0"/>
              <a:t>postos</a:t>
            </a:r>
            <a:r>
              <a:rPr lang="es-ES" dirty="0" smtClean="0"/>
              <a:t> de </a:t>
            </a:r>
            <a:r>
              <a:rPr lang="es-ES" dirty="0" err="1" smtClean="0"/>
              <a:t>traballo</a:t>
            </a:r>
            <a:r>
              <a:rPr lang="es-ES" dirty="0" smtClean="0"/>
              <a:t>; </a:t>
            </a:r>
            <a:r>
              <a:rPr lang="es-ES" dirty="0" err="1" smtClean="0"/>
              <a:t>controlouse</a:t>
            </a:r>
            <a:r>
              <a:rPr lang="es-ES" dirty="0" smtClean="0"/>
              <a:t> a inflación e </a:t>
            </a:r>
            <a:r>
              <a:rPr lang="es-ES" dirty="0" err="1" smtClean="0"/>
              <a:t>incrementouse</a:t>
            </a:r>
            <a:r>
              <a:rPr lang="es-ES" dirty="0" smtClean="0"/>
              <a:t> a </a:t>
            </a:r>
            <a:r>
              <a:rPr lang="es-ES" dirty="0" err="1" smtClean="0"/>
              <a:t>produción</a:t>
            </a:r>
            <a:r>
              <a:rPr lang="es-ES" dirty="0" smtClean="0"/>
              <a:t> de </a:t>
            </a:r>
            <a:r>
              <a:rPr lang="es-ES" dirty="0" err="1" smtClean="0"/>
              <a:t>enerxía</a:t>
            </a:r>
            <a:r>
              <a:rPr lang="es-ES" dirty="0" smtClean="0"/>
              <a:t>, materias primas e </a:t>
            </a:r>
            <a:r>
              <a:rPr lang="es-ES" dirty="0" err="1" smtClean="0"/>
              <a:t>produtos</a:t>
            </a:r>
            <a:r>
              <a:rPr lang="es-ES" dirty="0" smtClean="0"/>
              <a:t> </a:t>
            </a:r>
            <a:r>
              <a:rPr lang="es-ES" dirty="0" err="1" smtClean="0"/>
              <a:t>industriais</a:t>
            </a:r>
            <a:r>
              <a:rPr lang="es-ES" dirty="0" smtClean="0"/>
              <a:t>. En 1939 a </a:t>
            </a:r>
            <a:r>
              <a:rPr lang="es-ES" dirty="0" err="1" smtClean="0"/>
              <a:t>produción</a:t>
            </a:r>
            <a:r>
              <a:rPr lang="es-ES" dirty="0" smtClean="0"/>
              <a:t> industrial de </a:t>
            </a:r>
            <a:r>
              <a:rPr lang="es-ES" dirty="0" err="1" smtClean="0"/>
              <a:t>Alemaña</a:t>
            </a:r>
            <a:r>
              <a:rPr lang="es-ES" dirty="0" smtClean="0"/>
              <a:t> superaba a de 1928 </a:t>
            </a:r>
            <a:r>
              <a:rPr lang="es-ES" dirty="0" err="1" smtClean="0"/>
              <a:t>nun</a:t>
            </a:r>
            <a:r>
              <a:rPr lang="es-ES" dirty="0" smtClean="0"/>
              <a:t> 33% , o 11% da </a:t>
            </a:r>
            <a:r>
              <a:rPr lang="es-ES" dirty="0" err="1" smtClean="0"/>
              <a:t>produción</a:t>
            </a:r>
            <a:r>
              <a:rPr lang="es-ES" dirty="0" smtClean="0"/>
              <a:t> mundial (2ª potencia económica tras EE.UU.).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500306"/>
            <a:ext cx="422734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3810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" y="0"/>
            <a:ext cx="88582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gl-E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 CAMIÑO CARA Á 2ª GUERRA MUNDIAL.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Desde a chegada ó poder de </a:t>
            </a: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Hitler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en 1933, a política alemá encamíñase ó </a:t>
            </a: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armamentismo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e ó inicio dunha política expansionista.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En outubro de 1933 anuncia a súa retirada da Sociedade de Nacións e inicia o rearmamento (amparándose nunha vella cláusula do Tratado de Versalles na que se consideraba que o desarme de Alemaña sería o limiar do desarme xeral en Europa. Ó non cumprirse </a:t>
            </a:r>
            <a:r>
              <a:rPr lang="gl-ES" dirty="0" smtClean="0">
                <a:ea typeface="Times New Roman" pitchFamily="18" charset="0"/>
                <a:cs typeface="Arial" pitchFamily="34" charset="0"/>
              </a:rPr>
              <a:t>t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al desarme </a:t>
            </a:r>
            <a:r>
              <a:rPr kumimoji="0" lang="gl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Hitler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comeza o rearme de Alemaña).</a:t>
            </a: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571744"/>
            <a:ext cx="4500594" cy="343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3116"/>
            <a:ext cx="3143272" cy="441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85728"/>
            <a:ext cx="8429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A expansión do </a:t>
            </a:r>
            <a:r>
              <a:rPr lang="es-ES" dirty="0" err="1" smtClean="0"/>
              <a:t>réxime</a:t>
            </a:r>
            <a:r>
              <a:rPr lang="es-ES" dirty="0" smtClean="0"/>
              <a:t> nazi </a:t>
            </a:r>
            <a:r>
              <a:rPr lang="es-ES" dirty="0" err="1" smtClean="0"/>
              <a:t>aséntase</a:t>
            </a:r>
            <a:r>
              <a:rPr lang="es-ES" dirty="0" smtClean="0"/>
              <a:t> no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obxectivo</a:t>
            </a:r>
            <a:r>
              <a:rPr lang="es-ES" dirty="0" smtClean="0"/>
              <a:t> de reunir dentro de </a:t>
            </a:r>
            <a:r>
              <a:rPr lang="es-ES" dirty="0" err="1" smtClean="0"/>
              <a:t>Alemaña</a:t>
            </a:r>
            <a:r>
              <a:rPr lang="es-ES" dirty="0" smtClean="0"/>
              <a:t> as minorías da </a:t>
            </a:r>
            <a:r>
              <a:rPr lang="es-ES" dirty="0" err="1" smtClean="0"/>
              <a:t>mesma</a:t>
            </a:r>
            <a:r>
              <a:rPr lang="es-ES" dirty="0" smtClean="0"/>
              <a:t> </a:t>
            </a:r>
            <a:r>
              <a:rPr lang="es-ES" dirty="0" err="1" smtClean="0"/>
              <a:t>lingua</a:t>
            </a:r>
            <a:r>
              <a:rPr lang="es-ES" dirty="0" smtClean="0"/>
              <a:t> e raza </a:t>
            </a:r>
            <a:r>
              <a:rPr lang="es-ES" dirty="0" err="1" smtClean="0"/>
              <a:t>xermánica</a:t>
            </a:r>
            <a:r>
              <a:rPr lang="es-ES" dirty="0" smtClean="0"/>
              <a:t> diseminadas por Austria, Checoslovaquia, Polonia... A </a:t>
            </a:r>
            <a:r>
              <a:rPr lang="es-ES" dirty="0" err="1" smtClean="0"/>
              <a:t>doutrina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que se </a:t>
            </a:r>
            <a:r>
              <a:rPr lang="es-ES" dirty="0" err="1" smtClean="0"/>
              <a:t>baseaba</a:t>
            </a:r>
            <a:r>
              <a:rPr lang="es-ES" dirty="0" smtClean="0"/>
              <a:t> Hitler era a do </a:t>
            </a:r>
            <a:r>
              <a:rPr lang="es-ES" b="1" i="1" dirty="0" smtClean="0"/>
              <a:t>“</a:t>
            </a:r>
            <a:r>
              <a:rPr lang="es-ES" b="1" i="1" dirty="0" err="1" smtClean="0"/>
              <a:t>Lebensrum</a:t>
            </a:r>
            <a:r>
              <a:rPr lang="es-ES" b="1" i="1" dirty="0" smtClean="0"/>
              <a:t>”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espazo</a:t>
            </a:r>
            <a:r>
              <a:rPr lang="es-ES" dirty="0" smtClean="0"/>
              <a:t> vital, </a:t>
            </a:r>
            <a:r>
              <a:rPr lang="es-ES" dirty="0" err="1" smtClean="0"/>
              <a:t>espazo</a:t>
            </a:r>
            <a:r>
              <a:rPr lang="es-ES" dirty="0" smtClean="0"/>
              <a:t> ó que a raza </a:t>
            </a:r>
            <a:r>
              <a:rPr lang="es-ES" dirty="0" err="1" smtClean="0"/>
              <a:t>xermana</a:t>
            </a:r>
            <a:r>
              <a:rPr lang="es-ES" dirty="0" smtClean="0"/>
              <a:t> tiña, segundo eles, pleno </a:t>
            </a:r>
            <a:r>
              <a:rPr lang="es-ES" dirty="0" err="1" smtClean="0"/>
              <a:t>dereito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2388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8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500990" cy="681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357166"/>
            <a:ext cx="8429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1-.</a:t>
            </a:r>
            <a:r>
              <a:rPr lang="es-ES" dirty="0" smtClean="0"/>
              <a:t>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</a:t>
            </a:r>
            <a:r>
              <a:rPr lang="es-ES" dirty="0" err="1" smtClean="0"/>
              <a:t>obxectivo</a:t>
            </a:r>
            <a:r>
              <a:rPr lang="es-ES" dirty="0" smtClean="0"/>
              <a:t> será o </a:t>
            </a:r>
            <a:r>
              <a:rPr lang="es-ES" b="1" i="1" u="sng" dirty="0" err="1" smtClean="0"/>
              <a:t>Anschluss</a:t>
            </a:r>
            <a:r>
              <a:rPr lang="es-ES" b="1" i="1" u="sng" dirty="0" smtClean="0"/>
              <a:t> (reunificación de </a:t>
            </a:r>
            <a:r>
              <a:rPr lang="es-ES" b="1" i="1" u="sng" dirty="0" err="1" smtClean="0"/>
              <a:t>Alemaña</a:t>
            </a:r>
            <a:r>
              <a:rPr lang="es-ES" b="1" i="1" u="sng" dirty="0" smtClean="0"/>
              <a:t> e Austria) </a:t>
            </a:r>
            <a:r>
              <a:rPr lang="es-ES" dirty="0" smtClean="0"/>
              <a:t>para </a:t>
            </a:r>
            <a:r>
              <a:rPr lang="es-ES" dirty="0" err="1" smtClean="0"/>
              <a:t>isto</a:t>
            </a:r>
            <a:r>
              <a:rPr lang="es-ES" dirty="0" smtClean="0"/>
              <a:t> </a:t>
            </a:r>
            <a:r>
              <a:rPr lang="es-ES" dirty="0" err="1" smtClean="0"/>
              <a:t>vaise</a:t>
            </a:r>
            <a:r>
              <a:rPr lang="es-ES" dirty="0" smtClean="0"/>
              <a:t> servir da </a:t>
            </a:r>
            <a:r>
              <a:rPr lang="es-ES" dirty="0" err="1" smtClean="0"/>
              <a:t>presenza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grupo importante de nazis en Austria e </a:t>
            </a:r>
            <a:r>
              <a:rPr lang="es-ES" dirty="0" err="1" smtClean="0"/>
              <a:t>tamén</a:t>
            </a:r>
            <a:r>
              <a:rPr lang="es-ES" dirty="0" smtClean="0"/>
              <a:t> da violencia (</a:t>
            </a:r>
            <a:r>
              <a:rPr lang="es-ES" dirty="0" err="1" smtClean="0"/>
              <a:t>asasinato</a:t>
            </a:r>
            <a:r>
              <a:rPr lang="es-ES" dirty="0" smtClean="0"/>
              <a:t> do </a:t>
            </a:r>
            <a:r>
              <a:rPr lang="es-ES" dirty="0" err="1" smtClean="0"/>
              <a:t>chanceler</a:t>
            </a:r>
            <a:r>
              <a:rPr lang="es-ES" dirty="0" smtClean="0"/>
              <a:t> </a:t>
            </a:r>
            <a:r>
              <a:rPr lang="es-ES" dirty="0" err="1" smtClean="0"/>
              <a:t>Dollfuss</a:t>
            </a:r>
            <a:r>
              <a:rPr lang="es-ES" dirty="0" smtClean="0"/>
              <a:t>). </a:t>
            </a:r>
            <a:r>
              <a:rPr lang="es-ES" dirty="0" err="1" smtClean="0"/>
              <a:t>Aínda</a:t>
            </a:r>
            <a:r>
              <a:rPr lang="es-ES" dirty="0" smtClean="0"/>
              <a:t> que </a:t>
            </a:r>
            <a:r>
              <a:rPr lang="es-ES" dirty="0" err="1" smtClean="0"/>
              <a:t>nun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momento Mussolini está en contra, </a:t>
            </a:r>
            <a:r>
              <a:rPr lang="es-ES" dirty="0" err="1" smtClean="0"/>
              <a:t>tralo</a:t>
            </a:r>
            <a:r>
              <a:rPr lang="es-ES" dirty="0" smtClean="0"/>
              <a:t> </a:t>
            </a:r>
            <a:r>
              <a:rPr lang="es-ES" dirty="0" err="1" smtClean="0"/>
              <a:t>achegamento</a:t>
            </a:r>
            <a:r>
              <a:rPr lang="es-ES" dirty="0" smtClean="0"/>
              <a:t> de Italia e </a:t>
            </a:r>
            <a:r>
              <a:rPr lang="es-ES" dirty="0" err="1" smtClean="0"/>
              <a:t>Alemaña</a:t>
            </a:r>
            <a:r>
              <a:rPr lang="es-ES" dirty="0" smtClean="0"/>
              <a:t> (aliados </a:t>
            </a:r>
            <a:r>
              <a:rPr lang="es-ES" dirty="0" err="1" smtClean="0"/>
              <a:t>na</a:t>
            </a:r>
            <a:r>
              <a:rPr lang="es-ES" dirty="0" smtClean="0"/>
              <a:t> guerra de España con Franco), en Marzo de 1938 as tropas </a:t>
            </a:r>
            <a:r>
              <a:rPr lang="es-ES" dirty="0" err="1" smtClean="0"/>
              <a:t>alemás</a:t>
            </a:r>
            <a:r>
              <a:rPr lang="es-ES" dirty="0" smtClean="0"/>
              <a:t> entran en Austria, </a:t>
            </a:r>
            <a:r>
              <a:rPr lang="es-ES" dirty="0" err="1" smtClean="0"/>
              <a:t>conseguíndose</a:t>
            </a:r>
            <a:r>
              <a:rPr lang="es-ES" dirty="0" smtClean="0"/>
              <a:t> posteriormente a reunificación mediante plebiscito do pobo austríaco.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28934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000372"/>
            <a:ext cx="3967753" cy="26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285728"/>
            <a:ext cx="84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2-.O </a:t>
            </a:r>
            <a:r>
              <a:rPr lang="es-ES" b="1" dirty="0" err="1" smtClean="0"/>
              <a:t>seguinte</a:t>
            </a:r>
            <a:r>
              <a:rPr lang="es-ES" b="1" dirty="0" smtClean="0"/>
              <a:t> paso dado por Hitler </a:t>
            </a:r>
            <a:r>
              <a:rPr lang="es-ES" b="1" dirty="0" err="1" smtClean="0"/>
              <a:t>foi</a:t>
            </a:r>
            <a:r>
              <a:rPr lang="es-ES" b="1" dirty="0" smtClean="0"/>
              <a:t> a </a:t>
            </a:r>
            <a:r>
              <a:rPr lang="es-ES" b="1" i="1" u="sng" dirty="0" smtClean="0"/>
              <a:t>reclamación dos </a:t>
            </a:r>
            <a:r>
              <a:rPr lang="es-ES" b="1" i="1" u="sng" dirty="0" err="1" smtClean="0"/>
              <a:t>Sudetes</a:t>
            </a:r>
            <a:r>
              <a:rPr lang="es-ES" b="1" dirty="0" smtClean="0"/>
              <a:t>. Esta </a:t>
            </a:r>
            <a:r>
              <a:rPr lang="es-ES" b="1" dirty="0" err="1" smtClean="0"/>
              <a:t>rexión</a:t>
            </a:r>
            <a:r>
              <a:rPr lang="es-ES" b="1" dirty="0" smtClean="0"/>
              <a:t> checa, limítrofe con </a:t>
            </a:r>
            <a:r>
              <a:rPr lang="es-ES" b="1" dirty="0" err="1" smtClean="0"/>
              <a:t>Alemaña</a:t>
            </a:r>
            <a:r>
              <a:rPr lang="es-ES" b="1" dirty="0" smtClean="0"/>
              <a:t> albergaba </a:t>
            </a:r>
            <a:r>
              <a:rPr lang="es-ES" b="1" dirty="0" err="1" smtClean="0"/>
              <a:t>unha</a:t>
            </a:r>
            <a:r>
              <a:rPr lang="es-ES" b="1" dirty="0" smtClean="0"/>
              <a:t> </a:t>
            </a:r>
            <a:r>
              <a:rPr lang="es-ES" b="1" dirty="0" err="1" smtClean="0"/>
              <a:t>poboaación</a:t>
            </a:r>
            <a:r>
              <a:rPr lang="es-ES" b="1" dirty="0" smtClean="0"/>
              <a:t> de 3.200.000 habitantes de fala </a:t>
            </a:r>
            <a:r>
              <a:rPr lang="es-ES" b="1" dirty="0" err="1" smtClean="0"/>
              <a:t>alemá</a:t>
            </a:r>
            <a:r>
              <a:rPr lang="es-ES" b="1" dirty="0" smtClean="0"/>
              <a:t>. Hitler </a:t>
            </a:r>
            <a:r>
              <a:rPr lang="es-ES" b="1" dirty="0" err="1" smtClean="0"/>
              <a:t>animou</a:t>
            </a:r>
            <a:r>
              <a:rPr lang="es-ES" b="1" dirty="0" smtClean="0"/>
              <a:t> o </a:t>
            </a:r>
            <a:r>
              <a:rPr lang="es-ES" b="1" dirty="0" err="1" smtClean="0"/>
              <a:t>desenvolvemento</a:t>
            </a:r>
            <a:r>
              <a:rPr lang="es-ES" b="1" dirty="0" smtClean="0"/>
              <a:t> </a:t>
            </a:r>
            <a:r>
              <a:rPr lang="es-ES" b="1" dirty="0" err="1" smtClean="0"/>
              <a:t>dun</a:t>
            </a:r>
            <a:r>
              <a:rPr lang="es-ES" b="1" dirty="0" smtClean="0"/>
              <a:t> partido nazi, que </a:t>
            </a:r>
            <a:r>
              <a:rPr lang="es-ES" b="1" dirty="0" err="1" smtClean="0"/>
              <a:t>reclamou</a:t>
            </a:r>
            <a:r>
              <a:rPr lang="es-ES" b="1" dirty="0" smtClean="0"/>
              <a:t> a total autonomía dos </a:t>
            </a:r>
            <a:r>
              <a:rPr lang="es-ES" b="1" dirty="0" err="1" smtClean="0"/>
              <a:t>Sudetes</a:t>
            </a:r>
            <a:r>
              <a:rPr lang="es-ES" b="1" dirty="0" smtClean="0"/>
              <a:t>. En 1938 Hitler </a:t>
            </a:r>
            <a:r>
              <a:rPr lang="es-ES" b="1" dirty="0" err="1" smtClean="0"/>
              <a:t>reclamou</a:t>
            </a:r>
            <a:r>
              <a:rPr lang="es-ES" b="1" dirty="0" smtClean="0"/>
              <a:t> esta zona </a:t>
            </a:r>
            <a:r>
              <a:rPr lang="es-ES" b="1" dirty="0" err="1" smtClean="0"/>
              <a:t>producíndose</a:t>
            </a:r>
            <a:r>
              <a:rPr lang="es-ES" b="1" dirty="0" smtClean="0"/>
              <a:t> un momento de alta tensión en Europa. </a:t>
            </a:r>
            <a:endParaRPr lang="gl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857364"/>
            <a:ext cx="6557930" cy="462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214290"/>
            <a:ext cx="83582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dirty="0" smtClean="0"/>
              <a:t>Por mediación de Mussolini, as grandes potencias </a:t>
            </a:r>
            <a:r>
              <a:rPr lang="es-ES" dirty="0" err="1" smtClean="0"/>
              <a:t>reuníronse</a:t>
            </a:r>
            <a:r>
              <a:rPr lang="es-ES" dirty="0" smtClean="0"/>
              <a:t> en </a:t>
            </a:r>
            <a:r>
              <a:rPr lang="es-ES" dirty="0" err="1" smtClean="0"/>
              <a:t>Munich</a:t>
            </a:r>
            <a:r>
              <a:rPr lang="es-ES" dirty="0" smtClean="0"/>
              <a:t>, </a:t>
            </a:r>
            <a:r>
              <a:rPr lang="es-ES" dirty="0" err="1" smtClean="0"/>
              <a:t>sen</a:t>
            </a:r>
            <a:r>
              <a:rPr lang="es-ES" dirty="0" smtClean="0"/>
              <a:t> a </a:t>
            </a:r>
            <a:r>
              <a:rPr lang="es-ES" dirty="0" err="1" smtClean="0"/>
              <a:t>presenza</a:t>
            </a:r>
            <a:r>
              <a:rPr lang="es-ES" dirty="0" smtClean="0"/>
              <a:t> de Checoslovaquia. </a:t>
            </a:r>
            <a:r>
              <a:rPr lang="es-ES" dirty="0" err="1" smtClean="0"/>
              <a:t>Na</a:t>
            </a:r>
            <a:r>
              <a:rPr lang="es-ES" dirty="0" smtClean="0"/>
              <a:t> Conferencia de </a:t>
            </a:r>
            <a:r>
              <a:rPr lang="es-ES" dirty="0" err="1" smtClean="0"/>
              <a:t>Munich</a:t>
            </a:r>
            <a:r>
              <a:rPr lang="es-ES" dirty="0" smtClean="0"/>
              <a:t> </a:t>
            </a:r>
            <a:r>
              <a:rPr lang="es-ES" dirty="0" err="1" smtClean="0"/>
              <a:t>púxose</a:t>
            </a:r>
            <a:r>
              <a:rPr lang="es-ES" dirty="0" smtClean="0"/>
              <a:t> de </a:t>
            </a:r>
            <a:r>
              <a:rPr lang="es-ES" dirty="0" err="1" smtClean="0"/>
              <a:t>manifesto</a:t>
            </a:r>
            <a:r>
              <a:rPr lang="es-ES" dirty="0" smtClean="0"/>
              <a:t> a </a:t>
            </a:r>
            <a:r>
              <a:rPr lang="es-ES" dirty="0" err="1" smtClean="0"/>
              <a:t>debilidade</a:t>
            </a:r>
            <a:r>
              <a:rPr lang="es-ES" dirty="0" smtClean="0"/>
              <a:t> das </a:t>
            </a:r>
            <a:r>
              <a:rPr lang="es-ES" dirty="0" err="1" smtClean="0"/>
              <a:t>nacións</a:t>
            </a:r>
            <a:r>
              <a:rPr lang="es-ES" dirty="0" smtClean="0"/>
              <a:t> democráticas (Francia e Inglaterra), que </a:t>
            </a:r>
            <a:r>
              <a:rPr lang="es-ES" dirty="0" err="1" smtClean="0"/>
              <a:t>co</a:t>
            </a:r>
            <a:r>
              <a:rPr lang="es-ES" dirty="0" smtClean="0"/>
              <a:t> galo de evitar </a:t>
            </a:r>
            <a:r>
              <a:rPr lang="es-ES" dirty="0" err="1" smtClean="0"/>
              <a:t>unha</a:t>
            </a:r>
            <a:r>
              <a:rPr lang="es-ES" dirty="0" smtClean="0"/>
              <a:t> nova guerra, </a:t>
            </a:r>
            <a:r>
              <a:rPr lang="es-ES" dirty="0" err="1" smtClean="0"/>
              <a:t>cederon</a:t>
            </a:r>
            <a:r>
              <a:rPr lang="es-ES" dirty="0" smtClean="0"/>
              <a:t> </a:t>
            </a:r>
            <a:r>
              <a:rPr lang="es-ES" dirty="0" err="1" smtClean="0"/>
              <a:t>ás</a:t>
            </a:r>
            <a:r>
              <a:rPr lang="es-ES" dirty="0" smtClean="0"/>
              <a:t> </a:t>
            </a:r>
            <a:r>
              <a:rPr lang="es-ES" dirty="0" err="1" smtClean="0"/>
              <a:t>pretensións</a:t>
            </a:r>
            <a:r>
              <a:rPr lang="es-ES" dirty="0" smtClean="0"/>
              <a:t> de Hitler en Checoslovaquia, abandonando a esta nación á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sorte</a:t>
            </a:r>
            <a:r>
              <a:rPr lang="es-ES" dirty="0" smtClean="0"/>
              <a:t>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r>
              <a:rPr lang="es-ES" dirty="0" smtClean="0"/>
              <a:t>En 1938 </a:t>
            </a:r>
            <a:r>
              <a:rPr lang="es-ES" dirty="0" err="1" smtClean="0"/>
              <a:t>anexionouse</a:t>
            </a:r>
            <a:r>
              <a:rPr lang="es-ES" dirty="0" smtClean="0"/>
              <a:t> os </a:t>
            </a:r>
            <a:r>
              <a:rPr lang="es-ES" dirty="0" err="1" smtClean="0"/>
              <a:t>Sudetes</a:t>
            </a:r>
            <a:r>
              <a:rPr lang="es-ES" dirty="0" smtClean="0"/>
              <a:t>, pero non contento con </a:t>
            </a:r>
            <a:r>
              <a:rPr lang="es-ES" dirty="0" err="1" smtClean="0"/>
              <a:t>isto</a:t>
            </a:r>
            <a:r>
              <a:rPr lang="es-ES" dirty="0" smtClean="0"/>
              <a:t> en 1939 </a:t>
            </a:r>
            <a:r>
              <a:rPr lang="es-ES" dirty="0" err="1" smtClean="0"/>
              <a:t>invadiu</a:t>
            </a:r>
            <a:r>
              <a:rPr lang="es-ES" dirty="0" smtClean="0"/>
              <a:t> todo o territorio checoslovaco (tras </a:t>
            </a:r>
            <a:r>
              <a:rPr lang="es-ES" dirty="0" err="1" smtClean="0"/>
              <a:t>obrigar</a:t>
            </a:r>
            <a:r>
              <a:rPr lang="es-ES" dirty="0" smtClean="0"/>
              <a:t> ó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goberno</a:t>
            </a:r>
            <a:r>
              <a:rPr lang="es-ES" dirty="0" smtClean="0"/>
              <a:t>, </a:t>
            </a:r>
            <a:r>
              <a:rPr lang="es-ES" dirty="0" err="1" smtClean="0"/>
              <a:t>ameazándoo</a:t>
            </a:r>
            <a:r>
              <a:rPr lang="es-ES" dirty="0" smtClean="0"/>
              <a:t> coa guerra, a pedir a intervención das tropas </a:t>
            </a:r>
            <a:r>
              <a:rPr lang="es-ES" dirty="0" err="1" smtClean="0"/>
              <a:t>xermanas</a:t>
            </a:r>
            <a:r>
              <a:rPr lang="es-ES" dirty="0" smtClean="0"/>
              <a:t>).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911" y="1844824"/>
            <a:ext cx="4868615" cy="378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90" y="2319933"/>
            <a:ext cx="3048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987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285728"/>
            <a:ext cx="871540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b="1" dirty="0" smtClean="0"/>
              <a:t>3-. </a:t>
            </a:r>
            <a:r>
              <a:rPr lang="es-ES" dirty="0" smtClean="0"/>
              <a:t>Ante a </a:t>
            </a:r>
            <a:r>
              <a:rPr lang="es-ES" dirty="0" err="1" smtClean="0"/>
              <a:t>debilidade</a:t>
            </a:r>
            <a:r>
              <a:rPr lang="es-ES" dirty="0" smtClean="0"/>
              <a:t> de Francia e Inglaterra, Hitler </a:t>
            </a:r>
            <a:r>
              <a:rPr lang="es-ES" dirty="0" err="1" smtClean="0"/>
              <a:t>encamiñouse</a:t>
            </a:r>
            <a:r>
              <a:rPr lang="es-ES" dirty="0" smtClean="0"/>
              <a:t> ó </a:t>
            </a:r>
            <a:r>
              <a:rPr lang="es-ES" dirty="0" err="1" smtClean="0"/>
              <a:t>seu</a:t>
            </a:r>
            <a:r>
              <a:rPr lang="es-ES" dirty="0" smtClean="0"/>
              <a:t> 3ª </a:t>
            </a:r>
            <a:r>
              <a:rPr lang="es-ES" dirty="0" err="1" smtClean="0"/>
              <a:t>Obxectivo</a:t>
            </a:r>
            <a:r>
              <a:rPr lang="es-ES" dirty="0" smtClean="0"/>
              <a:t>, </a:t>
            </a:r>
            <a:r>
              <a:rPr lang="es-ES" b="1" i="1" u="sng" dirty="0" smtClean="0"/>
              <a:t>a agresión a </a:t>
            </a:r>
            <a:r>
              <a:rPr lang="es-ES" b="1" i="1" u="sng" dirty="0" err="1" smtClean="0"/>
              <a:t>Polonia</a:t>
            </a:r>
            <a:r>
              <a:rPr lang="es-ES" dirty="0" err="1" smtClean="0"/>
              <a:t>.Para</a:t>
            </a:r>
            <a:r>
              <a:rPr lang="es-ES" dirty="0" smtClean="0"/>
              <a:t> </a:t>
            </a:r>
            <a:r>
              <a:rPr lang="es-ES" dirty="0" err="1" smtClean="0"/>
              <a:t>preparala</a:t>
            </a:r>
            <a:r>
              <a:rPr lang="es-ES" dirty="0" smtClean="0"/>
              <a:t> </a:t>
            </a:r>
            <a:r>
              <a:rPr lang="es-ES" dirty="0" err="1" smtClean="0"/>
              <a:t>firmou</a:t>
            </a:r>
            <a:r>
              <a:rPr lang="es-ES" dirty="0" smtClean="0"/>
              <a:t> un pacto con Italia (O Pacto de </a:t>
            </a:r>
            <a:r>
              <a:rPr lang="es-ES" dirty="0" err="1" smtClean="0"/>
              <a:t>aceiro</a:t>
            </a:r>
            <a:r>
              <a:rPr lang="es-ES" dirty="0" smtClean="0"/>
              <a:t>) e </a:t>
            </a:r>
            <a:r>
              <a:rPr lang="es-ES" dirty="0" err="1" smtClean="0"/>
              <a:t>outro</a:t>
            </a:r>
            <a:r>
              <a:rPr lang="es-ES" dirty="0" smtClean="0"/>
              <a:t> con Rusia (pacto </a:t>
            </a:r>
            <a:r>
              <a:rPr lang="es-ES" dirty="0" err="1" smtClean="0"/>
              <a:t>xermano</a:t>
            </a:r>
            <a:r>
              <a:rPr lang="es-ES" dirty="0" smtClean="0"/>
              <a:t>-soviético), pacto </a:t>
            </a:r>
            <a:r>
              <a:rPr lang="es-ES" dirty="0" err="1" smtClean="0"/>
              <a:t>antinatura</a:t>
            </a:r>
            <a:r>
              <a:rPr lang="es-ES" dirty="0" smtClean="0"/>
              <a:t>, de non agresión entre os 2 países e o reparto de Polonia entre eles.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endParaRPr lang="es-ES" dirty="0"/>
          </a:p>
          <a:p>
            <a:pPr algn="just" hangingPunct="0"/>
            <a:endParaRPr lang="es-ES" dirty="0" smtClean="0"/>
          </a:p>
          <a:p>
            <a:pPr algn="just" hangingPunct="0"/>
            <a:r>
              <a:rPr lang="es-ES" dirty="0" smtClean="0"/>
              <a:t>Ante esta situación tanto Francia como Inglaterra </a:t>
            </a:r>
            <a:r>
              <a:rPr lang="es-ES" dirty="0" err="1" smtClean="0"/>
              <a:t>amosaron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intención de entrar en guerra no caso de agresión </a:t>
            </a:r>
            <a:r>
              <a:rPr lang="es-ES" dirty="0" err="1" smtClean="0"/>
              <a:t>alemá</a:t>
            </a:r>
            <a:r>
              <a:rPr lang="es-ES" dirty="0" smtClean="0"/>
              <a:t>. Esta </a:t>
            </a:r>
            <a:r>
              <a:rPr lang="es-ES" dirty="0" err="1" smtClean="0"/>
              <a:t>produciuse</a:t>
            </a:r>
            <a:r>
              <a:rPr lang="es-ES" dirty="0" smtClean="0"/>
              <a:t> o 1 de </a:t>
            </a:r>
            <a:r>
              <a:rPr lang="es-ES" dirty="0" err="1" smtClean="0"/>
              <a:t>setembro</a:t>
            </a:r>
            <a:r>
              <a:rPr lang="es-ES" dirty="0" smtClean="0"/>
              <a:t> de 1939. </a:t>
            </a:r>
            <a:r>
              <a:rPr lang="es-ES" dirty="0" err="1" smtClean="0"/>
              <a:t>Comeza</a:t>
            </a:r>
            <a:r>
              <a:rPr lang="es-ES" dirty="0" smtClean="0"/>
              <a:t> así a 2ª Guerra Mundial.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599" y="1750881"/>
            <a:ext cx="3019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1779" y="1778337"/>
            <a:ext cx="4929222" cy="37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428604"/>
            <a:ext cx="83327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AS CARACTERÍSTICAS DA IDEOLOXÍA FASCISTA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 Fascismo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preséntase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como </a:t>
            </a: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negación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dos sistemas políticos da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modernidade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hangingPunct="0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dirty="0" smtClean="0"/>
          </a:p>
          <a:p>
            <a:endParaRPr lang="gl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14282" y="1461918"/>
          <a:ext cx="8715434" cy="5030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389"/>
                <a:gridCol w="3112655"/>
                <a:gridCol w="2801390"/>
              </a:tblGrid>
              <a:tr h="549762">
                <a:tc>
                  <a:txBody>
                    <a:bodyPr/>
                    <a:lstStyle/>
                    <a:p>
                      <a:r>
                        <a:rPr kumimoji="0" lang="es-E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s-ES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ANTILIBERAIS</a:t>
                      </a:r>
                      <a:endParaRPr lang="gl-E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ANTIDEMÓCRATAS</a:t>
                      </a:r>
                      <a:endParaRPr lang="gl-E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ANTIMARXISTAS</a:t>
                      </a:r>
                      <a:endParaRPr lang="gl-E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65080">
                <a:tc>
                  <a:txBody>
                    <a:bodyPr/>
                    <a:lstStyle/>
                    <a:p>
                      <a:pPr hangingPunct="0">
                        <a:buFontTx/>
                        <a:buChar char="-"/>
                      </a:pPr>
                      <a:r>
                        <a:rPr kumimoji="0" lang="es-ES" sz="2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Negan</a:t>
                      </a:r>
                      <a:r>
                        <a:rPr kumimoji="0" lang="es-ES" sz="2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 división de poderes</a:t>
                      </a:r>
                    </a:p>
                    <a:p>
                      <a:pPr hangingPunct="0">
                        <a:buFontTx/>
                        <a:buNone/>
                      </a:pPr>
                      <a:endParaRPr kumimoji="0" lang="es-ES" sz="2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>
                        <a:buFontTx/>
                        <a:buNone/>
                      </a:pPr>
                      <a:endParaRPr kumimoji="0" lang="es-ES" sz="2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>
                        <a:buFontTx/>
                        <a:buNone/>
                      </a:pPr>
                      <a:endParaRPr kumimoji="0" lang="es-ES" sz="2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>
                        <a:buFontTx/>
                        <a:buNone/>
                      </a:pPr>
                      <a:endParaRPr kumimoji="0" lang="es-ES" sz="2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</a:t>
                      </a:r>
                      <a:r>
                        <a:rPr kumimoji="0" lang="es-ES" sz="2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Negan</a:t>
                      </a:r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o Parlamentarismo </a:t>
                      </a:r>
                      <a:endParaRPr lang="gl-E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Rexeitan</a:t>
                      </a: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2400" dirty="0">
                          <a:latin typeface="Times New Roman"/>
                          <a:ea typeface="Times New Roman"/>
                          <a:cs typeface="Times New Roman"/>
                        </a:rPr>
                        <a:t>os partidos políticos (son partidarios do Partido Único, o fascista</a:t>
                      </a: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Rexeitan</a:t>
                      </a: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2400" dirty="0">
                          <a:latin typeface="Times New Roman"/>
                          <a:ea typeface="Times New Roman"/>
                          <a:cs typeface="Times New Roman"/>
                        </a:rPr>
                        <a:t>o </a:t>
                      </a:r>
                      <a:r>
                        <a:rPr lang="es-ES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sufraxio</a:t>
                      </a: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universal</a:t>
                      </a: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s-ES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Limitan as </a:t>
                      </a:r>
                      <a:r>
                        <a:rPr lang="es-ES" sz="24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liberdades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Son anticomunistas.</a:t>
                      </a: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0" lang="es-ES" sz="2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</a:t>
                      </a:r>
                      <a:r>
                        <a:rPr kumimoji="0" lang="es-ES" sz="2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nfrontaranse</a:t>
                      </a:r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violencia a toda manifestación </a:t>
                      </a:r>
                      <a:r>
                        <a:rPr kumimoji="0" lang="es-ES" sz="2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obreira</a:t>
                      </a:r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 acabarán </a:t>
                      </a:r>
                      <a:r>
                        <a:rPr kumimoji="0" lang="es-ES" sz="2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prohibindo</a:t>
                      </a:r>
                      <a:r>
                        <a:rPr kumimoji="0" lang="es-ES" sz="2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toda organización sindical</a:t>
                      </a: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que non </a:t>
                      </a:r>
                      <a:r>
                        <a:rPr kumimoji="0" lang="es-ES" sz="2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sexa</a:t>
                      </a: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 fascista.</a:t>
                      </a:r>
                    </a:p>
                    <a:p>
                      <a:pPr algn="just">
                        <a:buFontTx/>
                        <a:buNone/>
                      </a:pPr>
                      <a:endParaRPr kumimoji="0" lang="es-ES" sz="2400" b="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None/>
                      </a:pP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Consideran á URSS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 </a:t>
                      </a:r>
                      <a:r>
                        <a:rPr kumimoji="0" lang="es-ES" sz="2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inimigo</a:t>
                      </a:r>
                      <a:r>
                        <a:rPr kumimoji="0" lang="es-ES" sz="2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 combatir</a:t>
                      </a:r>
                      <a:endParaRPr lang="gl-E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85918" y="142852"/>
            <a:ext cx="483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ELEMENTOS DA IDEOLOXÍA FASCISTA</a:t>
            </a:r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" y="579120"/>
          <a:ext cx="9144000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214446">
                <a:tc>
                  <a:txBody>
                    <a:bodyPr/>
                    <a:lstStyle/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ULTRANACIONALISMO</a:t>
                      </a:r>
                      <a:endParaRPr lang="gl-E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ESTADO TOTALITARIO</a:t>
                      </a:r>
                      <a:endParaRPr lang="gl-E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LIDERATO ABSOLUTO DO DUCE, DO FÜHRER</a:t>
                      </a:r>
                      <a:endParaRPr lang="gl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VIOLENCIA </a:t>
                      </a:r>
                    </a:p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 MILITARISMO</a:t>
                      </a:r>
                      <a:endParaRPr lang="gl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MITOS </a:t>
                      </a:r>
                    </a:p>
                    <a:p>
                      <a:r>
                        <a:rPr kumimoji="0" lang="es-E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RITOS E SÍMBOLOS FASCISTAS</a:t>
                      </a:r>
                      <a:endParaRPr lang="gl-ES" sz="2000" dirty="0"/>
                    </a:p>
                  </a:txBody>
                  <a:tcPr/>
                </a:tc>
              </a:tr>
              <a:tr h="2643206">
                <a:tc>
                  <a:txBody>
                    <a:bodyPr/>
                    <a:lstStyle/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 Nación está por riba do individuo.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 Nación propia está por riba das </a:t>
                      </a:r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demais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Darwinismo social: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Desigualdade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entre os pobos. </a:t>
                      </a:r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Superioridade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do pobo</a:t>
                      </a:r>
                      <a:r>
                        <a:rPr kumimoji="0" lang="gl-ES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alemán.</a:t>
                      </a:r>
                      <a:endParaRPr kumimoji="0" lang="es-ES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Partido Único.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hangingPunct="0"/>
                      <a:endParaRPr kumimoji="0" lang="es-ES" sz="20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Toda </a:t>
                      </a:r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actividade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(ec.soc...)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controlada polo Estado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es-ES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Autarquía</a:t>
                      </a:r>
                      <a:endParaRPr lang="gl-E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Líder: incuestionable.</a:t>
                      </a:r>
                    </a:p>
                    <a:p>
                      <a:pPr hangingPunct="0"/>
                      <a:endParaRPr kumimoji="0" lang="es-ES" sz="20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Poder absoluto</a:t>
                      </a:r>
                      <a:r>
                        <a:rPr kumimoji="0" lang="es-ES" sz="20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do Duce e do </a:t>
                      </a:r>
                      <a:r>
                        <a:rPr kumimoji="0" lang="es-ES" sz="20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Führer</a:t>
                      </a:r>
                      <a:r>
                        <a:rPr kumimoji="0" lang="es-ES" sz="20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hangingPunct="0"/>
                      <a:endParaRPr kumimoji="0" lang="es-ES" sz="2000" b="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Obediencia </a:t>
                      </a:r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cega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 todo o pobo.</a:t>
                      </a:r>
                      <a:endParaRPr lang="gl-E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Eliminan á oposición con violencia:</a:t>
                      </a:r>
                    </a:p>
                    <a:p>
                      <a:pPr hangingPunct="0"/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Perseguen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 atacan a demócratas, socialistas e comunistas.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Perseguen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ós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que consideran razas inferiores: </a:t>
                      </a:r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Xudeus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Xitanos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</a:t>
                      </a:r>
                      <a:endParaRPr lang="gl-E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Desfiles e </a:t>
                      </a:r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Rituais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hangingPunct="0"/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Fachos,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Queima</a:t>
                      </a:r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 libros.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kumimoji="0" lang="es-ES" sz="2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es-ES" sz="20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Tratan de </a:t>
                      </a:r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influír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nas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masas coa propaganda</a:t>
                      </a:r>
                    </a:p>
                    <a:p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 </a:t>
                      </a:r>
                    </a:p>
                    <a:p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enxalzar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 violencia e </a:t>
                      </a:r>
                      <a:r>
                        <a:rPr kumimoji="0" lang="es-ES" sz="20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forza</a:t>
                      </a:r>
                      <a:r>
                        <a:rPr kumimoji="0" lang="es-ES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física.</a:t>
                      </a:r>
                      <a:endParaRPr lang="gl-E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285728"/>
            <a:ext cx="83145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FACTORES COMÚNS NA CHEGADA Ó PODER DO FASCISMO E NAZISMO</a:t>
            </a:r>
          </a:p>
          <a:p>
            <a:endParaRPr lang="gl-ES" dirty="0" smtClean="0"/>
          </a:p>
          <a:p>
            <a:pPr lvl="0" hangingPunct="0"/>
            <a:r>
              <a:rPr lang="es-ES" b="1" u="sng" dirty="0" smtClean="0"/>
              <a:t>- O DESCONTENTO ANTE O RESULTADO DA GUERRA. </a:t>
            </a:r>
          </a:p>
          <a:p>
            <a:pPr algn="just" hangingPunct="0"/>
            <a:r>
              <a:rPr lang="es-ES" dirty="0" smtClean="0"/>
              <a:t>Italia non queda </a:t>
            </a:r>
            <a:r>
              <a:rPr lang="es-ES" dirty="0" err="1" smtClean="0"/>
              <a:t>satisfeita</a:t>
            </a:r>
            <a:r>
              <a:rPr lang="es-ES" dirty="0" smtClean="0"/>
              <a:t> </a:t>
            </a:r>
            <a:r>
              <a:rPr lang="es-ES" dirty="0" err="1" smtClean="0"/>
              <a:t>cos</a:t>
            </a:r>
            <a:r>
              <a:rPr lang="es-ES" dirty="0" smtClean="0"/>
              <a:t> territorios adquiridos </a:t>
            </a:r>
            <a:r>
              <a:rPr lang="es-ES" dirty="0" err="1" smtClean="0"/>
              <a:t>trala</a:t>
            </a:r>
            <a:r>
              <a:rPr lang="es-ES" dirty="0" smtClean="0"/>
              <a:t> vitoria (reivindican </a:t>
            </a:r>
          </a:p>
          <a:p>
            <a:pPr algn="just" hangingPunct="0"/>
            <a:r>
              <a:rPr lang="es-ES" dirty="0" smtClean="0"/>
              <a:t>territorios do Adriático, en Dalmacia: </a:t>
            </a:r>
            <a:r>
              <a:rPr lang="es-ES" dirty="0" err="1" smtClean="0"/>
              <a:t>Fiume</a:t>
            </a:r>
            <a:r>
              <a:rPr lang="es-ES" dirty="0" smtClean="0"/>
              <a:t>). </a:t>
            </a:r>
          </a:p>
          <a:p>
            <a:pPr algn="just" hangingPunct="0"/>
            <a:r>
              <a:rPr lang="es-ES" dirty="0" err="1" smtClean="0"/>
              <a:t>Alemaña</a:t>
            </a:r>
            <a:r>
              <a:rPr lang="es-ES" dirty="0" smtClean="0"/>
              <a:t> considera </a:t>
            </a:r>
            <a:r>
              <a:rPr lang="es-ES" dirty="0" err="1" smtClean="0"/>
              <a:t>vergoñento</a:t>
            </a:r>
            <a:r>
              <a:rPr lang="es-ES" dirty="0" smtClean="0"/>
              <a:t> o Tratado de Versalles. </a:t>
            </a:r>
            <a:endParaRPr lang="es-ES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214554"/>
            <a:ext cx="3214710" cy="44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214554"/>
            <a:ext cx="3362323" cy="437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750</TotalTime>
  <Words>3764</Words>
  <Application>Microsoft Office PowerPoint</Application>
  <PresentationFormat>Presentación en pantalla (4:3)</PresentationFormat>
  <Paragraphs>523</Paragraphs>
  <Slides>65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1" baseType="lpstr">
      <vt:lpstr>Arial</vt:lpstr>
      <vt:lpstr>Calibri</vt:lpstr>
      <vt:lpstr>Rockwell</vt:lpstr>
      <vt:lpstr>Times New Roman</vt:lpstr>
      <vt:lpstr>Wingdings 2</vt:lpstr>
      <vt:lpstr>Fundición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José Mario Domínguez Cabaleiro</cp:lastModifiedBy>
  <cp:revision>80</cp:revision>
  <dcterms:created xsi:type="dcterms:W3CDTF">2012-05-03T19:17:20Z</dcterms:created>
  <dcterms:modified xsi:type="dcterms:W3CDTF">2020-03-24T19:08:20Z</dcterms:modified>
</cp:coreProperties>
</file>