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4432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273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145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867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7377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3896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7222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5240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660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682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614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E72B-8C94-4ACE-A75D-C7F6D9DD6888}" type="datetimeFigureOut">
              <a:rPr lang="gl-ES" smtClean="0"/>
              <a:t>11/09/2023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501A-53E0-4235-BCF1-E59AFECB5CF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644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115" y="0"/>
            <a:ext cx="62121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endParaRPr lang="es-ES" sz="2800" b="1" dirty="0"/>
          </a:p>
          <a:p>
            <a:r>
              <a:rPr lang="es-ES" sz="2800" b="1" dirty="0" smtClean="0"/>
              <a:t>ECONOMÍA </a:t>
            </a:r>
            <a:r>
              <a:rPr lang="es-ES" sz="2800" b="1" dirty="0"/>
              <a:t>E SOCIEDADE NA GALICIA DOS </a:t>
            </a:r>
            <a:r>
              <a:rPr lang="es-ES" sz="2800" b="1" dirty="0" smtClean="0"/>
              <a:t>AUSTRIAS:</a:t>
            </a:r>
          </a:p>
          <a:p>
            <a:endParaRPr lang="es-ES" sz="2800" b="1" dirty="0" smtClean="0"/>
          </a:p>
          <a:p>
            <a:pPr marL="457200" indent="-457200">
              <a:buFontTx/>
              <a:buChar char="-"/>
            </a:pPr>
            <a:r>
              <a:rPr lang="es-ES" sz="2800" b="1" dirty="0" smtClean="0"/>
              <a:t>A </a:t>
            </a:r>
            <a:r>
              <a:rPr lang="es-ES" sz="2800" b="1" dirty="0"/>
              <a:t>agricultura e as </a:t>
            </a:r>
            <a:r>
              <a:rPr lang="es-ES" sz="2800" b="1" dirty="0" err="1"/>
              <a:t>súas</a:t>
            </a:r>
            <a:r>
              <a:rPr lang="es-ES" sz="2800" b="1" dirty="0"/>
              <a:t> </a:t>
            </a:r>
            <a:r>
              <a:rPr lang="es-ES" sz="2800" b="1" dirty="0" err="1" smtClean="0"/>
              <a:t>transformacións</a:t>
            </a:r>
            <a:endParaRPr lang="es-ES" sz="2800" b="1" dirty="0" smtClean="0"/>
          </a:p>
          <a:p>
            <a:endParaRPr lang="es-ES" sz="2800" b="1" dirty="0" smtClean="0"/>
          </a:p>
          <a:p>
            <a:pPr marL="457200" indent="-457200">
              <a:buFontTx/>
              <a:buChar char="-"/>
            </a:pPr>
            <a:r>
              <a:rPr lang="es-ES" sz="2800" b="1" dirty="0" smtClean="0"/>
              <a:t>A </a:t>
            </a:r>
            <a:r>
              <a:rPr lang="es-ES" sz="2800" b="1" dirty="0"/>
              <a:t>importancia da pesca </a:t>
            </a:r>
            <a:r>
              <a:rPr lang="es-ES" sz="2800" b="1" dirty="0" err="1"/>
              <a:t>na</a:t>
            </a:r>
            <a:r>
              <a:rPr lang="es-ES" sz="2800" b="1" dirty="0"/>
              <a:t> Galicia </a:t>
            </a:r>
            <a:r>
              <a:rPr lang="es-ES" sz="2800" b="1" dirty="0" smtClean="0"/>
              <a:t>litoral</a:t>
            </a:r>
          </a:p>
          <a:p>
            <a:endParaRPr lang="es-ES" sz="2800" b="1" dirty="0" smtClean="0"/>
          </a:p>
          <a:p>
            <a:pPr marL="457200" indent="-457200">
              <a:buFontTx/>
              <a:buChar char="-"/>
            </a:pPr>
            <a:r>
              <a:rPr lang="es-ES" sz="2800" b="1" dirty="0" smtClean="0"/>
              <a:t>A </a:t>
            </a:r>
            <a:r>
              <a:rPr lang="es-ES" sz="2800" b="1" dirty="0" err="1"/>
              <a:t>estrutura</a:t>
            </a:r>
            <a:r>
              <a:rPr lang="es-ES" sz="2800" b="1" dirty="0"/>
              <a:t> social: </a:t>
            </a:r>
            <a:r>
              <a:rPr lang="es-ES" sz="2800" b="1" dirty="0" err="1"/>
              <a:t>sociedade</a:t>
            </a:r>
            <a:r>
              <a:rPr lang="es-ES" sz="2800" b="1" dirty="0"/>
              <a:t> </a:t>
            </a:r>
            <a:r>
              <a:rPr lang="es-ES" sz="2800" b="1" dirty="0" err="1"/>
              <a:t>rendista</a:t>
            </a:r>
            <a:r>
              <a:rPr lang="es-ES" sz="2800" b="1" dirty="0"/>
              <a:t> e peso da </a:t>
            </a:r>
            <a:r>
              <a:rPr lang="es-ES" sz="2800" b="1" dirty="0" err="1" smtClean="0"/>
              <a:t>fidalguía</a:t>
            </a:r>
            <a:endParaRPr lang="es-ES" sz="2800" b="1" dirty="0" smtClean="0"/>
          </a:p>
          <a:p>
            <a:endParaRPr lang="es-ES" sz="2800" b="1" dirty="0"/>
          </a:p>
        </p:txBody>
      </p:sp>
      <p:pic>
        <p:nvPicPr>
          <p:cNvPr id="1026" name="Picture 2" descr="LA GALICIA DE LOS AUSTRIAS EBOOK | EMILIO GONZALEZ LOPEZ | Descargar libro  PDF o EPUB 9788497521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49" y="0"/>
            <a:ext cx="5049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6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600" y="0"/>
            <a:ext cx="599439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Durante o reinado dos Austrias, Galicia </a:t>
            </a:r>
            <a:r>
              <a:rPr lang="es-ES" sz="2400" dirty="0" err="1"/>
              <a:t>mantivo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posición periférica pero </a:t>
            </a:r>
            <a:r>
              <a:rPr lang="es-ES" sz="2400" dirty="0" err="1"/>
              <a:t>estratexicamente</a:t>
            </a:r>
            <a:r>
              <a:rPr lang="es-ES" sz="2400" dirty="0"/>
              <a:t> importante por ser un punto vital </a:t>
            </a:r>
            <a:r>
              <a:rPr lang="es-ES" sz="2400" dirty="0" err="1"/>
              <a:t>na</a:t>
            </a:r>
            <a:r>
              <a:rPr lang="es-ES" sz="2400" dirty="0"/>
              <a:t> ruta marítima cara </a:t>
            </a:r>
            <a:r>
              <a:rPr lang="es-ES" sz="2400" dirty="0" err="1"/>
              <a:t>aos</a:t>
            </a:r>
            <a:r>
              <a:rPr lang="es-ES" sz="2400" dirty="0"/>
              <a:t> Países </a:t>
            </a:r>
            <a:r>
              <a:rPr lang="es-ES" sz="2400" dirty="0" err="1"/>
              <a:t>Baixos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dirty="0"/>
              <a:t>Austrias potenciaron a organización política do vello reino: </a:t>
            </a:r>
            <a:r>
              <a:rPr lang="es-ES" sz="2400" b="1" dirty="0"/>
              <a:t>Capitán </a:t>
            </a:r>
            <a:r>
              <a:rPr lang="es-ES" sz="2400" b="1" dirty="0" err="1"/>
              <a:t>Xeneral</a:t>
            </a:r>
            <a:r>
              <a:rPr lang="es-ES" sz="2400" b="1" dirty="0"/>
              <a:t>, Real Audiencia, </a:t>
            </a:r>
            <a:r>
              <a:rPr lang="es-ES" sz="2400" b="1" dirty="0" err="1"/>
              <a:t>Xuntas</a:t>
            </a:r>
            <a:r>
              <a:rPr lang="es-ES" sz="2400" b="1" dirty="0"/>
              <a:t> do Reino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Galicia </a:t>
            </a:r>
            <a:r>
              <a:rPr lang="es-ES" sz="2400" dirty="0"/>
              <a:t>estaba dividida en </a:t>
            </a:r>
            <a:r>
              <a:rPr lang="es-ES" sz="2400" dirty="0" smtClean="0"/>
              <a:t>7 provincias  </a:t>
            </a:r>
            <a:r>
              <a:rPr lang="es-ES" sz="2400" dirty="0"/>
              <a:t>desde mediados do </a:t>
            </a:r>
            <a:r>
              <a:rPr lang="es-ES" sz="2400" dirty="0" err="1"/>
              <a:t>século</a:t>
            </a:r>
            <a:r>
              <a:rPr lang="es-ES" sz="2400" dirty="0"/>
              <a:t> XVI: Coruña, Betanzos, Santiago, Mondoñedo, Lugo, Ourense e </a:t>
            </a:r>
            <a:r>
              <a:rPr lang="es-ES" sz="2400" dirty="0" smtClean="0"/>
              <a:t>Tui.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b="1" dirty="0" err="1"/>
              <a:t>Xuntas</a:t>
            </a:r>
            <a:r>
              <a:rPr lang="es-ES" sz="2400" b="1" dirty="0"/>
              <a:t> do Reino de Galicia* </a:t>
            </a:r>
            <a:r>
              <a:rPr lang="es-ES" sz="2400" dirty="0"/>
              <a:t>actuaban, desde 1528, como representación do Reino.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1622 Galicia </a:t>
            </a:r>
            <a:r>
              <a:rPr lang="es-ES" sz="2400" dirty="0" err="1"/>
              <a:t>recuperou</a:t>
            </a:r>
            <a:r>
              <a:rPr lang="es-ES" sz="2400" dirty="0"/>
              <a:t> o </a:t>
            </a:r>
            <a:r>
              <a:rPr lang="es-ES" sz="2400" dirty="0" err="1"/>
              <a:t>dereito</a:t>
            </a:r>
            <a:r>
              <a:rPr lang="es-ES" sz="2400" dirty="0"/>
              <a:t> de ter representación </a:t>
            </a:r>
            <a:r>
              <a:rPr lang="es-ES" sz="2400" dirty="0" err="1"/>
              <a:t>nas</a:t>
            </a:r>
            <a:r>
              <a:rPr lang="es-ES" sz="2400" dirty="0"/>
              <a:t> Cortes de </a:t>
            </a:r>
            <a:r>
              <a:rPr lang="es-ES" sz="2400" dirty="0" err="1"/>
              <a:t>Castela</a:t>
            </a:r>
            <a:r>
              <a:rPr lang="es-ES" sz="2400" dirty="0"/>
              <a:t> a cambio da entrega de 100.000 ducados para </a:t>
            </a:r>
            <a:r>
              <a:rPr lang="es-ES" sz="2400" dirty="0" err="1"/>
              <a:t>construír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escuadra coa que defender as </a:t>
            </a:r>
            <a:r>
              <a:rPr lang="es-ES" sz="2400" dirty="0" err="1"/>
              <a:t>súas</a:t>
            </a:r>
            <a:r>
              <a:rPr lang="es-ES" sz="2400" dirty="0"/>
              <a:t> costas.</a:t>
            </a:r>
          </a:p>
        </p:txBody>
      </p:sp>
      <p:pic>
        <p:nvPicPr>
          <p:cNvPr id="2050" name="Picture 2" descr="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789"/>
            <a:ext cx="6096001" cy="58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6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171" y="0"/>
            <a:ext cx="560251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agricultura e as </a:t>
            </a:r>
            <a:r>
              <a:rPr lang="es-ES" sz="2400" b="1" dirty="0" err="1"/>
              <a:t>súas</a:t>
            </a:r>
            <a:r>
              <a:rPr lang="es-ES" sz="2400" b="1" dirty="0"/>
              <a:t> </a:t>
            </a:r>
            <a:r>
              <a:rPr lang="es-ES" sz="2400" b="1" dirty="0" err="1"/>
              <a:t>transformacións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Ao</a:t>
            </a:r>
            <a:r>
              <a:rPr lang="es-ES" sz="2400" dirty="0" smtClean="0"/>
              <a:t> </a:t>
            </a:r>
            <a:r>
              <a:rPr lang="es-ES" sz="2400" dirty="0"/>
              <a:t>longo dos </a:t>
            </a:r>
            <a:r>
              <a:rPr lang="es-ES" sz="2400" dirty="0" err="1"/>
              <a:t>séculos</a:t>
            </a:r>
            <a:r>
              <a:rPr lang="es-ES" sz="2400" dirty="0"/>
              <a:t> XVI e XVII, a economía galega era fundamentalmente agrícola (</a:t>
            </a:r>
            <a:r>
              <a:rPr lang="es-ES" sz="2400" dirty="0" err="1"/>
              <a:t>máis</a:t>
            </a:r>
            <a:r>
              <a:rPr lang="es-ES" sz="2400" dirty="0"/>
              <a:t> do 80% da </a:t>
            </a:r>
            <a:r>
              <a:rPr lang="es-ES" sz="2400" dirty="0" err="1"/>
              <a:t>poboación</a:t>
            </a:r>
            <a:r>
              <a:rPr lang="es-ES" sz="2400" dirty="0"/>
              <a:t> vivía en e do campo) e estivo </a:t>
            </a:r>
            <a:r>
              <a:rPr lang="es-ES" sz="2400" dirty="0" err="1"/>
              <a:t>fortemente</a:t>
            </a:r>
            <a:r>
              <a:rPr lang="es-ES" sz="2400" dirty="0"/>
              <a:t> ligada </a:t>
            </a:r>
            <a:r>
              <a:rPr lang="es-ES" sz="2400" dirty="0" err="1"/>
              <a:t>ás</a:t>
            </a:r>
            <a:r>
              <a:rPr lang="es-ES" sz="2400" dirty="0"/>
              <a:t> posibilidades </a:t>
            </a:r>
            <a:r>
              <a:rPr lang="es-ES" sz="2400" dirty="0" err="1"/>
              <a:t>produtivas</a:t>
            </a:r>
            <a:r>
              <a:rPr lang="es-ES" sz="2400" dirty="0"/>
              <a:t> da </a:t>
            </a:r>
            <a:r>
              <a:rPr lang="es-ES" sz="2400" dirty="0" err="1"/>
              <a:t>terra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Ata </a:t>
            </a:r>
            <a:r>
              <a:rPr lang="es-ES" sz="2400" b="1" dirty="0"/>
              <a:t>1560-80 </a:t>
            </a:r>
            <a:r>
              <a:rPr lang="es-ES" sz="2400" b="1" dirty="0" err="1"/>
              <a:t>mantívose</a:t>
            </a:r>
            <a:r>
              <a:rPr lang="es-ES" sz="2400" b="1" dirty="0"/>
              <a:t> o sistema tradicional </a:t>
            </a:r>
            <a:r>
              <a:rPr lang="es-ES" sz="2400" dirty="0"/>
              <a:t>de </a:t>
            </a:r>
            <a:r>
              <a:rPr lang="es-ES" sz="2400" dirty="0" err="1"/>
              <a:t>produción</a:t>
            </a:r>
            <a:r>
              <a:rPr lang="es-ES" sz="2400" dirty="0"/>
              <a:t> feudal </a:t>
            </a:r>
            <a:r>
              <a:rPr lang="es-ES" sz="2400" dirty="0" err="1"/>
              <a:t>baseado</a:t>
            </a:r>
            <a:r>
              <a:rPr lang="es-ES" sz="2400" dirty="0"/>
              <a:t> no cultivo de </a:t>
            </a:r>
            <a:r>
              <a:rPr lang="es-ES" sz="2400" dirty="0" err="1"/>
              <a:t>cereais</a:t>
            </a:r>
            <a:r>
              <a:rPr lang="es-ES" sz="2400" dirty="0"/>
              <a:t> (trigo e </a:t>
            </a:r>
            <a:r>
              <a:rPr lang="es-ES" sz="2400" dirty="0" err="1"/>
              <a:t>centeo</a:t>
            </a:r>
            <a:r>
              <a:rPr lang="es-ES" sz="2400" dirty="0"/>
              <a:t>) e no </a:t>
            </a:r>
            <a:r>
              <a:rPr lang="es-ES" sz="2400" dirty="0" err="1"/>
              <a:t>barbeito</a:t>
            </a:r>
            <a:r>
              <a:rPr lang="es-ES" sz="2400" dirty="0"/>
              <a:t>, que </a:t>
            </a:r>
            <a:r>
              <a:rPr lang="es-ES" sz="2400" dirty="0" err="1"/>
              <a:t>permitiu</a:t>
            </a:r>
            <a:r>
              <a:rPr lang="es-ES" sz="2400" dirty="0"/>
              <a:t> o </a:t>
            </a:r>
            <a:r>
              <a:rPr lang="es-ES" sz="2400" dirty="0" err="1"/>
              <a:t>crecemento</a:t>
            </a:r>
            <a:r>
              <a:rPr lang="es-ES" sz="2400" dirty="0"/>
              <a:t> da </a:t>
            </a:r>
            <a:r>
              <a:rPr lang="es-ES" sz="2400" dirty="0" err="1"/>
              <a:t>poboación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partir </a:t>
            </a:r>
            <a:r>
              <a:rPr lang="es-ES" sz="2400" dirty="0" err="1"/>
              <a:t>desas</a:t>
            </a:r>
            <a:r>
              <a:rPr lang="es-ES" sz="2400" dirty="0"/>
              <a:t> datas, o desequilibrio entre </a:t>
            </a:r>
            <a:r>
              <a:rPr lang="es-ES" sz="2400" dirty="0" err="1"/>
              <a:t>poboación</a:t>
            </a:r>
            <a:r>
              <a:rPr lang="es-ES" sz="2400" dirty="0"/>
              <a:t> e recursos </a:t>
            </a:r>
            <a:r>
              <a:rPr lang="es-ES" sz="2400" dirty="0" err="1"/>
              <a:t>favoreceu</a:t>
            </a:r>
            <a:r>
              <a:rPr lang="es-ES" sz="2400" dirty="0"/>
              <a:t> a aparición das </a:t>
            </a:r>
            <a:r>
              <a:rPr lang="es-ES" sz="2400" b="1" dirty="0"/>
              <a:t>crises de subsistencia</a:t>
            </a:r>
            <a:r>
              <a:rPr lang="es-ES" sz="2400" dirty="0"/>
              <a:t>, con malas </a:t>
            </a:r>
            <a:r>
              <a:rPr lang="es-ES" sz="2400" dirty="0" err="1"/>
              <a:t>colleitas</a:t>
            </a:r>
            <a:r>
              <a:rPr lang="es-ES" sz="2400" dirty="0"/>
              <a:t>, </a:t>
            </a:r>
            <a:r>
              <a:rPr lang="es-ES" sz="2400" dirty="0" err="1"/>
              <a:t>fames</a:t>
            </a:r>
            <a:r>
              <a:rPr lang="es-ES" sz="2400" dirty="0"/>
              <a:t> e pestes, que provocaron a diminución da </a:t>
            </a:r>
            <a:r>
              <a:rPr lang="es-ES" sz="2400" dirty="0" err="1"/>
              <a:t>poboación</a:t>
            </a:r>
            <a:r>
              <a:rPr lang="es-ES" sz="2400" dirty="0"/>
              <a:t>, </a:t>
            </a:r>
            <a:r>
              <a:rPr lang="es-ES" sz="2400" dirty="0" err="1"/>
              <a:t>sendo</a:t>
            </a:r>
            <a:r>
              <a:rPr lang="es-ES" sz="2400" dirty="0"/>
              <a:t> especialmente grave o ciclo negativo de 1633-36. </a:t>
            </a:r>
            <a:endParaRPr lang="gl-ES" sz="2400" dirty="0"/>
          </a:p>
        </p:txBody>
      </p:sp>
      <p:pic>
        <p:nvPicPr>
          <p:cNvPr id="3" name="Picture 2" descr="https://upload.wikimedia.org/wikipedia/commons/thumb/3/3c/Horreo_de_madeira%2C_en_Allariz.jpg/800px-Horreo_de_madeira%2C_en_Alla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5" y="1272316"/>
            <a:ext cx="6250822" cy="4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2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4457" y="275772"/>
            <a:ext cx="44994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Estas dificultades estimularon a </a:t>
            </a:r>
            <a:r>
              <a:rPr lang="es-ES" sz="2400" b="1" dirty="0"/>
              <a:t>transformación do sistema de cultivo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Desde </a:t>
            </a:r>
            <a:r>
              <a:rPr lang="es-ES" sz="2400" dirty="0"/>
              <a:t>a costa e cara </a:t>
            </a:r>
            <a:r>
              <a:rPr lang="es-ES" sz="2400" dirty="0" err="1"/>
              <a:t>ao</a:t>
            </a:r>
            <a:r>
              <a:rPr lang="es-ES" sz="2400" dirty="0"/>
              <a:t> interior, </a:t>
            </a:r>
            <a:r>
              <a:rPr lang="es-ES" sz="2400" dirty="0" err="1"/>
              <a:t>foise</a:t>
            </a:r>
            <a:r>
              <a:rPr lang="es-ES" sz="2400" dirty="0"/>
              <a:t> </a:t>
            </a:r>
            <a:r>
              <a:rPr lang="es-ES" sz="2400" dirty="0" err="1"/>
              <a:t>estendendo</a:t>
            </a:r>
            <a:r>
              <a:rPr lang="es-ES" sz="2400" dirty="0"/>
              <a:t> o cultivo do </a:t>
            </a:r>
            <a:r>
              <a:rPr lang="es-ES" sz="2400" b="1" dirty="0"/>
              <a:t>millo, </a:t>
            </a:r>
            <a:r>
              <a:rPr lang="es-ES" sz="2400" dirty="0" err="1"/>
              <a:t>produto</a:t>
            </a:r>
            <a:r>
              <a:rPr lang="es-ES" sz="2400" dirty="0"/>
              <a:t> procedente de América que </a:t>
            </a:r>
            <a:r>
              <a:rPr lang="es-ES" sz="2400" dirty="0" err="1"/>
              <a:t>alterou</a:t>
            </a:r>
            <a:r>
              <a:rPr lang="es-ES" sz="2400" dirty="0"/>
              <a:t> o sistema de </a:t>
            </a:r>
            <a:r>
              <a:rPr lang="es-ES" sz="2400" dirty="0" err="1"/>
              <a:t>rotacións</a:t>
            </a:r>
            <a:r>
              <a:rPr lang="es-ES" sz="2400" dirty="0"/>
              <a:t>, </a:t>
            </a:r>
            <a:r>
              <a:rPr lang="es-ES" sz="2400" dirty="0" err="1"/>
              <a:t>diminuíndo</a:t>
            </a:r>
            <a:r>
              <a:rPr lang="es-ES" sz="2400" dirty="0"/>
              <a:t> o </a:t>
            </a:r>
            <a:r>
              <a:rPr lang="es-ES" sz="2400" dirty="0" err="1"/>
              <a:t>barbeito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Estes</a:t>
            </a:r>
            <a:r>
              <a:rPr lang="es-ES" sz="2400" dirty="0" smtClean="0"/>
              <a:t> </a:t>
            </a:r>
            <a:r>
              <a:rPr lang="es-ES" sz="2400" dirty="0"/>
              <a:t>cambios </a:t>
            </a:r>
            <a:r>
              <a:rPr lang="es-ES" sz="2400" dirty="0" err="1"/>
              <a:t>permitiron</a:t>
            </a:r>
            <a:r>
              <a:rPr lang="es-ES" sz="2400" dirty="0"/>
              <a:t> un </a:t>
            </a:r>
            <a:r>
              <a:rPr lang="es-ES" sz="2400" dirty="0" err="1"/>
              <a:t>forte</a:t>
            </a:r>
            <a:r>
              <a:rPr lang="es-ES" sz="2400" dirty="0"/>
              <a:t> </a:t>
            </a:r>
            <a:r>
              <a:rPr lang="es-ES" sz="2400" dirty="0" err="1"/>
              <a:t>crecemento</a:t>
            </a:r>
            <a:r>
              <a:rPr lang="es-ES" sz="2400" dirty="0"/>
              <a:t> da </a:t>
            </a:r>
            <a:r>
              <a:rPr lang="es-ES" sz="2400" dirty="0" err="1"/>
              <a:t>produción</a:t>
            </a:r>
            <a:r>
              <a:rPr lang="es-ES" sz="2400" dirty="0"/>
              <a:t> e da </a:t>
            </a:r>
            <a:r>
              <a:rPr lang="es-ES" sz="2400" dirty="0" err="1" smtClean="0"/>
              <a:t>poboación</a:t>
            </a:r>
            <a:r>
              <a:rPr lang="es-ES" sz="2400" dirty="0"/>
              <a:t>.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sta </a:t>
            </a:r>
            <a:r>
              <a:rPr lang="es-ES" sz="2400" dirty="0"/>
              <a:t>situación contrastaba </a:t>
            </a:r>
            <a:r>
              <a:rPr lang="es-ES" sz="2400" dirty="0" err="1"/>
              <a:t>co</a:t>
            </a:r>
            <a:r>
              <a:rPr lang="es-ES" sz="2400" dirty="0"/>
              <a:t> panorama negativo do </a:t>
            </a:r>
            <a:r>
              <a:rPr lang="es-ES" sz="2400" dirty="0" err="1"/>
              <a:t>século</a:t>
            </a:r>
            <a:r>
              <a:rPr lang="es-ES" sz="2400" dirty="0"/>
              <a:t> XVII no resto de Europa.</a:t>
            </a:r>
          </a:p>
        </p:txBody>
      </p:sp>
      <p:pic>
        <p:nvPicPr>
          <p:cNvPr id="3076" name="Picture 4" descr="https://upload.wikimedia.org/wikipedia/commons/thumb/b/b1/Millo_grande%2C_A_Coru%C3%B1a.jpg/800px-Millo_grande%2C_A_Coru%C3%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204144"/>
            <a:ext cx="4988833" cy="66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829" y="362857"/>
            <a:ext cx="4818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importancia da pesca </a:t>
            </a:r>
            <a:r>
              <a:rPr lang="es-ES" sz="2400" b="1" dirty="0" err="1"/>
              <a:t>na</a:t>
            </a:r>
            <a:r>
              <a:rPr lang="es-ES" sz="2400" b="1" dirty="0"/>
              <a:t> Galicia litoral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 smtClean="0"/>
              <a:t>A </a:t>
            </a:r>
            <a:r>
              <a:rPr lang="es-ES" sz="2400" b="1" dirty="0"/>
              <a:t>pesca litoral </a:t>
            </a:r>
            <a:r>
              <a:rPr lang="es-ES" sz="2400" dirty="0"/>
              <a:t>complementaba a dieta alimenticia das </a:t>
            </a:r>
            <a:r>
              <a:rPr lang="es-ES" sz="2400" dirty="0" err="1"/>
              <a:t>poboacións</a:t>
            </a:r>
            <a:r>
              <a:rPr lang="es-ES" sz="2400" dirty="0"/>
              <a:t> </a:t>
            </a:r>
            <a:r>
              <a:rPr lang="es-ES" sz="2400" dirty="0" err="1"/>
              <a:t>costeiras</a:t>
            </a:r>
            <a:r>
              <a:rPr lang="es-ES" sz="2400" dirty="0"/>
              <a:t> e a </a:t>
            </a:r>
            <a:r>
              <a:rPr lang="es-ES" sz="2400" b="1" dirty="0"/>
              <a:t>de altura </a:t>
            </a:r>
            <a:r>
              <a:rPr lang="es-ES" sz="2400" dirty="0"/>
              <a:t>potenciaba a economía </a:t>
            </a:r>
            <a:r>
              <a:rPr lang="es-ES" sz="2400" dirty="0" err="1"/>
              <a:t>grazas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campañas da pesca do </a:t>
            </a:r>
            <a:r>
              <a:rPr lang="es-ES" sz="2400" b="1" dirty="0" err="1"/>
              <a:t>bacallau</a:t>
            </a:r>
            <a:r>
              <a:rPr lang="es-ES" sz="2400" b="1" dirty="0"/>
              <a:t> en Terranova, </a:t>
            </a:r>
            <a:r>
              <a:rPr lang="es-ES" sz="2400" dirty="0"/>
              <a:t>que permitía a </a:t>
            </a:r>
            <a:r>
              <a:rPr lang="es-ES" sz="2400" dirty="0" err="1"/>
              <a:t>súa</a:t>
            </a:r>
            <a:r>
              <a:rPr lang="es-ES" sz="2400" dirty="0"/>
              <a:t> venda nos mercados de </a:t>
            </a:r>
            <a:r>
              <a:rPr lang="es-ES" sz="2400" dirty="0" err="1"/>
              <a:t>Castela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Importante </a:t>
            </a:r>
            <a:r>
              <a:rPr lang="es-ES" sz="2400" dirty="0" err="1"/>
              <a:t>tamén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b="1" dirty="0" err="1"/>
              <a:t>salgadura</a:t>
            </a:r>
            <a:r>
              <a:rPr lang="es-ES" sz="2400" b="1" dirty="0"/>
              <a:t> de </a:t>
            </a:r>
            <a:r>
              <a:rPr lang="es-ES" sz="2400" b="1" dirty="0" err="1"/>
              <a:t>peixe</a:t>
            </a:r>
            <a:r>
              <a:rPr lang="es-ES" sz="2400" b="1" dirty="0"/>
              <a:t>,</a:t>
            </a:r>
            <a:r>
              <a:rPr lang="es-ES" sz="2400" dirty="0"/>
              <a:t> especialmente da </a:t>
            </a:r>
            <a:r>
              <a:rPr lang="es-ES" sz="2400" dirty="0" err="1"/>
              <a:t>sardiña</a:t>
            </a:r>
            <a:r>
              <a:rPr lang="es-ES" sz="2400" dirty="0"/>
              <a:t>, en numerosas </a:t>
            </a:r>
            <a:r>
              <a:rPr lang="es-ES" sz="2400" dirty="0" err="1"/>
              <a:t>instalacións</a:t>
            </a:r>
            <a:r>
              <a:rPr lang="es-ES" sz="2400" dirty="0"/>
              <a:t> </a:t>
            </a:r>
            <a:r>
              <a:rPr lang="es-ES" sz="2400" dirty="0" err="1"/>
              <a:t>distribuídas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longo de toda a costa galega.</a:t>
            </a:r>
          </a:p>
        </p:txBody>
      </p:sp>
      <p:pic>
        <p:nvPicPr>
          <p:cNvPr id="4098" name="Picture 2" descr="Aspecto de la Ribeira de Miño en 1925, al pie del Almacén. Foto de José Faraldo Basoa, gentileza de José Rodríguez Allegu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6" y="0"/>
            <a:ext cx="5384800" cy="35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DIFICIO SINGULAR ANTIGAS FÁBRICAS DE SALGADURA E SERRADOIRO DE DON JULIÁN  EN CERVO LUGO - GALI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1" y="3499758"/>
            <a:ext cx="4477655" cy="33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4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5142" y="0"/>
            <a:ext cx="611051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 </a:t>
            </a:r>
            <a:r>
              <a:rPr lang="es-ES" sz="2400" b="1" dirty="0" smtClean="0"/>
              <a:t>A </a:t>
            </a:r>
            <a:r>
              <a:rPr lang="es-ES" sz="2400" b="1" dirty="0" err="1"/>
              <a:t>estrutura</a:t>
            </a:r>
            <a:r>
              <a:rPr lang="es-ES" sz="2400" b="1" dirty="0"/>
              <a:t> social: </a:t>
            </a:r>
            <a:r>
              <a:rPr lang="es-ES" sz="2400" b="1" dirty="0" err="1"/>
              <a:t>sociedade</a:t>
            </a:r>
            <a:r>
              <a:rPr lang="es-ES" sz="2400" b="1" dirty="0"/>
              <a:t> </a:t>
            </a:r>
            <a:r>
              <a:rPr lang="es-ES" sz="2400" b="1" dirty="0" err="1"/>
              <a:t>rendista</a:t>
            </a:r>
            <a:r>
              <a:rPr lang="es-ES" sz="2400" b="1" dirty="0"/>
              <a:t> e peso da </a:t>
            </a:r>
            <a:r>
              <a:rPr lang="es-ES" sz="2400" b="1" dirty="0" err="1"/>
              <a:t>fidalguía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Desde </a:t>
            </a:r>
            <a:r>
              <a:rPr lang="es-ES" sz="2400" dirty="0" err="1"/>
              <a:t>finais</a:t>
            </a:r>
            <a:r>
              <a:rPr lang="es-ES" sz="2400" dirty="0"/>
              <a:t> do </a:t>
            </a:r>
            <a:r>
              <a:rPr lang="es-ES" sz="2400" dirty="0" err="1"/>
              <a:t>século</a:t>
            </a:r>
            <a:r>
              <a:rPr lang="es-ES" sz="2400" dirty="0"/>
              <a:t> XV, </a:t>
            </a:r>
            <a:r>
              <a:rPr lang="es-ES" sz="2400" b="1" dirty="0"/>
              <a:t>a alta </a:t>
            </a:r>
            <a:r>
              <a:rPr lang="es-ES" sz="2400" b="1" dirty="0" err="1"/>
              <a:t>nobreza</a:t>
            </a:r>
            <a:r>
              <a:rPr lang="es-ES" sz="2400" b="1" dirty="0"/>
              <a:t> galega residía </a:t>
            </a:r>
            <a:r>
              <a:rPr lang="es-ES" sz="2400" b="1" dirty="0" err="1"/>
              <a:t>na</a:t>
            </a:r>
            <a:r>
              <a:rPr lang="es-ES" sz="2400" b="1" dirty="0"/>
              <a:t> Corte</a:t>
            </a:r>
            <a:r>
              <a:rPr lang="es-ES" sz="2400" dirty="0"/>
              <a:t> e varios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membros</a:t>
            </a:r>
            <a:r>
              <a:rPr lang="es-ES" sz="2400" dirty="0"/>
              <a:t>  desempeñaron elevados cargos </a:t>
            </a:r>
            <a:r>
              <a:rPr lang="es-ES" sz="2400" dirty="0" err="1"/>
              <a:t>na</a:t>
            </a:r>
            <a:r>
              <a:rPr lang="es-ES" sz="2400" dirty="0"/>
              <a:t> administración (</a:t>
            </a:r>
            <a:r>
              <a:rPr lang="es-ES" sz="2400" dirty="0" err="1"/>
              <a:t>vicerreis</a:t>
            </a:r>
            <a:r>
              <a:rPr lang="es-ES" sz="2400" dirty="0"/>
              <a:t>, </a:t>
            </a:r>
            <a:r>
              <a:rPr lang="es-ES" sz="2400" dirty="0" err="1"/>
              <a:t>embaixadores</a:t>
            </a:r>
            <a:r>
              <a:rPr lang="es-ES" sz="2400" dirty="0"/>
              <a:t>) e </a:t>
            </a:r>
            <a:r>
              <a:rPr lang="es-ES" sz="2400" b="1" dirty="0" err="1"/>
              <a:t>vinculáronse</a:t>
            </a:r>
            <a:r>
              <a:rPr lang="es-ES" sz="2400" dirty="0"/>
              <a:t> </a:t>
            </a:r>
            <a:r>
              <a:rPr lang="es-ES" sz="2400" b="1" dirty="0"/>
              <a:t>coas familias nobiliarias </a:t>
            </a:r>
            <a:r>
              <a:rPr lang="es-ES" sz="2400" b="1" dirty="0" err="1"/>
              <a:t>castelás</a:t>
            </a:r>
            <a:r>
              <a:rPr lang="es-ES" sz="2400" dirty="0"/>
              <a:t>. </a:t>
            </a:r>
            <a:r>
              <a:rPr lang="es-ES" sz="2400" dirty="0" err="1"/>
              <a:t>Membros</a:t>
            </a:r>
            <a:r>
              <a:rPr lang="es-ES" sz="2400" dirty="0"/>
              <a:t> destacados </a:t>
            </a:r>
            <a:r>
              <a:rPr lang="es-ES" sz="2400" dirty="0" err="1"/>
              <a:t>desta</a:t>
            </a:r>
            <a:r>
              <a:rPr lang="es-ES" sz="2400" dirty="0"/>
              <a:t> </a:t>
            </a:r>
            <a:r>
              <a:rPr lang="es-ES" sz="2400" dirty="0" err="1"/>
              <a:t>nobreza</a:t>
            </a:r>
            <a:r>
              <a:rPr lang="es-ES" sz="2400" dirty="0"/>
              <a:t> </a:t>
            </a:r>
            <a:r>
              <a:rPr lang="es-ES" sz="2400" dirty="0" err="1"/>
              <a:t>foron</a:t>
            </a:r>
            <a:r>
              <a:rPr lang="es-ES" sz="2400" dirty="0"/>
              <a:t> </a:t>
            </a:r>
            <a:r>
              <a:rPr lang="es-ES" sz="2400" b="1" dirty="0"/>
              <a:t>Fernando de Andrade</a:t>
            </a:r>
            <a:r>
              <a:rPr lang="es-ES" sz="2400" dirty="0"/>
              <a:t>, </a:t>
            </a:r>
            <a:r>
              <a:rPr lang="es-ES" sz="2400" b="1" dirty="0"/>
              <a:t>conde de </a:t>
            </a:r>
            <a:r>
              <a:rPr lang="es-ES" sz="2400" b="1" dirty="0" err="1"/>
              <a:t>Vilalba</a:t>
            </a:r>
            <a:r>
              <a:rPr lang="es-ES" sz="2400" b="1" dirty="0"/>
              <a:t> </a:t>
            </a:r>
            <a:r>
              <a:rPr lang="es-ES" sz="2400" dirty="0"/>
              <a:t>(participante </a:t>
            </a:r>
            <a:r>
              <a:rPr lang="es-ES" sz="2400" dirty="0" err="1"/>
              <a:t>na</a:t>
            </a:r>
            <a:r>
              <a:rPr lang="es-ES" sz="2400" dirty="0"/>
              <a:t> conquista de Nápoles); </a:t>
            </a:r>
            <a:r>
              <a:rPr lang="es-ES" sz="2400" b="1" dirty="0"/>
              <a:t>Fernando de Castro, conde de Lemos </a:t>
            </a:r>
            <a:r>
              <a:rPr lang="es-ES" sz="2400" dirty="0"/>
              <a:t>(autor de </a:t>
            </a:r>
            <a:r>
              <a:rPr lang="es-ES" sz="2400" i="1" dirty="0"/>
              <a:t>El búho gallego </a:t>
            </a:r>
            <a:r>
              <a:rPr lang="es-ES" sz="2400" dirty="0"/>
              <a:t>en defensa de Galicia); </a:t>
            </a:r>
            <a:r>
              <a:rPr lang="es-ES" sz="2400" b="1" dirty="0"/>
              <a:t>Gaspar de </a:t>
            </a:r>
            <a:r>
              <a:rPr lang="es-ES" sz="2400" b="1" dirty="0" err="1"/>
              <a:t>Zuñiga</a:t>
            </a:r>
            <a:r>
              <a:rPr lang="es-ES" sz="2400" b="1" dirty="0"/>
              <a:t>, conde de </a:t>
            </a:r>
            <a:r>
              <a:rPr lang="es-ES" sz="2400" b="1" dirty="0" err="1"/>
              <a:t>Monterrei</a:t>
            </a:r>
            <a:r>
              <a:rPr lang="es-ES" sz="2400" dirty="0"/>
              <a:t> (que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vicerrei</a:t>
            </a:r>
            <a:r>
              <a:rPr lang="es-ES" sz="2400" dirty="0"/>
              <a:t> de México e Perú); </a:t>
            </a:r>
            <a:r>
              <a:rPr lang="es-ES" sz="2400" b="1" dirty="0"/>
              <a:t>Pedro Fernández de Castro</a:t>
            </a:r>
            <a:r>
              <a:rPr lang="es-ES" sz="2400" dirty="0"/>
              <a:t>, </a:t>
            </a:r>
            <a:r>
              <a:rPr lang="es-ES" sz="2400" b="1" dirty="0"/>
              <a:t>conde de Lemos </a:t>
            </a:r>
            <a:r>
              <a:rPr lang="es-ES" sz="2400" dirty="0"/>
              <a:t>(</a:t>
            </a:r>
            <a:r>
              <a:rPr lang="es-ES" sz="2400" dirty="0" err="1"/>
              <a:t>vicerrei</a:t>
            </a:r>
            <a:r>
              <a:rPr lang="es-ES" sz="2400" dirty="0"/>
              <a:t> de Nápoles e presidente dos </a:t>
            </a:r>
            <a:r>
              <a:rPr lang="es-ES" sz="2400" dirty="0" err="1"/>
              <a:t>Consellos</a:t>
            </a:r>
            <a:r>
              <a:rPr lang="es-ES" sz="2400" dirty="0"/>
              <a:t> de Indias e Italia), e </a:t>
            </a:r>
            <a:r>
              <a:rPr lang="es-ES" sz="2400" b="1" dirty="0"/>
              <a:t>Diego Sarmiento, conde de Gondomar </a:t>
            </a:r>
            <a:r>
              <a:rPr lang="es-ES" sz="2400" dirty="0"/>
              <a:t>(</a:t>
            </a:r>
            <a:r>
              <a:rPr lang="es-ES" sz="2400" dirty="0" err="1"/>
              <a:t>embaixador</a:t>
            </a:r>
            <a:r>
              <a:rPr lang="es-ES" sz="2400" dirty="0"/>
              <a:t> en varios reinos europeos).</a:t>
            </a:r>
          </a:p>
          <a:p>
            <a:pPr algn="just"/>
            <a:endParaRPr lang="es-ES" dirty="0" smtClean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6146" name="Picture 2" descr="Cultura e Historia de Perú HISCULT: Virrey Pedro Antonio Fernández de Castro  Andrade y Portugal - X Conde de Le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146503"/>
            <a:ext cx="4902605" cy="67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7" y="0"/>
            <a:ext cx="58057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sociedade</a:t>
            </a:r>
            <a:r>
              <a:rPr lang="es-ES" sz="2400" dirty="0" smtClean="0"/>
              <a:t> galega da época era esencialmente rural e </a:t>
            </a:r>
            <a:r>
              <a:rPr lang="es-ES" sz="2400" b="1" dirty="0" smtClean="0"/>
              <a:t>as </a:t>
            </a:r>
            <a:r>
              <a:rPr lang="es-ES" sz="2400" b="1" dirty="0" err="1" smtClean="0"/>
              <a:t>cidades</a:t>
            </a:r>
            <a:r>
              <a:rPr lang="es-ES" sz="2400" b="1" dirty="0" smtClean="0"/>
              <a:t> eran </a:t>
            </a:r>
            <a:r>
              <a:rPr lang="es-ES" sz="2400" b="1" dirty="0" err="1" smtClean="0"/>
              <a:t>moi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pequenas</a:t>
            </a:r>
            <a:r>
              <a:rPr lang="es-ES" sz="2400" dirty="0" smtClean="0"/>
              <a:t>, destacando </a:t>
            </a:r>
            <a:r>
              <a:rPr lang="es-ES" sz="2400" b="1" dirty="0" smtClean="0"/>
              <a:t>Santiago de Compostela</a:t>
            </a:r>
            <a:r>
              <a:rPr lang="es-ES" sz="2400" dirty="0" smtClean="0"/>
              <a:t>, </a:t>
            </a:r>
            <a:r>
              <a:rPr lang="es-ES" sz="2400" dirty="0" err="1" smtClean="0"/>
              <a:t>polas</a:t>
            </a:r>
            <a:r>
              <a:rPr lang="es-ES" sz="2400" dirty="0" smtClean="0"/>
              <a:t> </a:t>
            </a:r>
            <a:r>
              <a:rPr lang="es-ES" sz="2400" dirty="0" err="1" smtClean="0"/>
              <a:t>súas</a:t>
            </a:r>
            <a:r>
              <a:rPr lang="es-ES" sz="2400" dirty="0" smtClean="0"/>
              <a:t> </a:t>
            </a:r>
            <a:r>
              <a:rPr lang="es-ES" sz="2400" dirty="0" err="1" smtClean="0"/>
              <a:t>funcións</a:t>
            </a:r>
            <a:r>
              <a:rPr lang="es-ES" sz="2400" dirty="0" smtClean="0"/>
              <a:t> </a:t>
            </a:r>
            <a:r>
              <a:rPr lang="es-ES" sz="2400" dirty="0" err="1" smtClean="0"/>
              <a:t>relixiosas</a:t>
            </a:r>
            <a:r>
              <a:rPr lang="es-ES" sz="2400" dirty="0" smtClean="0"/>
              <a:t>, </a:t>
            </a:r>
            <a:r>
              <a:rPr lang="es-ES" sz="2400" b="1" dirty="0" smtClean="0"/>
              <a:t>A Coruña,</a:t>
            </a:r>
            <a:r>
              <a:rPr lang="es-ES" sz="2400" dirty="0" smtClean="0"/>
              <a:t> sede das </a:t>
            </a:r>
            <a:r>
              <a:rPr lang="es-ES" sz="2400" dirty="0" err="1" smtClean="0"/>
              <a:t>institucións</a:t>
            </a:r>
            <a:r>
              <a:rPr lang="es-ES" sz="2400" dirty="0" smtClean="0"/>
              <a:t> de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, e </a:t>
            </a:r>
            <a:r>
              <a:rPr lang="es-ES" sz="2400" b="1" dirty="0" smtClean="0"/>
              <a:t>Pontevedra, </a:t>
            </a:r>
            <a:r>
              <a:rPr lang="es-ES" sz="2400" dirty="0" smtClean="0"/>
              <a:t>en declive e relacionada coa pesca e </a:t>
            </a:r>
            <a:r>
              <a:rPr lang="es-ES" sz="2400" dirty="0" err="1" smtClean="0"/>
              <a:t>salgadura</a:t>
            </a:r>
            <a:r>
              <a:rPr lang="es-ES" sz="2400" dirty="0" smtClean="0"/>
              <a:t> da </a:t>
            </a:r>
            <a:r>
              <a:rPr lang="es-ES" sz="2400" dirty="0" err="1" smtClean="0"/>
              <a:t>sardiña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b="1" dirty="0" smtClean="0"/>
              <a:t>As actividades </a:t>
            </a:r>
            <a:r>
              <a:rPr lang="es-ES" sz="2400" b="1" dirty="0" err="1" smtClean="0"/>
              <a:t>artesanais</a:t>
            </a:r>
            <a:r>
              <a:rPr lang="es-ES" sz="2400" b="1" dirty="0" smtClean="0"/>
              <a:t> e </a:t>
            </a:r>
            <a:r>
              <a:rPr lang="es-ES" sz="2400" b="1" dirty="0" err="1" smtClean="0"/>
              <a:t>comerciais</a:t>
            </a:r>
            <a:r>
              <a:rPr lang="es-ES" sz="2400" b="1" dirty="0" smtClean="0"/>
              <a:t> eran escasas, </a:t>
            </a:r>
            <a:r>
              <a:rPr lang="es-ES" sz="2400" dirty="0" smtClean="0"/>
              <a:t>predominando a autarquía comarcal. </a:t>
            </a:r>
            <a:r>
              <a:rPr lang="es-ES" sz="2400" dirty="0" err="1" smtClean="0"/>
              <a:t>Cómpre</a:t>
            </a:r>
            <a:r>
              <a:rPr lang="es-ES" sz="2400" dirty="0" smtClean="0"/>
              <a:t> destacar a </a:t>
            </a:r>
            <a:r>
              <a:rPr lang="es-ES" sz="2400" dirty="0" err="1" smtClean="0"/>
              <a:t>produción</a:t>
            </a:r>
            <a:r>
              <a:rPr lang="es-ES" sz="2400" dirty="0" smtClean="0"/>
              <a:t> doméstica de </a:t>
            </a:r>
            <a:r>
              <a:rPr lang="es-ES" sz="2400" dirty="0" err="1" smtClean="0"/>
              <a:t>tecidos</a:t>
            </a:r>
            <a:r>
              <a:rPr lang="es-ES" sz="2400" dirty="0" smtClean="0"/>
              <a:t> de </a:t>
            </a:r>
            <a:r>
              <a:rPr lang="es-ES" sz="2400" dirty="0" err="1" smtClean="0"/>
              <a:t>liño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O absentismo da alta </a:t>
            </a:r>
            <a:r>
              <a:rPr lang="es-ES" sz="2400" dirty="0" err="1" smtClean="0"/>
              <a:t>nobreza</a:t>
            </a:r>
            <a:r>
              <a:rPr lang="es-ES" sz="2400" dirty="0" smtClean="0"/>
              <a:t> </a:t>
            </a:r>
            <a:r>
              <a:rPr lang="es-ES" sz="2400" dirty="0" err="1" smtClean="0"/>
              <a:t>permitiu</a:t>
            </a:r>
            <a:r>
              <a:rPr lang="es-ES" sz="2400" dirty="0" smtClean="0"/>
              <a:t> o </a:t>
            </a:r>
            <a:r>
              <a:rPr lang="es-ES" sz="2400" dirty="0" err="1" smtClean="0"/>
              <a:t>auxe</a:t>
            </a:r>
            <a:r>
              <a:rPr lang="es-ES" sz="2400" dirty="0" smtClean="0"/>
              <a:t> da </a:t>
            </a:r>
            <a:r>
              <a:rPr lang="es-ES" sz="2400" b="1" dirty="0" err="1" smtClean="0"/>
              <a:t>fidalguía</a:t>
            </a:r>
            <a:r>
              <a:rPr lang="es-ES" sz="2400" b="1" dirty="0" smtClean="0"/>
              <a:t>, </a:t>
            </a:r>
            <a:r>
              <a:rPr lang="es-ES" sz="2400" dirty="0" smtClean="0"/>
              <a:t>un grupo que se </a:t>
            </a:r>
            <a:r>
              <a:rPr lang="es-ES" sz="2400" dirty="0" err="1" smtClean="0"/>
              <a:t>converteu</a:t>
            </a:r>
            <a:r>
              <a:rPr lang="es-ES" sz="2400" dirty="0" smtClean="0"/>
              <a:t> no dominante en Galicia no </a:t>
            </a:r>
            <a:r>
              <a:rPr lang="es-ES" sz="2400" dirty="0" err="1" smtClean="0"/>
              <a:t>século</a:t>
            </a:r>
            <a:r>
              <a:rPr lang="es-ES" sz="2400" dirty="0" smtClean="0"/>
              <a:t> XVII. A </a:t>
            </a:r>
            <a:r>
              <a:rPr lang="es-ES" sz="2400" dirty="0" err="1" smtClean="0"/>
              <a:t>súa</a:t>
            </a:r>
            <a:r>
              <a:rPr lang="es-ES" sz="2400" dirty="0" smtClean="0"/>
              <a:t> posición </a:t>
            </a:r>
            <a:r>
              <a:rPr lang="es-ES" sz="2400" dirty="0" err="1" smtClean="0"/>
              <a:t>apoiábase</a:t>
            </a:r>
            <a:r>
              <a:rPr lang="es-ES" sz="2400" dirty="0" smtClean="0"/>
              <a:t> no </a:t>
            </a:r>
            <a:r>
              <a:rPr lang="es-ES" sz="2400" b="1" dirty="0" smtClean="0"/>
              <a:t>control das rendas </a:t>
            </a:r>
            <a:r>
              <a:rPr lang="es-ES" sz="2400" dirty="0" smtClean="0"/>
              <a:t>agrarias a través do </a:t>
            </a:r>
            <a:r>
              <a:rPr lang="es-ES" sz="2400" b="1" dirty="0" smtClean="0"/>
              <a:t>cobro dos foros </a:t>
            </a:r>
            <a:r>
              <a:rPr lang="es-ES" sz="2400" dirty="0" smtClean="0"/>
              <a:t>que gravaban as </a:t>
            </a:r>
            <a:r>
              <a:rPr lang="es-ES" sz="2400" dirty="0" err="1" smtClean="0"/>
              <a:t>terras</a:t>
            </a:r>
            <a:r>
              <a:rPr lang="es-ES" sz="2400" dirty="0" smtClean="0"/>
              <a:t> que </a:t>
            </a:r>
            <a:r>
              <a:rPr lang="es-ES" sz="2400" dirty="0" err="1" smtClean="0"/>
              <a:t>traballaban</a:t>
            </a:r>
            <a:r>
              <a:rPr lang="es-ES" sz="2400" dirty="0" smtClean="0"/>
              <a:t> os </a:t>
            </a:r>
            <a:r>
              <a:rPr lang="es-ES" sz="2400" dirty="0" err="1" smtClean="0"/>
              <a:t>campesiños</a:t>
            </a:r>
            <a:r>
              <a:rPr lang="es-ES" sz="2400" dirty="0" smtClean="0"/>
              <a:t> (</a:t>
            </a:r>
            <a:r>
              <a:rPr lang="es-ES" sz="2400" dirty="0" err="1" smtClean="0"/>
              <a:t>foreiros</a:t>
            </a:r>
            <a:r>
              <a:rPr lang="es-ES" sz="2400" dirty="0" smtClean="0"/>
              <a:t>).</a:t>
            </a:r>
            <a:endParaRPr lang="es-ES" sz="2400" dirty="0"/>
          </a:p>
        </p:txBody>
      </p:sp>
      <p:pic>
        <p:nvPicPr>
          <p:cNvPr id="7170" name="Picture 2" descr="El historiador Miguel Taín analiza un manuscrito que muestra como era la  ciudad de Santiago a principios del siglo XV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2" y="870155"/>
            <a:ext cx="6255657" cy="43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327058" y="5386400"/>
            <a:ext cx="523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 smtClean="0"/>
              <a:t>Santiago de Compostela a mediados do s. XVII</a:t>
            </a:r>
            <a:endParaRPr lang="gl-ES" sz="2000" b="1" dirty="0"/>
          </a:p>
        </p:txBody>
      </p:sp>
    </p:spTree>
    <p:extLst>
      <p:ext uri="{BB962C8B-B14F-4D97-AF65-F5344CB8AC3E}">
        <p14:creationId xmlns:p14="http://schemas.microsoft.com/office/powerpoint/2010/main" val="177494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534</Words>
  <Application>Microsoft Office PowerPoint</Application>
  <PresentationFormat>Panorámica</PresentationFormat>
  <Paragraphs>44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6</cp:revision>
  <dcterms:created xsi:type="dcterms:W3CDTF">2020-12-27T21:21:25Z</dcterms:created>
  <dcterms:modified xsi:type="dcterms:W3CDTF">2023-09-11T16:24:12Z</dcterms:modified>
</cp:coreProperties>
</file>