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03" r:id="rId13"/>
    <p:sldId id="304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2000" cy="685800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714" y="-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122040" y="152280"/>
            <a:ext cx="12191400" cy="57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32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 RESTAURACIÓN. O RETORNO DA MONARQUÍA E A CONSTIT. DE 1876.</a:t>
            </a:r>
            <a:endParaRPr lang="es-ES" sz="3200" b="1" strike="noStrike" spc="-1">
              <a:latin typeface="Arial"/>
            </a:endParaRPr>
          </a:p>
        </p:txBody>
      </p:sp>
      <p:pic>
        <p:nvPicPr>
          <p:cNvPr id="39" name="Imagen 2"/>
          <p:cNvPicPr/>
          <p:nvPr/>
        </p:nvPicPr>
        <p:blipFill>
          <a:blip r:embed="rId2"/>
          <a:stretch/>
        </p:blipFill>
        <p:spPr>
          <a:xfrm>
            <a:off x="176760" y="867960"/>
            <a:ext cx="11140560" cy="3580920"/>
          </a:xfrm>
          <a:prstGeom prst="rect">
            <a:avLst/>
          </a:prstGeom>
          <a:ln w="0">
            <a:noFill/>
          </a:ln>
        </p:spPr>
      </p:pic>
      <p:pic>
        <p:nvPicPr>
          <p:cNvPr id="40" name="Picture 4" descr="eXe"/>
          <p:cNvPicPr/>
          <p:nvPr/>
        </p:nvPicPr>
        <p:blipFill>
          <a:blip r:embed="rId3"/>
          <a:stretch/>
        </p:blipFill>
        <p:spPr>
          <a:xfrm>
            <a:off x="1699200" y="4449600"/>
            <a:ext cx="4047480" cy="2247120"/>
          </a:xfrm>
          <a:prstGeom prst="rect">
            <a:avLst/>
          </a:prstGeom>
          <a:ln w="0">
            <a:noFill/>
          </a:ln>
        </p:spPr>
      </p:pic>
      <p:pic>
        <p:nvPicPr>
          <p:cNvPr id="41" name="Picture 6" descr="TEXTO 1 LOGSE"/>
          <p:cNvPicPr/>
          <p:nvPr/>
        </p:nvPicPr>
        <p:blipFill>
          <a:blip r:embed="rId4"/>
          <a:stretch/>
        </p:blipFill>
        <p:spPr>
          <a:xfrm>
            <a:off x="5747400" y="4449600"/>
            <a:ext cx="3880080" cy="2152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0" y="0"/>
            <a:ext cx="6369480" cy="69850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 RESTAURACIÓN BORBÓNICA: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Cánovas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será o creador do Sistema político da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Restauración, </a:t>
            </a: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ou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Sistema </a:t>
            </a: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Canovista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vixente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desde 1875 a 1923.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seus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principios básicos son os de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b="0" i="1" u="sng" strike="noStrike" spc="-1" dirty="0" err="1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lealdade</a:t>
            </a:r>
            <a:r>
              <a:rPr lang="es-ES" sz="2800" b="0" i="1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i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á dinastía borbónica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457200" indent="-457200" algn="just">
              <a:buFontTx/>
              <a:buChar char="-"/>
            </a:pPr>
            <a:r>
              <a:rPr lang="es-ES" sz="2800" b="0" i="1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Liberalismo </a:t>
            </a:r>
            <a:r>
              <a:rPr lang="es-ES" sz="2800" b="0" i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doutrinario</a:t>
            </a:r>
            <a:r>
              <a:rPr lang="es-ES" sz="28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afirmación da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Constitución histórica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; 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dobre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soberanía do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Rei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das Cortes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amplos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poderes do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Rei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...)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457200" indent="-457200" algn="just">
              <a:buFontTx/>
              <a:buChar char="-"/>
            </a:pPr>
            <a:r>
              <a:rPr lang="es-ES" sz="2800" i="1" u="sng" spc="-1" dirty="0">
                <a:solidFill>
                  <a:srgbClr val="000000"/>
                </a:solidFill>
                <a:latin typeface="Calibri"/>
              </a:rPr>
              <a:t>D</a:t>
            </a:r>
            <a:r>
              <a:rPr lang="es-ES" sz="2800" i="1" u="sng" spc="-1" dirty="0" smtClean="0">
                <a:solidFill>
                  <a:srgbClr val="000000"/>
                </a:solidFill>
                <a:latin typeface="Calibri"/>
              </a:rPr>
              <a:t>efensa </a:t>
            </a:r>
            <a:r>
              <a:rPr lang="es-ES" sz="2800" i="1" u="sng" spc="-1" dirty="0">
                <a:solidFill>
                  <a:srgbClr val="000000"/>
                </a:solidFill>
                <a:latin typeface="Calibri"/>
              </a:rPr>
              <a:t>da </a:t>
            </a:r>
            <a:r>
              <a:rPr lang="es-ES" sz="2800" i="1" u="sng" spc="-1" dirty="0" err="1">
                <a:solidFill>
                  <a:srgbClr val="000000"/>
                </a:solidFill>
                <a:latin typeface="Calibri"/>
              </a:rPr>
              <a:t>propiedade</a:t>
            </a:r>
            <a:r>
              <a:rPr lang="es-ES" sz="2800" i="1" u="sng" spc="-1" dirty="0">
                <a:solidFill>
                  <a:srgbClr val="000000"/>
                </a:solidFill>
                <a:latin typeface="Calibri"/>
              </a:rPr>
              <a:t>, a </a:t>
            </a:r>
            <a:r>
              <a:rPr lang="es-ES" sz="2800" i="1" u="sng" spc="-1" dirty="0" err="1">
                <a:solidFill>
                  <a:srgbClr val="000000"/>
                </a:solidFill>
                <a:latin typeface="Calibri"/>
              </a:rPr>
              <a:t>autoridade</a:t>
            </a:r>
            <a:r>
              <a:rPr lang="es-ES" sz="2800" i="1" u="sng" spc="-1" dirty="0">
                <a:solidFill>
                  <a:srgbClr val="000000"/>
                </a:solidFill>
                <a:latin typeface="Calibri"/>
              </a:rPr>
              <a:t> e o orden</a:t>
            </a:r>
            <a:r>
              <a:rPr lang="es-ES" sz="2800" i="1" u="sng" spc="-1" dirty="0" smtClean="0">
                <a:solidFill>
                  <a:srgbClr val="000000"/>
                </a:solidFill>
                <a:latin typeface="Calibri"/>
              </a:rPr>
              <a:t>.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i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Quenda</a:t>
            </a:r>
            <a:r>
              <a:rPr lang="es-ES" sz="2800" b="0" i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de partidos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es-ES" sz="2800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i="1" u="sng" spc="-1" dirty="0" smtClean="0">
                <a:solidFill>
                  <a:srgbClr val="000000"/>
                </a:solidFill>
                <a:latin typeface="Calibri"/>
              </a:rPr>
              <a:t>A oligarquía e o caciquismo</a:t>
            </a:r>
            <a:r>
              <a:rPr lang="es-ES" sz="2800" i="1" u="sng" spc="-1" dirty="0" smtClean="0">
                <a:solidFill>
                  <a:srgbClr val="000000"/>
                </a:solidFill>
                <a:latin typeface="Calibri"/>
              </a:rPr>
              <a:t> </a:t>
            </a: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i="1" u="sng" spc="-1" dirty="0" smtClean="0">
                <a:solidFill>
                  <a:srgbClr val="000000"/>
                </a:solidFill>
                <a:latin typeface="Calibri"/>
              </a:rPr>
              <a:t>O fraude electoral, </a:t>
            </a:r>
            <a:endParaRPr lang="es-ES" sz="2800" i="1" u="sng" spc="-1" dirty="0" smtClean="0">
              <a:solidFill>
                <a:srgbClr val="000000"/>
              </a:solidFill>
              <a:latin typeface="Calibri"/>
            </a:endParaRP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endParaRPr lang="es-ES" sz="2800" b="1" strike="noStrike" spc="-1" dirty="0">
              <a:latin typeface="Arial"/>
            </a:endParaRPr>
          </a:p>
        </p:txBody>
      </p:sp>
      <p:pic>
        <p:nvPicPr>
          <p:cNvPr id="63" name="Picture 2" descr="Resultado de imagen de caricatura sobre restauraciÃ³n"/>
          <p:cNvPicPr/>
          <p:nvPr/>
        </p:nvPicPr>
        <p:blipFill>
          <a:blip r:embed="rId2"/>
          <a:stretch/>
        </p:blipFill>
        <p:spPr>
          <a:xfrm>
            <a:off x="6420960" y="623160"/>
            <a:ext cx="5770440" cy="5739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0" y="0"/>
            <a:ext cx="6659280" cy="61233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Cánovas aposta por un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réxime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“civilista”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exército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deixe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ser un protagonista político.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Neste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sentido pretende atraer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exército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como elemento integrado dentro do sistema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mediante:</a:t>
            </a: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spc="-1" dirty="0" smtClean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imposición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da figura do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Rei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1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soldado:</a:t>
            </a:r>
            <a:r>
              <a:rPr lang="es-ES" sz="2800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es-ES" sz="2800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spc="-1" dirty="0" smtClean="0">
                <a:solidFill>
                  <a:srgbClr val="000000"/>
                </a:solidFill>
                <a:latin typeface="Calibri"/>
                <a:ea typeface="DejaVu Sans"/>
              </a:rPr>
              <a:t>    </a:t>
            </a:r>
            <a:r>
              <a:rPr lang="es-ES" sz="2800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O </a:t>
            </a:r>
            <a:r>
              <a:rPr lang="es-ES" sz="2800" strike="noStrike" spc="-1" dirty="0" err="1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Rei</a:t>
            </a:r>
            <a:r>
              <a:rPr lang="es-ES" sz="2800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strike="noStrike" spc="-1" dirty="0" err="1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convértese</a:t>
            </a:r>
            <a:r>
              <a:rPr lang="es-ES" sz="2800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strike="noStrike" spc="-1" dirty="0" err="1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na</a:t>
            </a:r>
            <a:r>
              <a:rPr lang="es-ES" sz="2800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strike="noStrike" spc="-1" dirty="0" err="1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autoridade</a:t>
            </a:r>
            <a:r>
              <a:rPr lang="es-ES" sz="2800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suprema    e directa do </a:t>
            </a:r>
            <a:r>
              <a:rPr lang="es-ES" sz="2800" strike="noStrike" spc="-1" dirty="0" err="1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exército</a:t>
            </a:r>
            <a:r>
              <a:rPr lang="es-ES" sz="2800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que qued</a:t>
            </a:r>
            <a:r>
              <a:rPr lang="es-ES" sz="2800" spc="-1" dirty="0" smtClean="0">
                <a:solidFill>
                  <a:srgbClr val="000000"/>
                </a:solidFill>
                <a:latin typeface="Calibri"/>
                <a:ea typeface="DejaVu Sans"/>
              </a:rPr>
              <a:t>a á </a:t>
            </a:r>
            <a:r>
              <a:rPr lang="es-ES" sz="2800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marxe</a:t>
            </a:r>
            <a:r>
              <a:rPr lang="es-ES" sz="2800" spc="-1" dirty="0" smtClean="0">
                <a:solidFill>
                  <a:srgbClr val="000000"/>
                </a:solidFill>
                <a:latin typeface="Calibri"/>
                <a:ea typeface="DejaVu Sans"/>
              </a:rPr>
              <a:t> do poder civil.</a:t>
            </a:r>
            <a:endParaRPr lang="es-ES" sz="2800" b="1" u="sng" strike="noStrike" spc="-1" dirty="0" smtClean="0">
              <a:solidFill>
                <a:srgbClr val="000000"/>
              </a:solidFill>
              <a:uFillTx/>
              <a:latin typeface="Calibri"/>
              <a:ea typeface="DejaVu Sans"/>
            </a:endParaRP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b="1" u="sng" spc="-1" dirty="0">
                <a:solidFill>
                  <a:srgbClr val="000000"/>
                </a:solidFill>
                <a:latin typeface="Calibri"/>
                <a:ea typeface="DejaVu Sans"/>
              </a:rPr>
              <a:t>O</a:t>
            </a:r>
            <a:r>
              <a:rPr lang="es-ES" sz="2800" b="1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nomeamento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como senadores dos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principais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cargos militares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e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mediante a concesión para gastos do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exército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dunha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parte significativa dos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Presupostos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do Estado</a:t>
            </a:r>
            <a:r>
              <a:rPr lang="es-ES" sz="2800" b="1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.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65" name="Picture 2" descr="Alfonso XIII of Spain - Germany: Imperial Uniforms, Headwear, Insignia &amp;  Personal Equipment - Gentleman's Military Interest Club"/>
          <p:cNvPicPr/>
          <p:nvPr/>
        </p:nvPicPr>
        <p:blipFill>
          <a:blip r:embed="rId2"/>
          <a:stretch/>
        </p:blipFill>
        <p:spPr>
          <a:xfrm>
            <a:off x="7105320" y="0"/>
            <a:ext cx="4424760" cy="6847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8929" y="1309318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Sistema da Restauración o valor da Constitución escrita </a:t>
            </a:r>
            <a:r>
              <a:rPr lang="es-ES" sz="2800" b="1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vai</a:t>
            </a:r>
            <a:r>
              <a:rPr lang="es-ES" sz="2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ser mínimo</a:t>
            </a:r>
            <a:r>
              <a:rPr lang="es-ES" sz="2800" b="1" spc="-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sz="2800" b="1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s-ES" sz="2800" b="1" spc="-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Terán </a:t>
            </a:r>
            <a:r>
              <a:rPr lang="es-ES" sz="2800" b="1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maior</a:t>
            </a:r>
            <a:r>
              <a:rPr lang="es-ES" sz="2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protagonismo </a:t>
            </a:r>
            <a:r>
              <a:rPr lang="es-ES" sz="2800" b="1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certas</a:t>
            </a:r>
            <a:r>
              <a:rPr lang="es-ES" sz="2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prácticas políticas como a </a:t>
            </a:r>
            <a:r>
              <a:rPr lang="es-ES" sz="2800" b="1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Quenda</a:t>
            </a:r>
            <a:r>
              <a:rPr lang="es-ES" sz="2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Partidos e a manipulación electoral, que en </a:t>
            </a:r>
            <a:r>
              <a:rPr lang="es-ES" sz="2800" b="1" spc="-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certa</a:t>
            </a:r>
            <a:r>
              <a:rPr lang="es-ES" sz="2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medida a minusvaloran.</a:t>
            </a:r>
            <a:endParaRPr lang="es-ES" sz="2800" b="1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ttps://sites.google.com/site/historiaespanasegundobach/_/rsrc/1472689679736/5-3-constitucion-de-1876/constitucion%201876.jpeg?height=320&amp;width=3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410" y="356533"/>
            <a:ext cx="4713008" cy="471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05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-47520"/>
            <a:ext cx="6583678" cy="65541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/>
            <a:r>
              <a:rPr lang="es-ES" sz="2800" spc="-1" dirty="0">
                <a:solidFill>
                  <a:srgbClr val="000000"/>
                </a:solidFill>
                <a:latin typeface="Calibri"/>
              </a:rPr>
              <a:t>Cánovas </a:t>
            </a:r>
            <a:r>
              <a:rPr lang="es-ES" sz="2800" spc="-1" dirty="0" err="1">
                <a:solidFill>
                  <a:srgbClr val="000000"/>
                </a:solidFill>
                <a:latin typeface="Calibri"/>
              </a:rPr>
              <a:t>proporá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800" b="1" u="sng" spc="-1" dirty="0">
                <a:solidFill>
                  <a:srgbClr val="000000"/>
                </a:solidFill>
                <a:latin typeface="Calibri"/>
              </a:rPr>
              <a:t>a </a:t>
            </a:r>
            <a:r>
              <a:rPr lang="es-ES" sz="2800" b="1" u="sng" spc="-1" dirty="0" err="1">
                <a:solidFill>
                  <a:srgbClr val="000000"/>
                </a:solidFill>
                <a:latin typeface="Calibri"/>
              </a:rPr>
              <a:t>Quenda</a:t>
            </a:r>
            <a:r>
              <a:rPr lang="es-ES" sz="2800" b="1" u="sng" spc="-1" dirty="0">
                <a:solidFill>
                  <a:srgbClr val="000000"/>
                </a:solidFill>
                <a:latin typeface="Calibri"/>
              </a:rPr>
              <a:t> de Partidos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 como a fórmula que remate </a:t>
            </a:r>
            <a:r>
              <a:rPr lang="es-ES" sz="2800" spc="-1" dirty="0" err="1">
                <a:solidFill>
                  <a:srgbClr val="000000"/>
                </a:solidFill>
                <a:latin typeface="Calibri"/>
              </a:rPr>
              <a:t>co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 recurso </a:t>
            </a:r>
            <a:r>
              <a:rPr lang="es-ES" sz="2800" spc="-1" dirty="0" err="1">
                <a:solidFill>
                  <a:srgbClr val="000000"/>
                </a:solidFill>
                <a:latin typeface="Calibri"/>
              </a:rPr>
              <a:t>ós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800" spc="-1" dirty="0" err="1">
                <a:solidFill>
                  <a:srgbClr val="000000"/>
                </a:solidFill>
                <a:latin typeface="Calibri"/>
              </a:rPr>
              <a:t>pronunciamentos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Rei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é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quen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inicia 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Quenda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chamando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un dos partidos.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convoca as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eleccións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para contar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maioría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suficiente no Parlamento.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spc="-1" dirty="0" smtClean="0">
                <a:solidFill>
                  <a:srgbClr val="000000"/>
                </a:solidFill>
                <a:latin typeface="Calibri"/>
                <a:ea typeface="DejaVu Sans"/>
              </a:rPr>
              <a:t>Para </a:t>
            </a: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obter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esa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maioría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spc="-1" dirty="0" smtClean="0">
                <a:solidFill>
                  <a:srgbClr val="000000"/>
                </a:solidFill>
                <a:latin typeface="Calibri"/>
                <a:ea typeface="DejaVu Sans"/>
              </a:rPr>
              <a:t>recorre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es-ES" sz="2800" b="1" strike="noStrike" spc="-1" dirty="0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fraude electoral</a:t>
            </a:r>
            <a:endParaRPr lang="es-ES" sz="2800" b="1" strike="noStrike" spc="-1" dirty="0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acción dos caciques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720" algn="just">
              <a:lnSpc>
                <a:spcPct val="100000"/>
              </a:lnSpc>
              <a:buClr>
                <a:srgbClr val="000000"/>
              </a:buClr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O cacique:</a:t>
            </a:r>
            <a:r>
              <a:rPr lang="es-ES" sz="2800" b="1" spc="-1" dirty="0">
                <a:latin typeface="Arial"/>
              </a:rPr>
              <a:t> </a:t>
            </a: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Encárgase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carrexar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votos para os candidato 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Cacique: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Aséntase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España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rural.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Intercambia favores por votos.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82" name="Picture 2" descr="Cánovas Sagasta | Tutorías"/>
          <p:cNvPicPr/>
          <p:nvPr/>
        </p:nvPicPr>
        <p:blipFill>
          <a:blip r:embed="rId2"/>
          <a:stretch/>
        </p:blipFill>
        <p:spPr>
          <a:xfrm>
            <a:off x="6583678" y="295422"/>
            <a:ext cx="5393991" cy="5481942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167662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0" y="130680"/>
            <a:ext cx="5521320" cy="648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OS PARTIDOS DINÁSTICOS. A PRERROGATIVA REXIA. A QUENDA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Cánovas proporá </a:t>
            </a: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 Quenda de Partidos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como a fórmula que estabilice a monarquía e remate coa exclusión da oposición e o necesario recurso ó pronunciamento.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Cánovas cimentará a </a:t>
            </a: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estabilidade política na quenda de 2 partidos dinásticos: Conservador e Liberal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Ambos atraerán ata si os principais grupos liberais e estarán sometidos a un sólido liderado,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Cánovas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no P. Conservador e </a:t>
            </a: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Sagasta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no Liberal. 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70" name="Picture 2" descr="Historia de España: El turnismo"/>
          <p:cNvPicPr/>
          <p:nvPr/>
        </p:nvPicPr>
        <p:blipFill>
          <a:blip r:embed="rId2"/>
          <a:stretch/>
        </p:blipFill>
        <p:spPr>
          <a:xfrm>
            <a:off x="6071760" y="327240"/>
            <a:ext cx="5819040" cy="6162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ustomShape 1"/>
          <p:cNvSpPr/>
          <p:nvPr/>
        </p:nvSpPr>
        <p:spPr>
          <a:xfrm>
            <a:off x="201960" y="0"/>
            <a:ext cx="5212440" cy="819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Ambos recoñecen como principios básicos: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- A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dinastía borbónica,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- A supremacía da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Coroa e a súa prerrogativa rexia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Compartirán: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especto á Constitución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Respecto á propiedade privada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 defensa dun Estado centralizado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- Deberán gozar da dobre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confianza do Rei e das Cortes.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72" name="Picture 2" descr="El Partido Conservador en España"/>
          <p:cNvPicPr/>
          <p:nvPr/>
        </p:nvPicPr>
        <p:blipFill>
          <a:blip r:embed="rId2"/>
          <a:stretch/>
        </p:blipFill>
        <p:spPr>
          <a:xfrm>
            <a:off x="5652720" y="1399680"/>
            <a:ext cx="6301440" cy="4190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0" y="0"/>
            <a:ext cx="5568840" cy="65541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1-O </a:t>
            </a:r>
            <a:r>
              <a:rPr lang="es-ES" sz="2800" b="1" u="sng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Partido Conservador</a:t>
            </a:r>
            <a:r>
              <a:rPr lang="es-ES" sz="2800" b="0" u="sng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</a:t>
            </a:r>
            <a:r>
              <a:rPr lang="es-ES" sz="2800" b="1" u="sng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Cánovas</a:t>
            </a:r>
            <a:r>
              <a:rPr lang="es-ES" sz="2800" b="0" u="sng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es-ES" sz="2800" b="1" u="sng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Aglutinará no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seo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antigos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políticos da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Unión Liberal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(como o propio Cánovas),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moderados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ademais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despois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da 3º guerra, 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algúns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carlistas.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Liderado por 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Cánovas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ata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súa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morte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o partido contará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apoio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de: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- Propietarios agrarios,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- Grandes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contribuíntes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- Burguesía industrial e comercial.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74" name="Picture 2" descr="c) Portal Fuenterrebollo «««"/>
          <p:cNvPicPr/>
          <p:nvPr/>
        </p:nvPicPr>
        <p:blipFill>
          <a:blip r:embed="rId2"/>
          <a:stretch/>
        </p:blipFill>
        <p:spPr>
          <a:xfrm>
            <a:off x="6224040" y="106920"/>
            <a:ext cx="5325480" cy="655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0" y="0"/>
            <a:ext cx="6863040" cy="69850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2-O Partido Liberal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,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liderado por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Sagasta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Chamado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Partido Constitucionalista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durante o Sexenio.  En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1880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coa incorporación de Alonso Martínez o Partido adopta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nome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Liberal-Fusionista.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1885,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P. Fusionista e 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Esquerda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Dinástica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(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Moret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Montero Ríos) </a:t>
            </a: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asinan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o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                   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Acordo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</a:t>
            </a:r>
            <a:r>
              <a:rPr lang="es-ES" sz="2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Garantías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Aceptan as Cortes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co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Rei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como representación da soberanía nacional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 e aceptan a defensa do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sufraxio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universal, o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xuízo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por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xurados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e a promesa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dunha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reforma constituciona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l.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Dese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Acordo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nacerá o Partido Liberal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Partido contará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apoio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artesáns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pequenos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comerciantes,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profesionais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liberais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cidades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...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76" name="Imagen 2"/>
          <p:cNvPicPr/>
          <p:nvPr/>
        </p:nvPicPr>
        <p:blipFill>
          <a:blip r:embed="rId2"/>
          <a:stretch/>
        </p:blipFill>
        <p:spPr>
          <a:xfrm>
            <a:off x="7825680" y="3017160"/>
            <a:ext cx="3924720" cy="3840120"/>
          </a:xfrm>
          <a:prstGeom prst="rect">
            <a:avLst/>
          </a:prstGeom>
          <a:ln w="0">
            <a:noFill/>
          </a:ln>
        </p:spPr>
      </p:pic>
      <p:pic>
        <p:nvPicPr>
          <p:cNvPr id="77" name="Picture 2" descr="Práxedes Mateo Sagasta - Wikipedia, la enciclopedia libre"/>
          <p:cNvPicPr/>
          <p:nvPr/>
        </p:nvPicPr>
        <p:blipFill>
          <a:blip r:embed="rId3"/>
          <a:stretch/>
        </p:blipFill>
        <p:spPr>
          <a:xfrm>
            <a:off x="8456400" y="0"/>
            <a:ext cx="2094840" cy="2961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201960" y="0"/>
            <a:ext cx="5093640" cy="734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Quedan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fóra do sistema, os partidos non dinásticos: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Carlistas</a:t>
            </a:r>
            <a:endParaRPr lang="es-ES" sz="2800" b="1" strike="noStrike" spc="-1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Republicanos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(que se dividirán ata en 4 partidos)</a:t>
            </a:r>
            <a:endParaRPr lang="es-ES" sz="2800" b="1" strike="noStrike" spc="-1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PSOE</a:t>
            </a:r>
            <a:endParaRPr lang="es-ES" sz="2800" b="1" strike="noStrike" spc="-1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Os nacionalistas cataláns e vascos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Estes partidos seguirán desde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políticas de retraemento das eleccións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á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participación electoral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onde irán conseguindo unha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moi pequena representación 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(entre o 8% e 17% a primeiros do s. XX.) 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79" name="Picture 2" descr="Unión Catalanista - Wikiwand"/>
          <p:cNvPicPr/>
          <p:nvPr/>
        </p:nvPicPr>
        <p:blipFill>
          <a:blip r:embed="rId2"/>
          <a:stretch/>
        </p:blipFill>
        <p:spPr>
          <a:xfrm>
            <a:off x="6900840" y="79920"/>
            <a:ext cx="2816280" cy="3520440"/>
          </a:xfrm>
          <a:prstGeom prst="rect">
            <a:avLst/>
          </a:prstGeom>
          <a:ln w="0">
            <a:noFill/>
          </a:ln>
        </p:spPr>
      </p:pic>
      <p:pic>
        <p:nvPicPr>
          <p:cNvPr id="80" name="Picture 4" descr="El nacionalismo vasco: claves de su historia | OcioZero"/>
          <p:cNvPicPr/>
          <p:nvPr/>
        </p:nvPicPr>
        <p:blipFill>
          <a:blip r:embed="rId3"/>
          <a:stretch/>
        </p:blipFill>
        <p:spPr>
          <a:xfrm>
            <a:off x="6490800" y="3348720"/>
            <a:ext cx="3635640" cy="3508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95040" y="582120"/>
            <a:ext cx="5426280" cy="563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1885. PACTO DO PARDO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Ó morrer Afonso XII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en 1885, Cánovas e Sagasta, co obxecto de salvagardar o sistema político e a monarquía,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aceptan de mutuo acordo, sen que medie a prerrogativa rexia, respectar a quenda e consolidarse como partidos dinásticos.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Este acordo, non escrito, coñécese co nome de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Pacto do Pardo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Cánovas demitiu e Sagasta volveu ó goberno, chamado pola rexente. </a:t>
            </a:r>
            <a:endParaRPr lang="es-ES" sz="2800" b="1" strike="noStrike" spc="-1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4270320" y="3244320"/>
            <a:ext cx="28908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endParaRPr lang="es-ES" sz="1800" b="1" strike="noStrike" spc="-1">
              <a:latin typeface="Arial"/>
            </a:endParaRPr>
          </a:p>
        </p:txBody>
      </p:sp>
      <p:pic>
        <p:nvPicPr>
          <p:cNvPr id="85" name="Imagen 3"/>
          <p:cNvPicPr/>
          <p:nvPr/>
        </p:nvPicPr>
        <p:blipFill>
          <a:blip r:embed="rId2"/>
          <a:stretch/>
        </p:blipFill>
        <p:spPr>
          <a:xfrm>
            <a:off x="5626440" y="1330200"/>
            <a:ext cx="6434280" cy="4378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106560" y="-113400"/>
            <a:ext cx="6913080" cy="685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O RETORNO DA MONARQUÍA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Trala experiencia revolucionaria da Comuna de París en 1871, gran parte do exército e das clases altas da sociedade espallan a idea da M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onarquía borbónica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como o </a:t>
            </a:r>
            <a:r>
              <a:rPr lang="es-ES" sz="28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único sistema capaz de traer a estabilidade e orden social que demandaban a causa de:</a:t>
            </a:r>
            <a:endParaRPr lang="es-ES" sz="2800" b="1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Fracaso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do Sexenio Democrático</a:t>
            </a:r>
            <a:endParaRPr lang="es-ES" sz="2800" b="1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Medo ó espallamento da Internacional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4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FACTORES DO TRIUNFO SISTEMA DA RESTAURACIÓN</a:t>
            </a:r>
            <a:endParaRPr lang="es-ES" sz="2400" b="1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O labor de Cánovas e</a:t>
            </a: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o seu partido</a:t>
            </a:r>
            <a:endParaRPr lang="es-ES" sz="2800" b="1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0" i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Continuidade da guerra carlista e Cuba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endParaRPr lang="es-ES" sz="2800" b="1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F</a:t>
            </a:r>
            <a:r>
              <a:rPr lang="es-ES" sz="2800" b="0" i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alta de apoios de Serrano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</a:t>
            </a:r>
            <a:endParaRPr lang="es-ES" sz="2800" b="1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R</a:t>
            </a:r>
            <a:r>
              <a:rPr lang="es-ES" sz="2800" b="0" i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ecoñecemento internacional do fillo de Sabela II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como futuro Rei </a:t>
            </a:r>
            <a:endParaRPr lang="es-ES" sz="2800" b="1" strike="noStrike" spc="-1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o </a:t>
            </a:r>
            <a:r>
              <a:rPr lang="es-ES" sz="2800" b="0" i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pronunciamento de Sagunto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43" name="Imagen 2"/>
          <p:cNvPicPr/>
          <p:nvPr/>
        </p:nvPicPr>
        <p:blipFill>
          <a:blip r:embed="rId2"/>
          <a:stretch/>
        </p:blipFill>
        <p:spPr>
          <a:xfrm>
            <a:off x="7116480" y="540000"/>
            <a:ext cx="4943160" cy="5817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4183920" y="1745640"/>
            <a:ext cx="4627080" cy="255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1800" b="1" strike="noStrike" spc="-1">
              <a:latin typeface="Arial"/>
            </a:endParaRPr>
          </a:p>
        </p:txBody>
      </p:sp>
      <p:sp>
        <p:nvSpPr>
          <p:cNvPr id="87" name="CustomShape 2"/>
          <p:cNvSpPr/>
          <p:nvPr/>
        </p:nvSpPr>
        <p:spPr>
          <a:xfrm>
            <a:off x="95040" y="118800"/>
            <a:ext cx="4998960" cy="648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Como se pode constatar, desde 1876 ata principios do s. XX existiu unha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gran regularidade no tempo das quendas de goberno, nas maiorías acadadas polos partidos dinásticos e o reparto de escanos entre as 2 forzas políticas.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En canto ó tempo da quenda, agás na 1ª etapa conservadora (1875-1881) e no goberno largo de Sagasta (1885-1890), na década dos 90, a quenda fixouse en 2 ou 3 anos.). 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88" name="Picture 2" descr="Proyecto de innovación docente. Historia Contemporánea &gt; El turno de  partidos durante la Regencia ( desconocido, 1886-1901 ) | Universidad de  Granada"/>
          <p:cNvPicPr/>
          <p:nvPr/>
        </p:nvPicPr>
        <p:blipFill>
          <a:blip r:embed="rId2"/>
          <a:stretch/>
        </p:blipFill>
        <p:spPr>
          <a:xfrm>
            <a:off x="5074560" y="1186200"/>
            <a:ext cx="7116840" cy="4419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0" y="0"/>
            <a:ext cx="6984000" cy="649263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 CONSTITUCIÓN DE 1876.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En 1875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abriuse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 proceso da elaboración e aprobación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nova constitución, a de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1876,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máis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duradeira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s.XIX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XX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Cánovas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convocou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para formar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cortes ordinarias por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sufraxio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universal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seguindo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Constitución de 1869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para que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novo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réxime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monárquico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tivese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maior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lexitimidade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controlou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saíu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elixida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ampla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maioría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partido de Cánovas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sz="800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Os republicanos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atopábanse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no exilio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o electorado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amosou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desinterese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pois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se </a:t>
            </a:r>
            <a:r>
              <a:rPr lang="es-ES" sz="2800" b="0" u="sng" strike="noStrike" spc="-1" dirty="0" err="1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abstiveron</a:t>
            </a:r>
            <a:r>
              <a:rPr lang="es-ES" sz="2800" b="0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perto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do 50% dos electores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90" name="Picture 2" descr="Constitución 1876"/>
          <p:cNvPicPr/>
          <p:nvPr/>
        </p:nvPicPr>
        <p:blipFill>
          <a:blip r:embed="rId2"/>
          <a:stretch/>
        </p:blipFill>
        <p:spPr>
          <a:xfrm>
            <a:off x="7335692" y="0"/>
            <a:ext cx="4392000" cy="6661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152280" y="0"/>
            <a:ext cx="6628348" cy="65541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Cánovas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formou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Comisión de 600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antigos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senadores e deputados dos partidos dinásticos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da que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xordeu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2800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Comisión de 39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membros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presididos por Alonso Martínez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redactaron 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Proxecto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que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recollía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os principios de Cánovas e que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foi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presentado para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súa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aprobación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polas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Cortes,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onde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nun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período breve de tempo se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discutiu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 texto.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Non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foron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debatidos os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artigos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relativos á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Coroa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as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súas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competencias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pois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se consideraba á Monarquía como anterior e superior á Constitución.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92" name="Picture 2" descr="Manuel Alonso Martínez - Wikipedia, la enciclopedia libre"/>
          <p:cNvPicPr/>
          <p:nvPr/>
        </p:nvPicPr>
        <p:blipFill>
          <a:blip r:embed="rId2"/>
          <a:stretch/>
        </p:blipFill>
        <p:spPr>
          <a:xfrm>
            <a:off x="7066218" y="96840"/>
            <a:ext cx="4866480" cy="6171480"/>
          </a:xfrm>
          <a:prstGeom prst="rect">
            <a:avLst/>
          </a:prstGeom>
          <a:ln w="0">
            <a:noFill/>
          </a:ln>
        </p:spPr>
      </p:pic>
      <p:sp>
        <p:nvSpPr>
          <p:cNvPr id="93" name="CustomShape 2"/>
          <p:cNvSpPr/>
          <p:nvPr/>
        </p:nvSpPr>
        <p:spPr>
          <a:xfrm>
            <a:off x="7560000" y="6268320"/>
            <a:ext cx="17413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gl-ES" sz="1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Alonso Martínez</a:t>
            </a:r>
            <a:endParaRPr lang="es-ES" sz="1800" b="1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123093" y="10551"/>
            <a:ext cx="5927760" cy="66772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semellanza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1837, no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contexto da Constitución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hai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sinalar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presenza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da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guerra carlista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(3ª Guerra carlista á que se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engade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de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Cuba)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necesidade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articular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Constitucion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contente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mesmo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tempo a conservadores 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liberais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Constitución de 1876, un texto breve de 89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artigos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mantén:</a:t>
            </a: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organización dos poderes, a soberanía e as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atribucións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Coroa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semellante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á moderada de </a:t>
            </a:r>
            <a:r>
              <a:rPr lang="es-ES" sz="2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1845</a:t>
            </a:r>
            <a:endParaRPr lang="es-ES" sz="2800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os </a:t>
            </a:r>
            <a:r>
              <a:rPr lang="es-ES" sz="2800" b="1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dereitos</a:t>
            </a:r>
            <a:r>
              <a:rPr lang="es-ES" sz="2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e </a:t>
            </a:r>
            <a:r>
              <a:rPr lang="es-ES" sz="2800" b="1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liberdades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recóllense</a:t>
            </a:r>
            <a:r>
              <a:rPr lang="es-ES" sz="2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de forma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moi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similar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1869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aínda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que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moi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atenuados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95" name="Picture 2" descr="LA TERCERA GUERRA CARLISTA ( 1872-1876) - YouTube"/>
          <p:cNvPicPr/>
          <p:nvPr/>
        </p:nvPicPr>
        <p:blipFill>
          <a:blip r:embed="rId2"/>
          <a:stretch/>
        </p:blipFill>
        <p:spPr>
          <a:xfrm>
            <a:off x="6277320" y="137160"/>
            <a:ext cx="5324040" cy="2994480"/>
          </a:xfrm>
          <a:prstGeom prst="rect">
            <a:avLst/>
          </a:prstGeom>
          <a:ln w="0">
            <a:noFill/>
          </a:ln>
        </p:spPr>
      </p:pic>
      <p:pic>
        <p:nvPicPr>
          <p:cNvPr id="96" name="Picture 4" descr="Guerra independentista en Cuba | En Profundidad | teleSUR"/>
          <p:cNvPicPr/>
          <p:nvPr/>
        </p:nvPicPr>
        <p:blipFill>
          <a:blip r:embed="rId3"/>
          <a:stretch/>
        </p:blipFill>
        <p:spPr>
          <a:xfrm>
            <a:off x="6277320" y="3131640"/>
            <a:ext cx="5714280" cy="3237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0" y="0"/>
            <a:ext cx="6738424" cy="63695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-No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preámbulo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faise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referencia á 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soberanía compartida entre o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Rei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e as </a:t>
            </a:r>
            <a:r>
              <a:rPr lang="es-ES" sz="2800" b="1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Cortes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</a:p>
          <a:p>
            <a:pPr algn="just">
              <a:lnSpc>
                <a:spcPct val="100000"/>
              </a:lnSpc>
            </a:pPr>
            <a:endParaRPr lang="es-ES" sz="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Pódese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considerar como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Constitución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doutrinaria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, conservadora</a:t>
            </a:r>
            <a:r>
              <a:rPr lang="es-ES" sz="2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Dereitos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, </a:t>
            </a:r>
            <a:endParaRPr lang="es-ES" sz="2800" b="1" u="sng" strike="noStrike" spc="-1" dirty="0" smtClean="0">
              <a:solidFill>
                <a:srgbClr val="000000"/>
              </a:solidFill>
              <a:uFillTx/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spc="-1" dirty="0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on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recollidos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en 17 artículos (30 </a:t>
            </a:r>
            <a:r>
              <a:rPr lang="es-ES" sz="2800" spc="-1" dirty="0" smtClean="0">
                <a:solidFill>
                  <a:srgbClr val="000000"/>
                </a:solidFill>
                <a:latin typeface="Calibri"/>
                <a:ea typeface="DejaVu Sans"/>
              </a:rPr>
              <a:t>en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1869</a:t>
            </a:r>
            <a:r>
              <a:rPr lang="es-ES" sz="2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</a:p>
          <a:p>
            <a:pPr algn="just">
              <a:lnSpc>
                <a:spcPct val="100000"/>
              </a:lnSpc>
            </a:pPr>
            <a:r>
              <a:rPr lang="es-ES" sz="2800" b="1" spc="-1" dirty="0" smtClean="0">
                <a:solidFill>
                  <a:srgbClr val="000000"/>
                </a:solidFill>
                <a:latin typeface="Calibri"/>
                <a:ea typeface="DejaVu Sans"/>
              </a:rPr>
              <a:t>- </a:t>
            </a:r>
            <a:r>
              <a:rPr lang="es-ES" sz="2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non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se conciben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como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Constitución democrática de 1869,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como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naturais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inviolables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senón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como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concesións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dos poderes públicos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por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iso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podían ser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restrinxidos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polos distintos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gobernos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mediante as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súas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respectivas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leis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- 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dereitos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remítense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leis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posteriores e non se establecen garantías sobre eles.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98" name="Picture 2" descr="Restauración Borbonica Goya"/>
          <p:cNvPicPr/>
          <p:nvPr/>
        </p:nvPicPr>
        <p:blipFill>
          <a:blip r:embed="rId2"/>
          <a:stretch/>
        </p:blipFill>
        <p:spPr>
          <a:xfrm>
            <a:off x="6738424" y="1237957"/>
            <a:ext cx="5453575" cy="4211086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167760" y="106560"/>
            <a:ext cx="6019200" cy="65541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Ademais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 artigo 17, das garantías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constitucionais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permitía suspender mediante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lei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algúns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dereitos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liberdades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i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garantías do </a:t>
            </a:r>
            <a:r>
              <a:rPr lang="es-ES" sz="2800" b="0" i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detido</a:t>
            </a:r>
            <a:r>
              <a:rPr lang="es-ES" sz="2800" b="0" i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, </a:t>
            </a:r>
            <a:r>
              <a:rPr lang="es-ES" sz="2800" b="0" i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inviolabilidade</a:t>
            </a:r>
            <a:r>
              <a:rPr lang="es-ES" sz="2800" b="0" i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de domicilio e correspondencia, </a:t>
            </a:r>
            <a:r>
              <a:rPr lang="es-ES" sz="2800" b="0" i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liberdade</a:t>
            </a:r>
            <a:r>
              <a:rPr lang="es-ES" sz="2800" b="0" i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de expresión e prensa, </a:t>
            </a:r>
            <a:r>
              <a:rPr lang="es-ES" sz="2800" b="0" i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dereitos</a:t>
            </a:r>
            <a:r>
              <a:rPr lang="es-ES" sz="2800" b="0" i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de reunión e asociación</a:t>
            </a:r>
            <a:endParaRPr lang="es-ES" sz="2800" b="1" i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en circunstancias extraordinarias 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pola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seguridade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Estado, incluso cando non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estivesen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reunidas as Cortes.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Entre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1876 e 1917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ata 19 veces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foron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suspendidas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as garantías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constitucionais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e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desde 1917 o estado de excepción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foi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unha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situación normal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00" name="Imagen 2"/>
          <p:cNvPicPr/>
          <p:nvPr/>
        </p:nvPicPr>
        <p:blipFill>
          <a:blip r:embed="rId2"/>
          <a:stretch/>
        </p:blipFill>
        <p:spPr>
          <a:xfrm>
            <a:off x="6305760" y="193680"/>
            <a:ext cx="5885640" cy="2109600"/>
          </a:xfrm>
          <a:prstGeom prst="rect">
            <a:avLst/>
          </a:prstGeom>
          <a:ln w="0">
            <a:noFill/>
          </a:ln>
        </p:spPr>
      </p:pic>
      <p:pic>
        <p:nvPicPr>
          <p:cNvPr id="101" name="Imagen 3"/>
          <p:cNvPicPr/>
          <p:nvPr/>
        </p:nvPicPr>
        <p:blipFill>
          <a:blip r:embed="rId3"/>
          <a:stretch/>
        </p:blipFill>
        <p:spPr>
          <a:xfrm>
            <a:off x="6305760" y="2778840"/>
            <a:ext cx="5728320" cy="355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0" y="-106560"/>
            <a:ext cx="6400080" cy="66772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artigo 11,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aínda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se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recoñece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liberdade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conciencia e de culto, expresa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-  a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confesionalidade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do Estado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(</a:t>
            </a: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relixión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católica a oficial)</a:t>
            </a:r>
            <a:endParaRPr lang="es-ES" sz="2800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-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compromiso de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soster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o culto e o clero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- A</a:t>
            </a:r>
            <a:r>
              <a:rPr lang="es-ES" sz="2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dmite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tolerancia en privado de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calquera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relixión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pero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prohibe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manifestacións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públicas  non católicas.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800" b="0" u="sng" strike="noStrike" spc="-1" dirty="0" smtClean="0">
              <a:solidFill>
                <a:srgbClr val="000000"/>
              </a:solidFill>
              <a:uFillTx/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Cánovas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pretende atraerse á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xerarquía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católica que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apoiaba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carlistas,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mentres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 tolerancia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relixiosa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ten que ver coa importante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presenza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estranxeira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explotación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mineira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ferroviaria e dar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imaxe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máis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moderna de España.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03" name="Imagen 2"/>
          <p:cNvPicPr/>
          <p:nvPr/>
        </p:nvPicPr>
        <p:blipFill>
          <a:blip r:embed="rId2"/>
          <a:stretch/>
        </p:blipFill>
        <p:spPr>
          <a:xfrm>
            <a:off x="6400800" y="695520"/>
            <a:ext cx="5636160" cy="635040"/>
          </a:xfrm>
          <a:prstGeom prst="rect">
            <a:avLst/>
          </a:prstGeom>
          <a:ln w="0">
            <a:noFill/>
          </a:ln>
        </p:spPr>
      </p:pic>
      <p:pic>
        <p:nvPicPr>
          <p:cNvPr id="104" name="Imagen 3"/>
          <p:cNvPicPr/>
          <p:nvPr/>
        </p:nvPicPr>
        <p:blipFill>
          <a:blip r:embed="rId3"/>
          <a:stretch/>
        </p:blipFill>
        <p:spPr>
          <a:xfrm>
            <a:off x="6538680" y="1331640"/>
            <a:ext cx="5498280" cy="514080"/>
          </a:xfrm>
          <a:prstGeom prst="rect">
            <a:avLst/>
          </a:prstGeom>
          <a:ln w="0">
            <a:noFill/>
          </a:ln>
        </p:spPr>
      </p:pic>
      <p:pic>
        <p:nvPicPr>
          <p:cNvPr id="105" name="Imagen 4"/>
          <p:cNvPicPr/>
          <p:nvPr/>
        </p:nvPicPr>
        <p:blipFill>
          <a:blip r:embed="rId4"/>
          <a:stretch/>
        </p:blipFill>
        <p:spPr>
          <a:xfrm>
            <a:off x="6487200" y="3049920"/>
            <a:ext cx="5549400" cy="3244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0" y="-152280"/>
            <a:ext cx="6842160" cy="703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Os Poderes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es-ES" sz="24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- O Monarca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convértese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4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4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peza</a:t>
            </a:r>
            <a:r>
              <a:rPr lang="es-ES" sz="24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básica do sistema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ocupa o papel central no Estado. Está 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por riba da propia Constitución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ten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amplos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poderes:</a:t>
            </a:r>
            <a:endParaRPr lang="es-ES" sz="24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                - 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Comparte </a:t>
            </a:r>
            <a:r>
              <a:rPr lang="es-ES" sz="24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 soberanía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o </a:t>
            </a:r>
            <a:r>
              <a:rPr lang="es-ES" sz="24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Poder </a:t>
            </a:r>
            <a:r>
              <a:rPr lang="es-ES" sz="24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lexislativo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coas Cortes</a:t>
            </a:r>
            <a:endParaRPr lang="es-ES" sz="24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                - 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Rei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ten iniciativa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lexislativa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ten poder de veto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(en caso de veto, a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lei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non podía ser presentada de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novo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mesma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lexislatura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)</a:t>
            </a:r>
            <a:endParaRPr lang="es-ES" sz="24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               - 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Prerrogativa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rexia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é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dicir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nomea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separa libremente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presidentes de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ministros e 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pode convocar e disolver as Cortes con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liberdade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4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               - 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Ten en exclusiva o poder executivo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aínda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a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responsabilidade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é dos ministros. </a:t>
            </a:r>
            <a:endParaRPr lang="es-ES" sz="24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               - O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Rei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encabeza a diplomacia e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dirixe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política internacional</a:t>
            </a:r>
            <a:endParaRPr lang="es-ES" sz="24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               -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Xefe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Supremo do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Exército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da Armada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introdúcese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imaxe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Rei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– soldado), declaraba a guerra e ratificaba a paz.</a:t>
            </a:r>
            <a:endParaRPr lang="es-ES" sz="2400" b="1" strike="noStrike" spc="-1" dirty="0">
              <a:latin typeface="Arial"/>
            </a:endParaRPr>
          </a:p>
        </p:txBody>
      </p:sp>
      <p:pic>
        <p:nvPicPr>
          <p:cNvPr id="107" name="Imagen 2"/>
          <p:cNvPicPr/>
          <p:nvPr/>
        </p:nvPicPr>
        <p:blipFill>
          <a:blip r:embed="rId2"/>
          <a:stretch/>
        </p:blipFill>
        <p:spPr>
          <a:xfrm>
            <a:off x="6753046" y="93960"/>
            <a:ext cx="5408640" cy="538560"/>
          </a:xfrm>
          <a:prstGeom prst="rect">
            <a:avLst/>
          </a:prstGeom>
          <a:ln w="0">
            <a:noFill/>
          </a:ln>
        </p:spPr>
      </p:pic>
      <p:pic>
        <p:nvPicPr>
          <p:cNvPr id="108" name="Imagen 3"/>
          <p:cNvPicPr/>
          <p:nvPr/>
        </p:nvPicPr>
        <p:blipFill>
          <a:blip r:embed="rId3"/>
          <a:stretch/>
        </p:blipFill>
        <p:spPr>
          <a:xfrm>
            <a:off x="6782400" y="578160"/>
            <a:ext cx="5408640" cy="3864240"/>
          </a:xfrm>
          <a:prstGeom prst="rect">
            <a:avLst/>
          </a:prstGeom>
          <a:ln w="0">
            <a:noFill/>
          </a:ln>
        </p:spPr>
      </p:pic>
      <p:pic>
        <p:nvPicPr>
          <p:cNvPr id="109" name="Imagen 4"/>
          <p:cNvPicPr/>
          <p:nvPr/>
        </p:nvPicPr>
        <p:blipFill>
          <a:blip r:embed="rId4"/>
          <a:stretch/>
        </p:blipFill>
        <p:spPr>
          <a:xfrm>
            <a:off x="6775920" y="4443120"/>
            <a:ext cx="5408640" cy="22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0" y="-106560"/>
            <a:ext cx="6400080" cy="68619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As Cortes: son </a:t>
            </a:r>
            <a:r>
              <a:rPr lang="es-ES" sz="24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bicamerais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endParaRPr lang="es-ES" sz="24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Congreso e Senado comparten as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mesmas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1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funcións</a:t>
            </a:r>
            <a:r>
              <a:rPr lang="es-ES" sz="24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presenza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aristocrática e oligárquica no </a:t>
            </a:r>
            <a:r>
              <a:rPr lang="es-ES" sz="24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Senado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é significativa. En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certa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medida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recolle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 Senado as 2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tradicións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anteriores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senadores electivos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Const.de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1869 e senadores de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dereito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propio e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elixidos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pola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Raíña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Const. de 1845. Dos 360 senadores,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só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metade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son electivos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(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elixidos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por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corporacións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grandes fortunas), e a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outra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metade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senadores de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dereito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propio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(Familia Real, Grandes de España,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capitáns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xerais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...) e 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senadores vitalicios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nomeados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polo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Rei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4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As 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Cortes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perden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certas</a:t>
            </a:r>
            <a:r>
              <a:rPr lang="es-ES" sz="2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garantías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non se establecía un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prazo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mínimo de duración das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sesións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anuais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</a:t>
            </a:r>
            <a:r>
              <a:rPr lang="es-ES" sz="2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foi</a:t>
            </a:r>
            <a:r>
              <a:rPr lang="es-ES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4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moi</a:t>
            </a:r>
            <a:r>
              <a:rPr lang="es-ES" sz="24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frecuente no reinado de </a:t>
            </a:r>
            <a:r>
              <a:rPr lang="es-ES" sz="24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Afonso</a:t>
            </a:r>
            <a:r>
              <a:rPr lang="es-ES" sz="24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XIII a </a:t>
            </a:r>
            <a:r>
              <a:rPr lang="es-ES" sz="24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súa</a:t>
            </a:r>
            <a:r>
              <a:rPr lang="es-ES" sz="24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4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inactividade</a:t>
            </a:r>
            <a:r>
              <a:rPr lang="es-ES" sz="24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por disolución.</a:t>
            </a:r>
            <a:endParaRPr lang="es-ES" sz="2400" b="1" strike="noStrike" spc="-1" dirty="0">
              <a:latin typeface="Arial"/>
            </a:endParaRPr>
          </a:p>
        </p:txBody>
      </p:sp>
      <p:pic>
        <p:nvPicPr>
          <p:cNvPr id="111" name="Imagen 2"/>
          <p:cNvPicPr/>
          <p:nvPr/>
        </p:nvPicPr>
        <p:blipFill>
          <a:blip r:embed="rId2"/>
          <a:stretch/>
        </p:blipFill>
        <p:spPr>
          <a:xfrm>
            <a:off x="6400800" y="18000"/>
            <a:ext cx="5730840" cy="4497120"/>
          </a:xfrm>
          <a:prstGeom prst="rect">
            <a:avLst/>
          </a:prstGeom>
          <a:ln w="0">
            <a:noFill/>
          </a:ln>
        </p:spPr>
      </p:pic>
      <p:pic>
        <p:nvPicPr>
          <p:cNvPr id="112" name="Imagen 3"/>
          <p:cNvPicPr/>
          <p:nvPr/>
        </p:nvPicPr>
        <p:blipFill>
          <a:blip r:embed="rId3"/>
          <a:stretch/>
        </p:blipFill>
        <p:spPr>
          <a:xfrm>
            <a:off x="6400800" y="4515840"/>
            <a:ext cx="5730840" cy="552600"/>
          </a:xfrm>
          <a:prstGeom prst="rect">
            <a:avLst/>
          </a:prstGeom>
          <a:ln w="0">
            <a:noFill/>
          </a:ln>
        </p:spPr>
      </p:pic>
      <p:pic>
        <p:nvPicPr>
          <p:cNvPr id="113" name="Imagen 4"/>
          <p:cNvPicPr/>
          <p:nvPr/>
        </p:nvPicPr>
        <p:blipFill>
          <a:blip r:embed="rId4"/>
          <a:stretch/>
        </p:blipFill>
        <p:spPr>
          <a:xfrm>
            <a:off x="6400080" y="4986002"/>
            <a:ext cx="5731560" cy="1851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213480" y="167760"/>
            <a:ext cx="5592240" cy="648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Non se fala de Poder Xudicial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,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senón de </a:t>
            </a: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Administración de Xustiza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Non se recoñece polo tanto como un poder independente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É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o goberno o que selecciona ós xuíces e maxistrados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O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xuízo por xurados non se contempla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É o ministerio de Gracia e Xustiza o que nomea, traslada, distribúe o persoal xudicial.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115" name="Imagen 2"/>
          <p:cNvPicPr/>
          <p:nvPr/>
        </p:nvPicPr>
        <p:blipFill>
          <a:blip r:embed="rId2"/>
          <a:stretch/>
        </p:blipFill>
        <p:spPr>
          <a:xfrm>
            <a:off x="5806440" y="64080"/>
            <a:ext cx="6156360" cy="2246760"/>
          </a:xfrm>
          <a:prstGeom prst="rect">
            <a:avLst/>
          </a:prstGeom>
          <a:ln w="0">
            <a:noFill/>
          </a:ln>
        </p:spPr>
      </p:pic>
      <p:pic>
        <p:nvPicPr>
          <p:cNvPr id="116" name="Imagen 4"/>
          <p:cNvPicPr/>
          <p:nvPr/>
        </p:nvPicPr>
        <p:blipFill>
          <a:blip r:embed="rId3"/>
          <a:stretch/>
        </p:blipFill>
        <p:spPr>
          <a:xfrm>
            <a:off x="5806440" y="2311560"/>
            <a:ext cx="6156360" cy="4474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0" y="0"/>
            <a:ext cx="7019640" cy="69850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Fracaso da República Presidencialista de Serrano: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As circunstancias políticas e económicas non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axudaban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cimentar a figura 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xeneral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Serrano. </a:t>
            </a:r>
            <a:endParaRPr lang="es-ES" sz="2800" b="1" strike="noStrike" spc="-1" dirty="0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penuria económica do Estado debido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conflitos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bélicos, </a:t>
            </a:r>
            <a:endParaRPr lang="es-ES" sz="2800" b="1" strike="noStrike" spc="-1" dirty="0">
              <a:latin typeface="Arial"/>
            </a:endParaRPr>
          </a:p>
          <a:p>
            <a:pPr marL="457200" indent="-4564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fracaso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guerra carlista (que provocará que parte 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exército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viren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apoio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).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Os intereses das clases propietarias e 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exército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irá decantándose cara a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   “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estabilidade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política definitiva”,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que en 1874 apunta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á liderada por Cánovas del Castillo: </a:t>
            </a:r>
            <a:r>
              <a:rPr lang="es-ES" sz="2800" spc="-1" dirty="0" smtClean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restauración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borbónica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figura do príncipe Alfonso (futuro Alf. XII)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45" name="Picture 2" descr="Francisco Serrano y Domínguez - Wikipedia, la enciclopedia libre"/>
          <p:cNvPicPr/>
          <p:nvPr/>
        </p:nvPicPr>
        <p:blipFill>
          <a:blip r:embed="rId2"/>
          <a:stretch/>
        </p:blipFill>
        <p:spPr>
          <a:xfrm>
            <a:off x="7560000" y="180000"/>
            <a:ext cx="4023720" cy="6310440"/>
          </a:xfrm>
          <a:prstGeom prst="rect">
            <a:avLst/>
          </a:prstGeom>
          <a:ln w="0">
            <a:noFill/>
          </a:ln>
        </p:spPr>
      </p:pic>
      <p:sp>
        <p:nvSpPr>
          <p:cNvPr id="46" name="CustomShape 2"/>
          <p:cNvSpPr/>
          <p:nvPr/>
        </p:nvSpPr>
        <p:spPr>
          <a:xfrm>
            <a:off x="8037360" y="6488640"/>
            <a:ext cx="175032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gl-ES" sz="1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Xeneral Serrano</a:t>
            </a:r>
            <a:r>
              <a:rPr lang="gl-ES" sz="1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s-ES" sz="1800" b="1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0" y="0"/>
            <a:ext cx="6445800" cy="649263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sufraxio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non se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reflicte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Constitución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Cánovas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afirmaba que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sufraxio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universal promovía “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maneira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natural, necesaria e inevitable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socialismo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”. </a:t>
            </a:r>
            <a:endParaRPr lang="es-ES" sz="2800" b="1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lei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electoral de 1878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limitaba o voto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maiores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25 anos que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contribuíran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estado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cun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mínimo de 25 ptas. En 1886 so podía votar o 2´1%.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Ademais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circunscripción electoral admite o distrito reducido, de 1 so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escano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que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favorecerá a actuación do caciquismo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nas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zonas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rurais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.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En 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1890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restablecerase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definitivamente o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sufraxio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universal.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18" name="Picture 2" descr="Historia del Derecho » Conferencia sobre la evolución histórica del Derecho  al Sufragio"/>
          <p:cNvPicPr/>
          <p:nvPr/>
        </p:nvPicPr>
        <p:blipFill>
          <a:blip r:embed="rId2"/>
          <a:stretch/>
        </p:blipFill>
        <p:spPr>
          <a:xfrm>
            <a:off x="6757560" y="0"/>
            <a:ext cx="4879440" cy="6900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-1" y="0"/>
            <a:ext cx="6189785" cy="63695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O Estado é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moi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centralizado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Deputacións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Concellos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quedan subordinados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Estado 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En futuras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leis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Deputacións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Concellos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serán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nomeados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polo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concellos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dependrerán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Deputacións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dos Gobernadores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civís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podían autorizar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suspender 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acordos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municipais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lei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municipal de 1877 remataba coa elección popular dos alcaldes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Os das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capitais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provincia e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grandes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cidades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eran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elixidas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polo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goberno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o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resto polos gobernadores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civís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20" name="Imagen 2"/>
          <p:cNvPicPr/>
          <p:nvPr/>
        </p:nvPicPr>
        <p:blipFill>
          <a:blip r:embed="rId2"/>
          <a:stretch/>
        </p:blipFill>
        <p:spPr>
          <a:xfrm>
            <a:off x="6306360" y="470880"/>
            <a:ext cx="5885640" cy="2901960"/>
          </a:xfrm>
          <a:prstGeom prst="rect">
            <a:avLst/>
          </a:prstGeom>
          <a:ln w="0">
            <a:noFill/>
          </a:ln>
        </p:spPr>
      </p:pic>
      <p:pic>
        <p:nvPicPr>
          <p:cNvPr id="121" name="Imagen 3"/>
          <p:cNvPicPr/>
          <p:nvPr/>
        </p:nvPicPr>
        <p:blipFill>
          <a:blip r:embed="rId3"/>
          <a:stretch/>
        </p:blipFill>
        <p:spPr>
          <a:xfrm>
            <a:off x="6324360" y="3372840"/>
            <a:ext cx="5867640" cy="1720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122040" y="289440"/>
            <a:ext cx="5074200" cy="478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En 1876 suprimiranse os foros vascos e navarro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pero en </a:t>
            </a: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1878 concertarase o cupo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coas Deputacións vascas: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O País Vasco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subministrará o cupo de homes 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que se designe para o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servizo militar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e as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Deputacións satisfarán o cupo consignado nos Presupostos do Estado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123" name="Picture 4" descr="El Origen del Concierto Económico Vasco. Actuaciones Culturales  Estratégicas 4, S.L. (Ace4) | Actuaciones Culturales Estratégicas 4, S.L."/>
          <p:cNvPicPr/>
          <p:nvPr/>
        </p:nvPicPr>
        <p:blipFill>
          <a:blip r:embed="rId2"/>
          <a:stretch/>
        </p:blipFill>
        <p:spPr>
          <a:xfrm>
            <a:off x="6123960" y="0"/>
            <a:ext cx="4662720" cy="6821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-1" y="0"/>
            <a:ext cx="6555545" cy="65541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 GARANTÍA DA QUENDA. CACIQUISMO E FRAUDE ELECTORAL.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contrario que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experiencia democrática en que 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saen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vontade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das urnas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Parlamento, no sistema da Restauración eran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os que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facían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un Parlamento 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súa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medida.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vez chamado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poder polo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Rei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convoca e prepara 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para conseguir un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amplo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apoio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no Parlamento,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gañarán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maioría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entre 1876 e 1923, todas as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eleccións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as gañan os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as convocan,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acadando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entre un 60 e un 70% dos representantes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).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25" name="Imagen 2"/>
          <p:cNvPicPr/>
          <p:nvPr/>
        </p:nvPicPr>
        <p:blipFill>
          <a:blip r:embed="rId2"/>
          <a:stretch/>
        </p:blipFill>
        <p:spPr>
          <a:xfrm>
            <a:off x="6860760" y="0"/>
            <a:ext cx="5331240" cy="6593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118800" y="106920"/>
            <a:ext cx="5616360" cy="648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Os gobernos pasaban dunha elección a outra de ter unha maioría significativa a un número exiguo de escanos na seguintes eleccións.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Isto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era aceptado polos 2 partidos por mor da confianza de acadar na próximo quenda a maioría absoluta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ó cumprirse a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norma non escrita de que o Rei non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concede a disolución das Cámaras ó mesmo partido máis que unha vez cando está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no goberno.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Durante este tempo, os partidos dinásticos obtiveron unha amplísima maioría, respecto ós non dinásticos (92% en 1884, 82´7% en 1901)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127" name="Imagen 2"/>
          <p:cNvPicPr/>
          <p:nvPr/>
        </p:nvPicPr>
        <p:blipFill>
          <a:blip r:embed="rId2"/>
          <a:stretch/>
        </p:blipFill>
        <p:spPr>
          <a:xfrm>
            <a:off x="5721480" y="1531800"/>
            <a:ext cx="6469560" cy="4262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95039" y="-92880"/>
            <a:ext cx="7412787" cy="65541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Quen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pode garantir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estes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resultados? Como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quenda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non podía depender da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vontade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cidadá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era necesario non so o pacto entre as elites políticas,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senón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tamén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entre estas e os notables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locais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os caciques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feito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acadar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apoios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estaba en relación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intercambio de favores por votos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(pago de votos,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recomendacións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obras públicas...). O cacique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aporta 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súa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rede clientelar, 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seu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dominio e influencia sobre os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veciños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as autoridades,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mesma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relación de favores por votos.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No caso de non ter asegurado o pacto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 resultado,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recórrese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distintas prácticas corruptas, como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fraude electoral, o “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pucheirazo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” entre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outros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29" name="Imagen 2"/>
          <p:cNvPicPr/>
          <p:nvPr/>
        </p:nvPicPr>
        <p:blipFill>
          <a:blip r:embed="rId2"/>
          <a:stretch/>
        </p:blipFill>
        <p:spPr>
          <a:xfrm>
            <a:off x="7507827" y="-34560"/>
            <a:ext cx="4531680" cy="6857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0" y="0"/>
            <a:ext cx="6492240" cy="63695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No sistema caciquil pódese distinguir un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funcionamento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arriba-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abaixo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en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i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3 </a:t>
            </a:r>
            <a:r>
              <a:rPr lang="es-ES" sz="2800" b="1" i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niveis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: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1-Na cúspide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a oligarquía política entre a que se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escollían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os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candidato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s.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Neste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nivel destaca 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Ministro da Gobernación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El elabora o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encadramento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é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dicir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en cada distrito electoral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(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favorécense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os distritos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uninominais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rural,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fronte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ás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cidades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onde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podía ter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máis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influencia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outros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partidos como os republicanos, ex. A Coruña),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en cada cuadrícula, colocaba o candidato ministerial e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deixaba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baleiras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que correspondían ben o partido da oposición, ben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ós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partidos extra dinásticos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31" name="Picture 2" descr="Historia de España. Materiales, didáctica y otras cosas.: Caciquismo:  encasillado, pucherazo y cacique"/>
          <p:cNvPicPr/>
          <p:nvPr/>
        </p:nvPicPr>
        <p:blipFill>
          <a:blip r:embed="rId2"/>
          <a:stretch/>
        </p:blipFill>
        <p:spPr>
          <a:xfrm>
            <a:off x="6492240" y="167400"/>
            <a:ext cx="5699160" cy="6689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-1" y="0"/>
            <a:ext cx="7287065" cy="63695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2-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Nun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nivel intermedio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destacan 3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pezas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clave, o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gobernador civil, os alcaldes e a administración de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xustiza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O 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gobernador civil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era esencial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pois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nomeaba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alcaldes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poboación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menores de 33.000 habitantes), era o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responsable da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elaboración do censo e era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quen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debía recadar os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apoios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para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acadar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encadramento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Os alcaldes,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ademais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organizar as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eleccións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(censo, lugar de celebración, mesas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electorais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...) tiñan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capacidade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xestionar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favores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</a:t>
            </a:r>
            <a:r>
              <a:rPr lang="es-ES" sz="28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podían manipular os datos para </a:t>
            </a:r>
            <a:r>
              <a:rPr lang="es-ES" sz="28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diminuír</a:t>
            </a:r>
            <a:r>
              <a:rPr lang="es-ES" sz="28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contribución </a:t>
            </a:r>
            <a:r>
              <a:rPr lang="es-ES" sz="28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estado, ben fosen </a:t>
            </a:r>
            <a:r>
              <a:rPr lang="es-ES" sz="28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impostos</a:t>
            </a:r>
            <a:r>
              <a:rPr lang="es-ES" sz="28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ben o </a:t>
            </a:r>
            <a:r>
              <a:rPr lang="es-ES" sz="28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recrutamento</a:t>
            </a:r>
            <a:r>
              <a:rPr lang="es-ES" sz="28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militar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...)..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33" name="Picture 2" descr="La España de los caciques | Albedo Media"/>
          <p:cNvPicPr/>
          <p:nvPr/>
        </p:nvPicPr>
        <p:blipFill>
          <a:blip r:embed="rId2"/>
          <a:stretch/>
        </p:blipFill>
        <p:spPr>
          <a:xfrm>
            <a:off x="7462680" y="0"/>
            <a:ext cx="4729320" cy="6503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130679" y="0"/>
            <a:ext cx="5862157" cy="65541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Para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manter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orde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evitar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accións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partidos da oposición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contan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Garda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Civil.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 administración de </a:t>
            </a:r>
            <a:r>
              <a:rPr lang="es-ES" sz="2800" b="1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xustiza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dependía claramente dos partidos políticos (como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reflectía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 Faro de Vigo, “en tempos 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liberais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xuíces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son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liberais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cando mandan os conservadores, 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xuíces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municipais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son conservadores”).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No caso 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non ter asegurado o triunfo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ou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non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acadarse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os resultados que se esperaban , 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xuíces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podían suspender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concellos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, manipular o censo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ou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validar os fraudes.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35" name="Imagen 3"/>
          <p:cNvPicPr/>
          <p:nvPr/>
        </p:nvPicPr>
        <p:blipFill>
          <a:blip r:embed="rId2"/>
          <a:stretch/>
        </p:blipFill>
        <p:spPr>
          <a:xfrm>
            <a:off x="6119447" y="942535"/>
            <a:ext cx="5973480" cy="4762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0" y="117900"/>
            <a:ext cx="5164920" cy="648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3-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Nun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terceiro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nivel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destaca o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cacique.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Tratábase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elites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locais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exercían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súa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influencia sobre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comarca, sobre todo rural. Favorecía a manipulación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feito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existir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no ámbito rural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circunscripcións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electorais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unipersoais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onde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só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elixía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un deputado, e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que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circunscripcións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das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cidades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(de 3 a 8 deputados)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se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incluísen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os pobos próximos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se incrementaba o peso do voto rural,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máis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manipulable.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37" name="Picture 2" descr="http://2.bp.blogspot.com/--bgrmyBUoy8/UpUalxr8BqI/AAAAAAAAAa0/iNdxFrizKGU/s1600/Caciquismo.jpg"/>
          <p:cNvPicPr/>
          <p:nvPr/>
        </p:nvPicPr>
        <p:blipFill>
          <a:blip r:embed="rId2"/>
          <a:stretch/>
        </p:blipFill>
        <p:spPr>
          <a:xfrm>
            <a:off x="5356800" y="933840"/>
            <a:ext cx="6533280" cy="4857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-106560"/>
            <a:ext cx="6125760" cy="691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 consolidación da alternativa da Restauración Borbónica.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A alternativa afonsina acabará contando co apoio da elite militar. Xa en 1874 había unha maioría de xenerais que apoiaba a “solución afonsina” como garante de orde e estabilidade. Procuraban un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monarca non absolutista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(como o fora Fernando VII),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nin estranxeiro 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(como Amadeo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), nin voluble 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(como a súa nai Sabela II), que fora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compatible coa estabilidade social.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Cánovas del Castillo procurará os apoios necesarios para a Restauración e  será o definidor do novo sistema político.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48" name="Picture 2" descr="DINASTÍAS | Los Foros de la Realeza • Ver Tema - ISABEL II, LA REINA  &quot;FRESCACHONA&quot;. | Retratos de personajes, Personajes de la historia,  Personajes reales"/>
          <p:cNvPicPr/>
          <p:nvPr/>
        </p:nvPicPr>
        <p:blipFill>
          <a:blip r:embed="rId2"/>
          <a:stretch/>
        </p:blipFill>
        <p:spPr>
          <a:xfrm>
            <a:off x="6865200" y="0"/>
            <a:ext cx="4018680" cy="6666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118800" y="285120"/>
            <a:ext cx="4143600" cy="606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Os caciques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eran xeralmente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persoas de grande arraigo e de boa posición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económica e social e capaces de influír na xustiza e na administración local,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provincial e nacional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e que utilizan para atender ás demandas dos veciños, relación que lle permite acadar os votos que necesitan os partidos políticos.  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139" name="Imagen 2"/>
          <p:cNvPicPr/>
          <p:nvPr/>
        </p:nvPicPr>
        <p:blipFill>
          <a:blip r:embed="rId2"/>
          <a:stretch/>
        </p:blipFill>
        <p:spPr>
          <a:xfrm>
            <a:off x="4359600" y="285120"/>
            <a:ext cx="7485840" cy="5885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106920" y="0"/>
            <a:ext cx="6673708" cy="649263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En Galicia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o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predominio rural, o atraso económico, a dispersión da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poboación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, 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debilidade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do Estado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…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favoreceron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estensión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redes clientelares 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caciquís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Un número reducido de familias asentaba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control a través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do intercambio de favores por votos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Pertencentes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distintos partidos,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exercían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súa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influencia desde os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Concellos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ata as propias Cortes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Como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verdadeiros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vicerreis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eran os cabezas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destas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familias os que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designaban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concelleiros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, alcaldes,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secretarios, deputados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provinciais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e do Congreso e Senadores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41" name="Picture 6"/>
          <p:cNvPicPr/>
          <p:nvPr/>
        </p:nvPicPr>
        <p:blipFill>
          <a:blip r:embed="rId2"/>
          <a:stretch/>
        </p:blipFill>
        <p:spPr>
          <a:xfrm>
            <a:off x="7033846" y="858128"/>
            <a:ext cx="5158154" cy="4554305"/>
          </a:xfrm>
          <a:prstGeom prst="rect">
            <a:avLst/>
          </a:prstGeom>
          <a:ln w="0">
            <a:noFill/>
          </a:ln>
        </p:spPr>
      </p:pic>
      <p:sp>
        <p:nvSpPr>
          <p:cNvPr id="142" name="CustomShape 2"/>
          <p:cNvSpPr/>
          <p:nvPr/>
        </p:nvSpPr>
        <p:spPr>
          <a:xfrm>
            <a:off x="7547455" y="5552197"/>
            <a:ext cx="3112920" cy="82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s-ES_tradnl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Monumento a </a:t>
            </a:r>
            <a:r>
              <a:rPr lang="es-ES_tradnl" sz="2400" b="0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Elduayen</a:t>
            </a:r>
            <a:endParaRPr lang="es-ES" sz="2400" b="1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_tradnl" sz="2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Vigo</a:t>
            </a:r>
            <a:endParaRPr lang="es-ES" sz="2400" b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0" y="0"/>
            <a:ext cx="6499274" cy="63695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Estas familias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estaban vinculadas por lazos de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sangue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e, necesariamente, tiñan que controlar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comarca e algún dos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seus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membros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estaban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integrados nos partidos dinásticos e </a:t>
            </a: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presentábanse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como candidatos (a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maioría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profesionais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liberais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funcionarios que acababan por relacionarse coas altas esferas do poder).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súa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familia en Galicia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asegúralle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ós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votos necesarios para ser </a:t>
            </a:r>
            <a:r>
              <a:rPr lang="es-ES" sz="2800" b="0" u="sng" strike="noStrike" spc="-1" dirty="0" err="1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elixido</a:t>
            </a:r>
            <a:endParaRPr lang="es-ES" sz="2800" b="0" u="sng" strike="noStrike" spc="-1" dirty="0" smtClean="0">
              <a:solidFill>
                <a:srgbClr val="000000"/>
              </a:solidFill>
              <a:uFillTx/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(votos en troques 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recomendacións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cargos,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construción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camiños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exencións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servizo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militar,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aprazamento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pago das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contribucións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...).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44" name="Picture 2" descr="Pin en Aficiones,cine,DYY ,arte..."/>
          <p:cNvPicPr/>
          <p:nvPr/>
        </p:nvPicPr>
        <p:blipFill>
          <a:blip r:embed="rId2"/>
          <a:stretch/>
        </p:blipFill>
        <p:spPr>
          <a:xfrm>
            <a:off x="6770686" y="0"/>
            <a:ext cx="5305680" cy="6754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118800" y="118800"/>
            <a:ext cx="6162480" cy="648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A rede, ademais da familia amplíase con xente da Administración, da política, dereito...o que incrementa a súa influencia e, co tempo, esténdense as relacións familiares entre eles.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Nalgunhas comarcas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a forza dos caciques permitía que moitos distritos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como se fose un feudo,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fosen sempre controlados pola mesma familia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ou saíse sempre elixida a mesma persoa, eran os </a:t>
            </a: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distritos enfeudados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Galiza: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P.Conservador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:Bugallal,González Besada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Partido Liberal: 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Montero Ríos , Gasset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146" name="Picture 5"/>
          <p:cNvPicPr/>
          <p:nvPr/>
        </p:nvPicPr>
        <p:blipFill>
          <a:blip r:embed="rId2"/>
          <a:stretch/>
        </p:blipFill>
        <p:spPr>
          <a:xfrm>
            <a:off x="7029360" y="1128240"/>
            <a:ext cx="3283920" cy="4601520"/>
          </a:xfrm>
          <a:prstGeom prst="rect">
            <a:avLst/>
          </a:prstGeom>
          <a:ln w="0">
            <a:noFill/>
          </a:ln>
        </p:spPr>
      </p:pic>
      <p:sp>
        <p:nvSpPr>
          <p:cNvPr id="147" name="CustomShape 2"/>
          <p:cNvSpPr/>
          <p:nvPr/>
        </p:nvSpPr>
        <p:spPr>
          <a:xfrm>
            <a:off x="7500960" y="5948280"/>
            <a:ext cx="1887480" cy="45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s-ES_tradnl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BUGALLAL</a:t>
            </a:r>
            <a:endParaRPr lang="es-ES" sz="2400" b="1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130680" y="0"/>
            <a:ext cx="5538600" cy="66772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No caso de que non se asegurase o resultado, era frecuente o recurso de ambos partidos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fraude electoral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Compra de votos,      </a:t>
            </a:r>
            <a:endParaRPr lang="es-ES" sz="2800" b="0" u="sng" strike="noStrike" spc="-1" dirty="0" smtClean="0">
              <a:solidFill>
                <a:srgbClr val="000000"/>
              </a:solidFill>
              <a:uFillTx/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Manipulación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do censo,     Resurrección de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mortos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,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Falsificación de identidades,       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Ameazas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,       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Alteración de horarios e de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convocatorias,      </a:t>
            </a:r>
            <a:endParaRPr lang="es-ES" sz="2800" u="sng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algn="just">
              <a:lnSpc>
                <a:spcPct val="100000"/>
              </a:lnSpc>
            </a:pPr>
            <a:r>
              <a:rPr lang="es-ES" sz="2800" b="0" u="sng" strike="noStrike" spc="-1" dirty="0" err="1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Encarceramento</a:t>
            </a:r>
            <a:r>
              <a:rPr lang="es-ES" sz="2800" b="0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de revoltosos   </a:t>
            </a:r>
            <a:r>
              <a:rPr lang="es-ES" sz="2800" b="0" u="sng" strike="noStrike" spc="-1" dirty="0" err="1">
                <a:solidFill>
                  <a:srgbClr val="000000"/>
                </a:solidFill>
                <a:uFillTx/>
                <a:latin typeface="Calibri"/>
                <a:ea typeface="DejaVu Sans"/>
              </a:rPr>
              <a:t>Pucheirazo</a:t>
            </a:r>
            <a:r>
              <a:rPr lang="es-ES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 (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substitución masiva dos votos emitidos por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outros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candidato oficial) 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149" name="Imagen 2"/>
          <p:cNvPicPr/>
          <p:nvPr/>
        </p:nvPicPr>
        <p:blipFill>
          <a:blip r:embed="rId2"/>
          <a:stretch/>
        </p:blipFill>
        <p:spPr>
          <a:xfrm>
            <a:off x="5795888" y="661182"/>
            <a:ext cx="6401271" cy="5560698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95040" y="0"/>
            <a:ext cx="5580720" cy="74775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 Sistema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favoreceu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falseamento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permanente dos procesos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electorais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Segundo Cánovas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0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“</a:t>
            </a:r>
            <a:r>
              <a:rPr lang="es-ES" sz="20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mentres</a:t>
            </a:r>
            <a:r>
              <a:rPr lang="es-ES" sz="20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existan gobernadores e alcaldes a disposición dos </a:t>
            </a:r>
            <a:r>
              <a:rPr lang="es-ES" sz="20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gobernos</a:t>
            </a:r>
            <a:r>
              <a:rPr lang="es-ES" sz="20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a </a:t>
            </a:r>
            <a:r>
              <a:rPr lang="es-ES" sz="20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moralidade</a:t>
            </a:r>
            <a:r>
              <a:rPr lang="es-ES" sz="20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0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nas</a:t>
            </a:r>
            <a:r>
              <a:rPr lang="es-ES" sz="20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0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eleccións</a:t>
            </a:r>
            <a:r>
              <a:rPr lang="es-ES" sz="20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será un mito. Ata que </a:t>
            </a:r>
            <a:r>
              <a:rPr lang="es-ES" sz="20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isto</a:t>
            </a:r>
            <a:r>
              <a:rPr lang="es-ES" sz="20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non se </a:t>
            </a:r>
            <a:r>
              <a:rPr lang="es-ES" sz="20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corrixa</a:t>
            </a:r>
            <a:r>
              <a:rPr lang="es-ES" sz="20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os caciques serán o </a:t>
            </a:r>
            <a:r>
              <a:rPr lang="es-ES" sz="2000" b="0" i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donos</a:t>
            </a:r>
            <a:r>
              <a:rPr lang="es-ES" sz="2000" b="0" i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absolutos do país”.</a:t>
            </a:r>
            <a:endParaRPr lang="es-ES" sz="20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división clara entre o que se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en chamar a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“España oficial”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monopolio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minoría que pretendía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protexer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súa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posición social, política e económica; 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“España real”,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maioría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país,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marxinada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xogo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político e dos mecanismos de poder.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 dirty="0">
              <a:latin typeface="Arial"/>
            </a:endParaRPr>
          </a:p>
        </p:txBody>
      </p:sp>
      <p:pic>
        <p:nvPicPr>
          <p:cNvPr id="151" name="Imagen 3"/>
          <p:cNvPicPr/>
          <p:nvPr/>
        </p:nvPicPr>
        <p:blipFill>
          <a:blip r:embed="rId2"/>
          <a:stretch/>
        </p:blipFill>
        <p:spPr>
          <a:xfrm>
            <a:off x="5617080" y="900360"/>
            <a:ext cx="3239640" cy="5198400"/>
          </a:xfrm>
          <a:prstGeom prst="rect">
            <a:avLst/>
          </a:prstGeom>
          <a:ln w="0">
            <a:noFill/>
          </a:ln>
        </p:spPr>
      </p:pic>
      <p:pic>
        <p:nvPicPr>
          <p:cNvPr id="152" name="Imagen 4"/>
          <p:cNvPicPr/>
          <p:nvPr/>
        </p:nvPicPr>
        <p:blipFill>
          <a:blip r:embed="rId3"/>
          <a:stretch/>
        </p:blipFill>
        <p:spPr>
          <a:xfrm>
            <a:off x="8798040" y="900360"/>
            <a:ext cx="3335040" cy="5198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154440" y="653040"/>
            <a:ext cx="5402520" cy="563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En síntese, o Réxime político da Restauración foi unha Monarquía Constitucional doutrinaria que favoreceu os intereses das clases altas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(burguesía e aristocracia).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Un réxime oligárquico, clerical, non democrático, seudoparlamentario, cunha clase política formada por camarillas de notables que eran os que ocupaban os cargos públicos dun Estado débil, baseado fundamentalmente no caciquismo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 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154" name="Imagen 4"/>
          <p:cNvPicPr/>
          <p:nvPr/>
        </p:nvPicPr>
        <p:blipFill>
          <a:blip r:embed="rId2"/>
          <a:stretch/>
        </p:blipFill>
        <p:spPr>
          <a:xfrm>
            <a:off x="5652000" y="653040"/>
            <a:ext cx="6331320" cy="5509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0" y="-128520"/>
            <a:ext cx="6352560" cy="691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Nos anos 90 a quenda acúrtase e comezan as disidencias internas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que </a:t>
            </a: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xa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anuncian a Crise da Restauración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Aparecen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novas forzas políticas e sociais 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en escea que pretenden non só ser unha crítica, senón tamén rematar co Sistema da Restauración.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En Cataluña, País Vasco e Galicia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van desenvolvéndose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movementos rexionalistas e nacionalistas ó marxe do sistema político da Restauración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e críticos con este.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Doutra banda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intensifícase o movemento obreiro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O acontecemento que marcará un forte impacto na sociedade española será o </a:t>
            </a: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Desastre de 1898.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156" name="Picture 2" descr="1898. El año del Desastre: Cinco generaciones perdidas: Amazon.es: Bru,  José Antonio: Libros"/>
          <p:cNvPicPr/>
          <p:nvPr/>
        </p:nvPicPr>
        <p:blipFill>
          <a:blip r:embed="rId2"/>
          <a:stretch/>
        </p:blipFill>
        <p:spPr>
          <a:xfrm>
            <a:off x="6887160" y="0"/>
            <a:ext cx="4983840" cy="6888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198000" y="360000"/>
            <a:ext cx="6822000" cy="606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A maioría das forzas políticas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, agás os republicanos,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empezarán tamén a albiscar na restauración do futuro Afonso XII unha alternativa política.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Aínda que nun principio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constitucionalistas e radicais 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oporán algunha resistencia, como é o caso de Sagasta, estes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acabarán por colaborar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na implantación do Sistema Canovista (o propio xeneral Serrano, despois dun breve exilio, colaborará co réxime).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Entre as excepcións hai que destacar a Ruiz Zorrilla que negará a súa participación.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50" name="Picture 2" descr="Práxedes Mateo Sagasta - Wikipedia, la enciclopedia libre"/>
          <p:cNvPicPr/>
          <p:nvPr/>
        </p:nvPicPr>
        <p:blipFill>
          <a:blip r:embed="rId2"/>
          <a:stretch/>
        </p:blipFill>
        <p:spPr>
          <a:xfrm>
            <a:off x="7200000" y="409680"/>
            <a:ext cx="4421160" cy="6250320"/>
          </a:xfrm>
          <a:prstGeom prst="rect">
            <a:avLst/>
          </a:prstGeom>
          <a:ln w="0">
            <a:noFill/>
          </a:ln>
        </p:spPr>
      </p:pic>
      <p:sp>
        <p:nvSpPr>
          <p:cNvPr id="51" name="CustomShape 2"/>
          <p:cNvSpPr/>
          <p:nvPr/>
        </p:nvSpPr>
        <p:spPr>
          <a:xfrm>
            <a:off x="7644960" y="6365160"/>
            <a:ext cx="89856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gl-ES" sz="1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Sagasta</a:t>
            </a:r>
            <a:endParaRPr lang="es-ES" sz="1800" b="1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 rot="19800">
            <a:off x="-19800" y="15480"/>
            <a:ext cx="5400000" cy="691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APOIOS SOCIAIS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A Restauración contará co apoio da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         nobreza e da Igrexa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pero destaca fundamentalmente o apoio das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elites económicas de Cuba e da Península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Desde 1872 os 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comerciantes peninsulares e de Cuba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(</a:t>
            </a:r>
            <a:r>
              <a:rPr lang="es-ES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contrarios á abolición da escravitude</a:t>
            </a: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) apoiarán financeiramente o retorno do Borbóns.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53" name="Picture 2" descr="Especial Humboldt, Inolvidable: su visión de la esclavitud y otros temas  sociales - Ciencia UNAM"/>
          <p:cNvPicPr/>
          <p:nvPr/>
        </p:nvPicPr>
        <p:blipFill>
          <a:blip r:embed="rId2"/>
          <a:stretch/>
        </p:blipFill>
        <p:spPr>
          <a:xfrm>
            <a:off x="5548320" y="720000"/>
            <a:ext cx="6720480" cy="504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106560" y="0"/>
            <a:ext cx="6838200" cy="691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O Manifesto de Sandhurst.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Texto programático onde se definen os principios da Restauración.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Asinado polo futuro rei Afonso XII e redactado con toda seguridade por Cánovas, Afonso XII diríxese á nación desde a Academia militar de Sandhurst de Reino Unido (como unha resposta persoal ás “numerosas felicitacións polo seu 17 aniversario”).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O obxectivo era presentar tanto en España como no estranxeiro as grandes liñas da súa “futura” política. </a:t>
            </a:r>
            <a:endParaRPr lang="es-ES" sz="2800" b="1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Nel fai referencia a abdicación da súa nai a raíña Sabela II, coa cesión de todos os dereitos sucesorios á súa persoa en xuño de 1870. </a:t>
            </a:r>
            <a:endParaRPr lang="es-ES" sz="2800" b="1" strike="noStrike" spc="-1">
              <a:latin typeface="Arial"/>
            </a:endParaRPr>
          </a:p>
        </p:txBody>
      </p:sp>
      <p:pic>
        <p:nvPicPr>
          <p:cNvPr id="55" name="Picture 2" descr="Manifiesto de Sandhurst. 1874. Comentario de Texto Histórico. Selectividad."/>
          <p:cNvPicPr/>
          <p:nvPr/>
        </p:nvPicPr>
        <p:blipFill>
          <a:blip r:embed="rId2"/>
          <a:stretch/>
        </p:blipFill>
        <p:spPr>
          <a:xfrm>
            <a:off x="6944760" y="3600000"/>
            <a:ext cx="5247360" cy="2754720"/>
          </a:xfrm>
          <a:prstGeom prst="rect">
            <a:avLst/>
          </a:prstGeom>
          <a:ln w="0">
            <a:noFill/>
          </a:ln>
        </p:spPr>
      </p:pic>
      <p:pic>
        <p:nvPicPr>
          <p:cNvPr id="56" name="Picture 2" descr="Retales de Historia: El Manifiesto de Sandhurst"/>
          <p:cNvPicPr/>
          <p:nvPr/>
        </p:nvPicPr>
        <p:blipFill>
          <a:blip r:embed="rId3"/>
          <a:stretch/>
        </p:blipFill>
        <p:spPr>
          <a:xfrm>
            <a:off x="8260560" y="-180000"/>
            <a:ext cx="2539440" cy="3663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0" y="-8640"/>
            <a:ext cx="7869836" cy="69850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No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manifesto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resúmense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os principios básicos do sistema político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canovista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endParaRPr lang="es-ES" sz="2800" b="1" strike="noStrike" spc="-1" dirty="0">
              <a:latin typeface="Arial"/>
            </a:endParaRP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continuidade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dinástica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é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dicir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a volta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dunha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monarquía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baseada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na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tradición histórica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h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ereditaria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(en contraste coa de Amadeo 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Savoia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que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fora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elixida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polo Parlamento) </a:t>
            </a:r>
            <a:endParaRPr lang="es-ES" sz="2800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457200" indent="-457200" algn="just">
              <a:lnSpc>
                <a:spcPct val="100000"/>
              </a:lnSpc>
              <a:buFontTx/>
              <a:buChar char="-"/>
            </a:pPr>
            <a:r>
              <a:rPr lang="es-ES" sz="2800" spc="-1" dirty="0" smtClean="0">
                <a:solidFill>
                  <a:srgbClr val="000000"/>
                </a:solidFill>
                <a:latin typeface="Calibri"/>
                <a:ea typeface="DejaVu Sans"/>
              </a:rPr>
              <a:t>Pretende ser </a:t>
            </a:r>
            <a:r>
              <a:rPr lang="es-ES" sz="2800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Monarquía 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representativa de todas as clases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sociais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de toda a nación. 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-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r>
              <a:rPr lang="es-ES" sz="2800" b="0" strike="noStrike" spc="-1" dirty="0" err="1" smtClean="0">
                <a:solidFill>
                  <a:srgbClr val="000000"/>
                </a:solidFill>
                <a:latin typeface="Calibri"/>
                <a:ea typeface="DejaVu Sans"/>
              </a:rPr>
              <a:t>Unha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monarquía que se declara 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constitucional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no sentido de atender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ós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votos e á conveniencia da nación (anticipo da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soberanía compartida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Rei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e Cortes).</a:t>
            </a: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- Un </a:t>
            </a:r>
            <a:r>
              <a:rPr lang="es-ES" sz="2800" b="1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Rei</a:t>
            </a:r>
            <a:r>
              <a:rPr lang="es-ES" sz="2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liberal e católico 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(</a:t>
            </a:r>
            <a:r>
              <a:rPr lang="es-ES" sz="2800" u="sng" spc="-1" dirty="0">
                <a:solidFill>
                  <a:srgbClr val="000000"/>
                </a:solidFill>
                <a:latin typeface="Calibri"/>
              </a:rPr>
              <a:t>diferenciándose do </a:t>
            </a:r>
            <a:r>
              <a:rPr lang="es-ES" sz="2800" u="sng" spc="-1" dirty="0" smtClean="0">
                <a:solidFill>
                  <a:srgbClr val="000000"/>
                </a:solidFill>
                <a:latin typeface="Calibri"/>
              </a:rPr>
              <a:t>Carlismo</a:t>
            </a:r>
            <a:r>
              <a:rPr lang="es-ES" sz="2800" spc="-1" dirty="0" smtClean="0">
                <a:solidFill>
                  <a:srgbClr val="000000"/>
                </a:solidFill>
                <a:latin typeface="Calibri"/>
              </a:rPr>
              <a:t>). Cánovas </a:t>
            </a:r>
            <a:r>
              <a:rPr lang="es-ES" sz="2800" spc="-1" dirty="0" err="1" smtClean="0">
                <a:solidFill>
                  <a:srgbClr val="000000"/>
                </a:solidFill>
                <a:latin typeface="Calibri"/>
              </a:rPr>
              <a:t>defende</a:t>
            </a:r>
            <a:r>
              <a:rPr lang="es-ES" sz="28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a </a:t>
            </a:r>
            <a:r>
              <a:rPr lang="es-ES" sz="2800" b="1" spc="-1" dirty="0" err="1">
                <a:solidFill>
                  <a:srgbClr val="000000"/>
                </a:solidFill>
                <a:latin typeface="Calibri"/>
              </a:rPr>
              <a:t>confesionalidade</a:t>
            </a:r>
            <a:r>
              <a:rPr lang="es-ES" sz="2800" b="1" spc="-1" dirty="0">
                <a:solidFill>
                  <a:srgbClr val="000000"/>
                </a:solidFill>
                <a:latin typeface="Calibri"/>
              </a:rPr>
              <a:t> do Estado,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 a </a:t>
            </a:r>
            <a:r>
              <a:rPr lang="es-ES" sz="2800" b="1" spc="-1" dirty="0" err="1">
                <a:solidFill>
                  <a:srgbClr val="000000"/>
                </a:solidFill>
                <a:latin typeface="Calibri"/>
              </a:rPr>
              <a:t>continuidade</a:t>
            </a:r>
            <a:r>
              <a:rPr lang="es-ES" sz="2800" b="1" spc="-1" dirty="0">
                <a:solidFill>
                  <a:srgbClr val="000000"/>
                </a:solidFill>
                <a:latin typeface="Calibri"/>
              </a:rPr>
              <a:t> dos </a:t>
            </a:r>
            <a:r>
              <a:rPr lang="es-ES" sz="2800" b="1" spc="-1" dirty="0" err="1">
                <a:solidFill>
                  <a:srgbClr val="000000"/>
                </a:solidFill>
                <a:latin typeface="Calibri"/>
              </a:rPr>
              <a:t>privilexios</a:t>
            </a:r>
            <a:r>
              <a:rPr lang="es-ES" sz="2800" b="1" spc="-1" dirty="0">
                <a:solidFill>
                  <a:srgbClr val="000000"/>
                </a:solidFill>
                <a:latin typeface="Calibri"/>
              </a:rPr>
              <a:t> da </a:t>
            </a:r>
            <a:r>
              <a:rPr lang="es-ES" sz="2800" b="1" spc="-1" dirty="0" err="1">
                <a:solidFill>
                  <a:srgbClr val="000000"/>
                </a:solidFill>
                <a:latin typeface="Calibri"/>
              </a:rPr>
              <a:t>Igrexa</a:t>
            </a:r>
            <a:r>
              <a:rPr lang="es-ES" sz="2800" b="1" spc="-1" dirty="0">
                <a:solidFill>
                  <a:srgbClr val="000000"/>
                </a:solidFill>
                <a:latin typeface="Calibri"/>
              </a:rPr>
              <a:t> católica e monopolio do </a:t>
            </a:r>
            <a:r>
              <a:rPr lang="es-ES" sz="2800" b="1" spc="-1" dirty="0" err="1">
                <a:solidFill>
                  <a:srgbClr val="000000"/>
                </a:solidFill>
                <a:latin typeface="Calibri"/>
              </a:rPr>
              <a:t>ensino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58" name="Picture 2" descr="El reinado de Alfonso XII (1874-1885). El sistema canovista y la  Constitución de 1876 - DAVID STREAMS"/>
          <p:cNvPicPr/>
          <p:nvPr/>
        </p:nvPicPr>
        <p:blipFill>
          <a:blip r:embed="rId2"/>
          <a:stretch/>
        </p:blipFill>
        <p:spPr>
          <a:xfrm>
            <a:off x="7869836" y="194871"/>
            <a:ext cx="4322164" cy="6050125"/>
          </a:xfrm>
          <a:prstGeom prst="rect">
            <a:avLst/>
          </a:prstGeom>
          <a:ln w="0">
            <a:noFill/>
          </a:ln>
        </p:spPr>
      </p:pic>
      <p:sp>
        <p:nvSpPr>
          <p:cNvPr id="59" name="CustomShape 2"/>
          <p:cNvSpPr/>
          <p:nvPr/>
        </p:nvSpPr>
        <p:spPr>
          <a:xfrm>
            <a:off x="8755920" y="6362640"/>
            <a:ext cx="126576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gl-ES" sz="1800" b="1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Alfonso XII.</a:t>
            </a:r>
            <a:endParaRPr lang="es-ES" sz="1800" b="1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stomShape 1"/>
          <p:cNvSpPr/>
          <p:nvPr/>
        </p:nvSpPr>
        <p:spPr>
          <a:xfrm>
            <a:off x="0" y="0"/>
            <a:ext cx="5621311" cy="61233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s-ES" sz="2800" b="1" u="sng" strike="noStrike" spc="-1" dirty="0" err="1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Pronunciamento</a:t>
            </a:r>
            <a:r>
              <a:rPr lang="es-ES" sz="2800" b="1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 </a:t>
            </a:r>
            <a:r>
              <a:rPr lang="es-ES" sz="28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M. Campos  Sagunto</a:t>
            </a:r>
            <a:r>
              <a:rPr lang="es-ES" sz="2800" b="1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s-ES" sz="2800" b="1" u="sng" spc="-1" dirty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00000"/>
              </a:lnSpc>
            </a:pPr>
            <a:endParaRPr lang="es-ES" sz="2800" b="1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Aínda que Cánovas era defensor de que a Restauración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acontecera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forma pacífica, por aclamación popular, o 29 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decembro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1874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xeneral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Martínez Campos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liderou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un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pronunciamento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militar en Sagunto a favor 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Afonso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XII que, tras triunfar,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suporá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o final 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goberno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xeneral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Serrano e o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coroamento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Afonso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XII.</a:t>
            </a:r>
            <a:endParaRPr lang="es-ES" sz="2800" b="1" strike="noStrike" spc="-1" dirty="0">
              <a:latin typeface="Arial"/>
            </a:endParaRPr>
          </a:p>
        </p:txBody>
      </p:sp>
      <p:pic>
        <p:nvPicPr>
          <p:cNvPr id="61" name="Picture 2" descr="La Restauración borbónica en España"/>
          <p:cNvPicPr/>
          <p:nvPr/>
        </p:nvPicPr>
        <p:blipFill>
          <a:blip r:embed="rId2"/>
          <a:stretch/>
        </p:blipFill>
        <p:spPr>
          <a:xfrm>
            <a:off x="5819051" y="1111515"/>
            <a:ext cx="6173080" cy="4989482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3937</Words>
  <Application>Microsoft Office PowerPoint</Application>
  <PresentationFormat>Panorámica</PresentationFormat>
  <Paragraphs>276</Paragraphs>
  <Slides>47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5" baseType="lpstr">
      <vt:lpstr>Arial</vt:lpstr>
      <vt:lpstr>Calibri</vt:lpstr>
      <vt:lpstr>DejaVu Sans</vt:lpstr>
      <vt:lpstr>StarSymbol</vt:lpstr>
      <vt:lpstr>Symbol</vt:lpstr>
      <vt:lpstr>Times New Roman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José Mario Domínguez Cabaleiro</dc:creator>
  <dc:description/>
  <cp:lastModifiedBy>José Mario Domínguez Cabaleiro</cp:lastModifiedBy>
  <cp:revision>41</cp:revision>
  <dcterms:created xsi:type="dcterms:W3CDTF">2020-09-19T19:55:19Z</dcterms:created>
  <dcterms:modified xsi:type="dcterms:W3CDTF">2021-12-02T20:40:48Z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Panorámica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47</vt:i4>
  </property>
</Properties>
</file>