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71" r:id="rId9"/>
    <p:sldId id="263" r:id="rId10"/>
    <p:sldId id="264" r:id="rId11"/>
    <p:sldId id="272" r:id="rId12"/>
    <p:sldId id="273" r:id="rId13"/>
    <p:sldId id="27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4437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8211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964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7926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3899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928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7605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942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097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539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12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8716-8433-4E0A-A248-F159BCF5E9D8}" type="datetimeFigureOut">
              <a:rPr lang="gl-ES" smtClean="0"/>
              <a:t>17/12/2023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7B76-D1E0-4B18-A599-CBCA1B81472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794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hyperlink" Target="https://www.dropbox.com/scl/fi/pv1kk8uamwupdn6b54j71/Cristales.-Sufraxistas.mpeg?rlkey=yurql7r1kgsego9i4xr4jjtch&amp;dl=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ropbox.com/scl/fi/kb1khk1amt9y01j0ddj6q/Acci-ns-sufraxistas.mpeg?rlkey=vpbvraqqeikbg50g68s4gfu6a&amp;dl=0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opbox.com/scl/fi/0gp65ajupjr13mw0uskkx/Condici-ns-Muller.mpeg?rlkey=uuxbkg2rk0lix3twwr1j8g2nx&amp;d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opbox.com/scl/fi/ta2mcfhxcxu54gr0gcd29/Mrs-Pankhurst.mpeg?rlkey=z07xkc60apzooruffpjjjfb0m&amp;dl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51" y="0"/>
            <a:ext cx="9144000" cy="1655762"/>
          </a:xfrm>
        </p:spPr>
        <p:txBody>
          <a:bodyPr>
            <a:normAutofit/>
          </a:bodyPr>
          <a:lstStyle/>
          <a:p>
            <a:r>
              <a:rPr lang="gl-ES" sz="4800" dirty="0" smtClean="0"/>
              <a:t>O PRIMEIRO FEMINISMO</a:t>
            </a:r>
            <a:endParaRPr lang="gl-ES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654051"/>
            <a:ext cx="9305924" cy="620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7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124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400" b="1" dirty="0"/>
              <a:t>“</a:t>
            </a:r>
            <a:r>
              <a:rPr lang="es-ES" sz="2400" b="1" dirty="0" err="1"/>
              <a:t>Deeds</a:t>
            </a:r>
            <a:r>
              <a:rPr lang="es-ES" sz="2400" b="1" dirty="0"/>
              <a:t>, </a:t>
            </a:r>
            <a:r>
              <a:rPr lang="es-ES" sz="2400" b="1" dirty="0" err="1"/>
              <a:t>not</a:t>
            </a:r>
            <a:r>
              <a:rPr lang="es-ES" sz="2400" b="1" dirty="0"/>
              <a:t> </a:t>
            </a:r>
            <a:r>
              <a:rPr lang="es-ES" sz="2400" b="1" dirty="0" err="1"/>
              <a:t>words</a:t>
            </a:r>
            <a:r>
              <a:rPr lang="es-ES" sz="2400" b="1" dirty="0" smtClean="0"/>
              <a:t>”: </a:t>
            </a:r>
            <a:r>
              <a:rPr lang="es-ES" sz="2400" b="1" dirty="0" err="1" smtClean="0"/>
              <a:t>Feitos</a:t>
            </a:r>
            <a:r>
              <a:rPr lang="es-ES" sz="2400" b="1" dirty="0" smtClean="0"/>
              <a:t>, non palabras.</a:t>
            </a:r>
          </a:p>
          <a:p>
            <a:pPr algn="just" hangingPunct="0"/>
            <a:r>
              <a:rPr lang="es-ES" sz="2400" dirty="0" smtClean="0"/>
              <a:t>Ante a falta de resultados en 40 anos as </a:t>
            </a:r>
            <a:r>
              <a:rPr lang="es-ES" sz="2400" dirty="0" err="1" smtClean="0"/>
              <a:t>sufraxistas</a:t>
            </a:r>
            <a:r>
              <a:rPr lang="es-ES" sz="2400" dirty="0" smtClean="0"/>
              <a:t> instigaron </a:t>
            </a:r>
            <a:r>
              <a:rPr lang="es-ES" sz="2400" dirty="0" err="1"/>
              <a:t>feitos</a:t>
            </a:r>
            <a:r>
              <a:rPr lang="es-ES" sz="2400" dirty="0"/>
              <a:t> de provocación e rebeldía para chamar a atención e </a:t>
            </a:r>
            <a:r>
              <a:rPr lang="es-ES" sz="2400" dirty="0" err="1"/>
              <a:t>deixar</a:t>
            </a:r>
            <a:r>
              <a:rPr lang="es-ES" sz="2400" dirty="0"/>
              <a:t> patentes as </a:t>
            </a:r>
            <a:r>
              <a:rPr lang="es-ES" sz="2400" dirty="0" err="1"/>
              <a:t>súas</a:t>
            </a:r>
            <a:r>
              <a:rPr lang="es-ES" sz="2400" dirty="0"/>
              <a:t> </a:t>
            </a:r>
            <a:r>
              <a:rPr lang="es-ES" sz="2400" dirty="0" err="1"/>
              <a:t>reivindicacións</a:t>
            </a:r>
            <a:r>
              <a:rPr lang="es-ES" sz="2400" dirty="0"/>
              <a:t> </a:t>
            </a:r>
            <a:r>
              <a:rPr lang="es-ES" sz="2400" dirty="0" smtClean="0"/>
              <a:t>con:</a:t>
            </a:r>
          </a:p>
          <a:p>
            <a:pPr algn="just" hangingPunct="0"/>
            <a:r>
              <a:rPr lang="es-ES" sz="2400" dirty="0" smtClean="0"/>
              <a:t> </a:t>
            </a:r>
            <a:r>
              <a:rPr lang="es-ES" sz="2400" i="1" dirty="0" err="1"/>
              <a:t>manifestacións</a:t>
            </a:r>
            <a:r>
              <a:rPr lang="es-ES" sz="2400" i="1" dirty="0"/>
              <a:t>, </a:t>
            </a:r>
            <a:r>
              <a:rPr lang="es-ES" sz="2400" i="1" dirty="0" err="1"/>
              <a:t>mitins</a:t>
            </a:r>
            <a:r>
              <a:rPr lang="es-ES" sz="2400" i="1" dirty="0"/>
              <a:t>, </a:t>
            </a:r>
            <a:r>
              <a:rPr lang="es-ES" sz="2400" i="1" dirty="0" err="1"/>
              <a:t>queima</a:t>
            </a:r>
            <a:r>
              <a:rPr lang="es-ES" sz="2400" i="1" dirty="0"/>
              <a:t> de </a:t>
            </a:r>
            <a:r>
              <a:rPr lang="es-ES" sz="2400" i="1" dirty="0" err="1"/>
              <a:t>caixas</a:t>
            </a:r>
            <a:r>
              <a:rPr lang="es-ES" sz="2400" i="1" dirty="0"/>
              <a:t> de correos, rotura de </a:t>
            </a:r>
            <a:r>
              <a:rPr lang="es-ES" sz="2400" i="1" dirty="0" err="1"/>
              <a:t>cristais</a:t>
            </a:r>
            <a:r>
              <a:rPr lang="es-ES" sz="2400" i="1" dirty="0"/>
              <a:t> das </a:t>
            </a:r>
            <a:r>
              <a:rPr lang="es-ES" sz="2400" i="1" dirty="0" err="1"/>
              <a:t>fiestras</a:t>
            </a:r>
            <a:r>
              <a:rPr lang="es-ES" sz="2400" i="1" dirty="0"/>
              <a:t>, interrupción </a:t>
            </a:r>
            <a:r>
              <a:rPr lang="es-ES" sz="2400" i="1" dirty="0" err="1"/>
              <a:t>unha</a:t>
            </a:r>
            <a:r>
              <a:rPr lang="es-ES" sz="2400" i="1" dirty="0"/>
              <a:t> </a:t>
            </a:r>
            <a:r>
              <a:rPr lang="es-ES" sz="2400" i="1" dirty="0" err="1"/>
              <a:t>carreira</a:t>
            </a:r>
            <a:r>
              <a:rPr lang="es-ES" sz="2400" i="1" dirty="0"/>
              <a:t> de </a:t>
            </a:r>
            <a:r>
              <a:rPr lang="es-ES" sz="2400" i="1" dirty="0" err="1"/>
              <a:t>cabalos</a:t>
            </a:r>
            <a:r>
              <a:rPr lang="es-ES" sz="2400" i="1" dirty="0"/>
              <a:t>... </a:t>
            </a:r>
            <a:r>
              <a:rPr lang="es-ES" sz="2400" dirty="0"/>
              <a:t>ata ser as </a:t>
            </a:r>
            <a:r>
              <a:rPr lang="es-ES" sz="2400" dirty="0" err="1"/>
              <a:t>primeiras</a:t>
            </a:r>
            <a:r>
              <a:rPr lang="es-ES" sz="2400" dirty="0"/>
              <a:t> na realización de </a:t>
            </a:r>
            <a:r>
              <a:rPr lang="es-ES" sz="2400" i="1" dirty="0"/>
              <a:t>folgas de </a:t>
            </a:r>
            <a:r>
              <a:rPr lang="es-ES" sz="2400" i="1" dirty="0" err="1"/>
              <a:t>fame</a:t>
            </a:r>
            <a:r>
              <a:rPr lang="es-ES" sz="2400" dirty="0"/>
              <a:t>, </a:t>
            </a:r>
            <a:r>
              <a:rPr lang="es-ES" sz="2400" dirty="0" err="1"/>
              <a:t>obrigando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británico á alimentación forzada das mulleres en folga.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85" y="64085"/>
            <a:ext cx="513707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4984"/>
            <a:ext cx="3032316" cy="23765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" y="4154984"/>
            <a:ext cx="4146863" cy="25585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21" y="4107509"/>
            <a:ext cx="3454840" cy="26535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24575" y="-1"/>
            <a:ext cx="637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hlinkClick r:id="rId6"/>
              </a:rPr>
              <a:t>https://www.dropbox.com/scl/fi/kb1khk1amt9y01j0ddj6q/Acci-ns-sufraxistas.mpeg?rlkey=vpbvraqqeikbg50g68s4gfu6a&amp;dl=0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215636" y="6062841"/>
            <a:ext cx="561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hlinkClick r:id="rId7"/>
              </a:rPr>
              <a:t>https://www.dropbox.com/scl/fi/pv1kk8uamwupdn6b54j71/Cristales.-Sufraxistas.mpeg?rlkey=yurql7r1kgsego9i4xr4jjtch&amp;dl=0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68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287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gl-ES" sz="1000" dirty="0"/>
              <a:t>https://www.google.com/url?sa=i&amp;url=https%3A%2F%2Fen.wikipedia.org%2Fwiki%2FThe_Men%2527s_League&amp;psig=AOvVaw09XHilB2nru2d2jhIydseB&amp;ust=1670607631060000&amp;source=images&amp;cd=vfe&amp;ved=0CA0QjRxqFwoTCIiKrsfI6vsCFQAAAAAdAAAAABAD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7" y="459195"/>
            <a:ext cx="6743700" cy="56261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flipH="1">
            <a:off x="7003866" y="1841084"/>
            <a:ext cx="3960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En Inglaterra e nos Estados Unidos o movemento sufraxista recibiu algún apoio masculino. </a:t>
            </a:r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En Inglaterra en 1907 fundouse </a:t>
            </a:r>
            <a:r>
              <a:rPr lang="gl-ES" dirty="0" err="1" smtClean="0"/>
              <a:t>The</a:t>
            </a:r>
            <a:r>
              <a:rPr lang="gl-ES" dirty="0" smtClean="0"/>
              <a:t> </a:t>
            </a:r>
            <a:r>
              <a:rPr lang="gl-ES" dirty="0" err="1" smtClean="0"/>
              <a:t>Men´s</a:t>
            </a:r>
            <a:r>
              <a:rPr lang="gl-ES" dirty="0" smtClean="0"/>
              <a:t> </a:t>
            </a:r>
            <a:r>
              <a:rPr lang="gl-ES" dirty="0" err="1" smtClean="0"/>
              <a:t>League</a:t>
            </a:r>
            <a:r>
              <a:rPr lang="gl-ES" dirty="0" smtClean="0"/>
              <a:t> for </a:t>
            </a:r>
            <a:r>
              <a:rPr lang="gl-ES" dirty="0" err="1" smtClean="0"/>
              <a:t>Women´s</a:t>
            </a:r>
            <a:r>
              <a:rPr lang="gl-ES" dirty="0" smtClean="0"/>
              <a:t> </a:t>
            </a:r>
            <a:r>
              <a:rPr lang="gl-ES" dirty="0" err="1" smtClean="0"/>
              <a:t>Suffrage</a:t>
            </a:r>
            <a:r>
              <a:rPr lang="gl-ES" dirty="0" smtClean="0"/>
              <a:t>. </a:t>
            </a:r>
          </a:p>
          <a:p>
            <a:pPr algn="just"/>
            <a:endParaRPr lang="gl-ES" dirty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En 1910 nos Estados Unidos creouse unha organización similar grazas a escritores como </a:t>
            </a:r>
            <a:r>
              <a:rPr lang="gl-ES" dirty="0" err="1" smtClean="0"/>
              <a:t>Max</a:t>
            </a:r>
            <a:r>
              <a:rPr lang="gl-ES" dirty="0" smtClean="0"/>
              <a:t> </a:t>
            </a:r>
            <a:r>
              <a:rPr lang="gl-ES" dirty="0" err="1" smtClean="0"/>
              <a:t>Eastman</a:t>
            </a:r>
            <a:r>
              <a:rPr lang="gl-ES" dirty="0" smtClean="0"/>
              <a:t> e </a:t>
            </a:r>
            <a:r>
              <a:rPr lang="gl-ES" dirty="0" err="1" smtClean="0"/>
              <a:t>Laurence</a:t>
            </a:r>
            <a:r>
              <a:rPr lang="gl-ES" dirty="0" smtClean="0"/>
              <a:t> </a:t>
            </a:r>
            <a:r>
              <a:rPr lang="gl-ES" dirty="0" err="1" smtClean="0"/>
              <a:t>Housman</a:t>
            </a:r>
            <a:r>
              <a:rPr lang="gl-ES" dirty="0" smtClean="0"/>
              <a:t>.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4034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8045" y="357051"/>
            <a:ext cx="5138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 1º Feminismo en España.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O </a:t>
            </a:r>
            <a:r>
              <a:rPr lang="es-ES" dirty="0"/>
              <a:t>feminismo en España </a:t>
            </a:r>
            <a:r>
              <a:rPr lang="es-ES" dirty="0" err="1"/>
              <a:t>chegou</a:t>
            </a:r>
            <a:r>
              <a:rPr lang="es-ES" dirty="0"/>
              <a:t> con retraso respecto a países como Reino Unido </a:t>
            </a:r>
            <a:r>
              <a:rPr lang="es-ES" dirty="0" err="1"/>
              <a:t>ou</a:t>
            </a:r>
            <a:r>
              <a:rPr lang="es-ES" dirty="0"/>
              <a:t> os EE.UU.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As </a:t>
            </a:r>
            <a:r>
              <a:rPr lang="es-ES" dirty="0"/>
              <a:t>causas que o explican son o atraso económico, o conservadurismo social, o peso da </a:t>
            </a:r>
            <a:r>
              <a:rPr lang="es-ES" dirty="0" err="1"/>
              <a:t>Igrexa</a:t>
            </a:r>
            <a:r>
              <a:rPr lang="es-ES" dirty="0"/>
              <a:t> católica e o dominio do modelo tradicional de </a:t>
            </a:r>
            <a:r>
              <a:rPr lang="es-ES" dirty="0" err="1"/>
              <a:t>muller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So </a:t>
            </a:r>
            <a:r>
              <a:rPr lang="es-ES" dirty="0" err="1"/>
              <a:t>unha</a:t>
            </a:r>
            <a:r>
              <a:rPr lang="es-ES" dirty="0"/>
              <a:t> minoría avanzada de mulleres denunciaba esta situación, entre </a:t>
            </a:r>
            <a:r>
              <a:rPr lang="es-ES" dirty="0" err="1"/>
              <a:t>elas</a:t>
            </a:r>
            <a:r>
              <a:rPr lang="es-ES" dirty="0"/>
              <a:t> destacan as galegas Rosalía de Castro, que publica Las Literatas. Cartas a Eduarda en 1865; Concepción Arenal, </a:t>
            </a:r>
            <a:r>
              <a:rPr lang="es-ES" dirty="0" err="1"/>
              <a:t>pioneira</a:t>
            </a:r>
            <a:r>
              <a:rPr lang="es-ES" dirty="0"/>
              <a:t> en España do feminismo, autora de La mujer del porvenir, en 1861, </a:t>
            </a:r>
            <a:r>
              <a:rPr lang="es-ES" dirty="0" err="1"/>
              <a:t>ou</a:t>
            </a:r>
            <a:r>
              <a:rPr lang="es-ES" dirty="0"/>
              <a:t> as </a:t>
            </a:r>
            <a:r>
              <a:rPr lang="es-ES" dirty="0" err="1"/>
              <a:t>tamén</a:t>
            </a:r>
            <a:r>
              <a:rPr lang="es-ES" dirty="0"/>
              <a:t> galegas Emilia Pardo Bazán e Filomena Dato </a:t>
            </a:r>
            <a:r>
              <a:rPr lang="es-ES" dirty="0" err="1"/>
              <a:t>Muruais</a:t>
            </a:r>
            <a:r>
              <a:rPr lang="es-ES" dirty="0"/>
              <a:t>, considerada, </a:t>
            </a:r>
            <a:r>
              <a:rPr lang="es-ES" dirty="0" err="1"/>
              <a:t>xunto</a:t>
            </a:r>
            <a:r>
              <a:rPr lang="es-ES" dirty="0"/>
              <a:t> con Rosalía, as </a:t>
            </a:r>
            <a:r>
              <a:rPr lang="es-ES" dirty="0" err="1"/>
              <a:t>mellores</a:t>
            </a:r>
            <a:r>
              <a:rPr lang="es-ES" dirty="0"/>
              <a:t> representantes da lírica feminista do s. XIX.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</a:t>
            </a:r>
            <a:r>
              <a:rPr lang="es-ES" dirty="0"/>
              <a:t>España </a:t>
            </a:r>
            <a:r>
              <a:rPr lang="es-ES" dirty="0" err="1"/>
              <a:t>tamén</a:t>
            </a:r>
            <a:r>
              <a:rPr lang="es-ES" dirty="0"/>
              <a:t> se pode destacar a figura da periodista Carmen de Burgos.</a:t>
            </a:r>
            <a:endParaRPr lang="es-ES" b="0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36" y="3454989"/>
            <a:ext cx="5850791" cy="34030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90" y="0"/>
            <a:ext cx="2377456" cy="36325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82" y="0"/>
            <a:ext cx="3431587" cy="34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rimfa3omLcM/Sw5SmNyF03I/AAAAAAAAAAk/83tbu73UIo0/s320/Rosalia+de+Cas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55" y="462506"/>
            <a:ext cx="4391597" cy="59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79269" y="853440"/>
            <a:ext cx="4815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dirty="0" smtClean="0"/>
              <a:t>(</a:t>
            </a:r>
            <a:r>
              <a:rPr lang="gl-ES" sz="2400" dirty="0" err="1" smtClean="0"/>
              <a:t>Tener</a:t>
            </a:r>
            <a:r>
              <a:rPr lang="gl-ES" sz="2400" dirty="0" smtClean="0"/>
              <a:t>) esposa poetisa (...), o novelista, es </a:t>
            </a:r>
            <a:r>
              <a:rPr lang="gl-ES" sz="2400" dirty="0" err="1" smtClean="0"/>
              <a:t>decir</a:t>
            </a:r>
            <a:r>
              <a:rPr lang="gl-ES" sz="2400" dirty="0" smtClean="0"/>
              <a:t>, lo peor que </a:t>
            </a:r>
            <a:r>
              <a:rPr lang="gl-ES" sz="2400" dirty="0" err="1" smtClean="0"/>
              <a:t>puede</a:t>
            </a:r>
            <a:r>
              <a:rPr lang="gl-ES" sz="2400" dirty="0" smtClean="0"/>
              <a:t> ser </a:t>
            </a:r>
            <a:r>
              <a:rPr lang="gl-ES" sz="2400" dirty="0" err="1" smtClean="0"/>
              <a:t>hoy</a:t>
            </a:r>
            <a:r>
              <a:rPr lang="gl-ES" sz="2400" dirty="0" smtClean="0"/>
              <a:t> una </a:t>
            </a:r>
            <a:r>
              <a:rPr lang="gl-ES" sz="2400" dirty="0" err="1" smtClean="0"/>
              <a:t>mujer</a:t>
            </a:r>
            <a:r>
              <a:rPr lang="gl-ES" sz="2400" dirty="0" smtClean="0"/>
              <a:t>(...) ¿</a:t>
            </a:r>
            <a:r>
              <a:rPr lang="gl-ES" sz="2400" dirty="0" err="1" smtClean="0"/>
              <a:t>Cómo</a:t>
            </a:r>
            <a:r>
              <a:rPr lang="gl-ES" sz="2400" dirty="0" smtClean="0"/>
              <a:t> </a:t>
            </a:r>
            <a:r>
              <a:rPr lang="gl-ES" sz="2400" dirty="0" err="1" smtClean="0"/>
              <a:t>creer</a:t>
            </a:r>
            <a:r>
              <a:rPr lang="gl-ES" sz="2400" dirty="0" smtClean="0"/>
              <a:t> que </a:t>
            </a:r>
            <a:r>
              <a:rPr lang="gl-ES" sz="2400" dirty="0" err="1" smtClean="0"/>
              <a:t>ella</a:t>
            </a:r>
            <a:r>
              <a:rPr lang="gl-ES" sz="2400" dirty="0" smtClean="0"/>
              <a:t> </a:t>
            </a:r>
            <a:r>
              <a:rPr lang="gl-ES" sz="2400" dirty="0" err="1" smtClean="0"/>
              <a:t>puede</a:t>
            </a:r>
            <a:r>
              <a:rPr lang="gl-ES" sz="2400" dirty="0" smtClean="0"/>
              <a:t> escribir tales cosas? (...) cosas que a </a:t>
            </a:r>
            <a:r>
              <a:rPr lang="gl-ES" sz="2400" dirty="0" err="1" smtClean="0"/>
              <a:t>ellos</a:t>
            </a:r>
            <a:r>
              <a:rPr lang="gl-ES" sz="2400" dirty="0" smtClean="0"/>
              <a:t> no le han pasado nunca por las mentes y </a:t>
            </a:r>
            <a:r>
              <a:rPr lang="gl-ES" sz="2400" dirty="0" err="1" smtClean="0"/>
              <a:t>eso</a:t>
            </a:r>
            <a:r>
              <a:rPr lang="gl-ES" sz="2400" dirty="0" smtClean="0"/>
              <a:t> que han estudiado, saben filosofía, </a:t>
            </a:r>
            <a:r>
              <a:rPr lang="gl-ES" sz="2400" dirty="0" err="1" smtClean="0"/>
              <a:t>leyes</a:t>
            </a:r>
            <a:r>
              <a:rPr lang="gl-ES" sz="2400" dirty="0" smtClean="0"/>
              <a:t> y retórica y poética, </a:t>
            </a:r>
            <a:r>
              <a:rPr lang="gl-ES" sz="2400" dirty="0" err="1" smtClean="0"/>
              <a:t>etc</a:t>
            </a:r>
            <a:r>
              <a:rPr lang="gl-ES" sz="2400" dirty="0" smtClean="0"/>
              <a:t>?...Imposible; no </a:t>
            </a:r>
            <a:r>
              <a:rPr lang="gl-ES" sz="2400" dirty="0" err="1" smtClean="0"/>
              <a:t>puede</a:t>
            </a:r>
            <a:r>
              <a:rPr lang="gl-ES" sz="2400" dirty="0" smtClean="0"/>
              <a:t> </a:t>
            </a:r>
            <a:r>
              <a:rPr lang="gl-ES" sz="2400" dirty="0" err="1" smtClean="0"/>
              <a:t>creerse</a:t>
            </a:r>
            <a:r>
              <a:rPr lang="gl-ES" sz="2400" dirty="0" smtClean="0"/>
              <a:t> </a:t>
            </a:r>
            <a:r>
              <a:rPr lang="gl-ES" sz="2400" dirty="0" err="1" smtClean="0"/>
              <a:t>aa</a:t>
            </a:r>
            <a:r>
              <a:rPr lang="gl-ES" sz="2400" dirty="0" smtClean="0"/>
              <a:t> no ser que </a:t>
            </a:r>
            <a:r>
              <a:rPr lang="gl-ES" sz="2400" dirty="0" err="1" smtClean="0"/>
              <a:t>viniese</a:t>
            </a:r>
            <a:r>
              <a:rPr lang="gl-ES" sz="2400" dirty="0" smtClean="0"/>
              <a:t> Dios a </a:t>
            </a:r>
            <a:r>
              <a:rPr lang="gl-ES" sz="2400" dirty="0" err="1" smtClean="0"/>
              <a:t>decirlo</a:t>
            </a:r>
            <a:r>
              <a:rPr lang="gl-ES" sz="2400" dirty="0" smtClean="0"/>
              <a:t>. ¡Si </a:t>
            </a:r>
            <a:r>
              <a:rPr lang="gl-ES" sz="2400" dirty="0" err="1" smtClean="0"/>
              <a:t>siquiera</a:t>
            </a:r>
            <a:r>
              <a:rPr lang="gl-ES" sz="2400" dirty="0" smtClean="0"/>
              <a:t> </a:t>
            </a:r>
            <a:r>
              <a:rPr lang="gl-ES" sz="2400" dirty="0" err="1" smtClean="0"/>
              <a:t>hubiese</a:t>
            </a:r>
            <a:r>
              <a:rPr lang="gl-ES" sz="2400" dirty="0" smtClean="0"/>
              <a:t> nacido en Francia o en Madrid! ¿pero aquí </a:t>
            </a:r>
            <a:r>
              <a:rPr lang="gl-ES" sz="2400" dirty="0" err="1" smtClean="0"/>
              <a:t>mismo</a:t>
            </a:r>
            <a:r>
              <a:rPr lang="gl-ES" sz="2400" dirty="0" smtClean="0"/>
              <a:t>?...¡oh!</a:t>
            </a:r>
          </a:p>
          <a:p>
            <a:endParaRPr lang="gl-ES" dirty="0" smtClean="0"/>
          </a:p>
          <a:p>
            <a:r>
              <a:rPr lang="gl-ES" dirty="0" smtClean="0"/>
              <a:t>Rosalía de Castro: </a:t>
            </a:r>
            <a:r>
              <a:rPr lang="gl-ES" i="1" dirty="0" smtClean="0"/>
              <a:t>Las </a:t>
            </a:r>
            <a:r>
              <a:rPr lang="gl-ES" i="1" dirty="0" err="1" smtClean="0"/>
              <a:t>literatas</a:t>
            </a:r>
            <a:r>
              <a:rPr lang="gl-ES" i="1" dirty="0" smtClean="0"/>
              <a:t>. Cartas a </a:t>
            </a:r>
            <a:r>
              <a:rPr lang="gl-ES" i="1" dirty="0" err="1" smtClean="0"/>
              <a:t>Eduarda</a:t>
            </a:r>
            <a:r>
              <a:rPr lang="gl-ES" i="1" dirty="0" smtClean="0"/>
              <a:t>. 1865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644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0025" y="238125"/>
            <a:ext cx="33051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400" dirty="0"/>
              <a:t>A conquista do </a:t>
            </a:r>
            <a:r>
              <a:rPr lang="es-ES" sz="2400" dirty="0" err="1"/>
              <a:t>sufraxio</a:t>
            </a:r>
            <a:r>
              <a:rPr lang="es-ES" sz="2400" dirty="0"/>
              <a:t> </a:t>
            </a:r>
            <a:r>
              <a:rPr lang="es-ES" sz="2400" dirty="0" err="1"/>
              <a:t>feminino</a:t>
            </a:r>
            <a:r>
              <a:rPr lang="es-ES" sz="2400" dirty="0"/>
              <a:t> </a:t>
            </a:r>
            <a:r>
              <a:rPr lang="es-ES" sz="2400" dirty="0" err="1"/>
              <a:t>foi</a:t>
            </a:r>
            <a:r>
              <a:rPr lang="es-ES" sz="2400" dirty="0"/>
              <a:t> lenta, O </a:t>
            </a:r>
            <a:r>
              <a:rPr lang="es-ES" sz="2400" dirty="0" err="1"/>
              <a:t>primeiro</a:t>
            </a:r>
            <a:r>
              <a:rPr lang="es-ES" sz="2400" dirty="0"/>
              <a:t> país en </a:t>
            </a:r>
            <a:r>
              <a:rPr lang="es-ES" sz="2400" dirty="0" err="1"/>
              <a:t>recoñecer</a:t>
            </a:r>
            <a:r>
              <a:rPr lang="es-ES" sz="2400" dirty="0"/>
              <a:t> o </a:t>
            </a:r>
            <a:r>
              <a:rPr lang="es-ES" sz="2400" dirty="0" err="1"/>
              <a:t>sufraxio</a:t>
            </a:r>
            <a:r>
              <a:rPr lang="es-ES" sz="2400" dirty="0"/>
              <a:t> </a:t>
            </a:r>
            <a:r>
              <a:rPr lang="es-ES" sz="2400" dirty="0" err="1"/>
              <a:t>feminino</a:t>
            </a:r>
            <a:r>
              <a:rPr lang="es-ES" sz="2400" dirty="0"/>
              <a:t> </a:t>
            </a:r>
            <a:r>
              <a:rPr lang="es-ES" sz="2400" dirty="0" err="1"/>
              <a:t>foi</a:t>
            </a:r>
            <a:r>
              <a:rPr lang="es-ES" sz="2400" dirty="0"/>
              <a:t> Nova </a:t>
            </a:r>
            <a:r>
              <a:rPr lang="es-ES" sz="2400" dirty="0" err="1"/>
              <a:t>Celandia</a:t>
            </a:r>
            <a:r>
              <a:rPr lang="es-ES" sz="2400" dirty="0"/>
              <a:t> en 1893, seguido de Australia, Finlandia e Noruega. </a:t>
            </a:r>
            <a:r>
              <a:rPr lang="es-ES" sz="2400" dirty="0" err="1"/>
              <a:t>Despois</a:t>
            </a:r>
            <a:r>
              <a:rPr lang="es-ES" sz="2400" dirty="0"/>
              <a:t> da 1ª Guerra Mundial </a:t>
            </a:r>
            <a:r>
              <a:rPr lang="es-ES" sz="2400" dirty="0" err="1"/>
              <a:t>ampliouse</a:t>
            </a:r>
            <a:r>
              <a:rPr lang="es-ES" sz="2400" dirty="0"/>
              <a:t> a </a:t>
            </a:r>
            <a:r>
              <a:rPr lang="es-ES" sz="2400" dirty="0" err="1"/>
              <a:t>outros</a:t>
            </a:r>
            <a:r>
              <a:rPr lang="es-ES" sz="2400" dirty="0"/>
              <a:t> países (por mor do papel da </a:t>
            </a:r>
            <a:r>
              <a:rPr lang="es-ES" sz="2400" dirty="0" err="1"/>
              <a:t>muller</a:t>
            </a:r>
            <a:r>
              <a:rPr lang="es-ES" sz="2400" dirty="0"/>
              <a:t> durante a guerra). </a:t>
            </a:r>
            <a:endParaRPr lang="es-ES" sz="2400" dirty="0" smtClean="0"/>
          </a:p>
          <a:p>
            <a:pPr algn="just" hangingPunct="0"/>
            <a:r>
              <a:rPr lang="es-ES" sz="2400" dirty="0" smtClean="0"/>
              <a:t>En </a:t>
            </a:r>
            <a:r>
              <a:rPr lang="es-ES" sz="2400" dirty="0"/>
              <a:t>España </a:t>
            </a:r>
            <a:r>
              <a:rPr lang="es-ES" sz="2400" dirty="0" err="1"/>
              <a:t>foi</a:t>
            </a:r>
            <a:r>
              <a:rPr lang="es-ES" sz="2400" dirty="0"/>
              <a:t> aprobado o </a:t>
            </a:r>
            <a:r>
              <a:rPr lang="es-ES" sz="2400" dirty="0" err="1"/>
              <a:t>sufraxio</a:t>
            </a:r>
            <a:r>
              <a:rPr lang="es-ES" sz="2400" dirty="0"/>
              <a:t> </a:t>
            </a:r>
            <a:r>
              <a:rPr lang="es-ES" sz="2400" dirty="0" err="1"/>
              <a:t>feminino</a:t>
            </a:r>
            <a:r>
              <a:rPr lang="es-ES" sz="2400" dirty="0"/>
              <a:t> na Constitución de 1931.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70"/>
            <a:ext cx="8668951" cy="67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8601" y="257175"/>
            <a:ext cx="42291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400" b="1" dirty="0"/>
              <a:t>Mulleres e </a:t>
            </a:r>
            <a:r>
              <a:rPr lang="es-ES" sz="2400" b="1" dirty="0" err="1" smtClean="0"/>
              <a:t>movemento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obreiro</a:t>
            </a:r>
            <a:r>
              <a:rPr lang="es-ES" sz="2400" b="1" dirty="0" smtClean="0"/>
              <a:t>.</a:t>
            </a:r>
            <a:endParaRPr lang="es-ES" sz="2400" b="1" dirty="0"/>
          </a:p>
          <a:p>
            <a:pPr algn="just"/>
            <a:r>
              <a:rPr lang="es-ES" sz="2400" dirty="0" smtClean="0"/>
              <a:t>Como </a:t>
            </a:r>
            <a:r>
              <a:rPr lang="es-ES" sz="2400" dirty="0"/>
              <a:t>casos significativos de mulleres que reivindicaban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mesmo</a:t>
            </a:r>
            <a:r>
              <a:rPr lang="es-ES" sz="2400" dirty="0"/>
              <a:t> tempo a liberación da </a:t>
            </a:r>
            <a:r>
              <a:rPr lang="es-ES" sz="2400" dirty="0" err="1"/>
              <a:t>muller</a:t>
            </a:r>
            <a:r>
              <a:rPr lang="es-ES" sz="2400" dirty="0"/>
              <a:t> e a liberación social, podemos destacar a </a:t>
            </a:r>
            <a:r>
              <a:rPr lang="es-ES" sz="2400" b="1" dirty="0"/>
              <a:t>Flora Tristán (1803-1844), </a:t>
            </a:r>
            <a:r>
              <a:rPr lang="es-ES" sz="2400" dirty="0"/>
              <a:t>escritora, pensadora socialista francesa (</a:t>
            </a:r>
            <a:r>
              <a:rPr lang="es-ES" sz="2400" dirty="0" err="1"/>
              <a:t>avoa</a:t>
            </a:r>
            <a:r>
              <a:rPr lang="es-ES" sz="2400" dirty="0"/>
              <a:t> do pintor Paul Gauguin). </a:t>
            </a:r>
            <a:r>
              <a:rPr lang="es-ES" sz="2400" dirty="0" err="1"/>
              <a:t>Foi</a:t>
            </a:r>
            <a:r>
              <a:rPr lang="es-ES" sz="2400" dirty="0"/>
              <a:t> a </a:t>
            </a:r>
            <a:r>
              <a:rPr lang="es-ES" sz="2400" dirty="0" err="1"/>
              <a:t>primeira</a:t>
            </a:r>
            <a:r>
              <a:rPr lang="es-ES" sz="2400" dirty="0"/>
              <a:t> </a:t>
            </a:r>
            <a:r>
              <a:rPr lang="es-ES" sz="2400" dirty="0" err="1"/>
              <a:t>muller</a:t>
            </a:r>
            <a:r>
              <a:rPr lang="es-ES" sz="2400" dirty="0"/>
              <a:t> en </a:t>
            </a:r>
            <a:r>
              <a:rPr lang="es-ES" sz="2400" dirty="0" err="1"/>
              <a:t>falar</a:t>
            </a:r>
            <a:r>
              <a:rPr lang="es-ES" sz="2400" dirty="0"/>
              <a:t> do socialismo e da </a:t>
            </a:r>
            <a:r>
              <a:rPr lang="es-ES" sz="2400" dirty="0" err="1"/>
              <a:t>loita</a:t>
            </a:r>
            <a:r>
              <a:rPr lang="es-ES" sz="2400" dirty="0"/>
              <a:t> do proletariado e a </a:t>
            </a:r>
            <a:r>
              <a:rPr lang="es-ES" sz="2400" dirty="0" err="1"/>
              <a:t>súa</a:t>
            </a:r>
            <a:r>
              <a:rPr lang="es-ES" sz="2400" dirty="0"/>
              <a:t> vida e obra está comprometida coa emancipación da </a:t>
            </a:r>
            <a:r>
              <a:rPr lang="es-ES" sz="2400" dirty="0" err="1"/>
              <a:t>muller</a:t>
            </a:r>
            <a:r>
              <a:rPr lang="es-ES" sz="2400" dirty="0"/>
              <a:t> e </a:t>
            </a:r>
            <a:r>
              <a:rPr lang="es-ES" sz="2400" dirty="0" err="1"/>
              <a:t>cos</a:t>
            </a:r>
            <a:r>
              <a:rPr lang="es-ES" sz="2400" dirty="0"/>
              <a:t> </a:t>
            </a:r>
            <a:r>
              <a:rPr lang="es-ES" sz="2400" dirty="0" err="1"/>
              <a:t>dereitos</a:t>
            </a:r>
            <a:r>
              <a:rPr lang="es-ES" sz="2400" dirty="0"/>
              <a:t> dos </a:t>
            </a:r>
            <a:r>
              <a:rPr lang="es-ES" sz="2400" dirty="0" err="1" smtClean="0"/>
              <a:t>traballadores</a:t>
            </a:r>
            <a:r>
              <a:rPr lang="es-ES" sz="2400" dirty="0" smtClean="0"/>
              <a:t>. </a:t>
            </a:r>
            <a:endParaRPr lang="es-ES" sz="2400" dirty="0"/>
          </a:p>
          <a:p>
            <a:pPr algn="just"/>
            <a:r>
              <a:rPr lang="es-ES" sz="2400" dirty="0" smtClean="0"/>
              <a:t>Obra fundamental: </a:t>
            </a:r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Unión </a:t>
            </a:r>
            <a:r>
              <a:rPr lang="es-ES" sz="2400" dirty="0" err="1" smtClean="0"/>
              <a:t>Obreira</a:t>
            </a:r>
            <a:r>
              <a:rPr lang="es-ES" sz="2400" dirty="0" smtClean="0"/>
              <a:t>.</a:t>
            </a:r>
            <a:endParaRPr lang="gl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1371599"/>
            <a:ext cx="7739744" cy="45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300" y="0"/>
            <a:ext cx="56959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400" dirty="0"/>
              <a:t>Emparentada </a:t>
            </a:r>
            <a:r>
              <a:rPr lang="es-ES" sz="2400" dirty="0" err="1"/>
              <a:t>co</a:t>
            </a:r>
            <a:r>
              <a:rPr lang="es-ES" sz="2400" dirty="0"/>
              <a:t> socialismo utópico, confía no poder da educación como instrumento para cambiar a </a:t>
            </a:r>
            <a:r>
              <a:rPr lang="es-ES" sz="2400" dirty="0" err="1"/>
              <a:t>sociedade</a:t>
            </a:r>
            <a:r>
              <a:rPr lang="es-ES" sz="2400" dirty="0"/>
              <a:t> e reclama a educación dos </a:t>
            </a:r>
            <a:r>
              <a:rPr lang="es-ES" sz="2400" dirty="0" err="1"/>
              <a:t>traballadores</a:t>
            </a:r>
            <a:r>
              <a:rPr lang="es-ES" sz="2400" dirty="0"/>
              <a:t> e das mulleres (que depende da emancipación dos </a:t>
            </a:r>
            <a:r>
              <a:rPr lang="es-ES" sz="2400" dirty="0" err="1"/>
              <a:t>varóns</a:t>
            </a:r>
            <a:r>
              <a:rPr lang="es-ES" sz="2400" dirty="0"/>
              <a:t>) como medio para conseguir eliminar a miseria e </a:t>
            </a:r>
            <a:r>
              <a:rPr lang="es-ES" sz="2400" dirty="0" err="1"/>
              <a:t>acadar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vida </a:t>
            </a:r>
            <a:r>
              <a:rPr lang="es-ES" sz="2400" dirty="0" err="1"/>
              <a:t>mellor</a:t>
            </a:r>
            <a:r>
              <a:rPr lang="es-ES" sz="2400" dirty="0"/>
              <a:t> para as mulleres e os </a:t>
            </a:r>
            <a:r>
              <a:rPr lang="es-ES" sz="2400" dirty="0" err="1"/>
              <a:t>traballadores</a:t>
            </a:r>
            <a:r>
              <a:rPr lang="es-ES" sz="2400" dirty="0"/>
              <a:t>.</a:t>
            </a:r>
            <a:endParaRPr lang="es-ES" sz="2400" b="1" dirty="0"/>
          </a:p>
          <a:p>
            <a:pPr algn="just" hangingPunct="0"/>
            <a:r>
              <a:rPr lang="es-ES" sz="2400" dirty="0" smtClean="0"/>
              <a:t>“ </a:t>
            </a:r>
            <a:r>
              <a:rPr lang="es-ES" sz="2400" dirty="0"/>
              <a:t>A </a:t>
            </a:r>
            <a:r>
              <a:rPr lang="es-ES" sz="2400" dirty="0" err="1"/>
              <a:t>lei</a:t>
            </a:r>
            <a:r>
              <a:rPr lang="es-ES" sz="2400" dirty="0"/>
              <a:t> que </a:t>
            </a:r>
            <a:r>
              <a:rPr lang="es-ES" sz="2400" dirty="0" err="1"/>
              <a:t>escraviza</a:t>
            </a:r>
            <a:r>
              <a:rPr lang="es-ES" sz="2400" dirty="0"/>
              <a:t> á </a:t>
            </a:r>
            <a:r>
              <a:rPr lang="es-ES" sz="2400" dirty="0" err="1"/>
              <a:t>muller</a:t>
            </a:r>
            <a:r>
              <a:rPr lang="es-ES" sz="2400" dirty="0"/>
              <a:t> e a priva de </a:t>
            </a:r>
            <a:r>
              <a:rPr lang="es-ES" sz="2400" dirty="0" err="1"/>
              <a:t>instrución</a:t>
            </a:r>
            <a:r>
              <a:rPr lang="es-ES" sz="2400" dirty="0"/>
              <a:t>, </a:t>
            </a:r>
            <a:r>
              <a:rPr lang="es-ES" sz="2400" dirty="0" err="1"/>
              <a:t>oprímevos</a:t>
            </a:r>
            <a:r>
              <a:rPr lang="es-ES" sz="2400" dirty="0"/>
              <a:t> </a:t>
            </a:r>
            <a:r>
              <a:rPr lang="es-ES" sz="2400" dirty="0" err="1"/>
              <a:t>tamén</a:t>
            </a:r>
            <a:r>
              <a:rPr lang="es-ES" sz="2400" dirty="0"/>
              <a:t> a </a:t>
            </a:r>
            <a:r>
              <a:rPr lang="es-ES" sz="2400" dirty="0" err="1"/>
              <a:t>vós</a:t>
            </a:r>
            <a:r>
              <a:rPr lang="es-ES" sz="2400" dirty="0"/>
              <a:t>, </a:t>
            </a:r>
            <a:r>
              <a:rPr lang="es-ES" sz="2400" dirty="0" err="1"/>
              <a:t>varóns</a:t>
            </a:r>
            <a:r>
              <a:rPr lang="es-ES" sz="2400" dirty="0"/>
              <a:t> proletarios”.</a:t>
            </a:r>
            <a:endParaRPr lang="es-ES" sz="2400" b="1" dirty="0"/>
          </a:p>
          <a:p>
            <a:pPr algn="just" hangingPunct="0"/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súa</a:t>
            </a:r>
            <a:r>
              <a:rPr lang="es-ES" sz="2400" dirty="0"/>
              <a:t> obra A Unión </a:t>
            </a:r>
            <a:r>
              <a:rPr lang="es-ES" sz="2400" dirty="0" err="1"/>
              <a:t>Obreira</a:t>
            </a:r>
            <a:r>
              <a:rPr lang="es-ES" sz="2400" dirty="0"/>
              <a:t> </a:t>
            </a:r>
            <a:r>
              <a:rPr lang="es-ES" sz="2400" dirty="0" err="1"/>
              <a:t>defende</a:t>
            </a:r>
            <a:r>
              <a:rPr lang="es-ES" sz="2400" dirty="0"/>
              <a:t> a unión dos “oprimidos do mundo” mulleres e </a:t>
            </a:r>
            <a:r>
              <a:rPr lang="es-ES" sz="2400" dirty="0" err="1"/>
              <a:t>traballadores</a:t>
            </a:r>
            <a:r>
              <a:rPr lang="es-ES" sz="2400" dirty="0"/>
              <a:t>, </a:t>
            </a:r>
            <a:r>
              <a:rPr lang="es-ES" sz="2400" dirty="0" err="1"/>
              <a:t>nunha</a:t>
            </a:r>
            <a:r>
              <a:rPr lang="es-ES" sz="2400" dirty="0"/>
              <a:t> internacional que, mediante </a:t>
            </a:r>
            <a:r>
              <a:rPr lang="es-ES" sz="2400" dirty="0" err="1"/>
              <a:t>unha</a:t>
            </a:r>
            <a:r>
              <a:rPr lang="es-ES" sz="2400" dirty="0"/>
              <a:t> revolución pacífica, traerá a </a:t>
            </a:r>
            <a:r>
              <a:rPr lang="es-ES" sz="2400" dirty="0" err="1"/>
              <a:t>prosperidade</a:t>
            </a:r>
            <a:r>
              <a:rPr lang="es-ES" sz="2400" dirty="0"/>
              <a:t> e a </a:t>
            </a:r>
            <a:r>
              <a:rPr lang="es-ES" sz="2400" dirty="0" err="1"/>
              <a:t>xustiza</a:t>
            </a:r>
            <a:r>
              <a:rPr lang="es-ES" sz="2400" dirty="0"/>
              <a:t> á </a:t>
            </a:r>
            <a:r>
              <a:rPr lang="es-ES" sz="2400" dirty="0" err="1"/>
              <a:t>sociedade</a:t>
            </a:r>
            <a:r>
              <a:rPr lang="es-ES" sz="2400" dirty="0"/>
              <a:t>. A </a:t>
            </a:r>
            <a:r>
              <a:rPr lang="es-ES" sz="2400" dirty="0" err="1"/>
              <a:t>ela</a:t>
            </a:r>
            <a:r>
              <a:rPr lang="es-ES" sz="2400" dirty="0"/>
              <a:t> </a:t>
            </a:r>
            <a:r>
              <a:rPr lang="es-ES" sz="2400" dirty="0" err="1"/>
              <a:t>débese</a:t>
            </a:r>
            <a:r>
              <a:rPr lang="es-ES" sz="2400" dirty="0"/>
              <a:t> a consigna:</a:t>
            </a:r>
            <a:endParaRPr lang="es-ES" sz="2400" b="1" dirty="0"/>
          </a:p>
          <a:p>
            <a:pPr algn="just" hangingPunct="0"/>
            <a:r>
              <a:rPr lang="es-ES" sz="2400" dirty="0"/>
              <a:t>  “ proletarios do mundo, </a:t>
            </a:r>
            <a:r>
              <a:rPr lang="es-ES" sz="2400" dirty="0" err="1"/>
              <a:t>unídevos</a:t>
            </a:r>
            <a:r>
              <a:rPr lang="es-ES" sz="2400" dirty="0"/>
              <a:t> “.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692115"/>
            <a:ext cx="6296025" cy="54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86325" y="1348323"/>
            <a:ext cx="3162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400" dirty="0"/>
              <a:t>Figuras destacadas dentro do anarquismo serán </a:t>
            </a:r>
            <a:r>
              <a:rPr lang="es-ES" sz="2400" b="1" dirty="0" err="1"/>
              <a:t>Louise</a:t>
            </a:r>
            <a:r>
              <a:rPr lang="es-ES" sz="2400" b="1" dirty="0"/>
              <a:t> </a:t>
            </a:r>
            <a:r>
              <a:rPr lang="es-ES" sz="2400" b="1" dirty="0" smtClean="0"/>
              <a:t>Michel </a:t>
            </a:r>
            <a:r>
              <a:rPr lang="es-ES" sz="2400" dirty="0"/>
              <a:t>(activista fundamental da Comuna de París de 1871) e </a:t>
            </a:r>
            <a:r>
              <a:rPr lang="es-ES" sz="2400" b="1" dirty="0"/>
              <a:t>Emma Goldman </a:t>
            </a:r>
            <a:r>
              <a:rPr lang="es-ES" sz="2400" dirty="0"/>
              <a:t>(grande difusora da liberación da </a:t>
            </a:r>
            <a:r>
              <a:rPr lang="es-ES" sz="2400" dirty="0" err="1"/>
              <a:t>muller</a:t>
            </a:r>
            <a:r>
              <a:rPr lang="es-ES" sz="2400" dirty="0"/>
              <a:t> e do anarquismo). 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25"/>
            <a:ext cx="4563237" cy="38671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1266825"/>
            <a:ext cx="3849963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10000" y="1038225"/>
            <a:ext cx="36480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400" dirty="0"/>
              <a:t>En España, </a:t>
            </a:r>
            <a:r>
              <a:rPr lang="es-ES" sz="2400" dirty="0" err="1"/>
              <a:t>poderiamos</a:t>
            </a:r>
            <a:r>
              <a:rPr lang="es-ES" sz="2400" dirty="0"/>
              <a:t> destacar a </a:t>
            </a:r>
            <a:r>
              <a:rPr lang="es-ES" sz="2400" b="1" dirty="0"/>
              <a:t>Guillermina Rojas,</a:t>
            </a:r>
            <a:r>
              <a:rPr lang="es-ES" sz="2400" dirty="0"/>
              <a:t> anarquista, feminista e colaboradora da I Internacional en </a:t>
            </a:r>
            <a:r>
              <a:rPr lang="es-ES" sz="2400" dirty="0" smtClean="0"/>
              <a:t>España.  </a:t>
            </a:r>
          </a:p>
          <a:p>
            <a:pPr algn="just" hangingPunct="0"/>
            <a:endParaRPr lang="es-ES" sz="2400" b="1" dirty="0"/>
          </a:p>
          <a:p>
            <a:pPr algn="just" hangingPunct="0"/>
            <a:r>
              <a:rPr lang="es-ES" sz="2400" b="1" dirty="0" smtClean="0"/>
              <a:t>Belén </a:t>
            </a:r>
            <a:r>
              <a:rPr lang="es-ES" sz="2400" b="1" dirty="0" err="1"/>
              <a:t>Sárraga</a:t>
            </a:r>
            <a:r>
              <a:rPr lang="es-ES" sz="2400" dirty="0"/>
              <a:t>, propagandista e difusora das novas ideas de carácter socialista para a emancipación da </a:t>
            </a:r>
            <a:r>
              <a:rPr lang="es-ES" sz="2400" dirty="0" err="1"/>
              <a:t>muller</a:t>
            </a:r>
            <a:r>
              <a:rPr lang="es-ES" sz="2400" dirty="0"/>
              <a:t> e creadora de numerosas </a:t>
            </a:r>
            <a:r>
              <a:rPr lang="es-ES" sz="2400" dirty="0" err="1"/>
              <a:t>asociacións</a:t>
            </a:r>
            <a:r>
              <a:rPr lang="es-ES" sz="2400" dirty="0"/>
              <a:t> de mulleres en distintas partes de </a:t>
            </a:r>
            <a:r>
              <a:rPr lang="es-ES" sz="2400" dirty="0" smtClean="0"/>
              <a:t>España</a:t>
            </a:r>
            <a:r>
              <a:rPr lang="es-ES" sz="2400" dirty="0"/>
              <a:t>.</a:t>
            </a:r>
            <a:r>
              <a:rPr lang="es-ES" sz="2400" dirty="0" smtClean="0"/>
              <a:t> 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14300"/>
            <a:ext cx="3571875" cy="64684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219075"/>
            <a:ext cx="4285516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775" y="16106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/>
            <a:r>
              <a:rPr lang="es-ES" sz="2400" b="1" dirty="0"/>
              <a:t>Teresa </a:t>
            </a:r>
            <a:r>
              <a:rPr lang="es-ES" sz="2400" b="1" dirty="0" err="1"/>
              <a:t>Claramunt</a:t>
            </a:r>
            <a:r>
              <a:rPr lang="es-ES" sz="2400" dirty="0"/>
              <a:t>, fundadora en 1891 da Agrupación de </a:t>
            </a:r>
            <a:r>
              <a:rPr lang="es-ES" sz="2400" dirty="0" err="1"/>
              <a:t>Traballadoras</a:t>
            </a:r>
            <a:r>
              <a:rPr lang="es-ES" sz="2400" dirty="0"/>
              <a:t> de Barcelona, </a:t>
            </a:r>
            <a:r>
              <a:rPr lang="es-ES" sz="2400" dirty="0" err="1"/>
              <a:t>primeiro</a:t>
            </a:r>
            <a:r>
              <a:rPr lang="es-ES" sz="2400" dirty="0"/>
              <a:t> </a:t>
            </a:r>
            <a:r>
              <a:rPr lang="es-ES" sz="2400" dirty="0" err="1"/>
              <a:t>exemplo</a:t>
            </a:r>
            <a:r>
              <a:rPr lang="es-ES" sz="2400" dirty="0"/>
              <a:t> </a:t>
            </a:r>
            <a:r>
              <a:rPr lang="es-ES" sz="2400" dirty="0" err="1"/>
              <a:t>obreiro</a:t>
            </a:r>
            <a:r>
              <a:rPr lang="es-ES" sz="2400" dirty="0"/>
              <a:t> exclusivamente integrado por mulleres </a:t>
            </a:r>
            <a:r>
              <a:rPr lang="es-ES" sz="2400" dirty="0" err="1"/>
              <a:t>traballadoras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duplo </a:t>
            </a:r>
            <a:r>
              <a:rPr lang="es-ES" sz="2400" dirty="0" err="1"/>
              <a:t>obxectivo</a:t>
            </a:r>
            <a:r>
              <a:rPr lang="es-ES" sz="2400" dirty="0"/>
              <a:t> de organizar </a:t>
            </a:r>
            <a:r>
              <a:rPr lang="es-ES" sz="2400" dirty="0" err="1"/>
              <a:t>ás</a:t>
            </a:r>
            <a:r>
              <a:rPr lang="es-ES" sz="2400" dirty="0"/>
              <a:t> mulleres para defender 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dereitos</a:t>
            </a:r>
            <a:r>
              <a:rPr lang="es-ES" sz="2400" dirty="0"/>
              <a:t> </a:t>
            </a:r>
            <a:r>
              <a:rPr lang="es-ES" sz="2400" dirty="0" err="1"/>
              <a:t>laborais</a:t>
            </a:r>
            <a:r>
              <a:rPr lang="es-ES" sz="2400" dirty="0"/>
              <a:t> e potenciar a organización de </a:t>
            </a:r>
            <a:r>
              <a:rPr lang="es-ES" sz="2400" dirty="0" err="1"/>
              <a:t>xénero</a:t>
            </a:r>
            <a:r>
              <a:rPr lang="es-ES" sz="2400" dirty="0"/>
              <a:t> </a:t>
            </a:r>
            <a:r>
              <a:rPr lang="es-ES" sz="2400" dirty="0" err="1"/>
              <a:t>fronte</a:t>
            </a:r>
            <a:r>
              <a:rPr lang="es-ES" sz="2400" dirty="0"/>
              <a:t> a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sociedade</a:t>
            </a:r>
            <a:r>
              <a:rPr lang="es-ES" sz="2400" dirty="0"/>
              <a:t> machista.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3400424"/>
            <a:ext cx="5940742" cy="3400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571500"/>
            <a:ext cx="5178425" cy="2485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638549"/>
            <a:ext cx="553845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32446" y="410408"/>
            <a:ext cx="3477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s-ES" sz="3200" b="1" dirty="0"/>
              <a:t>A </a:t>
            </a:r>
            <a:r>
              <a:rPr lang="es-ES" sz="3200" b="1" dirty="0" smtClean="0"/>
              <a:t>DISCRIMINACIÒN DA MULLER:</a:t>
            </a:r>
          </a:p>
          <a:p>
            <a:pPr hangingPunct="0"/>
            <a:endParaRPr lang="es-ES" sz="2800" b="1" dirty="0"/>
          </a:p>
          <a:p>
            <a:pPr algn="just" hangingPunct="0"/>
            <a:r>
              <a:rPr lang="es-ES" sz="2000" dirty="0" err="1"/>
              <a:t>Aínda</a:t>
            </a:r>
            <a:r>
              <a:rPr lang="es-ES" sz="2000" dirty="0"/>
              <a:t> que a situación das mulleres </a:t>
            </a:r>
            <a:r>
              <a:rPr lang="es-ES" sz="2000" dirty="0" err="1"/>
              <a:t>foi</a:t>
            </a:r>
            <a:r>
              <a:rPr lang="es-ES" sz="2000" dirty="0"/>
              <a:t> distinta na nova </a:t>
            </a:r>
            <a:r>
              <a:rPr lang="es-ES" sz="2000" dirty="0" err="1"/>
              <a:t>sociedade</a:t>
            </a:r>
            <a:r>
              <a:rPr lang="es-ES" sz="2000" dirty="0"/>
              <a:t> industrial, segundo a clase social a que </a:t>
            </a:r>
            <a:r>
              <a:rPr lang="es-ES" sz="2000" dirty="0" err="1" smtClean="0"/>
              <a:t>pertencera</a:t>
            </a:r>
            <a:r>
              <a:rPr lang="es-ES" sz="2000" dirty="0" smtClean="0"/>
              <a:t>, burguesía </a:t>
            </a:r>
            <a:r>
              <a:rPr lang="es-ES" sz="2000" dirty="0" err="1" smtClean="0"/>
              <a:t>ou</a:t>
            </a:r>
            <a:r>
              <a:rPr lang="es-ES" sz="2000" dirty="0" smtClean="0"/>
              <a:t> proletariado, compartían </a:t>
            </a:r>
            <a:r>
              <a:rPr lang="es-ES" sz="2000" dirty="0"/>
              <a:t>a discriminación política, económica e legal respecto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 smtClean="0"/>
              <a:t>homes</a:t>
            </a:r>
            <a:r>
              <a:rPr lang="es-ES" sz="2000" dirty="0" smtClean="0"/>
              <a:t>.</a:t>
            </a:r>
          </a:p>
          <a:p>
            <a:pPr algn="just" hangingPunct="0"/>
            <a:endParaRPr lang="es-ES" sz="2000" dirty="0" smtClean="0"/>
          </a:p>
          <a:p>
            <a:pPr algn="just" hangingPunct="0"/>
            <a:r>
              <a:rPr lang="es-ES" sz="2000" dirty="0"/>
              <a:t>A</a:t>
            </a:r>
            <a:r>
              <a:rPr lang="es-ES" sz="2000" dirty="0" smtClean="0"/>
              <a:t>s </a:t>
            </a:r>
            <a:r>
              <a:rPr lang="es-ES" sz="2000" dirty="0"/>
              <a:t>mulleres eran </a:t>
            </a:r>
            <a:r>
              <a:rPr lang="es-ES" sz="2000" dirty="0" err="1" smtClean="0"/>
              <a:t>dependentes</a:t>
            </a:r>
            <a:r>
              <a:rPr lang="es-ES" sz="2000" dirty="0"/>
              <a:t> </a:t>
            </a:r>
            <a:r>
              <a:rPr lang="es-ES" sz="2000" dirty="0" smtClean="0"/>
              <a:t>absolutamente </a:t>
            </a:r>
            <a:r>
              <a:rPr lang="es-ES" sz="2000" dirty="0"/>
              <a:t>dos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pais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smtClean="0"/>
              <a:t>maridos</a:t>
            </a:r>
            <a:r>
              <a:rPr lang="es-ES" sz="2000" dirty="0"/>
              <a:t>.</a:t>
            </a:r>
            <a:r>
              <a:rPr lang="es-ES" sz="2000" dirty="0" smtClean="0"/>
              <a:t> </a:t>
            </a:r>
            <a:endParaRPr lang="es-E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410408"/>
            <a:ext cx="3962400" cy="53953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88" y="410408"/>
            <a:ext cx="4215112" cy="53953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862" y="5805751"/>
            <a:ext cx="4138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 </a:t>
            </a:r>
            <a:r>
              <a:rPr lang="es-ES" dirty="0" err="1" smtClean="0"/>
              <a:t>muller</a:t>
            </a:r>
            <a:r>
              <a:rPr lang="es-ES" dirty="0" smtClean="0"/>
              <a:t> burguesa</a:t>
            </a:r>
            <a:r>
              <a:rPr lang="es-ES" dirty="0"/>
              <a:t> </a:t>
            </a:r>
            <a:r>
              <a:rPr lang="es-ES" dirty="0" smtClean="0"/>
              <a:t>estaba relegada </a:t>
            </a:r>
            <a:r>
              <a:rPr lang="es-ES" dirty="0" err="1"/>
              <a:t>ó</a:t>
            </a:r>
            <a:r>
              <a:rPr lang="es-ES" dirty="0"/>
              <a:t> ámbito </a:t>
            </a:r>
            <a:r>
              <a:rPr lang="es-ES" dirty="0" smtClean="0"/>
              <a:t>doméstico e vía limitadas </a:t>
            </a:r>
            <a:r>
              <a:rPr lang="es-ES" dirty="0"/>
              <a:t>a </a:t>
            </a:r>
            <a:r>
              <a:rPr lang="es-ES" dirty="0" err="1"/>
              <a:t>súa</a:t>
            </a:r>
            <a:r>
              <a:rPr lang="es-ES" dirty="0"/>
              <a:t> educación e actividades políticas e </a:t>
            </a:r>
            <a:r>
              <a:rPr lang="es-ES" dirty="0" err="1" smtClean="0"/>
              <a:t>profesionais</a:t>
            </a:r>
            <a:r>
              <a:rPr lang="es-ES" dirty="0"/>
              <a:t>.</a:t>
            </a:r>
            <a:endParaRPr lang="gl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7581900" y="5700797"/>
            <a:ext cx="469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  </a:t>
            </a:r>
            <a:r>
              <a:rPr lang="es-ES" dirty="0" err="1" smtClean="0"/>
              <a:t>muller</a:t>
            </a:r>
            <a:r>
              <a:rPr lang="es-ES" dirty="0" smtClean="0"/>
              <a:t> </a:t>
            </a:r>
            <a:r>
              <a:rPr lang="es-ES" dirty="0" err="1" smtClean="0"/>
              <a:t>traballadora</a:t>
            </a:r>
            <a:r>
              <a:rPr lang="es-ES" dirty="0" smtClean="0"/>
              <a:t> explotada </a:t>
            </a:r>
            <a:r>
              <a:rPr lang="es-ES" dirty="0" err="1" smtClean="0"/>
              <a:t>economicamente</a:t>
            </a:r>
            <a:r>
              <a:rPr lang="es-ES" dirty="0"/>
              <a:t>, </a:t>
            </a:r>
            <a:r>
              <a:rPr lang="es-ES" dirty="0" smtClean="0"/>
              <a:t>sometida </a:t>
            </a:r>
            <a:r>
              <a:rPr lang="es-ES" dirty="0"/>
              <a:t>a longas horas de </a:t>
            </a:r>
            <a:r>
              <a:rPr lang="es-ES" dirty="0" err="1"/>
              <a:t>traballo</a:t>
            </a:r>
            <a:r>
              <a:rPr lang="es-ES" dirty="0"/>
              <a:t>, </a:t>
            </a:r>
            <a:r>
              <a:rPr lang="es-ES" dirty="0" err="1"/>
              <a:t>ó</a:t>
            </a:r>
            <a:r>
              <a:rPr lang="es-ES" dirty="0"/>
              <a:t> que tiñan que sumar o </a:t>
            </a:r>
            <a:r>
              <a:rPr lang="es-ES" dirty="0" err="1"/>
              <a:t>traballo</a:t>
            </a:r>
            <a:r>
              <a:rPr lang="es-ES" dirty="0"/>
              <a:t> no </a:t>
            </a:r>
            <a:r>
              <a:rPr lang="es-ES" dirty="0" err="1"/>
              <a:t>fogar</a:t>
            </a:r>
            <a:r>
              <a:rPr lang="es-ES" dirty="0"/>
              <a:t> e </a:t>
            </a:r>
            <a:r>
              <a:rPr lang="es-ES" dirty="0" smtClean="0"/>
              <a:t>a vida en </a:t>
            </a:r>
            <a:r>
              <a:rPr lang="es-ES" dirty="0"/>
              <a:t>circunstancias </a:t>
            </a:r>
            <a:r>
              <a:rPr lang="es-ES" dirty="0" smtClean="0"/>
              <a:t>miserables</a:t>
            </a:r>
            <a:r>
              <a:rPr lang="es-ES" dirty="0"/>
              <a:t>.</a:t>
            </a:r>
            <a:endParaRPr lang="gl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181475" y="5611832"/>
            <a:ext cx="3528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hlinkClick r:id="rId4"/>
              </a:rPr>
              <a:t>https://www.dropbox.com/scl/fi/0gp65ajupjr13mw0uskkx/Condici-ns-Muller.mpeg?rlkey=uuxbkg2rk0lix3twwr1j8g2nx&amp;dl=0</a:t>
            </a:r>
            <a:endParaRPr lang="es-ES" u="sng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99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14750" y="85725"/>
            <a:ext cx="1071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smtClean="0"/>
              <a:t>PIONEIRAS DO FEMINISMO</a:t>
            </a:r>
            <a:endParaRPr lang="gl-ES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4286249"/>
            <a:ext cx="11849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400" dirty="0" err="1"/>
              <a:t>Aínda</a:t>
            </a:r>
            <a:r>
              <a:rPr lang="es-ES" sz="2400" dirty="0"/>
              <a:t> que as </a:t>
            </a:r>
            <a:r>
              <a:rPr lang="es-ES" sz="2400" dirty="0" err="1"/>
              <a:t>declaracións</a:t>
            </a:r>
            <a:r>
              <a:rPr lang="es-ES" sz="2400" dirty="0"/>
              <a:t> </a:t>
            </a:r>
            <a:r>
              <a:rPr lang="es-ES" sz="2400" dirty="0" err="1"/>
              <a:t>liberais</a:t>
            </a:r>
            <a:r>
              <a:rPr lang="es-ES" sz="2400" dirty="0"/>
              <a:t> e as </a:t>
            </a:r>
            <a:r>
              <a:rPr lang="es-ES" sz="2400" dirty="0" err="1"/>
              <a:t>Constitucións</a:t>
            </a:r>
            <a:r>
              <a:rPr lang="es-ES" sz="2400" dirty="0"/>
              <a:t> </a:t>
            </a:r>
            <a:r>
              <a:rPr lang="es-ES" sz="2400" dirty="0" err="1"/>
              <a:t>falaban</a:t>
            </a:r>
            <a:r>
              <a:rPr lang="es-ES" sz="2400" dirty="0"/>
              <a:t> da </a:t>
            </a:r>
            <a:r>
              <a:rPr lang="es-ES" sz="2400" dirty="0" err="1"/>
              <a:t>igualdade</a:t>
            </a:r>
            <a:r>
              <a:rPr lang="es-ES" sz="2400" dirty="0"/>
              <a:t> de todos ante a </a:t>
            </a:r>
            <a:r>
              <a:rPr lang="es-ES" sz="2400" dirty="0" err="1"/>
              <a:t>lei</a:t>
            </a:r>
            <a:r>
              <a:rPr lang="es-ES" sz="2400" dirty="0"/>
              <a:t>, as mulleres </a:t>
            </a:r>
            <a:r>
              <a:rPr lang="es-ES" sz="2400" dirty="0" err="1"/>
              <a:t>foron</a:t>
            </a:r>
            <a:r>
              <a:rPr lang="es-ES" sz="2400" dirty="0"/>
              <a:t> </a:t>
            </a:r>
            <a:r>
              <a:rPr lang="es-ES" sz="2400" dirty="0" err="1"/>
              <a:t>excluídas</a:t>
            </a:r>
            <a:r>
              <a:rPr lang="es-ES" sz="2400" dirty="0"/>
              <a:t> do </a:t>
            </a:r>
            <a:r>
              <a:rPr lang="es-ES" sz="2400" dirty="0" err="1"/>
              <a:t>exercicio</a:t>
            </a:r>
            <a:r>
              <a:rPr lang="es-ES" sz="2400" dirty="0"/>
              <a:t> dos </a:t>
            </a:r>
            <a:r>
              <a:rPr lang="es-ES" sz="2400" dirty="0" err="1"/>
              <a:t>dereitos</a:t>
            </a:r>
            <a:r>
              <a:rPr lang="es-ES" sz="2400" dirty="0"/>
              <a:t> políticos. </a:t>
            </a:r>
          </a:p>
          <a:p>
            <a:pPr algn="just" hangingPunct="0"/>
            <a:r>
              <a:rPr lang="es-ES" sz="2400" dirty="0" smtClean="0"/>
              <a:t>Olympia </a:t>
            </a:r>
            <a:r>
              <a:rPr lang="es-ES" sz="2400" dirty="0"/>
              <a:t>de </a:t>
            </a:r>
            <a:r>
              <a:rPr lang="es-ES" sz="2400" dirty="0" err="1"/>
              <a:t>Gouges</a:t>
            </a:r>
            <a:r>
              <a:rPr lang="es-ES" sz="2400" dirty="0"/>
              <a:t>, autora francesa da “ Declaración de </a:t>
            </a:r>
            <a:r>
              <a:rPr lang="es-ES" sz="2400" dirty="0" err="1"/>
              <a:t>dereitos</a:t>
            </a:r>
            <a:r>
              <a:rPr lang="es-ES" sz="2400" dirty="0"/>
              <a:t> da </a:t>
            </a:r>
            <a:r>
              <a:rPr lang="es-ES" sz="2400" dirty="0" err="1"/>
              <a:t>muller</a:t>
            </a:r>
            <a:r>
              <a:rPr lang="es-ES" sz="2400" dirty="0"/>
              <a:t> e </a:t>
            </a:r>
            <a:r>
              <a:rPr lang="es-ES" sz="2400" dirty="0" err="1"/>
              <a:t>cidadá</a:t>
            </a:r>
            <a:r>
              <a:rPr lang="es-ES" sz="2400" dirty="0"/>
              <a:t>” de 1791, </a:t>
            </a:r>
            <a:r>
              <a:rPr lang="es-ES" sz="2400" dirty="0" smtClean="0"/>
              <a:t>reclamaba </a:t>
            </a:r>
            <a:r>
              <a:rPr lang="es-ES" sz="2400" dirty="0"/>
              <a:t>a </a:t>
            </a:r>
            <a:r>
              <a:rPr lang="es-ES" sz="2400" dirty="0" err="1"/>
              <a:t>igualdade</a:t>
            </a:r>
            <a:r>
              <a:rPr lang="es-ES" sz="2400" dirty="0"/>
              <a:t> de </a:t>
            </a:r>
            <a:r>
              <a:rPr lang="es-ES" sz="2400" dirty="0" err="1"/>
              <a:t>dereitos</a:t>
            </a:r>
            <a:r>
              <a:rPr lang="es-ES" sz="2400" dirty="0"/>
              <a:t> do home e da </a:t>
            </a:r>
            <a:r>
              <a:rPr lang="es-ES" sz="2400" dirty="0" err="1"/>
              <a:t>muller</a:t>
            </a:r>
            <a:r>
              <a:rPr lang="es-ES" sz="2400" dirty="0"/>
              <a:t>, </a:t>
            </a:r>
            <a:r>
              <a:rPr lang="es-ES" sz="2400" dirty="0" err="1"/>
              <a:t>incluíndo</a:t>
            </a:r>
            <a:r>
              <a:rPr lang="es-ES" sz="2400" dirty="0"/>
              <a:t> o </a:t>
            </a:r>
            <a:r>
              <a:rPr lang="es-ES" sz="2400" dirty="0" err="1"/>
              <a:t>dereito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voto e a participación política. </a:t>
            </a:r>
            <a:endParaRPr lang="es-ES" sz="2400" dirty="0" smtClean="0"/>
          </a:p>
          <a:p>
            <a:pPr algn="just" hangingPunct="0"/>
            <a:r>
              <a:rPr lang="es-ES" sz="2400" dirty="0" smtClean="0"/>
              <a:t>En </a:t>
            </a:r>
            <a:r>
              <a:rPr lang="es-ES" sz="2400" dirty="0"/>
              <a:t>Inglaterra destaca Mary </a:t>
            </a:r>
            <a:r>
              <a:rPr lang="es-ES" sz="2400" dirty="0" err="1"/>
              <a:t>Wollstonecraft</a:t>
            </a:r>
            <a:r>
              <a:rPr lang="es-ES" sz="2400" dirty="0"/>
              <a:t>, autora da obra “ </a:t>
            </a:r>
            <a:r>
              <a:rPr lang="es-ES" sz="2400" dirty="0" err="1"/>
              <a:t>Reivindicacións</a:t>
            </a:r>
            <a:r>
              <a:rPr lang="es-ES" sz="2400" dirty="0"/>
              <a:t> dos </a:t>
            </a:r>
            <a:r>
              <a:rPr lang="es-ES" sz="2400" dirty="0" err="1"/>
              <a:t>dereitos</a:t>
            </a:r>
            <a:r>
              <a:rPr lang="es-ES" sz="2400" dirty="0"/>
              <a:t> da </a:t>
            </a:r>
            <a:r>
              <a:rPr lang="es-ES" sz="2400" dirty="0" err="1"/>
              <a:t>muller</a:t>
            </a:r>
            <a:r>
              <a:rPr lang="es-ES" sz="2400" dirty="0"/>
              <a:t>” de </a:t>
            </a:r>
            <a:r>
              <a:rPr lang="es-ES" sz="2400" dirty="0" smtClean="0"/>
              <a:t>1792</a:t>
            </a:r>
            <a:r>
              <a:rPr lang="es-ES" sz="2400" dirty="0"/>
              <a:t>.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74" y="608944"/>
            <a:ext cx="6303951" cy="3677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44"/>
            <a:ext cx="6303952" cy="36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3806" y="22021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s-ES" sz="2800" b="1" u="sng" dirty="0" smtClean="0"/>
              <a:t>O SUFRAXISMO</a:t>
            </a:r>
            <a:endParaRPr lang="es-ES" sz="2800" b="1" u="sng" dirty="0"/>
          </a:p>
          <a:p>
            <a:pPr algn="just" hangingPunct="0"/>
            <a:r>
              <a:rPr lang="es-ES" sz="2400" dirty="0"/>
              <a:t>O longo do s. XIX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dirty="0" err="1"/>
              <a:t>espallándose</a:t>
            </a:r>
            <a:r>
              <a:rPr lang="es-ES" sz="2400" dirty="0"/>
              <a:t> o </a:t>
            </a:r>
            <a:r>
              <a:rPr lang="es-ES" sz="2400" dirty="0" err="1"/>
              <a:t>movemento</a:t>
            </a:r>
            <a:r>
              <a:rPr lang="es-ES" sz="2400" dirty="0"/>
              <a:t> feminista que se </a:t>
            </a:r>
            <a:r>
              <a:rPr lang="es-ES" sz="2400" dirty="0" err="1"/>
              <a:t>manifestou</a:t>
            </a:r>
            <a:r>
              <a:rPr lang="es-ES" sz="2400" dirty="0"/>
              <a:t> na segunda </a:t>
            </a:r>
            <a:r>
              <a:rPr lang="es-ES" sz="2400" dirty="0" err="1"/>
              <a:t>metade</a:t>
            </a:r>
            <a:r>
              <a:rPr lang="es-ES" sz="2400" dirty="0"/>
              <a:t> do </a:t>
            </a:r>
            <a:r>
              <a:rPr lang="es-ES" sz="2400" dirty="0" err="1"/>
              <a:t>século</a:t>
            </a:r>
            <a:r>
              <a:rPr lang="es-ES" sz="2400" dirty="0"/>
              <a:t> como </a:t>
            </a:r>
            <a:r>
              <a:rPr lang="es-ES" sz="2400" dirty="0" err="1"/>
              <a:t>movemento</a:t>
            </a:r>
            <a:r>
              <a:rPr lang="es-ES" sz="2400" dirty="0"/>
              <a:t> </a:t>
            </a:r>
            <a:r>
              <a:rPr lang="es-ES" sz="2400" dirty="0" err="1"/>
              <a:t>sufraxista</a:t>
            </a:r>
            <a:r>
              <a:rPr lang="es-ES" sz="2400" dirty="0"/>
              <a:t> coa reivindicación do voto </a:t>
            </a:r>
            <a:r>
              <a:rPr lang="es-ES" sz="2400" dirty="0" err="1"/>
              <a:t>feminino</a:t>
            </a:r>
            <a:r>
              <a:rPr lang="es-ES" sz="2400" dirty="0"/>
              <a:t> como </a:t>
            </a:r>
            <a:r>
              <a:rPr lang="es-ES" sz="2400" dirty="0" err="1"/>
              <a:t>primeiro</a:t>
            </a:r>
            <a:r>
              <a:rPr lang="es-ES" sz="2400" dirty="0"/>
              <a:t> paso para conseguir os </a:t>
            </a:r>
            <a:r>
              <a:rPr lang="es-ES" sz="2400" dirty="0" err="1"/>
              <a:t>mesmos</a:t>
            </a:r>
            <a:r>
              <a:rPr lang="es-ES" sz="2400" dirty="0"/>
              <a:t> </a:t>
            </a:r>
            <a:r>
              <a:rPr lang="es-ES" sz="2400" dirty="0" err="1"/>
              <a:t>dereitos</a:t>
            </a:r>
            <a:r>
              <a:rPr lang="es-ES" sz="2400" dirty="0"/>
              <a:t> políticos que os </a:t>
            </a:r>
            <a:r>
              <a:rPr lang="es-ES" sz="2400" dirty="0" err="1"/>
              <a:t>homes</a:t>
            </a:r>
            <a:r>
              <a:rPr lang="es-ES" sz="2400" dirty="0"/>
              <a:t>.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41" y="1877555"/>
            <a:ext cx="8778647" cy="50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678"/>
            <a:ext cx="5410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</a:t>
            </a:r>
            <a:r>
              <a:rPr lang="es-ES" sz="2400" b="1" u="sng" dirty="0"/>
              <a:t>Estados Unidos</a:t>
            </a:r>
            <a:r>
              <a:rPr lang="es-ES" sz="2400" dirty="0"/>
              <a:t>, </a:t>
            </a:r>
            <a:r>
              <a:rPr lang="es-ES" sz="2400" b="1" dirty="0"/>
              <a:t>Elisabeth </a:t>
            </a:r>
            <a:r>
              <a:rPr lang="es-ES" sz="2400" b="1" dirty="0" err="1"/>
              <a:t>Cady</a:t>
            </a:r>
            <a:r>
              <a:rPr lang="es-ES" sz="2400" b="1" dirty="0"/>
              <a:t> </a:t>
            </a:r>
            <a:r>
              <a:rPr lang="es-ES" sz="2400" b="1" dirty="0" err="1"/>
              <a:t>Stanton</a:t>
            </a:r>
            <a:r>
              <a:rPr lang="es-ES" sz="2400" b="1" dirty="0"/>
              <a:t> </a:t>
            </a:r>
            <a:r>
              <a:rPr lang="es-ES" sz="2400" dirty="0" err="1"/>
              <a:t>foi</a:t>
            </a:r>
            <a:r>
              <a:rPr lang="es-ES" sz="2400" dirty="0"/>
              <a:t> das </a:t>
            </a:r>
            <a:r>
              <a:rPr lang="es-ES" sz="2400" dirty="0" err="1"/>
              <a:t>primeiras</a:t>
            </a:r>
            <a:r>
              <a:rPr lang="es-ES" sz="2400" dirty="0"/>
              <a:t> en reivindicar o </a:t>
            </a:r>
            <a:r>
              <a:rPr lang="es-ES" sz="2400" dirty="0" err="1"/>
              <a:t>sufraxio</a:t>
            </a:r>
            <a:r>
              <a:rPr lang="es-ES" sz="2400" dirty="0"/>
              <a:t> </a:t>
            </a:r>
            <a:r>
              <a:rPr lang="es-ES" sz="2400" dirty="0" err="1"/>
              <a:t>feminino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Asistiu</a:t>
            </a:r>
            <a:r>
              <a:rPr lang="es-ES" sz="2400" dirty="0" smtClean="0"/>
              <a:t> </a:t>
            </a:r>
            <a:r>
              <a:rPr lang="es-ES" sz="2400" dirty="0"/>
              <a:t>á </a:t>
            </a:r>
            <a:r>
              <a:rPr lang="es-ES" sz="2400" dirty="0" err="1"/>
              <a:t>primeira</a:t>
            </a:r>
            <a:r>
              <a:rPr lang="es-ES" sz="2400" dirty="0"/>
              <a:t> manifestación colectiva para conseguir a equiparación política e social </a:t>
            </a:r>
            <a:r>
              <a:rPr lang="es-ES" sz="2400" dirty="0" err="1"/>
              <a:t>cos</a:t>
            </a:r>
            <a:r>
              <a:rPr lang="es-ES" sz="2400" dirty="0"/>
              <a:t> </a:t>
            </a:r>
            <a:r>
              <a:rPr lang="es-ES" sz="2400" dirty="0" err="1"/>
              <a:t>homes</a:t>
            </a:r>
            <a:r>
              <a:rPr lang="es-ES" sz="2400" dirty="0"/>
              <a:t> que se </a:t>
            </a:r>
            <a:r>
              <a:rPr lang="es-ES" sz="2400" dirty="0" err="1"/>
              <a:t>celebrou</a:t>
            </a:r>
            <a:r>
              <a:rPr lang="es-ES" sz="2400" dirty="0"/>
              <a:t> en </a:t>
            </a:r>
            <a:r>
              <a:rPr lang="es-ES" sz="2400" b="1" dirty="0"/>
              <a:t>Seneca Falls (USA) en 1848. </a:t>
            </a:r>
            <a:endParaRPr lang="es-ES" sz="2400" b="1" dirty="0" smtClean="0"/>
          </a:p>
          <a:p>
            <a:pPr algn="just"/>
            <a:r>
              <a:rPr lang="es-ES" sz="2400" dirty="0" err="1" smtClean="0"/>
              <a:t>Desta</a:t>
            </a:r>
            <a:r>
              <a:rPr lang="es-ES" sz="2400" dirty="0" smtClean="0"/>
              <a:t> </a:t>
            </a:r>
            <a:r>
              <a:rPr lang="es-ES" sz="2400" dirty="0" err="1"/>
              <a:t>primeira</a:t>
            </a:r>
            <a:r>
              <a:rPr lang="es-ES" sz="2400" dirty="0"/>
              <a:t> convención </a:t>
            </a:r>
            <a:r>
              <a:rPr lang="es-ES" sz="2400" dirty="0" err="1"/>
              <a:t>sairía</a:t>
            </a:r>
            <a:r>
              <a:rPr lang="es-ES" sz="2400" dirty="0"/>
              <a:t> a </a:t>
            </a:r>
            <a:r>
              <a:rPr lang="es-ES" sz="2400" b="1" dirty="0"/>
              <a:t>Declaración de Seneca Falls</a:t>
            </a:r>
            <a:r>
              <a:rPr lang="es-ES" sz="2400" dirty="0"/>
              <a:t>, </a:t>
            </a:r>
            <a:r>
              <a:rPr lang="es-ES" sz="2400" dirty="0" err="1"/>
              <a:t>baseada</a:t>
            </a:r>
            <a:r>
              <a:rPr lang="es-ES" sz="2400" dirty="0"/>
              <a:t> na Declaración de independencia dos Estados Unidos. </a:t>
            </a:r>
            <a:endParaRPr lang="es-ES" sz="2400" dirty="0" smtClean="0"/>
          </a:p>
          <a:p>
            <a:pPr algn="just"/>
            <a:r>
              <a:rPr lang="es-ES" sz="2400" dirty="0" smtClean="0"/>
              <a:t>Denunciaba </a:t>
            </a:r>
            <a:r>
              <a:rPr lang="es-ES" sz="2400" dirty="0"/>
              <a:t>as </a:t>
            </a:r>
            <a:r>
              <a:rPr lang="es-ES" sz="2400" dirty="0" err="1"/>
              <a:t>restricións</a:t>
            </a:r>
            <a:r>
              <a:rPr lang="es-ES" sz="2400" dirty="0"/>
              <a:t> políticas que padecían as mulleres </a:t>
            </a:r>
            <a:r>
              <a:rPr lang="es-ES" sz="2400" dirty="0" smtClean="0"/>
              <a:t>(</a:t>
            </a: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participación política, </a:t>
            </a: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 err="1"/>
              <a:t>dereito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voto, </a:t>
            </a: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ocupar cargos públicos...)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Esixía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igualdade</a:t>
            </a:r>
            <a:r>
              <a:rPr lang="es-ES" sz="2400" dirty="0"/>
              <a:t> de salarios e o </a:t>
            </a:r>
            <a:r>
              <a:rPr lang="es-ES" sz="2400" dirty="0" err="1"/>
              <a:t>dereito</a:t>
            </a:r>
            <a:r>
              <a:rPr lang="es-ES" sz="2400" dirty="0"/>
              <a:t> á educación para </a:t>
            </a:r>
            <a:r>
              <a:rPr lang="es-ES" sz="2400" dirty="0" err="1"/>
              <a:t>mellorar</a:t>
            </a:r>
            <a:r>
              <a:rPr lang="es-ES" sz="2400" dirty="0"/>
              <a:t> a situación das mulleres. </a:t>
            </a:r>
            <a:endParaRPr lang="gl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752475"/>
            <a:ext cx="6832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74766" y="4283575"/>
            <a:ext cx="11173098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hangingPunct="0"/>
            <a:r>
              <a:rPr lang="es-ES" sz="2000" dirty="0" smtClean="0">
                <a:latin typeface="+mn-lt"/>
              </a:rPr>
              <a:t>“ Decidimos: Que todas </a:t>
            </a:r>
            <a:r>
              <a:rPr lang="es-ES" sz="2000" dirty="0" err="1" smtClean="0">
                <a:latin typeface="+mn-lt"/>
              </a:rPr>
              <a:t>aquelas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leis</a:t>
            </a:r>
            <a:r>
              <a:rPr lang="es-ES" sz="2000" dirty="0" smtClean="0">
                <a:latin typeface="+mn-lt"/>
              </a:rPr>
              <a:t> que entren en </a:t>
            </a:r>
            <a:r>
              <a:rPr lang="es-ES" sz="2000" dirty="0" err="1" smtClean="0">
                <a:latin typeface="+mn-lt"/>
              </a:rPr>
              <a:t>conflito</a:t>
            </a:r>
            <a:r>
              <a:rPr lang="es-ES" sz="2000" dirty="0" smtClean="0">
                <a:latin typeface="+mn-lt"/>
              </a:rPr>
              <a:t> coa </a:t>
            </a:r>
            <a:r>
              <a:rPr lang="es-ES" sz="2000" dirty="0" err="1" smtClean="0">
                <a:latin typeface="+mn-lt"/>
              </a:rPr>
              <a:t>verdadeira</a:t>
            </a:r>
            <a:r>
              <a:rPr lang="es-ES" sz="2000" dirty="0" smtClean="0">
                <a:latin typeface="+mn-lt"/>
              </a:rPr>
              <a:t> e substancial </a:t>
            </a:r>
            <a:r>
              <a:rPr lang="es-ES" sz="2000" dirty="0" err="1" smtClean="0">
                <a:latin typeface="+mn-lt"/>
              </a:rPr>
              <a:t>felicidade</a:t>
            </a:r>
            <a:r>
              <a:rPr lang="es-ES" sz="2000" dirty="0" smtClean="0">
                <a:latin typeface="+mn-lt"/>
              </a:rPr>
              <a:t> da </a:t>
            </a:r>
            <a:r>
              <a:rPr lang="es-ES" sz="2000" dirty="0" err="1" smtClean="0">
                <a:latin typeface="+mn-lt"/>
              </a:rPr>
              <a:t>muller</a:t>
            </a:r>
            <a:r>
              <a:rPr lang="es-ES" sz="2000" dirty="0" smtClean="0">
                <a:latin typeface="+mn-lt"/>
              </a:rPr>
              <a:t>, son contrarias </a:t>
            </a:r>
            <a:r>
              <a:rPr lang="es-ES" sz="2000" dirty="0" err="1" smtClean="0">
                <a:latin typeface="+mn-lt"/>
              </a:rPr>
              <a:t>ó</a:t>
            </a:r>
            <a:r>
              <a:rPr lang="es-ES" sz="2000" dirty="0" smtClean="0">
                <a:latin typeface="+mn-lt"/>
              </a:rPr>
              <a:t> gran precepto da </a:t>
            </a:r>
            <a:r>
              <a:rPr lang="es-ES" sz="2000" dirty="0" err="1" smtClean="0">
                <a:latin typeface="+mn-lt"/>
              </a:rPr>
              <a:t>natureza</a:t>
            </a:r>
            <a:r>
              <a:rPr lang="es-ES" sz="2000" dirty="0" smtClean="0">
                <a:latin typeface="+mn-lt"/>
              </a:rPr>
              <a:t> e non </a:t>
            </a:r>
            <a:r>
              <a:rPr lang="es-ES" sz="2000" dirty="0" err="1" smtClean="0">
                <a:latin typeface="+mn-lt"/>
              </a:rPr>
              <a:t>teñen</a:t>
            </a:r>
            <a:r>
              <a:rPr lang="es-ES" sz="2000" dirty="0" smtClean="0">
                <a:latin typeface="+mn-lt"/>
              </a:rPr>
              <a:t> validez (...)</a:t>
            </a:r>
            <a:r>
              <a:rPr lang="es-ES" sz="2000" b="1" dirty="0" smtClean="0">
                <a:latin typeface="+mn-lt"/>
              </a:rPr>
              <a:t/>
            </a:r>
            <a:br>
              <a:rPr lang="es-ES" sz="2000" b="1" dirty="0" smtClean="0">
                <a:latin typeface="+mn-lt"/>
              </a:rPr>
            </a:br>
            <a:r>
              <a:rPr lang="es-ES" sz="2000" dirty="0" smtClean="0">
                <a:latin typeface="+mn-lt"/>
              </a:rPr>
              <a:t>Decidimos: Que todas as </a:t>
            </a:r>
            <a:r>
              <a:rPr lang="es-ES" sz="2000" dirty="0" err="1" smtClean="0">
                <a:latin typeface="+mn-lt"/>
              </a:rPr>
              <a:t>leis</a:t>
            </a:r>
            <a:r>
              <a:rPr lang="es-ES" sz="2000" dirty="0" smtClean="0">
                <a:latin typeface="+mn-lt"/>
              </a:rPr>
              <a:t> que impidan que a </a:t>
            </a:r>
            <a:r>
              <a:rPr lang="es-ES" sz="2000" dirty="0" err="1" smtClean="0">
                <a:latin typeface="+mn-lt"/>
              </a:rPr>
              <a:t>muller</a:t>
            </a:r>
            <a:r>
              <a:rPr lang="es-ES" sz="2000" dirty="0" smtClean="0">
                <a:latin typeface="+mn-lt"/>
              </a:rPr>
              <a:t> ocupe na </a:t>
            </a:r>
            <a:r>
              <a:rPr lang="es-ES" sz="2000" dirty="0" err="1" smtClean="0">
                <a:latin typeface="+mn-lt"/>
              </a:rPr>
              <a:t>sociedade</a:t>
            </a:r>
            <a:r>
              <a:rPr lang="es-ES" sz="2000" dirty="0" smtClean="0">
                <a:latin typeface="+mn-lt"/>
              </a:rPr>
              <a:t> a posición que a </a:t>
            </a:r>
            <a:r>
              <a:rPr lang="es-ES" sz="2000" dirty="0" err="1" smtClean="0">
                <a:latin typeface="+mn-lt"/>
              </a:rPr>
              <a:t>súa</a:t>
            </a:r>
            <a:r>
              <a:rPr lang="es-ES" sz="2000" dirty="0" smtClean="0">
                <a:latin typeface="+mn-lt"/>
              </a:rPr>
              <a:t> conciencia </a:t>
            </a:r>
            <a:r>
              <a:rPr lang="es-ES" sz="2000" dirty="0" err="1" smtClean="0">
                <a:latin typeface="+mn-lt"/>
              </a:rPr>
              <a:t>lle</a:t>
            </a:r>
            <a:r>
              <a:rPr lang="es-ES" sz="2000" dirty="0" smtClean="0">
                <a:latin typeface="+mn-lt"/>
              </a:rPr>
              <a:t> dite, </a:t>
            </a:r>
            <a:r>
              <a:rPr lang="es-ES" sz="2000" dirty="0" err="1" smtClean="0">
                <a:latin typeface="+mn-lt"/>
              </a:rPr>
              <a:t>ou</a:t>
            </a:r>
            <a:r>
              <a:rPr lang="es-ES" sz="2000" dirty="0" smtClean="0">
                <a:latin typeface="+mn-lt"/>
              </a:rPr>
              <a:t> que a sitúen </a:t>
            </a:r>
            <a:r>
              <a:rPr lang="es-ES" sz="2000" dirty="0" err="1" smtClean="0">
                <a:latin typeface="+mn-lt"/>
              </a:rPr>
              <a:t>nunha</a:t>
            </a:r>
            <a:r>
              <a:rPr lang="es-ES" sz="2000" dirty="0" smtClean="0">
                <a:latin typeface="+mn-lt"/>
              </a:rPr>
              <a:t> posición inferior </a:t>
            </a:r>
            <a:r>
              <a:rPr lang="es-ES" sz="2000" dirty="0" err="1" smtClean="0">
                <a:latin typeface="+mn-lt"/>
              </a:rPr>
              <a:t>ó</a:t>
            </a:r>
            <a:r>
              <a:rPr lang="es-ES" sz="2000" dirty="0" smtClean="0">
                <a:latin typeface="+mn-lt"/>
              </a:rPr>
              <a:t> home, son contrarias </a:t>
            </a:r>
            <a:r>
              <a:rPr lang="es-ES" sz="2000" dirty="0" err="1" smtClean="0">
                <a:latin typeface="+mn-lt"/>
              </a:rPr>
              <a:t>ó</a:t>
            </a:r>
            <a:r>
              <a:rPr lang="es-ES" sz="2000" dirty="0" smtClean="0">
                <a:latin typeface="+mn-lt"/>
              </a:rPr>
              <a:t> gran precepto da </a:t>
            </a:r>
            <a:r>
              <a:rPr lang="es-ES" sz="2000" dirty="0" err="1" smtClean="0">
                <a:latin typeface="+mn-lt"/>
              </a:rPr>
              <a:t>natureza</a:t>
            </a:r>
            <a:r>
              <a:rPr lang="es-ES" sz="2000" dirty="0" smtClean="0">
                <a:latin typeface="+mn-lt"/>
              </a:rPr>
              <a:t> e, polo tanto, non </a:t>
            </a:r>
            <a:r>
              <a:rPr lang="es-ES" sz="2000" dirty="0" err="1" smtClean="0">
                <a:latin typeface="+mn-lt"/>
              </a:rPr>
              <a:t>teñen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nin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forza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nin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autoridade</a:t>
            </a:r>
            <a:r>
              <a:rPr lang="es-ES" sz="2000" dirty="0" smtClean="0">
                <a:latin typeface="+mn-lt"/>
              </a:rPr>
              <a:t>.</a:t>
            </a:r>
            <a:r>
              <a:rPr lang="es-ES" sz="2000" b="1" dirty="0" smtClean="0">
                <a:latin typeface="+mn-lt"/>
              </a:rPr>
              <a:t/>
            </a:r>
            <a:br>
              <a:rPr lang="es-ES" sz="2000" b="1" dirty="0" smtClean="0">
                <a:latin typeface="+mn-lt"/>
              </a:rPr>
            </a:br>
            <a:r>
              <a:rPr lang="es-ES" sz="2000" dirty="0" smtClean="0">
                <a:latin typeface="+mn-lt"/>
              </a:rPr>
              <a:t>Decidimos: Que a </a:t>
            </a:r>
            <a:r>
              <a:rPr lang="es-ES" sz="2000" dirty="0" err="1" smtClean="0">
                <a:latin typeface="+mn-lt"/>
              </a:rPr>
              <a:t>muller</a:t>
            </a:r>
            <a:r>
              <a:rPr lang="es-ES" sz="2000" dirty="0" smtClean="0">
                <a:latin typeface="+mn-lt"/>
              </a:rPr>
              <a:t> é igual </a:t>
            </a:r>
            <a:r>
              <a:rPr lang="es-ES" sz="2000" dirty="0" err="1" smtClean="0">
                <a:latin typeface="+mn-lt"/>
              </a:rPr>
              <a:t>ó</a:t>
            </a:r>
            <a:r>
              <a:rPr lang="es-ES" sz="2000" dirty="0" smtClean="0">
                <a:latin typeface="+mn-lt"/>
              </a:rPr>
              <a:t> home (...) e que polo ben da raza humana </a:t>
            </a:r>
            <a:r>
              <a:rPr lang="es-ES" sz="2000" dirty="0" err="1" smtClean="0">
                <a:latin typeface="+mn-lt"/>
              </a:rPr>
              <a:t>esixe</a:t>
            </a:r>
            <a:r>
              <a:rPr lang="es-ES" sz="2000" dirty="0" smtClean="0">
                <a:latin typeface="+mn-lt"/>
              </a:rPr>
              <a:t> que </a:t>
            </a:r>
            <a:r>
              <a:rPr lang="es-ES" sz="2000" dirty="0" err="1" smtClean="0">
                <a:latin typeface="+mn-lt"/>
              </a:rPr>
              <a:t>sexa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recoñecida</a:t>
            </a:r>
            <a:r>
              <a:rPr lang="es-ES" sz="2000" dirty="0" smtClean="0">
                <a:latin typeface="+mn-lt"/>
              </a:rPr>
              <a:t> como tal.</a:t>
            </a:r>
            <a:r>
              <a:rPr lang="es-ES" sz="2000" b="1" dirty="0" smtClean="0">
                <a:latin typeface="+mn-lt"/>
              </a:rPr>
              <a:t/>
            </a:r>
            <a:br>
              <a:rPr lang="es-ES" sz="2000" b="1" dirty="0" smtClean="0">
                <a:latin typeface="+mn-lt"/>
              </a:rPr>
            </a:br>
            <a:r>
              <a:rPr lang="es-ES" sz="2000" dirty="0" smtClean="0">
                <a:latin typeface="+mn-lt"/>
              </a:rPr>
              <a:t>Decidimos: Que é deber das mulleres </a:t>
            </a:r>
            <a:r>
              <a:rPr lang="es-ES" sz="2000" dirty="0" err="1" smtClean="0">
                <a:latin typeface="+mn-lt"/>
              </a:rPr>
              <a:t>deste</a:t>
            </a:r>
            <a:r>
              <a:rPr lang="es-ES" sz="2000" dirty="0" smtClean="0">
                <a:latin typeface="+mn-lt"/>
              </a:rPr>
              <a:t> país asegurarse o sagrado </a:t>
            </a:r>
            <a:r>
              <a:rPr lang="es-ES" sz="2000" dirty="0" err="1" smtClean="0">
                <a:latin typeface="+mn-lt"/>
              </a:rPr>
              <a:t>dereito</a:t>
            </a:r>
            <a:r>
              <a:rPr lang="es-ES" sz="2000" dirty="0" smtClean="0">
                <a:latin typeface="+mn-lt"/>
              </a:rPr>
              <a:t> do voto.”</a:t>
            </a:r>
            <a:r>
              <a:rPr lang="es-ES" sz="2000" b="1" dirty="0" smtClean="0">
                <a:latin typeface="+mn-lt"/>
              </a:rPr>
              <a:t/>
            </a:r>
            <a:br>
              <a:rPr lang="es-ES" sz="2000" b="1" dirty="0" smtClean="0">
                <a:latin typeface="+mn-lt"/>
              </a:rPr>
            </a:br>
            <a:r>
              <a:rPr lang="es-ES" sz="2000" dirty="0" smtClean="0">
                <a:latin typeface="+mn-lt"/>
              </a:rPr>
              <a:t>              </a:t>
            </a:r>
            <a:r>
              <a:rPr lang="es-ES" sz="2000" b="1" dirty="0" smtClean="0">
                <a:latin typeface="+mn-lt"/>
              </a:rPr>
              <a:t>Declaración de Seneca Falls. Nova York. 1848</a:t>
            </a:r>
            <a:r>
              <a:rPr lang="es-ES" sz="2000" dirty="0" smtClean="0">
                <a:latin typeface="+mn-lt"/>
              </a:rPr>
              <a:t> </a:t>
            </a:r>
            <a:endParaRPr lang="es-ES" sz="2000" b="1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02" y="230234"/>
            <a:ext cx="7620000" cy="39243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66775" y="781050"/>
            <a:ext cx="2752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s-ES" sz="2800" b="1" dirty="0"/>
              <a:t>A Declaración de Seneca Falls </a:t>
            </a:r>
            <a:r>
              <a:rPr lang="es-ES" sz="2800" b="1" dirty="0" err="1"/>
              <a:t>considérase</a:t>
            </a:r>
            <a:r>
              <a:rPr lang="es-ES" sz="2800" b="1" dirty="0"/>
              <a:t> o texto fundacional do </a:t>
            </a:r>
            <a:r>
              <a:rPr lang="es-ES" sz="2800" b="1" dirty="0" err="1"/>
              <a:t>movemento</a:t>
            </a:r>
            <a:r>
              <a:rPr lang="es-ES" sz="2800" b="1" dirty="0"/>
              <a:t> feminista. </a:t>
            </a:r>
          </a:p>
        </p:txBody>
      </p:sp>
    </p:spTree>
    <p:extLst>
      <p:ext uri="{BB962C8B-B14F-4D97-AF65-F5344CB8AC3E}">
        <p14:creationId xmlns:p14="http://schemas.microsoft.com/office/powerpoint/2010/main" val="584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5275" y="542925"/>
            <a:ext cx="4667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En Inglaterra as </a:t>
            </a:r>
            <a:r>
              <a:rPr lang="es-ES" sz="2800" dirty="0" err="1"/>
              <a:t>primeiras</a:t>
            </a:r>
            <a:r>
              <a:rPr lang="es-ES" sz="2800" dirty="0"/>
              <a:t> mulleres en reclamar o voto </a:t>
            </a:r>
            <a:r>
              <a:rPr lang="es-ES" sz="2800" dirty="0" err="1"/>
              <a:t>feminino</a:t>
            </a:r>
            <a:r>
              <a:rPr lang="es-ES" sz="2800" dirty="0"/>
              <a:t> </a:t>
            </a:r>
            <a:r>
              <a:rPr lang="es-ES" sz="2800" dirty="0" err="1"/>
              <a:t>foron</a:t>
            </a:r>
            <a:r>
              <a:rPr lang="es-ES" sz="2800" dirty="0"/>
              <a:t> as </a:t>
            </a:r>
            <a:r>
              <a:rPr lang="es-ES" sz="2800" dirty="0" err="1"/>
              <a:t>tecedoras</a:t>
            </a:r>
            <a:r>
              <a:rPr lang="es-ES" sz="2800" dirty="0"/>
              <a:t> de algodón de Blackburn e as fábricas de Sheffield en 1851. </a:t>
            </a:r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A </a:t>
            </a:r>
            <a:r>
              <a:rPr lang="es-ES" sz="2800" dirty="0"/>
              <a:t>partir de 1860 </a:t>
            </a:r>
            <a:r>
              <a:rPr lang="es-ES" sz="2800" dirty="0" err="1"/>
              <a:t>empeza</a:t>
            </a:r>
            <a:r>
              <a:rPr lang="es-ES" sz="2800" dirty="0"/>
              <a:t> a desenvolverse en USA, Gran Bretaña e Francia o </a:t>
            </a:r>
            <a:r>
              <a:rPr lang="es-ES" sz="2800" dirty="0" err="1"/>
              <a:t>movemento</a:t>
            </a:r>
            <a:r>
              <a:rPr lang="es-ES" sz="2800" dirty="0"/>
              <a:t> </a:t>
            </a:r>
            <a:r>
              <a:rPr lang="es-ES" sz="2800" dirty="0" err="1"/>
              <a:t>sufraxista</a:t>
            </a:r>
            <a:r>
              <a:rPr lang="es-ES" sz="2800" dirty="0"/>
              <a:t> que </a:t>
            </a:r>
            <a:r>
              <a:rPr lang="es-ES" sz="2800" dirty="0" err="1"/>
              <a:t>esixía</a:t>
            </a:r>
            <a:r>
              <a:rPr lang="es-ES" sz="2800" dirty="0"/>
              <a:t> o voto para as mulleres. </a:t>
            </a:r>
            <a:endParaRPr lang="gl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0"/>
            <a:ext cx="4565650" cy="67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73" y="142802"/>
            <a:ext cx="7245227" cy="38037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0629" y="142802"/>
            <a:ext cx="4632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1897,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baixo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liderado de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Milicent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Garret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Fawcett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creouse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Unión Nacional de </a:t>
            </a: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Sociedades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Sufraxistas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esixir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voto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feminino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ante a negativa do Parlamento a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estender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voto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mulleres</a:t>
            </a: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0"/>
              </a:spcAft>
            </a:pPr>
            <a:endParaRPr lang="es-E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Tratou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coordinar a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súa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acción con sectores masculinos de distintos partidos, practicando o lobby parlamentario. </a:t>
            </a:r>
            <a:endParaRPr lang="es-E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Para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acadar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os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seus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obxectivos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promoveu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campañas propagandísticas,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mitins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grandes </a:t>
            </a:r>
            <a:r>
              <a:rPr lang="es-E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manifestacións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protesta.</a:t>
            </a:r>
            <a:endParaRPr lang="es-E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9" y="4302941"/>
            <a:ext cx="7428411" cy="22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85724" y="114300"/>
            <a:ext cx="7172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partir dos inicios do s. XX, o </a:t>
            </a:r>
            <a:r>
              <a:rPr lang="es-ES" sz="2400" dirty="0" err="1"/>
              <a:t>movemento</a:t>
            </a:r>
            <a:r>
              <a:rPr lang="es-ES" sz="2400" dirty="0"/>
              <a:t> </a:t>
            </a:r>
            <a:r>
              <a:rPr lang="es-ES" sz="2400" dirty="0" err="1"/>
              <a:t>sufraxista</a:t>
            </a:r>
            <a:r>
              <a:rPr lang="es-ES" sz="2400" dirty="0"/>
              <a:t> estaba </a:t>
            </a:r>
            <a:r>
              <a:rPr lang="es-ES" sz="2400" dirty="0" err="1"/>
              <a:t>dirixido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sufraxista</a:t>
            </a:r>
            <a:r>
              <a:rPr lang="es-ES" sz="2400" dirty="0"/>
              <a:t> inglesa </a:t>
            </a:r>
            <a:r>
              <a:rPr lang="es-ES" sz="2400" b="1" dirty="0" err="1"/>
              <a:t>Emmeline</a:t>
            </a:r>
            <a:r>
              <a:rPr lang="es-ES" sz="2400" b="1" dirty="0"/>
              <a:t> </a:t>
            </a:r>
            <a:r>
              <a:rPr lang="es-ES" sz="2400" b="1" dirty="0" err="1" smtClean="0"/>
              <a:t>Pankhurst</a:t>
            </a:r>
            <a:r>
              <a:rPr lang="es-ES" sz="2400" dirty="0" smtClean="0"/>
              <a:t>, fundadora </a:t>
            </a:r>
            <a:r>
              <a:rPr lang="es-ES" sz="2400" dirty="0"/>
              <a:t>da Unión </a:t>
            </a:r>
            <a:r>
              <a:rPr lang="es-ES" sz="2400" dirty="0" err="1"/>
              <a:t>Feminina</a:t>
            </a:r>
            <a:r>
              <a:rPr lang="es-ES" sz="2400" dirty="0"/>
              <a:t> Social e política en </a:t>
            </a:r>
            <a:r>
              <a:rPr lang="es-ES" sz="2400" dirty="0" smtClean="0"/>
              <a:t>1903, </a:t>
            </a:r>
            <a:r>
              <a:rPr lang="es-ES" sz="2400" dirty="0"/>
              <a:t>partidaria da acción directa mediante </a:t>
            </a:r>
            <a:r>
              <a:rPr lang="es-ES" sz="2400" dirty="0" err="1"/>
              <a:t>reunións</a:t>
            </a:r>
            <a:r>
              <a:rPr lang="es-ES" sz="2400" dirty="0"/>
              <a:t> públicas e marchas de </a:t>
            </a:r>
            <a:r>
              <a:rPr lang="es-ES" sz="2400" dirty="0" smtClean="0"/>
              <a:t>protesta.</a:t>
            </a:r>
          </a:p>
          <a:p>
            <a:pPr algn="just"/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281078"/>
            <a:ext cx="4538663" cy="61560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92279"/>
            <a:ext cx="7172326" cy="41838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08023" y="6078583"/>
            <a:ext cx="656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>
                <a:hlinkClick r:id="rId4"/>
              </a:rPr>
              <a:t>https://www.dropbox.com/scl/fi/ta2mcfhxcxu54gr0gcd29/Mrs-Pankhurst.mpeg?rlkey=z07xkc60apzooruffpjjjfb0m&amp;dl=0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6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1334</Words>
  <Application>Microsoft Office PowerPoint</Application>
  <PresentationFormat>Panorámica</PresentationFormat>
  <Paragraphs>71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Decidimos: Que todas aquelas leis que entren en conflito coa verdadeira e substancial felicidade da muller, son contrarias ó gran precepto da natureza e non teñen validez (...) Decidimos: Que todas as leis que impidan que a muller ocupe na sociedade a posición que a súa conciencia lle dite, ou que a sitúen nunha posición inferior ó home. Son contrarias ó gran precepto da natureza e, polo tanto, non teñen nin forza nin autoridade. Decidimos: Que a muller é igual ó home (...) e que polo ben da raza humana esixe que sexa recoñecida como tal. Decidimos: Que é deber das mulleres deste país asegurarse o sagrado dereito do voto.”               Declaración de Seneca Falls. Nova York. 1848</dc:title>
  <dc:creator>Usuario</dc:creator>
  <cp:lastModifiedBy>Usuario</cp:lastModifiedBy>
  <cp:revision>30</cp:revision>
  <dcterms:created xsi:type="dcterms:W3CDTF">2022-12-06T12:25:47Z</dcterms:created>
  <dcterms:modified xsi:type="dcterms:W3CDTF">2023-12-17T19:40:43Z</dcterms:modified>
</cp:coreProperties>
</file>