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88" r:id="rId4"/>
    <p:sldId id="289" r:id="rId5"/>
    <p:sldId id="290" r:id="rId6"/>
    <p:sldId id="291" r:id="rId7"/>
    <p:sldId id="292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72" r:id="rId18"/>
    <p:sldId id="273" r:id="rId19"/>
    <p:sldId id="274" r:id="rId20"/>
    <p:sldId id="275" r:id="rId21"/>
    <p:sldId id="276" r:id="rId22"/>
    <p:sldId id="277" r:id="rId23"/>
    <p:sldId id="267" r:id="rId24"/>
    <p:sldId id="268" r:id="rId25"/>
    <p:sldId id="269" r:id="rId26"/>
    <p:sldId id="270" r:id="rId27"/>
    <p:sldId id="271" r:id="rId28"/>
    <p:sldId id="265" r:id="rId29"/>
    <p:sldId id="266" r:id="rId30"/>
    <p:sldId id="263" r:id="rId31"/>
    <p:sldId id="264" r:id="rId32"/>
    <p:sldId id="257" r:id="rId33"/>
    <p:sldId id="258" r:id="rId34"/>
    <p:sldId id="259" r:id="rId35"/>
    <p:sldId id="260" r:id="rId36"/>
    <p:sldId id="261" r:id="rId37"/>
    <p:sldId id="293" r:id="rId38"/>
    <p:sldId id="294" r:id="rId39"/>
    <p:sldId id="295" r:id="rId4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84" d="100"/>
          <a:sy n="84" d="100"/>
        </p:scale>
        <p:origin x="44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CB059-C547-403C-B1F1-1049658FFB74}" type="datetimeFigureOut">
              <a:rPr lang="gl-ES" smtClean="0"/>
              <a:t>27/07/2025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98CC-F120-4B4E-9486-BF0F7845563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955287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CB059-C547-403C-B1F1-1049658FFB74}" type="datetimeFigureOut">
              <a:rPr lang="gl-ES" smtClean="0"/>
              <a:t>27/07/2025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98CC-F120-4B4E-9486-BF0F7845563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759454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CB059-C547-403C-B1F1-1049658FFB74}" type="datetimeFigureOut">
              <a:rPr lang="gl-ES" smtClean="0"/>
              <a:t>27/07/2025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98CC-F120-4B4E-9486-BF0F7845563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024666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CB059-C547-403C-B1F1-1049658FFB74}" type="datetimeFigureOut">
              <a:rPr lang="gl-ES" smtClean="0"/>
              <a:t>27/07/2025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98CC-F120-4B4E-9486-BF0F7845563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817119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CB059-C547-403C-B1F1-1049658FFB74}" type="datetimeFigureOut">
              <a:rPr lang="gl-ES" smtClean="0"/>
              <a:t>27/07/2025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98CC-F120-4B4E-9486-BF0F7845563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361880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CB059-C547-403C-B1F1-1049658FFB74}" type="datetimeFigureOut">
              <a:rPr lang="gl-ES" smtClean="0"/>
              <a:t>27/07/2025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98CC-F120-4B4E-9486-BF0F7845563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654211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CB059-C547-403C-B1F1-1049658FFB74}" type="datetimeFigureOut">
              <a:rPr lang="gl-ES" smtClean="0"/>
              <a:t>27/07/2025</a:t>
            </a:fld>
            <a:endParaRPr lang="gl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98CC-F120-4B4E-9486-BF0F7845563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546855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CB059-C547-403C-B1F1-1049658FFB74}" type="datetimeFigureOut">
              <a:rPr lang="gl-ES" smtClean="0"/>
              <a:t>27/07/2025</a:t>
            </a:fld>
            <a:endParaRPr lang="gl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98CC-F120-4B4E-9486-BF0F7845563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953032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CB059-C547-403C-B1F1-1049658FFB74}" type="datetimeFigureOut">
              <a:rPr lang="gl-ES" smtClean="0"/>
              <a:t>27/07/2025</a:t>
            </a:fld>
            <a:endParaRPr lang="gl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98CC-F120-4B4E-9486-BF0F7845563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192355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CB059-C547-403C-B1F1-1049658FFB74}" type="datetimeFigureOut">
              <a:rPr lang="gl-ES" smtClean="0"/>
              <a:t>27/07/2025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98CC-F120-4B4E-9486-BF0F7845563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636386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gl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CB059-C547-403C-B1F1-1049658FFB74}" type="datetimeFigureOut">
              <a:rPr lang="gl-ES" smtClean="0"/>
              <a:t>27/07/2025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498CC-F120-4B4E-9486-BF0F7845563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508372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13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CB059-C547-403C-B1F1-1049658FFB74}" type="datetimeFigureOut">
              <a:rPr lang="gl-ES" smtClean="0"/>
              <a:t>27/07/2025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498CC-F120-4B4E-9486-BF0F7845563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826338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385987" y="0"/>
            <a:ext cx="32608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gl-ES" sz="4800" dirty="0" smtClean="0"/>
              <a:t>FUTURISMO</a:t>
            </a:r>
            <a:endParaRPr lang="gl-ES" sz="48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777" y="830997"/>
            <a:ext cx="7650891" cy="552602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089679" y="6357024"/>
            <a:ext cx="6330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 smtClean="0"/>
              <a:t>BOCCIONI. Dinamismo dun ciclista. 1913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409397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04088" y="713232"/>
            <a:ext cx="341071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En 1911 pinta </a:t>
            </a:r>
            <a:endParaRPr lang="es-ES" sz="2000" dirty="0" smtClean="0"/>
          </a:p>
          <a:p>
            <a:pPr algn="just"/>
            <a:r>
              <a:rPr lang="es-ES" sz="2000" dirty="0" smtClean="0"/>
              <a:t/>
            </a:r>
            <a:br>
              <a:rPr lang="es-ES" sz="2000" dirty="0" smtClean="0"/>
            </a:br>
            <a:r>
              <a:rPr lang="es-ES" sz="2000" dirty="0" smtClean="0"/>
              <a:t>       “</a:t>
            </a:r>
            <a:r>
              <a:rPr lang="es-ES" sz="2000" dirty="0"/>
              <a:t>a rúa entra na casa”,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err="1" smtClean="0"/>
              <a:t>onde</a:t>
            </a:r>
            <a:r>
              <a:rPr lang="es-ES" sz="2000" dirty="0" smtClean="0"/>
              <a:t> </a:t>
            </a:r>
            <a:r>
              <a:rPr lang="es-ES" sz="2000" dirty="0"/>
              <a:t>pretende crear a sensación que se experimentaría </a:t>
            </a:r>
            <a:r>
              <a:rPr lang="es-ES" sz="2000" dirty="0" err="1"/>
              <a:t>ó</a:t>
            </a:r>
            <a:r>
              <a:rPr lang="es-ES" sz="2000" dirty="0"/>
              <a:t> abrir </a:t>
            </a:r>
            <a:r>
              <a:rPr lang="es-ES" sz="2000" dirty="0" err="1"/>
              <a:t>unha</a:t>
            </a:r>
            <a:r>
              <a:rPr lang="es-ES" sz="2000" dirty="0"/>
              <a:t> </a:t>
            </a:r>
            <a:r>
              <a:rPr lang="es-ES" sz="2000" dirty="0" err="1"/>
              <a:t>fiestra</a:t>
            </a:r>
            <a:r>
              <a:rPr lang="es-ES" sz="2000" dirty="0"/>
              <a:t>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Está </a:t>
            </a:r>
            <a:r>
              <a:rPr lang="es-ES" sz="2000" dirty="0"/>
              <a:t>influenciado polos principios de interpenetración e disrupción espacial, </a:t>
            </a:r>
            <a:r>
              <a:rPr lang="es-ES" sz="2000" dirty="0" err="1"/>
              <a:t>incluídos</a:t>
            </a:r>
            <a:r>
              <a:rPr lang="es-ES" sz="2000" dirty="0"/>
              <a:t> no </a:t>
            </a:r>
            <a:r>
              <a:rPr lang="es-ES" sz="2000" dirty="0" err="1"/>
              <a:t>seu</a:t>
            </a:r>
            <a:r>
              <a:rPr lang="es-ES" sz="2000" dirty="0"/>
              <a:t> </a:t>
            </a:r>
            <a:r>
              <a:rPr lang="es-ES" sz="2000" dirty="0" err="1"/>
              <a:t>manifesto</a:t>
            </a:r>
            <a:r>
              <a:rPr lang="es-ES" sz="2000" dirty="0"/>
              <a:t> de 1911.</a:t>
            </a:r>
          </a:p>
        </p:txBody>
      </p:sp>
      <p:pic>
        <p:nvPicPr>
          <p:cNvPr id="1026" name="Picture 2" descr="https://www.reprodart.com/kunst/umberto_boccioni/boccioni_der_laerm_der_strae_dringt_in_das_ha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566" y="173735"/>
            <a:ext cx="6391529" cy="639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20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74904" y="841248"/>
            <a:ext cx="395020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err="1"/>
              <a:t>Neste</a:t>
            </a:r>
            <a:r>
              <a:rPr lang="es-ES" dirty="0"/>
              <a:t> </a:t>
            </a:r>
            <a:r>
              <a:rPr lang="es-ES" dirty="0" err="1"/>
              <a:t>mesmo</a:t>
            </a:r>
            <a:r>
              <a:rPr lang="es-ES" dirty="0"/>
              <a:t> ano </a:t>
            </a:r>
            <a:r>
              <a:rPr lang="es-ES" dirty="0" smtClean="0"/>
              <a:t>de 1911 pinta </a:t>
            </a:r>
            <a:r>
              <a:rPr lang="es-ES" dirty="0"/>
              <a:t>o tríptico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“</a:t>
            </a:r>
            <a:r>
              <a:rPr lang="es-ES" dirty="0"/>
              <a:t>Os estados de </a:t>
            </a:r>
            <a:r>
              <a:rPr lang="es-ES" dirty="0" smtClean="0"/>
              <a:t>ánimo”</a:t>
            </a:r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 </a:t>
            </a:r>
            <a:r>
              <a:rPr lang="es-ES" dirty="0"/>
              <a:t>a </a:t>
            </a:r>
            <a:r>
              <a:rPr lang="es-ES" dirty="0" err="1"/>
              <a:t>primeira</a:t>
            </a:r>
            <a:r>
              <a:rPr lang="es-ES" dirty="0"/>
              <a:t> gran afirmación do futurismo </a:t>
            </a:r>
            <a:r>
              <a:rPr lang="es-ES" dirty="0" err="1"/>
              <a:t>onde</a:t>
            </a:r>
            <a:r>
              <a:rPr lang="es-ES" dirty="0"/>
              <a:t> se sintetiza o interese teórico polo cubismo, as ideas do filósofo francés Bergson e a experiencia do artista.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No </a:t>
            </a:r>
            <a:r>
              <a:rPr lang="es-ES" dirty="0"/>
              <a:t>panel central representa “os </a:t>
            </a:r>
            <a:r>
              <a:rPr lang="es-ES" dirty="0" err="1"/>
              <a:t>adeuses</a:t>
            </a:r>
            <a:r>
              <a:rPr lang="es-ES" dirty="0"/>
              <a:t>”, </a:t>
            </a:r>
            <a:r>
              <a:rPr lang="es-ES" dirty="0" err="1"/>
              <a:t>pretendendo</a:t>
            </a:r>
            <a:r>
              <a:rPr lang="es-ES" dirty="0"/>
              <a:t> captar a esencia da emoción do </a:t>
            </a:r>
            <a:r>
              <a:rPr lang="es-ES" dirty="0" err="1"/>
              <a:t>adeus</a:t>
            </a:r>
            <a:r>
              <a:rPr lang="es-ES" dirty="0"/>
              <a:t> como un </a:t>
            </a:r>
            <a:r>
              <a:rPr lang="es-ES" dirty="0" err="1"/>
              <a:t>xeroglífico</a:t>
            </a:r>
            <a:r>
              <a:rPr lang="es-ES" dirty="0"/>
              <a:t> que combina </a:t>
            </a:r>
            <a:r>
              <a:rPr lang="es-ES" dirty="0" err="1"/>
              <a:t>lembranzas</a:t>
            </a:r>
            <a:r>
              <a:rPr lang="es-ES" dirty="0"/>
              <a:t> repentinas, </a:t>
            </a:r>
            <a:r>
              <a:rPr lang="es-ES" dirty="0" err="1"/>
              <a:t>sentimentos</a:t>
            </a:r>
            <a:r>
              <a:rPr lang="es-ES" dirty="0"/>
              <a:t> de separación e a participación na </a:t>
            </a:r>
            <a:r>
              <a:rPr lang="es-ES" dirty="0" err="1"/>
              <a:t>viaxe</a:t>
            </a:r>
            <a:r>
              <a:rPr lang="es-ES" dirty="0"/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8744" y="3743229"/>
            <a:ext cx="3370017" cy="255538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638" y="3743229"/>
            <a:ext cx="3559066" cy="261088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9331" y="320041"/>
            <a:ext cx="4343853" cy="324030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9829800" y="2414016"/>
            <a:ext cx="1709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 smtClean="0"/>
              <a:t>Os Adeuses</a:t>
            </a:r>
            <a:endParaRPr lang="gl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4425696" y="6354109"/>
            <a:ext cx="317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 smtClean="0"/>
              <a:t>Os que se quedan</a:t>
            </a:r>
            <a:endParaRPr lang="gl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8369272" y="6361648"/>
            <a:ext cx="310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 smtClean="0"/>
              <a:t>Os que se van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60624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20624" y="320040"/>
            <a:ext cx="387705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En 1912 pinta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“</a:t>
            </a:r>
            <a:r>
              <a:rPr lang="es-ES" sz="2000" dirty="0" err="1"/>
              <a:t>Elasticidade</a:t>
            </a:r>
            <a:r>
              <a:rPr lang="es-ES" sz="2000" dirty="0" smtClean="0"/>
              <a:t>”.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 </a:t>
            </a:r>
            <a:r>
              <a:rPr lang="es-ES" sz="2000" dirty="0" err="1"/>
              <a:t>Nesta</a:t>
            </a:r>
            <a:r>
              <a:rPr lang="es-ES" sz="2000" dirty="0"/>
              <a:t> obra trata de representar a </a:t>
            </a:r>
            <a:r>
              <a:rPr lang="es-ES" sz="2000" dirty="0" err="1"/>
              <a:t>enerxía</a:t>
            </a:r>
            <a:r>
              <a:rPr lang="es-ES" sz="2000" dirty="0"/>
              <a:t> da </a:t>
            </a:r>
            <a:r>
              <a:rPr lang="es-ES" sz="2000" dirty="0" err="1"/>
              <a:t>modernidade</a:t>
            </a:r>
            <a:r>
              <a:rPr lang="es-ES" sz="2000" dirty="0"/>
              <a:t> en pleno </a:t>
            </a:r>
            <a:r>
              <a:rPr lang="es-ES" sz="2000" dirty="0" err="1"/>
              <a:t>desenvolvemento</a:t>
            </a:r>
            <a:r>
              <a:rPr lang="es-ES" sz="2000" dirty="0"/>
              <a:t> a principios do s. XX.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Presenta </a:t>
            </a:r>
            <a:r>
              <a:rPr lang="es-ES" sz="2000" dirty="0" err="1"/>
              <a:t>unha</a:t>
            </a:r>
            <a:r>
              <a:rPr lang="es-ES" sz="2000" dirty="0"/>
              <a:t> composición </a:t>
            </a:r>
            <a:r>
              <a:rPr lang="es-ES" sz="2000" dirty="0" err="1"/>
              <a:t>enérxica</a:t>
            </a:r>
            <a:r>
              <a:rPr lang="es-ES" sz="2000" dirty="0"/>
              <a:t> e vibrante con formas </a:t>
            </a:r>
            <a:r>
              <a:rPr lang="es-ES" sz="2000" dirty="0" err="1"/>
              <a:t>xeométricas</a:t>
            </a:r>
            <a:r>
              <a:rPr lang="es-ES" sz="2000" dirty="0"/>
              <a:t> estilizadas que </a:t>
            </a:r>
            <a:r>
              <a:rPr lang="es-ES" sz="2000" dirty="0" err="1"/>
              <a:t>suxiren</a:t>
            </a:r>
            <a:r>
              <a:rPr lang="es-ES" sz="2000" dirty="0"/>
              <a:t> </a:t>
            </a:r>
            <a:r>
              <a:rPr lang="es-ES" sz="2000" dirty="0" err="1"/>
              <a:t>movemento</a:t>
            </a:r>
            <a:r>
              <a:rPr lang="es-ES" sz="2000" dirty="0"/>
              <a:t> e </a:t>
            </a:r>
            <a:r>
              <a:rPr lang="es-ES" sz="2000" dirty="0" err="1"/>
              <a:t>velocidade</a:t>
            </a:r>
            <a:r>
              <a:rPr lang="es-ES" sz="2000" dirty="0"/>
              <a:t>, creando </a:t>
            </a:r>
            <a:r>
              <a:rPr lang="es-ES" sz="2000" dirty="0" err="1"/>
              <a:t>unha</a:t>
            </a:r>
            <a:r>
              <a:rPr lang="es-ES" sz="2000" dirty="0"/>
              <a:t> sensación de fluidez e cambio constante.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A </a:t>
            </a:r>
            <a:r>
              <a:rPr lang="es-ES" sz="2000" dirty="0" err="1"/>
              <a:t>súa</a:t>
            </a:r>
            <a:r>
              <a:rPr lang="es-ES" sz="2000" dirty="0"/>
              <a:t> </a:t>
            </a:r>
            <a:r>
              <a:rPr lang="es-ES" sz="2000" dirty="0" err="1"/>
              <a:t>cor</a:t>
            </a:r>
            <a:r>
              <a:rPr lang="es-ES" sz="2000" dirty="0"/>
              <a:t> é vibrante e </a:t>
            </a:r>
            <a:r>
              <a:rPr lang="es-ES" sz="2000" dirty="0" err="1"/>
              <a:t>chea</a:t>
            </a:r>
            <a:r>
              <a:rPr lang="es-ES" sz="2000" dirty="0"/>
              <a:t> de contrastes e o estado de ánimo </a:t>
            </a:r>
            <a:r>
              <a:rPr lang="es-ES" sz="2000" dirty="0" err="1"/>
              <a:t>exprésase</a:t>
            </a:r>
            <a:r>
              <a:rPr lang="es-ES" sz="2000" dirty="0"/>
              <a:t> a través de </a:t>
            </a:r>
            <a:r>
              <a:rPr lang="es-ES" sz="2000" dirty="0" err="1"/>
              <a:t>liñas</a:t>
            </a:r>
            <a:r>
              <a:rPr lang="es-ES" sz="2000" dirty="0"/>
              <a:t> onduladas e </a:t>
            </a:r>
            <a:r>
              <a:rPr lang="es-ES" sz="2000" dirty="0" err="1"/>
              <a:t>lóstregos</a:t>
            </a:r>
            <a:r>
              <a:rPr lang="es-ES" sz="2000" dirty="0"/>
              <a:t> de luz.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087" y="100584"/>
            <a:ext cx="6570897" cy="662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1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74320" y="1207008"/>
            <a:ext cx="3657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En “dinamismo </a:t>
            </a:r>
            <a:r>
              <a:rPr lang="es-ES" sz="2000" dirty="0" err="1"/>
              <a:t>dun</a:t>
            </a:r>
            <a:r>
              <a:rPr lang="es-ES" sz="2000" dirty="0"/>
              <a:t> ciclista”, obra de 1913, </a:t>
            </a:r>
            <a:r>
              <a:rPr lang="es-ES" sz="2000" dirty="0" err="1"/>
              <a:t>tratou</a:t>
            </a:r>
            <a:r>
              <a:rPr lang="es-ES" sz="2000" dirty="0"/>
              <a:t> de traducir as </a:t>
            </a:r>
            <a:r>
              <a:rPr lang="es-ES" sz="2000" dirty="0" err="1"/>
              <a:t>súas</a:t>
            </a:r>
            <a:r>
              <a:rPr lang="es-ES" sz="2000" dirty="0"/>
              <a:t> </a:t>
            </a:r>
            <a:r>
              <a:rPr lang="es-ES" sz="2000" dirty="0" err="1"/>
              <a:t>revelacións</a:t>
            </a:r>
            <a:r>
              <a:rPr lang="es-ES" sz="2000" dirty="0"/>
              <a:t> escultóricas </a:t>
            </a:r>
            <a:r>
              <a:rPr lang="es-ES" sz="2000" dirty="0" err="1"/>
              <a:t>ó</a:t>
            </a:r>
            <a:r>
              <a:rPr lang="es-ES" sz="2000" dirty="0"/>
              <a:t> </a:t>
            </a:r>
            <a:r>
              <a:rPr lang="es-ES" sz="2000" dirty="0" err="1"/>
              <a:t>lenzo</a:t>
            </a:r>
            <a:r>
              <a:rPr lang="es-ES" sz="2000" dirty="0"/>
              <a:t>, a partir dos </a:t>
            </a:r>
            <a:r>
              <a:rPr lang="es-ES" sz="2000" dirty="0" err="1"/>
              <a:t>seus</a:t>
            </a:r>
            <a:r>
              <a:rPr lang="es-ES" sz="2000" dirty="0"/>
              <a:t> </a:t>
            </a:r>
            <a:r>
              <a:rPr lang="es-ES" sz="2000" dirty="0" err="1"/>
              <a:t>estudos</a:t>
            </a:r>
            <a:r>
              <a:rPr lang="es-ES" sz="2000" dirty="0"/>
              <a:t> analíticos sobre o </a:t>
            </a:r>
            <a:r>
              <a:rPr lang="es-ES" sz="2000" dirty="0" err="1"/>
              <a:t>movemento</a:t>
            </a:r>
            <a:r>
              <a:rPr lang="es-ES" sz="2000" dirty="0"/>
              <a:t> humano e os </a:t>
            </a:r>
            <a:r>
              <a:rPr lang="es-ES" sz="2000" dirty="0" err="1"/>
              <a:t>seus</a:t>
            </a:r>
            <a:r>
              <a:rPr lang="es-ES" sz="2000" dirty="0"/>
              <a:t> </a:t>
            </a:r>
            <a:r>
              <a:rPr lang="es-ES" sz="2000" dirty="0" err="1"/>
              <a:t>cadros</a:t>
            </a:r>
            <a:r>
              <a:rPr lang="es-ES" sz="2000" dirty="0"/>
              <a:t> </a:t>
            </a:r>
            <a:r>
              <a:rPr lang="es-ES" sz="2000" dirty="0" err="1"/>
              <a:t>máis</a:t>
            </a:r>
            <a:r>
              <a:rPr lang="es-ES" sz="2000" dirty="0"/>
              <a:t> abstractos.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err="1" smtClean="0"/>
              <a:t>Emprega</a:t>
            </a:r>
            <a:r>
              <a:rPr lang="es-ES" sz="2000" dirty="0" smtClean="0"/>
              <a:t> </a:t>
            </a:r>
            <a:r>
              <a:rPr lang="es-ES" sz="2000" dirty="0"/>
              <a:t>planos de </a:t>
            </a:r>
            <a:r>
              <a:rPr lang="es-ES" sz="2000" dirty="0" err="1"/>
              <a:t>cor</a:t>
            </a:r>
            <a:r>
              <a:rPr lang="es-ES" sz="2000" dirty="0"/>
              <a:t> cambiante e contrastes </a:t>
            </a:r>
            <a:r>
              <a:rPr lang="es-ES" sz="2000" dirty="0" err="1"/>
              <a:t>estruturais</a:t>
            </a:r>
            <a:r>
              <a:rPr lang="es-ES" sz="2000" dirty="0"/>
              <a:t> que funde a figura </a:t>
            </a:r>
            <a:r>
              <a:rPr lang="es-ES" sz="2000" dirty="0" err="1"/>
              <a:t>co</a:t>
            </a:r>
            <a:r>
              <a:rPr lang="es-ES" sz="2000" dirty="0"/>
              <a:t> medio que </a:t>
            </a:r>
            <a:r>
              <a:rPr lang="es-ES" sz="2000" dirty="0" err="1"/>
              <a:t>lle</a:t>
            </a:r>
            <a:r>
              <a:rPr lang="es-ES" sz="2000" dirty="0"/>
              <a:t> rodea para transmitir a impresión </a:t>
            </a:r>
            <a:r>
              <a:rPr lang="es-ES" sz="2000" dirty="0" err="1"/>
              <a:t>dun</a:t>
            </a:r>
            <a:r>
              <a:rPr lang="es-ES" sz="2000" dirty="0"/>
              <a:t> ciclista que se </a:t>
            </a:r>
            <a:r>
              <a:rPr lang="es-ES" sz="2000" dirty="0" err="1"/>
              <a:t>move</a:t>
            </a:r>
            <a:r>
              <a:rPr lang="es-ES" sz="2000" dirty="0"/>
              <a:t> no </a:t>
            </a:r>
            <a:r>
              <a:rPr lang="es-ES" sz="2000" dirty="0" err="1"/>
              <a:t>espazo</a:t>
            </a:r>
            <a:r>
              <a:rPr lang="es-ES" sz="2000" dirty="0"/>
              <a:t> e no tempo.</a:t>
            </a:r>
          </a:p>
        </p:txBody>
      </p:sp>
      <p:pic>
        <p:nvPicPr>
          <p:cNvPr id="3074" name="Picture 2" descr="https://i.pinimg.com/originals/de/42/b4/de42b41cb865d0c5933661c50cb124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103" y="489806"/>
            <a:ext cx="7963519" cy="595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68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02336" y="530352"/>
            <a:ext cx="26060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err="1"/>
              <a:t>Boccioni</a:t>
            </a:r>
            <a:r>
              <a:rPr lang="es-ES" sz="2000" dirty="0"/>
              <a:t>, partidario da entrada de Italia na 1ª Guerra Mundial, (</a:t>
            </a:r>
            <a:r>
              <a:rPr lang="es-ES" sz="2000" dirty="0" err="1"/>
              <a:t>morreu</a:t>
            </a:r>
            <a:r>
              <a:rPr lang="es-ES" sz="2000" dirty="0"/>
              <a:t> </a:t>
            </a:r>
            <a:r>
              <a:rPr lang="es-ES" sz="2000" dirty="0" err="1"/>
              <a:t>nunha</a:t>
            </a:r>
            <a:r>
              <a:rPr lang="es-ES" sz="2000" dirty="0"/>
              <a:t> caída de </a:t>
            </a:r>
            <a:r>
              <a:rPr lang="es-ES" sz="2000" dirty="0" err="1"/>
              <a:t>cabalo</a:t>
            </a:r>
            <a:r>
              <a:rPr lang="es-ES" sz="2000" dirty="0"/>
              <a:t> en 1916), pinta en 1915,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/>
              <a:t> </a:t>
            </a:r>
            <a:r>
              <a:rPr lang="es-ES" sz="2000" dirty="0" smtClean="0"/>
              <a:t>   “carga </a:t>
            </a:r>
            <a:r>
              <a:rPr lang="es-ES" sz="2000" dirty="0"/>
              <a:t>de </a:t>
            </a:r>
            <a:r>
              <a:rPr lang="es-ES" sz="2000" dirty="0" err="1"/>
              <a:t>lanceiros</a:t>
            </a:r>
            <a:r>
              <a:rPr lang="es-ES" sz="2000" dirty="0"/>
              <a:t>”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err="1" smtClean="0"/>
              <a:t>onde</a:t>
            </a:r>
            <a:r>
              <a:rPr lang="es-ES" sz="2000" dirty="0" smtClean="0"/>
              <a:t> </a:t>
            </a:r>
            <a:r>
              <a:rPr lang="es-ES" sz="2000" dirty="0"/>
              <a:t>se representa </a:t>
            </a:r>
            <a:r>
              <a:rPr lang="es-ES" sz="2000" dirty="0" err="1"/>
              <a:t>unha</a:t>
            </a:r>
            <a:r>
              <a:rPr lang="es-ES" sz="2000" dirty="0"/>
              <a:t> carga da </a:t>
            </a:r>
            <a:r>
              <a:rPr lang="es-ES" sz="2000" dirty="0" err="1"/>
              <a:t>cabalería</a:t>
            </a:r>
            <a:r>
              <a:rPr lang="es-ES" sz="2000" dirty="0"/>
              <a:t> francesa contra </a:t>
            </a:r>
            <a:r>
              <a:rPr lang="es-ES" sz="2000" dirty="0" err="1"/>
              <a:t>unha</a:t>
            </a:r>
            <a:r>
              <a:rPr lang="es-ES" sz="2000" dirty="0"/>
              <a:t> </a:t>
            </a:r>
            <a:r>
              <a:rPr lang="es-ES" sz="2000" dirty="0" err="1"/>
              <a:t>trincheira</a:t>
            </a:r>
            <a:r>
              <a:rPr lang="es-ES" sz="2000" dirty="0"/>
              <a:t> </a:t>
            </a:r>
            <a:r>
              <a:rPr lang="es-ES" sz="2000" dirty="0" err="1"/>
              <a:t>alemá</a:t>
            </a:r>
            <a:r>
              <a:rPr lang="es-ES" sz="2000" dirty="0"/>
              <a:t>, sobre recortes de prensa que describen ataques franceses durante a Guerra.</a:t>
            </a:r>
          </a:p>
        </p:txBody>
      </p:sp>
      <p:pic>
        <p:nvPicPr>
          <p:cNvPr id="4098" name="Picture 2" descr="https://i.pinimg.com/736x/76/a3/ec/76a3ec7c96fcdc9041e2460f19f7b48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248" y="460254"/>
            <a:ext cx="8741900" cy="577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96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66344" y="173736"/>
            <a:ext cx="416966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Boccioni</a:t>
            </a:r>
            <a:r>
              <a:rPr lang="es-ES" dirty="0"/>
              <a:t> </a:t>
            </a:r>
            <a:r>
              <a:rPr lang="es-ES" dirty="0" smtClean="0"/>
              <a:t> </a:t>
            </a:r>
            <a:r>
              <a:rPr lang="es-ES" b="1" u="sng" dirty="0" smtClean="0"/>
              <a:t>escultor.</a:t>
            </a:r>
            <a:r>
              <a:rPr lang="es-ES" dirty="0" smtClean="0"/>
              <a:t> </a:t>
            </a:r>
          </a:p>
          <a:p>
            <a:r>
              <a:rPr lang="es-ES" dirty="0" smtClean="0"/>
              <a:t>En </a:t>
            </a:r>
            <a:r>
              <a:rPr lang="es-ES" dirty="0"/>
              <a:t>1912 </a:t>
            </a:r>
            <a:r>
              <a:rPr lang="es-ES" dirty="0" err="1"/>
              <a:t>escribiu</a:t>
            </a:r>
            <a:r>
              <a:rPr lang="es-ES" dirty="0"/>
              <a:t> o </a:t>
            </a:r>
            <a:r>
              <a:rPr lang="es-ES" dirty="0" err="1"/>
              <a:t>Manifesto</a:t>
            </a:r>
            <a:r>
              <a:rPr lang="es-ES" dirty="0"/>
              <a:t> da escultura futurista:</a:t>
            </a:r>
          </a:p>
          <a:p>
            <a:r>
              <a:rPr lang="es-ES" dirty="0"/>
              <a:t>“ Proclamemos a </a:t>
            </a:r>
            <a:r>
              <a:rPr lang="es-ES" b="1" dirty="0"/>
              <a:t>SUPRESIÓN ABSOLUTA E DEFINITIVA DA LIÑA FINITA E DA ESTATUA DE FORMA PECHADA, ABRAMOS O CORPO EN CANLE, INCORPORÁNDOLLE O QUE LLE RODEA</a:t>
            </a:r>
            <a:r>
              <a:rPr lang="es-ES" b="1" dirty="0" smtClean="0"/>
              <a:t>..”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Para este </a:t>
            </a:r>
            <a:r>
              <a:rPr lang="es-ES" dirty="0" err="1"/>
              <a:t>obxectivo</a:t>
            </a:r>
            <a:r>
              <a:rPr lang="es-ES" dirty="0"/>
              <a:t> incorpora na escultura todo </a:t>
            </a:r>
            <a:r>
              <a:rPr lang="es-ES" dirty="0" err="1"/>
              <a:t>xénero</a:t>
            </a:r>
            <a:r>
              <a:rPr lang="es-ES" dirty="0"/>
              <a:t> de </a:t>
            </a:r>
            <a:r>
              <a:rPr lang="es-ES" dirty="0" err="1"/>
              <a:t>materiais</a:t>
            </a:r>
            <a:r>
              <a:rPr lang="es-ES" dirty="0"/>
              <a:t> como cristal, madeira, cartón, ferro, cemento, crinas de </a:t>
            </a:r>
            <a:r>
              <a:rPr lang="es-ES" dirty="0" err="1"/>
              <a:t>cabalo</a:t>
            </a:r>
            <a:r>
              <a:rPr lang="es-ES" dirty="0"/>
              <a:t>, </a:t>
            </a:r>
            <a:r>
              <a:rPr lang="es-ES" dirty="0" err="1"/>
              <a:t>coiro</a:t>
            </a:r>
            <a:r>
              <a:rPr lang="es-ES" dirty="0"/>
              <a:t>, teas, </a:t>
            </a:r>
            <a:r>
              <a:rPr lang="es-ES" dirty="0" err="1"/>
              <a:t>espellos</a:t>
            </a:r>
            <a:r>
              <a:rPr lang="es-ES" dirty="0"/>
              <a:t>, luz eléctrica...incluso a </a:t>
            </a:r>
            <a:r>
              <a:rPr lang="es-ES" dirty="0" err="1" smtClean="0"/>
              <a:t>posibilidade</a:t>
            </a:r>
            <a:r>
              <a:rPr lang="es-ES" dirty="0" smtClean="0"/>
              <a:t> </a:t>
            </a:r>
            <a:r>
              <a:rPr lang="es-ES" dirty="0"/>
              <a:t>de incorporar motores para que as esculturas se </a:t>
            </a:r>
            <a:r>
              <a:rPr lang="es-ES" dirty="0" err="1"/>
              <a:t>movan</a:t>
            </a:r>
            <a:r>
              <a:rPr lang="es-ES" dirty="0"/>
              <a:t>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err="1" smtClean="0"/>
              <a:t>Nas</a:t>
            </a:r>
            <a:r>
              <a:rPr lang="es-ES" dirty="0" smtClean="0"/>
              <a:t> </a:t>
            </a:r>
            <a:r>
              <a:rPr lang="es-ES" dirty="0" err="1"/>
              <a:t>súas</a:t>
            </a:r>
            <a:r>
              <a:rPr lang="es-ES" dirty="0"/>
              <a:t> esculturas </a:t>
            </a:r>
            <a:r>
              <a:rPr lang="es-ES" dirty="0" err="1"/>
              <a:t>interpenétranse</a:t>
            </a:r>
            <a:r>
              <a:rPr lang="es-ES" dirty="0"/>
              <a:t> </a:t>
            </a:r>
            <a:r>
              <a:rPr lang="es-ES" dirty="0" err="1"/>
              <a:t>obxectos</a:t>
            </a:r>
            <a:r>
              <a:rPr lang="es-ES" dirty="0"/>
              <a:t> distintos (</a:t>
            </a:r>
            <a:r>
              <a:rPr lang="es-ES" dirty="0" err="1"/>
              <a:t>unha</a:t>
            </a:r>
            <a:r>
              <a:rPr lang="es-ES" dirty="0"/>
              <a:t> cabeza, </a:t>
            </a:r>
            <a:r>
              <a:rPr lang="es-ES" dirty="0" err="1"/>
              <a:t>unha</a:t>
            </a:r>
            <a:r>
              <a:rPr lang="es-ES" dirty="0"/>
              <a:t> </a:t>
            </a:r>
            <a:r>
              <a:rPr lang="es-ES" dirty="0" err="1"/>
              <a:t>fiestra</a:t>
            </a:r>
            <a:r>
              <a:rPr lang="es-ES" dirty="0"/>
              <a:t>, un marco, </a:t>
            </a:r>
            <a:r>
              <a:rPr lang="es-ES" dirty="0" err="1"/>
              <a:t>unha</a:t>
            </a:r>
            <a:r>
              <a:rPr lang="es-ES" dirty="0"/>
              <a:t> luz...). As formas </a:t>
            </a:r>
            <a:r>
              <a:rPr lang="es-ES" dirty="0" err="1"/>
              <a:t>ábrense</a:t>
            </a:r>
            <a:r>
              <a:rPr lang="es-ES" dirty="0"/>
              <a:t>, revelando a </a:t>
            </a:r>
            <a:r>
              <a:rPr lang="es-ES" dirty="0" err="1"/>
              <a:t>estrutura</a:t>
            </a:r>
            <a:r>
              <a:rPr lang="es-ES" dirty="0"/>
              <a:t> interior da estatua e </a:t>
            </a:r>
            <a:r>
              <a:rPr lang="es-ES" dirty="0" err="1"/>
              <a:t>fundíndoa</a:t>
            </a:r>
            <a:r>
              <a:rPr lang="es-ES" dirty="0"/>
              <a:t> </a:t>
            </a:r>
            <a:r>
              <a:rPr lang="es-ES" dirty="0" err="1"/>
              <a:t>co</a:t>
            </a:r>
            <a:r>
              <a:rPr lang="es-ES" dirty="0"/>
              <a:t> </a:t>
            </a:r>
            <a:r>
              <a:rPr lang="es-ES" dirty="0" err="1"/>
              <a:t>espazo</a:t>
            </a:r>
            <a:r>
              <a:rPr lang="es-ES" dirty="0"/>
              <a:t> que a </a:t>
            </a:r>
            <a:r>
              <a:rPr lang="es-ES" dirty="0" err="1"/>
              <a:t>envolve</a:t>
            </a:r>
            <a:r>
              <a:rPr lang="es-ES" dirty="0"/>
              <a:t>.</a:t>
            </a:r>
          </a:p>
        </p:txBody>
      </p:sp>
      <p:pic>
        <p:nvPicPr>
          <p:cNvPr id="7170" name="Picture 2" descr="https://i.pinimg.com/originals/ab/7a/ea/ab7aeadb1ef9ff73dcb848b20cb7361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592" y="334880"/>
            <a:ext cx="4846320" cy="638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85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76072" y="521208"/>
            <a:ext cx="371246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A </a:t>
            </a:r>
            <a:r>
              <a:rPr lang="es-ES" sz="2000" dirty="0" err="1"/>
              <a:t>súa</a:t>
            </a:r>
            <a:r>
              <a:rPr lang="es-ES" sz="2000" dirty="0"/>
              <a:t> obra </a:t>
            </a:r>
            <a:r>
              <a:rPr lang="es-ES" sz="2000" dirty="0" err="1"/>
              <a:t>máis</a:t>
            </a:r>
            <a:r>
              <a:rPr lang="es-ES" sz="2000" dirty="0"/>
              <a:t> </a:t>
            </a:r>
            <a:r>
              <a:rPr lang="es-ES" sz="2000" dirty="0" err="1"/>
              <a:t>coñecida</a:t>
            </a:r>
            <a:r>
              <a:rPr lang="es-ES" sz="2000" dirty="0"/>
              <a:t>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“</a:t>
            </a:r>
            <a:r>
              <a:rPr lang="es-ES" sz="2000" dirty="0"/>
              <a:t>Formas únicas de </a:t>
            </a:r>
            <a:r>
              <a:rPr lang="es-ES" sz="2000" dirty="0" err="1"/>
              <a:t>continuidade</a:t>
            </a:r>
            <a:r>
              <a:rPr lang="es-ES" sz="2000" dirty="0"/>
              <a:t> no </a:t>
            </a:r>
            <a:r>
              <a:rPr lang="es-ES" sz="2000" dirty="0" err="1"/>
              <a:t>espazo</a:t>
            </a:r>
            <a:r>
              <a:rPr lang="es-ES" sz="2000" dirty="0"/>
              <a:t>”,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é </a:t>
            </a:r>
            <a:r>
              <a:rPr lang="es-ES" sz="2000" dirty="0"/>
              <a:t>a </a:t>
            </a:r>
            <a:r>
              <a:rPr lang="es-ES" sz="2000" dirty="0" err="1"/>
              <a:t>súa</a:t>
            </a:r>
            <a:r>
              <a:rPr lang="es-ES" sz="2000" dirty="0"/>
              <a:t> forma </a:t>
            </a:r>
            <a:r>
              <a:rPr lang="es-ES" sz="2000" dirty="0" err="1"/>
              <a:t>máis</a:t>
            </a:r>
            <a:r>
              <a:rPr lang="es-ES" sz="2000" dirty="0"/>
              <a:t> lograda, </a:t>
            </a:r>
            <a:r>
              <a:rPr lang="es-ES" sz="2000" dirty="0" err="1"/>
              <a:t>máis</a:t>
            </a:r>
            <a:r>
              <a:rPr lang="es-ES" sz="2000" dirty="0"/>
              <a:t> moderna e abstracta.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A </a:t>
            </a:r>
            <a:r>
              <a:rPr lang="es-ES" sz="2000" dirty="0"/>
              <a:t>figura. </a:t>
            </a:r>
            <a:r>
              <a:rPr lang="es-ES" sz="2000" dirty="0" err="1"/>
              <a:t>Orixinalmente</a:t>
            </a:r>
            <a:r>
              <a:rPr lang="es-ES" sz="2000" dirty="0"/>
              <a:t> en </a:t>
            </a:r>
            <a:r>
              <a:rPr lang="es-ES" sz="2000" dirty="0" err="1"/>
              <a:t>xeso</a:t>
            </a:r>
            <a:r>
              <a:rPr lang="es-ES" sz="2000" dirty="0"/>
              <a:t>, parece </a:t>
            </a:r>
            <a:r>
              <a:rPr lang="es-ES" sz="2000" dirty="0" err="1"/>
              <a:t>estalar</a:t>
            </a:r>
            <a:r>
              <a:rPr lang="es-ES" sz="2000" dirty="0"/>
              <a:t> cara </a:t>
            </a:r>
            <a:r>
              <a:rPr lang="es-ES" sz="2000" dirty="0" err="1"/>
              <a:t>ó</a:t>
            </a:r>
            <a:r>
              <a:rPr lang="es-ES" sz="2000" dirty="0"/>
              <a:t> </a:t>
            </a:r>
            <a:r>
              <a:rPr lang="es-ES" sz="2000" dirty="0" err="1"/>
              <a:t>espazo</a:t>
            </a:r>
            <a:r>
              <a:rPr lang="es-ES" sz="2000" dirty="0"/>
              <a:t> que a rodea.</a:t>
            </a:r>
          </a:p>
        </p:txBody>
      </p:sp>
      <p:pic>
        <p:nvPicPr>
          <p:cNvPr id="5122" name="Picture 2" descr="https://d7hftxdivxxvm.cloudfront.net/?resize_to=fit&amp;width=1086&amp;height=1600&amp;quality=50&amp;src=https:%2F%2Fd32dm0rphc51dk.cloudfront.net%2F71IO9TtvIw92zKfVlnpcjQ%2Fnormaliz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280" y="-1"/>
            <a:ext cx="4671160" cy="687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92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57250" y="1583871"/>
            <a:ext cx="373107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u="sng" dirty="0" err="1"/>
              <a:t>Balla</a:t>
            </a:r>
            <a:r>
              <a:rPr lang="es-ES" sz="2000" b="1" u="sng" dirty="0"/>
              <a:t> 1871-1958. </a:t>
            </a:r>
            <a:endParaRPr lang="es-ES" sz="2000" b="1" u="sng" dirty="0" smtClean="0"/>
          </a:p>
          <a:p>
            <a:pPr algn="just"/>
            <a:endParaRPr lang="es-ES" sz="2000" b="1" u="sng" dirty="0"/>
          </a:p>
          <a:p>
            <a:pPr algn="just"/>
            <a:r>
              <a:rPr lang="es-ES" sz="2000" dirty="0" err="1" smtClean="0"/>
              <a:t>foi</a:t>
            </a:r>
            <a:r>
              <a:rPr lang="es-ES" sz="2000" dirty="0" smtClean="0"/>
              <a:t> </a:t>
            </a:r>
            <a:r>
              <a:rPr lang="es-ES" sz="2000" dirty="0"/>
              <a:t>un autor futurista que se </a:t>
            </a:r>
            <a:r>
              <a:rPr lang="es-ES" sz="2000" dirty="0" err="1"/>
              <a:t>foi</a:t>
            </a:r>
            <a:r>
              <a:rPr lang="es-ES" sz="2000" dirty="0"/>
              <a:t> decantando cara á abstracción.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En </a:t>
            </a:r>
            <a:r>
              <a:rPr lang="es-ES" sz="2000" dirty="0"/>
              <a:t>1911 pinta “A farola”, </a:t>
            </a:r>
            <a:r>
              <a:rPr lang="es-ES" sz="2000" dirty="0" err="1"/>
              <a:t>unha</a:t>
            </a:r>
            <a:r>
              <a:rPr lang="es-ES" sz="2000" dirty="0"/>
              <a:t> obra inspirada na frase de </a:t>
            </a:r>
            <a:r>
              <a:rPr lang="es-ES" sz="2000" dirty="0" err="1"/>
              <a:t>Marinetti</a:t>
            </a:r>
            <a:r>
              <a:rPr lang="es-ES" sz="2000" dirty="0"/>
              <a:t>: “Matar o claro de lúa”.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err="1" smtClean="0"/>
              <a:t>Na</a:t>
            </a:r>
            <a:r>
              <a:rPr lang="es-ES" sz="2000" dirty="0" smtClean="0"/>
              <a:t> </a:t>
            </a:r>
            <a:r>
              <a:rPr lang="es-ES" sz="2000" dirty="0"/>
              <a:t>pintura </a:t>
            </a:r>
            <a:r>
              <a:rPr lang="es-ES" sz="2000" dirty="0" err="1"/>
              <a:t>substitúe</a:t>
            </a:r>
            <a:r>
              <a:rPr lang="es-ES" sz="2000" dirty="0"/>
              <a:t> os puntos de luz por cuñas de vivas </a:t>
            </a:r>
            <a:r>
              <a:rPr lang="es-ES" sz="2000" dirty="0" err="1"/>
              <a:t>cores</a:t>
            </a:r>
            <a:r>
              <a:rPr lang="es-ES" sz="2000" dirty="0"/>
              <a:t> para contrastar os potentes </a:t>
            </a:r>
            <a:r>
              <a:rPr lang="es-ES" sz="2000" dirty="0" err="1"/>
              <a:t>raios</a:t>
            </a:r>
            <a:r>
              <a:rPr lang="es-ES" sz="2000" dirty="0"/>
              <a:t> de luz eléctrica </a:t>
            </a:r>
            <a:r>
              <a:rPr lang="es-ES" sz="2000" dirty="0" err="1"/>
              <a:t>co</a:t>
            </a:r>
            <a:r>
              <a:rPr lang="es-ES" sz="2000" dirty="0"/>
              <a:t> débil resplandor da lúa.</a:t>
            </a:r>
          </a:p>
        </p:txBody>
      </p:sp>
      <p:pic>
        <p:nvPicPr>
          <p:cNvPr id="9218" name="Picture 2" descr="http://lh6.ggpht.com/_MIcby7YZXjk/TJX4Kt0OtqI/AAAAAAAAFyQ/K235I5hAWfE/w1200-h630-p-k-no-nu/BALLA.%20La%20farola.%20Estudio%20de%20la%20luz%20(1909)MO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567" y="-1"/>
            <a:ext cx="5461453" cy="685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63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41851" y="1411644"/>
            <a:ext cx="339634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O </a:t>
            </a:r>
            <a:r>
              <a:rPr lang="es-ES" sz="2000" dirty="0" err="1"/>
              <a:t>seu</a:t>
            </a:r>
            <a:r>
              <a:rPr lang="es-ES" sz="2000" dirty="0"/>
              <a:t> interese </a:t>
            </a:r>
            <a:r>
              <a:rPr lang="es-ES" sz="2000" dirty="0" err="1"/>
              <a:t>polas</a:t>
            </a:r>
            <a:r>
              <a:rPr lang="es-ES" sz="2000" dirty="0"/>
              <a:t> </a:t>
            </a:r>
            <a:r>
              <a:rPr lang="es-ES" sz="2000" dirty="0" err="1"/>
              <a:t>innovacións</a:t>
            </a:r>
            <a:r>
              <a:rPr lang="es-ES" sz="2000" dirty="0"/>
              <a:t> </a:t>
            </a:r>
            <a:r>
              <a:rPr lang="es-ES" sz="2000" dirty="0" err="1"/>
              <a:t>tecnolóxicas</a:t>
            </a:r>
            <a:r>
              <a:rPr lang="es-ES" sz="2000" dirty="0"/>
              <a:t>, especialmente a técnica </a:t>
            </a:r>
            <a:r>
              <a:rPr lang="es-ES" sz="2000" dirty="0" smtClean="0"/>
              <a:t>do  </a:t>
            </a:r>
          </a:p>
          <a:p>
            <a:pPr algn="just"/>
            <a:endParaRPr lang="es-ES" sz="2000" dirty="0" smtClean="0"/>
          </a:p>
          <a:p>
            <a:pPr algn="just"/>
            <a:r>
              <a:rPr lang="es-ES" sz="2000" dirty="0" smtClean="0"/>
              <a:t> </a:t>
            </a:r>
            <a:r>
              <a:rPr lang="es-ES" sz="2000" b="1" dirty="0"/>
              <a:t>“paso de manivela </a:t>
            </a:r>
            <a:r>
              <a:rPr lang="es-ES" sz="2000" b="1" dirty="0" err="1"/>
              <a:t>ou</a:t>
            </a:r>
            <a:r>
              <a:rPr lang="es-ES" sz="2000" b="1" dirty="0"/>
              <a:t> foto </a:t>
            </a:r>
            <a:r>
              <a:rPr lang="es-ES" sz="2000" b="1" dirty="0" err="1"/>
              <a:t>fixa</a:t>
            </a:r>
            <a:r>
              <a:rPr lang="es-ES" sz="2000" b="1" dirty="0"/>
              <a:t> animada”</a:t>
            </a:r>
            <a:r>
              <a:rPr lang="es-ES" sz="2000" dirty="0"/>
              <a:t>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err="1" smtClean="0"/>
              <a:t>levouno</a:t>
            </a:r>
            <a:r>
              <a:rPr lang="es-ES" sz="2000" dirty="0" smtClean="0"/>
              <a:t> </a:t>
            </a:r>
            <a:r>
              <a:rPr lang="es-ES" sz="2000" dirty="0"/>
              <a:t>a </a:t>
            </a:r>
            <a:r>
              <a:rPr lang="es-ES" sz="2000" dirty="0" err="1"/>
              <a:t>unha</a:t>
            </a:r>
            <a:r>
              <a:rPr lang="es-ES" sz="2000" dirty="0"/>
              <a:t> serie de </a:t>
            </a:r>
            <a:r>
              <a:rPr lang="es-ES" sz="2000" dirty="0" err="1"/>
              <a:t>estudos</a:t>
            </a:r>
            <a:r>
              <a:rPr lang="es-ES" sz="2000" dirty="0"/>
              <a:t>, case científicos do </a:t>
            </a:r>
            <a:r>
              <a:rPr lang="es-ES" sz="2000" dirty="0" err="1"/>
              <a:t>movemento</a:t>
            </a:r>
            <a:r>
              <a:rPr lang="es-ES" sz="2000" dirty="0"/>
              <a:t>, </a:t>
            </a:r>
            <a:r>
              <a:rPr lang="es-ES" sz="2000" dirty="0" err="1"/>
              <a:t>repetindo</a:t>
            </a:r>
            <a:r>
              <a:rPr lang="es-ES" sz="2000" dirty="0"/>
              <a:t> e </a:t>
            </a:r>
            <a:r>
              <a:rPr lang="es-ES" sz="2000" dirty="0" err="1"/>
              <a:t>superpoñendo</a:t>
            </a:r>
            <a:r>
              <a:rPr lang="es-ES" sz="2000" dirty="0"/>
              <a:t> </a:t>
            </a:r>
            <a:r>
              <a:rPr lang="es-ES" sz="2000" dirty="0" err="1"/>
              <a:t>unha</a:t>
            </a:r>
            <a:r>
              <a:rPr lang="es-ES" sz="2000" dirty="0"/>
              <a:t> </a:t>
            </a:r>
            <a:r>
              <a:rPr lang="es-ES" sz="2000" dirty="0" err="1"/>
              <a:t>imaxe</a:t>
            </a:r>
            <a:r>
              <a:rPr lang="es-ES" sz="2000" dirty="0"/>
              <a:t> a modo de sucesivos fotogramas </a:t>
            </a:r>
            <a:r>
              <a:rPr lang="es-ES" sz="2000" dirty="0" err="1"/>
              <a:t>dunha</a:t>
            </a:r>
            <a:r>
              <a:rPr lang="es-ES" sz="2000" dirty="0"/>
              <a:t> película.  </a:t>
            </a:r>
          </a:p>
        </p:txBody>
      </p:sp>
      <p:pic>
        <p:nvPicPr>
          <p:cNvPr id="13314" name="Picture 2" descr="https://proyectoidis.org/wp-content/uploads/2014/11/balla-1024x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033" y="1128565"/>
            <a:ext cx="7952359" cy="465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88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36815" y="2473778"/>
            <a:ext cx="33473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En 1912 </a:t>
            </a:r>
            <a:r>
              <a:rPr lang="es-ES" sz="2000" dirty="0" err="1"/>
              <a:t>pintou</a:t>
            </a:r>
            <a:r>
              <a:rPr lang="es-ES" sz="2000" dirty="0"/>
              <a:t> </a:t>
            </a:r>
            <a:endParaRPr lang="es-ES" sz="2000" dirty="0" smtClean="0"/>
          </a:p>
          <a:p>
            <a:pPr algn="just"/>
            <a:r>
              <a:rPr lang="es-ES" sz="2000" dirty="0" smtClean="0"/>
              <a:t>“</a:t>
            </a:r>
            <a:r>
              <a:rPr lang="es-ES" sz="2000" dirty="0"/>
              <a:t>Nena </a:t>
            </a:r>
            <a:r>
              <a:rPr lang="es-ES" sz="2000" dirty="0" err="1"/>
              <a:t>correndo</a:t>
            </a:r>
            <a:r>
              <a:rPr lang="es-ES" sz="2000" dirty="0"/>
              <a:t> </a:t>
            </a:r>
            <a:r>
              <a:rPr lang="es-ES" sz="2000" dirty="0" err="1"/>
              <a:t>nun</a:t>
            </a:r>
            <a:r>
              <a:rPr lang="es-ES" sz="2000" dirty="0"/>
              <a:t> balcón</a:t>
            </a:r>
            <a:r>
              <a:rPr lang="es-ES" sz="2000" dirty="0" smtClean="0"/>
              <a:t>”.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 </a:t>
            </a:r>
            <a:r>
              <a:rPr lang="es-ES" sz="2000" dirty="0" err="1"/>
              <a:t>Nesta</a:t>
            </a:r>
            <a:r>
              <a:rPr lang="es-ES" sz="2000" dirty="0"/>
              <a:t> obra experimenta a descomposición da luz a través do </a:t>
            </a:r>
            <a:r>
              <a:rPr lang="es-ES" sz="2000" dirty="0" err="1"/>
              <a:t>movemento</a:t>
            </a:r>
            <a:r>
              <a:rPr lang="es-ES" sz="2000" dirty="0"/>
              <a:t> que daba </a:t>
            </a:r>
            <a:r>
              <a:rPr lang="es-ES" sz="2000" dirty="0" err="1"/>
              <a:t>ás</a:t>
            </a:r>
            <a:r>
              <a:rPr lang="es-ES" sz="2000" dirty="0"/>
              <a:t> </a:t>
            </a:r>
            <a:r>
              <a:rPr lang="es-ES" sz="2000" dirty="0" err="1"/>
              <a:t>súas</a:t>
            </a:r>
            <a:r>
              <a:rPr lang="es-ES" sz="2000" dirty="0"/>
              <a:t> obras un aspecto de fotografía.</a:t>
            </a:r>
          </a:p>
        </p:txBody>
      </p:sp>
      <p:pic>
        <p:nvPicPr>
          <p:cNvPr id="10242" name="Picture 2" descr="https://cdn.finestresullarte.info/rivista/immagini/2021/fn/giacomo-balla-bambina-balcone.jpg%0D%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345" y="0"/>
            <a:ext cx="67951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7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3192" y="393192"/>
            <a:ext cx="4306824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err="1"/>
              <a:t>Movemento</a:t>
            </a:r>
            <a:r>
              <a:rPr lang="es-ES" sz="2000" dirty="0"/>
              <a:t> artístico italiano, de vida breve que </a:t>
            </a:r>
            <a:r>
              <a:rPr lang="es-ES" sz="2000" dirty="0" err="1"/>
              <a:t>rexeitou</a:t>
            </a:r>
            <a:r>
              <a:rPr lang="es-ES" sz="2000" dirty="0"/>
              <a:t> de forma </a:t>
            </a:r>
            <a:r>
              <a:rPr lang="es-ES" sz="2000" dirty="0" err="1"/>
              <a:t>estrondosa</a:t>
            </a:r>
            <a:r>
              <a:rPr lang="es-ES" sz="2000" dirty="0"/>
              <a:t> todas as </a:t>
            </a:r>
            <a:r>
              <a:rPr lang="es-ES" sz="2000" dirty="0" err="1"/>
              <a:t>tradicións</a:t>
            </a:r>
            <a:r>
              <a:rPr lang="es-ES" sz="2000" dirty="0"/>
              <a:t>, valores e </a:t>
            </a:r>
            <a:r>
              <a:rPr lang="es-ES" sz="2000" dirty="0" err="1"/>
              <a:t>institucións</a:t>
            </a:r>
            <a:r>
              <a:rPr lang="es-ES" sz="2000" dirty="0"/>
              <a:t> ata o momento consideradas </a:t>
            </a:r>
            <a:r>
              <a:rPr lang="es-ES" sz="2000" dirty="0" err="1"/>
              <a:t>respectables</a:t>
            </a:r>
            <a:r>
              <a:rPr lang="es-ES" sz="2000" dirty="0"/>
              <a:t>. </a:t>
            </a:r>
            <a:endParaRPr lang="es-ES" sz="2000" dirty="0" smtClean="0"/>
          </a:p>
          <a:p>
            <a:pPr algn="just"/>
            <a:r>
              <a:rPr lang="es-ES" sz="2000" dirty="0" smtClean="0"/>
              <a:t>Tratan </a:t>
            </a:r>
            <a:r>
              <a:rPr lang="es-ES" sz="2000" dirty="0"/>
              <a:t>de </a:t>
            </a:r>
            <a:r>
              <a:rPr lang="es-ES" sz="2000" dirty="0" err="1"/>
              <a:t>chegar</a:t>
            </a:r>
            <a:r>
              <a:rPr lang="es-ES" sz="2000" dirty="0"/>
              <a:t> </a:t>
            </a:r>
            <a:r>
              <a:rPr lang="es-ES" sz="2000" dirty="0" err="1"/>
              <a:t>ó</a:t>
            </a:r>
            <a:r>
              <a:rPr lang="es-ES" sz="2000" dirty="0"/>
              <a:t> </a:t>
            </a:r>
            <a:r>
              <a:rPr lang="es-ES" sz="2000" dirty="0" err="1"/>
              <a:t>maior</a:t>
            </a:r>
            <a:r>
              <a:rPr lang="es-ES" sz="2000" dirty="0"/>
              <a:t> número posible de </a:t>
            </a:r>
            <a:r>
              <a:rPr lang="es-ES" sz="2000" dirty="0" err="1"/>
              <a:t>persoas</a:t>
            </a:r>
            <a:r>
              <a:rPr lang="es-ES" sz="2000" dirty="0"/>
              <a:t> mediante un constante </a:t>
            </a:r>
            <a:r>
              <a:rPr lang="es-ES" sz="2000" dirty="0" err="1"/>
              <a:t>despregamento</a:t>
            </a:r>
            <a:r>
              <a:rPr lang="es-ES" sz="2000" dirty="0"/>
              <a:t> publicitario mediante </a:t>
            </a:r>
            <a:r>
              <a:rPr lang="es-ES" sz="2000" dirty="0" err="1"/>
              <a:t>manifestos</a:t>
            </a:r>
            <a:r>
              <a:rPr lang="es-ES" sz="2000" dirty="0"/>
              <a:t>, conferencias, </a:t>
            </a:r>
            <a:r>
              <a:rPr lang="es-ES" sz="2000" dirty="0" err="1"/>
              <a:t>exposicións</a:t>
            </a:r>
            <a:r>
              <a:rPr lang="es-ES" sz="2000" dirty="0"/>
              <a:t>... coa </a:t>
            </a:r>
            <a:r>
              <a:rPr lang="es-ES" sz="2000" dirty="0" err="1"/>
              <a:t>finalidade</a:t>
            </a:r>
            <a:r>
              <a:rPr lang="es-ES" sz="2000" dirty="0"/>
              <a:t> de provocar </a:t>
            </a:r>
            <a:r>
              <a:rPr lang="es-ES" sz="2000" dirty="0" err="1"/>
              <a:t>ó</a:t>
            </a:r>
            <a:r>
              <a:rPr lang="es-ES" sz="2000" dirty="0"/>
              <a:t> público. </a:t>
            </a:r>
            <a:endParaRPr lang="es-ES" sz="2000" dirty="0" smtClean="0"/>
          </a:p>
          <a:p>
            <a:pPr algn="just"/>
            <a:r>
              <a:rPr lang="es-ES" sz="2000" dirty="0" smtClean="0"/>
              <a:t>En </a:t>
            </a:r>
            <a:r>
              <a:rPr lang="es-ES" sz="2000" dirty="0"/>
              <a:t>1909 o poeta italiano </a:t>
            </a:r>
            <a:r>
              <a:rPr lang="es-ES" sz="2000" dirty="0" err="1"/>
              <a:t>Marinetti</a:t>
            </a:r>
            <a:r>
              <a:rPr lang="es-ES" sz="2000" dirty="0"/>
              <a:t> </a:t>
            </a:r>
            <a:r>
              <a:rPr lang="es-ES" sz="2000" dirty="0" err="1"/>
              <a:t>publicou</a:t>
            </a:r>
            <a:r>
              <a:rPr lang="es-ES" sz="2000" dirty="0"/>
              <a:t> o </a:t>
            </a:r>
            <a:r>
              <a:rPr lang="es-ES" sz="2000" dirty="0" err="1"/>
              <a:t>seu</a:t>
            </a:r>
            <a:r>
              <a:rPr lang="es-ES" sz="2000" dirty="0"/>
              <a:t> “</a:t>
            </a:r>
            <a:r>
              <a:rPr lang="es-ES" sz="2000" dirty="0" err="1"/>
              <a:t>Manifesto</a:t>
            </a:r>
            <a:r>
              <a:rPr lang="es-ES" sz="2000" dirty="0"/>
              <a:t> Futurista</a:t>
            </a:r>
            <a:r>
              <a:rPr lang="es-ES" sz="2000" dirty="0" smtClean="0"/>
              <a:t>”.</a:t>
            </a:r>
          </a:p>
          <a:p>
            <a:pPr algn="just"/>
            <a:r>
              <a:rPr lang="es-ES" sz="1400" dirty="0"/>
              <a:t>“ </a:t>
            </a:r>
            <a:r>
              <a:rPr lang="es-ES" sz="1400" dirty="0" err="1"/>
              <a:t>Hoxe</a:t>
            </a:r>
            <a:r>
              <a:rPr lang="es-ES" sz="1400" dirty="0"/>
              <a:t> a </a:t>
            </a:r>
            <a:r>
              <a:rPr lang="es-ES" sz="1400" dirty="0" err="1"/>
              <a:t>beleza</a:t>
            </a:r>
            <a:r>
              <a:rPr lang="es-ES" sz="1400" dirty="0"/>
              <a:t> non está </a:t>
            </a:r>
            <a:r>
              <a:rPr lang="es-ES" sz="1400" dirty="0" err="1"/>
              <a:t>máis</a:t>
            </a:r>
            <a:r>
              <a:rPr lang="es-ES" sz="1400" dirty="0"/>
              <a:t> que na </a:t>
            </a:r>
            <a:r>
              <a:rPr lang="es-ES" sz="1400" dirty="0" err="1"/>
              <a:t>loita</a:t>
            </a:r>
            <a:r>
              <a:rPr lang="es-ES" sz="1400" dirty="0"/>
              <a:t>. </a:t>
            </a:r>
            <a:r>
              <a:rPr lang="es-ES" sz="1400" dirty="0" err="1"/>
              <a:t>Unha</a:t>
            </a:r>
            <a:r>
              <a:rPr lang="es-ES" sz="1400" dirty="0"/>
              <a:t> obra que non </a:t>
            </a:r>
            <a:r>
              <a:rPr lang="es-ES" sz="1400" dirty="0" err="1"/>
              <a:t>sexa</a:t>
            </a:r>
            <a:r>
              <a:rPr lang="es-ES" sz="1400" dirty="0"/>
              <a:t> de carácter agresivo non pode ser </a:t>
            </a:r>
            <a:r>
              <a:rPr lang="es-ES" sz="1400" dirty="0" err="1"/>
              <a:t>unha</a:t>
            </a:r>
            <a:r>
              <a:rPr lang="es-ES" sz="1400" dirty="0"/>
              <a:t> obra </a:t>
            </a:r>
            <a:r>
              <a:rPr lang="es-ES" sz="1400" dirty="0" err="1"/>
              <a:t>mestra</a:t>
            </a:r>
            <a:r>
              <a:rPr lang="es-ES" sz="1400" dirty="0"/>
              <a:t>... Queremos glorificar a guerra – a única </a:t>
            </a:r>
            <a:r>
              <a:rPr lang="es-ES" sz="1400" dirty="0" err="1"/>
              <a:t>hixiene</a:t>
            </a:r>
            <a:r>
              <a:rPr lang="es-ES" sz="1400" dirty="0"/>
              <a:t> do mundo-, o militarismo, o patriotismo, a acción </a:t>
            </a:r>
            <a:r>
              <a:rPr lang="es-ES" sz="1400" dirty="0" err="1"/>
              <a:t>destrutiva</a:t>
            </a:r>
            <a:r>
              <a:rPr lang="es-ES" sz="1400" dirty="0"/>
              <a:t> dos anarquistas, as ideas </a:t>
            </a:r>
            <a:r>
              <a:rPr lang="es-ES" sz="1400" dirty="0" err="1"/>
              <a:t>fermosas</a:t>
            </a:r>
            <a:r>
              <a:rPr lang="es-ES" sz="1400" dirty="0"/>
              <a:t> </a:t>
            </a:r>
            <a:r>
              <a:rPr lang="es-ES" sz="1400" dirty="0" err="1"/>
              <a:t>polas</a:t>
            </a:r>
            <a:r>
              <a:rPr lang="es-ES" sz="1400" dirty="0"/>
              <a:t> que se </a:t>
            </a:r>
            <a:r>
              <a:rPr lang="es-ES" sz="1400" dirty="0" err="1"/>
              <a:t>morre</a:t>
            </a:r>
            <a:r>
              <a:rPr lang="es-ES" sz="1400" dirty="0"/>
              <a:t>, e o </a:t>
            </a:r>
            <a:r>
              <a:rPr lang="es-ES" sz="1400" dirty="0" err="1"/>
              <a:t>desprezo</a:t>
            </a:r>
            <a:r>
              <a:rPr lang="es-ES" sz="1400" dirty="0"/>
              <a:t>  </a:t>
            </a:r>
            <a:r>
              <a:rPr lang="es-ES" sz="1400" dirty="0" err="1"/>
              <a:t>ás</a:t>
            </a:r>
            <a:r>
              <a:rPr lang="es-ES" sz="1400" dirty="0"/>
              <a:t> mulleres. Queremos </a:t>
            </a:r>
            <a:r>
              <a:rPr lang="es-ES" sz="1400" dirty="0" err="1"/>
              <a:t>destruír</a:t>
            </a:r>
            <a:r>
              <a:rPr lang="es-ES" sz="1400" dirty="0"/>
              <a:t> museos, bibliotecas e academias de todo tipo, e </a:t>
            </a:r>
            <a:r>
              <a:rPr lang="es-ES" sz="1400" dirty="0" err="1"/>
              <a:t>facer</a:t>
            </a:r>
            <a:r>
              <a:rPr lang="es-ES" sz="1400" dirty="0"/>
              <a:t> a guerra </a:t>
            </a:r>
            <a:r>
              <a:rPr lang="es-ES" sz="1400" dirty="0" err="1"/>
              <a:t>ó</a:t>
            </a:r>
            <a:r>
              <a:rPr lang="es-ES" sz="1400" dirty="0"/>
              <a:t> moralismo, </a:t>
            </a:r>
            <a:r>
              <a:rPr lang="es-ES" sz="1400" dirty="0" err="1"/>
              <a:t>ó</a:t>
            </a:r>
            <a:r>
              <a:rPr lang="es-ES" sz="1400" dirty="0"/>
              <a:t> feminismo e a toda vileza oportunista e utilitaria.”</a:t>
            </a:r>
          </a:p>
          <a:p>
            <a:pPr algn="just"/>
            <a:endParaRPr lang="es-ES" sz="2000" dirty="0"/>
          </a:p>
        </p:txBody>
      </p:sp>
      <p:pic>
        <p:nvPicPr>
          <p:cNvPr id="1026" name="Picture 2" descr="http://1.bp.blogspot.com/-NA4Taoam0qs/UGTxMAIDrMI/AAAAAAAAAKI/uovXR430Ctk/s1600/Manifesti_del_futurism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944" y="84334"/>
            <a:ext cx="4616505" cy="677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71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66344" y="1728216"/>
            <a:ext cx="34747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err="1"/>
              <a:t>Tamén</a:t>
            </a:r>
            <a:r>
              <a:rPr lang="es-ES" sz="2000" dirty="0"/>
              <a:t> en 1912 </a:t>
            </a:r>
            <a:r>
              <a:rPr lang="es-ES" sz="2000" dirty="0" err="1"/>
              <a:t>pintou</a:t>
            </a:r>
            <a:r>
              <a:rPr lang="es-ES" sz="2000" dirty="0"/>
              <a:t> o </a:t>
            </a:r>
            <a:r>
              <a:rPr lang="es-ES" sz="2000" dirty="0" err="1"/>
              <a:t>seu</a:t>
            </a:r>
            <a:r>
              <a:rPr lang="es-ES" sz="2000" dirty="0"/>
              <a:t> famoso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“</a:t>
            </a:r>
            <a:r>
              <a:rPr lang="es-ES" sz="2000" dirty="0"/>
              <a:t>dinamismo de can con correa”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a </a:t>
            </a:r>
            <a:r>
              <a:rPr lang="es-ES" sz="2000" dirty="0"/>
              <a:t>imitación dos </a:t>
            </a:r>
            <a:r>
              <a:rPr lang="es-ES" sz="2000" dirty="0" err="1"/>
              <a:t>estudos</a:t>
            </a:r>
            <a:r>
              <a:rPr lang="es-ES" sz="2000" dirty="0"/>
              <a:t> fotográficos sobre o </a:t>
            </a:r>
            <a:r>
              <a:rPr lang="es-ES" sz="2000" dirty="0" err="1"/>
              <a:t>movemento</a:t>
            </a:r>
            <a:r>
              <a:rPr lang="es-ES" sz="2000" dirty="0"/>
              <a:t> realizados a </a:t>
            </a:r>
            <a:r>
              <a:rPr lang="es-ES" sz="2000" dirty="0" err="1"/>
              <a:t>finais</a:t>
            </a:r>
            <a:r>
              <a:rPr lang="es-ES" sz="2000" dirty="0"/>
              <a:t> do s. XIX.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689" y="433686"/>
            <a:ext cx="8054147" cy="568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0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49808" y="877824"/>
            <a:ext cx="367588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En 1913 </a:t>
            </a:r>
            <a:r>
              <a:rPr lang="es-ES" sz="2000" dirty="0" err="1"/>
              <a:t>pintou</a:t>
            </a:r>
            <a:r>
              <a:rPr lang="es-ES" sz="2000" dirty="0"/>
              <a:t> </a:t>
            </a:r>
            <a:r>
              <a:rPr lang="es-ES" sz="2000" dirty="0" smtClean="0"/>
              <a:t>:</a:t>
            </a:r>
          </a:p>
          <a:p>
            <a:pPr algn="just"/>
            <a:endParaRPr lang="es-ES" sz="2000" dirty="0" smtClean="0"/>
          </a:p>
          <a:p>
            <a:pPr algn="just"/>
            <a:r>
              <a:rPr lang="es-ES" sz="2000" dirty="0" smtClean="0"/>
              <a:t>“</a:t>
            </a:r>
            <a:r>
              <a:rPr lang="es-ES" sz="2000" dirty="0" err="1"/>
              <a:t>Birrios</a:t>
            </a:r>
            <a:r>
              <a:rPr lang="es-ES" sz="2000" dirty="0"/>
              <a:t>: </a:t>
            </a:r>
            <a:r>
              <a:rPr lang="es-ES" sz="2000" dirty="0" err="1"/>
              <a:t>traxectorias</a:t>
            </a:r>
            <a:r>
              <a:rPr lang="es-ES" sz="2000" dirty="0"/>
              <a:t> do </a:t>
            </a:r>
            <a:r>
              <a:rPr lang="es-ES" sz="2000" dirty="0" err="1"/>
              <a:t>movemento</a:t>
            </a:r>
            <a:r>
              <a:rPr lang="es-ES" sz="2000" dirty="0"/>
              <a:t> </a:t>
            </a:r>
            <a:r>
              <a:rPr lang="es-ES" sz="2000" dirty="0" err="1"/>
              <a:t>máis</a:t>
            </a:r>
            <a:r>
              <a:rPr lang="es-ES" sz="2000" dirty="0"/>
              <a:t> secuencias dinámicas”: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Serie </a:t>
            </a:r>
            <a:r>
              <a:rPr lang="es-ES" sz="2000" dirty="0"/>
              <a:t>de </a:t>
            </a:r>
            <a:r>
              <a:rPr lang="es-ES" sz="2000" dirty="0" err="1"/>
              <a:t>cadros</a:t>
            </a:r>
            <a:r>
              <a:rPr lang="es-ES" sz="2000" dirty="0"/>
              <a:t> nos que </a:t>
            </a:r>
            <a:r>
              <a:rPr lang="es-ES" sz="2000" dirty="0" err="1"/>
              <a:t>quixo</a:t>
            </a:r>
            <a:r>
              <a:rPr lang="es-ES" sz="2000" dirty="0"/>
              <a:t> captar a “sensación dinámica” do </a:t>
            </a:r>
            <a:r>
              <a:rPr lang="es-ES" sz="2000" dirty="0" err="1"/>
              <a:t>voo</a:t>
            </a:r>
            <a:r>
              <a:rPr lang="es-ES" sz="2000" dirty="0"/>
              <a:t> das aves.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Traza </a:t>
            </a:r>
            <a:r>
              <a:rPr lang="es-ES" sz="2000" dirty="0"/>
              <a:t>complexas </a:t>
            </a:r>
            <a:r>
              <a:rPr lang="es-ES" sz="2000" dirty="0" err="1"/>
              <a:t>liñas</a:t>
            </a:r>
            <a:r>
              <a:rPr lang="es-ES" sz="2000" dirty="0"/>
              <a:t> de </a:t>
            </a:r>
            <a:r>
              <a:rPr lang="es-ES" sz="2000" dirty="0" err="1"/>
              <a:t>voo</a:t>
            </a:r>
            <a:r>
              <a:rPr lang="es-ES" sz="2000" dirty="0"/>
              <a:t> que serpean no </a:t>
            </a:r>
            <a:r>
              <a:rPr lang="es-ES" sz="2000" dirty="0" err="1"/>
              <a:t>lenzo</a:t>
            </a:r>
            <a:r>
              <a:rPr lang="es-ES" sz="2000" dirty="0"/>
              <a:t> </a:t>
            </a:r>
            <a:r>
              <a:rPr lang="es-ES" sz="2000" dirty="0" err="1"/>
              <a:t>superpoñéndose</a:t>
            </a:r>
            <a:r>
              <a:rPr lang="es-ES" sz="2000" dirty="0"/>
              <a:t> a un fondo arquitectónico, mediante secuencias de arcos que representan cada </a:t>
            </a:r>
            <a:r>
              <a:rPr lang="es-ES" sz="2000" dirty="0" err="1"/>
              <a:t>bater</a:t>
            </a:r>
            <a:r>
              <a:rPr lang="es-ES" sz="2000" dirty="0"/>
              <a:t> de </a:t>
            </a:r>
            <a:r>
              <a:rPr lang="es-ES" sz="2000" dirty="0" err="1"/>
              <a:t>ás</a:t>
            </a:r>
            <a:r>
              <a:rPr lang="es-ES" sz="2000" dirty="0"/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726" y="541731"/>
            <a:ext cx="7473564" cy="601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7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10896" y="1042416"/>
            <a:ext cx="357530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err="1"/>
              <a:t>Na</a:t>
            </a:r>
            <a:r>
              <a:rPr lang="es-ES" sz="2000" dirty="0"/>
              <a:t> </a:t>
            </a:r>
            <a:r>
              <a:rPr lang="es-ES" sz="2000" dirty="0" err="1"/>
              <a:t>súa</a:t>
            </a:r>
            <a:r>
              <a:rPr lang="es-ES" sz="2000" dirty="0"/>
              <a:t> serie de </a:t>
            </a:r>
            <a:r>
              <a:rPr lang="es-ES" sz="2000" dirty="0" smtClean="0"/>
              <a:t>obras</a:t>
            </a:r>
          </a:p>
          <a:p>
            <a:pPr algn="just"/>
            <a:endParaRPr lang="es-ES" sz="2000" dirty="0" smtClean="0"/>
          </a:p>
          <a:p>
            <a:pPr algn="just"/>
            <a:endParaRPr lang="es-ES" sz="2000" dirty="0" smtClean="0"/>
          </a:p>
          <a:p>
            <a:pPr algn="just"/>
            <a:r>
              <a:rPr lang="es-ES" sz="2000" dirty="0" smtClean="0"/>
              <a:t> “</a:t>
            </a:r>
            <a:r>
              <a:rPr lang="es-ES" sz="2000" dirty="0" err="1" smtClean="0"/>
              <a:t>Interpenetracións</a:t>
            </a:r>
            <a:r>
              <a:rPr lang="es-ES" sz="2000" dirty="0" smtClean="0"/>
              <a:t> </a:t>
            </a:r>
            <a:r>
              <a:rPr lang="es-ES" sz="2000" dirty="0"/>
              <a:t>iridiscentes</a:t>
            </a:r>
            <a:r>
              <a:rPr lang="es-ES" sz="2000" dirty="0" smtClean="0"/>
              <a:t>”</a:t>
            </a:r>
          </a:p>
          <a:p>
            <a:pPr algn="just"/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 </a:t>
            </a:r>
            <a:r>
              <a:rPr lang="es-ES" sz="2000" dirty="0" err="1"/>
              <a:t>céntrase</a:t>
            </a:r>
            <a:r>
              <a:rPr lang="es-ES" sz="2000" dirty="0"/>
              <a:t> en captar distintas </a:t>
            </a:r>
            <a:r>
              <a:rPr lang="es-ES" sz="2000" dirty="0" err="1"/>
              <a:t>apreciacións</a:t>
            </a:r>
            <a:r>
              <a:rPr lang="es-ES" sz="2000" dirty="0"/>
              <a:t> do </a:t>
            </a:r>
            <a:r>
              <a:rPr lang="es-ES" sz="2000" dirty="0" err="1"/>
              <a:t>movemento</a:t>
            </a:r>
            <a:r>
              <a:rPr lang="es-ES" sz="2000" dirty="0"/>
              <a:t> mediante a </a:t>
            </a:r>
            <a:r>
              <a:rPr lang="es-ES" sz="2000" dirty="0" err="1"/>
              <a:t>inestabilidade</a:t>
            </a:r>
            <a:r>
              <a:rPr lang="es-ES" sz="2000" dirty="0"/>
              <a:t> óptica por mor do contraste entre tonalidades e </a:t>
            </a:r>
            <a:r>
              <a:rPr lang="es-ES" sz="2000" dirty="0" err="1"/>
              <a:t>cores</a:t>
            </a:r>
            <a:r>
              <a:rPr lang="es-ES" sz="2000" dirty="0"/>
              <a:t>, o que </a:t>
            </a:r>
            <a:r>
              <a:rPr lang="es-ES" sz="2000" dirty="0" err="1"/>
              <a:t>lle</a:t>
            </a:r>
            <a:r>
              <a:rPr lang="es-ES" sz="2000" dirty="0"/>
              <a:t> </a:t>
            </a:r>
            <a:r>
              <a:rPr lang="es-ES" sz="2000" dirty="0" err="1"/>
              <a:t>fai</a:t>
            </a:r>
            <a:r>
              <a:rPr lang="es-ES" sz="2000" dirty="0"/>
              <a:t> un precursor do </a:t>
            </a:r>
            <a:r>
              <a:rPr lang="es-ES" sz="2000" dirty="0" err="1"/>
              <a:t>op</a:t>
            </a:r>
            <a:r>
              <a:rPr lang="es-ES" sz="2000" dirty="0"/>
              <a:t> art da década dos 60 do s. XX.</a:t>
            </a:r>
          </a:p>
        </p:txBody>
      </p:sp>
      <p:pic>
        <p:nvPicPr>
          <p:cNvPr id="12290" name="Picture 2" descr="https://2.bp.blogspot.com/-OdiaM6J0qIE/T7gj2ZzhYgI/AAAAAAAABoM/4QEz2AfA7Fw/s1600/Compenetrazione+iridescente+numero+5++Eucaliptus+19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848" y="225440"/>
            <a:ext cx="7576185" cy="623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04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73529" y="612321"/>
            <a:ext cx="402499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err="1"/>
              <a:t>Severini</a:t>
            </a:r>
            <a:r>
              <a:rPr lang="es-ES" b="1" dirty="0" smtClean="0"/>
              <a:t>: 1883-1966</a:t>
            </a:r>
          </a:p>
          <a:p>
            <a:pPr algn="just"/>
            <a:r>
              <a:rPr lang="es-ES" dirty="0" smtClean="0"/>
              <a:t>Pintor e un dos líderes do Futurismo.</a:t>
            </a:r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 </a:t>
            </a:r>
            <a:r>
              <a:rPr lang="es-ES" dirty="0" err="1"/>
              <a:t>Na</a:t>
            </a:r>
            <a:r>
              <a:rPr lang="es-ES" dirty="0"/>
              <a:t> </a:t>
            </a:r>
            <a:r>
              <a:rPr lang="es-ES" dirty="0" err="1"/>
              <a:t>súa</a:t>
            </a:r>
            <a:r>
              <a:rPr lang="es-ES" dirty="0"/>
              <a:t> pintura figurativa dentro do </a:t>
            </a:r>
            <a:r>
              <a:rPr lang="es-ES" dirty="0" err="1"/>
              <a:t>seu</a:t>
            </a:r>
            <a:r>
              <a:rPr lang="es-ES" dirty="0"/>
              <a:t> período futurista abordará temas dinámicos como </a:t>
            </a:r>
            <a:r>
              <a:rPr lang="es-ES" dirty="0" err="1"/>
              <a:t>trens</a:t>
            </a:r>
            <a:r>
              <a:rPr lang="es-ES" dirty="0"/>
              <a:t>, rúas abarrotadas, </a:t>
            </a:r>
            <a:r>
              <a:rPr lang="es-ES" dirty="0" err="1"/>
              <a:t>bailaríns</a:t>
            </a:r>
            <a:r>
              <a:rPr lang="es-ES" dirty="0"/>
              <a:t>...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A </a:t>
            </a:r>
            <a:r>
              <a:rPr lang="es-ES" dirty="0" err="1"/>
              <a:t>súa</a:t>
            </a:r>
            <a:r>
              <a:rPr lang="es-ES" dirty="0"/>
              <a:t> pintura </a:t>
            </a:r>
            <a:r>
              <a:rPr lang="es-ES" dirty="0" err="1"/>
              <a:t>caracterízase</a:t>
            </a:r>
            <a:r>
              <a:rPr lang="es-ES" dirty="0"/>
              <a:t> </a:t>
            </a:r>
            <a:r>
              <a:rPr lang="es-ES" dirty="0" err="1"/>
              <a:t>polas</a:t>
            </a:r>
            <a:r>
              <a:rPr lang="es-ES" dirty="0"/>
              <a:t> </a:t>
            </a:r>
            <a:r>
              <a:rPr lang="es-ES" dirty="0" err="1"/>
              <a:t>cores</a:t>
            </a:r>
            <a:r>
              <a:rPr lang="es-ES" dirty="0"/>
              <a:t> rotundas, a fragmentación cubista e a utilización de formas </a:t>
            </a:r>
            <a:r>
              <a:rPr lang="es-ES" dirty="0" err="1"/>
              <a:t>xeométricas</a:t>
            </a:r>
            <a:r>
              <a:rPr lang="es-ES" dirty="0" smtClean="0"/>
              <a:t>.</a:t>
            </a:r>
            <a:endParaRPr lang="es-ES" dirty="0"/>
          </a:p>
        </p:txBody>
      </p:sp>
      <p:pic>
        <p:nvPicPr>
          <p:cNvPr id="5124" name="Picture 4" descr="https://i.pinimg.com/originals/cc/15/2c/cc152c383aa50d5b5a654c1712316b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884" y="32657"/>
            <a:ext cx="5191880" cy="681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84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uploads5.wikiart.org/images/gino-severini/the-pan-pan-at-the-monico-19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276385"/>
            <a:ext cx="8612145" cy="606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95943" y="1698171"/>
            <a:ext cx="291465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err="1" smtClean="0"/>
              <a:t>Atopa</a:t>
            </a:r>
            <a:r>
              <a:rPr lang="es-ES" sz="2000" dirty="0" smtClean="0"/>
              <a:t> </a:t>
            </a:r>
            <a:r>
              <a:rPr lang="es-ES" sz="2000" dirty="0"/>
              <a:t>no Cabaret </a:t>
            </a:r>
            <a:r>
              <a:rPr lang="es-ES" sz="2000" dirty="0" err="1"/>
              <a:t>Monico</a:t>
            </a:r>
            <a:r>
              <a:rPr lang="es-ES" sz="2000" dirty="0"/>
              <a:t> de París o tema perfecto para a exploración do </a:t>
            </a:r>
            <a:r>
              <a:rPr lang="es-ES" sz="2000" dirty="0" err="1"/>
              <a:t>movemento</a:t>
            </a:r>
            <a:r>
              <a:rPr lang="es-ES" sz="2000" dirty="0"/>
              <a:t> e o ritmo futurista</a:t>
            </a:r>
            <a:r>
              <a:rPr lang="es-ES" sz="2000" dirty="0" smtClean="0"/>
              <a:t>.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/>
              <a:t>En 1916 pinta “ A danza do pan </a:t>
            </a:r>
            <a:r>
              <a:rPr lang="es-ES" sz="2000" dirty="0" err="1"/>
              <a:t>pan</a:t>
            </a:r>
            <a:r>
              <a:rPr lang="es-ES" sz="2000" dirty="0"/>
              <a:t> no </a:t>
            </a:r>
            <a:r>
              <a:rPr lang="es-ES" sz="2000" dirty="0" err="1"/>
              <a:t>Monico</a:t>
            </a:r>
            <a:r>
              <a:rPr lang="es-ES" sz="2000" dirty="0"/>
              <a:t>”.</a:t>
            </a:r>
          </a:p>
          <a:p>
            <a:r>
              <a:rPr lang="es-E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1085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14300" y="832758"/>
            <a:ext cx="37147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u="sng" dirty="0" err="1"/>
              <a:t>Carrá</a:t>
            </a:r>
            <a:r>
              <a:rPr lang="es-ES" sz="2000" b="1" u="sng" dirty="0"/>
              <a:t>. 1881-1966</a:t>
            </a:r>
            <a:r>
              <a:rPr lang="es-ES" sz="2000" b="1" u="sng" dirty="0" smtClean="0"/>
              <a:t>.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/>
              <a:t>A obra de </a:t>
            </a:r>
            <a:r>
              <a:rPr lang="es-ES" sz="2000" b="1" u="sng" dirty="0" err="1"/>
              <a:t>Carrá</a:t>
            </a:r>
            <a:r>
              <a:rPr lang="es-ES" sz="2000" dirty="0"/>
              <a:t>, como a de </a:t>
            </a:r>
            <a:r>
              <a:rPr lang="es-ES" sz="2000" dirty="0" err="1"/>
              <a:t>Severini</a:t>
            </a:r>
            <a:r>
              <a:rPr lang="es-ES" sz="2000" dirty="0"/>
              <a:t>, estivo </a:t>
            </a:r>
            <a:r>
              <a:rPr lang="es-ES" sz="2000" dirty="0" err="1"/>
              <a:t>influída</a:t>
            </a:r>
            <a:r>
              <a:rPr lang="es-ES" sz="2000" dirty="0"/>
              <a:t> polo Cubismo.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err="1" smtClean="0"/>
              <a:t>Nas</a:t>
            </a:r>
            <a:r>
              <a:rPr lang="es-ES" sz="2000" dirty="0" smtClean="0"/>
              <a:t> </a:t>
            </a:r>
            <a:r>
              <a:rPr lang="es-ES" sz="2000" dirty="0" err="1"/>
              <a:t>súas</a:t>
            </a:r>
            <a:r>
              <a:rPr lang="es-ES" sz="2000" dirty="0"/>
              <a:t> </a:t>
            </a:r>
            <a:r>
              <a:rPr lang="es-ES" sz="2000" dirty="0" err="1"/>
              <a:t>primeiras</a:t>
            </a:r>
            <a:r>
              <a:rPr lang="es-ES" sz="2000" dirty="0"/>
              <a:t> obras, como en “Funeral do anarquista </a:t>
            </a:r>
            <a:r>
              <a:rPr lang="es-ES" sz="2000" dirty="0" err="1"/>
              <a:t>Galli</a:t>
            </a:r>
            <a:r>
              <a:rPr lang="es-ES" sz="2000" dirty="0"/>
              <a:t>” de 1911, </a:t>
            </a:r>
            <a:r>
              <a:rPr lang="es-ES" sz="2000" dirty="0" err="1"/>
              <a:t>vai</a:t>
            </a:r>
            <a:r>
              <a:rPr lang="es-ES" sz="2000" dirty="0"/>
              <a:t> combinar a dinámica futurista </a:t>
            </a:r>
            <a:r>
              <a:rPr lang="es-ES" sz="2000" dirty="0" err="1"/>
              <a:t>cun</a:t>
            </a:r>
            <a:r>
              <a:rPr lang="es-ES" sz="2000" dirty="0"/>
              <a:t> sentido cubista da </a:t>
            </a:r>
            <a:r>
              <a:rPr lang="es-ES" sz="2000" dirty="0" err="1"/>
              <a:t>estrutura</a:t>
            </a:r>
            <a:r>
              <a:rPr lang="es-ES" sz="2000" dirty="0"/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021" y="563336"/>
            <a:ext cx="7943850" cy="612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35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00100" y="4171950"/>
            <a:ext cx="39760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En 1914 pinta “Manifestación intervencionista”, obra en favor da intervención de Italia na 1ª Guerra Mundial, un collage de grande virtuosismo que pretendía ser “ </a:t>
            </a:r>
            <a:r>
              <a:rPr lang="es-ES" sz="2000" dirty="0" err="1"/>
              <a:t>unha</a:t>
            </a:r>
            <a:r>
              <a:rPr lang="es-ES" sz="2000" dirty="0"/>
              <a:t> abstracción plástica </a:t>
            </a:r>
            <a:r>
              <a:rPr lang="es-ES" sz="2000" dirty="0" err="1"/>
              <a:t>dun</a:t>
            </a:r>
            <a:r>
              <a:rPr lang="es-ES" sz="2000" dirty="0"/>
              <a:t> tumulto civil”. </a:t>
            </a:r>
            <a:endParaRPr lang="es-ES" sz="2000" dirty="0" smtClean="0"/>
          </a:p>
          <a:p>
            <a:pPr algn="just"/>
            <a:endParaRPr lang="es-ES" sz="2000" dirty="0"/>
          </a:p>
        </p:txBody>
      </p:sp>
      <p:pic>
        <p:nvPicPr>
          <p:cNvPr id="7170" name="Picture 2" descr="https://www.artchive.com/wp-content/uploads/2023/04/Interventionist-Demonstration-1914-by-Carlo-Carra-768x1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743" y="51090"/>
            <a:ext cx="5143499" cy="682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2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.pinimg.com/originals/51/ac/7e/51ac7e3aa89bae15c5246988d85746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668" y="459468"/>
            <a:ext cx="76200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669471" y="1592036"/>
            <a:ext cx="278402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err="1"/>
              <a:t>Carrá</a:t>
            </a:r>
            <a:r>
              <a:rPr lang="es-ES" sz="2000" dirty="0"/>
              <a:t> </a:t>
            </a:r>
            <a:r>
              <a:rPr lang="es-ES" sz="2000" dirty="0" err="1"/>
              <a:t>coñecerá</a:t>
            </a:r>
            <a:r>
              <a:rPr lang="es-ES" sz="2000" dirty="0"/>
              <a:t> a De </a:t>
            </a:r>
            <a:r>
              <a:rPr lang="es-ES" sz="2000" dirty="0" err="1"/>
              <a:t>Chirico</a:t>
            </a:r>
            <a:r>
              <a:rPr lang="es-ES" sz="2000" dirty="0"/>
              <a:t> e a </a:t>
            </a:r>
            <a:r>
              <a:rPr lang="es-ES" sz="2000" dirty="0" err="1"/>
              <a:t>súa</a:t>
            </a:r>
            <a:r>
              <a:rPr lang="es-ES" sz="2000" dirty="0"/>
              <a:t> pintura evolucionará cara á pintura metafísica.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endParaRPr lang="es-ES" sz="2000" dirty="0" smtClean="0"/>
          </a:p>
          <a:p>
            <a:pPr algn="just"/>
            <a:r>
              <a:rPr lang="es-ES" sz="2000" dirty="0" smtClean="0"/>
              <a:t>Como </a:t>
            </a:r>
            <a:r>
              <a:rPr lang="es-ES" sz="2000" dirty="0" err="1"/>
              <a:t>Marinetti</a:t>
            </a:r>
            <a:r>
              <a:rPr lang="es-ES" sz="2000" dirty="0"/>
              <a:t>, </a:t>
            </a:r>
            <a:r>
              <a:rPr lang="es-ES" sz="2000" dirty="0" err="1"/>
              <a:t>Carrá</a:t>
            </a:r>
            <a:r>
              <a:rPr lang="es-ES" sz="2000" dirty="0"/>
              <a:t> será un importante </a:t>
            </a:r>
            <a:r>
              <a:rPr lang="es-ES" sz="2000" dirty="0" err="1"/>
              <a:t>apoio</a:t>
            </a:r>
            <a:r>
              <a:rPr lang="es-ES" sz="2000" dirty="0"/>
              <a:t> do Fascismo en Italia </a:t>
            </a:r>
            <a:r>
              <a:rPr lang="es-ES" sz="2000" dirty="0" err="1"/>
              <a:t>trala</a:t>
            </a:r>
            <a:r>
              <a:rPr lang="es-ES" sz="2000" dirty="0"/>
              <a:t> Guerra.</a:t>
            </a:r>
          </a:p>
        </p:txBody>
      </p:sp>
    </p:spTree>
    <p:extLst>
      <p:ext uri="{BB962C8B-B14F-4D97-AF65-F5344CB8AC3E}">
        <p14:creationId xmlns:p14="http://schemas.microsoft.com/office/powerpoint/2010/main" val="334495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12273" y="114299"/>
            <a:ext cx="387803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 err="1" smtClean="0"/>
              <a:t>Russolo</a:t>
            </a:r>
            <a:r>
              <a:rPr lang="es-ES" sz="2000" b="1" dirty="0" smtClean="0"/>
              <a:t>. 1885-1947. Pintor e compositor futurista italiano.</a:t>
            </a:r>
            <a:endParaRPr lang="es-ES" sz="2000" dirty="0" smtClean="0"/>
          </a:p>
          <a:p>
            <a:pPr algn="just"/>
            <a:r>
              <a:rPr lang="es-ES" sz="2000" dirty="0" err="1"/>
              <a:t>I</a:t>
            </a:r>
            <a:r>
              <a:rPr lang="es-ES" sz="2000" dirty="0" err="1" smtClean="0"/>
              <a:t>nvestigou</a:t>
            </a:r>
            <a:r>
              <a:rPr lang="es-ES" sz="2000" dirty="0" smtClean="0"/>
              <a:t> </a:t>
            </a:r>
            <a:r>
              <a:rPr lang="es-ES" sz="2000" dirty="0"/>
              <a:t>como pintor as “ondas de choque” como símbolo do </a:t>
            </a:r>
            <a:r>
              <a:rPr lang="es-ES" sz="2000" dirty="0" err="1"/>
              <a:t>movemento</a:t>
            </a:r>
            <a:r>
              <a:rPr lang="es-ES" sz="2000" dirty="0"/>
              <a:t> e da </a:t>
            </a:r>
            <a:r>
              <a:rPr lang="es-ES" sz="2000" dirty="0" err="1"/>
              <a:t>enerxía</a:t>
            </a:r>
            <a:r>
              <a:rPr lang="es-ES" sz="2000" dirty="0"/>
              <a:t>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A </a:t>
            </a:r>
            <a:r>
              <a:rPr lang="es-ES" sz="2000" dirty="0" err="1"/>
              <a:t>súa</a:t>
            </a:r>
            <a:r>
              <a:rPr lang="es-ES" sz="2000" dirty="0"/>
              <a:t> obra “</a:t>
            </a:r>
            <a:r>
              <a:rPr lang="es-ES" sz="2000" dirty="0" err="1"/>
              <a:t>revolta</a:t>
            </a:r>
            <a:r>
              <a:rPr lang="es-ES" sz="2000" dirty="0"/>
              <a:t>” de 1912, é </a:t>
            </a:r>
            <a:r>
              <a:rPr lang="es-ES" sz="2000" dirty="0" err="1"/>
              <a:t>concibida</a:t>
            </a:r>
            <a:r>
              <a:rPr lang="es-ES" sz="2000" dirty="0"/>
              <a:t> polo autor como “a colisión entre 2 </a:t>
            </a:r>
            <a:r>
              <a:rPr lang="es-ES" sz="2000" dirty="0" err="1"/>
              <a:t>forzas</a:t>
            </a:r>
            <a:r>
              <a:rPr lang="es-ES" sz="2000" dirty="0"/>
              <a:t>”, a revolución contra a inercia.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O </a:t>
            </a:r>
            <a:r>
              <a:rPr lang="es-ES" sz="2000" dirty="0"/>
              <a:t>tema é o </a:t>
            </a:r>
            <a:r>
              <a:rPr lang="es-ES" sz="2000" dirty="0" err="1"/>
              <a:t>conflito</a:t>
            </a:r>
            <a:r>
              <a:rPr lang="es-ES" sz="2000" dirty="0"/>
              <a:t> entre a industrialización acelerada e </a:t>
            </a:r>
            <a:r>
              <a:rPr lang="es-ES" sz="2000" dirty="0" err="1"/>
              <a:t>unha</a:t>
            </a:r>
            <a:r>
              <a:rPr lang="es-ES" sz="2000" dirty="0"/>
              <a:t> </a:t>
            </a:r>
            <a:r>
              <a:rPr lang="es-ES" sz="2000" dirty="0" err="1"/>
              <a:t>estrutura</a:t>
            </a:r>
            <a:r>
              <a:rPr lang="es-ES" sz="2000" dirty="0"/>
              <a:t> social obsoleta.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No </a:t>
            </a:r>
            <a:r>
              <a:rPr lang="es-ES" sz="2000" dirty="0" err="1"/>
              <a:t>cadro</a:t>
            </a:r>
            <a:r>
              <a:rPr lang="es-ES" sz="2000" dirty="0"/>
              <a:t>, a </a:t>
            </a:r>
            <a:r>
              <a:rPr lang="es-ES" sz="2000" dirty="0" err="1"/>
              <a:t>multitude</a:t>
            </a:r>
            <a:r>
              <a:rPr lang="es-ES" sz="2000" dirty="0"/>
              <a:t> avanza en forma de cuña </a:t>
            </a:r>
            <a:r>
              <a:rPr lang="es-ES" sz="2000" dirty="0" err="1"/>
              <a:t>vermella</a:t>
            </a:r>
            <a:r>
              <a:rPr lang="es-ES" sz="2000" dirty="0"/>
              <a:t> a partir de “</a:t>
            </a:r>
            <a:r>
              <a:rPr lang="es-ES" sz="2000" dirty="0" err="1"/>
              <a:t>liñas</a:t>
            </a:r>
            <a:r>
              <a:rPr lang="es-ES" sz="2000" dirty="0"/>
              <a:t> de </a:t>
            </a:r>
            <a:r>
              <a:rPr lang="es-ES" sz="2000" dirty="0" err="1"/>
              <a:t>forza</a:t>
            </a:r>
            <a:r>
              <a:rPr lang="es-ES" sz="2000" dirty="0"/>
              <a:t>” que parecen empurrar </a:t>
            </a:r>
            <a:r>
              <a:rPr lang="es-ES" sz="2000" dirty="0" err="1"/>
              <a:t>ós</a:t>
            </a:r>
            <a:r>
              <a:rPr lang="es-ES" sz="2000" dirty="0"/>
              <a:t> edificios en retirada. A </a:t>
            </a:r>
            <a:r>
              <a:rPr lang="es-ES" sz="2000" dirty="0" err="1"/>
              <a:t>cor</a:t>
            </a:r>
            <a:r>
              <a:rPr lang="es-ES" sz="2000" dirty="0"/>
              <a:t> é intensa, estridente, realzando a sensación de agresión.</a:t>
            </a:r>
          </a:p>
        </p:txBody>
      </p:sp>
      <p:pic>
        <p:nvPicPr>
          <p:cNvPr id="3074" name="Picture 2" descr="https://www.epdlp.com/fotos/russolo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905419"/>
            <a:ext cx="7888858" cy="511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64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10243" y="481693"/>
            <a:ext cx="424542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err="1"/>
              <a:t>Sen</a:t>
            </a:r>
            <a:r>
              <a:rPr lang="es-ES" sz="2000" dirty="0"/>
              <a:t> embargo, a </a:t>
            </a:r>
            <a:r>
              <a:rPr lang="es-ES" sz="2000" dirty="0" err="1"/>
              <a:t>súa</a:t>
            </a:r>
            <a:r>
              <a:rPr lang="es-ES" sz="2000" dirty="0"/>
              <a:t> principal aportación será na </a:t>
            </a:r>
            <a:r>
              <a:rPr lang="es-ES" sz="2000" dirty="0" err="1"/>
              <a:t>súa</a:t>
            </a:r>
            <a:r>
              <a:rPr lang="es-ES" sz="2000" dirty="0"/>
              <a:t> faceta como músico. </a:t>
            </a:r>
            <a:endParaRPr lang="es-ES" sz="2000" dirty="0" smtClean="0"/>
          </a:p>
          <a:p>
            <a:pPr algn="just"/>
            <a:endParaRPr lang="es-ES" sz="2000" dirty="0" smtClean="0"/>
          </a:p>
          <a:p>
            <a:pPr algn="just"/>
            <a:r>
              <a:rPr lang="es-ES" sz="2000" dirty="0" smtClean="0"/>
              <a:t>Teórico musical, </a:t>
            </a:r>
            <a:r>
              <a:rPr lang="es-ES" sz="2000" dirty="0" err="1"/>
              <a:t>foi</a:t>
            </a:r>
            <a:r>
              <a:rPr lang="es-ES" sz="2000" dirty="0"/>
              <a:t> o inventor de diversas máquinas de </a:t>
            </a:r>
            <a:r>
              <a:rPr lang="es-ES" sz="2000" dirty="0" err="1"/>
              <a:t>ruídos</a:t>
            </a:r>
            <a:r>
              <a:rPr lang="es-ES" sz="2000" dirty="0"/>
              <a:t>, </a:t>
            </a:r>
            <a:r>
              <a:rPr lang="es-ES" sz="2000" dirty="0" err="1"/>
              <a:t>intonarumori</a:t>
            </a:r>
            <a:r>
              <a:rPr lang="es-ES" sz="2000" dirty="0"/>
              <a:t>, e </a:t>
            </a:r>
            <a:r>
              <a:rPr lang="es-ES" sz="2000" dirty="0" err="1"/>
              <a:t>composicións</a:t>
            </a:r>
            <a:r>
              <a:rPr lang="es-ES" sz="2000" dirty="0"/>
              <a:t> como en “A </a:t>
            </a:r>
            <a:r>
              <a:rPr lang="es-ES" sz="2000" dirty="0" err="1"/>
              <a:t>cidade</a:t>
            </a:r>
            <a:r>
              <a:rPr lang="es-ES" sz="2000" dirty="0"/>
              <a:t> que </a:t>
            </a:r>
            <a:r>
              <a:rPr lang="es-ES" sz="2000" dirty="0" err="1"/>
              <a:t>esperta</a:t>
            </a:r>
            <a:r>
              <a:rPr lang="es-ES" sz="2000" dirty="0"/>
              <a:t>”, “o </a:t>
            </a:r>
            <a:r>
              <a:rPr lang="es-ES" sz="2000" dirty="0" err="1"/>
              <a:t>encontro</a:t>
            </a:r>
            <a:r>
              <a:rPr lang="es-ES" sz="2000" dirty="0"/>
              <a:t> dos aeroplanos e os </a:t>
            </a:r>
            <a:r>
              <a:rPr lang="es-ES" sz="2000" dirty="0" err="1"/>
              <a:t>automóbiles</a:t>
            </a:r>
            <a:r>
              <a:rPr lang="es-ES" sz="2000" dirty="0"/>
              <a:t>”.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En </a:t>
            </a:r>
            <a:r>
              <a:rPr lang="es-ES" sz="2000" dirty="0"/>
              <a:t>1913 </a:t>
            </a:r>
            <a:r>
              <a:rPr lang="es-ES" sz="2000" dirty="0" err="1"/>
              <a:t>publicou</a:t>
            </a:r>
            <a:r>
              <a:rPr lang="es-ES" sz="2000" dirty="0"/>
              <a:t> o </a:t>
            </a:r>
            <a:r>
              <a:rPr lang="es-ES" sz="2000" dirty="0" err="1"/>
              <a:t>seu</a:t>
            </a:r>
            <a:r>
              <a:rPr lang="es-ES" sz="2000" dirty="0"/>
              <a:t> </a:t>
            </a:r>
            <a:r>
              <a:rPr lang="es-ES" sz="2000" dirty="0" err="1"/>
              <a:t>manifesto</a:t>
            </a:r>
            <a:r>
              <a:rPr lang="es-ES" sz="2000" dirty="0"/>
              <a:t>, “A arte dos </a:t>
            </a:r>
            <a:r>
              <a:rPr lang="es-ES" sz="2000" dirty="0" err="1"/>
              <a:t>ruídos</a:t>
            </a:r>
            <a:r>
              <a:rPr lang="es-ES" sz="2000" dirty="0"/>
              <a:t>” </a:t>
            </a:r>
            <a:r>
              <a:rPr lang="es-ES" sz="2000" dirty="0" err="1"/>
              <a:t>onde</a:t>
            </a:r>
            <a:r>
              <a:rPr lang="es-ES" sz="2000" dirty="0"/>
              <a:t> defendía as posibilidades sonoras da </a:t>
            </a:r>
            <a:r>
              <a:rPr lang="es-ES" sz="2000" dirty="0" err="1"/>
              <a:t>cidade</a:t>
            </a:r>
            <a:r>
              <a:rPr lang="es-ES" sz="2000" dirty="0"/>
              <a:t> e </a:t>
            </a:r>
            <a:r>
              <a:rPr lang="es-ES" sz="2000" dirty="0" err="1"/>
              <a:t>incorporou</a:t>
            </a:r>
            <a:r>
              <a:rPr lang="es-ES" sz="2000" dirty="0"/>
              <a:t> </a:t>
            </a:r>
            <a:r>
              <a:rPr lang="es-ES" sz="2000" dirty="0" err="1"/>
              <a:t>nalgunhas</a:t>
            </a:r>
            <a:r>
              <a:rPr lang="es-ES" sz="2000" dirty="0"/>
              <a:t> das </a:t>
            </a:r>
            <a:r>
              <a:rPr lang="es-ES" sz="2000" dirty="0" err="1"/>
              <a:t>súas</a:t>
            </a:r>
            <a:r>
              <a:rPr lang="es-ES" sz="2000" dirty="0"/>
              <a:t> partituras os </a:t>
            </a:r>
            <a:r>
              <a:rPr lang="es-ES" sz="2000" dirty="0" err="1"/>
              <a:t>sons</a:t>
            </a:r>
            <a:r>
              <a:rPr lang="es-ES" sz="2000" dirty="0"/>
              <a:t> de canos e o tranvías.</a:t>
            </a:r>
          </a:p>
        </p:txBody>
      </p:sp>
      <p:pic>
        <p:nvPicPr>
          <p:cNvPr id="4098" name="Picture 2" descr="https://www.epdlp.com/fotos/russolo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444" y="0"/>
            <a:ext cx="4472363" cy="685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20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46888" y="91440"/>
            <a:ext cx="3840480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O </a:t>
            </a:r>
            <a:r>
              <a:rPr lang="es-ES" sz="2000" dirty="0" err="1"/>
              <a:t>Manifesto</a:t>
            </a:r>
            <a:r>
              <a:rPr lang="es-ES" sz="2000" dirty="0"/>
              <a:t> propón un cambio na concepción do mundo que se caracteriza por </a:t>
            </a:r>
            <a:r>
              <a:rPr lang="es-ES" sz="2000" dirty="0" err="1"/>
              <a:t>rexeitar</a:t>
            </a:r>
            <a:r>
              <a:rPr lang="es-ES" sz="2000" dirty="0"/>
              <a:t> o pasado, </a:t>
            </a:r>
            <a:r>
              <a:rPr lang="es-ES" sz="2000" dirty="0" err="1"/>
              <a:t>concibido</a:t>
            </a:r>
            <a:r>
              <a:rPr lang="es-ES" sz="2000" dirty="0"/>
              <a:t> como </a:t>
            </a:r>
            <a:r>
              <a:rPr lang="es-ES" sz="2000" dirty="0" err="1"/>
              <a:t>realidade</a:t>
            </a:r>
            <a:r>
              <a:rPr lang="es-ES" sz="2000" dirty="0"/>
              <a:t> burguesa, </a:t>
            </a:r>
            <a:r>
              <a:rPr lang="es-ES" sz="2000" dirty="0" err="1"/>
              <a:t>influída</a:t>
            </a:r>
            <a:r>
              <a:rPr lang="es-ES" sz="2000" dirty="0"/>
              <a:t> </a:t>
            </a:r>
            <a:r>
              <a:rPr lang="es-ES" sz="2000" dirty="0" err="1"/>
              <a:t>pola</a:t>
            </a:r>
            <a:r>
              <a:rPr lang="es-ES" sz="2000" dirty="0"/>
              <a:t> </a:t>
            </a:r>
            <a:r>
              <a:rPr lang="es-ES" sz="2000" dirty="0" err="1"/>
              <a:t>relixión</a:t>
            </a:r>
            <a:r>
              <a:rPr lang="es-ES" sz="2000" dirty="0"/>
              <a:t> e caduca, e resaltar o poder da </a:t>
            </a:r>
            <a:r>
              <a:rPr lang="es-ES" sz="2000" dirty="0" err="1"/>
              <a:t>tecnoloxía</a:t>
            </a:r>
            <a:r>
              <a:rPr lang="es-ES" sz="2000" dirty="0"/>
              <a:t>, da máquina, da </a:t>
            </a:r>
            <a:r>
              <a:rPr lang="es-ES" sz="2000" dirty="0" err="1"/>
              <a:t>modernidade</a:t>
            </a:r>
            <a:r>
              <a:rPr lang="es-ES" sz="2000" dirty="0"/>
              <a:t>, </a:t>
            </a:r>
            <a:r>
              <a:rPr lang="es-ES" sz="2000" dirty="0" err="1"/>
              <a:t>vencelladas</a:t>
            </a:r>
            <a:r>
              <a:rPr lang="es-ES" sz="2000" dirty="0"/>
              <a:t> á idea de progreso. </a:t>
            </a:r>
          </a:p>
          <a:p>
            <a:pPr algn="just"/>
            <a:r>
              <a:rPr lang="es-ES" sz="2000" dirty="0"/>
              <a:t>En 1910 </a:t>
            </a:r>
            <a:r>
              <a:rPr lang="es-ES" sz="2000" dirty="0" err="1"/>
              <a:t>publícase</a:t>
            </a:r>
            <a:r>
              <a:rPr lang="es-ES" sz="2000" dirty="0"/>
              <a:t> o </a:t>
            </a:r>
            <a:r>
              <a:rPr lang="es-ES" sz="2000" dirty="0" err="1"/>
              <a:t>Manifesto</a:t>
            </a:r>
            <a:r>
              <a:rPr lang="es-ES" sz="2000" dirty="0"/>
              <a:t> dos pintores futuristas, redactado por </a:t>
            </a:r>
            <a:r>
              <a:rPr lang="es-ES" sz="2000" dirty="0" err="1"/>
              <a:t>Boccioni</a:t>
            </a:r>
            <a:r>
              <a:rPr lang="es-ES" sz="2000" dirty="0"/>
              <a:t>, </a:t>
            </a:r>
            <a:r>
              <a:rPr lang="es-ES" sz="2000" dirty="0" err="1"/>
              <a:t>Russolo</a:t>
            </a:r>
            <a:r>
              <a:rPr lang="es-ES" sz="2000" dirty="0"/>
              <a:t> e Carlo </a:t>
            </a:r>
            <a:r>
              <a:rPr lang="es-ES" sz="2000" dirty="0" err="1"/>
              <a:t>Carrá</a:t>
            </a:r>
            <a:r>
              <a:rPr lang="es-ES" sz="2000" dirty="0"/>
              <a:t>, </a:t>
            </a:r>
            <a:r>
              <a:rPr lang="es-ES" sz="2000" dirty="0" err="1"/>
              <a:t>onde</a:t>
            </a:r>
            <a:r>
              <a:rPr lang="es-ES" sz="2000" dirty="0"/>
              <a:t> </a:t>
            </a:r>
            <a:r>
              <a:rPr lang="es-ES" sz="2000" dirty="0" err="1"/>
              <a:t>esixían</a:t>
            </a:r>
            <a:r>
              <a:rPr lang="es-ES" sz="2000" dirty="0"/>
              <a:t> </a:t>
            </a:r>
            <a:r>
              <a:rPr lang="es-ES" sz="2000" dirty="0" err="1"/>
              <a:t>unha</a:t>
            </a:r>
            <a:r>
              <a:rPr lang="es-ES" sz="2000" dirty="0"/>
              <a:t> arte nova para un mundo </a:t>
            </a:r>
            <a:r>
              <a:rPr lang="es-ES" sz="2000" dirty="0" err="1"/>
              <a:t>novo</a:t>
            </a:r>
            <a:r>
              <a:rPr lang="es-ES" sz="2000" dirty="0"/>
              <a:t>, </a:t>
            </a:r>
            <a:r>
              <a:rPr lang="es-ES" sz="2000" dirty="0" err="1"/>
              <a:t>oposta</a:t>
            </a:r>
            <a:r>
              <a:rPr lang="es-ES" sz="2000" dirty="0"/>
              <a:t> á arte do pasado</a:t>
            </a:r>
            <a:r>
              <a:rPr lang="es-ES" sz="2000" dirty="0" smtClean="0"/>
              <a:t>.</a:t>
            </a:r>
          </a:p>
          <a:p>
            <a:pPr algn="just"/>
            <a:r>
              <a:rPr lang="es-ES" sz="1400" dirty="0" smtClean="0"/>
              <a:t>“ Por </a:t>
            </a:r>
            <a:r>
              <a:rPr lang="es-ES" sz="1400" dirty="0"/>
              <a:t>medio da persistencia das </a:t>
            </a:r>
            <a:r>
              <a:rPr lang="es-ES" sz="1400" dirty="0" err="1"/>
              <a:t>imaxes</a:t>
            </a:r>
            <a:r>
              <a:rPr lang="es-ES" sz="1400" dirty="0"/>
              <a:t> na retina, as </a:t>
            </a:r>
            <a:r>
              <a:rPr lang="es-ES" sz="1400" dirty="0" err="1"/>
              <a:t>cousas</a:t>
            </a:r>
            <a:r>
              <a:rPr lang="es-ES" sz="1400" dirty="0"/>
              <a:t> que están en </a:t>
            </a:r>
            <a:r>
              <a:rPr lang="es-ES" sz="1400" dirty="0" err="1"/>
              <a:t>movemento</a:t>
            </a:r>
            <a:r>
              <a:rPr lang="es-ES" sz="1400" dirty="0"/>
              <a:t> </a:t>
            </a:r>
            <a:r>
              <a:rPr lang="es-ES" sz="1400" dirty="0" err="1"/>
              <a:t>multiplícanse</a:t>
            </a:r>
            <a:r>
              <a:rPr lang="es-ES" sz="1400" dirty="0"/>
              <a:t> e resultan distorsionadas, </a:t>
            </a:r>
            <a:r>
              <a:rPr lang="es-ES" sz="1400" dirty="0" err="1"/>
              <a:t>sucedéndose</a:t>
            </a:r>
            <a:r>
              <a:rPr lang="es-ES" sz="1400" dirty="0"/>
              <a:t> </a:t>
            </a:r>
            <a:r>
              <a:rPr lang="es-ES" sz="1400" dirty="0" err="1"/>
              <a:t>unhas</a:t>
            </a:r>
            <a:r>
              <a:rPr lang="es-ES" sz="1400" dirty="0"/>
              <a:t> a </a:t>
            </a:r>
            <a:r>
              <a:rPr lang="es-ES" sz="1400" dirty="0" err="1"/>
              <a:t>outras</a:t>
            </a:r>
            <a:r>
              <a:rPr lang="es-ES" sz="1400" dirty="0"/>
              <a:t> como </a:t>
            </a:r>
            <a:r>
              <a:rPr lang="es-ES" sz="1400" dirty="0" err="1"/>
              <a:t>vibracións</a:t>
            </a:r>
            <a:r>
              <a:rPr lang="es-ES" sz="1400" dirty="0"/>
              <a:t> no </a:t>
            </a:r>
            <a:r>
              <a:rPr lang="es-ES" sz="1400" dirty="0" err="1"/>
              <a:t>espazo</a:t>
            </a:r>
            <a:r>
              <a:rPr lang="es-ES" sz="1400" dirty="0"/>
              <a:t> a través do que pasan. Así </a:t>
            </a:r>
            <a:r>
              <a:rPr lang="es-ES" sz="1400" dirty="0" err="1"/>
              <a:t>ocorre</a:t>
            </a:r>
            <a:r>
              <a:rPr lang="es-ES" sz="1400" dirty="0"/>
              <a:t> que un </a:t>
            </a:r>
            <a:r>
              <a:rPr lang="es-ES" sz="1400" dirty="0" err="1"/>
              <a:t>cabalo</a:t>
            </a:r>
            <a:r>
              <a:rPr lang="es-ES" sz="1400" dirty="0"/>
              <a:t> </a:t>
            </a:r>
            <a:r>
              <a:rPr lang="es-ES" sz="1400" dirty="0" err="1"/>
              <a:t>ó</a:t>
            </a:r>
            <a:r>
              <a:rPr lang="es-ES" sz="1400" dirty="0"/>
              <a:t> galope non teña </a:t>
            </a:r>
            <a:r>
              <a:rPr lang="es-ES" sz="1400" dirty="0" err="1"/>
              <a:t>catro</a:t>
            </a:r>
            <a:r>
              <a:rPr lang="es-ES" sz="1400" dirty="0"/>
              <a:t> patas: ten </a:t>
            </a:r>
            <a:r>
              <a:rPr lang="es-ES" sz="1400" dirty="0" err="1"/>
              <a:t>vinte</a:t>
            </a:r>
            <a:r>
              <a:rPr lang="es-ES" sz="1400" dirty="0"/>
              <a:t> e o </a:t>
            </a:r>
            <a:r>
              <a:rPr lang="es-ES" sz="1400" dirty="0" err="1"/>
              <a:t>movemento</a:t>
            </a:r>
            <a:r>
              <a:rPr lang="es-ES" sz="1400" dirty="0"/>
              <a:t> que ten é triangular...”</a:t>
            </a:r>
          </a:p>
          <a:p>
            <a:pPr algn="just"/>
            <a:endParaRPr lang="es-ES" sz="2000" dirty="0"/>
          </a:p>
        </p:txBody>
      </p:sp>
      <p:pic>
        <p:nvPicPr>
          <p:cNvPr id="2050" name="Picture 2" descr="https://il-cubo.it/images/Roberto_Baldessari-Locomotiva_a_Velocit%C3%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475" y="283463"/>
            <a:ext cx="7917981" cy="633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87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53093" y="514350"/>
            <a:ext cx="398417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u="sng" dirty="0" err="1"/>
              <a:t>Fernand</a:t>
            </a:r>
            <a:r>
              <a:rPr lang="es-ES" sz="2000" b="1" u="sng" dirty="0"/>
              <a:t> </a:t>
            </a:r>
            <a:r>
              <a:rPr lang="es-ES" sz="2000" b="1" u="sng" dirty="0" err="1"/>
              <a:t>Leger</a:t>
            </a:r>
            <a:r>
              <a:rPr lang="es-ES" sz="2000" dirty="0" smtClean="0"/>
              <a:t>: 1881-1955. </a:t>
            </a:r>
            <a:r>
              <a:rPr lang="es-ES" sz="2000" dirty="0"/>
              <a:t>Pintor futurista francés. </a:t>
            </a:r>
            <a:endParaRPr lang="es-ES" sz="2000" dirty="0" smtClean="0"/>
          </a:p>
          <a:p>
            <a:pPr algn="just"/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Mestura </a:t>
            </a:r>
            <a:r>
              <a:rPr lang="es-ES" sz="2000" dirty="0"/>
              <a:t>a </a:t>
            </a:r>
            <a:r>
              <a:rPr lang="es-ES" sz="2000" dirty="0" err="1"/>
              <a:t>linguaxe</a:t>
            </a:r>
            <a:r>
              <a:rPr lang="es-ES" sz="2000" dirty="0"/>
              <a:t> cubista </a:t>
            </a:r>
            <a:r>
              <a:rPr lang="es-ES" sz="2000" dirty="0" err="1"/>
              <a:t>co</a:t>
            </a:r>
            <a:r>
              <a:rPr lang="es-ES" sz="2000" dirty="0"/>
              <a:t> futurismo. Representa figuras en </a:t>
            </a:r>
            <a:r>
              <a:rPr lang="es-ES" sz="2000" dirty="0" err="1"/>
              <a:t>movemento</a:t>
            </a:r>
            <a:r>
              <a:rPr lang="es-ES" sz="2000" dirty="0"/>
              <a:t> con formas tubulares</a:t>
            </a:r>
            <a:r>
              <a:rPr lang="es-ES" sz="2000" dirty="0" smtClean="0"/>
              <a:t>.</a:t>
            </a:r>
          </a:p>
          <a:p>
            <a:pPr algn="just"/>
            <a:endParaRPr lang="es-ES" sz="2000" dirty="0"/>
          </a:p>
          <a:p>
            <a:pPr algn="just"/>
            <a:endParaRPr lang="es-ES" sz="2000" dirty="0"/>
          </a:p>
          <a:p>
            <a:pPr algn="just"/>
            <a:r>
              <a:rPr lang="es-ES" sz="2000" dirty="0"/>
              <a:t>No </a:t>
            </a:r>
            <a:r>
              <a:rPr lang="es-ES" sz="2000" dirty="0" err="1"/>
              <a:t>seu</a:t>
            </a:r>
            <a:r>
              <a:rPr lang="es-ES" sz="2000" dirty="0"/>
              <a:t> </a:t>
            </a:r>
            <a:r>
              <a:rPr lang="es-ES" sz="2000" dirty="0" err="1"/>
              <a:t>cadro</a:t>
            </a:r>
            <a:r>
              <a:rPr lang="es-ES" sz="2000" dirty="0"/>
              <a:t> de 1914, “a </a:t>
            </a:r>
            <a:r>
              <a:rPr lang="es-ES" sz="2000" dirty="0" err="1"/>
              <a:t>escaleira</a:t>
            </a:r>
            <a:r>
              <a:rPr lang="es-ES" sz="2000" dirty="0"/>
              <a:t>”, </a:t>
            </a:r>
            <a:r>
              <a:rPr lang="es-ES" sz="2000" dirty="0" err="1"/>
              <a:t>cunha</a:t>
            </a:r>
            <a:r>
              <a:rPr lang="es-ES" sz="2000" dirty="0"/>
              <a:t> composición </a:t>
            </a:r>
            <a:r>
              <a:rPr lang="es-ES" sz="2000" dirty="0" err="1"/>
              <a:t>moi</a:t>
            </a:r>
            <a:r>
              <a:rPr lang="es-ES" sz="2000" dirty="0"/>
              <a:t> dinámica, </a:t>
            </a:r>
            <a:r>
              <a:rPr lang="es-ES" sz="2000" dirty="0" err="1"/>
              <a:t>nela</a:t>
            </a:r>
            <a:r>
              <a:rPr lang="es-ES" sz="2000" dirty="0"/>
              <a:t> </a:t>
            </a:r>
            <a:r>
              <a:rPr lang="es-ES" sz="2000" dirty="0" err="1"/>
              <a:t>apréciase</a:t>
            </a:r>
            <a:r>
              <a:rPr lang="es-ES" sz="2000" dirty="0"/>
              <a:t> a </a:t>
            </a:r>
            <a:r>
              <a:rPr lang="es-ES" sz="2000" dirty="0" err="1"/>
              <a:t>súa</a:t>
            </a:r>
            <a:r>
              <a:rPr lang="es-ES" sz="2000" dirty="0"/>
              <a:t> fascinación polo mundo da </a:t>
            </a:r>
            <a:r>
              <a:rPr lang="es-ES" sz="2000" dirty="0" err="1"/>
              <a:t>velocidade</a:t>
            </a:r>
            <a:r>
              <a:rPr lang="es-ES" sz="2000" dirty="0"/>
              <a:t> e as máquinas.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6260" y="0"/>
            <a:ext cx="5197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2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73529" y="1518558"/>
            <a:ext cx="34779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A partir da década dos 20, a temática dos </a:t>
            </a:r>
            <a:r>
              <a:rPr lang="es-ES" sz="2000" dirty="0" err="1"/>
              <a:t>seus</a:t>
            </a:r>
            <a:r>
              <a:rPr lang="es-ES" sz="2000" dirty="0"/>
              <a:t> </a:t>
            </a:r>
            <a:r>
              <a:rPr lang="es-ES" sz="2000" dirty="0" err="1"/>
              <a:t>cadros</a:t>
            </a:r>
            <a:r>
              <a:rPr lang="es-ES" sz="2000" dirty="0"/>
              <a:t> </a:t>
            </a:r>
            <a:r>
              <a:rPr lang="es-ES" sz="2000" dirty="0" err="1"/>
              <a:t>centrouse</a:t>
            </a:r>
            <a:r>
              <a:rPr lang="es-ES" sz="2000" dirty="0"/>
              <a:t> na </a:t>
            </a:r>
            <a:r>
              <a:rPr lang="es-ES" sz="2000" dirty="0" err="1"/>
              <a:t>cidade</a:t>
            </a:r>
            <a:r>
              <a:rPr lang="es-ES" sz="2000" dirty="0"/>
              <a:t> mecanizada e a relación das </a:t>
            </a:r>
            <a:r>
              <a:rPr lang="es-ES" sz="2000" dirty="0" err="1"/>
              <a:t>persoas</a:t>
            </a:r>
            <a:r>
              <a:rPr lang="es-ES" sz="2000" dirty="0"/>
              <a:t> coa </a:t>
            </a:r>
            <a:r>
              <a:rPr lang="es-ES" sz="2000" dirty="0" err="1"/>
              <a:t>súa</a:t>
            </a:r>
            <a:r>
              <a:rPr lang="es-ES" sz="2000" dirty="0"/>
              <a:t> contorna.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En </a:t>
            </a:r>
            <a:r>
              <a:rPr lang="es-ES" sz="2000" dirty="0"/>
              <a:t>1920, pinta “O mecánico”</a:t>
            </a:r>
          </a:p>
        </p:txBody>
      </p:sp>
      <p:sp>
        <p:nvSpPr>
          <p:cNvPr id="3" name="AutoShape 2" descr="https://www.arthistoryproject.com/site/assets/files/23896/fernand-henri-leger-el-mecanico-1920-trivium-art-history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862" y="7937"/>
            <a:ext cx="5172063" cy="685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09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53142" y="844062"/>
            <a:ext cx="392890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/>
              <a:t>PINTURA METAFÍSICA</a:t>
            </a:r>
            <a:r>
              <a:rPr lang="es-ES" sz="2000" b="1" dirty="0" smtClean="0"/>
              <a:t>.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/>
              <a:t>A partir do futurismo </a:t>
            </a:r>
            <a:r>
              <a:rPr lang="es-ES" sz="2000" dirty="0" err="1"/>
              <a:t>vai</a:t>
            </a:r>
            <a:r>
              <a:rPr lang="es-ES" sz="2000" dirty="0"/>
              <a:t> </a:t>
            </a:r>
            <a:r>
              <a:rPr lang="es-ES" sz="2000" dirty="0" err="1"/>
              <a:t>orixinarse</a:t>
            </a:r>
            <a:r>
              <a:rPr lang="es-ES" sz="2000" dirty="0"/>
              <a:t> a Pintura Metafísica. Nace da relación que se </a:t>
            </a:r>
            <a:r>
              <a:rPr lang="es-ES" sz="2000" dirty="0" err="1"/>
              <a:t>vai</a:t>
            </a:r>
            <a:r>
              <a:rPr lang="es-ES" sz="2000" dirty="0"/>
              <a:t> dar entre </a:t>
            </a:r>
            <a:r>
              <a:rPr lang="es-ES" sz="2000" dirty="0" err="1"/>
              <a:t>Carrá</a:t>
            </a:r>
            <a:r>
              <a:rPr lang="es-ES" sz="2000" dirty="0"/>
              <a:t> e De </a:t>
            </a:r>
            <a:r>
              <a:rPr lang="es-ES" sz="2000" dirty="0" err="1"/>
              <a:t>Chirico</a:t>
            </a:r>
            <a:r>
              <a:rPr lang="es-ES" sz="2000" dirty="0"/>
              <a:t> durante a 1ª Guerra Mundial</a:t>
            </a:r>
            <a:r>
              <a:rPr lang="es-ES" sz="2000" dirty="0" smtClean="0"/>
              <a:t>.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 </a:t>
            </a:r>
            <a:r>
              <a:rPr lang="es-ES" sz="2000" dirty="0"/>
              <a:t>A Pintura Metafísica trata de recrear </a:t>
            </a:r>
            <a:r>
              <a:rPr lang="es-ES" sz="2000" dirty="0" err="1"/>
              <a:t>unha</a:t>
            </a:r>
            <a:r>
              <a:rPr lang="es-ES" sz="2000" dirty="0"/>
              <a:t> </a:t>
            </a:r>
            <a:r>
              <a:rPr lang="es-ES" sz="2000" dirty="0" err="1"/>
              <a:t>realidade</a:t>
            </a:r>
            <a:r>
              <a:rPr lang="es-ES" sz="2000" dirty="0"/>
              <a:t> </a:t>
            </a:r>
            <a:r>
              <a:rPr lang="es-ES" sz="2000" dirty="0" err="1"/>
              <a:t>desacougante</a:t>
            </a:r>
            <a:r>
              <a:rPr lang="es-ES" sz="2000" dirty="0"/>
              <a:t>, mediante </a:t>
            </a:r>
            <a:r>
              <a:rPr lang="es-ES" sz="2000" dirty="0" err="1"/>
              <a:t>representacións</a:t>
            </a:r>
            <a:r>
              <a:rPr lang="es-ES" sz="2000" dirty="0"/>
              <a:t> fantásticas enmarcadas en </a:t>
            </a:r>
            <a:r>
              <a:rPr lang="es-ES" sz="2000" dirty="0" err="1"/>
              <a:t>espazos</a:t>
            </a:r>
            <a:r>
              <a:rPr lang="es-ES" sz="2000" dirty="0"/>
              <a:t> inusitados, tratando de </a:t>
            </a:r>
            <a:r>
              <a:rPr lang="es-ES" sz="2000" dirty="0" err="1"/>
              <a:t>achegarse</a:t>
            </a:r>
            <a:r>
              <a:rPr lang="es-ES" sz="2000" dirty="0"/>
              <a:t> </a:t>
            </a:r>
            <a:r>
              <a:rPr lang="es-ES" sz="2000" dirty="0" err="1"/>
              <a:t>ó</a:t>
            </a:r>
            <a:r>
              <a:rPr lang="es-ES" sz="2000" dirty="0"/>
              <a:t> oculto, </a:t>
            </a:r>
            <a:r>
              <a:rPr lang="es-ES" sz="2000" dirty="0" err="1"/>
              <a:t>ó</a:t>
            </a:r>
            <a:r>
              <a:rPr lang="es-ES" sz="2000" dirty="0"/>
              <a:t> mundo irracional o </a:t>
            </a:r>
            <a:r>
              <a:rPr lang="es-ES" sz="2000" dirty="0" err="1"/>
              <a:t>máis</a:t>
            </a:r>
            <a:r>
              <a:rPr lang="es-ES" sz="2000" dirty="0"/>
              <a:t> impenetrable dos </a:t>
            </a:r>
            <a:r>
              <a:rPr lang="es-ES" sz="2000" dirty="0" err="1"/>
              <a:t>nosos</a:t>
            </a:r>
            <a:r>
              <a:rPr lang="es-ES" sz="2000" dirty="0"/>
              <a:t> </a:t>
            </a:r>
            <a:r>
              <a:rPr lang="es-ES" sz="2000" dirty="0" err="1"/>
              <a:t>pensamentos</a:t>
            </a:r>
            <a:r>
              <a:rPr lang="es-ES" sz="2000" dirty="0"/>
              <a:t>..</a:t>
            </a:r>
          </a:p>
        </p:txBody>
      </p:sp>
      <p:pic>
        <p:nvPicPr>
          <p:cNvPr id="1026" name="Picture 2" descr="https://tse4.mm.bing.net/th/id/OIP.7shURnKAbUm82DvuF5q8bQAAAA?pid=Api&amp;P=0&amp;h=1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538" y="1428505"/>
            <a:ext cx="4850623" cy="485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59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61258" y="0"/>
            <a:ext cx="444137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u="sng" dirty="0"/>
              <a:t>De </a:t>
            </a:r>
            <a:r>
              <a:rPr lang="es-ES" sz="2000" b="1" u="sng" dirty="0" err="1"/>
              <a:t>Chirico</a:t>
            </a:r>
            <a:r>
              <a:rPr lang="es-ES" sz="2000" b="1" u="sng" dirty="0"/>
              <a:t>: </a:t>
            </a:r>
            <a:r>
              <a:rPr lang="es-ES" sz="2000" b="1" u="sng" dirty="0" smtClean="0"/>
              <a:t>1888-1978</a:t>
            </a:r>
          </a:p>
          <a:p>
            <a:pPr algn="just"/>
            <a:endParaRPr lang="es-ES" sz="2000" dirty="0" smtClean="0"/>
          </a:p>
          <a:p>
            <a:pPr algn="just"/>
            <a:r>
              <a:rPr lang="es-ES" sz="2000" dirty="0" smtClean="0"/>
              <a:t>Pintor </a:t>
            </a:r>
            <a:r>
              <a:rPr lang="es-ES" sz="2000" dirty="0" err="1"/>
              <a:t>grego</a:t>
            </a:r>
            <a:r>
              <a:rPr lang="es-ES" sz="2000" dirty="0"/>
              <a:t> de ascendencia italiana, a </a:t>
            </a:r>
            <a:r>
              <a:rPr lang="es-ES" sz="2000" dirty="0" err="1"/>
              <a:t>súa</a:t>
            </a:r>
            <a:r>
              <a:rPr lang="es-ES" sz="2000" dirty="0"/>
              <a:t> obra está influenciada </a:t>
            </a:r>
            <a:r>
              <a:rPr lang="es-ES" sz="2000" dirty="0" err="1"/>
              <a:t>polas</a:t>
            </a:r>
            <a:r>
              <a:rPr lang="es-ES" sz="2000" dirty="0"/>
              <a:t> teorías do </a:t>
            </a:r>
            <a:r>
              <a:rPr lang="es-ES" sz="2000" dirty="0" err="1"/>
              <a:t>psicoanálise</a:t>
            </a:r>
            <a:r>
              <a:rPr lang="es-ES" sz="2000" dirty="0"/>
              <a:t> de Freud, polo Art </a:t>
            </a:r>
            <a:r>
              <a:rPr lang="es-ES" sz="2000" dirty="0" err="1"/>
              <a:t>Nouveau</a:t>
            </a:r>
            <a:r>
              <a:rPr lang="es-ES" sz="2000" dirty="0"/>
              <a:t> e </a:t>
            </a:r>
            <a:r>
              <a:rPr lang="es-ES" sz="2000" dirty="0" err="1"/>
              <a:t>pola</a:t>
            </a:r>
            <a:r>
              <a:rPr lang="es-ES" sz="2000" dirty="0"/>
              <a:t> abstracción. </a:t>
            </a:r>
            <a:endParaRPr lang="es-ES" sz="2000" dirty="0" smtClean="0"/>
          </a:p>
          <a:p>
            <a:pPr algn="just"/>
            <a:endParaRPr lang="es-ES" sz="2000" dirty="0" smtClean="0"/>
          </a:p>
          <a:p>
            <a:pPr algn="just"/>
            <a:r>
              <a:rPr lang="es-ES" sz="2000" dirty="0" err="1" smtClean="0"/>
              <a:t>Nas</a:t>
            </a:r>
            <a:r>
              <a:rPr lang="es-ES" sz="2000" dirty="0" smtClean="0"/>
              <a:t> </a:t>
            </a:r>
            <a:r>
              <a:rPr lang="es-ES" sz="2000" dirty="0" err="1"/>
              <a:t>súas</a:t>
            </a:r>
            <a:r>
              <a:rPr lang="es-ES" sz="2000" dirty="0"/>
              <a:t> obras trata de representar o </a:t>
            </a:r>
            <a:r>
              <a:rPr lang="es-ES" sz="2000" dirty="0" err="1"/>
              <a:t>baleiro</a:t>
            </a:r>
            <a:r>
              <a:rPr lang="es-ES" sz="2000" dirty="0"/>
              <a:t>, a melancolía e o misterio mediante rúas e casas </a:t>
            </a:r>
            <a:r>
              <a:rPr lang="es-ES" sz="2000" dirty="0" err="1"/>
              <a:t>practicamente</a:t>
            </a:r>
            <a:r>
              <a:rPr lang="es-ES" sz="2000" dirty="0"/>
              <a:t> deshabitadas, </a:t>
            </a:r>
            <a:r>
              <a:rPr lang="es-ES" sz="2000" dirty="0" err="1"/>
              <a:t>nas</a:t>
            </a:r>
            <a:r>
              <a:rPr lang="es-ES" sz="2000" dirty="0"/>
              <a:t> que se aplica a perspectiva tradicional. </a:t>
            </a:r>
            <a:r>
              <a:rPr lang="es-ES" sz="2000" dirty="0" err="1"/>
              <a:t>Nas</a:t>
            </a:r>
            <a:r>
              <a:rPr lang="es-ES" sz="2000" dirty="0"/>
              <a:t> </a:t>
            </a:r>
            <a:r>
              <a:rPr lang="es-ES" sz="2000" dirty="0" err="1"/>
              <a:t>súas</a:t>
            </a:r>
            <a:r>
              <a:rPr lang="es-ES" sz="2000" dirty="0"/>
              <a:t> pinturas anticipa a pintura surrealista.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935" y="4093428"/>
            <a:ext cx="1993713" cy="278683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023" y="648358"/>
            <a:ext cx="7356977" cy="56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69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22998" y="552660"/>
            <a:ext cx="38887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Entre </a:t>
            </a:r>
            <a:r>
              <a:rPr lang="es-ES" sz="2000" b="1" dirty="0"/>
              <a:t>1912 y 1915, en Turín,</a:t>
            </a:r>
            <a:r>
              <a:rPr lang="es-ES" sz="2000" dirty="0"/>
              <a:t> </a:t>
            </a:r>
            <a:r>
              <a:rPr lang="es-ES" sz="2000" dirty="0" err="1" smtClean="0"/>
              <a:t>cidade</a:t>
            </a:r>
            <a:r>
              <a:rPr lang="es-ES" sz="2000" dirty="0"/>
              <a:t> </a:t>
            </a:r>
            <a:r>
              <a:rPr lang="es-ES" sz="2000" dirty="0" smtClean="0"/>
              <a:t>na </a:t>
            </a:r>
            <a:r>
              <a:rPr lang="es-ES" sz="2000" dirty="0"/>
              <a:t>que Nietzsche </a:t>
            </a:r>
            <a:r>
              <a:rPr lang="es-ES" sz="2000" dirty="0" smtClean="0"/>
              <a:t>abrazará a </a:t>
            </a:r>
            <a:r>
              <a:rPr lang="es-ES" sz="2000" dirty="0"/>
              <a:t>locura, de </a:t>
            </a:r>
            <a:r>
              <a:rPr lang="es-ES" sz="2000" dirty="0" err="1"/>
              <a:t>De</a:t>
            </a:r>
            <a:r>
              <a:rPr lang="es-ES" sz="2000" dirty="0"/>
              <a:t> </a:t>
            </a:r>
            <a:r>
              <a:rPr lang="es-ES" sz="2000" dirty="0" err="1"/>
              <a:t>Chirico</a:t>
            </a:r>
            <a:r>
              <a:rPr lang="es-ES" sz="2000" dirty="0"/>
              <a:t> </a:t>
            </a:r>
            <a:r>
              <a:rPr lang="es-ES" sz="2000" dirty="0" smtClean="0"/>
              <a:t>compón </a:t>
            </a:r>
            <a:r>
              <a:rPr lang="es-ES" sz="2000" dirty="0" err="1" smtClean="0"/>
              <a:t>baixo</a:t>
            </a:r>
            <a:r>
              <a:rPr lang="es-ES" sz="2000" dirty="0" smtClean="0"/>
              <a:t> a </a:t>
            </a:r>
            <a:r>
              <a:rPr lang="es-ES" sz="2000" dirty="0" err="1" smtClean="0"/>
              <a:t>recoñecida</a:t>
            </a:r>
            <a:r>
              <a:rPr lang="es-ES" sz="2000" dirty="0" smtClean="0"/>
              <a:t> </a:t>
            </a:r>
            <a:r>
              <a:rPr lang="es-ES" sz="2000" dirty="0"/>
              <a:t>influencia </a:t>
            </a:r>
            <a:r>
              <a:rPr lang="es-ES" sz="2000" dirty="0" smtClean="0"/>
              <a:t>do </a:t>
            </a:r>
            <a:r>
              <a:rPr lang="es-ES" sz="2000" dirty="0"/>
              <a:t>pensador de </a:t>
            </a:r>
            <a:r>
              <a:rPr lang="es-ES" sz="2000" b="1" i="1" dirty="0"/>
              <a:t>El paseante y su sombra</a:t>
            </a:r>
            <a:r>
              <a:rPr lang="es-ES" sz="2000" dirty="0"/>
              <a:t> </a:t>
            </a:r>
            <a:r>
              <a:rPr lang="es-ES" sz="2000" dirty="0" smtClean="0"/>
              <a:t>a </a:t>
            </a:r>
            <a:r>
              <a:rPr lang="es-ES" sz="2000" dirty="0"/>
              <a:t>que tal vez </a:t>
            </a:r>
            <a:r>
              <a:rPr lang="es-ES" sz="2000" dirty="0" err="1" smtClean="0"/>
              <a:t>sexa</a:t>
            </a:r>
            <a:r>
              <a:rPr lang="es-ES" sz="2000" dirty="0" smtClean="0"/>
              <a:t> a </a:t>
            </a:r>
            <a:r>
              <a:rPr lang="es-ES" sz="2000" dirty="0" err="1" smtClean="0"/>
              <a:t>súa</a:t>
            </a:r>
            <a:r>
              <a:rPr lang="es-ES" sz="2000" dirty="0"/>
              <a:t> </a:t>
            </a:r>
            <a:r>
              <a:rPr lang="es-ES" sz="2000" b="1" dirty="0"/>
              <a:t>serie </a:t>
            </a:r>
            <a:r>
              <a:rPr lang="es-ES" sz="2000" b="1" dirty="0" err="1" smtClean="0"/>
              <a:t>máis</a:t>
            </a:r>
            <a:r>
              <a:rPr lang="es-ES" sz="2000" b="1" dirty="0" smtClean="0"/>
              <a:t> </a:t>
            </a:r>
            <a:r>
              <a:rPr lang="es-ES" sz="2000" b="1" dirty="0"/>
              <a:t>famosa, </a:t>
            </a:r>
            <a:r>
              <a:rPr lang="es-ES" sz="2000" b="1" dirty="0" smtClean="0"/>
              <a:t>as </a:t>
            </a:r>
            <a:r>
              <a:rPr lang="es-ES" sz="2000" b="1" dirty="0" err="1" smtClean="0"/>
              <a:t>prazas</a:t>
            </a:r>
            <a:r>
              <a:rPr lang="es-ES" sz="2000" b="1" dirty="0" smtClean="0"/>
              <a:t> </a:t>
            </a:r>
            <a:r>
              <a:rPr lang="es-ES" sz="2000" b="1" dirty="0"/>
              <a:t>de Italia:</a:t>
            </a:r>
            <a:r>
              <a:rPr lang="es-ES" sz="2000" dirty="0"/>
              <a:t> </a:t>
            </a:r>
            <a:r>
              <a:rPr lang="es-ES" sz="2000" dirty="0" smtClean="0"/>
              <a:t>eses </a:t>
            </a:r>
            <a:r>
              <a:rPr lang="es-ES" sz="2000" dirty="0" err="1" smtClean="0"/>
              <a:t>espazos</a:t>
            </a:r>
            <a:r>
              <a:rPr lang="es-ES" sz="2000" dirty="0" smtClean="0"/>
              <a:t> </a:t>
            </a:r>
            <a:r>
              <a:rPr lang="es-ES" sz="2000" dirty="0"/>
              <a:t>con </a:t>
            </a:r>
            <a:r>
              <a:rPr lang="es-ES" sz="2000" dirty="0" err="1" smtClean="0"/>
              <a:t>arquiteturas</a:t>
            </a:r>
            <a:r>
              <a:rPr lang="es-ES" sz="2000" dirty="0"/>
              <a:t>, </a:t>
            </a:r>
            <a:r>
              <a:rPr lang="es-ES" sz="2000" dirty="0" err="1" smtClean="0"/>
              <a:t>xeométricos</a:t>
            </a:r>
            <a:r>
              <a:rPr lang="es-ES" sz="2000" dirty="0" smtClean="0"/>
              <a:t> </a:t>
            </a:r>
            <a:r>
              <a:rPr lang="es-ES" sz="2000" dirty="0"/>
              <a:t>e infinitos. </a:t>
            </a:r>
            <a:endParaRPr lang="es-ES" sz="2000" dirty="0" smtClean="0"/>
          </a:p>
          <a:p>
            <a:pPr algn="just"/>
            <a:endParaRPr lang="es-ES" sz="2000" dirty="0" smtClean="0"/>
          </a:p>
          <a:p>
            <a:pPr algn="just"/>
            <a:r>
              <a:rPr lang="es-ES" sz="2000" dirty="0" err="1" smtClean="0"/>
              <a:t>Outras</a:t>
            </a:r>
            <a:r>
              <a:rPr lang="es-ES" sz="2000" dirty="0" smtClean="0"/>
              <a:t> </a:t>
            </a:r>
            <a:r>
              <a:rPr lang="es-ES" sz="2000" dirty="0"/>
              <a:t>series </a:t>
            </a:r>
            <a:r>
              <a:rPr lang="es-ES" sz="2000" dirty="0" smtClean="0"/>
              <a:t>a destacar </a:t>
            </a:r>
            <a:r>
              <a:rPr lang="es-ES" sz="2000" dirty="0"/>
              <a:t>son </a:t>
            </a:r>
            <a:r>
              <a:rPr lang="es-ES" sz="2000" dirty="0" smtClean="0"/>
              <a:t>os </a:t>
            </a:r>
            <a:r>
              <a:rPr lang="es-ES" sz="2000" dirty="0"/>
              <a:t>interiores metafísicos, </a:t>
            </a:r>
            <a:r>
              <a:rPr lang="es-ES" sz="2000" dirty="0" smtClean="0"/>
              <a:t>os </a:t>
            </a:r>
            <a:r>
              <a:rPr lang="es-ES" sz="2000" dirty="0"/>
              <a:t>retratos </a:t>
            </a:r>
            <a:r>
              <a:rPr lang="es-ES" sz="2000" dirty="0" smtClean="0"/>
              <a:t>e </a:t>
            </a:r>
            <a:r>
              <a:rPr lang="es-ES" sz="2000" dirty="0"/>
              <a:t>autorretratos, historia </a:t>
            </a:r>
            <a:r>
              <a:rPr lang="es-ES" sz="2000" dirty="0" smtClean="0"/>
              <a:t>e </a:t>
            </a:r>
            <a:r>
              <a:rPr lang="es-ES" sz="2000" dirty="0" err="1" smtClean="0"/>
              <a:t>natureza</a:t>
            </a:r>
            <a:r>
              <a:rPr lang="es-ES" sz="2000" dirty="0"/>
              <a:t>, baños misteriosos </a:t>
            </a:r>
            <a:r>
              <a:rPr lang="es-ES" sz="2000" dirty="0" smtClean="0"/>
              <a:t>e o </a:t>
            </a:r>
            <a:r>
              <a:rPr lang="es-ES" sz="2000" dirty="0"/>
              <a:t>mundo clásico </a:t>
            </a:r>
            <a:r>
              <a:rPr lang="es-ES" sz="2000" dirty="0" smtClean="0"/>
              <a:t>e os </a:t>
            </a:r>
            <a:r>
              <a:rPr lang="es-ES" sz="2000" dirty="0"/>
              <a:t>gladiadores</a:t>
            </a:r>
            <a:endParaRPr lang="es-ES" sz="2000" dirty="0" smtClean="0"/>
          </a:p>
          <a:p>
            <a:endParaRPr lang="es-ES" sz="2000" dirty="0"/>
          </a:p>
          <a:p>
            <a:r>
              <a:rPr lang="es-ES" sz="2000" dirty="0" smtClean="0"/>
              <a:t>En </a:t>
            </a:r>
            <a:r>
              <a:rPr lang="es-ES" sz="2000" dirty="0"/>
              <a:t>1914 pinta </a:t>
            </a:r>
            <a:endParaRPr lang="es-ES" sz="2000" dirty="0" smtClean="0"/>
          </a:p>
          <a:p>
            <a:r>
              <a:rPr lang="es-ES" sz="2000" dirty="0" smtClean="0"/>
              <a:t>“</a:t>
            </a:r>
            <a:r>
              <a:rPr lang="es-ES" sz="2000" dirty="0"/>
              <a:t>O enigma </a:t>
            </a:r>
            <a:r>
              <a:rPr lang="es-ES" sz="2000" dirty="0" err="1"/>
              <a:t>dun</a:t>
            </a:r>
            <a:r>
              <a:rPr lang="es-ES" sz="2000" dirty="0"/>
              <a:t> día”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155" y="-60290"/>
            <a:ext cx="5353307" cy="691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9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62708" y="920621"/>
            <a:ext cx="479306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smtClean="0"/>
              <a:t>En 1917 pinta “Héctor e Andrómaca”, </a:t>
            </a:r>
            <a:r>
              <a:rPr lang="es-ES" sz="2000" dirty="0" err="1" smtClean="0"/>
              <a:t>onde</a:t>
            </a:r>
            <a:r>
              <a:rPr lang="es-ES" sz="2000" dirty="0" smtClean="0"/>
              <a:t> contrasta o realismo do </a:t>
            </a:r>
            <a:r>
              <a:rPr lang="es-ES" sz="2000" dirty="0" err="1" smtClean="0"/>
              <a:t>debuxo</a:t>
            </a:r>
            <a:r>
              <a:rPr lang="es-ES" sz="2000" dirty="0" smtClean="0"/>
              <a:t> coa desnaturalización do maniquí.</a:t>
            </a:r>
          </a:p>
          <a:p>
            <a:pPr algn="just"/>
            <a:endParaRPr lang="es-ES" sz="2000" dirty="0" smtClean="0"/>
          </a:p>
          <a:p>
            <a:pPr algn="just"/>
            <a:r>
              <a:rPr lang="es-ES" sz="2000" dirty="0" err="1" smtClean="0"/>
              <a:t>Reflicte</a:t>
            </a:r>
            <a:r>
              <a:rPr lang="es-ES" sz="2000" dirty="0" smtClean="0"/>
              <a:t> a despedida do </a:t>
            </a:r>
            <a:r>
              <a:rPr lang="es-ES" sz="2000" dirty="0" err="1" smtClean="0"/>
              <a:t>heroe</a:t>
            </a:r>
            <a:r>
              <a:rPr lang="es-ES" sz="2000" dirty="0" smtClean="0"/>
              <a:t> de </a:t>
            </a:r>
            <a:r>
              <a:rPr lang="es-ES" sz="2000" dirty="0" err="1" smtClean="0"/>
              <a:t>Troia</a:t>
            </a:r>
            <a:r>
              <a:rPr lang="es-ES" sz="2000" dirty="0" smtClean="0"/>
              <a:t> Héctor </a:t>
            </a:r>
            <a:r>
              <a:rPr lang="es-ES" sz="2000" dirty="0" err="1" smtClean="0"/>
              <a:t>sa</a:t>
            </a:r>
            <a:r>
              <a:rPr lang="es-ES" sz="2000" dirty="0" smtClean="0"/>
              <a:t> </a:t>
            </a:r>
            <a:r>
              <a:rPr lang="es-ES" sz="2000" dirty="0" err="1" smtClean="0"/>
              <a:t>súa</a:t>
            </a:r>
            <a:r>
              <a:rPr lang="es-ES" sz="2000" dirty="0" smtClean="0"/>
              <a:t> </a:t>
            </a:r>
            <a:r>
              <a:rPr lang="es-ES" sz="2000" dirty="0" err="1" smtClean="0"/>
              <a:t>muller</a:t>
            </a:r>
            <a:r>
              <a:rPr lang="es-ES" sz="2000" dirty="0" smtClean="0"/>
              <a:t> antes do </a:t>
            </a:r>
            <a:r>
              <a:rPr lang="es-ES" sz="2000" dirty="0" err="1" smtClean="0"/>
              <a:t>seu</a:t>
            </a:r>
            <a:r>
              <a:rPr lang="es-ES" sz="2000" dirty="0" smtClean="0"/>
              <a:t> </a:t>
            </a:r>
            <a:r>
              <a:rPr lang="es-ES" sz="2000" dirty="0" err="1" smtClean="0"/>
              <a:t>enfrontamento</a:t>
            </a:r>
            <a:r>
              <a:rPr lang="es-ES" sz="2000" dirty="0" smtClean="0"/>
              <a:t> fatal con Aquiles. A </a:t>
            </a:r>
            <a:r>
              <a:rPr lang="es-ES" sz="2000" dirty="0" err="1" smtClean="0"/>
              <a:t>dramética</a:t>
            </a:r>
            <a:r>
              <a:rPr lang="es-ES" sz="2000" dirty="0" smtClean="0"/>
              <a:t> escena está tratada </a:t>
            </a:r>
            <a:r>
              <a:rPr lang="es-ES" sz="2000" dirty="0" err="1" smtClean="0"/>
              <a:t>co</a:t>
            </a:r>
            <a:r>
              <a:rPr lang="es-ES" sz="2000" dirty="0" smtClean="0"/>
              <a:t> </a:t>
            </a:r>
            <a:r>
              <a:rPr lang="es-ES" sz="2000" dirty="0" err="1" smtClean="0"/>
              <a:t>teatralidade</a:t>
            </a:r>
            <a:r>
              <a:rPr lang="es-ES" sz="2000" dirty="0" smtClean="0"/>
              <a:t>: </a:t>
            </a:r>
            <a:r>
              <a:rPr lang="es-ES" sz="2000" dirty="0" err="1" smtClean="0"/>
              <a:t>cor</a:t>
            </a:r>
            <a:r>
              <a:rPr lang="es-ES" sz="2000" dirty="0" smtClean="0"/>
              <a:t> violenta (contraste </a:t>
            </a:r>
            <a:r>
              <a:rPr lang="es-ES" sz="2000" dirty="0" err="1" smtClean="0"/>
              <a:t>vermellos</a:t>
            </a:r>
            <a:r>
              <a:rPr lang="es-ES" sz="2000" dirty="0" smtClean="0"/>
              <a:t> e tonalidades suaves de rosa.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A postura dos </a:t>
            </a:r>
            <a:r>
              <a:rPr lang="es-ES" sz="2000" dirty="0" err="1" smtClean="0"/>
              <a:t>personaxes</a:t>
            </a:r>
            <a:r>
              <a:rPr lang="es-ES" sz="2000" dirty="0" smtClean="0"/>
              <a:t>, aferrados un </a:t>
            </a:r>
            <a:r>
              <a:rPr lang="es-ES" sz="2000" dirty="0" err="1" smtClean="0"/>
              <a:t>ó</a:t>
            </a:r>
            <a:r>
              <a:rPr lang="es-ES" sz="2000" dirty="0" smtClean="0"/>
              <a:t> </a:t>
            </a:r>
            <a:r>
              <a:rPr lang="es-ES" sz="2000" dirty="0" err="1" smtClean="0"/>
              <a:t>outro</a:t>
            </a:r>
            <a:r>
              <a:rPr lang="es-ES" sz="2000" dirty="0" smtClean="0"/>
              <a:t>. As </a:t>
            </a:r>
            <a:r>
              <a:rPr lang="es-ES" sz="2000" dirty="0" err="1" smtClean="0"/>
              <a:t>liñas</a:t>
            </a:r>
            <a:r>
              <a:rPr lang="es-ES" sz="2000" dirty="0" smtClean="0"/>
              <a:t> angulares, </a:t>
            </a:r>
            <a:r>
              <a:rPr lang="es-ES" sz="2000" dirty="0" err="1" smtClean="0"/>
              <a:t>xesto</a:t>
            </a:r>
            <a:r>
              <a:rPr lang="es-ES" sz="2000" dirty="0" smtClean="0"/>
              <a:t> de agonía inminente, de impotencia ante a </a:t>
            </a:r>
            <a:r>
              <a:rPr lang="es-ES" sz="2000" dirty="0" err="1" smtClean="0"/>
              <a:t>desgraza</a:t>
            </a:r>
            <a:r>
              <a:rPr lang="es-ES" sz="2000" dirty="0" smtClean="0"/>
              <a:t>. Héctor </a:t>
            </a:r>
            <a:r>
              <a:rPr lang="es-ES" sz="2000" dirty="0" err="1" smtClean="0"/>
              <a:t>entrégase</a:t>
            </a:r>
            <a:r>
              <a:rPr lang="es-ES" sz="2000" dirty="0" smtClean="0"/>
              <a:t> á </a:t>
            </a:r>
            <a:r>
              <a:rPr lang="es-ES" sz="2000" dirty="0" err="1" smtClean="0"/>
              <a:t>morte</a:t>
            </a:r>
            <a:r>
              <a:rPr lang="es-ES" sz="2000" dirty="0" smtClean="0"/>
              <a:t> orgullosamente, </a:t>
            </a:r>
            <a:r>
              <a:rPr lang="es-ES" sz="2000" dirty="0" err="1" smtClean="0"/>
              <a:t>mentres</a:t>
            </a:r>
            <a:r>
              <a:rPr lang="es-ES" sz="2000" dirty="0" smtClean="0"/>
              <a:t> Andrómaca se resiste a </a:t>
            </a:r>
            <a:r>
              <a:rPr lang="es-ES" sz="2000" dirty="0" err="1" smtClean="0"/>
              <a:t>deixalo</a:t>
            </a:r>
            <a:r>
              <a:rPr lang="es-ES" sz="2000" dirty="0" smtClean="0"/>
              <a:t> ir.</a:t>
            </a:r>
          </a:p>
          <a:p>
            <a:pPr algn="just"/>
            <a:r>
              <a:rPr lang="es-ES" sz="2000" dirty="0" smtClean="0"/>
              <a:t>.</a:t>
            </a:r>
            <a:endParaRPr lang="es-ES" sz="2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1097" y="0"/>
            <a:ext cx="4589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5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14883" y="1778559"/>
            <a:ext cx="42705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En 1918 pinta a obra </a:t>
            </a:r>
            <a:r>
              <a:rPr lang="es-ES" sz="2000" dirty="0" err="1"/>
              <a:t>mestra</a:t>
            </a:r>
            <a:r>
              <a:rPr lang="es-ES" sz="2000" dirty="0"/>
              <a:t> </a:t>
            </a:r>
            <a:r>
              <a:rPr lang="es-ES" sz="2000" dirty="0" err="1"/>
              <a:t>deste</a:t>
            </a:r>
            <a:r>
              <a:rPr lang="es-ES" sz="2000" dirty="0"/>
              <a:t> período, As musas </a:t>
            </a:r>
            <a:r>
              <a:rPr lang="es-ES" sz="2000" dirty="0" smtClean="0"/>
              <a:t>inquietantes.</a:t>
            </a:r>
          </a:p>
          <a:p>
            <a:pPr algn="just"/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endParaRPr lang="es-ES" sz="2000" dirty="0"/>
          </a:p>
          <a:p>
            <a:pPr algn="just"/>
            <a:r>
              <a:rPr lang="es-ES" sz="2000" dirty="0" err="1" smtClean="0"/>
              <a:t>Talia</a:t>
            </a:r>
            <a:r>
              <a:rPr lang="es-ES" sz="2000" dirty="0" smtClean="0"/>
              <a:t> </a:t>
            </a:r>
            <a:r>
              <a:rPr lang="es-ES" sz="2000" dirty="0"/>
              <a:t>e Melpómene, musas </a:t>
            </a:r>
            <a:r>
              <a:rPr lang="es-ES" sz="2000" dirty="0" err="1"/>
              <a:t>gregas</a:t>
            </a:r>
            <a:r>
              <a:rPr lang="es-ES" sz="2000" dirty="0"/>
              <a:t> da comedia e da </a:t>
            </a:r>
            <a:r>
              <a:rPr lang="es-ES" sz="2000" dirty="0" err="1"/>
              <a:t>traxedia</a:t>
            </a:r>
            <a:r>
              <a:rPr lang="es-ES" sz="2000" dirty="0"/>
              <a:t>, representadas como </a:t>
            </a:r>
            <a:r>
              <a:rPr lang="es-ES" sz="2000" dirty="0" err="1"/>
              <a:t>manequíns</a:t>
            </a:r>
            <a:r>
              <a:rPr lang="es-ES" sz="2000" dirty="0"/>
              <a:t> </a:t>
            </a:r>
            <a:r>
              <a:rPr lang="es-ES" sz="2000" dirty="0" err="1"/>
              <a:t>sen</a:t>
            </a:r>
            <a:r>
              <a:rPr lang="es-ES" sz="2000" dirty="0"/>
              <a:t> </a:t>
            </a:r>
            <a:r>
              <a:rPr lang="es-ES" sz="2000" dirty="0" err="1"/>
              <a:t>faciana</a:t>
            </a:r>
            <a:r>
              <a:rPr lang="es-ES" sz="2000" dirty="0"/>
              <a:t>, erguidas en medio </a:t>
            </a:r>
            <a:r>
              <a:rPr lang="es-ES" sz="2000" dirty="0" err="1"/>
              <a:t>dun</a:t>
            </a:r>
            <a:r>
              <a:rPr lang="es-ES" sz="2000" dirty="0"/>
              <a:t> lugar deserto ante o </a:t>
            </a:r>
            <a:r>
              <a:rPr lang="es-ES" sz="2000" dirty="0" err="1"/>
              <a:t>afastado</a:t>
            </a:r>
            <a:r>
              <a:rPr lang="es-ES" sz="2000" dirty="0"/>
              <a:t> perfil do </a:t>
            </a:r>
            <a:r>
              <a:rPr lang="es-ES" sz="2000" dirty="0" err="1"/>
              <a:t>castelo</a:t>
            </a:r>
            <a:r>
              <a:rPr lang="es-ES" sz="2000" dirty="0"/>
              <a:t> </a:t>
            </a:r>
            <a:r>
              <a:rPr lang="es-ES" sz="2000" dirty="0" smtClean="0"/>
              <a:t>do </a:t>
            </a:r>
            <a:r>
              <a:rPr lang="es-ES" sz="2000" dirty="0"/>
              <a:t>Este de Ferrara, con </a:t>
            </a:r>
            <a:r>
              <a:rPr lang="es-ES" sz="2000" dirty="0" err="1"/>
              <a:t>xoguetes</a:t>
            </a:r>
            <a:r>
              <a:rPr lang="es-ES" sz="2000" dirty="0"/>
              <a:t> e accesorios </a:t>
            </a:r>
            <a:r>
              <a:rPr lang="es-ES" sz="2000" dirty="0" err="1"/>
              <a:t>ós</a:t>
            </a:r>
            <a:r>
              <a:rPr lang="es-ES" sz="2000" dirty="0"/>
              <a:t> </a:t>
            </a:r>
            <a:r>
              <a:rPr lang="es-ES" sz="2000" dirty="0" err="1"/>
              <a:t>seus</a:t>
            </a:r>
            <a:r>
              <a:rPr lang="es-ES" sz="2000" dirty="0"/>
              <a:t> pes</a:t>
            </a:r>
            <a:endParaRPr lang="gl-ES" sz="2000" dirty="0"/>
          </a:p>
        </p:txBody>
      </p:sp>
      <p:pic>
        <p:nvPicPr>
          <p:cNvPr id="2050" name="Picture 2" descr="https://www.researchgate.net/publication/340049662/figure/fig1/AS:871005438345218@1584675287928/The-Disquieting-Muses-by-Giorgio-De-Chirico-1917-This-metaphysical-painting-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906" y="80386"/>
            <a:ext cx="4579459" cy="678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86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47472" y="402336"/>
            <a:ext cx="398678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sz="2000" b="1" dirty="0" smtClean="0"/>
              <a:t>De </a:t>
            </a:r>
            <a:r>
              <a:rPr lang="gl-ES" sz="2000" b="1" dirty="0" err="1" smtClean="0"/>
              <a:t>Chirico</a:t>
            </a:r>
            <a:r>
              <a:rPr lang="gl-ES" sz="2000" b="1" dirty="0" smtClean="0"/>
              <a:t>, precursor do Surrealismo</a:t>
            </a:r>
            <a:r>
              <a:rPr lang="gl-ES" sz="2000" dirty="0" smtClean="0"/>
              <a:t>:</a:t>
            </a:r>
          </a:p>
          <a:p>
            <a:pPr algn="just"/>
            <a:r>
              <a:rPr lang="es-ES" sz="2000" dirty="0" err="1"/>
              <a:t>I</a:t>
            </a:r>
            <a:r>
              <a:rPr lang="es-ES" sz="2000" dirty="0" err="1" smtClean="0"/>
              <a:t>nfluído</a:t>
            </a:r>
            <a:r>
              <a:rPr lang="es-ES" sz="2000" dirty="0" smtClean="0"/>
              <a:t> </a:t>
            </a:r>
            <a:r>
              <a:rPr lang="es-ES" sz="2000" dirty="0" err="1"/>
              <a:t>pola</a:t>
            </a:r>
            <a:r>
              <a:rPr lang="es-ES" sz="2000" dirty="0"/>
              <a:t> </a:t>
            </a:r>
            <a:r>
              <a:rPr lang="es-ES" sz="2000" dirty="0" err="1"/>
              <a:t>psicoanálise</a:t>
            </a:r>
            <a:r>
              <a:rPr lang="es-ES" sz="2000" dirty="0"/>
              <a:t> de Freud, </a:t>
            </a:r>
            <a:r>
              <a:rPr lang="es-ES" sz="2000" dirty="0" err="1"/>
              <a:t>foi</a:t>
            </a:r>
            <a:r>
              <a:rPr lang="es-ES" sz="2000" dirty="0"/>
              <a:t> </a:t>
            </a:r>
            <a:r>
              <a:rPr lang="es-ES" sz="2000" dirty="0" err="1"/>
              <a:t>pioneiro</a:t>
            </a:r>
            <a:r>
              <a:rPr lang="es-ES" sz="2000" dirty="0"/>
              <a:t> do surrealismo, </a:t>
            </a:r>
            <a:r>
              <a:rPr lang="es-ES" sz="2000" dirty="0" err="1"/>
              <a:t>pois</a:t>
            </a:r>
            <a:r>
              <a:rPr lang="es-ES" sz="2000" dirty="0"/>
              <a:t> obras </a:t>
            </a:r>
            <a:r>
              <a:rPr lang="es-ES" sz="2000" dirty="0" err="1"/>
              <a:t>súas</a:t>
            </a:r>
            <a:r>
              <a:rPr lang="es-ES" sz="2000" dirty="0"/>
              <a:t> poden considerarse surrealistas antes do </a:t>
            </a:r>
            <a:r>
              <a:rPr lang="es-ES" sz="2000" dirty="0" err="1"/>
              <a:t>nacemento</a:t>
            </a:r>
            <a:r>
              <a:rPr lang="es-ES" sz="2000" dirty="0"/>
              <a:t> do </a:t>
            </a:r>
            <a:r>
              <a:rPr lang="es-ES" sz="2000" dirty="0" err="1"/>
              <a:t>movemento</a:t>
            </a:r>
            <a:r>
              <a:rPr lang="es-ES" sz="2000" dirty="0"/>
              <a:t> surrealista.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err="1" smtClean="0"/>
              <a:t>Nas</a:t>
            </a:r>
            <a:r>
              <a:rPr lang="es-ES" sz="2000" dirty="0" smtClean="0"/>
              <a:t> </a:t>
            </a:r>
            <a:r>
              <a:rPr lang="es-ES" sz="2000" dirty="0" err="1"/>
              <a:t>súas</a:t>
            </a:r>
            <a:r>
              <a:rPr lang="es-ES" sz="2000" dirty="0"/>
              <a:t> obras intenta traducir os </a:t>
            </a:r>
            <a:r>
              <a:rPr lang="es-ES" sz="2000" dirty="0" err="1"/>
              <a:t>soños</a:t>
            </a:r>
            <a:r>
              <a:rPr lang="es-ES" sz="2000" dirty="0"/>
              <a:t> á vida real, plasmar o mundo do irracional con </a:t>
            </a:r>
            <a:r>
              <a:rPr lang="es-ES" sz="2000" dirty="0" err="1"/>
              <a:t>obxectos</a:t>
            </a:r>
            <a:r>
              <a:rPr lang="es-ES" sz="2000" dirty="0"/>
              <a:t> </a:t>
            </a:r>
            <a:r>
              <a:rPr lang="es-ES" sz="2000" dirty="0" err="1"/>
              <a:t>cotiáns</a:t>
            </a:r>
            <a:r>
              <a:rPr lang="es-ES" sz="2000" dirty="0"/>
              <a:t> creando contextos non </a:t>
            </a:r>
            <a:r>
              <a:rPr lang="es-ES" sz="2000" dirty="0" err="1"/>
              <a:t>habituais</a:t>
            </a:r>
            <a:r>
              <a:rPr lang="es-ES" sz="2000" dirty="0"/>
              <a:t>, </a:t>
            </a:r>
            <a:r>
              <a:rPr lang="es-ES" sz="2000" dirty="0" err="1"/>
              <a:t>unha</a:t>
            </a:r>
            <a:r>
              <a:rPr lang="es-ES" sz="2000" dirty="0"/>
              <a:t> </a:t>
            </a:r>
            <a:r>
              <a:rPr lang="es-ES" sz="2000" dirty="0" err="1"/>
              <a:t>realidade</a:t>
            </a:r>
            <a:r>
              <a:rPr lang="es-ES" sz="2000" dirty="0"/>
              <a:t> </a:t>
            </a:r>
            <a:r>
              <a:rPr lang="es-ES" sz="2000" dirty="0" err="1"/>
              <a:t>ilóxica</a:t>
            </a:r>
            <a:r>
              <a:rPr lang="es-ES" sz="2000" dirty="0"/>
              <a:t>, pero verosímil. Transmite </a:t>
            </a:r>
            <a:r>
              <a:rPr lang="es-ES" sz="2000" dirty="0" err="1"/>
              <a:t>unha</a:t>
            </a:r>
            <a:r>
              <a:rPr lang="es-ES" sz="2000" dirty="0"/>
              <a:t> mirada perturbadora do </a:t>
            </a:r>
            <a:r>
              <a:rPr lang="es-ES" sz="2000" dirty="0" err="1"/>
              <a:t>cotián</a:t>
            </a:r>
            <a:r>
              <a:rPr lang="es-ES" sz="2000" dirty="0"/>
              <a:t>, un </a:t>
            </a:r>
            <a:r>
              <a:rPr lang="es-ES" sz="2000" dirty="0" err="1"/>
              <a:t>sentimento</a:t>
            </a:r>
            <a:r>
              <a:rPr lang="es-ES" sz="2000" dirty="0"/>
              <a:t> de profunda </a:t>
            </a:r>
            <a:r>
              <a:rPr lang="es-ES" sz="2000" dirty="0" err="1"/>
              <a:t>estrañeza</a:t>
            </a:r>
            <a:r>
              <a:rPr lang="es-ES" sz="2000" dirty="0"/>
              <a:t>,  impresión de </a:t>
            </a:r>
            <a:r>
              <a:rPr lang="es-ES" sz="2000" dirty="0" err="1"/>
              <a:t>baleiro</a:t>
            </a:r>
            <a:r>
              <a:rPr lang="es-ES" sz="2000" dirty="0"/>
              <a:t> e ausencia, desesperanza como </a:t>
            </a:r>
            <a:r>
              <a:rPr lang="es-ES" sz="2000" dirty="0" err="1"/>
              <a:t>unha</a:t>
            </a:r>
            <a:r>
              <a:rPr lang="es-ES" sz="2000" dirty="0"/>
              <a:t> condena de por vida, </a:t>
            </a:r>
            <a:r>
              <a:rPr lang="es-ES" sz="2000" dirty="0" err="1"/>
              <a:t>sen</a:t>
            </a:r>
            <a:r>
              <a:rPr lang="es-ES" sz="2000" dirty="0"/>
              <a:t> ningún signo de rebelión. </a:t>
            </a:r>
            <a:endParaRPr lang="gl-ES" sz="2000" dirty="0"/>
          </a:p>
        </p:txBody>
      </p:sp>
      <p:pic>
        <p:nvPicPr>
          <p:cNvPr id="4" name="Picture 2" descr="https://i.pinimg.com/originals/0c/a3/b0/0ca3b0874d3a583af3ca6dbeff7a464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198" y="685800"/>
            <a:ext cx="6955618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35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66928" y="1728216"/>
            <a:ext cx="34747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En vez de </a:t>
            </a:r>
            <a:r>
              <a:rPr lang="es-ES" sz="2000" dirty="0" err="1"/>
              <a:t>persoas</a:t>
            </a:r>
            <a:r>
              <a:rPr lang="es-ES" sz="2000" dirty="0"/>
              <a:t> pinta </a:t>
            </a:r>
            <a:r>
              <a:rPr lang="es-ES" sz="2000" dirty="0" err="1"/>
              <a:t>manequíns</a:t>
            </a:r>
            <a:r>
              <a:rPr lang="es-ES" sz="2000" dirty="0"/>
              <a:t>, estatuas </a:t>
            </a:r>
            <a:r>
              <a:rPr lang="es-ES" sz="2000" dirty="0" err="1"/>
              <a:t>sen</a:t>
            </a:r>
            <a:r>
              <a:rPr lang="es-ES" sz="2000" dirty="0"/>
              <a:t> rostro e siluetas </a:t>
            </a:r>
            <a:r>
              <a:rPr lang="es-ES" sz="2000" dirty="0" err="1"/>
              <a:t>baixo</a:t>
            </a:r>
            <a:r>
              <a:rPr lang="es-ES" sz="2000" dirty="0"/>
              <a:t> </a:t>
            </a:r>
            <a:r>
              <a:rPr lang="es-ES" sz="2000" dirty="0" err="1"/>
              <a:t>unha</a:t>
            </a:r>
            <a:r>
              <a:rPr lang="es-ES" sz="2000" dirty="0"/>
              <a:t> luz </a:t>
            </a:r>
            <a:r>
              <a:rPr lang="es-ES" sz="2000" dirty="0" err="1"/>
              <a:t>crúa</a:t>
            </a:r>
            <a:r>
              <a:rPr lang="es-ES" sz="2000" dirty="0"/>
              <a:t> en rúas </a:t>
            </a:r>
            <a:r>
              <a:rPr lang="es-ES" sz="2000" dirty="0" err="1"/>
              <a:t>baleiras</a:t>
            </a:r>
            <a:r>
              <a:rPr lang="es-ES" sz="2000" dirty="0"/>
              <a:t>, con sombras alongadas, </a:t>
            </a:r>
            <a:r>
              <a:rPr lang="es-ES" sz="2000" dirty="0" err="1"/>
              <a:t>empregando</a:t>
            </a:r>
            <a:r>
              <a:rPr lang="es-ES" sz="2000" dirty="0"/>
              <a:t> contrastes extremos de luz e de sombra e </a:t>
            </a:r>
            <a:r>
              <a:rPr lang="es-ES" sz="2000" dirty="0" err="1"/>
              <a:t>cunha</a:t>
            </a:r>
            <a:r>
              <a:rPr lang="es-ES" sz="2000" dirty="0"/>
              <a:t> perspectiva empinada, </a:t>
            </a:r>
            <a:r>
              <a:rPr lang="es-ES" sz="2000" dirty="0" err="1"/>
              <a:t>prazas</a:t>
            </a:r>
            <a:r>
              <a:rPr lang="es-ES" sz="2000" dirty="0"/>
              <a:t> desertas bordeadas por pazos con arcadas e </a:t>
            </a:r>
            <a:r>
              <a:rPr lang="es-ES" sz="2000" dirty="0" smtClean="0"/>
              <a:t>pórticos.</a:t>
            </a:r>
            <a:endParaRPr lang="gl-ES" sz="2000" dirty="0"/>
          </a:p>
        </p:txBody>
      </p:sp>
      <p:pic>
        <p:nvPicPr>
          <p:cNvPr id="3" name="Picture 6" descr="https://cdn.finestresullarte.info/rivista/immagini/2020/fn/de-chirico-presente-e-passa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81" y="19397"/>
            <a:ext cx="5769351" cy="683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6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uploads1.wikiart.org/images/giorgio-de-chirico/mystery-and-melancholy-of-a-street-19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" y="1261872"/>
            <a:ext cx="4129467" cy="507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603504" y="138487"/>
            <a:ext cx="10341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smtClean="0"/>
              <a:t>Os </a:t>
            </a:r>
            <a:r>
              <a:rPr lang="es-ES" sz="2000" dirty="0" err="1"/>
              <a:t>sentimentos</a:t>
            </a:r>
            <a:r>
              <a:rPr lang="es-ES" sz="2000" dirty="0"/>
              <a:t> de tristura, de morriña, de </a:t>
            </a:r>
            <a:r>
              <a:rPr lang="es-ES" sz="2000" dirty="0" err="1"/>
              <a:t>maxia</a:t>
            </a:r>
            <a:r>
              <a:rPr lang="es-ES" sz="2000" dirty="0"/>
              <a:t> sombría </a:t>
            </a:r>
            <a:r>
              <a:rPr lang="es-ES" sz="2000" dirty="0" err="1"/>
              <a:t>reflíctese</a:t>
            </a:r>
            <a:r>
              <a:rPr lang="es-ES" sz="2000" dirty="0"/>
              <a:t> nos títulos das </a:t>
            </a:r>
            <a:r>
              <a:rPr lang="es-ES" sz="2000" dirty="0" err="1"/>
              <a:t>súas</a:t>
            </a:r>
            <a:r>
              <a:rPr lang="es-ES" sz="2000" dirty="0"/>
              <a:t> obras: Misterio e melancolía </a:t>
            </a:r>
            <a:r>
              <a:rPr lang="es-ES" sz="2000" dirty="0" err="1"/>
              <a:t>dunha</a:t>
            </a:r>
            <a:r>
              <a:rPr lang="es-ES" sz="2000" dirty="0"/>
              <a:t> </a:t>
            </a:r>
            <a:r>
              <a:rPr lang="es-ES" sz="2000" dirty="0" smtClean="0"/>
              <a:t>rúa (1), </a:t>
            </a:r>
            <a:r>
              <a:rPr lang="es-ES" sz="2000" dirty="0"/>
              <a:t>Enigma da </a:t>
            </a:r>
            <a:r>
              <a:rPr lang="es-ES" sz="2000" dirty="0" smtClean="0"/>
              <a:t>hora (2), </a:t>
            </a:r>
            <a:r>
              <a:rPr lang="es-ES" sz="2000" dirty="0" err="1"/>
              <a:t>Nostalxia</a:t>
            </a:r>
            <a:r>
              <a:rPr lang="es-ES" sz="2000" dirty="0"/>
              <a:t> do </a:t>
            </a:r>
            <a:r>
              <a:rPr lang="es-ES" sz="2000" dirty="0" smtClean="0"/>
              <a:t>infinito(3)…</a:t>
            </a:r>
            <a:endParaRPr lang="gl-ES" sz="2000" dirty="0"/>
          </a:p>
        </p:txBody>
      </p:sp>
      <p:pic>
        <p:nvPicPr>
          <p:cNvPr id="1026" name="Picture 2" descr="https://i.pinimg.com/originals/5c/82/ab/5c82abb07f03e2af9f2e3d9904a523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544" y="2056425"/>
            <a:ext cx="4419600" cy="284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artsdot.com/ADC/Art-ImgScreen-4.nsf/O/A-5ZKCFG/$FILE/Giorgio-de-chirico-the-nostalgia-of-the-infinit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345" y="846373"/>
            <a:ext cx="2647247" cy="59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 flipH="1">
            <a:off x="2388434" y="6488668"/>
            <a:ext cx="6648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 smtClean="0"/>
              <a:t>1                                                      2                                                             3                                          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79431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94360" y="713232"/>
            <a:ext cx="34747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Tratan de potenciar o transitorio e o dinámico </a:t>
            </a:r>
            <a:r>
              <a:rPr lang="es-ES" dirty="0" err="1"/>
              <a:t>fronte</a:t>
            </a:r>
            <a:r>
              <a:rPr lang="es-ES" dirty="0"/>
              <a:t> </a:t>
            </a:r>
            <a:r>
              <a:rPr lang="es-ES" dirty="0" err="1"/>
              <a:t>ó</a:t>
            </a:r>
            <a:r>
              <a:rPr lang="es-ES" dirty="0"/>
              <a:t> estático e procuran a exaltación da </a:t>
            </a:r>
            <a:r>
              <a:rPr lang="es-ES" dirty="0" err="1"/>
              <a:t>forza</a:t>
            </a:r>
            <a:r>
              <a:rPr lang="es-ES" dirty="0"/>
              <a:t>, da </a:t>
            </a:r>
            <a:r>
              <a:rPr lang="es-ES" dirty="0" err="1"/>
              <a:t>velocidade</a:t>
            </a:r>
            <a:r>
              <a:rPr lang="es-ES" dirty="0"/>
              <a:t> e a </a:t>
            </a:r>
            <a:r>
              <a:rPr lang="es-ES" dirty="0" err="1"/>
              <a:t>orixinalidade</a:t>
            </a:r>
            <a:r>
              <a:rPr lang="es-ES" dirty="0"/>
              <a:t>. </a:t>
            </a:r>
          </a:p>
          <a:p>
            <a:r>
              <a:rPr lang="es-ES" dirty="0"/>
              <a:t> </a:t>
            </a:r>
          </a:p>
          <a:p>
            <a:r>
              <a:rPr lang="es-ES" dirty="0"/>
              <a:t>“ o </a:t>
            </a:r>
            <a:r>
              <a:rPr lang="es-ES" dirty="0" err="1"/>
              <a:t>xesto</a:t>
            </a:r>
            <a:r>
              <a:rPr lang="es-ES" dirty="0"/>
              <a:t> que reproducimos sobre o </a:t>
            </a:r>
            <a:r>
              <a:rPr lang="es-ES" dirty="0" err="1"/>
              <a:t>lenzo</a:t>
            </a:r>
            <a:r>
              <a:rPr lang="es-ES" dirty="0"/>
              <a:t> non será </a:t>
            </a:r>
            <a:r>
              <a:rPr lang="es-ES" dirty="0" err="1"/>
              <a:t>máis</a:t>
            </a:r>
            <a:r>
              <a:rPr lang="es-ES" dirty="0"/>
              <a:t> un momento </a:t>
            </a:r>
            <a:r>
              <a:rPr lang="es-ES" dirty="0" err="1"/>
              <a:t>fixo</a:t>
            </a:r>
            <a:r>
              <a:rPr lang="es-ES" dirty="0"/>
              <a:t>...será simplemente a sensación dinámica </a:t>
            </a:r>
            <a:r>
              <a:rPr lang="es-ES" dirty="0" err="1"/>
              <a:t>mesma</a:t>
            </a:r>
            <a:r>
              <a:rPr lang="es-ES" dirty="0" smtClean="0"/>
              <a:t>”</a:t>
            </a:r>
          </a:p>
          <a:p>
            <a:endParaRPr lang="es-ES" dirty="0"/>
          </a:p>
          <a:p>
            <a:r>
              <a:rPr lang="es-ES" dirty="0" err="1"/>
              <a:t>Nunha</a:t>
            </a:r>
            <a:r>
              <a:rPr lang="es-ES" dirty="0"/>
              <a:t> </a:t>
            </a:r>
            <a:r>
              <a:rPr lang="es-ES" dirty="0" err="1"/>
              <a:t>primeira</a:t>
            </a:r>
            <a:r>
              <a:rPr lang="es-ES" dirty="0"/>
              <a:t> época, incapaces de representar o mundo dinámico en </a:t>
            </a:r>
            <a:r>
              <a:rPr lang="es-ES"/>
              <a:t>que </a:t>
            </a:r>
            <a:r>
              <a:rPr lang="es-ES" smtClean="0"/>
              <a:t>vivían, </a:t>
            </a:r>
            <a:r>
              <a:rPr lang="es-ES" dirty="0"/>
              <a:t>van combinar o puntillismo, coa </a:t>
            </a:r>
            <a:r>
              <a:rPr lang="es-ES" dirty="0" err="1"/>
              <a:t>análise</a:t>
            </a:r>
            <a:r>
              <a:rPr lang="es-ES" dirty="0"/>
              <a:t> fotográfica</a:t>
            </a:r>
            <a:endParaRPr lang="gl-ES" dirty="0"/>
          </a:p>
        </p:txBody>
      </p:sp>
      <p:pic>
        <p:nvPicPr>
          <p:cNvPr id="3074" name="Picture 2" descr="https://cdn.studenti.stbm.it/images/2017/01/03/enzo-benedetto-ciclista.-opera-futurista-orig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960" y="566841"/>
            <a:ext cx="7357496" cy="537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67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75488" y="585216"/>
            <a:ext cx="39319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err="1"/>
              <a:t>Trala</a:t>
            </a:r>
            <a:r>
              <a:rPr lang="es-ES" sz="2000" dirty="0"/>
              <a:t> </a:t>
            </a:r>
            <a:r>
              <a:rPr lang="es-ES" sz="2000" dirty="0" err="1"/>
              <a:t>súa</a:t>
            </a:r>
            <a:r>
              <a:rPr lang="es-ES" sz="2000" dirty="0"/>
              <a:t> </a:t>
            </a:r>
            <a:r>
              <a:rPr lang="es-ES" sz="2000" dirty="0" err="1"/>
              <a:t>viaxe</a:t>
            </a:r>
            <a:r>
              <a:rPr lang="es-ES" sz="2000" dirty="0"/>
              <a:t> a París e debido </a:t>
            </a:r>
            <a:r>
              <a:rPr lang="es-ES" sz="2000" dirty="0" err="1"/>
              <a:t>ó</a:t>
            </a:r>
            <a:r>
              <a:rPr lang="es-ES" sz="2000" dirty="0"/>
              <a:t> </a:t>
            </a:r>
            <a:r>
              <a:rPr lang="es-ES" sz="2000" dirty="0" err="1"/>
              <a:t>seu</a:t>
            </a:r>
            <a:r>
              <a:rPr lang="es-ES" sz="2000" dirty="0"/>
              <a:t> contacto con artistas cubistas como Picasso </a:t>
            </a:r>
            <a:r>
              <a:rPr lang="es-ES" sz="2000" dirty="0" err="1"/>
              <a:t>ou</a:t>
            </a:r>
            <a:r>
              <a:rPr lang="es-ES" sz="2000" dirty="0"/>
              <a:t> </a:t>
            </a:r>
            <a:r>
              <a:rPr lang="es-ES" sz="2000" dirty="0" err="1"/>
              <a:t>Braque</a:t>
            </a:r>
            <a:r>
              <a:rPr lang="es-ES" sz="2000" dirty="0"/>
              <a:t>, os futuristas italianos incorporaron a fragmentación das formas.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/>
              <a:t> A </a:t>
            </a:r>
            <a:r>
              <a:rPr lang="es-ES" sz="2000" dirty="0" err="1"/>
              <a:t>súa</a:t>
            </a:r>
            <a:r>
              <a:rPr lang="es-ES" sz="2000" dirty="0"/>
              <a:t> </a:t>
            </a:r>
            <a:r>
              <a:rPr lang="es-ES" sz="2000" dirty="0" err="1"/>
              <a:t>orixinalidade</a:t>
            </a:r>
            <a:r>
              <a:rPr lang="es-ES" sz="2000" dirty="0"/>
              <a:t> é </a:t>
            </a:r>
            <a:r>
              <a:rPr lang="es-ES" sz="2000" dirty="0" err="1"/>
              <a:t>nesta</a:t>
            </a:r>
            <a:r>
              <a:rPr lang="es-ES" sz="2000" dirty="0"/>
              <a:t> época  exclusivamente temática.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Destaca </a:t>
            </a:r>
            <a:r>
              <a:rPr lang="es-ES" sz="2000" dirty="0"/>
              <a:t>o </a:t>
            </a:r>
            <a:r>
              <a:rPr lang="es-ES" sz="2000" dirty="0" err="1"/>
              <a:t>seu</a:t>
            </a:r>
            <a:r>
              <a:rPr lang="es-ES" sz="2000" dirty="0"/>
              <a:t> interese polos temas urbanos e preferentemente violentos e </a:t>
            </a:r>
            <a:r>
              <a:rPr lang="es-ES" sz="2000" dirty="0" err="1"/>
              <a:t>tamén</a:t>
            </a:r>
            <a:r>
              <a:rPr lang="es-ES" sz="2000" dirty="0"/>
              <a:t> experimentan sobre a forma de pintar a luz eléctrica. Asuntos como “</a:t>
            </a:r>
            <a:r>
              <a:rPr lang="es-ES" sz="2000" dirty="0" err="1"/>
              <a:t>unha</a:t>
            </a:r>
            <a:r>
              <a:rPr lang="es-ES" sz="2000" dirty="0"/>
              <a:t> </a:t>
            </a:r>
            <a:r>
              <a:rPr lang="es-ES" sz="2000" dirty="0" err="1"/>
              <a:t>liorta</a:t>
            </a:r>
            <a:r>
              <a:rPr lang="es-ES" sz="2000" dirty="0"/>
              <a:t> na Galería Milán “ de </a:t>
            </a:r>
            <a:r>
              <a:rPr lang="es-ES" sz="2000" dirty="0" err="1"/>
              <a:t>Boccioni</a:t>
            </a:r>
            <a:r>
              <a:rPr lang="es-ES" sz="2000" dirty="0"/>
              <a:t>; “Tren en marcha” de </a:t>
            </a:r>
            <a:r>
              <a:rPr lang="es-ES" sz="2000" dirty="0" err="1"/>
              <a:t>Russolo</a:t>
            </a:r>
            <a:r>
              <a:rPr lang="es-ES" sz="2000" dirty="0"/>
              <a:t>, “O funeral </a:t>
            </a:r>
            <a:r>
              <a:rPr lang="es-ES" sz="2000" dirty="0" err="1"/>
              <a:t>dun</a:t>
            </a:r>
            <a:r>
              <a:rPr lang="es-ES" sz="2000" dirty="0"/>
              <a:t> anarquista” de </a:t>
            </a:r>
            <a:r>
              <a:rPr lang="es-ES" sz="2000" dirty="0" err="1"/>
              <a:t>Carrá</a:t>
            </a:r>
            <a:r>
              <a:rPr lang="es-ES" sz="2000" dirty="0"/>
              <a:t> son futuristas</a:t>
            </a:r>
            <a:endParaRPr lang="gl-ES" sz="2000" dirty="0"/>
          </a:p>
        </p:txBody>
      </p:sp>
      <p:pic>
        <p:nvPicPr>
          <p:cNvPr id="4098" name="Picture 2" descr="https://uploads4.wikiart.org/images/umberto-boccioni/riot-in-the-galleria-1909.jpg!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516" y="63174"/>
            <a:ext cx="5597043" cy="667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47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66928" y="713232"/>
            <a:ext cx="419709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En relación con </a:t>
            </a:r>
            <a:r>
              <a:rPr lang="es-ES" sz="2000" dirty="0" err="1"/>
              <a:t>estes</a:t>
            </a:r>
            <a:r>
              <a:rPr lang="es-ES" sz="2000" dirty="0"/>
              <a:t> principios introducen </a:t>
            </a:r>
            <a:r>
              <a:rPr lang="es-ES" sz="2000" dirty="0" err="1"/>
              <a:t>unha</a:t>
            </a:r>
            <a:r>
              <a:rPr lang="es-ES" sz="2000" dirty="0"/>
              <a:t> nova técnica, o </a:t>
            </a:r>
            <a:r>
              <a:rPr lang="es-ES" sz="2000" b="1" dirty="0" err="1"/>
              <a:t>simultaneísmo</a:t>
            </a:r>
            <a:r>
              <a:rPr lang="es-ES" sz="2000" dirty="0"/>
              <a:t>: repetir </a:t>
            </a:r>
            <a:r>
              <a:rPr lang="es-ES" sz="2000" dirty="0" err="1"/>
              <a:t>imaxes</a:t>
            </a:r>
            <a:r>
              <a:rPr lang="es-ES" sz="2000" dirty="0"/>
              <a:t> de forma </a:t>
            </a:r>
            <a:r>
              <a:rPr lang="es-ES" sz="2000" dirty="0" err="1"/>
              <a:t>superposta</a:t>
            </a:r>
            <a:r>
              <a:rPr lang="es-ES" sz="2000" dirty="0"/>
              <a:t>, como se </a:t>
            </a:r>
            <a:r>
              <a:rPr lang="es-ES" sz="2000" dirty="0" err="1"/>
              <a:t>se</a:t>
            </a:r>
            <a:r>
              <a:rPr lang="es-ES" sz="2000" dirty="0"/>
              <a:t> tratase </a:t>
            </a:r>
            <a:r>
              <a:rPr lang="es-ES" sz="2000" dirty="0" err="1"/>
              <a:t>dunha</a:t>
            </a:r>
            <a:r>
              <a:rPr lang="es-ES" sz="2000" dirty="0"/>
              <a:t> secuencia cinematográfica</a:t>
            </a:r>
            <a:r>
              <a:rPr lang="es-ES" sz="2000" dirty="0" smtClean="0"/>
              <a:t>.</a:t>
            </a:r>
          </a:p>
          <a:p>
            <a:pPr algn="just"/>
            <a:endParaRPr lang="es-ES" sz="2000" dirty="0"/>
          </a:p>
          <a:p>
            <a:pPr algn="just"/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err="1"/>
              <a:t>Boccioni</a:t>
            </a:r>
            <a:r>
              <a:rPr lang="es-ES" sz="2000" dirty="0"/>
              <a:t> </a:t>
            </a:r>
            <a:r>
              <a:rPr lang="es-ES" sz="2000" dirty="0" err="1"/>
              <a:t>formulou</a:t>
            </a:r>
            <a:r>
              <a:rPr lang="es-ES" sz="2000" dirty="0"/>
              <a:t> a </a:t>
            </a:r>
            <a:r>
              <a:rPr lang="es-ES" sz="2000" dirty="0" err="1"/>
              <a:t>súa</a:t>
            </a:r>
            <a:r>
              <a:rPr lang="es-ES" sz="2000" dirty="0"/>
              <a:t> concepción pictórica resaltando: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“</a:t>
            </a:r>
            <a:r>
              <a:rPr lang="es-ES" sz="2000" dirty="0"/>
              <a:t>non queremos representar a impresión óptica </a:t>
            </a:r>
            <a:r>
              <a:rPr lang="es-ES" sz="2000" dirty="0" err="1"/>
              <a:t>ou</a:t>
            </a:r>
            <a:r>
              <a:rPr lang="es-ES" sz="2000" dirty="0"/>
              <a:t> analítica, </a:t>
            </a:r>
            <a:r>
              <a:rPr lang="es-ES" sz="2000" dirty="0" err="1"/>
              <a:t>senón</a:t>
            </a:r>
            <a:r>
              <a:rPr lang="es-ES" sz="2000" dirty="0"/>
              <a:t> a experiencia psíquica e total”.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endParaRPr lang="es-ES" sz="2000" dirty="0" smtClean="0"/>
          </a:p>
          <a:p>
            <a:pPr algn="just"/>
            <a:r>
              <a:rPr lang="es-ES" sz="2000" dirty="0" smtClean="0"/>
              <a:t>                             Autorretrato. </a:t>
            </a:r>
            <a:r>
              <a:rPr lang="es-ES" sz="2000" dirty="0" err="1" smtClean="0"/>
              <a:t>Severini</a:t>
            </a:r>
            <a:r>
              <a:rPr lang="es-ES" sz="2000" dirty="0" smtClean="0"/>
              <a:t>.</a:t>
            </a:r>
            <a:endParaRPr lang="gl-ES" sz="2000" dirty="0"/>
          </a:p>
        </p:txBody>
      </p:sp>
      <p:pic>
        <p:nvPicPr>
          <p:cNvPr id="1026" name="Picture 2" descr="https://img.wikioo.org/ADC/Art-ImgScreen-3.nsf/O/A-8XY4RZ/$FILE/Gino_severini-self-portra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658" y="0"/>
            <a:ext cx="5438013" cy="679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47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19456" y="232327"/>
            <a:ext cx="43434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En canto á </a:t>
            </a:r>
            <a:r>
              <a:rPr lang="es-ES" sz="2000" dirty="0" err="1"/>
              <a:t>cor</a:t>
            </a:r>
            <a:r>
              <a:rPr lang="es-ES" sz="2000" dirty="0"/>
              <a:t>, </a:t>
            </a:r>
            <a:r>
              <a:rPr lang="es-ES" sz="2000" dirty="0" err="1"/>
              <a:t>Boccioni</a:t>
            </a:r>
            <a:r>
              <a:rPr lang="es-ES" sz="2000" dirty="0"/>
              <a:t> resalta como fundamento esencial a división das </a:t>
            </a:r>
            <a:r>
              <a:rPr lang="es-ES" sz="2000" dirty="0" err="1"/>
              <a:t>cores</a:t>
            </a:r>
            <a:r>
              <a:rPr lang="es-ES" sz="2000" dirty="0"/>
              <a:t> que os </a:t>
            </a:r>
            <a:r>
              <a:rPr lang="es-ES" sz="2000" dirty="0" err="1"/>
              <a:t>neoimpresionistas</a:t>
            </a:r>
            <a:r>
              <a:rPr lang="es-ES" sz="2000" dirty="0"/>
              <a:t> </a:t>
            </a:r>
            <a:r>
              <a:rPr lang="es-ES" sz="2000" dirty="0" err="1"/>
              <a:t>desenvolveran</a:t>
            </a:r>
            <a:r>
              <a:rPr lang="es-ES" sz="2000" dirty="0"/>
              <a:t> </a:t>
            </a:r>
            <a:r>
              <a:rPr lang="es-ES" sz="2000" dirty="0" err="1"/>
              <a:t>facía</a:t>
            </a:r>
            <a:r>
              <a:rPr lang="es-ES" sz="2000" dirty="0"/>
              <a:t> un cuarto de </a:t>
            </a:r>
            <a:r>
              <a:rPr lang="es-ES" sz="2000" dirty="0" err="1"/>
              <a:t>século</a:t>
            </a:r>
            <a:r>
              <a:rPr lang="es-ES" sz="2000" dirty="0"/>
              <a:t>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As </a:t>
            </a:r>
            <a:r>
              <a:rPr lang="es-ES" sz="2000" dirty="0" err="1"/>
              <a:t>cores</a:t>
            </a:r>
            <a:r>
              <a:rPr lang="es-ES" sz="2000" dirty="0"/>
              <a:t> dos </a:t>
            </a:r>
            <a:r>
              <a:rPr lang="es-ES" sz="2000" dirty="0" err="1"/>
              <a:t>seus</a:t>
            </a:r>
            <a:r>
              <a:rPr lang="es-ES" sz="2000" dirty="0"/>
              <a:t> </a:t>
            </a:r>
            <a:r>
              <a:rPr lang="es-ES" sz="2000" dirty="0" err="1"/>
              <a:t>cadros</a:t>
            </a:r>
            <a:r>
              <a:rPr lang="es-ES" sz="2000" dirty="0"/>
              <a:t> van ser vivas e </a:t>
            </a:r>
            <a:r>
              <a:rPr lang="es-ES" sz="2000" dirty="0" err="1"/>
              <a:t>moi</a:t>
            </a:r>
            <a:r>
              <a:rPr lang="es-ES" sz="2000" dirty="0"/>
              <a:t> variadas, </a:t>
            </a:r>
            <a:r>
              <a:rPr lang="es-ES" sz="2000" dirty="0" err="1"/>
              <a:t>unha</a:t>
            </a:r>
            <a:r>
              <a:rPr lang="es-ES" sz="2000" dirty="0"/>
              <a:t> luz non naturalista para potenciar o impacto sobre o espectador. </a:t>
            </a:r>
            <a:endParaRPr lang="es-ES" sz="2000" dirty="0" smtClean="0"/>
          </a:p>
          <a:p>
            <a:pPr algn="just"/>
            <a:endParaRPr lang="es-ES" sz="2000" dirty="0" smtClean="0"/>
          </a:p>
          <a:p>
            <a:pPr algn="just"/>
            <a:r>
              <a:rPr lang="es-ES" sz="2000" dirty="0" smtClean="0"/>
              <a:t>Co </a:t>
            </a:r>
            <a:r>
              <a:rPr lang="es-ES" sz="2000" dirty="0" err="1"/>
              <a:t>mesmo</a:t>
            </a:r>
            <a:r>
              <a:rPr lang="es-ES" sz="2000" dirty="0"/>
              <a:t> </a:t>
            </a:r>
            <a:r>
              <a:rPr lang="es-ES" sz="2000" dirty="0" err="1"/>
              <a:t>obxectivo</a:t>
            </a:r>
            <a:r>
              <a:rPr lang="es-ES" sz="2000" dirty="0"/>
              <a:t> introducen “</a:t>
            </a:r>
            <a:r>
              <a:rPr lang="es-ES" sz="2000" dirty="0" err="1"/>
              <a:t>liñas</a:t>
            </a:r>
            <a:r>
              <a:rPr lang="es-ES" sz="2000" dirty="0"/>
              <a:t> de </a:t>
            </a:r>
            <a:r>
              <a:rPr lang="es-ES" sz="2000" dirty="0" err="1"/>
              <a:t>forza</a:t>
            </a:r>
            <a:r>
              <a:rPr lang="es-ES" sz="2000" dirty="0"/>
              <a:t>”, </a:t>
            </a:r>
            <a:r>
              <a:rPr lang="es-ES" sz="2000" dirty="0" err="1"/>
              <a:t>xeralmente</a:t>
            </a:r>
            <a:r>
              <a:rPr lang="es-ES" sz="2000" dirty="0"/>
              <a:t> </a:t>
            </a:r>
            <a:r>
              <a:rPr lang="es-ES" sz="2000" dirty="0" err="1"/>
              <a:t>liñas</a:t>
            </a:r>
            <a:r>
              <a:rPr lang="es-ES" sz="2000" dirty="0"/>
              <a:t> curvas para transmitir </a:t>
            </a:r>
            <a:r>
              <a:rPr lang="es-ES" sz="2000" dirty="0" err="1"/>
              <a:t>movemento</a:t>
            </a:r>
            <a:r>
              <a:rPr lang="es-ES" sz="2000" dirty="0"/>
              <a:t> e absorber </a:t>
            </a:r>
            <a:r>
              <a:rPr lang="es-ES" sz="2000" dirty="0" err="1"/>
              <a:t>ó</a:t>
            </a:r>
            <a:r>
              <a:rPr lang="es-ES" sz="2000" dirty="0"/>
              <a:t> espectador na obra</a:t>
            </a:r>
            <a:r>
              <a:rPr lang="es-ES" sz="2000" dirty="0" smtClean="0"/>
              <a:t>.</a:t>
            </a:r>
          </a:p>
          <a:p>
            <a:pPr algn="just"/>
            <a:endParaRPr lang="es-ES" sz="2000" dirty="0" smtClean="0"/>
          </a:p>
          <a:p>
            <a:pPr algn="just"/>
            <a:r>
              <a:rPr lang="es-ES" sz="2000" dirty="0" err="1"/>
              <a:t>Algunhas</a:t>
            </a:r>
            <a:r>
              <a:rPr lang="es-ES" sz="2000" dirty="0"/>
              <a:t> obras adoptarán </a:t>
            </a:r>
            <a:r>
              <a:rPr lang="es-ES" sz="2000" dirty="0" err="1"/>
              <a:t>composicións</a:t>
            </a:r>
            <a:r>
              <a:rPr lang="es-ES" sz="2000" dirty="0"/>
              <a:t> puramente futuristas, </a:t>
            </a:r>
            <a:r>
              <a:rPr lang="es-ES" sz="2000" dirty="0" err="1"/>
              <a:t>sen</a:t>
            </a:r>
            <a:r>
              <a:rPr lang="es-ES" sz="2000" dirty="0"/>
              <a:t> centro, </a:t>
            </a:r>
            <a:r>
              <a:rPr lang="es-ES" sz="2000" dirty="0" err="1"/>
              <a:t>onde</a:t>
            </a:r>
            <a:r>
              <a:rPr lang="es-ES" sz="2000" dirty="0"/>
              <a:t> a acción pasa a través da pintura, como se o </a:t>
            </a:r>
            <a:r>
              <a:rPr lang="es-ES" sz="2000" dirty="0" err="1"/>
              <a:t>cadro</a:t>
            </a:r>
            <a:r>
              <a:rPr lang="es-ES" sz="2000" dirty="0"/>
              <a:t> fose </a:t>
            </a:r>
            <a:r>
              <a:rPr lang="es-ES" sz="2000" dirty="0" err="1"/>
              <a:t>unha</a:t>
            </a:r>
            <a:r>
              <a:rPr lang="es-ES" sz="2000" dirty="0"/>
              <a:t> sección </a:t>
            </a:r>
            <a:r>
              <a:rPr lang="es-ES" sz="2000" dirty="0" err="1"/>
              <a:t>dun</a:t>
            </a:r>
            <a:r>
              <a:rPr lang="es-ES" sz="2000" dirty="0"/>
              <a:t> </a:t>
            </a:r>
            <a:r>
              <a:rPr lang="es-ES" sz="2000" dirty="0" err="1"/>
              <a:t>movemento</a:t>
            </a:r>
            <a:r>
              <a:rPr lang="es-ES" sz="2000" dirty="0"/>
              <a:t> continuo.</a:t>
            </a:r>
          </a:p>
          <a:p>
            <a:pPr algn="just"/>
            <a:endParaRPr lang="es-ES" sz="2000" dirty="0"/>
          </a:p>
        </p:txBody>
      </p:sp>
      <p:pic>
        <p:nvPicPr>
          <p:cNvPr id="5126" name="Picture 6" descr="https://masdearte.com/media/reb_boccioni_construccionciudad-1024x6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022" y="899725"/>
            <a:ext cx="7412463" cy="492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34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92608" y="448056"/>
            <a:ext cx="36758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u="sng" dirty="0" err="1" smtClean="0"/>
              <a:t>Boccioni</a:t>
            </a:r>
            <a:r>
              <a:rPr lang="es-ES" sz="2000" b="1" u="sng" dirty="0" smtClean="0"/>
              <a:t> 1882-1916</a:t>
            </a:r>
          </a:p>
          <a:p>
            <a:pPr algn="just"/>
            <a:endParaRPr lang="es-ES" sz="2000" b="1" u="sng" dirty="0"/>
          </a:p>
          <a:p>
            <a:pPr algn="just"/>
            <a:r>
              <a:rPr lang="es-ES" sz="2000" dirty="0" err="1"/>
              <a:t>F</a:t>
            </a:r>
            <a:r>
              <a:rPr lang="es-ES" sz="2000" dirty="0" err="1" smtClean="0"/>
              <a:t>oi</a:t>
            </a:r>
            <a:r>
              <a:rPr lang="es-ES" sz="2000" dirty="0" smtClean="0"/>
              <a:t> </a:t>
            </a:r>
            <a:r>
              <a:rPr lang="es-ES" sz="2000" dirty="0"/>
              <a:t>o artista </a:t>
            </a:r>
            <a:r>
              <a:rPr lang="es-ES" sz="2000" dirty="0" err="1"/>
              <a:t>máis</a:t>
            </a:r>
            <a:r>
              <a:rPr lang="es-ES" sz="2000" dirty="0"/>
              <a:t> </a:t>
            </a:r>
            <a:r>
              <a:rPr lang="es-ES" sz="2000" dirty="0" err="1"/>
              <a:t>imaxinativo</a:t>
            </a:r>
            <a:r>
              <a:rPr lang="es-ES" sz="2000" dirty="0"/>
              <a:t> e dotado do futurismo, tanto como pintor como escultor.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Como </a:t>
            </a:r>
            <a:r>
              <a:rPr lang="es-ES" sz="2000" dirty="0"/>
              <a:t>pintor, </a:t>
            </a:r>
            <a:r>
              <a:rPr lang="es-ES" sz="2000" dirty="0" smtClean="0"/>
              <a:t>o </a:t>
            </a:r>
            <a:r>
              <a:rPr lang="es-ES" sz="2000" dirty="0" err="1" smtClean="0"/>
              <a:t>seu</a:t>
            </a:r>
            <a:r>
              <a:rPr lang="es-ES" sz="2000" dirty="0" smtClean="0"/>
              <a:t> </a:t>
            </a:r>
            <a:r>
              <a:rPr lang="es-ES" sz="2000" dirty="0" err="1"/>
              <a:t>primeiro</a:t>
            </a:r>
            <a:r>
              <a:rPr lang="es-ES" sz="2000" dirty="0"/>
              <a:t> </a:t>
            </a:r>
            <a:r>
              <a:rPr lang="es-ES" sz="2000" dirty="0" smtClean="0"/>
              <a:t>período estivo </a:t>
            </a:r>
            <a:r>
              <a:rPr lang="es-ES" sz="2000" dirty="0" err="1"/>
              <a:t>influído</a:t>
            </a:r>
            <a:r>
              <a:rPr lang="es-ES" sz="2000" dirty="0"/>
              <a:t> polo divisionismo e o </a:t>
            </a:r>
            <a:r>
              <a:rPr lang="es-ES" sz="2000" dirty="0" smtClean="0"/>
              <a:t>simbolismo. </a:t>
            </a:r>
            <a:endParaRPr lang="es-ES" sz="2000" dirty="0"/>
          </a:p>
        </p:txBody>
      </p:sp>
      <p:pic>
        <p:nvPicPr>
          <p:cNvPr id="6146" name="Picture 2" descr="Caballo y jinete y edificios, 1914 de Umberto Boccio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983" y="706252"/>
            <a:ext cx="7301611" cy="575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12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88681" y="148622"/>
            <a:ext cx="343145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err="1"/>
              <a:t>N</a:t>
            </a:r>
            <a:r>
              <a:rPr lang="es-ES" sz="2000" dirty="0" err="1" smtClean="0"/>
              <a:t>a</a:t>
            </a:r>
            <a:r>
              <a:rPr lang="es-ES" sz="2000" dirty="0" smtClean="0"/>
              <a:t> </a:t>
            </a:r>
            <a:r>
              <a:rPr lang="es-ES" sz="2000" dirty="0" err="1"/>
              <a:t>súa</a:t>
            </a:r>
            <a:r>
              <a:rPr lang="es-ES" sz="2000" dirty="0"/>
              <a:t> obra </a:t>
            </a:r>
            <a:r>
              <a:rPr lang="es-ES" sz="2000" dirty="0" smtClean="0"/>
              <a:t>futurista, </a:t>
            </a:r>
            <a:r>
              <a:rPr lang="es-ES" sz="2000" dirty="0" err="1" smtClean="0"/>
              <a:t>céntrase</a:t>
            </a:r>
            <a:r>
              <a:rPr lang="es-ES" sz="2000" dirty="0" smtClean="0"/>
              <a:t> </a:t>
            </a:r>
            <a:r>
              <a:rPr lang="es-ES" sz="2000" dirty="0"/>
              <a:t>na representación da </a:t>
            </a:r>
            <a:r>
              <a:rPr lang="es-ES" sz="2000" dirty="0" err="1"/>
              <a:t>actividade</a:t>
            </a:r>
            <a:r>
              <a:rPr lang="es-ES" sz="2000" dirty="0"/>
              <a:t> urbana: </a:t>
            </a:r>
          </a:p>
          <a:p>
            <a:pPr algn="just"/>
            <a:r>
              <a:rPr lang="es-ES" sz="2000" dirty="0" err="1"/>
              <a:t>metrópoles</a:t>
            </a:r>
            <a:r>
              <a:rPr lang="es-ES" sz="2000" dirty="0"/>
              <a:t>, </a:t>
            </a:r>
            <a:r>
              <a:rPr lang="es-ES" sz="2000" dirty="0" err="1"/>
              <a:t>trens</a:t>
            </a:r>
            <a:r>
              <a:rPr lang="es-ES" sz="2000" dirty="0"/>
              <a:t>, multitudes, luz, </a:t>
            </a:r>
            <a:r>
              <a:rPr lang="es-ES" sz="2000" dirty="0" err="1"/>
              <a:t>enerxía</a:t>
            </a:r>
            <a:r>
              <a:rPr lang="es-ES" sz="2000" dirty="0"/>
              <a:t>, </a:t>
            </a:r>
            <a:r>
              <a:rPr lang="es-ES" sz="2000" dirty="0" err="1"/>
              <a:t>movemento</a:t>
            </a:r>
            <a:r>
              <a:rPr lang="es-ES" sz="2000" dirty="0"/>
              <a:t> e </a:t>
            </a:r>
            <a:r>
              <a:rPr lang="es-ES" sz="2000" dirty="0" err="1"/>
              <a:t>ruídos</a:t>
            </a:r>
            <a:r>
              <a:rPr lang="es-ES" sz="2000" dirty="0"/>
              <a:t> mecánicos, a procura do </a:t>
            </a:r>
            <a:r>
              <a:rPr lang="es-ES" sz="2000" dirty="0" err="1"/>
              <a:t>pracer</a:t>
            </a:r>
            <a:r>
              <a:rPr lang="es-ES" sz="2000" dirty="0"/>
              <a:t> na </a:t>
            </a:r>
            <a:r>
              <a:rPr lang="es-ES" sz="2000" dirty="0" err="1"/>
              <a:t>cidade</a:t>
            </a:r>
            <a:r>
              <a:rPr lang="es-ES" sz="2000" dirty="0"/>
              <a:t>...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O </a:t>
            </a:r>
            <a:r>
              <a:rPr lang="es-ES" sz="2000" dirty="0" err="1"/>
              <a:t>seu</a:t>
            </a:r>
            <a:r>
              <a:rPr lang="es-ES" sz="2000" dirty="0"/>
              <a:t> </a:t>
            </a:r>
            <a:r>
              <a:rPr lang="es-ES" sz="2000" dirty="0" err="1"/>
              <a:t>primeiro</a:t>
            </a:r>
            <a:r>
              <a:rPr lang="es-ES" sz="2000" dirty="0"/>
              <a:t> </a:t>
            </a:r>
            <a:r>
              <a:rPr lang="es-ES" sz="2000" dirty="0" err="1"/>
              <a:t>cadro</a:t>
            </a:r>
            <a:r>
              <a:rPr lang="es-ES" sz="2000" dirty="0"/>
              <a:t> futurista importante é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“</a:t>
            </a:r>
            <a:r>
              <a:rPr lang="es-ES" sz="2000" dirty="0"/>
              <a:t>A </a:t>
            </a:r>
            <a:r>
              <a:rPr lang="es-ES" sz="2000" dirty="0" err="1"/>
              <a:t>cidade</a:t>
            </a:r>
            <a:r>
              <a:rPr lang="es-ES" sz="2000" dirty="0"/>
              <a:t> </a:t>
            </a:r>
            <a:r>
              <a:rPr lang="es-ES" sz="2000" dirty="0" err="1"/>
              <a:t>érguese</a:t>
            </a:r>
            <a:r>
              <a:rPr lang="es-ES" sz="2000" dirty="0"/>
              <a:t>” de 1910.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err="1" smtClean="0"/>
              <a:t>Desta</a:t>
            </a:r>
            <a:r>
              <a:rPr lang="es-ES" sz="2000" dirty="0" smtClean="0"/>
              <a:t> </a:t>
            </a:r>
            <a:r>
              <a:rPr lang="es-ES" sz="2000" dirty="0"/>
              <a:t>época data a </a:t>
            </a:r>
            <a:r>
              <a:rPr lang="es-ES" sz="2000" dirty="0" err="1"/>
              <a:t>súa</a:t>
            </a:r>
            <a:r>
              <a:rPr lang="es-ES" sz="2000" dirty="0"/>
              <a:t> teoría das </a:t>
            </a:r>
            <a:r>
              <a:rPr lang="es-ES" sz="2000" dirty="0" err="1"/>
              <a:t>liñas</a:t>
            </a:r>
            <a:r>
              <a:rPr lang="es-ES" sz="2000" dirty="0"/>
              <a:t> de </a:t>
            </a:r>
            <a:r>
              <a:rPr lang="es-ES" sz="2000" dirty="0" err="1"/>
              <a:t>forza</a:t>
            </a:r>
            <a:r>
              <a:rPr lang="es-ES" sz="2000" dirty="0"/>
              <a:t>, recurso para ligar </a:t>
            </a:r>
            <a:r>
              <a:rPr lang="es-ES" sz="2000" dirty="0" err="1"/>
              <a:t>obxectos</a:t>
            </a:r>
            <a:r>
              <a:rPr lang="es-ES" sz="2000" dirty="0"/>
              <a:t> e atraer </a:t>
            </a:r>
            <a:r>
              <a:rPr lang="es-ES" sz="2000" dirty="0" err="1"/>
              <a:t>ó</a:t>
            </a:r>
            <a:r>
              <a:rPr lang="es-ES" sz="2000" dirty="0"/>
              <a:t> espectador </a:t>
            </a:r>
            <a:r>
              <a:rPr lang="es-ES" sz="2000" dirty="0" err="1"/>
              <a:t>ó</a:t>
            </a:r>
            <a:r>
              <a:rPr lang="es-ES" sz="2000" dirty="0"/>
              <a:t> centro do </a:t>
            </a:r>
            <a:r>
              <a:rPr lang="es-ES" sz="2000" dirty="0" err="1"/>
              <a:t>cadro</a:t>
            </a:r>
            <a:r>
              <a:rPr lang="es-ES" sz="2000" dirty="0"/>
              <a:t>. </a:t>
            </a:r>
            <a:endParaRPr lang="es-ES" sz="2000" dirty="0" smtClean="0"/>
          </a:p>
          <a:p>
            <a:pPr algn="just"/>
            <a:r>
              <a:rPr lang="es-ES" sz="2000" dirty="0" smtClean="0"/>
              <a:t>As </a:t>
            </a:r>
            <a:r>
              <a:rPr lang="es-ES" sz="2000" dirty="0" err="1"/>
              <a:t>liñas</a:t>
            </a:r>
            <a:r>
              <a:rPr lang="es-ES" sz="2000" dirty="0"/>
              <a:t>, </a:t>
            </a:r>
            <a:r>
              <a:rPr lang="es-ES" sz="2000" dirty="0" err="1"/>
              <a:t>xeralmente</a:t>
            </a:r>
            <a:r>
              <a:rPr lang="es-ES" sz="2000" dirty="0"/>
              <a:t> curvas, </a:t>
            </a:r>
            <a:r>
              <a:rPr lang="es-ES" sz="2000" dirty="0" err="1" smtClean="0"/>
              <a:t>teñen</a:t>
            </a:r>
            <a:r>
              <a:rPr lang="es-ES" sz="2000" dirty="0" smtClean="0"/>
              <a:t> </a:t>
            </a:r>
            <a:r>
              <a:rPr lang="es-ES" sz="2000" dirty="0"/>
              <a:t>o propósito de amplificar as </a:t>
            </a:r>
            <a:r>
              <a:rPr lang="es-ES" sz="2000" dirty="0" err="1"/>
              <a:t>emocións</a:t>
            </a:r>
            <a:r>
              <a:rPr lang="es-ES" sz="2000" dirty="0"/>
              <a:t> das figuras que rodean.</a:t>
            </a:r>
          </a:p>
        </p:txBody>
      </p:sp>
      <p:pic>
        <p:nvPicPr>
          <p:cNvPr id="1026" name="Picture 2" descr="https://www.reprodart.com/kunst/umberto_boccioni/city-ris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358" y="1036739"/>
            <a:ext cx="8146717" cy="477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86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2361</Words>
  <Application>Microsoft Office PowerPoint</Application>
  <PresentationFormat>Panorámica</PresentationFormat>
  <Paragraphs>217</Paragraphs>
  <Slides>39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35</cp:revision>
  <dcterms:created xsi:type="dcterms:W3CDTF">2025-07-23T14:02:10Z</dcterms:created>
  <dcterms:modified xsi:type="dcterms:W3CDTF">2025-07-27T11:31:20Z</dcterms:modified>
</cp:coreProperties>
</file>