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68" r:id="rId8"/>
    <p:sldId id="269" r:id="rId9"/>
    <p:sldId id="270" r:id="rId10"/>
    <p:sldId id="271" r:id="rId11"/>
    <p:sldId id="272" r:id="rId12"/>
    <p:sldId id="273" r:id="rId13"/>
    <p:sldId id="264" r:id="rId14"/>
    <p:sldId id="265" r:id="rId15"/>
    <p:sldId id="266" r:id="rId16"/>
    <p:sldId id="267" r:id="rId17"/>
    <p:sldId id="260" r:id="rId18"/>
    <p:sldId id="261" r:id="rId19"/>
    <p:sldId id="262" r:id="rId20"/>
    <p:sldId id="263" r:id="rId21"/>
    <p:sldId id="257" r:id="rId22"/>
    <p:sldId id="258" r:id="rId23"/>
    <p:sldId id="259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1706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0593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3974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3887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2167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3037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1571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53281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6849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6848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8741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015F8-0C6A-4D94-AABC-0B2ABE39B820}" type="datetimeFigureOut">
              <a:rPr lang="gl-ES" smtClean="0"/>
              <a:t>25/07/2025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9BEB-05E0-4383-AE3D-2FB5842ABD7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0897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45205" y="0"/>
            <a:ext cx="406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4000" dirty="0" smtClean="0"/>
              <a:t>CONSTRUTIVISMO</a:t>
            </a:r>
            <a:endParaRPr lang="gl-ES" sz="4000" dirty="0"/>
          </a:p>
        </p:txBody>
      </p:sp>
      <p:pic>
        <p:nvPicPr>
          <p:cNvPr id="1026" name="Picture 2" descr="https://www.artchive.com/wp-content/uploads/2024/01/books-propaganda-poster-alexander-rodchen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11" y="607112"/>
            <a:ext cx="9030831" cy="61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1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8056" y="612648"/>
            <a:ext cx="41422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Comprometido coa Revolución Rusa </a:t>
            </a:r>
            <a:r>
              <a:rPr lang="es-ES" sz="2000" dirty="0" err="1"/>
              <a:t>lanzouse</a:t>
            </a:r>
            <a:r>
              <a:rPr lang="es-ES" sz="2000" dirty="0"/>
              <a:t> a crear </a:t>
            </a:r>
            <a:r>
              <a:rPr lang="es-ES" sz="2000" dirty="0" err="1"/>
              <a:t>unha</a:t>
            </a:r>
            <a:r>
              <a:rPr lang="es-ES" sz="2000" dirty="0"/>
              <a:t> arte do proletariado e do comunismo.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Quizás </a:t>
            </a:r>
            <a:r>
              <a:rPr lang="es-ES" sz="2000" dirty="0"/>
              <a:t>a obra que </a:t>
            </a:r>
            <a:r>
              <a:rPr lang="es-ES" sz="2000" dirty="0" err="1"/>
              <a:t>mellor</a:t>
            </a:r>
            <a:r>
              <a:rPr lang="es-ES" sz="2000" dirty="0"/>
              <a:t> </a:t>
            </a:r>
            <a:r>
              <a:rPr lang="es-ES" sz="2000" dirty="0" err="1"/>
              <a:t>recolle</a:t>
            </a:r>
            <a:r>
              <a:rPr lang="es-ES" sz="2000" dirty="0"/>
              <a:t> estas arelas de exaltación das </a:t>
            </a:r>
            <a:r>
              <a:rPr lang="es-ES" sz="2000" dirty="0" err="1"/>
              <a:t>aspiracións</a:t>
            </a:r>
            <a:r>
              <a:rPr lang="es-ES" sz="2000" dirty="0"/>
              <a:t> soviéticas e que </a:t>
            </a:r>
            <a:r>
              <a:rPr lang="es-ES" sz="2000" dirty="0" err="1"/>
              <a:t>serviu</a:t>
            </a:r>
            <a:r>
              <a:rPr lang="es-ES" sz="2000" dirty="0"/>
              <a:t> de propaganda do </a:t>
            </a:r>
            <a:r>
              <a:rPr lang="es-ES" sz="2000" dirty="0" err="1"/>
              <a:t>novo</a:t>
            </a:r>
            <a:r>
              <a:rPr lang="es-ES" sz="2000" dirty="0"/>
              <a:t> </a:t>
            </a:r>
            <a:r>
              <a:rPr lang="es-ES" sz="2000" dirty="0" err="1"/>
              <a:t>réxime</a:t>
            </a:r>
            <a:r>
              <a:rPr lang="es-ES" sz="2000" dirty="0"/>
              <a:t> </a:t>
            </a:r>
            <a:r>
              <a:rPr lang="es-ES" sz="2000" dirty="0" err="1"/>
              <a:t>foi</a:t>
            </a:r>
            <a:r>
              <a:rPr lang="es-ES" sz="2000" dirty="0"/>
              <a:t> 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proxecto</a:t>
            </a:r>
            <a:r>
              <a:rPr lang="es-ES" sz="2000" dirty="0"/>
              <a:t> realizado entre 1917 e 1920 que se </a:t>
            </a:r>
            <a:r>
              <a:rPr lang="es-ES" sz="2000" dirty="0" err="1"/>
              <a:t>denominou</a:t>
            </a:r>
            <a:r>
              <a:rPr lang="es-ES" sz="2000" dirty="0"/>
              <a:t> </a:t>
            </a:r>
            <a:r>
              <a:rPr lang="es-ES" sz="2000" b="1" i="1" dirty="0"/>
              <a:t>Monumento á </a:t>
            </a:r>
            <a:r>
              <a:rPr lang="es-ES" sz="2000" b="1" i="1" dirty="0" err="1"/>
              <a:t>Terceira</a:t>
            </a:r>
            <a:r>
              <a:rPr lang="es-ES" sz="2000" b="1" i="1" dirty="0"/>
              <a:t> Internacional. </a:t>
            </a:r>
            <a:endParaRPr lang="es-ES" sz="2000" b="1" i="1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 </a:t>
            </a:r>
            <a:r>
              <a:rPr lang="es-ES" sz="2000" dirty="0" err="1"/>
              <a:t>proxecto</a:t>
            </a:r>
            <a:r>
              <a:rPr lang="es-ES" sz="2000" dirty="0"/>
              <a:t> unificaba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mesmo</a:t>
            </a:r>
            <a:r>
              <a:rPr lang="es-ES" sz="2000" dirty="0"/>
              <a:t> tempo, arquitectura, escultura e pintura </a:t>
            </a:r>
            <a:r>
              <a:rPr lang="es-ES" sz="2000" dirty="0" err="1"/>
              <a:t>cun</a:t>
            </a:r>
            <a:r>
              <a:rPr lang="es-ES" sz="2000" dirty="0"/>
              <a:t> órgano de información e propaganda do Estado</a:t>
            </a:r>
            <a:r>
              <a:rPr lang="es-ES" dirty="0"/>
              <a:t>. </a:t>
            </a:r>
            <a:endParaRPr lang="gl-ES" dirty="0"/>
          </a:p>
        </p:txBody>
      </p:sp>
      <p:pic>
        <p:nvPicPr>
          <p:cNvPr id="8194" name="Picture 2" descr="https://i.pinimg.com/564x/6a/61/35/6a6135dc50eb6b0d85c77b32c883f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87" y="-1"/>
            <a:ext cx="5093081" cy="68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4048" y="146304"/>
            <a:ext cx="466344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 obra, que </a:t>
            </a:r>
            <a:r>
              <a:rPr lang="es-ES" sz="2000" dirty="0" err="1"/>
              <a:t>só</a:t>
            </a:r>
            <a:r>
              <a:rPr lang="es-ES" sz="2000" dirty="0"/>
              <a:t> </a:t>
            </a:r>
            <a:r>
              <a:rPr lang="es-ES" sz="2000" dirty="0" err="1"/>
              <a:t>foi</a:t>
            </a:r>
            <a:r>
              <a:rPr lang="es-ES" sz="2000" dirty="0"/>
              <a:t> representada </a:t>
            </a:r>
            <a:r>
              <a:rPr lang="es-ES" sz="2000" dirty="0" err="1"/>
              <a:t>nunha</a:t>
            </a:r>
            <a:r>
              <a:rPr lang="es-ES" sz="2000" dirty="0"/>
              <a:t> maqueta, </a:t>
            </a:r>
            <a:r>
              <a:rPr lang="es-ES" sz="2000" dirty="0" err="1"/>
              <a:t>concibiuna</a:t>
            </a:r>
            <a:r>
              <a:rPr lang="es-ES" sz="2000" dirty="0"/>
              <a:t> en forma de espiral para transmitir o dinamismo da nova era.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Segundo </a:t>
            </a:r>
            <a:r>
              <a:rPr lang="es-ES" sz="2000" dirty="0"/>
              <a:t>se </a:t>
            </a:r>
            <a:r>
              <a:rPr lang="es-ES" sz="2000" dirty="0" err="1"/>
              <a:t>dixo</a:t>
            </a:r>
            <a:r>
              <a:rPr lang="es-ES" sz="2000" dirty="0"/>
              <a:t>, de haberse </a:t>
            </a:r>
            <a:r>
              <a:rPr lang="es-ES" sz="2000" dirty="0" err="1"/>
              <a:t>construído</a:t>
            </a:r>
            <a:r>
              <a:rPr lang="es-ES" sz="2000" dirty="0"/>
              <a:t>, esta enorme </a:t>
            </a:r>
            <a:r>
              <a:rPr lang="es-ES" sz="2000" dirty="0" err="1"/>
              <a:t>estrutura</a:t>
            </a:r>
            <a:r>
              <a:rPr lang="es-ES" sz="2000" dirty="0"/>
              <a:t>, que albergaría a sede central do comunismo internacional, superaría o </a:t>
            </a:r>
            <a:r>
              <a:rPr lang="es-ES" sz="2000" dirty="0" err="1"/>
              <a:t>Empire</a:t>
            </a:r>
            <a:r>
              <a:rPr lang="es-ES" sz="2000" dirty="0"/>
              <a:t> </a:t>
            </a:r>
            <a:r>
              <a:rPr lang="es-ES" sz="2000" dirty="0" err="1"/>
              <a:t>State</a:t>
            </a:r>
            <a:r>
              <a:rPr lang="es-ES" sz="2000" dirty="0"/>
              <a:t> de Nova </a:t>
            </a:r>
            <a:r>
              <a:rPr lang="es-ES" sz="2000" dirty="0" err="1"/>
              <a:t>Iorque</a:t>
            </a:r>
            <a:r>
              <a:rPr lang="es-ES" sz="2000" dirty="0" smtClean="0"/>
              <a:t>.</a:t>
            </a:r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No </a:t>
            </a:r>
            <a:r>
              <a:rPr lang="es-ES" sz="2000" dirty="0" err="1"/>
              <a:t>seu</a:t>
            </a:r>
            <a:r>
              <a:rPr lang="es-ES" sz="2000" dirty="0"/>
              <a:t> interior estarían </a:t>
            </a:r>
            <a:r>
              <a:rPr lang="es-ES" sz="2000" dirty="0" err="1"/>
              <a:t>pendurados</a:t>
            </a:r>
            <a:r>
              <a:rPr lang="es-ES" sz="2000" dirty="0"/>
              <a:t> un cilindro, un cubo e </a:t>
            </a:r>
            <a:r>
              <a:rPr lang="es-ES" sz="2000" dirty="0" err="1"/>
              <a:t>unha</a:t>
            </a:r>
            <a:r>
              <a:rPr lang="es-ES" sz="2000" dirty="0"/>
              <a:t> esfera que albergarían salas de </a:t>
            </a:r>
            <a:r>
              <a:rPr lang="es-ES" sz="2000" dirty="0" err="1"/>
              <a:t>reunións</a:t>
            </a:r>
            <a:r>
              <a:rPr lang="es-ES" sz="2000" dirty="0"/>
              <a:t>, oficinas e na </a:t>
            </a:r>
            <a:r>
              <a:rPr lang="es-ES" sz="2000" dirty="0" err="1"/>
              <a:t>mesma</a:t>
            </a:r>
            <a:r>
              <a:rPr lang="es-ES" sz="2000" dirty="0"/>
              <a:t> cima, un centro de información, desde </a:t>
            </a:r>
            <a:r>
              <a:rPr lang="es-ES" sz="2000" dirty="0" err="1"/>
              <a:t>onde</a:t>
            </a:r>
            <a:r>
              <a:rPr lang="es-ES" sz="2000" dirty="0"/>
              <a:t> se difundirían </a:t>
            </a:r>
            <a:r>
              <a:rPr lang="es-ES" sz="2000" dirty="0" err="1"/>
              <a:t>publicamente</a:t>
            </a:r>
            <a:r>
              <a:rPr lang="es-ES" sz="2000" dirty="0"/>
              <a:t> a todas as horas do día, </a:t>
            </a:r>
            <a:r>
              <a:rPr lang="es-ES" sz="2000" dirty="0" err="1"/>
              <a:t>boletíns</a:t>
            </a:r>
            <a:r>
              <a:rPr lang="es-ES" sz="2000" dirty="0"/>
              <a:t> de noticias, proclamas </a:t>
            </a:r>
            <a:r>
              <a:rPr lang="es-ES" sz="2000" dirty="0" err="1"/>
              <a:t>gobernamentais</a:t>
            </a:r>
            <a:r>
              <a:rPr lang="es-ES" sz="2000" dirty="0"/>
              <a:t> e slogans revolucionarios e incluía un aparato especial para </a:t>
            </a:r>
            <a:r>
              <a:rPr lang="es-ES" sz="2000" dirty="0" err="1"/>
              <a:t>proxectar</a:t>
            </a:r>
            <a:r>
              <a:rPr lang="es-ES" sz="2000" dirty="0"/>
              <a:t> </a:t>
            </a:r>
            <a:r>
              <a:rPr lang="es-ES" sz="2000" dirty="0" err="1"/>
              <a:t>imaxes</a:t>
            </a:r>
            <a:r>
              <a:rPr lang="es-ES" sz="2000" dirty="0"/>
              <a:t> </a:t>
            </a:r>
            <a:r>
              <a:rPr lang="es-ES" sz="2000" dirty="0" err="1"/>
              <a:t>nas</a:t>
            </a:r>
            <a:r>
              <a:rPr lang="es-ES" sz="2000" dirty="0"/>
              <a:t> nubes.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Ademais</a:t>
            </a:r>
            <a:r>
              <a:rPr lang="es-ES" sz="2000" dirty="0" smtClean="0"/>
              <a:t> </a:t>
            </a:r>
            <a:r>
              <a:rPr lang="es-ES" sz="2000" dirty="0"/>
              <a:t>a obra é un dos </a:t>
            </a:r>
            <a:r>
              <a:rPr lang="es-ES" sz="2000" dirty="0" err="1"/>
              <a:t>primeiros</a:t>
            </a:r>
            <a:r>
              <a:rPr lang="es-ES" sz="2000" dirty="0"/>
              <a:t> </a:t>
            </a:r>
            <a:r>
              <a:rPr lang="es-ES" sz="2000" dirty="0" err="1"/>
              <a:t>exemplos</a:t>
            </a:r>
            <a:r>
              <a:rPr lang="es-ES" sz="2000" dirty="0"/>
              <a:t> de arquitectura cinética, </a:t>
            </a:r>
            <a:r>
              <a:rPr lang="es-ES" sz="2000" dirty="0" err="1"/>
              <a:t>pois</a:t>
            </a:r>
            <a:r>
              <a:rPr lang="es-ES" sz="2000" dirty="0"/>
              <a:t> tanto o cilindro, o cubo e a esfera rotarían a diferentes </a:t>
            </a:r>
            <a:r>
              <a:rPr lang="es-ES" sz="2000" dirty="0" smtClean="0"/>
              <a:t>velocidades.</a:t>
            </a:r>
            <a:endParaRPr lang="gl-ES" sz="2000" dirty="0"/>
          </a:p>
        </p:txBody>
      </p:sp>
      <p:pic>
        <p:nvPicPr>
          <p:cNvPr id="9218" name="Picture 2" descr="https://1.bp.blogspot.com/-DBDmX6fc5M0/T3gk5gEA1zI/AAAAAAAAEIM/4hjgQIuKmGM/s1600/tatl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31" y="146304"/>
            <a:ext cx="4910201" cy="66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0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3464" y="576072"/>
            <a:ext cx="28895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 obra era </a:t>
            </a:r>
            <a:r>
              <a:rPr lang="es-ES" sz="2000" dirty="0" err="1"/>
              <a:t>unha</a:t>
            </a:r>
            <a:r>
              <a:rPr lang="es-ES" sz="2000" dirty="0"/>
              <a:t> declaración de fe da </a:t>
            </a:r>
            <a:r>
              <a:rPr lang="es-ES" sz="2000" dirty="0" err="1"/>
              <a:t>sociedade</a:t>
            </a:r>
            <a:r>
              <a:rPr lang="es-ES" sz="2000" dirty="0"/>
              <a:t> comunista, pero </a:t>
            </a:r>
            <a:r>
              <a:rPr lang="es-ES" sz="2000" dirty="0" err="1"/>
              <a:t>foi</a:t>
            </a:r>
            <a:r>
              <a:rPr lang="es-ES" sz="2000" dirty="0"/>
              <a:t> </a:t>
            </a:r>
            <a:r>
              <a:rPr lang="es-ES" sz="2000" dirty="0" err="1"/>
              <a:t>outra</a:t>
            </a:r>
            <a:r>
              <a:rPr lang="es-ES" sz="2000" dirty="0"/>
              <a:t> </a:t>
            </a:r>
            <a:r>
              <a:rPr lang="es-ES" sz="2000" dirty="0" err="1"/>
              <a:t>máis</a:t>
            </a:r>
            <a:r>
              <a:rPr lang="es-ES" sz="2000" dirty="0"/>
              <a:t> das </a:t>
            </a:r>
            <a:r>
              <a:rPr lang="es-ES" sz="2000" dirty="0" err="1"/>
              <a:t>visións</a:t>
            </a:r>
            <a:r>
              <a:rPr lang="es-ES" sz="2000" dirty="0"/>
              <a:t> utópicas dos </a:t>
            </a:r>
            <a:r>
              <a:rPr lang="es-ES" sz="2000" dirty="0" err="1"/>
              <a:t>construtivistas</a:t>
            </a:r>
            <a:r>
              <a:rPr lang="es-ES" sz="2000" dirty="0"/>
              <a:t> rusos que pretendían </a:t>
            </a:r>
            <a:r>
              <a:rPr lang="es-ES" sz="2000" dirty="0" err="1"/>
              <a:t>construír</a:t>
            </a:r>
            <a:r>
              <a:rPr lang="es-ES" sz="2000" dirty="0"/>
              <a:t> novas formas pasando por alto o retraso económico, industrial e </a:t>
            </a:r>
            <a:r>
              <a:rPr lang="es-ES" sz="2000" dirty="0" err="1"/>
              <a:t>tecnolóxico</a:t>
            </a:r>
            <a:r>
              <a:rPr lang="es-ES" sz="2000" dirty="0"/>
              <a:t> da URSS </a:t>
            </a:r>
            <a:r>
              <a:rPr lang="es-ES" sz="2000" dirty="0" err="1"/>
              <a:t>daquela</a:t>
            </a:r>
            <a:r>
              <a:rPr lang="es-ES" sz="2000" dirty="0"/>
              <a:t> época.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 </a:t>
            </a:r>
            <a:r>
              <a:rPr lang="es-ES" sz="2000" dirty="0"/>
              <a:t>monumento, aparte </a:t>
            </a:r>
            <a:r>
              <a:rPr lang="es-ES" sz="2000" dirty="0" err="1"/>
              <a:t>dunha</a:t>
            </a:r>
            <a:r>
              <a:rPr lang="es-ES" sz="2000" dirty="0"/>
              <a:t> enorme maqueta en madeira, nunca se </a:t>
            </a:r>
            <a:r>
              <a:rPr lang="es-ES" sz="2000" dirty="0" err="1"/>
              <a:t>construíu</a:t>
            </a:r>
            <a:r>
              <a:rPr lang="es-ES" sz="20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36" y="576072"/>
            <a:ext cx="8699200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08" y="3101470"/>
            <a:ext cx="2220457" cy="368710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5278" y="0"/>
            <a:ext cx="41635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err="1"/>
              <a:t>Lissitzki</a:t>
            </a:r>
            <a:r>
              <a:rPr lang="es-ES" sz="2000" b="1" dirty="0"/>
              <a:t>, </a:t>
            </a:r>
            <a:r>
              <a:rPr lang="es-ES" sz="2000" b="1" dirty="0" err="1"/>
              <a:t>coñecido</a:t>
            </a:r>
            <a:r>
              <a:rPr lang="es-ES" sz="2000" b="1" dirty="0"/>
              <a:t> como El </a:t>
            </a:r>
            <a:r>
              <a:rPr lang="es-ES" sz="2000" b="1" dirty="0" err="1"/>
              <a:t>Lissitzki</a:t>
            </a:r>
            <a:r>
              <a:rPr lang="es-ES" sz="2000" b="1" dirty="0"/>
              <a:t>, 1890-1941, </a:t>
            </a:r>
            <a:r>
              <a:rPr lang="es-ES" sz="2000" dirty="0"/>
              <a:t>artista, </a:t>
            </a:r>
            <a:r>
              <a:rPr lang="es-ES" sz="2000" dirty="0" err="1"/>
              <a:t>deseñador</a:t>
            </a:r>
            <a:r>
              <a:rPr lang="es-ES" sz="2000" dirty="0"/>
              <a:t>, fotógrafo, tipógrafo, arquitecto ruso. Un dos </a:t>
            </a:r>
            <a:r>
              <a:rPr lang="es-ES" sz="2000" dirty="0" err="1"/>
              <a:t>pioneiros</a:t>
            </a:r>
            <a:r>
              <a:rPr lang="es-ES" sz="2000" dirty="0"/>
              <a:t> do </a:t>
            </a:r>
            <a:r>
              <a:rPr lang="es-ES" sz="2000" dirty="0" err="1"/>
              <a:t>construtivismo</a:t>
            </a:r>
            <a:r>
              <a:rPr lang="es-ES" sz="2000" dirty="0"/>
              <a:t> e representante das </a:t>
            </a:r>
            <a:r>
              <a:rPr lang="es-ES" sz="2000" dirty="0" err="1"/>
              <a:t>vangardas</a:t>
            </a:r>
            <a:r>
              <a:rPr lang="es-ES" sz="2000" dirty="0"/>
              <a:t> de Rusia.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Colaborou</a:t>
            </a:r>
            <a:r>
              <a:rPr lang="es-ES" sz="2000" dirty="0" smtClean="0"/>
              <a:t> </a:t>
            </a:r>
            <a:r>
              <a:rPr lang="es-ES" sz="2000" dirty="0"/>
              <a:t>no </a:t>
            </a:r>
            <a:r>
              <a:rPr lang="es-ES" sz="2000" dirty="0" err="1"/>
              <a:t>deseño</a:t>
            </a:r>
            <a:r>
              <a:rPr lang="es-ES" sz="2000" dirty="0"/>
              <a:t> de propaganda revolucionaria con </a:t>
            </a:r>
            <a:r>
              <a:rPr lang="es-ES" sz="2000" dirty="0" err="1"/>
              <a:t>Malevich</a:t>
            </a:r>
            <a:r>
              <a:rPr lang="es-ES" sz="2000" dirty="0"/>
              <a:t>, pintor </a:t>
            </a:r>
            <a:r>
              <a:rPr lang="es-ES" sz="2000" dirty="0" err="1"/>
              <a:t>suprematista</a:t>
            </a:r>
            <a:r>
              <a:rPr lang="es-ES" sz="2000" dirty="0"/>
              <a:t>, </a:t>
            </a:r>
            <a:r>
              <a:rPr lang="es-ES" sz="2000" dirty="0" err="1"/>
              <a:t>outra</a:t>
            </a:r>
            <a:r>
              <a:rPr lang="es-ES" sz="2000" dirty="0"/>
              <a:t> das influencias do </a:t>
            </a:r>
            <a:r>
              <a:rPr lang="es-ES" sz="2000" dirty="0" err="1"/>
              <a:t>construtivismo</a:t>
            </a:r>
            <a:r>
              <a:rPr lang="es-ES" sz="2000" dirty="0"/>
              <a:t> ruso. </a:t>
            </a:r>
          </a:p>
        </p:txBody>
      </p:sp>
      <p:pic>
        <p:nvPicPr>
          <p:cNvPr id="4098" name="Picture 2" descr="https://media.mutualart.com/Images/2023_03/23/01/013343171/proun-31MJY.Jpeg?w=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41" y="978408"/>
            <a:ext cx="7215055" cy="553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4904" y="850392"/>
            <a:ext cx="4087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No cartel </a:t>
            </a:r>
            <a:endParaRPr lang="es-ES" dirty="0" smtClean="0"/>
          </a:p>
          <a:p>
            <a:pPr algn="just"/>
            <a:endParaRPr lang="es-ES" b="1" dirty="0"/>
          </a:p>
          <a:p>
            <a:pPr algn="just"/>
            <a:r>
              <a:rPr lang="es-ES" b="1" dirty="0" err="1" smtClean="0"/>
              <a:t>Golpeade</a:t>
            </a:r>
            <a:r>
              <a:rPr lang="es-ES" b="1" dirty="0" smtClean="0"/>
              <a:t> </a:t>
            </a:r>
            <a:r>
              <a:rPr lang="es-ES" b="1" dirty="0" err="1"/>
              <a:t>ós</a:t>
            </a:r>
            <a:r>
              <a:rPr lang="es-ES" b="1" dirty="0"/>
              <a:t> </a:t>
            </a:r>
            <a:r>
              <a:rPr lang="es-ES" b="1" dirty="0" err="1"/>
              <a:t>brancos</a:t>
            </a:r>
            <a:r>
              <a:rPr lang="es-ES" b="1" dirty="0"/>
              <a:t> coa cuña </a:t>
            </a:r>
            <a:r>
              <a:rPr lang="es-ES" b="1" dirty="0" err="1"/>
              <a:t>vermella</a:t>
            </a:r>
            <a:r>
              <a:rPr lang="es-ES" b="1" dirty="0"/>
              <a:t> </a:t>
            </a:r>
            <a:endParaRPr lang="es-ES" b="1" dirty="0" smtClean="0"/>
          </a:p>
          <a:p>
            <a:pPr algn="just"/>
            <a:endParaRPr lang="es-ES" b="1" dirty="0"/>
          </a:p>
          <a:p>
            <a:pPr algn="just"/>
            <a:r>
              <a:rPr lang="es-ES" dirty="0" smtClean="0"/>
              <a:t>Aplica </a:t>
            </a:r>
            <a:r>
              <a:rPr lang="es-ES" dirty="0"/>
              <a:t>formas </a:t>
            </a:r>
            <a:r>
              <a:rPr lang="es-ES" dirty="0" err="1"/>
              <a:t>suprematistas</a:t>
            </a:r>
            <a:r>
              <a:rPr lang="es-ES" dirty="0"/>
              <a:t> á propaganda revolucionaria.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Neste</a:t>
            </a:r>
            <a:r>
              <a:rPr lang="es-ES" dirty="0" smtClean="0"/>
              <a:t> </a:t>
            </a:r>
            <a:r>
              <a:rPr lang="es-ES" dirty="0"/>
              <a:t>caso a cuña </a:t>
            </a:r>
            <a:r>
              <a:rPr lang="es-ES" dirty="0" err="1"/>
              <a:t>vermella</a:t>
            </a:r>
            <a:r>
              <a:rPr lang="es-ES" dirty="0"/>
              <a:t> do </a:t>
            </a:r>
            <a:r>
              <a:rPr lang="es-ES" dirty="0" err="1"/>
              <a:t>bolxevismo</a:t>
            </a:r>
            <a:r>
              <a:rPr lang="es-ES" dirty="0"/>
              <a:t> destruirá o </a:t>
            </a:r>
            <a:r>
              <a:rPr lang="es-ES" dirty="0" err="1"/>
              <a:t>antigo</a:t>
            </a:r>
            <a:r>
              <a:rPr lang="es-ES" dirty="0"/>
              <a:t> </a:t>
            </a:r>
            <a:r>
              <a:rPr lang="es-ES" dirty="0" err="1"/>
              <a:t>orde</a:t>
            </a:r>
            <a:r>
              <a:rPr lang="es-ES" dirty="0"/>
              <a:t> representado polo círculo </a:t>
            </a:r>
            <a:r>
              <a:rPr lang="es-ES" dirty="0" err="1"/>
              <a:t>branco</a:t>
            </a:r>
            <a:r>
              <a:rPr lang="es-ES" dirty="0"/>
              <a:t>. </a:t>
            </a:r>
            <a:r>
              <a:rPr lang="es-ES" dirty="0" smtClean="0"/>
              <a:t>  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Busca </a:t>
            </a:r>
            <a:r>
              <a:rPr lang="es-ES" dirty="0"/>
              <a:t>que </a:t>
            </a:r>
            <a:r>
              <a:rPr lang="es-ES" dirty="0" err="1"/>
              <a:t>sexa</a:t>
            </a:r>
            <a:r>
              <a:rPr lang="es-ES" dirty="0"/>
              <a:t> captado directamente polo espectador, </a:t>
            </a:r>
            <a:r>
              <a:rPr lang="es-ES" dirty="0" err="1"/>
              <a:t>seguindo</a:t>
            </a:r>
            <a:r>
              <a:rPr lang="es-ES" dirty="0"/>
              <a:t> os principios tipográficos de economía óptica e </a:t>
            </a:r>
            <a:r>
              <a:rPr lang="es-ES" dirty="0" err="1"/>
              <a:t>expresividade</a:t>
            </a:r>
            <a:r>
              <a:rPr lang="es-ES" dirty="0"/>
              <a:t> intrínseca dos tipos de letra e composición.</a:t>
            </a:r>
          </a:p>
        </p:txBody>
      </p:sp>
      <p:pic>
        <p:nvPicPr>
          <p:cNvPr id="2050" name="Picture 2" descr="https://historia-arte.com/_/eyJ0eXAiOiJKV1QiLCJhbGciOiJIUzI1NiJ9.eyJpbSI6WyJcL2FydHdvcmtcL2ltYWdlRmlsZVwvYmVhdHdoaXRlcy0xM2YzMTJkMTdhODc1YWY3MjAxLnBuZyIsInJlc2l6ZSwyMDAwLDIwMDAiXX0._dSLNNbgniQhX3qRpeS4aYI4eRVQ2xKDNNQy7_VUqV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13721"/>
            <a:ext cx="7346917" cy="584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0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2024" y="329184"/>
            <a:ext cx="48188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Foi</a:t>
            </a:r>
            <a:r>
              <a:rPr lang="es-ES" sz="2000" dirty="0"/>
              <a:t> o creador do </a:t>
            </a:r>
            <a:r>
              <a:rPr lang="es-ES" sz="2000" dirty="0" err="1"/>
              <a:t>Proun</a:t>
            </a:r>
            <a:r>
              <a:rPr lang="es-ES" sz="2000" dirty="0"/>
              <a:t> (</a:t>
            </a:r>
            <a:r>
              <a:rPr lang="es-ES" sz="2000" dirty="0" err="1"/>
              <a:t>proxecto</a:t>
            </a:r>
            <a:r>
              <a:rPr lang="es-ES" sz="2000" dirty="0"/>
              <a:t> para a afirmación do </a:t>
            </a:r>
            <a:r>
              <a:rPr lang="es-ES" sz="2000" dirty="0" err="1"/>
              <a:t>novo</a:t>
            </a:r>
            <a:r>
              <a:rPr lang="es-ES" sz="2000" dirty="0"/>
              <a:t>) que sintetizaba o </a:t>
            </a:r>
            <a:r>
              <a:rPr lang="es-ES" sz="2000" dirty="0" err="1"/>
              <a:t>suprematismo</a:t>
            </a:r>
            <a:r>
              <a:rPr lang="es-ES" sz="2000" dirty="0"/>
              <a:t> e o </a:t>
            </a:r>
            <a:r>
              <a:rPr lang="es-ES" sz="2000" dirty="0" err="1"/>
              <a:t>deseño</a:t>
            </a:r>
            <a:r>
              <a:rPr lang="es-ES" sz="2000" dirty="0"/>
              <a:t> arquitectónico.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 </a:t>
            </a:r>
            <a:r>
              <a:rPr lang="es-ES" sz="2000" dirty="0" err="1"/>
              <a:t>Proun</a:t>
            </a:r>
            <a:r>
              <a:rPr lang="es-ES" sz="2000" dirty="0"/>
              <a:t> era simplemente un método de </a:t>
            </a:r>
            <a:r>
              <a:rPr lang="es-ES" sz="2000" dirty="0" err="1"/>
              <a:t>traballo</a:t>
            </a:r>
            <a:r>
              <a:rPr lang="es-ES" sz="2000" dirty="0"/>
              <a:t> en harmonía </a:t>
            </a:r>
            <a:r>
              <a:rPr lang="es-ES" sz="2000" dirty="0" err="1"/>
              <a:t>cos</a:t>
            </a:r>
            <a:r>
              <a:rPr lang="es-ES" sz="2000" dirty="0"/>
              <a:t> modernos medios </a:t>
            </a:r>
            <a:r>
              <a:rPr lang="es-ES" sz="2000" dirty="0" err="1"/>
              <a:t>tecnolóxicos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Nun</a:t>
            </a:r>
            <a:r>
              <a:rPr lang="es-ES" sz="2000" dirty="0" smtClean="0"/>
              <a:t> </a:t>
            </a:r>
            <a:r>
              <a:rPr lang="es-ES" sz="2000" dirty="0" err="1"/>
              <a:t>primeiro</a:t>
            </a:r>
            <a:r>
              <a:rPr lang="es-ES" sz="2000" dirty="0"/>
              <a:t> momento </a:t>
            </a:r>
            <a:r>
              <a:rPr lang="es-ES" sz="2000" dirty="0" err="1"/>
              <a:t>partíase</a:t>
            </a:r>
            <a:r>
              <a:rPr lang="es-ES" sz="2000" dirty="0"/>
              <a:t> </a:t>
            </a:r>
            <a:r>
              <a:rPr lang="es-ES" sz="2000" dirty="0" err="1"/>
              <a:t>dun</a:t>
            </a:r>
            <a:r>
              <a:rPr lang="es-ES" sz="2000" dirty="0"/>
              <a:t> plano con </a:t>
            </a:r>
            <a:r>
              <a:rPr lang="es-ES" sz="2000" dirty="0" err="1"/>
              <a:t>representacións</a:t>
            </a:r>
            <a:r>
              <a:rPr lang="es-ES" sz="2000" dirty="0"/>
              <a:t> </a:t>
            </a:r>
            <a:r>
              <a:rPr lang="es-ES" sz="2000" dirty="0" err="1"/>
              <a:t>máis</a:t>
            </a:r>
            <a:r>
              <a:rPr lang="es-ES" sz="2000" dirty="0"/>
              <a:t> </a:t>
            </a:r>
            <a:r>
              <a:rPr lang="es-ES" sz="2000" dirty="0" err="1"/>
              <a:t>ou</a:t>
            </a:r>
            <a:r>
              <a:rPr lang="es-ES" sz="2000" dirty="0"/>
              <a:t> menos figurativas, </a:t>
            </a:r>
            <a:r>
              <a:rPr lang="es-ES" sz="2000" dirty="0" err="1"/>
              <a:t>nun</a:t>
            </a:r>
            <a:r>
              <a:rPr lang="es-ES" sz="2000" dirty="0"/>
              <a:t> segundo momento a </a:t>
            </a:r>
            <a:r>
              <a:rPr lang="es-ES" sz="2000" dirty="0" err="1"/>
              <a:t>construción</a:t>
            </a:r>
            <a:r>
              <a:rPr lang="es-ES" sz="2000" dirty="0"/>
              <a:t> de maquetas </a:t>
            </a:r>
            <a:r>
              <a:rPr lang="es-ES" sz="2000" dirty="0" err="1"/>
              <a:t>tridimensionais</a:t>
            </a:r>
            <a:r>
              <a:rPr lang="es-ES" sz="2000" dirty="0"/>
              <a:t> e finalmente a </a:t>
            </a:r>
            <a:r>
              <a:rPr lang="es-ES" sz="2000" dirty="0" err="1"/>
              <a:t>construción</a:t>
            </a:r>
            <a:r>
              <a:rPr lang="es-ES" sz="2000" dirty="0"/>
              <a:t> de </a:t>
            </a:r>
            <a:r>
              <a:rPr lang="es-ES" sz="2000" dirty="0" err="1"/>
              <a:t>obxectos</a:t>
            </a:r>
            <a:r>
              <a:rPr lang="es-ES" sz="2000" dirty="0"/>
              <a:t> utilitarios.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 </a:t>
            </a:r>
            <a:r>
              <a:rPr lang="es-ES" sz="2000" dirty="0" err="1"/>
              <a:t>obxecto</a:t>
            </a:r>
            <a:r>
              <a:rPr lang="es-ES" sz="2000" dirty="0"/>
              <a:t> final era obra das propiedades </a:t>
            </a:r>
            <a:r>
              <a:rPr lang="es-ES" sz="2000" dirty="0" err="1"/>
              <a:t>naturais</a:t>
            </a:r>
            <a:r>
              <a:rPr lang="es-ES" sz="2000" dirty="0"/>
              <a:t> dos </a:t>
            </a:r>
            <a:r>
              <a:rPr lang="es-ES" sz="2000" dirty="0" err="1"/>
              <a:t>materiais</a:t>
            </a:r>
            <a:r>
              <a:rPr lang="es-ES" sz="2000" dirty="0"/>
              <a:t> (masa, proporción...) </a:t>
            </a:r>
            <a:r>
              <a:rPr lang="es-ES" sz="2000" dirty="0" err="1"/>
              <a:t>empregados</a:t>
            </a:r>
            <a:r>
              <a:rPr lang="es-ES" sz="2000" dirty="0"/>
              <a:t> e a función última do </a:t>
            </a:r>
            <a:r>
              <a:rPr lang="es-ES" sz="2000" dirty="0" err="1"/>
              <a:t>obxecto</a:t>
            </a:r>
            <a:r>
              <a:rPr lang="es-ES" sz="2000" dirty="0"/>
              <a:t> que se construía.</a:t>
            </a:r>
          </a:p>
        </p:txBody>
      </p:sp>
      <p:pic>
        <p:nvPicPr>
          <p:cNvPr id="3074" name="Picture 2" descr="https://media.mutualart.com/Images/2014_10/22/02/024947544/8ee91691-ddfd-4ecd-94f0-4f01b06aa89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78" y="164592"/>
            <a:ext cx="5127490" cy="655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4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8056" y="2029968"/>
            <a:ext cx="39867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</a:t>
            </a:r>
            <a:r>
              <a:rPr lang="es-ES" sz="2000" dirty="0" err="1"/>
              <a:t>Construción</a:t>
            </a:r>
            <a:r>
              <a:rPr lang="es-ES" sz="2000" dirty="0"/>
              <a:t> </a:t>
            </a:r>
            <a:r>
              <a:rPr lang="es-ES" sz="2000" dirty="0" err="1"/>
              <a:t>Proun</a:t>
            </a:r>
            <a:r>
              <a:rPr lang="es-ES" sz="2000" dirty="0"/>
              <a:t> 2 exploraba as propiedades </a:t>
            </a:r>
            <a:r>
              <a:rPr lang="es-ES" sz="2000" dirty="0" err="1"/>
              <a:t>formais</a:t>
            </a:r>
            <a:r>
              <a:rPr lang="es-ES" sz="2000" dirty="0"/>
              <a:t> da color, a forma, a </a:t>
            </a:r>
            <a:r>
              <a:rPr lang="es-ES" sz="2000" dirty="0" err="1"/>
              <a:t>liña</a:t>
            </a:r>
            <a:r>
              <a:rPr lang="es-ES" sz="2000" dirty="0"/>
              <a:t>, a transparencia e a </a:t>
            </a:r>
            <a:r>
              <a:rPr lang="es-ES" sz="2000" dirty="0" err="1"/>
              <a:t>opacidade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maior</a:t>
            </a:r>
            <a:r>
              <a:rPr lang="es-ES" sz="2000" dirty="0"/>
              <a:t> innovación </a:t>
            </a:r>
            <a:r>
              <a:rPr lang="es-ES" sz="2000" dirty="0" err="1"/>
              <a:t>foi</a:t>
            </a:r>
            <a:r>
              <a:rPr lang="es-ES" sz="2000" dirty="0"/>
              <a:t> tomar as formas </a:t>
            </a:r>
            <a:r>
              <a:rPr lang="es-ES" sz="2000" dirty="0" err="1"/>
              <a:t>xeométricas</a:t>
            </a:r>
            <a:r>
              <a:rPr lang="es-ES" sz="2000" dirty="0"/>
              <a:t> de </a:t>
            </a:r>
            <a:r>
              <a:rPr lang="es-ES" sz="2000" dirty="0" err="1"/>
              <a:t>Malevich</a:t>
            </a:r>
            <a:r>
              <a:rPr lang="es-ES" sz="2000" dirty="0"/>
              <a:t> e </a:t>
            </a:r>
            <a:r>
              <a:rPr lang="es-ES" sz="2000" dirty="0" err="1"/>
              <a:t>distribuílas</a:t>
            </a:r>
            <a:r>
              <a:rPr lang="es-ES" sz="2000" dirty="0"/>
              <a:t> como elementos orgánicos en </a:t>
            </a:r>
            <a:r>
              <a:rPr lang="es-ES" sz="2000" dirty="0" err="1"/>
              <a:t>estruturas</a:t>
            </a:r>
            <a:r>
              <a:rPr lang="es-ES" sz="2000" dirty="0"/>
              <a:t> complexas.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614" y="130548"/>
            <a:ext cx="4353522" cy="65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6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9767" y="1120878"/>
            <a:ext cx="3923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Rodchenko</a:t>
            </a:r>
            <a:r>
              <a:rPr lang="es-ES" b="1" dirty="0"/>
              <a:t>. 1891-1956. </a:t>
            </a:r>
            <a:endParaRPr lang="es-ES" b="1" dirty="0" smtClean="0"/>
          </a:p>
          <a:p>
            <a:r>
              <a:rPr lang="es-ES" b="1" dirty="0" smtClean="0"/>
              <a:t>Pintor </a:t>
            </a:r>
            <a:r>
              <a:rPr lang="es-ES" b="1" dirty="0" err="1"/>
              <a:t>construtivista</a:t>
            </a:r>
            <a:r>
              <a:rPr lang="es-ES" b="1" dirty="0"/>
              <a:t> ruso.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09" y="2266134"/>
            <a:ext cx="3430936" cy="36725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765" y="193388"/>
            <a:ext cx="6588170" cy="65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14684" y="270923"/>
            <a:ext cx="309716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Nestes</a:t>
            </a:r>
            <a:r>
              <a:rPr lang="es-ES" sz="2000" dirty="0"/>
              <a:t> </a:t>
            </a:r>
            <a:r>
              <a:rPr lang="es-ES" sz="2000" dirty="0" err="1"/>
              <a:t>primeiros</a:t>
            </a:r>
            <a:r>
              <a:rPr lang="es-ES" sz="2000" dirty="0"/>
              <a:t> anos da revolución </a:t>
            </a:r>
            <a:r>
              <a:rPr lang="es-ES" sz="2000" dirty="0" err="1"/>
              <a:t>asistiuse</a:t>
            </a:r>
            <a:r>
              <a:rPr lang="es-ES" sz="2000" dirty="0"/>
              <a:t> a </a:t>
            </a:r>
            <a:r>
              <a:rPr lang="es-ES" sz="2000" dirty="0" err="1"/>
              <a:t>unha</a:t>
            </a:r>
            <a:r>
              <a:rPr lang="es-ES" sz="2000" dirty="0"/>
              <a:t> confrontación entre os </a:t>
            </a:r>
            <a:r>
              <a:rPr lang="es-ES" sz="2000" dirty="0" err="1"/>
              <a:t>suprematistas</a:t>
            </a:r>
            <a:r>
              <a:rPr lang="es-ES" sz="2000" dirty="0"/>
              <a:t> e os </a:t>
            </a:r>
            <a:r>
              <a:rPr lang="es-ES" sz="2000" dirty="0" err="1"/>
              <a:t>construtivistas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1916 </a:t>
            </a:r>
            <a:r>
              <a:rPr lang="es-ES" sz="2000" dirty="0" err="1"/>
              <a:t>Malevich</a:t>
            </a:r>
            <a:r>
              <a:rPr lang="es-ES" sz="2000" dirty="0"/>
              <a:t> </a:t>
            </a:r>
            <a:r>
              <a:rPr lang="es-ES" sz="2000" dirty="0" err="1"/>
              <a:t>creou</a:t>
            </a:r>
            <a:r>
              <a:rPr lang="es-ES" sz="2000" dirty="0"/>
              <a:t> o </a:t>
            </a:r>
            <a:r>
              <a:rPr lang="es-ES" sz="2000" dirty="0" err="1"/>
              <a:t>Destrutor</a:t>
            </a:r>
            <a:r>
              <a:rPr lang="es-ES" sz="2000" dirty="0"/>
              <a:t> </a:t>
            </a:r>
            <a:r>
              <a:rPr lang="es-ES" sz="2000" dirty="0" err="1"/>
              <a:t>suprematista</a:t>
            </a:r>
            <a:r>
              <a:rPr lang="es-ES" sz="2000" dirty="0"/>
              <a:t> da forma </a:t>
            </a:r>
            <a:r>
              <a:rPr lang="es-ES" sz="2000" dirty="0" err="1"/>
              <a:t>construtivista</a:t>
            </a:r>
            <a:r>
              <a:rPr lang="es-ES" sz="2000" dirty="0"/>
              <a:t>. En 1918 </a:t>
            </a:r>
            <a:r>
              <a:rPr lang="es-ES" sz="2000" dirty="0" err="1"/>
              <a:t>pintou</a:t>
            </a:r>
            <a:r>
              <a:rPr lang="es-ES" sz="2000" dirty="0"/>
              <a:t> 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branco</a:t>
            </a:r>
            <a:r>
              <a:rPr lang="es-ES" sz="2000" dirty="0"/>
              <a:t> sobre </a:t>
            </a:r>
            <a:r>
              <a:rPr lang="es-ES" sz="2000" dirty="0" err="1"/>
              <a:t>branco</a:t>
            </a:r>
            <a:r>
              <a:rPr lang="es-ES" sz="2000" dirty="0"/>
              <a:t>, que </a:t>
            </a:r>
            <a:r>
              <a:rPr lang="es-ES" sz="2000" dirty="0" err="1"/>
              <a:t>foi</a:t>
            </a:r>
            <a:r>
              <a:rPr lang="es-ES" sz="2000" dirty="0"/>
              <a:t> tomada como un insulto por </a:t>
            </a:r>
            <a:r>
              <a:rPr lang="es-ES" sz="2000" dirty="0" err="1"/>
              <a:t>Rodchenko</a:t>
            </a:r>
            <a:r>
              <a:rPr lang="es-ES" sz="2000" dirty="0"/>
              <a:t> que </a:t>
            </a:r>
            <a:r>
              <a:rPr lang="es-ES" sz="2000" dirty="0" err="1"/>
              <a:t>contraatacou</a:t>
            </a:r>
            <a:r>
              <a:rPr lang="es-ES" sz="2000" dirty="0"/>
              <a:t> </a:t>
            </a:r>
            <a:r>
              <a:rPr lang="es-ES" sz="2000" dirty="0" err="1"/>
              <a:t>co</a:t>
            </a:r>
            <a:r>
              <a:rPr lang="es-ES" sz="2000" dirty="0"/>
              <a:t>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cadro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Negro </a:t>
            </a:r>
            <a:r>
              <a:rPr lang="es-ES" sz="2000" dirty="0"/>
              <a:t>sobre negro que simbolizaba a </a:t>
            </a:r>
            <a:r>
              <a:rPr lang="es-ES" sz="2000" dirty="0" err="1"/>
              <a:t>morte</a:t>
            </a:r>
            <a:r>
              <a:rPr lang="es-ES" sz="2000" dirty="0"/>
              <a:t> de todos os ismos na arte, especialmente o </a:t>
            </a:r>
            <a:r>
              <a:rPr lang="es-ES" sz="2000" dirty="0" err="1"/>
              <a:t>suprematismo</a:t>
            </a:r>
            <a:r>
              <a:rPr lang="es-ES" sz="2000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110" y="914757"/>
            <a:ext cx="3288726" cy="4915471"/>
          </a:xfrm>
          <a:prstGeom prst="rect">
            <a:avLst/>
          </a:prstGeom>
        </p:spPr>
      </p:pic>
      <p:pic>
        <p:nvPicPr>
          <p:cNvPr id="4098" name="Picture 2" descr="https://www.artelista.com/blog/wp-content/uploads/2019/09/White_on_White_Malevich_1918-1024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" y="1258508"/>
            <a:ext cx="4227971" cy="422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5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2786" y="619432"/>
            <a:ext cx="1176921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Rodchenko</a:t>
            </a:r>
            <a:r>
              <a:rPr lang="es-ES" sz="2000" dirty="0"/>
              <a:t> </a:t>
            </a:r>
            <a:r>
              <a:rPr lang="es-ES" sz="2000" dirty="0" err="1"/>
              <a:t>defendeu</a:t>
            </a:r>
            <a:r>
              <a:rPr lang="es-ES" sz="2000" dirty="0"/>
              <a:t> a arte útil destinada á </a:t>
            </a:r>
            <a:r>
              <a:rPr lang="es-ES" sz="2000" dirty="0" err="1"/>
              <a:t>produción</a:t>
            </a:r>
            <a:r>
              <a:rPr lang="es-ES" sz="2000" dirty="0"/>
              <a:t> industrial para satisfacer as necesidades </a:t>
            </a:r>
            <a:r>
              <a:rPr lang="es-ES" sz="2000" dirty="0" err="1"/>
              <a:t>sociais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1921 </a:t>
            </a:r>
            <a:r>
              <a:rPr lang="es-ES" sz="2000" dirty="0" err="1"/>
              <a:t>expuxo</a:t>
            </a:r>
            <a:r>
              <a:rPr lang="es-ES" sz="2000" dirty="0"/>
              <a:t> 3 </a:t>
            </a:r>
            <a:r>
              <a:rPr lang="es-ES" sz="2000" dirty="0" err="1"/>
              <a:t>cadros</a:t>
            </a:r>
            <a:r>
              <a:rPr lang="es-ES" sz="2000" dirty="0"/>
              <a:t> monocromos coas </a:t>
            </a:r>
            <a:r>
              <a:rPr lang="es-ES" sz="2000" dirty="0" err="1"/>
              <a:t>cores</a:t>
            </a:r>
            <a:r>
              <a:rPr lang="es-ES" sz="2000" dirty="0"/>
              <a:t> primarias </a:t>
            </a:r>
            <a:r>
              <a:rPr lang="es-ES" sz="2000" dirty="0" err="1"/>
              <a:t>baixo</a:t>
            </a:r>
            <a:r>
              <a:rPr lang="es-ES" sz="2000" dirty="0"/>
              <a:t> o título A última pintura. </a:t>
            </a:r>
            <a:endParaRPr lang="es-ES" sz="2000" dirty="0" smtClean="0"/>
          </a:p>
          <a:p>
            <a:pPr algn="just"/>
            <a:r>
              <a:rPr lang="es-ES" sz="2000" dirty="0" err="1" smtClean="0"/>
              <a:t>Oposto</a:t>
            </a:r>
            <a:r>
              <a:rPr lang="es-ES" sz="2000" dirty="0" smtClean="0"/>
              <a:t>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suprematismo</a:t>
            </a:r>
            <a:r>
              <a:rPr lang="es-ES" sz="2000" dirty="0"/>
              <a:t> de </a:t>
            </a:r>
            <a:r>
              <a:rPr lang="es-ES" sz="2000" dirty="0" err="1"/>
              <a:t>Malevich</a:t>
            </a:r>
            <a:r>
              <a:rPr lang="es-ES" sz="2000" dirty="0"/>
              <a:t>, afirmaba que </a:t>
            </a:r>
            <a:r>
              <a:rPr lang="es-ES" sz="2000" dirty="0" err="1"/>
              <a:t>fronte</a:t>
            </a:r>
            <a:r>
              <a:rPr lang="es-ES" sz="2000" dirty="0"/>
              <a:t> a este, 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cadros</a:t>
            </a:r>
            <a:r>
              <a:rPr lang="es-ES" sz="2000" dirty="0"/>
              <a:t> eran “</a:t>
            </a:r>
            <a:r>
              <a:rPr lang="es-ES" sz="2000" dirty="0" err="1"/>
              <a:t>construcións</a:t>
            </a:r>
            <a:r>
              <a:rPr lang="es-ES" sz="2000" dirty="0"/>
              <a:t>” por estar </a:t>
            </a:r>
            <a:r>
              <a:rPr lang="es-ES" sz="2000" dirty="0" err="1"/>
              <a:t>feitos</a:t>
            </a:r>
            <a:r>
              <a:rPr lang="es-ES" sz="2000" dirty="0"/>
              <a:t> de </a:t>
            </a:r>
            <a:r>
              <a:rPr lang="es-ES" sz="2000" dirty="0" err="1"/>
              <a:t>materiais</a:t>
            </a:r>
            <a:r>
              <a:rPr lang="es-ES" sz="2000" dirty="0"/>
              <a:t> </a:t>
            </a:r>
            <a:r>
              <a:rPr lang="es-ES" sz="2000" dirty="0" err="1"/>
              <a:t>reais</a:t>
            </a:r>
            <a:r>
              <a:rPr lang="es-ES" sz="2000" dirty="0"/>
              <a:t>; </a:t>
            </a:r>
            <a:r>
              <a:rPr lang="es-ES" sz="2000" dirty="0" err="1"/>
              <a:t>lenzo</a:t>
            </a:r>
            <a:r>
              <a:rPr lang="es-ES" sz="2000" dirty="0"/>
              <a:t>, madeira, </a:t>
            </a:r>
            <a:r>
              <a:rPr lang="es-ES" sz="2000" dirty="0" err="1"/>
              <a:t>chatolas</a:t>
            </a:r>
            <a:r>
              <a:rPr lang="es-ES" sz="2000" dirty="0"/>
              <a:t> e pigmentos </a:t>
            </a:r>
            <a:r>
              <a:rPr lang="es-ES" sz="2000" dirty="0" err="1"/>
              <a:t>ó</a:t>
            </a:r>
            <a:r>
              <a:rPr lang="es-ES" sz="2000" dirty="0"/>
              <a:t> óleo</a:t>
            </a:r>
            <a:endParaRPr lang="gl-ES" sz="2000" dirty="0"/>
          </a:p>
        </p:txBody>
      </p:sp>
      <p:pic>
        <p:nvPicPr>
          <p:cNvPr id="3074" name="Picture 2" descr="https://historia-arte.com/_/eyJ0eXAiOiJKV1QiLCJhbGciOiJIUzI1NiJ9.eyJpbSI6WyJcL2FydHdvcmtcL2ltYWdlRmlsZVwvbGEtbXVlcnRlLWRlLWxhLXBpbnR1cmEuanBnIiwicmVzaXplLDgwMCJdfQ.L1XndFxsOgWg_UANQ3pHzmlM_vTfegCM--DLMn51v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42" y="1287354"/>
            <a:ext cx="9588127" cy="38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8912" y="566928"/>
            <a:ext cx="45171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Nace en Rusia, </a:t>
            </a:r>
            <a:r>
              <a:rPr lang="es-ES" dirty="0" smtClean="0"/>
              <a:t>a </a:t>
            </a:r>
            <a:r>
              <a:rPr lang="es-ES" dirty="0"/>
              <a:t>URSS, en relación </a:t>
            </a:r>
            <a:r>
              <a:rPr lang="es-ES" dirty="0" err="1"/>
              <a:t>co</a:t>
            </a:r>
            <a:r>
              <a:rPr lang="es-ES" dirty="0"/>
              <a:t> triunfo do proletariado e a implantación do comunismo en 1917.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construtivismo</a:t>
            </a:r>
            <a:r>
              <a:rPr lang="es-ES" dirty="0"/>
              <a:t> pretende ser </a:t>
            </a:r>
            <a:r>
              <a:rPr lang="es-ES" dirty="0" err="1"/>
              <a:t>unha</a:t>
            </a:r>
            <a:r>
              <a:rPr lang="es-ES" dirty="0"/>
              <a:t> expresión directa dos propósitos da revolución do proletariado.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De </a:t>
            </a:r>
            <a:r>
              <a:rPr lang="es-ES" dirty="0" err="1"/>
              <a:t>acordo</a:t>
            </a:r>
            <a:r>
              <a:rPr lang="es-ES" dirty="0"/>
              <a:t> coa interpretación marxista de que o modo de </a:t>
            </a:r>
            <a:r>
              <a:rPr lang="es-ES" dirty="0" err="1"/>
              <a:t>produción</a:t>
            </a:r>
            <a:r>
              <a:rPr lang="es-ES" dirty="0"/>
              <a:t> da vida material determina os procesos </a:t>
            </a:r>
            <a:r>
              <a:rPr lang="es-ES" dirty="0" err="1"/>
              <a:t>sociais</a:t>
            </a:r>
            <a:r>
              <a:rPr lang="es-ES" dirty="0"/>
              <a:t>, políticos e </a:t>
            </a:r>
            <a:r>
              <a:rPr lang="es-ES" dirty="0" err="1"/>
              <a:t>intelectuais</a:t>
            </a:r>
            <a:r>
              <a:rPr lang="es-ES" dirty="0"/>
              <a:t>; así as </a:t>
            </a:r>
            <a:r>
              <a:rPr lang="es-ES" dirty="0" err="1"/>
              <a:t>condicións</a:t>
            </a:r>
            <a:r>
              <a:rPr lang="es-ES" dirty="0"/>
              <a:t> </a:t>
            </a:r>
            <a:r>
              <a:rPr lang="es-ES" dirty="0" err="1"/>
              <a:t>esenciais</a:t>
            </a:r>
            <a:r>
              <a:rPr lang="es-ES" dirty="0"/>
              <a:t> da máquina e a conciencia do home </a:t>
            </a:r>
            <a:r>
              <a:rPr lang="es-ES" dirty="0" err="1"/>
              <a:t>novo</a:t>
            </a:r>
            <a:r>
              <a:rPr lang="es-ES" dirty="0"/>
              <a:t> crearían </a:t>
            </a:r>
            <a:r>
              <a:rPr lang="es-ES" dirty="0" err="1"/>
              <a:t>unha</a:t>
            </a:r>
            <a:r>
              <a:rPr lang="es-ES" dirty="0"/>
              <a:t> estética propia que </a:t>
            </a:r>
            <a:r>
              <a:rPr lang="es-ES" dirty="0" err="1"/>
              <a:t>reflectiría</a:t>
            </a:r>
            <a:r>
              <a:rPr lang="es-ES" dirty="0"/>
              <a:t> a nova época.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Crían </a:t>
            </a:r>
            <a:r>
              <a:rPr lang="es-ES" dirty="0"/>
              <a:t>que un </a:t>
            </a:r>
            <a:r>
              <a:rPr lang="es-ES" dirty="0" err="1"/>
              <a:t>orde</a:t>
            </a:r>
            <a:r>
              <a:rPr lang="es-ES" dirty="0"/>
              <a:t> social </a:t>
            </a:r>
            <a:r>
              <a:rPr lang="es-ES" dirty="0" err="1"/>
              <a:t>novo</a:t>
            </a:r>
            <a:r>
              <a:rPr lang="es-ES" dirty="0"/>
              <a:t> </a:t>
            </a:r>
            <a:r>
              <a:rPr lang="es-ES" dirty="0" err="1"/>
              <a:t>orixinaría</a:t>
            </a:r>
            <a:r>
              <a:rPr lang="es-ES" dirty="0"/>
              <a:t> formas de expresión novas. </a:t>
            </a:r>
          </a:p>
        </p:txBody>
      </p:sp>
      <p:pic>
        <p:nvPicPr>
          <p:cNvPr id="1026" name="Picture 2" descr="http://4.bp.blogspot.com/_d7g-3Nt_swU/SjlyBsom57I/AAAAAAAAA1I/3iRFlPUDbjY/w1200-h630-p-k-no-nu/constructivismo+ruso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07" y="352597"/>
            <a:ext cx="66294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53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2024" y="2251831"/>
            <a:ext cx="2679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 smtClean="0"/>
              <a:t>Rodchenko</a:t>
            </a:r>
            <a:r>
              <a:rPr lang="es-ES" sz="2000" dirty="0" smtClean="0"/>
              <a:t>, </a:t>
            </a:r>
            <a:r>
              <a:rPr lang="es-ES" sz="2000" dirty="0" err="1" smtClean="0"/>
              <a:t>sempre</a:t>
            </a:r>
            <a:r>
              <a:rPr lang="es-ES" sz="2000" dirty="0" smtClean="0"/>
              <a:t> </a:t>
            </a:r>
            <a:r>
              <a:rPr lang="es-ES" sz="2000" dirty="0" err="1" smtClean="0"/>
              <a:t>ó</a:t>
            </a:r>
            <a:r>
              <a:rPr lang="es-ES" sz="2000" dirty="0" smtClean="0"/>
              <a:t> </a:t>
            </a:r>
            <a:r>
              <a:rPr lang="es-ES" sz="2000" dirty="0" err="1" smtClean="0"/>
              <a:t>servizo</a:t>
            </a:r>
            <a:r>
              <a:rPr lang="es-ES" sz="2000" dirty="0" smtClean="0"/>
              <a:t> da Revolución soviética, </a:t>
            </a:r>
            <a:r>
              <a:rPr lang="es-ES" sz="2000" dirty="0" err="1" smtClean="0"/>
              <a:t>traballou</a:t>
            </a:r>
            <a:r>
              <a:rPr lang="es-ES" sz="2000" dirty="0" smtClean="0"/>
              <a:t> </a:t>
            </a:r>
            <a:r>
              <a:rPr lang="es-ES" sz="2000" dirty="0"/>
              <a:t>en tipografía, </a:t>
            </a:r>
            <a:r>
              <a:rPr lang="es-ES" sz="2000" dirty="0" err="1"/>
              <a:t>deseñou</a:t>
            </a:r>
            <a:r>
              <a:rPr lang="es-ES" sz="2000" dirty="0"/>
              <a:t> </a:t>
            </a:r>
            <a:r>
              <a:rPr lang="es-ES" sz="2000" dirty="0" err="1"/>
              <a:t>carteis</a:t>
            </a:r>
            <a:r>
              <a:rPr lang="es-ES" sz="2000" dirty="0"/>
              <a:t> e mobles e ilustración de revistas e </a:t>
            </a:r>
            <a:r>
              <a:rPr lang="es-ES" sz="2000" dirty="0" err="1"/>
              <a:t>distinguiuse</a:t>
            </a:r>
            <a:r>
              <a:rPr lang="es-ES" sz="2000" dirty="0"/>
              <a:t> nos campos da fotografía e o cine. </a:t>
            </a:r>
            <a:endParaRPr lang="gl-ES" sz="2000" dirty="0"/>
          </a:p>
        </p:txBody>
      </p:sp>
      <p:pic>
        <p:nvPicPr>
          <p:cNvPr id="1026" name="Picture 2" descr="https://i.pinimg.com/originals/7b/75/b3/7b75b3fa6b40f9a471daf45dfff470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3" y="3901704"/>
            <a:ext cx="4105657" cy="22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historia-arte.com/_/eyJ0eXAiOiJKV1QiLCJhbGciOiJIUzI1NiJ9.eyJpbSI6WyJcL2FydHdvcmtcL2ltYWdlRmlsZVwvcG9zdGFlci1kZS1wcm9wYWdhbmRhLXBhcmEtbGVuZ2l6LWxlbmluZ3JhZC1zdGF0ZS1wdWJsaXNoaW5nLWhvdXNlLTE5MjUuanBnIiwicmVzaXplLDgwMCJdfQ./f36Gci1sENaX0ec6-yNGwiXg22u1_8SmG2XCiy87Fu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150601"/>
            <a:ext cx="4273423" cy="302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evistadistopia.com/wp-content/uploads/2017/10/CrF6n5tUsAAtWF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22" y="150601"/>
            <a:ext cx="4288410" cy="302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nes.elpais.com/resizer/0wLoIkhCSAb9rckXSAYLDHftF2w=/980x0/arc-anglerfish-eu-central-1-prod-prisa.s3.amazonaws.com/public/X7XOK5O6HYXKNXSW3UAXRRC23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97" y="3264408"/>
            <a:ext cx="2637667" cy="358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3961" y="0"/>
            <a:ext cx="404105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/>
              <a:t>Gabo. 1890-1977. Escultor </a:t>
            </a:r>
            <a:r>
              <a:rPr lang="gl-ES" sz="2000" b="1" dirty="0" err="1" smtClean="0"/>
              <a:t>construtivista</a:t>
            </a:r>
            <a:r>
              <a:rPr lang="gl-ES" sz="2000" b="1" dirty="0" smtClean="0"/>
              <a:t> ruso.</a:t>
            </a:r>
            <a:r>
              <a:rPr lang="gl-ES" sz="2000" dirty="0" smtClean="0"/>
              <a:t> Pioneiro da Arte cinética.</a:t>
            </a:r>
          </a:p>
          <a:p>
            <a:pPr algn="just"/>
            <a:endParaRPr lang="gl-ES" sz="800" dirty="0" smtClean="0"/>
          </a:p>
          <a:p>
            <a:pPr algn="just"/>
            <a:r>
              <a:rPr lang="gl-ES" sz="2000" dirty="0" smtClean="0"/>
              <a:t>Trala súa estancia en París co seu irmán, onde entrou en contacto co cubismo e cos </a:t>
            </a:r>
            <a:r>
              <a:rPr lang="gl-ES" sz="2000" dirty="0" err="1" smtClean="0"/>
              <a:t>assemblages</a:t>
            </a:r>
            <a:r>
              <a:rPr lang="gl-ES" sz="2000" dirty="0" smtClean="0"/>
              <a:t> de vidro de </a:t>
            </a:r>
            <a:r>
              <a:rPr lang="gl-ES" sz="2000" dirty="0" err="1" smtClean="0"/>
              <a:t>Archipenko</a:t>
            </a:r>
            <a:r>
              <a:rPr lang="gl-ES" sz="2000" dirty="0" smtClean="0"/>
              <a:t>, regresa a Rusia en 1917, onde o seu método de construción de esculturas recibiu o termo de “construtivismo”. 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44" y="3292621"/>
            <a:ext cx="2351631" cy="3485150"/>
          </a:xfrm>
          <a:prstGeom prst="rect">
            <a:avLst/>
          </a:prstGeom>
        </p:spPr>
      </p:pic>
      <p:pic>
        <p:nvPicPr>
          <p:cNvPr id="1026" name="Picture 2" descr="https://i.pinimg.com/originals/03/44/19/03441939028e4ae9c0da3b28c00e21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95" y="-1"/>
            <a:ext cx="5298181" cy="68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0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27588" y="245806"/>
            <a:ext cx="3352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dirty="0" smtClean="0"/>
              <a:t>”. En 1920 os dous irmáns publicaron o seu </a:t>
            </a:r>
            <a:r>
              <a:rPr lang="gl-ES" sz="2000" b="1" dirty="0" smtClean="0"/>
              <a:t>Manifesto Realista </a:t>
            </a:r>
            <a:r>
              <a:rPr lang="gl-ES" sz="2000" dirty="0" smtClean="0"/>
              <a:t>para contradicir ós críticos que consideraban á súa obra como abstracta, onde defende o seu “realismo construtivo”. 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dirty="0" smtClean="0"/>
              <a:t>A súa concepción non é totalmente </a:t>
            </a:r>
            <a:r>
              <a:rPr lang="gl-ES" sz="2000" dirty="0" err="1" smtClean="0"/>
              <a:t>construtivista</a:t>
            </a:r>
            <a:r>
              <a:rPr lang="gl-ES" sz="2000" dirty="0" smtClean="0"/>
              <a:t>. 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dirty="0" smtClean="0"/>
              <a:t>Aínda que defende o uso das formas elementais e dos instrumentos e técnicas dos enxeñeiros, opina que as liñas, formas e cores posúen os seus propios sentidos expresivos independentemente da natureza.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895" y="0"/>
            <a:ext cx="5132124" cy="68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8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438" y="0"/>
            <a:ext cx="6855477" cy="68093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65239" y="2054942"/>
            <a:ext cx="31069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Non pretende </a:t>
            </a:r>
            <a:r>
              <a:rPr lang="es-ES" sz="2000" dirty="0" err="1"/>
              <a:t>nin</a:t>
            </a:r>
            <a:r>
              <a:rPr lang="es-ES" sz="2000" dirty="0"/>
              <a:t> unir a arte á ciencia, </a:t>
            </a:r>
            <a:r>
              <a:rPr lang="es-ES" sz="2000" dirty="0" err="1"/>
              <a:t>nin</a:t>
            </a:r>
            <a:r>
              <a:rPr lang="es-ES" sz="2000" dirty="0"/>
              <a:t> investigar as </a:t>
            </a:r>
            <a:r>
              <a:rPr lang="es-ES" sz="2000" dirty="0" err="1"/>
              <a:t>condicións</a:t>
            </a:r>
            <a:r>
              <a:rPr lang="es-ES" sz="2000" dirty="0"/>
              <a:t> do mundo físico, </a:t>
            </a:r>
            <a:r>
              <a:rPr lang="es-ES" sz="2000" dirty="0" err="1"/>
              <a:t>senón</a:t>
            </a:r>
            <a:r>
              <a:rPr lang="es-ES" sz="2000" dirty="0"/>
              <a:t> sentir a </a:t>
            </a:r>
            <a:r>
              <a:rPr lang="es-ES" sz="2000" dirty="0" err="1"/>
              <a:t>verdade</a:t>
            </a:r>
            <a:r>
              <a:rPr lang="es-ES" sz="2000" dirty="0"/>
              <a:t>. (para os </a:t>
            </a:r>
            <a:r>
              <a:rPr lang="es-ES" sz="2000" dirty="0" err="1"/>
              <a:t>construtivistas</a:t>
            </a:r>
            <a:r>
              <a:rPr lang="es-ES" sz="2000" dirty="0"/>
              <a:t> sería puro romanticismo e un sofisma do abstracto).</a:t>
            </a:r>
          </a:p>
        </p:txBody>
      </p:sp>
    </p:spTree>
    <p:extLst>
      <p:ext uri="{BB962C8B-B14F-4D97-AF65-F5344CB8AC3E}">
        <p14:creationId xmlns:p14="http://schemas.microsoft.com/office/powerpoint/2010/main" val="1748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4320" y="210312"/>
            <a:ext cx="46268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Os artistas pretenden a socialización da arte, satisfacer as necesidades </a:t>
            </a:r>
            <a:r>
              <a:rPr lang="es-ES" sz="2000" dirty="0" err="1"/>
              <a:t>materiais</a:t>
            </a:r>
            <a:r>
              <a:rPr lang="es-ES" sz="2000" dirty="0"/>
              <a:t> do pobo </a:t>
            </a:r>
            <a:r>
              <a:rPr lang="es-ES" sz="2000" dirty="0" err="1"/>
              <a:t>traballador</a:t>
            </a:r>
            <a:r>
              <a:rPr lang="es-ES" sz="2000" dirty="0"/>
              <a:t>, das </a:t>
            </a:r>
            <a:r>
              <a:rPr lang="es-ES" sz="2000" dirty="0" err="1"/>
              <a:t>súas</a:t>
            </a:r>
            <a:r>
              <a:rPr lang="es-ES" sz="2000" dirty="0"/>
              <a:t> </a:t>
            </a:r>
            <a:r>
              <a:rPr lang="es-ES" sz="2000" dirty="0" err="1"/>
              <a:t>aspiracións</a:t>
            </a:r>
            <a:r>
              <a:rPr lang="es-ES" sz="2000" dirty="0"/>
              <a:t> e </a:t>
            </a:r>
            <a:r>
              <a:rPr lang="es-ES" sz="2000" dirty="0" err="1"/>
              <a:t>ademais</a:t>
            </a:r>
            <a:r>
              <a:rPr lang="es-ES" sz="2000" dirty="0"/>
              <a:t>, </a:t>
            </a:r>
            <a:r>
              <a:rPr lang="es-ES" sz="2000" dirty="0" err="1"/>
              <a:t>co</a:t>
            </a:r>
            <a:r>
              <a:rPr lang="es-ES" sz="2000" dirty="0"/>
              <a:t> contacto directo coa </a:t>
            </a:r>
            <a:r>
              <a:rPr lang="es-ES" sz="2000" dirty="0" err="1"/>
              <a:t>produción</a:t>
            </a:r>
            <a:r>
              <a:rPr lang="es-ES" sz="2000" dirty="0"/>
              <a:t> a base de máquinas, coa </a:t>
            </a:r>
            <a:r>
              <a:rPr lang="es-ES" sz="2000" dirty="0" err="1"/>
              <a:t>enxeñería</a:t>
            </a:r>
            <a:r>
              <a:rPr lang="es-ES" sz="2000" dirty="0"/>
              <a:t> arquitectónica e </a:t>
            </a:r>
            <a:r>
              <a:rPr lang="es-ES" sz="2000" dirty="0" err="1"/>
              <a:t>cos</a:t>
            </a:r>
            <a:r>
              <a:rPr lang="es-ES" sz="2000" dirty="0"/>
              <a:t> medios de comunicación gráficos e fotográficos podían </a:t>
            </a:r>
            <a:r>
              <a:rPr lang="es-ES" sz="2000" dirty="0" err="1"/>
              <a:t>contribuír</a:t>
            </a:r>
            <a:r>
              <a:rPr lang="es-ES" sz="2000" dirty="0"/>
              <a:t> a elevar as necesidades físicas e </a:t>
            </a:r>
            <a:r>
              <a:rPr lang="es-ES" sz="2000" dirty="0" err="1"/>
              <a:t>intelectuais</a:t>
            </a:r>
            <a:r>
              <a:rPr lang="es-ES" sz="2000" dirty="0"/>
              <a:t> da </a:t>
            </a:r>
            <a:r>
              <a:rPr lang="es-ES" sz="2000" dirty="0" err="1"/>
              <a:t>sociedade</a:t>
            </a:r>
            <a:r>
              <a:rPr lang="es-ES" sz="2000" dirty="0" smtClean="0"/>
              <a:t>.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Os </a:t>
            </a:r>
            <a:r>
              <a:rPr lang="es-ES" sz="2000" dirty="0"/>
              <a:t>principios básicos do </a:t>
            </a:r>
            <a:r>
              <a:rPr lang="es-ES" sz="2000" dirty="0" err="1"/>
              <a:t>construtivismo</a:t>
            </a:r>
            <a:r>
              <a:rPr lang="es-ES" sz="2000" dirty="0"/>
              <a:t> son </a:t>
            </a:r>
            <a:endParaRPr lang="es-ES" sz="2000" dirty="0" smtClean="0"/>
          </a:p>
          <a:p>
            <a:pPr algn="just"/>
            <a:r>
              <a:rPr lang="es-ES" sz="2000" dirty="0" smtClean="0"/>
              <a:t>-o </a:t>
            </a:r>
            <a:r>
              <a:rPr lang="es-ES" sz="2000" dirty="0"/>
              <a:t>beneficio </a:t>
            </a:r>
            <a:r>
              <a:rPr lang="es-ES" sz="2000" dirty="0" smtClean="0"/>
              <a:t>social.</a:t>
            </a:r>
            <a:endParaRPr lang="es-ES" sz="2000" dirty="0"/>
          </a:p>
          <a:p>
            <a:pPr algn="just"/>
            <a:r>
              <a:rPr lang="es-ES" sz="2000" dirty="0" smtClean="0"/>
              <a:t>-a </a:t>
            </a:r>
            <a:r>
              <a:rPr lang="es-ES" sz="2000" dirty="0"/>
              <a:t>relevancia </a:t>
            </a:r>
            <a:r>
              <a:rPr lang="es-ES" sz="2000" dirty="0" smtClean="0"/>
              <a:t>práctica. </a:t>
            </a:r>
          </a:p>
          <a:p>
            <a:pPr algn="just"/>
            <a:r>
              <a:rPr lang="es-ES" sz="2000" dirty="0" smtClean="0"/>
              <a:t>-a </a:t>
            </a:r>
            <a:r>
              <a:rPr lang="es-ES" sz="2000" dirty="0" err="1"/>
              <a:t>produción</a:t>
            </a:r>
            <a:r>
              <a:rPr lang="es-ES" sz="2000" dirty="0"/>
              <a:t> </a:t>
            </a:r>
            <a:r>
              <a:rPr lang="es-ES" sz="2000" dirty="0" err="1"/>
              <a:t>baseada</a:t>
            </a:r>
            <a:r>
              <a:rPr lang="es-ES" sz="2000" dirty="0"/>
              <a:t> na ciencia e na técnica, </a:t>
            </a:r>
            <a:r>
              <a:rPr lang="es-ES" sz="2000" dirty="0" err="1"/>
              <a:t>fronte</a:t>
            </a:r>
            <a:r>
              <a:rPr lang="es-ES" sz="2000" dirty="0"/>
              <a:t> </a:t>
            </a:r>
            <a:r>
              <a:rPr lang="es-ES" sz="2000" dirty="0" err="1"/>
              <a:t>ás</a:t>
            </a:r>
            <a:r>
              <a:rPr lang="es-ES" sz="2000" dirty="0"/>
              <a:t> actividades especulativas dos anteriores artistas. </a:t>
            </a:r>
            <a:endParaRPr lang="es-ES" sz="2000" dirty="0" smtClean="0"/>
          </a:p>
          <a:p>
            <a:pPr algn="just"/>
            <a:r>
              <a:rPr lang="es-ES" sz="2000" dirty="0"/>
              <a:t>-</a:t>
            </a:r>
            <a:r>
              <a:rPr lang="es-ES" sz="2000" dirty="0" smtClean="0"/>
              <a:t>Defendían </a:t>
            </a:r>
            <a:r>
              <a:rPr lang="es-ES" sz="2000" dirty="0"/>
              <a:t>que os </a:t>
            </a:r>
            <a:r>
              <a:rPr lang="es-ES" sz="2000" dirty="0" err="1"/>
              <a:t>novos</a:t>
            </a:r>
            <a:r>
              <a:rPr lang="es-ES" sz="2000" dirty="0"/>
              <a:t> </a:t>
            </a:r>
            <a:r>
              <a:rPr lang="es-ES" sz="2000" dirty="0" err="1"/>
              <a:t>materiais</a:t>
            </a:r>
            <a:r>
              <a:rPr lang="es-ES" sz="2000" dirty="0"/>
              <a:t> </a:t>
            </a:r>
            <a:r>
              <a:rPr lang="es-ES" sz="2000" dirty="0" err="1"/>
              <a:t>industriais</a:t>
            </a:r>
            <a:r>
              <a:rPr lang="es-ES" sz="2000" dirty="0"/>
              <a:t> e a máquina </a:t>
            </a:r>
            <a:r>
              <a:rPr lang="es-ES" sz="2000" dirty="0" err="1"/>
              <a:t>contiñan</a:t>
            </a:r>
            <a:r>
              <a:rPr lang="es-ES" sz="2000" dirty="0"/>
              <a:t> dentro de si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beleza</a:t>
            </a:r>
            <a:r>
              <a:rPr lang="es-ES" sz="2000" dirty="0"/>
              <a:t> especial propia. </a:t>
            </a:r>
          </a:p>
          <a:p>
            <a:pPr algn="just"/>
            <a:endParaRPr lang="es-ES" sz="2000" dirty="0"/>
          </a:p>
        </p:txBody>
      </p:sp>
      <p:pic>
        <p:nvPicPr>
          <p:cNvPr id="3" name="Picture 2" descr="https://s-media-cache-ak0.pinimg.com/originals/c0/b7/49/c0b7496ec9948c8596e54d89b9938c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66" y="1088136"/>
            <a:ext cx="7102949" cy="50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314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0040" y="621792"/>
            <a:ext cx="4224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O </a:t>
            </a:r>
            <a:r>
              <a:rPr lang="es-ES" sz="2000" dirty="0" err="1"/>
              <a:t>Construtivismo</a:t>
            </a:r>
            <a:r>
              <a:rPr lang="es-ES" sz="2000" dirty="0"/>
              <a:t> repudia o concepto de </a:t>
            </a:r>
            <a:r>
              <a:rPr lang="es-ES" sz="2000" dirty="0" err="1"/>
              <a:t>xenio</a:t>
            </a:r>
            <a:r>
              <a:rPr lang="es-ES" sz="2000" dirty="0"/>
              <a:t>: intuición, inspiración... </a:t>
            </a:r>
            <a:r>
              <a:rPr lang="es-ES" sz="2000" dirty="0" smtClean="0"/>
              <a:t>É </a:t>
            </a:r>
            <a:r>
              <a:rPr lang="es-ES" sz="2000" dirty="0"/>
              <a:t>didáctico e ten </a:t>
            </a:r>
            <a:r>
              <a:rPr lang="es-ES" sz="2000" dirty="0" err="1"/>
              <a:t>unha</a:t>
            </a:r>
            <a:r>
              <a:rPr lang="es-ES" sz="2000" dirty="0"/>
              <a:t> orientación </a:t>
            </a:r>
            <a:r>
              <a:rPr lang="es-ES" sz="2000" dirty="0" err="1"/>
              <a:t>fisiolóxica</a:t>
            </a:r>
            <a:r>
              <a:rPr lang="es-ES" sz="2000" dirty="0"/>
              <a:t> e non </a:t>
            </a:r>
            <a:r>
              <a:rPr lang="es-ES" sz="2000" dirty="0" err="1"/>
              <a:t>sicolóxica</a:t>
            </a:r>
            <a:r>
              <a:rPr lang="es-ES" sz="2000" dirty="0"/>
              <a:t>, é concreto, </a:t>
            </a:r>
            <a:r>
              <a:rPr lang="es-ES" sz="2000" dirty="0" err="1"/>
              <a:t>intimamente</a:t>
            </a:r>
            <a:r>
              <a:rPr lang="es-ES" sz="2000" dirty="0"/>
              <a:t> ligado á ciencia e á </a:t>
            </a:r>
            <a:r>
              <a:rPr lang="es-ES" sz="2000" dirty="0" err="1"/>
              <a:t>tecnoloxía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partir </a:t>
            </a:r>
            <a:r>
              <a:rPr lang="es-ES" sz="2000" dirty="0" err="1"/>
              <a:t>dunha</a:t>
            </a:r>
            <a:r>
              <a:rPr lang="es-ES" sz="2000" dirty="0"/>
              <a:t> orientación materialista, repudiando a idea de “arte </a:t>
            </a:r>
            <a:r>
              <a:rPr lang="es-ES" sz="2000" dirty="0" err="1"/>
              <a:t>pola</a:t>
            </a:r>
            <a:r>
              <a:rPr lang="es-ES" sz="2000" dirty="0"/>
              <a:t> arte”, crían que na fabricación de </a:t>
            </a:r>
            <a:r>
              <a:rPr lang="es-ES" sz="2000" dirty="0" err="1"/>
              <a:t>cousas</a:t>
            </a:r>
            <a:r>
              <a:rPr lang="es-ES" sz="2000" dirty="0"/>
              <a:t> socialmente útiles, a partir das calidades e </a:t>
            </a:r>
            <a:r>
              <a:rPr lang="es-ES" sz="2000" dirty="0" err="1"/>
              <a:t>expresividade</a:t>
            </a:r>
            <a:r>
              <a:rPr lang="es-ES" sz="2000" dirty="0"/>
              <a:t> innatas dos </a:t>
            </a:r>
            <a:r>
              <a:rPr lang="es-ES" sz="2000" dirty="0" err="1"/>
              <a:t>materiais</a:t>
            </a:r>
            <a:r>
              <a:rPr lang="es-ES" sz="2000" dirty="0"/>
              <a:t> </a:t>
            </a:r>
            <a:r>
              <a:rPr lang="es-ES" sz="2000" dirty="0" err="1"/>
              <a:t>atoparían</a:t>
            </a:r>
            <a:r>
              <a:rPr lang="es-ES" sz="2000" dirty="0"/>
              <a:t> sentidos e formas novas, eran as calidades propias dos </a:t>
            </a:r>
            <a:r>
              <a:rPr lang="es-ES" sz="2000" dirty="0" err="1"/>
              <a:t>materiais</a:t>
            </a:r>
            <a:r>
              <a:rPr lang="es-ES" sz="2000" dirty="0"/>
              <a:t>: </a:t>
            </a:r>
            <a:r>
              <a:rPr lang="es-ES" sz="2000" dirty="0" err="1"/>
              <a:t>flexibilidade</a:t>
            </a:r>
            <a:r>
              <a:rPr lang="es-ES" sz="2000" dirty="0"/>
              <a:t>, textura, </a:t>
            </a:r>
            <a:r>
              <a:rPr lang="es-ES" sz="2000" dirty="0" err="1"/>
              <a:t>cor</a:t>
            </a:r>
            <a:r>
              <a:rPr lang="es-ES" sz="2000" dirty="0"/>
              <a:t>, dureza...as que debían determinar os </a:t>
            </a:r>
            <a:r>
              <a:rPr lang="es-ES" sz="2000" dirty="0" err="1"/>
              <a:t>seus</a:t>
            </a:r>
            <a:r>
              <a:rPr lang="es-ES" sz="2000" dirty="0"/>
              <a:t> usos </a:t>
            </a:r>
            <a:r>
              <a:rPr lang="es-ES" sz="2000" dirty="0" err="1"/>
              <a:t>potenciais</a:t>
            </a:r>
            <a:r>
              <a:rPr lang="es-ES" sz="2000" dirty="0"/>
              <a:t>.</a:t>
            </a:r>
          </a:p>
        </p:txBody>
      </p:sp>
      <p:pic>
        <p:nvPicPr>
          <p:cNvPr id="2052" name="Picture 4" descr="https://mir-s3-cdn-cf.behance.net/project_modules/hd/0c8080187113221.6581c7d1821d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42" y="163251"/>
            <a:ext cx="5431409" cy="678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74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7472" y="0"/>
            <a:ext cx="4745736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Eloxiaban</a:t>
            </a:r>
            <a:r>
              <a:rPr lang="es-ES" sz="2000" dirty="0"/>
              <a:t> as formas </a:t>
            </a:r>
            <a:r>
              <a:rPr lang="es-ES" sz="2000" dirty="0" err="1"/>
              <a:t>sinxelas</a:t>
            </a:r>
            <a:r>
              <a:rPr lang="es-ES" sz="2000" dirty="0"/>
              <a:t>. Para eles as formas </a:t>
            </a:r>
            <a:r>
              <a:rPr lang="es-ES" sz="2000" dirty="0" err="1"/>
              <a:t>xeométricas</a:t>
            </a:r>
            <a:r>
              <a:rPr lang="es-ES" sz="2000" dirty="0"/>
              <a:t> e as áreas uniformes de </a:t>
            </a:r>
            <a:r>
              <a:rPr lang="es-ES" sz="2000" dirty="0" err="1"/>
              <a:t>cor</a:t>
            </a:r>
            <a:r>
              <a:rPr lang="es-ES" sz="2000" dirty="0"/>
              <a:t> </a:t>
            </a:r>
            <a:r>
              <a:rPr lang="es-ES" sz="2000" dirty="0" err="1"/>
              <a:t>amosaban</a:t>
            </a:r>
            <a:r>
              <a:rPr lang="es-ES" sz="2000" dirty="0"/>
              <a:t> un </a:t>
            </a:r>
            <a:r>
              <a:rPr lang="es-ES" sz="2000" dirty="0" err="1"/>
              <a:t>orde</a:t>
            </a:r>
            <a:r>
              <a:rPr lang="es-ES" sz="2000" dirty="0"/>
              <a:t> que querían </a:t>
            </a:r>
            <a:r>
              <a:rPr lang="es-ES" sz="2000" dirty="0" err="1"/>
              <a:t>impoñer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arquitectura  debería estar </a:t>
            </a:r>
            <a:r>
              <a:rPr lang="es-ES" sz="2000" dirty="0" err="1"/>
              <a:t>feita</a:t>
            </a:r>
            <a:r>
              <a:rPr lang="es-ES" sz="2000" dirty="0"/>
              <a:t> para a </a:t>
            </a:r>
            <a:r>
              <a:rPr lang="es-ES" sz="2000" dirty="0" err="1"/>
              <a:t>xente</a:t>
            </a:r>
            <a:r>
              <a:rPr lang="es-ES" sz="2000" dirty="0"/>
              <a:t>, non a </a:t>
            </a:r>
            <a:r>
              <a:rPr lang="es-ES" sz="2000" dirty="0" err="1"/>
              <a:t>xente</a:t>
            </a:r>
            <a:r>
              <a:rPr lang="es-ES" sz="2000" dirty="0"/>
              <a:t> para a arquitectura. Defendían un edificio </a:t>
            </a:r>
            <a:r>
              <a:rPr lang="es-ES" sz="2000" dirty="0" err="1"/>
              <a:t>espido</a:t>
            </a:r>
            <a:r>
              <a:rPr lang="es-ES" sz="2000" dirty="0"/>
              <a:t> e </a:t>
            </a:r>
            <a:r>
              <a:rPr lang="es-ES" sz="2000" dirty="0" err="1"/>
              <a:t>composto</a:t>
            </a:r>
            <a:r>
              <a:rPr lang="es-ES" sz="2000" dirty="0"/>
              <a:t> por formas </a:t>
            </a:r>
            <a:r>
              <a:rPr lang="es-ES" sz="2000" dirty="0" err="1"/>
              <a:t>elementais</a:t>
            </a:r>
            <a:r>
              <a:rPr lang="es-ES" sz="2000" dirty="0"/>
              <a:t>, </a:t>
            </a:r>
            <a:r>
              <a:rPr lang="es-ES" sz="2000" dirty="0" err="1"/>
              <a:t>limpo</a:t>
            </a:r>
            <a:r>
              <a:rPr lang="es-ES" sz="2000" dirty="0"/>
              <a:t> das </a:t>
            </a:r>
            <a:r>
              <a:rPr lang="es-ES" sz="2000" dirty="0" err="1"/>
              <a:t>feces</a:t>
            </a:r>
            <a:r>
              <a:rPr lang="es-ES" sz="2000" dirty="0"/>
              <a:t> </a:t>
            </a:r>
            <a:r>
              <a:rPr lang="es-ES" sz="2000" dirty="0" err="1"/>
              <a:t>ornamentais</a:t>
            </a:r>
            <a:r>
              <a:rPr lang="es-ES" sz="2000" dirty="0"/>
              <a:t> da arte pasada. </a:t>
            </a:r>
            <a:endParaRPr lang="es-ES" sz="2000" dirty="0" smtClean="0"/>
          </a:p>
          <a:p>
            <a:pPr algn="just"/>
            <a:endParaRPr lang="es-ES" sz="900" dirty="0"/>
          </a:p>
          <a:p>
            <a:pPr algn="just"/>
            <a:r>
              <a:rPr lang="es-ES" sz="2000" dirty="0"/>
              <a:t>A importancia dos </a:t>
            </a:r>
            <a:r>
              <a:rPr lang="es-ES" sz="2000" dirty="0" err="1"/>
              <a:t>materiais</a:t>
            </a:r>
            <a:r>
              <a:rPr lang="es-ES" sz="2000" dirty="0"/>
              <a:t> </a:t>
            </a:r>
            <a:r>
              <a:rPr lang="es-ES" sz="2000" dirty="0" err="1"/>
              <a:t>adquiriu</a:t>
            </a:r>
            <a:r>
              <a:rPr lang="es-ES" sz="2000" dirty="0"/>
              <a:t> un </a:t>
            </a:r>
            <a:r>
              <a:rPr lang="es-ES" sz="2000" dirty="0" err="1"/>
              <a:t>novo</a:t>
            </a:r>
            <a:r>
              <a:rPr lang="es-ES" sz="2000" dirty="0"/>
              <a:t> significado </a:t>
            </a:r>
            <a:r>
              <a:rPr lang="es-ES" sz="2000" dirty="0" err="1"/>
              <a:t>despois</a:t>
            </a:r>
            <a:r>
              <a:rPr lang="es-ES" sz="2000" dirty="0"/>
              <a:t> do triunfo </a:t>
            </a:r>
            <a:r>
              <a:rPr lang="es-ES" sz="2000" dirty="0" err="1"/>
              <a:t>bolxevique</a:t>
            </a:r>
            <a:r>
              <a:rPr lang="es-ES" sz="2000" dirty="0"/>
              <a:t>. Como na industria se </a:t>
            </a:r>
            <a:r>
              <a:rPr lang="es-ES" sz="2000" dirty="0" err="1"/>
              <a:t>empregaban</a:t>
            </a:r>
            <a:r>
              <a:rPr lang="es-ES" sz="2000" dirty="0"/>
              <a:t> a madeira, o </a:t>
            </a:r>
            <a:r>
              <a:rPr lang="es-ES" sz="2000" dirty="0" err="1"/>
              <a:t>vidro</a:t>
            </a:r>
            <a:r>
              <a:rPr lang="es-ES" sz="2000" dirty="0"/>
              <a:t> e os plásticos, os artistas </a:t>
            </a:r>
            <a:r>
              <a:rPr lang="es-ES" sz="2000" dirty="0" err="1"/>
              <a:t>recorreron</a:t>
            </a:r>
            <a:r>
              <a:rPr lang="es-ES" sz="2000" dirty="0"/>
              <a:t> a eles para reforzar o </a:t>
            </a:r>
            <a:r>
              <a:rPr lang="es-ES" sz="2000" dirty="0" err="1"/>
              <a:t>seu</a:t>
            </a:r>
            <a:r>
              <a:rPr lang="es-ES" sz="2000" dirty="0"/>
              <a:t> vínculo </a:t>
            </a:r>
            <a:r>
              <a:rPr lang="es-ES" sz="2000" dirty="0" err="1"/>
              <a:t>cos</a:t>
            </a:r>
            <a:r>
              <a:rPr lang="es-ES" sz="2000" dirty="0"/>
              <a:t> </a:t>
            </a:r>
            <a:r>
              <a:rPr lang="es-ES" sz="2000" dirty="0" err="1"/>
              <a:t>traballadores</a:t>
            </a:r>
            <a:r>
              <a:rPr lang="es-ES" sz="2000" dirty="0" smtClean="0"/>
              <a:t>.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endParaRPr lang="es-ES" sz="800" dirty="0" smtClean="0"/>
          </a:p>
          <a:p>
            <a:pPr algn="just"/>
            <a:r>
              <a:rPr lang="es-ES" sz="2000" dirty="0" smtClean="0"/>
              <a:t>Para </a:t>
            </a:r>
            <a:r>
              <a:rPr lang="es-ES" sz="2000" dirty="0"/>
              <a:t>os </a:t>
            </a:r>
            <a:r>
              <a:rPr lang="es-ES" sz="2000" dirty="0" err="1"/>
              <a:t>construtivistas</a:t>
            </a:r>
            <a:r>
              <a:rPr lang="es-ES" sz="2000" dirty="0"/>
              <a:t> un </a:t>
            </a:r>
            <a:r>
              <a:rPr lang="es-ES" sz="2000" dirty="0" err="1"/>
              <a:t>novo</a:t>
            </a:r>
            <a:r>
              <a:rPr lang="es-ES" sz="2000" dirty="0"/>
              <a:t> mundo acababa de nacer e crían que o </a:t>
            </a:r>
            <a:r>
              <a:rPr lang="es-ES" sz="2000" dirty="0" err="1"/>
              <a:t>deseñador</a:t>
            </a:r>
            <a:r>
              <a:rPr lang="es-ES" sz="2000" dirty="0"/>
              <a:t> creativo, </a:t>
            </a:r>
            <a:r>
              <a:rPr lang="es-ES" sz="2000" dirty="0" err="1"/>
              <a:t>máis</a:t>
            </a:r>
            <a:r>
              <a:rPr lang="es-ES" sz="2000" dirty="0"/>
              <a:t> que o artista, debía ocupar o </a:t>
            </a:r>
            <a:r>
              <a:rPr lang="es-ES" sz="2000" dirty="0" err="1"/>
              <a:t>seu</a:t>
            </a:r>
            <a:r>
              <a:rPr lang="es-ES" sz="2000" dirty="0"/>
              <a:t> lugar a </a:t>
            </a:r>
            <a:r>
              <a:rPr lang="es-ES" sz="2000" dirty="0" err="1"/>
              <a:t>carón</a:t>
            </a:r>
            <a:r>
              <a:rPr lang="es-ES" sz="2000" dirty="0"/>
              <a:t> do científico e </a:t>
            </a:r>
            <a:r>
              <a:rPr lang="es-ES" sz="2000" dirty="0" err="1"/>
              <a:t>enxeñeiro</a:t>
            </a:r>
            <a:endParaRPr lang="es-ES" sz="2000" dirty="0"/>
          </a:p>
        </p:txBody>
      </p:sp>
      <p:pic>
        <p:nvPicPr>
          <p:cNvPr id="4098" name="Picture 2" descr="https://img.freepik.com/fotos-premium/arquitectura-constructivismo-ruso_810293-54324.jpg?w=2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341352"/>
            <a:ext cx="6543747" cy="368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cinconoticias.com/wp-content/uploads/constructivismo-ruso-hotel-i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3538378"/>
            <a:ext cx="2749674" cy="325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cinconoticias.com/wp-content/uploads/constructivismo-ruso-casa-de-la-socied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75" y="3941064"/>
            <a:ext cx="4102325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4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616" y="329184"/>
            <a:ext cx="427939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Os </a:t>
            </a:r>
            <a:r>
              <a:rPr lang="es-ES" sz="2000" dirty="0" err="1"/>
              <a:t>construtivistas</a:t>
            </a:r>
            <a:r>
              <a:rPr lang="es-ES" sz="2000" dirty="0"/>
              <a:t> </a:t>
            </a:r>
            <a:r>
              <a:rPr lang="es-ES" sz="2000" dirty="0" err="1"/>
              <a:t>rexeitaron</a:t>
            </a:r>
            <a:r>
              <a:rPr lang="es-ES" sz="2000" dirty="0"/>
              <a:t> a idea de que as “</a:t>
            </a:r>
            <a:r>
              <a:rPr lang="es-ES" sz="2000" dirty="0" err="1"/>
              <a:t>belas</a:t>
            </a:r>
            <a:r>
              <a:rPr lang="es-ES" sz="2000" dirty="0"/>
              <a:t> artes” (Arquitectura, Escultura e Pintura) </a:t>
            </a:r>
            <a:r>
              <a:rPr lang="es-ES" sz="2000" dirty="0" err="1"/>
              <a:t>foran</a:t>
            </a:r>
            <a:r>
              <a:rPr lang="es-ES" sz="2000" dirty="0"/>
              <a:t> superiores </a:t>
            </a:r>
            <a:r>
              <a:rPr lang="es-ES" sz="2000" dirty="0" err="1"/>
              <a:t>ás</a:t>
            </a:r>
            <a:r>
              <a:rPr lang="es-ES" sz="2000" dirty="0"/>
              <a:t> denominadas “artes aplicadas”. </a:t>
            </a:r>
            <a:endParaRPr lang="es-ES" sz="2000" dirty="0" smtClean="0"/>
          </a:p>
          <a:p>
            <a:pPr algn="just"/>
            <a:endParaRPr lang="es-ES" sz="800" dirty="0"/>
          </a:p>
          <a:p>
            <a:pPr algn="just"/>
            <a:r>
              <a:rPr lang="es-ES" sz="2000" dirty="0" smtClean="0"/>
              <a:t>Todos </a:t>
            </a:r>
            <a:r>
              <a:rPr lang="es-ES" sz="2000" dirty="0"/>
              <a:t>os artistas </a:t>
            </a:r>
            <a:r>
              <a:rPr lang="es-ES" sz="2000" dirty="0" err="1"/>
              <a:t>desenvolveron</a:t>
            </a:r>
            <a:r>
              <a:rPr lang="es-ES" sz="2000" dirty="0"/>
              <a:t> actividades en </a:t>
            </a:r>
            <a:r>
              <a:rPr lang="es-ES" sz="2000" dirty="0" err="1"/>
              <a:t>moitos</a:t>
            </a:r>
            <a:r>
              <a:rPr lang="es-ES" sz="2000" dirty="0"/>
              <a:t> campos: </a:t>
            </a:r>
            <a:endParaRPr lang="es-ES" sz="2000" dirty="0" smtClean="0"/>
          </a:p>
          <a:p>
            <a:pPr algn="just"/>
            <a:r>
              <a:rPr lang="es-ES" sz="2000" dirty="0" err="1" smtClean="0"/>
              <a:t>Tatlin</a:t>
            </a:r>
            <a:r>
              <a:rPr lang="es-ES" sz="2000" dirty="0" smtClean="0"/>
              <a:t> </a:t>
            </a:r>
            <a:r>
              <a:rPr lang="es-ES" sz="2000" dirty="0" err="1"/>
              <a:t>deu</a:t>
            </a:r>
            <a:r>
              <a:rPr lang="es-ES" sz="2000" dirty="0"/>
              <a:t> clases de </a:t>
            </a:r>
            <a:r>
              <a:rPr lang="es-ES" sz="2000" dirty="0" err="1"/>
              <a:t>construción</a:t>
            </a:r>
            <a:r>
              <a:rPr lang="es-ES" sz="2000" dirty="0"/>
              <a:t> con madeira e metal e de cerámica no Instituto de Silicatos. 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deseños</a:t>
            </a:r>
            <a:r>
              <a:rPr lang="es-ES" sz="2000" dirty="0"/>
              <a:t> </a:t>
            </a:r>
            <a:r>
              <a:rPr lang="es-ES" sz="2000" dirty="0" err="1"/>
              <a:t>industriais</a:t>
            </a:r>
            <a:r>
              <a:rPr lang="es-ES" sz="2000" dirty="0"/>
              <a:t> </a:t>
            </a:r>
            <a:r>
              <a:rPr lang="es-ES" sz="2000" dirty="0" err="1"/>
              <a:t>inclúen</a:t>
            </a:r>
            <a:r>
              <a:rPr lang="es-ES" sz="2000" dirty="0"/>
              <a:t> </a:t>
            </a:r>
            <a:r>
              <a:rPr lang="es-ES" sz="2000" dirty="0" err="1"/>
              <a:t>roupa</a:t>
            </a:r>
            <a:r>
              <a:rPr lang="es-ES" sz="2000" dirty="0"/>
              <a:t> de </a:t>
            </a:r>
            <a:r>
              <a:rPr lang="es-ES" sz="2000" dirty="0" err="1"/>
              <a:t>traballo</a:t>
            </a:r>
            <a:r>
              <a:rPr lang="es-ES" sz="2000" dirty="0"/>
              <a:t> para os </a:t>
            </a:r>
            <a:r>
              <a:rPr lang="es-ES" sz="2000" dirty="0" err="1"/>
              <a:t>traballadores</a:t>
            </a:r>
            <a:r>
              <a:rPr lang="es-ES" sz="2000" dirty="0"/>
              <a:t>; </a:t>
            </a:r>
            <a:r>
              <a:rPr lang="es-ES" sz="2000" dirty="0" err="1"/>
              <a:t>interesouse</a:t>
            </a:r>
            <a:r>
              <a:rPr lang="es-ES" sz="2000" dirty="0"/>
              <a:t> polo cine, </a:t>
            </a:r>
            <a:r>
              <a:rPr lang="es-ES" sz="2000" dirty="0" err="1"/>
              <a:t>fixo</a:t>
            </a:r>
            <a:r>
              <a:rPr lang="es-ES" sz="2000" dirty="0"/>
              <a:t> </a:t>
            </a:r>
            <a:r>
              <a:rPr lang="es-ES" sz="2000" dirty="0" err="1"/>
              <a:t>deseños</a:t>
            </a:r>
            <a:r>
              <a:rPr lang="es-ES" sz="2000" dirty="0"/>
              <a:t> para o teatro e </a:t>
            </a:r>
            <a:r>
              <a:rPr lang="es-ES" sz="2000" dirty="0" err="1"/>
              <a:t>experimentou</a:t>
            </a:r>
            <a:r>
              <a:rPr lang="es-ES" sz="2000" dirty="0"/>
              <a:t> con planeadores. </a:t>
            </a:r>
            <a:r>
              <a:rPr lang="es-ES" sz="2000" dirty="0" err="1"/>
              <a:t>Rodchenko</a:t>
            </a:r>
            <a:r>
              <a:rPr lang="es-ES" sz="2000" dirty="0"/>
              <a:t> </a:t>
            </a:r>
            <a:r>
              <a:rPr lang="es-ES" sz="2000" dirty="0" err="1"/>
              <a:t>traballou</a:t>
            </a:r>
            <a:r>
              <a:rPr lang="es-ES" sz="2000" dirty="0"/>
              <a:t> en tipografía, </a:t>
            </a:r>
            <a:r>
              <a:rPr lang="es-ES" sz="2000" dirty="0" err="1"/>
              <a:t>deseñou</a:t>
            </a:r>
            <a:r>
              <a:rPr lang="es-ES" sz="2000" dirty="0"/>
              <a:t> </a:t>
            </a:r>
            <a:r>
              <a:rPr lang="es-ES" sz="2000" dirty="0" err="1"/>
              <a:t>carteis</a:t>
            </a:r>
            <a:r>
              <a:rPr lang="es-ES" sz="2000" dirty="0"/>
              <a:t> e mobles e ilustración de revistas e </a:t>
            </a:r>
            <a:r>
              <a:rPr lang="es-ES" sz="2000" dirty="0" err="1"/>
              <a:t>distinguiuse</a:t>
            </a:r>
            <a:r>
              <a:rPr lang="es-ES" sz="2000" dirty="0"/>
              <a:t> nos campos da fotografía e o cine. </a:t>
            </a:r>
            <a:endParaRPr lang="es-ES" sz="2000" dirty="0" smtClean="0"/>
          </a:p>
          <a:p>
            <a:pPr algn="just"/>
            <a:r>
              <a:rPr lang="es-ES" sz="2000" dirty="0" err="1" smtClean="0"/>
              <a:t>Lissitzki</a:t>
            </a:r>
            <a:r>
              <a:rPr lang="es-ES" sz="2000" dirty="0"/>
              <a:t>, </a:t>
            </a:r>
            <a:r>
              <a:rPr lang="es-ES" sz="2000" dirty="0" err="1"/>
              <a:t>traballou</a:t>
            </a:r>
            <a:r>
              <a:rPr lang="es-ES" sz="2000" dirty="0"/>
              <a:t> en arquitectura e </a:t>
            </a:r>
            <a:r>
              <a:rPr lang="es-ES" sz="2000" dirty="0" err="1"/>
              <a:t>deseño</a:t>
            </a:r>
            <a:r>
              <a:rPr lang="es-ES" sz="2000" dirty="0"/>
              <a:t> de interiores, mobles, ilustración e composición de revistas.</a:t>
            </a:r>
          </a:p>
        </p:txBody>
      </p:sp>
      <p:pic>
        <p:nvPicPr>
          <p:cNvPr id="5122" name="Picture 2" descr="https://i.pinimg.com/236x/b0/2f/1a/b02f1a31701ca8ed6d375befb1b972bd--design-history-design-furni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68" y="2480754"/>
            <a:ext cx="2779776" cy="405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f.b37mrtl.ru/rbthmedia/images/2019.06/original/5cf504b815e9f924ca477f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5784" y="65228"/>
            <a:ext cx="2358823" cy="35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xpresionconarte.com/wp-content/uploads/2017/10/El-Lissitzki-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940" y="3445989"/>
            <a:ext cx="2378236" cy="332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0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7" y="2612810"/>
            <a:ext cx="2514951" cy="399153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14347" y="603504"/>
            <a:ext cx="2679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err="1"/>
              <a:t>Tatlin</a:t>
            </a:r>
            <a:r>
              <a:rPr lang="es-ES" sz="2000" b="1" dirty="0"/>
              <a:t>, 1885-1953. </a:t>
            </a:r>
            <a:r>
              <a:rPr lang="es-ES" sz="2000" dirty="0"/>
              <a:t>Pintor e escultor ruso.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Un </a:t>
            </a:r>
            <a:r>
              <a:rPr lang="es-ES" sz="2000" dirty="0"/>
              <a:t>dos iniciadores do </a:t>
            </a:r>
            <a:r>
              <a:rPr lang="es-ES" sz="2000" dirty="0" err="1"/>
              <a:t>construtivismo</a:t>
            </a:r>
            <a:r>
              <a:rPr lang="es-ES" sz="2000" dirty="0"/>
              <a:t> ruso.</a:t>
            </a:r>
          </a:p>
        </p:txBody>
      </p:sp>
      <p:pic>
        <p:nvPicPr>
          <p:cNvPr id="10242" name="Picture 2" descr="https://i.ytimg.com/vi/Dmu2plY_RNA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71" y="1370991"/>
            <a:ext cx="8552815" cy="48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7512" y="731520"/>
            <a:ext cx="31546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N</a:t>
            </a:r>
            <a:r>
              <a:rPr lang="es-ES" sz="2000" dirty="0" err="1" smtClean="0"/>
              <a:t>un</a:t>
            </a:r>
            <a:r>
              <a:rPr lang="es-ES" sz="2000" dirty="0" smtClean="0"/>
              <a:t> </a:t>
            </a:r>
            <a:r>
              <a:rPr lang="es-ES" sz="2000" dirty="0" err="1"/>
              <a:t>primeiro</a:t>
            </a:r>
            <a:r>
              <a:rPr lang="es-ES" sz="2000" dirty="0"/>
              <a:t> momento estivo influenciado polo cubismo de </a:t>
            </a:r>
            <a:r>
              <a:rPr lang="es-ES" sz="2000" dirty="0" smtClean="0"/>
              <a:t>Picasso. 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Impresionado </a:t>
            </a:r>
            <a:r>
              <a:rPr lang="es-ES" sz="2000" dirty="0"/>
              <a:t>polos </a:t>
            </a:r>
            <a:r>
              <a:rPr lang="es-ES" sz="2000" dirty="0" err="1"/>
              <a:t>obxectos</a:t>
            </a:r>
            <a:r>
              <a:rPr lang="es-ES" sz="2000" dirty="0"/>
              <a:t> </a:t>
            </a:r>
            <a:r>
              <a:rPr lang="es-ES" sz="2000" dirty="0" err="1"/>
              <a:t>construídos</a:t>
            </a:r>
            <a:r>
              <a:rPr lang="es-ES" sz="2000" dirty="0"/>
              <a:t> a partir de diversos planos, propios do cubismo, </a:t>
            </a:r>
            <a:r>
              <a:rPr lang="es-ES" sz="2000" dirty="0" err="1"/>
              <a:t>Tatlin</a:t>
            </a:r>
            <a:r>
              <a:rPr lang="es-ES" sz="2000" dirty="0"/>
              <a:t> </a:t>
            </a:r>
            <a:r>
              <a:rPr lang="es-ES" sz="2000" dirty="0" err="1"/>
              <a:t>pretendeu</a:t>
            </a:r>
            <a:r>
              <a:rPr lang="es-ES" sz="2000" dirty="0"/>
              <a:t> crear a partir de </a:t>
            </a:r>
            <a:r>
              <a:rPr lang="es-ES" sz="2000" dirty="0" err="1"/>
              <a:t>materiais</a:t>
            </a:r>
            <a:r>
              <a:rPr lang="es-ES" sz="2000" dirty="0"/>
              <a:t> </a:t>
            </a:r>
            <a:r>
              <a:rPr lang="es-ES" sz="2000" dirty="0" err="1"/>
              <a:t>reais</a:t>
            </a:r>
            <a:r>
              <a:rPr lang="es-ES" sz="2000" dirty="0"/>
              <a:t> </a:t>
            </a:r>
            <a:r>
              <a:rPr lang="es-ES" sz="2000" dirty="0" err="1"/>
              <a:t>nun</a:t>
            </a:r>
            <a:r>
              <a:rPr lang="es-ES" sz="2000" dirty="0"/>
              <a:t> </a:t>
            </a:r>
            <a:r>
              <a:rPr lang="es-ES" sz="2000" dirty="0" err="1"/>
              <a:t>espazo</a:t>
            </a:r>
            <a:r>
              <a:rPr lang="es-ES" sz="2000" dirty="0"/>
              <a:t> real.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Nos </a:t>
            </a:r>
            <a:r>
              <a:rPr lang="es-ES" sz="2000" dirty="0" err="1"/>
              <a:t>seus</a:t>
            </a:r>
            <a:r>
              <a:rPr lang="es-ES" sz="2000" dirty="0"/>
              <a:t> “relevos pintados”, pinturas </a:t>
            </a:r>
            <a:r>
              <a:rPr lang="es-ES" sz="2000" dirty="0" err="1"/>
              <a:t>nunha</a:t>
            </a:r>
            <a:r>
              <a:rPr lang="es-ES" sz="2000" dirty="0"/>
              <a:t> </a:t>
            </a:r>
            <a:r>
              <a:rPr lang="es-ES" sz="2000" dirty="0" err="1"/>
              <a:t>parede</a:t>
            </a:r>
            <a:r>
              <a:rPr lang="es-ES" sz="2000" dirty="0"/>
              <a:t>, </a:t>
            </a:r>
            <a:r>
              <a:rPr lang="es-ES" sz="2000" dirty="0" err="1"/>
              <a:t>inclúe</a:t>
            </a:r>
            <a:r>
              <a:rPr lang="es-ES" sz="2000" dirty="0"/>
              <a:t> metal, </a:t>
            </a:r>
            <a:r>
              <a:rPr lang="es-ES" sz="2000" dirty="0" err="1"/>
              <a:t>corda</a:t>
            </a:r>
            <a:r>
              <a:rPr lang="es-ES" sz="2000" dirty="0"/>
              <a:t> e madeira que se </a:t>
            </a:r>
            <a:r>
              <a:rPr lang="es-ES" sz="2000" dirty="0" err="1"/>
              <a:t>proxectan</a:t>
            </a:r>
            <a:r>
              <a:rPr lang="es-ES" sz="2000" dirty="0"/>
              <a:t> da superficie</a:t>
            </a:r>
            <a:endParaRPr lang="gl-ES" sz="2000" dirty="0"/>
          </a:p>
        </p:txBody>
      </p:sp>
      <p:pic>
        <p:nvPicPr>
          <p:cNvPr id="5124" name="Picture 4" descr="http://www.epdlp.com/fotos/tatl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54" y="10506"/>
            <a:ext cx="5575522" cy="677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6072" y="557784"/>
            <a:ext cx="35753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1915 crea esculturas colgantes a partir de </a:t>
            </a:r>
            <a:r>
              <a:rPr lang="es-ES" sz="2000" dirty="0" err="1"/>
              <a:t>materiais</a:t>
            </a:r>
            <a:r>
              <a:rPr lang="es-ES" sz="2000" dirty="0"/>
              <a:t> </a:t>
            </a:r>
            <a:r>
              <a:rPr lang="es-ES" sz="2000" dirty="0" err="1"/>
              <a:t>escollidos</a:t>
            </a:r>
            <a:r>
              <a:rPr lang="es-ES" sz="2000" dirty="0"/>
              <a:t> a partir da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cor</a:t>
            </a:r>
            <a:r>
              <a:rPr lang="es-ES" sz="2000" dirty="0"/>
              <a:t>, textura e forma.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relevo de esquina, 1914-1915, utiliza </a:t>
            </a:r>
            <a:r>
              <a:rPr lang="es-ES" sz="2000" dirty="0" err="1"/>
              <a:t>materiais</a:t>
            </a:r>
            <a:r>
              <a:rPr lang="es-ES" sz="2000" dirty="0"/>
              <a:t> </a:t>
            </a:r>
            <a:r>
              <a:rPr lang="es-ES" sz="2000" dirty="0" err="1"/>
              <a:t>industriais</a:t>
            </a:r>
            <a:r>
              <a:rPr lang="es-ES" sz="2000" dirty="0"/>
              <a:t>, coas </a:t>
            </a:r>
            <a:r>
              <a:rPr lang="es-ES" sz="2000" dirty="0" err="1"/>
              <a:t>súas</a:t>
            </a:r>
            <a:r>
              <a:rPr lang="es-ES" sz="2000" dirty="0"/>
              <a:t> </a:t>
            </a:r>
            <a:r>
              <a:rPr lang="es-ES" sz="2000" dirty="0" err="1"/>
              <a:t>cores</a:t>
            </a:r>
            <a:r>
              <a:rPr lang="es-ES" sz="2000" dirty="0"/>
              <a:t> e texturas </a:t>
            </a:r>
            <a:r>
              <a:rPr lang="es-ES" sz="2000" dirty="0" err="1"/>
              <a:t>naturais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escultura parece suspendida no aire, </a:t>
            </a:r>
            <a:r>
              <a:rPr lang="es-ES" sz="2000" dirty="0" err="1"/>
              <a:t>suxeita</a:t>
            </a:r>
            <a:r>
              <a:rPr lang="es-ES" sz="2000" dirty="0"/>
              <a:t> por cables entre 2 paredes contiguas e crea </a:t>
            </a:r>
            <a:r>
              <a:rPr lang="es-ES" sz="2000" dirty="0" err="1"/>
              <a:t>unha</a:t>
            </a:r>
            <a:r>
              <a:rPr lang="es-ES" sz="2000" dirty="0"/>
              <a:t> sensación de dinámica espacial.</a:t>
            </a:r>
          </a:p>
        </p:txBody>
      </p:sp>
      <p:pic>
        <p:nvPicPr>
          <p:cNvPr id="6146" name="Picture 2" descr="https://historia-arte.com/_/eyJ0eXAiOiJKV1QiLCJhbGciOiJIUzI1NiJ9.eyJpbSI6WyJcL2FydHdvcmtcL2ltYWdlRmlsZVwvY29udHJhcnJlbGlldmUtdGF0bGluLmpwZyIsInJlc2l6ZSw4MDAiXX0.ifd3ZGhHcv5HYS61Fjl5GwToxR4K5F6hJsg-veWAcF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18" y="0"/>
            <a:ext cx="5402278" cy="682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7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1529</Words>
  <Application>Microsoft Office PowerPoint</Application>
  <PresentationFormat>Panorámica</PresentationFormat>
  <Paragraphs>117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19</cp:revision>
  <dcterms:created xsi:type="dcterms:W3CDTF">2025-07-24T14:39:49Z</dcterms:created>
  <dcterms:modified xsi:type="dcterms:W3CDTF">2025-07-25T12:42:58Z</dcterms:modified>
</cp:coreProperties>
</file>