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EE532"/>
    <a:srgbClr val="DD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8FD3-D879-4786-91B3-4C93BD16D419}" type="datetimeFigureOut">
              <a:rPr lang="es-ES_tradnl" smtClean="0"/>
              <a:pPr/>
              <a:t>07/02/2023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_tradnl" sz="32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2ª REVOLUCIÓN INDUSTRIAL. 1890-1914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064500" cy="48244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30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73223"/>
              </p:ext>
            </p:extLst>
          </p:nvPr>
        </p:nvGraphicFramePr>
        <p:xfrm>
          <a:off x="250825" y="836613"/>
          <a:ext cx="8642350" cy="5937060"/>
        </p:xfrm>
        <a:graphic>
          <a:graphicData uri="http://schemas.openxmlformats.org/drawingml/2006/table">
            <a:tbl>
              <a:tblPr/>
              <a:tblGrid>
                <a:gridCol w="1728788"/>
                <a:gridCol w="1728787"/>
                <a:gridCol w="1727200"/>
                <a:gridCol w="1790700"/>
                <a:gridCol w="166687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SIDERURXIA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METALURXIA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QUÍMICA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ELECTRICID.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AUTOMÓBIL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ACEIRO: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máis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resistente, elástico e flexible que o ferro.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Emprego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en FF.CC, barcos, vigas...</a:t>
                      </a: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NOVOS METAIS: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ALUMINIO: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emprégase en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aeronáutica,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automóbil,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electricidade.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NÍQUEL: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aceiro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inoxidable: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maior dureza e resistenza á calor.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ACIDO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SULFÚRICO: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explosivos,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fertilizantes,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colorantes...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SOSA: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xabrón 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PETRÓLEO: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plásticos, pelícu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 fotográfica...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FARMACÉU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TICA: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anestesia,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Antisépticos (fenol, bromo)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Empregarase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Nos MEDIOS DE COMUNIC: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Tlf. Telégrafo, Tranvía.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 INDUSTRIA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METALÚRXI.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ELECTROLISE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FORNO 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MOISSAN: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fusión de metais.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 DA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2° REV. IND.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Dependeu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 3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avances: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</a:t>
                      </a: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MOTOR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EXPLOSIÓN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0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LAMIA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PNEUMÁTICA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s-ES_tradnl" sz="10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GASOLIÑA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MAIOR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PRODUCIÓNCadea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Montaxe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(Ford T)</a:t>
                      </a: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44054" name="Text Box 103"/>
          <p:cNvSpPr txBox="1">
            <a:spLocks noChangeArrowheads="1"/>
          </p:cNvSpPr>
          <p:nvPr/>
        </p:nvSpPr>
        <p:spPr bwMode="auto">
          <a:xfrm>
            <a:off x="395288" y="188913"/>
            <a:ext cx="835342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NOVOS </a:t>
            </a:r>
            <a:r>
              <a:rPr lang="es-ES_tradnl" sz="2000" b="1" dirty="0">
                <a:latin typeface="Times New Roman" pitchFamily="18" charset="0"/>
              </a:rPr>
              <a:t>SECTORES INDUSTRIAIS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gl-ES"/>
          </a:p>
        </p:txBody>
      </p:sp>
      <p:sp>
        <p:nvSpPr>
          <p:cNvPr id="45059" name="Text Box 108"/>
          <p:cNvSpPr txBox="1">
            <a:spLocks noChangeArrowheads="1"/>
          </p:cNvSpPr>
          <p:nvPr/>
        </p:nvSpPr>
        <p:spPr bwMode="auto">
          <a:xfrm>
            <a:off x="250825" y="549275"/>
            <a:ext cx="4392613" cy="5355312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Os novos sectores industriais, a Industria Química, a Metalurxia... necesitan </a:t>
            </a:r>
          </a:p>
          <a:p>
            <a:pPr algn="just">
              <a:buFontTx/>
              <a:buChar char="-"/>
            </a:pPr>
            <a:r>
              <a:rPr lang="gl-ES" b="1" dirty="0" smtClean="0"/>
              <a:t>  maiores </a:t>
            </a:r>
            <a:r>
              <a:rPr lang="gl-ES" b="1" dirty="0" smtClean="0"/>
              <a:t>aportes </a:t>
            </a:r>
            <a:r>
              <a:rPr lang="gl-ES" b="1" dirty="0" smtClean="0"/>
              <a:t>de capital </a:t>
            </a:r>
          </a:p>
          <a:p>
            <a:pPr algn="just">
              <a:buFontTx/>
              <a:buChar char="-"/>
            </a:pPr>
            <a:r>
              <a:rPr lang="gl-ES" b="1" dirty="0" smtClean="0"/>
              <a:t>  unidades de </a:t>
            </a:r>
            <a:r>
              <a:rPr lang="gl-ES" b="1" dirty="0" smtClean="0"/>
              <a:t>produción </a:t>
            </a:r>
            <a:r>
              <a:rPr lang="gl-ES" b="1" dirty="0" smtClean="0"/>
              <a:t>máis grandes</a:t>
            </a:r>
            <a:r>
              <a:rPr lang="gl-ES" dirty="0" smtClean="0"/>
              <a:t>. </a:t>
            </a:r>
          </a:p>
          <a:p>
            <a:pPr algn="just">
              <a:buFontTx/>
              <a:buChar char="-"/>
            </a:pPr>
            <a:endParaRPr lang="gl-ES" dirty="0" smtClean="0"/>
          </a:p>
          <a:p>
            <a:pPr algn="just"/>
            <a:r>
              <a:rPr lang="gl-ES" dirty="0" smtClean="0"/>
              <a:t>Pola necesidade de grandes investimentos en capital, maquinaria, traballo… e co fin de</a:t>
            </a:r>
          </a:p>
          <a:p>
            <a:r>
              <a:rPr lang="gl-ES" dirty="0" smtClean="0"/>
              <a:t>-  diminuír os custos de </a:t>
            </a:r>
            <a:r>
              <a:rPr lang="gl-ES" dirty="0" smtClean="0"/>
              <a:t>produción  </a:t>
            </a:r>
            <a:endParaRPr lang="gl-ES" dirty="0" smtClean="0"/>
          </a:p>
          <a:p>
            <a:r>
              <a:rPr lang="gl-ES" dirty="0" smtClean="0"/>
              <a:t>-  eliminar a competencia do mercado,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asistirase a un importante fenómeno de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                </a:t>
            </a:r>
            <a:r>
              <a:rPr lang="gl-ES" b="1" dirty="0" smtClean="0"/>
              <a:t>CONCENTRACIÓN DE  </a:t>
            </a:r>
          </a:p>
          <a:p>
            <a:pPr algn="just"/>
            <a:r>
              <a:rPr lang="gl-ES" b="1" dirty="0" smtClean="0"/>
              <a:t>                INDUSTRIAS </a:t>
            </a:r>
            <a:endParaRPr lang="gl-ES" dirty="0" smtClean="0"/>
          </a:p>
          <a:p>
            <a:pPr algn="just">
              <a:buFontTx/>
              <a:buChar char="-"/>
            </a:pPr>
            <a:r>
              <a:rPr lang="gl-ES" dirty="0" smtClean="0"/>
              <a:t>A concentración empresarial adoptará 3 formas fundamentais:</a:t>
            </a:r>
            <a:r>
              <a:rPr lang="gl-ES" b="1" dirty="0" smtClean="0"/>
              <a:t> </a:t>
            </a:r>
          </a:p>
          <a:p>
            <a:pPr algn="just"/>
            <a:r>
              <a:rPr lang="gl-ES" b="1" dirty="0" smtClean="0"/>
              <a:t>               - O Trust   </a:t>
            </a:r>
          </a:p>
          <a:p>
            <a:pPr algn="just"/>
            <a:r>
              <a:rPr lang="gl-ES" b="1" dirty="0" smtClean="0"/>
              <a:t>               - O Cartel   </a:t>
            </a:r>
          </a:p>
          <a:p>
            <a:pPr algn="just"/>
            <a:r>
              <a:rPr lang="gl-ES" b="1" dirty="0" smtClean="0"/>
              <a:t>               - O </a:t>
            </a:r>
            <a:r>
              <a:rPr lang="gl-ES" b="1" dirty="0" err="1" smtClean="0"/>
              <a:t>Hólding</a:t>
            </a:r>
            <a:r>
              <a:rPr lang="gl-ES" b="1" dirty="0" smtClean="0"/>
              <a:t>.</a:t>
            </a:r>
            <a:endParaRPr lang="gl-ES" b="1" dirty="0"/>
          </a:p>
        </p:txBody>
      </p:sp>
      <p:sp>
        <p:nvSpPr>
          <p:cNvPr id="45060" name="Text Box 109"/>
          <p:cNvSpPr txBox="1">
            <a:spLocks noChangeArrowheads="1"/>
          </p:cNvSpPr>
          <p:nvPr/>
        </p:nvSpPr>
        <p:spPr bwMode="auto">
          <a:xfrm>
            <a:off x="179388" y="0"/>
            <a:ext cx="878522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A </a:t>
            </a:r>
            <a:r>
              <a:rPr lang="es-ES_tradnl" sz="2000" b="1" dirty="0">
                <a:latin typeface="Times New Roman" pitchFamily="18" charset="0"/>
              </a:rPr>
              <a:t>CONCENTRACIÓN EMPRESARIAL</a:t>
            </a:r>
          </a:p>
        </p:txBody>
      </p:sp>
      <p:pic>
        <p:nvPicPr>
          <p:cNvPr id="45061" name="Picture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860800"/>
            <a:ext cx="4427537" cy="228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2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765175"/>
            <a:ext cx="2428875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50581"/>
              </p:ext>
            </p:extLst>
          </p:nvPr>
        </p:nvGraphicFramePr>
        <p:xfrm>
          <a:off x="0" y="0"/>
          <a:ext cx="9144000" cy="681196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TRUST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HÓLDING</a:t>
                      </a:r>
                      <a:endParaRPr kumimoji="0" lang="es-ES_tradnl" sz="20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CARTEL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FUSIÓN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FUSIÓN POR CONTROL DO CONSELLO DE ADMNÓN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ACORDO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INDUSTRIAS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FINANCIEIRO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INDUSTRIAS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MESMA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DISTINTA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MESMA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 COMÚN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 COMÚN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INDEPENDENTE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50825" y="1541899"/>
            <a:ext cx="3384550" cy="480131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dirty="0" smtClean="0"/>
              <a:t>Na 1ª Rev. Industrial, os empresarios  xestionaban persoalmente as súas empresas.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Desde finais do s. XIX e o espallamento das S.A., os propietarios pasan a ser os accionistas e a xestión depende do Consello de Administración.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As empresas son dirixidas por persoal especializado formado nas escolas empresariais.</a:t>
            </a:r>
          </a:p>
          <a:p>
            <a:pPr algn="just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2876550" cy="2697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4751388" cy="376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0" y="188913"/>
            <a:ext cx="3995738" cy="1006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s-ES_tradnl" sz="2000" b="1" dirty="0">
                <a:latin typeface="Times New Roman" pitchFamily="18" charset="0"/>
              </a:rPr>
              <a:t>CAMBIOS NA ORGANIZACIÓN</a:t>
            </a:r>
          </a:p>
          <a:p>
            <a:r>
              <a:rPr lang="es-ES_tradnl" sz="2000" b="1" dirty="0">
                <a:latin typeface="Times New Roman" pitchFamily="18" charset="0"/>
              </a:rPr>
              <a:t>DA  INDUSTRIA</a:t>
            </a:r>
            <a:endParaRPr lang="gl-E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3814762" cy="58594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Na 2ª Revolución Industrial, a vinculación entre ciencia e empresa fíxose indisoluble. 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laboratorio irrompeu no mundo industrial, axudando á incorporación nas empresas dos</a:t>
            </a:r>
          </a:p>
          <a:p>
            <a:pPr algn="just"/>
            <a:r>
              <a:rPr lang="gl-ES" dirty="0" smtClean="0"/>
              <a:t>avances técnicos e científicos, </a:t>
            </a:r>
          </a:p>
          <a:p>
            <a:pPr algn="just"/>
            <a:r>
              <a:rPr lang="gl-ES" dirty="0" smtClean="0"/>
              <a:t>co obxectivo de lograr unha maior </a:t>
            </a:r>
            <a:r>
              <a:rPr lang="gl-ES" dirty="0" err="1" smtClean="0"/>
              <a:t>competitividade</a:t>
            </a:r>
            <a:r>
              <a:rPr lang="gl-ES" dirty="0" smtClean="0"/>
              <a:t>.</a:t>
            </a:r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4813"/>
            <a:ext cx="4652962" cy="56626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774656"/>
            <a:ext cx="9144000" cy="60016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gl-ES" dirty="0" smtClean="0"/>
              <a:t>A difusión do </a:t>
            </a:r>
            <a:r>
              <a:rPr lang="gl-ES" b="1" dirty="0" smtClean="0"/>
              <a:t>taylorismo</a:t>
            </a:r>
            <a:r>
              <a:rPr lang="gl-ES" dirty="0" smtClean="0"/>
              <a:t>, tamén chamado organización científica do traballo, e a implantación da cadea de montaxe alteraron profundamente a estrutura do traballo e da produción.</a:t>
            </a:r>
            <a:endParaRPr lang="gl-ES" dirty="0"/>
          </a:p>
        </p:txBody>
      </p:sp>
      <p:pic>
        <p:nvPicPr>
          <p:cNvPr id="49155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6480175" cy="48625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231775" y="65088"/>
            <a:ext cx="8012113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latin typeface="Times New Roman" pitchFamily="18" charset="0"/>
              </a:rPr>
              <a:t>A </a:t>
            </a:r>
            <a:r>
              <a:rPr lang="es-ES_tradnl" sz="2000" b="1" dirty="0">
                <a:latin typeface="Times New Roman" pitchFamily="18" charset="0"/>
              </a:rPr>
              <a:t>ORGANIZACIÓN CIENTÍFICA DO TRABALLO</a:t>
            </a:r>
            <a:r>
              <a:rPr lang="es-ES_tradnl" sz="20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gl-E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O taylorismo tiña como obxectivo aumentar a produtividade do traballo mediante </a:t>
            </a:r>
          </a:p>
          <a:p>
            <a:pPr algn="just"/>
            <a:r>
              <a:rPr lang="gl-ES" dirty="0" smtClean="0"/>
              <a:t>- o estudo das ferramentas utilizadas, </a:t>
            </a:r>
          </a:p>
          <a:p>
            <a:pPr algn="just">
              <a:buFontTx/>
              <a:buChar char="-"/>
            </a:pPr>
            <a:r>
              <a:rPr lang="gl-ES" dirty="0" smtClean="0"/>
              <a:t> o estudo dos tempos empregados </a:t>
            </a:r>
          </a:p>
          <a:p>
            <a:pPr algn="just">
              <a:buFontTx/>
              <a:buChar char="-"/>
            </a:pPr>
            <a:r>
              <a:rPr lang="gl-ES" dirty="0" smtClean="0"/>
              <a:t> o estudo  dos movementos executados polos traballadores nas tarefas </a:t>
            </a:r>
            <a:r>
              <a:rPr lang="gl-ES" dirty="0" err="1" smtClean="0"/>
              <a:t>productivas</a:t>
            </a:r>
            <a:r>
              <a:rPr lang="gl-ES" dirty="0" smtClean="0"/>
              <a:t>.</a:t>
            </a:r>
            <a:endParaRPr lang="gl-ES" dirty="0"/>
          </a:p>
        </p:txBody>
      </p:sp>
      <p:pic>
        <p:nvPicPr>
          <p:cNvPr id="50179" name="Picture 5" descr="Ford_Cade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791325" cy="53197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FONTES DE ENERXÍA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M. PRIMAS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23034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UNIDADE DE 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PRODUCIÓN</a:t>
            </a:r>
            <a:endParaRPr lang="es-ES_tradnl" sz="2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11188" y="3429000"/>
            <a:ext cx="22320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INNOVAC. TECNOLÓXICA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84213" y="5949950"/>
            <a:ext cx="2087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TRABALLO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250825" y="0"/>
            <a:ext cx="889317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TRAZOS </a:t>
            </a:r>
            <a:r>
              <a:rPr lang="es-ES_tradnl" sz="2000" b="1" dirty="0">
                <a:latin typeface="Times New Roman" pitchFamily="18" charset="0"/>
              </a:rPr>
              <a:t>DA 2ª REVOLUCIÓN INDUSTRIAL</a:t>
            </a: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3491880" y="692696"/>
            <a:ext cx="5400675" cy="57467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/>
              <a:t>PETRÓLEO, ELECTRICIDADE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3492500" y="1484313"/>
            <a:ext cx="5400675" cy="646331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ACEIRO. NOVOS METAIS (NI, AL, SN, CU) CAUCHO. INDUSTRIAIS: SOSA, PETRÓLEO, ÁCIDO SULFÚRICO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3492500" y="2924175"/>
            <a:ext cx="5256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gl-E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492500" y="2924175"/>
            <a:ext cx="5111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491880" y="2636912"/>
            <a:ext cx="5400675" cy="3762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FÁBRICAS DE MAIOR TAMAÑO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3492500" y="3284538"/>
            <a:ext cx="5400675" cy="122872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 dirty="0" smtClean="0"/>
              <a:t>Turbina hidráulica, </a:t>
            </a:r>
            <a:r>
              <a:rPr lang="gl-ES" dirty="0" err="1" smtClean="0"/>
              <a:t>Dinamo</a:t>
            </a:r>
            <a:r>
              <a:rPr lang="gl-ES" dirty="0" smtClean="0"/>
              <a:t>, Motor de explosión. Convertedor </a:t>
            </a:r>
            <a:r>
              <a:rPr lang="gl-ES" dirty="0" err="1" smtClean="0"/>
              <a:t>Bessemer</a:t>
            </a:r>
            <a:r>
              <a:rPr lang="gl-ES" dirty="0" smtClean="0"/>
              <a:t>. </a:t>
            </a:r>
            <a:r>
              <a:rPr lang="gl-ES" dirty="0" err="1" smtClean="0"/>
              <a:t>Electrolise</a:t>
            </a:r>
            <a:r>
              <a:rPr lang="gl-ES" dirty="0" smtClean="0"/>
              <a:t>, Forno de </a:t>
            </a:r>
            <a:r>
              <a:rPr lang="gl-ES" dirty="0" err="1" smtClean="0"/>
              <a:t>Moissan</a:t>
            </a:r>
            <a:r>
              <a:rPr lang="gl-ES" dirty="0" smtClean="0"/>
              <a:t>,  Vulcanización, Automóbil, aviación,  Tranvía, telégrafo, teléfono </a:t>
            </a:r>
            <a:endParaRPr lang="gl-ES" dirty="0"/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3563938" y="4941888"/>
            <a:ext cx="5329237" cy="9255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/>
              <a:t>EXPANSIÓN DAS S.A..</a:t>
            </a:r>
          </a:p>
          <a:p>
            <a:r>
              <a:rPr lang="es-ES_tradnl" dirty="0"/>
              <a:t>CONCENTRACIÓN DE EMPRESAS:</a:t>
            </a:r>
            <a:endParaRPr lang="en-US" dirty="0"/>
          </a:p>
          <a:p>
            <a:r>
              <a:rPr lang="en-US" dirty="0"/>
              <a:t>           -Trust.     - </a:t>
            </a:r>
            <a:r>
              <a:rPr lang="en-US" dirty="0" err="1" smtClean="0"/>
              <a:t>Cártel</a:t>
            </a:r>
            <a:r>
              <a:rPr lang="en-US" dirty="0"/>
              <a:t>.     - Holding</a:t>
            </a:r>
            <a:r>
              <a:rPr lang="es-ES_tradnl" dirty="0">
                <a:latin typeface="Times New Roman" pitchFamily="18" charset="0"/>
              </a:rPr>
              <a:t> </a:t>
            </a:r>
          </a:p>
        </p:txBody>
      </p: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3563938" y="6021388"/>
            <a:ext cx="5329237" cy="78898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ORGANIZACIÓN CIENTÍFICA DO TRABALLO: </a:t>
            </a:r>
          </a:p>
          <a:p>
            <a:pPr>
              <a:spcBef>
                <a:spcPct val="50000"/>
              </a:spcBef>
            </a:pPr>
            <a:r>
              <a:rPr lang="es-ES_tradnl" dirty="0"/>
              <a:t>- </a:t>
            </a:r>
            <a:r>
              <a:rPr lang="es-ES_tradnl" dirty="0" smtClean="0"/>
              <a:t>Taylorización  </a:t>
            </a:r>
            <a:r>
              <a:rPr lang="es-ES_tradnl" dirty="0"/>
              <a:t>- </a:t>
            </a:r>
            <a:r>
              <a:rPr lang="es-ES_tradnl" dirty="0" err="1"/>
              <a:t>Traballo</a:t>
            </a:r>
            <a:r>
              <a:rPr lang="es-ES_tradnl" dirty="0"/>
              <a:t> en </a:t>
            </a:r>
            <a:r>
              <a:rPr lang="es-ES_tradnl" dirty="0" err="1"/>
              <a:t>cadea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8313" y="253296"/>
            <a:ext cx="2808287" cy="618630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b="1" u="sng" dirty="0" smtClean="0"/>
              <a:t>O </a:t>
            </a:r>
            <a:r>
              <a:rPr lang="gl-ES" b="1" u="sng" dirty="0" smtClean="0"/>
              <a:t>petróleo</a:t>
            </a:r>
            <a:r>
              <a:rPr lang="gl-ES" b="1" dirty="0" smtClean="0"/>
              <a:t>: </a:t>
            </a:r>
            <a:r>
              <a:rPr lang="gl-ES" dirty="0" smtClean="0"/>
              <a:t> 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súa explotación moderna, iniciouse coa perforación do pozo de </a:t>
            </a:r>
            <a:r>
              <a:rPr lang="gl-ES" dirty="0" err="1" smtClean="0"/>
              <a:t>Drake</a:t>
            </a:r>
            <a:r>
              <a:rPr lang="gl-ES" dirty="0" smtClean="0"/>
              <a:t> (Pensilvania) en 1859.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Nos inicios da súa explotación, o queroseno era o máis valioso dos produtos derivados do petróleo polo seu uso nas lámpadas de iluminación, substituíndo ó aceite de balea. </a:t>
            </a:r>
          </a:p>
          <a:p>
            <a:pPr algn="just"/>
            <a:r>
              <a:rPr lang="gl-ES" dirty="0" smtClean="0"/>
              <a:t>As demais sustancias tardaron máis tempo en ser utilizadas: as máis pesadas pronto se empregaron na </a:t>
            </a:r>
            <a:r>
              <a:rPr lang="gl-ES" dirty="0" err="1" smtClean="0"/>
              <a:t>calefación</a:t>
            </a:r>
            <a:r>
              <a:rPr lang="gl-ES" dirty="0" smtClean="0"/>
              <a:t> </a:t>
            </a:r>
            <a:r>
              <a:rPr lang="gl-ES" dirty="0" smtClean="0"/>
              <a:t>doméstica e industrial. </a:t>
            </a:r>
          </a:p>
          <a:p>
            <a:pPr algn="just"/>
            <a:endParaRPr lang="es-ES_tradnl" dirty="0"/>
          </a:p>
        </p:txBody>
      </p:sp>
      <p:pic>
        <p:nvPicPr>
          <p:cNvPr id="36867" name="Picture 5" descr="TX-00338-C~Pozo-de-petroleo-Odessa-Tejas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4679950" cy="6858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620713"/>
            <a:ext cx="4752975" cy="430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3332163" cy="258532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_tradnl" dirty="0"/>
          </a:p>
          <a:p>
            <a:pPr algn="just"/>
            <a:r>
              <a:rPr lang="gl-ES" dirty="0" smtClean="0"/>
              <a:t>A gasolina, nun principio rexeitada pola súa </a:t>
            </a:r>
            <a:r>
              <a:rPr lang="gl-ES" dirty="0" err="1" smtClean="0"/>
              <a:t>perigosidade</a:t>
            </a:r>
            <a:r>
              <a:rPr lang="gl-ES" dirty="0" smtClean="0"/>
              <a:t>, pasou a primeiro plano grazas ó descubrimento do motor de explosión que implicou a súa utilización como combustible para o automóbil.</a:t>
            </a:r>
          </a:p>
          <a:p>
            <a:endParaRPr lang="gl-ES" dirty="0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2592388" cy="2525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79388" y="333375"/>
            <a:ext cx="3673475" cy="230832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b="1" u="sng" dirty="0" smtClean="0"/>
              <a:t>A electricidade:</a:t>
            </a:r>
            <a:r>
              <a:rPr lang="gl-ES" u="sng" dirty="0" smtClean="0"/>
              <a:t>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Xa desde finais do s.XVIII se iniciou a investigación científica dos fenómenos eléctricos: </a:t>
            </a:r>
            <a:r>
              <a:rPr lang="gl-ES" dirty="0" err="1" smtClean="0"/>
              <a:t>Franklin</a:t>
            </a:r>
            <a:r>
              <a:rPr lang="gl-ES" dirty="0" smtClean="0"/>
              <a:t>, e os inventores da pila voltaica, os italianos </a:t>
            </a:r>
            <a:r>
              <a:rPr lang="gl-ES" dirty="0" err="1" smtClean="0"/>
              <a:t>Galván</a:t>
            </a:r>
            <a:r>
              <a:rPr lang="gl-ES" dirty="0" smtClean="0"/>
              <a:t> e Volta. </a:t>
            </a:r>
          </a:p>
          <a:p>
            <a:pPr algn="just"/>
            <a:r>
              <a:rPr lang="es-ES_tradnl" b="1" u="sng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50276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141663"/>
            <a:ext cx="1614488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250"/>
            <a:ext cx="3960813" cy="50403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859338" y="5734050"/>
            <a:ext cx="3455987" cy="987425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0C0C00"/>
                </a:solidFill>
              </a:rPr>
              <a:t>THOMAS A. EDISON.</a:t>
            </a:r>
          </a:p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C0C00"/>
                </a:solidFill>
              </a:rPr>
              <a:t>INVENTOR E COFUNDADOR DA GENERAL ELECTRIC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2952750" cy="61341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dirty="0"/>
          </a:p>
          <a:p>
            <a:pPr algn="just"/>
            <a:r>
              <a:rPr lang="gl-ES" dirty="0" smtClean="0"/>
              <a:t>Durante a maior parte do s.XIX a utilización da electricidade non era rendible, debido ós altos custos: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custo de calquera motor eléctrico que tivera  como única fonte de enerxía eléctrica a pila voltaica, sería 20 veces maior co da máquina de vapor. 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turbina hidráulica e a de vapor favoreceron o desenvolvemento da utilización da electricidade.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50825" y="596176"/>
            <a:ext cx="3384550" cy="5632311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b="1" u="sng" dirty="0" smtClean="0"/>
              <a:t> Novas materias primas</a:t>
            </a:r>
            <a:endParaRPr lang="gl-ES" b="1" i="1" u="sng" dirty="0" smtClean="0"/>
          </a:p>
          <a:p>
            <a:pPr algn="just"/>
            <a:endParaRPr lang="gl-ES" b="1" i="1" u="sng" dirty="0" smtClean="0"/>
          </a:p>
          <a:p>
            <a:pPr algn="just"/>
            <a:r>
              <a:rPr lang="gl-ES" dirty="0" smtClean="0"/>
              <a:t>Entre as novas destacan: o aceiro, os novos metais, o caucho.</a:t>
            </a:r>
          </a:p>
          <a:p>
            <a:pPr algn="just"/>
            <a:endParaRPr lang="gl-ES" dirty="0" smtClean="0"/>
          </a:p>
          <a:p>
            <a:pPr algn="just"/>
            <a:r>
              <a:rPr lang="gl-ES" b="1" dirty="0" smtClean="0"/>
              <a:t>O aceiro: </a:t>
            </a:r>
            <a:r>
              <a:rPr lang="gl-ES" dirty="0" smtClean="0"/>
              <a:t>É un produto intermedio entre o ferro forxado, con baixo contido de carbono, e o ferro cru, con alto contido.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Ata mediados do s.XIX resultaba demasiado cara a súa produción.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convertedor </a:t>
            </a:r>
            <a:r>
              <a:rPr lang="gl-ES" dirty="0" err="1" smtClean="0"/>
              <a:t>Bessemer</a:t>
            </a:r>
            <a:r>
              <a:rPr lang="gl-ES" dirty="0" smtClean="0"/>
              <a:t> (1855) permitiu obter o aceiro </a:t>
            </a:r>
            <a:r>
              <a:rPr lang="gl-ES" dirty="0" err="1" smtClean="0"/>
              <a:t>diretamente</a:t>
            </a:r>
            <a:r>
              <a:rPr lang="gl-ES" dirty="0" smtClean="0"/>
              <a:t> </a:t>
            </a:r>
            <a:r>
              <a:rPr lang="gl-ES" dirty="0" smtClean="0"/>
              <a:t>do ferro fundido, obtendo un produto superior e de menor custo, empezando a </a:t>
            </a:r>
            <a:r>
              <a:rPr lang="gl-ES" dirty="0" smtClean="0"/>
              <a:t>substituír </a:t>
            </a:r>
            <a:r>
              <a:rPr lang="gl-ES" dirty="0" smtClean="0"/>
              <a:t>ó ferro en numerosos usos.</a:t>
            </a:r>
            <a:endParaRPr lang="gl-ES" dirty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6550"/>
            <a:ext cx="2433638" cy="23098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24175"/>
            <a:ext cx="4953000" cy="3556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572000" y="1125538"/>
            <a:ext cx="1584325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l-ES" dirty="0" smtClean="0"/>
              <a:t>Convertedor</a:t>
            </a:r>
          </a:p>
          <a:p>
            <a:pPr>
              <a:spcBef>
                <a:spcPct val="50000"/>
              </a:spcBef>
            </a:pPr>
            <a:r>
              <a:rPr lang="es-ES_tradnl" dirty="0" smtClean="0"/>
              <a:t>Bessemer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50825" y="333375"/>
            <a:ext cx="3168650" cy="5355312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b="1" dirty="0" smtClean="0"/>
              <a:t>Novos metais:</a:t>
            </a:r>
            <a:r>
              <a:rPr lang="gl-ES" dirty="0" smtClean="0"/>
              <a:t>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níquel, o aluminio, o estaño, o cobre, o mercurio ,</a:t>
            </a:r>
          </a:p>
          <a:p>
            <a:pPr algn="just"/>
            <a:r>
              <a:rPr lang="gl-ES" dirty="0" smtClean="0"/>
              <a:t>empezaron a ser empregados masivamente na industria metalúrxica.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No caso do aluminio, favoreceu a súa expansión a electrólise, que abaratou a obtención de aluminio a partir da bauxita: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Custo Kg. De Al.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- 1881         90 francos; </a:t>
            </a:r>
          </a:p>
          <a:p>
            <a:pPr algn="just"/>
            <a:r>
              <a:rPr lang="gl-ES" dirty="0" smtClean="0"/>
              <a:t>- 1890         19 francos; </a:t>
            </a:r>
          </a:p>
          <a:p>
            <a:pPr algn="just"/>
            <a:r>
              <a:rPr lang="gl-ES" dirty="0" smtClean="0"/>
              <a:t>- 1909         1 franco e 70 cts.</a:t>
            </a:r>
          </a:p>
          <a:p>
            <a:pPr algn="just"/>
            <a:endParaRPr lang="es-ES_tradnl" dirty="0"/>
          </a:p>
        </p:txBody>
      </p:sp>
      <p:pic>
        <p:nvPicPr>
          <p:cNvPr id="41987" name="Picture 6" descr="ImgCap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196975"/>
            <a:ext cx="5126037" cy="3933825"/>
          </a:xfrm>
          <a:prstGeom prst="rect">
            <a:avLst/>
          </a:prstGeom>
          <a:solidFill>
            <a:srgbClr val="99CC00"/>
          </a:solidFill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50825" y="700088"/>
            <a:ext cx="3095625" cy="5348287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b="1" dirty="0"/>
              <a:t>O caucho:</a:t>
            </a:r>
            <a:r>
              <a:rPr lang="es-ES_tradnl" dirty="0"/>
              <a:t> </a:t>
            </a:r>
          </a:p>
          <a:p>
            <a:pPr algn="just"/>
            <a:endParaRPr lang="es-ES_tradnl" dirty="0"/>
          </a:p>
          <a:p>
            <a:pPr algn="just"/>
            <a:r>
              <a:rPr lang="gl-ES" dirty="0" smtClean="0"/>
              <a:t>A súa utilización ven unida ó desenvolvemento da industria do automóbil.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plantación de heveas desenvolveuse polas colonias de Ceilán, Indonesia, Malaisia e India.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proceso de vulcanización de </a:t>
            </a:r>
            <a:r>
              <a:rPr lang="gl-ES" dirty="0" err="1" smtClean="0"/>
              <a:t>Goodyear</a:t>
            </a:r>
            <a:r>
              <a:rPr lang="gl-ES" dirty="0" smtClean="0"/>
              <a:t> (1839), que </a:t>
            </a:r>
            <a:r>
              <a:rPr lang="gl-ES" dirty="0" smtClean="0"/>
              <a:t>conseguiu </a:t>
            </a:r>
            <a:r>
              <a:rPr lang="gl-ES" dirty="0" smtClean="0"/>
              <a:t>que o caucho adquirise maior dureza, elasticidade, resistencia e abrasión, influíu no seu desenvolvemento. </a:t>
            </a:r>
          </a:p>
          <a:p>
            <a:pPr algn="just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3011" name="Picture 5" descr="ford%2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60350"/>
            <a:ext cx="5314950" cy="619125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993</Words>
  <Application>Microsoft Office PowerPoint</Application>
  <PresentationFormat>Presentación en pantalla (4:3)</PresentationFormat>
  <Paragraphs>197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de Office</vt:lpstr>
      <vt:lpstr>2ª REVOLUCIÓN INDUSTRIAL. 1890-1914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REVOLUCIÓN INDUSTRIAL</dc:title>
  <dc:creator>WinuE</dc:creator>
  <cp:lastModifiedBy>Usuario</cp:lastModifiedBy>
  <cp:revision>39</cp:revision>
  <dcterms:created xsi:type="dcterms:W3CDTF">2011-10-24T18:15:42Z</dcterms:created>
  <dcterms:modified xsi:type="dcterms:W3CDTF">2023-02-07T15:34:32Z</dcterms:modified>
</cp:coreProperties>
</file>